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2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B2D3-57D1-4504-A178-27715D367A7A}" type="datetimeFigureOut">
              <a:rPr lang="en-IN" smtClean="0"/>
              <a:t>28-12-2017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A19E45F-CCF0-4BC8-876E-9326ECCB94D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58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B2D3-57D1-4504-A178-27715D367A7A}" type="datetimeFigureOut">
              <a:rPr lang="en-IN" smtClean="0"/>
              <a:t>28-12-2017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E45F-CCF0-4BC8-876E-9326ECCB94DD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95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B2D3-57D1-4504-A178-27715D367A7A}" type="datetimeFigureOut">
              <a:rPr lang="en-IN" smtClean="0"/>
              <a:t>28-12-2017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E45F-CCF0-4BC8-876E-9326ECCB94D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074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B2D3-57D1-4504-A178-27715D367A7A}" type="datetimeFigureOut">
              <a:rPr lang="en-IN" smtClean="0"/>
              <a:t>28-12-2017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E45F-CCF0-4BC8-876E-9326ECCB94DD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434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B2D3-57D1-4504-A178-27715D367A7A}" type="datetimeFigureOut">
              <a:rPr lang="en-IN" smtClean="0"/>
              <a:t>28-12-2017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E45F-CCF0-4BC8-876E-9326ECCB94D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84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B2D3-57D1-4504-A178-27715D367A7A}" type="datetimeFigureOut">
              <a:rPr lang="en-IN" smtClean="0"/>
              <a:t>28-12-2017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E45F-CCF0-4BC8-876E-9326ECCB94DD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924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B2D3-57D1-4504-A178-27715D367A7A}" type="datetimeFigureOut">
              <a:rPr lang="en-IN" smtClean="0"/>
              <a:t>28-12-2017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E45F-CCF0-4BC8-876E-9326ECCB94DD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162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B2D3-57D1-4504-A178-27715D367A7A}" type="datetimeFigureOut">
              <a:rPr lang="en-IN" smtClean="0"/>
              <a:t>28-12-2017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E45F-CCF0-4BC8-876E-9326ECCB94DD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763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B2D3-57D1-4504-A178-27715D367A7A}" type="datetimeFigureOut">
              <a:rPr lang="en-IN" smtClean="0"/>
              <a:t>28-12-2017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E45F-CCF0-4BC8-876E-9326ECCB9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372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B2D3-57D1-4504-A178-27715D367A7A}" type="datetimeFigureOut">
              <a:rPr lang="en-IN" smtClean="0"/>
              <a:t>28-12-2017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E45F-CCF0-4BC8-876E-9326ECCB94DD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15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0CCB2D3-57D1-4504-A178-27715D367A7A}" type="datetimeFigureOut">
              <a:rPr lang="en-IN" smtClean="0"/>
              <a:t>28-12-2017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E45F-CCF0-4BC8-876E-9326ECCB94DD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97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CB2D3-57D1-4504-A178-27715D367A7A}" type="datetimeFigureOut">
              <a:rPr lang="en-IN" smtClean="0"/>
              <a:t>28-12-2017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A19E45F-CCF0-4BC8-876E-9326ECCB94D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720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Monitoring of Azure Docker and its applications</a:t>
            </a:r>
          </a:p>
        </p:txBody>
      </p:sp>
    </p:spTree>
    <p:extLst>
      <p:ext uri="{BB962C8B-B14F-4D97-AF65-F5344CB8AC3E}">
        <p14:creationId xmlns:p14="http://schemas.microsoft.com/office/powerpoint/2010/main" val="1885753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8953" y="1205946"/>
            <a:ext cx="7301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Structure of our Azure Docker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8953" y="1802294"/>
            <a:ext cx="5804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Master Node : Linux – k8s-master-6478F9E2-0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Agent Node : Windows – 6478Facs9000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Application : Expense App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8953" y="3087756"/>
            <a:ext cx="7301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Monitoring using OMS (Operational Management Suite)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8953" y="3706495"/>
            <a:ext cx="84813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Disadvantage of OMS on Docker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No metrics are available for Applications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-771383"/>
            <a:ext cx="1881344" cy="1999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593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86999" y="567395"/>
            <a:ext cx="45304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/>
              <a:t>Monitoring using Prometheus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4797" y="1323271"/>
            <a:ext cx="339011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Prometheus supports application metrics through Client libraries like </a:t>
            </a:r>
            <a:r>
              <a:rPr lang="en-US" dirty="0" err="1"/>
              <a:t>Nuget</a:t>
            </a:r>
            <a:r>
              <a:rPr lang="en-US" dirty="0"/>
              <a:t> packages “Prometheus Web” for application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stores time series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Supports exporters like </a:t>
            </a:r>
            <a:r>
              <a:rPr lang="en-US" dirty="0" err="1"/>
              <a:t>HAProxy</a:t>
            </a:r>
            <a:r>
              <a:rPr lang="en-US" dirty="0"/>
              <a:t>, </a:t>
            </a:r>
            <a:r>
              <a:rPr lang="en-US" dirty="0" err="1"/>
              <a:t>StatsD</a:t>
            </a:r>
            <a:r>
              <a:rPr lang="en-US" dirty="0"/>
              <a:t>, Graphite, for extra metrics.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Supports alertmanager to handle alerts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UI tools like </a:t>
            </a:r>
            <a:r>
              <a:rPr lang="en-US" dirty="0" err="1"/>
              <a:t>Grafana</a:t>
            </a:r>
            <a:r>
              <a:rPr lang="en-US" dirty="0"/>
              <a:t> ( </a:t>
            </a:r>
            <a:r>
              <a:rPr lang="en-US" dirty="0" err="1"/>
              <a:t>Grafana</a:t>
            </a:r>
            <a:r>
              <a:rPr lang="en-US" dirty="0"/>
              <a:t> takes Prometheus as data source)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907" y="1440833"/>
            <a:ext cx="726757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41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6104" y="0"/>
            <a:ext cx="63284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/>
              <a:t>Azure Container Monitoring using </a:t>
            </a:r>
            <a:r>
              <a:rPr lang="en-IN" sz="2800" dirty="0" err="1"/>
              <a:t>Grafana</a:t>
            </a:r>
            <a:endParaRPr lang="en-IN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97565" y="523220"/>
            <a:ext cx="107872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Grafana</a:t>
            </a:r>
            <a:r>
              <a:rPr lang="en-IN" dirty="0"/>
              <a:t> takes Azure Monitor and Application Insights as Data Source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Demo for Creation of </a:t>
            </a:r>
            <a:r>
              <a:rPr lang="en-IN" dirty="0" err="1"/>
              <a:t>Grafana</a:t>
            </a:r>
            <a:r>
              <a:rPr lang="en-IN" dirty="0"/>
              <a:t> in Azure and its </a:t>
            </a:r>
            <a:r>
              <a:rPr lang="en-IN" dirty="0" err="1"/>
              <a:t>Datasource</a:t>
            </a:r>
            <a:r>
              <a:rPr lang="en-IN" dirty="0"/>
              <a:t> 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64585"/>
              </p:ext>
            </p:extLst>
          </p:nvPr>
        </p:nvGraphicFramePr>
        <p:xfrm>
          <a:off x="278296" y="1298712"/>
          <a:ext cx="11542643" cy="2936404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3479428">
                  <a:extLst>
                    <a:ext uri="{9D8B030D-6E8A-4147-A177-3AD203B41FA5}">
                      <a16:colId xmlns:a16="http://schemas.microsoft.com/office/drawing/2014/main" val="1926075225"/>
                    </a:ext>
                  </a:extLst>
                </a:gridCol>
                <a:gridCol w="8063215">
                  <a:extLst>
                    <a:ext uri="{9D8B030D-6E8A-4147-A177-3AD203B41FA5}">
                      <a16:colId xmlns:a16="http://schemas.microsoft.com/office/drawing/2014/main" val="2670478671"/>
                    </a:ext>
                  </a:extLst>
                </a:gridCol>
              </a:tblGrid>
              <a:tr h="376084">
                <a:tc gridSpan="2">
                  <a:txBody>
                    <a:bodyPr/>
                    <a:lstStyle/>
                    <a:p>
                      <a:r>
                        <a:rPr lang="en-IN" dirty="0"/>
                        <a:t>Azure Monitor</a:t>
                      </a:r>
                      <a:r>
                        <a:rPr lang="en-IN" baseline="0" dirty="0"/>
                        <a:t> API Details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38535"/>
                  </a:ext>
                </a:extLst>
              </a:tr>
              <a:tr h="624088">
                <a:tc>
                  <a:txBody>
                    <a:bodyPr/>
                    <a:lstStyle/>
                    <a:p>
                      <a:r>
                        <a:rPr lang="en-IN" dirty="0"/>
                        <a:t>Subscription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In the Azure Portal, navigate to Subscriptions -&gt; Choose subscription -&gt; Overview -&gt; Subscription 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648402"/>
                  </a:ext>
                </a:extLst>
              </a:tr>
              <a:tr h="624088">
                <a:tc>
                  <a:txBody>
                    <a:bodyPr/>
                    <a:lstStyle/>
                    <a:p>
                      <a:r>
                        <a:rPr lang="en-IN" dirty="0"/>
                        <a:t>Tenant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In the Azure Portal, navigate to Azure Active Directory -&gt; Properties -&gt; Directory ID.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903894"/>
                  </a:ext>
                </a:extLst>
              </a:tr>
              <a:tr h="624088">
                <a:tc>
                  <a:txBody>
                    <a:bodyPr/>
                    <a:lstStyle/>
                    <a:p>
                      <a:r>
                        <a:rPr lang="en-IN" dirty="0"/>
                        <a:t>Client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In the Azure Portal, navigate to Azure Active Directory -&gt; App Registrations -&gt; Choose your app -&gt; Application ID.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061220"/>
                  </a:ext>
                </a:extLst>
              </a:tr>
              <a:tr h="624088">
                <a:tc>
                  <a:txBody>
                    <a:bodyPr/>
                    <a:lstStyle/>
                    <a:p>
                      <a:r>
                        <a:rPr lang="en-IN" dirty="0"/>
                        <a:t>Client Secret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To create a new key, log in to Azure Portal, navigate to Azure Active Directory -&gt; App Registrations -&gt; Choose your app -&gt; Keys.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23220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984764"/>
              </p:ext>
            </p:extLst>
          </p:nvPr>
        </p:nvGraphicFramePr>
        <p:xfrm>
          <a:off x="278296" y="4513412"/>
          <a:ext cx="11542642" cy="202184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3498574">
                  <a:extLst>
                    <a:ext uri="{9D8B030D-6E8A-4147-A177-3AD203B41FA5}">
                      <a16:colId xmlns:a16="http://schemas.microsoft.com/office/drawing/2014/main" val="544271180"/>
                    </a:ext>
                  </a:extLst>
                </a:gridCol>
                <a:gridCol w="8044068">
                  <a:extLst>
                    <a:ext uri="{9D8B030D-6E8A-4147-A177-3AD203B41FA5}">
                      <a16:colId xmlns:a16="http://schemas.microsoft.com/office/drawing/2014/main" val="18745504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kern="1200" dirty="0"/>
                        <a:t>Application Insights Details</a:t>
                      </a:r>
                      <a:endParaRPr lang="en-IN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245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API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Azure portal, Application Insights -&gt;Expense App -&gt; Settings -&gt; API Access -&gt; Create API Key</a:t>
                      </a:r>
                      <a:r>
                        <a:rPr lang="en-US" baseline="0" dirty="0"/>
                        <a:t> -&gt;  Generate Key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298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Application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 Azure Portal -&gt; Expense</a:t>
                      </a:r>
                      <a:r>
                        <a:rPr lang="en-IN" baseline="0" dirty="0"/>
                        <a:t> App -&gt; Settings -&gt; API Access -&gt; Application 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91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Assign Role to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Subscription</a:t>
                      </a:r>
                      <a:r>
                        <a:rPr lang="en-IN" baseline="0" dirty="0"/>
                        <a:t> -&gt; Subscription Name -&gt; Access Control -&gt; Add -&gt; Role as Reader -&gt; Select as App Name(Expense App)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815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5913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6998" y="1285461"/>
            <a:ext cx="95002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the </a:t>
            </a:r>
            <a:r>
              <a:rPr lang="en-US" b="1" dirty="0"/>
              <a:t>RED</a:t>
            </a:r>
            <a:r>
              <a:rPr lang="en-US" dirty="0"/>
              <a:t> method, three key metrics for monitoring: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(Request) Rate – the number of requests, per second, your services are serving.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(Request) Errors – the number of failed requests per second.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(Request) Duration – The amount of time each request takes expressed as a time interval.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USE </a:t>
            </a:r>
            <a:r>
              <a:rPr lang="en-US" dirty="0"/>
              <a:t>method focuses more on monitoring performance to identify the root cause of performance issues and bottlenecks.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286999" y="567395"/>
            <a:ext cx="53570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/>
              <a:t>Red and Use Method of Monitoring</a:t>
            </a:r>
          </a:p>
        </p:txBody>
      </p:sp>
    </p:spTree>
    <p:extLst>
      <p:ext uri="{BB962C8B-B14F-4D97-AF65-F5344CB8AC3E}">
        <p14:creationId xmlns:p14="http://schemas.microsoft.com/office/powerpoint/2010/main" val="570507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7022" y="143325"/>
            <a:ext cx="1995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/>
              <a:t>Grafana</a:t>
            </a:r>
            <a:r>
              <a:rPr lang="en-IN" dirty="0"/>
              <a:t> Dashboard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10442" r="1087" b="6452"/>
          <a:stretch/>
        </p:blipFill>
        <p:spPr>
          <a:xfrm>
            <a:off x="0" y="512657"/>
            <a:ext cx="12192000" cy="609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176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917533"/>
              </p:ext>
            </p:extLst>
          </p:nvPr>
        </p:nvGraphicFramePr>
        <p:xfrm>
          <a:off x="0" y="0"/>
          <a:ext cx="3874770" cy="722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4770">
                  <a:extLst>
                    <a:ext uri="{9D8B030D-6E8A-4147-A177-3AD203B41FA5}">
                      <a16:colId xmlns:a16="http://schemas.microsoft.com/office/drawing/2014/main" val="2148664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/>
                        <a:t>Metrics for Applications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073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/>
                        <a:t>Requests/Count</a:t>
                      </a:r>
                    </a:p>
                    <a:p>
                      <a:r>
                        <a:rPr lang="en-IN" sz="1200" dirty="0"/>
                        <a:t>Requests/Duration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Requests/Failure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err="1"/>
                        <a:t>PageViews</a:t>
                      </a:r>
                      <a:r>
                        <a:rPr lang="en-IN" sz="1200" dirty="0"/>
                        <a:t>/Count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err="1"/>
                        <a:t>PageViews</a:t>
                      </a:r>
                      <a:r>
                        <a:rPr lang="en-IN" sz="1200" dirty="0"/>
                        <a:t>/Duration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err="1"/>
                        <a:t>browserTimings</a:t>
                      </a:r>
                      <a:r>
                        <a:rPr lang="en-IN" sz="1200" dirty="0"/>
                        <a:t>/</a:t>
                      </a:r>
                      <a:r>
                        <a:rPr lang="en-IN" sz="1200" dirty="0" err="1"/>
                        <a:t>networkduration</a:t>
                      </a:r>
                      <a:endParaRPr lang="en-IN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err="1"/>
                        <a:t>browserTimings</a:t>
                      </a:r>
                      <a:r>
                        <a:rPr lang="en-IN" sz="1200" dirty="0"/>
                        <a:t>/</a:t>
                      </a:r>
                      <a:r>
                        <a:rPr lang="en-IN" sz="1200" dirty="0" err="1"/>
                        <a:t>sendduration</a:t>
                      </a:r>
                      <a:endParaRPr lang="en-IN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err="1"/>
                        <a:t>browserTimings</a:t>
                      </a:r>
                      <a:r>
                        <a:rPr lang="en-IN" sz="1200" dirty="0"/>
                        <a:t>/</a:t>
                      </a:r>
                      <a:r>
                        <a:rPr lang="en-IN" sz="1200" dirty="0" err="1"/>
                        <a:t>receiveduration</a:t>
                      </a:r>
                      <a:endParaRPr lang="en-IN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err="1"/>
                        <a:t>browserTimings</a:t>
                      </a:r>
                      <a:r>
                        <a:rPr lang="en-IN" sz="1200" dirty="0"/>
                        <a:t>/</a:t>
                      </a:r>
                      <a:r>
                        <a:rPr lang="en-IN" sz="1200" dirty="0" err="1"/>
                        <a:t>processingduration</a:t>
                      </a:r>
                      <a:endParaRPr lang="en-IN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err="1"/>
                        <a:t>browserTimings</a:t>
                      </a:r>
                      <a:r>
                        <a:rPr lang="en-IN" sz="1200" dirty="0"/>
                        <a:t>/total duration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Users/Count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Users/Authenticated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Sessions/Count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err="1"/>
                        <a:t>CustomEvents</a:t>
                      </a:r>
                      <a:r>
                        <a:rPr lang="en-IN" sz="1200" dirty="0"/>
                        <a:t>/Count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Dependencies/Count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Dependencies/Failed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Dependencies/Durations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Exceptions/Count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Exceptions/browser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Exceptions/Server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err="1"/>
                        <a:t>availabilityResults</a:t>
                      </a:r>
                      <a:r>
                        <a:rPr lang="en-IN" sz="1200" dirty="0"/>
                        <a:t>/count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err="1"/>
                        <a:t>availabilityResults</a:t>
                      </a:r>
                      <a:r>
                        <a:rPr lang="en-IN" sz="1200" dirty="0"/>
                        <a:t>/</a:t>
                      </a:r>
                      <a:r>
                        <a:rPr lang="en-IN" sz="1200" dirty="0" err="1"/>
                        <a:t>availabilityduration</a:t>
                      </a:r>
                      <a:endParaRPr lang="en-IN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Traces/count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err="1"/>
                        <a:t>performanceCounters</a:t>
                      </a:r>
                      <a:r>
                        <a:rPr lang="en-IN" sz="1200" dirty="0"/>
                        <a:t>/</a:t>
                      </a:r>
                      <a:r>
                        <a:rPr lang="en-IN" sz="1200" dirty="0" err="1"/>
                        <a:t>RequestExecution</a:t>
                      </a:r>
                      <a:r>
                        <a:rPr lang="en-IN" sz="1200" baseline="0" dirty="0" err="1"/>
                        <a:t>time</a:t>
                      </a:r>
                      <a:endParaRPr lang="en-IN" sz="1200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err="1"/>
                        <a:t>performanceCounters</a:t>
                      </a:r>
                      <a:r>
                        <a:rPr lang="en-IN" sz="1200" dirty="0"/>
                        <a:t>/</a:t>
                      </a:r>
                      <a:r>
                        <a:rPr lang="en-IN" sz="1200" dirty="0" err="1"/>
                        <a:t>RequestPerSecond</a:t>
                      </a:r>
                      <a:endParaRPr lang="en-IN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err="1"/>
                        <a:t>performanceCounters</a:t>
                      </a:r>
                      <a:r>
                        <a:rPr lang="en-IN" sz="1200" dirty="0"/>
                        <a:t>/</a:t>
                      </a:r>
                      <a:r>
                        <a:rPr lang="en-IN" sz="1200" dirty="0" err="1"/>
                        <a:t>RequestInQueue</a:t>
                      </a:r>
                      <a:endParaRPr lang="en-IN" sz="1200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err="1"/>
                        <a:t>performanceCounters</a:t>
                      </a:r>
                      <a:r>
                        <a:rPr lang="en-IN" sz="1200" dirty="0"/>
                        <a:t>/</a:t>
                      </a:r>
                      <a:r>
                        <a:rPr lang="en-IN" sz="1200" dirty="0" err="1"/>
                        <a:t>RequestInQueue</a:t>
                      </a:r>
                      <a:endParaRPr lang="en-IN" sz="1200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err="1"/>
                        <a:t>performanceCounters</a:t>
                      </a:r>
                      <a:r>
                        <a:rPr lang="en-IN" sz="1200" dirty="0"/>
                        <a:t>/</a:t>
                      </a:r>
                      <a:r>
                        <a:rPr lang="en-IN" sz="1200" dirty="0" err="1"/>
                        <a:t>MemoryAvailableBytes</a:t>
                      </a:r>
                      <a:endParaRPr lang="en-IN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err="1"/>
                        <a:t>performanceCounters</a:t>
                      </a:r>
                      <a:r>
                        <a:rPr lang="en-IN" sz="1200" dirty="0"/>
                        <a:t>/</a:t>
                      </a:r>
                      <a:r>
                        <a:rPr lang="en-IN" sz="1200" dirty="0" err="1"/>
                        <a:t>RequestInQueue</a:t>
                      </a:r>
                      <a:endParaRPr lang="en-IN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err="1"/>
                        <a:t>performanceCounters</a:t>
                      </a:r>
                      <a:r>
                        <a:rPr lang="en-IN" sz="1200" dirty="0"/>
                        <a:t>/</a:t>
                      </a:r>
                      <a:r>
                        <a:rPr lang="en-IN" sz="1200" dirty="0" err="1"/>
                        <a:t>ExceptionsPersecond</a:t>
                      </a:r>
                      <a:endParaRPr lang="en-IN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err="1"/>
                        <a:t>performanceCounters</a:t>
                      </a:r>
                      <a:r>
                        <a:rPr lang="en-IN" sz="1200" dirty="0"/>
                        <a:t>/</a:t>
                      </a:r>
                      <a:r>
                        <a:rPr lang="en-IN" sz="1200" dirty="0" err="1"/>
                        <a:t>ProcessCpuPercentage</a:t>
                      </a:r>
                      <a:endParaRPr lang="en-IN" sz="1200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err="1"/>
                        <a:t>performanceCounters</a:t>
                      </a:r>
                      <a:r>
                        <a:rPr lang="en-IN" sz="1200" dirty="0"/>
                        <a:t>/</a:t>
                      </a:r>
                      <a:r>
                        <a:rPr lang="en-IN" sz="1200" dirty="0" err="1"/>
                        <a:t>ProcessCpuPercentageTotal</a:t>
                      </a:r>
                      <a:endParaRPr lang="en-IN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err="1"/>
                        <a:t>performanceCounters</a:t>
                      </a:r>
                      <a:r>
                        <a:rPr lang="en-IN" sz="1200" dirty="0"/>
                        <a:t>/</a:t>
                      </a:r>
                      <a:r>
                        <a:rPr lang="en-IN" sz="1200" dirty="0" err="1"/>
                        <a:t>ProcessorCpuPercentage</a:t>
                      </a:r>
                      <a:endParaRPr lang="en-IN" sz="1200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err="1"/>
                        <a:t>performanceCounters</a:t>
                      </a:r>
                      <a:r>
                        <a:rPr lang="en-IN" sz="1200" dirty="0"/>
                        <a:t>/</a:t>
                      </a:r>
                      <a:r>
                        <a:rPr lang="en-IN" sz="1200" dirty="0" err="1"/>
                        <a:t>ProcessIOBytesPerSecond</a:t>
                      </a:r>
                      <a:endParaRPr lang="en-IN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err="1"/>
                        <a:t>performanceCounters</a:t>
                      </a:r>
                      <a:r>
                        <a:rPr lang="en-IN" sz="1200" dirty="0"/>
                        <a:t>/</a:t>
                      </a:r>
                      <a:r>
                        <a:rPr lang="en-IN" sz="1200" dirty="0" err="1"/>
                        <a:t>ProcessPrivateBytes</a:t>
                      </a:r>
                      <a:endParaRPr lang="en-IN" sz="1200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75024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997750"/>
              </p:ext>
            </p:extLst>
          </p:nvPr>
        </p:nvGraphicFramePr>
        <p:xfrm>
          <a:off x="5955030" y="719666"/>
          <a:ext cx="420497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4970">
                  <a:extLst>
                    <a:ext uri="{9D8B030D-6E8A-4147-A177-3AD203B41FA5}">
                      <a16:colId xmlns:a16="http://schemas.microsoft.com/office/drawing/2014/main" val="3576973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Metrics for Azure</a:t>
                      </a:r>
                      <a:r>
                        <a:rPr lang="en-IN" baseline="0" dirty="0"/>
                        <a:t> Monitor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580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PercentageCPU</a:t>
                      </a:r>
                      <a:endParaRPr lang="en-IN" dirty="0"/>
                    </a:p>
                    <a:p>
                      <a:r>
                        <a:rPr lang="en-IN" dirty="0"/>
                        <a:t>Network</a:t>
                      </a:r>
                      <a:r>
                        <a:rPr lang="en-IN" baseline="0" dirty="0"/>
                        <a:t> In</a:t>
                      </a:r>
                    </a:p>
                    <a:p>
                      <a:r>
                        <a:rPr lang="en-IN" baseline="0" dirty="0"/>
                        <a:t>Network Out</a:t>
                      </a:r>
                    </a:p>
                    <a:p>
                      <a:r>
                        <a:rPr lang="en-IN" baseline="0" dirty="0"/>
                        <a:t>Disk Read Bytes</a:t>
                      </a:r>
                    </a:p>
                    <a:p>
                      <a:r>
                        <a:rPr lang="en-IN" baseline="0" dirty="0"/>
                        <a:t>Disk Write bytes</a:t>
                      </a:r>
                    </a:p>
                    <a:p>
                      <a:r>
                        <a:rPr lang="en-IN" baseline="0" dirty="0"/>
                        <a:t>Disk Read Operations/ Second</a:t>
                      </a:r>
                    </a:p>
                    <a:p>
                      <a:r>
                        <a:rPr lang="en-IN" dirty="0"/>
                        <a:t>Disk Write Operations/ Second</a:t>
                      </a:r>
                    </a:p>
                    <a:p>
                      <a:r>
                        <a:rPr lang="en-IN" dirty="0"/>
                        <a:t>CPU</a:t>
                      </a:r>
                      <a:r>
                        <a:rPr lang="en-IN" baseline="0" dirty="0"/>
                        <a:t> Credits Remaining</a:t>
                      </a:r>
                    </a:p>
                    <a:p>
                      <a:r>
                        <a:rPr lang="en-IN" baseline="0" dirty="0"/>
                        <a:t>CPU Credits Consumed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492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685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11040" y="2488960"/>
            <a:ext cx="531209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8217893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794</TotalTime>
  <Words>519</Words>
  <Application>Microsoft Office PowerPoint</Application>
  <PresentationFormat>Widescreen</PresentationFormat>
  <Paragraphs>92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Segoe UI</vt:lpstr>
      <vt:lpstr>Gallery</vt:lpstr>
      <vt:lpstr>Monitoring of Azure Docker and its applications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Preity Gupta</dc:creator>
  <cp:lastModifiedBy>Preity Gupta</cp:lastModifiedBy>
  <cp:revision>40</cp:revision>
  <dcterms:created xsi:type="dcterms:W3CDTF">2017-12-05T09:17:49Z</dcterms:created>
  <dcterms:modified xsi:type="dcterms:W3CDTF">2017-12-28T11:42:44Z</dcterms:modified>
</cp:coreProperties>
</file>