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C48FB8-E328-4297-BAC5-057897656EB7}" type="slidenum">
              <a:rPr lang="en-US" smtClean="0"/>
              <a:t>‹#›</a:t>
            </a:fld>
            <a:endParaRPr lang="en-US"/>
          </a:p>
        </p:txBody>
      </p:sp>
    </p:spTree>
    <p:extLst>
      <p:ext uri="{BB962C8B-B14F-4D97-AF65-F5344CB8AC3E}">
        <p14:creationId xmlns:p14="http://schemas.microsoft.com/office/powerpoint/2010/main" val="234984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268524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1452757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323812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252725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E577E1F-16F2-46FD-A27C-28C365450F7A}" type="datetimeFigureOut">
              <a:rPr lang="en-US" smtClean="0"/>
              <a:t>2/9/2024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C48FB8-E328-4297-BAC5-057897656EB7}" type="slidenum">
              <a:rPr lang="en-US" smtClean="0"/>
              <a:t>‹#›</a:t>
            </a:fld>
            <a:endParaRPr lang="en-US"/>
          </a:p>
        </p:txBody>
      </p:sp>
    </p:spTree>
    <p:extLst>
      <p:ext uri="{BB962C8B-B14F-4D97-AF65-F5344CB8AC3E}">
        <p14:creationId xmlns:p14="http://schemas.microsoft.com/office/powerpoint/2010/main" val="223302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77E1F-16F2-46FD-A27C-28C365450F7A}"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315124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77E1F-16F2-46FD-A27C-28C365450F7A}"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138363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77E1F-16F2-46FD-A27C-28C365450F7A}"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331831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77E1F-16F2-46FD-A27C-28C365450F7A}"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419673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77E1F-16F2-46FD-A27C-28C365450F7A}"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63573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77E1F-16F2-46FD-A27C-28C365450F7A}" type="datetimeFigureOut">
              <a:rPr lang="en-US" smtClean="0"/>
              <a:t>2/9/2024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C48FB8-E328-4297-BAC5-057897656EB7}" type="slidenum">
              <a:rPr lang="en-US" smtClean="0"/>
              <a:t>‹#›</a:t>
            </a:fld>
            <a:endParaRPr lang="en-US"/>
          </a:p>
        </p:txBody>
      </p:sp>
    </p:spTree>
    <p:extLst>
      <p:ext uri="{BB962C8B-B14F-4D97-AF65-F5344CB8AC3E}">
        <p14:creationId xmlns:p14="http://schemas.microsoft.com/office/powerpoint/2010/main" val="85247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E577E1F-16F2-46FD-A27C-28C365450F7A}" type="datetimeFigureOut">
              <a:rPr lang="en-US" smtClean="0"/>
              <a:t>2/9/2024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C48FB8-E328-4297-BAC5-057897656EB7}" type="slidenum">
              <a:rPr lang="en-US" smtClean="0"/>
              <a:t>‹#›</a:t>
            </a:fld>
            <a:endParaRPr lang="en-US"/>
          </a:p>
        </p:txBody>
      </p:sp>
    </p:spTree>
    <p:extLst>
      <p:ext uri="{BB962C8B-B14F-4D97-AF65-F5344CB8AC3E}">
        <p14:creationId xmlns:p14="http://schemas.microsoft.com/office/powerpoint/2010/main" val="34193180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D657-2DA6-D7AA-66A8-A655A9738FB7}"/>
              </a:ext>
            </a:extLst>
          </p:cNvPr>
          <p:cNvSpPr>
            <a:spLocks noGrp="1"/>
          </p:cNvSpPr>
          <p:nvPr>
            <p:ph type="ctrTitle"/>
          </p:nvPr>
        </p:nvSpPr>
        <p:spPr/>
        <p:txBody>
          <a:bodyPr/>
          <a:lstStyle/>
          <a:p>
            <a:r>
              <a:rPr lang="en-US" dirty="0"/>
              <a:t>Financial data analytics</a:t>
            </a:r>
          </a:p>
        </p:txBody>
      </p:sp>
      <p:sp>
        <p:nvSpPr>
          <p:cNvPr id="3" name="Subtitle 2">
            <a:extLst>
              <a:ext uri="{FF2B5EF4-FFF2-40B4-BE49-F238E27FC236}">
                <a16:creationId xmlns:a16="http://schemas.microsoft.com/office/drawing/2014/main" id="{C546B920-0477-6B05-4C16-03EE11FE1634}"/>
              </a:ext>
            </a:extLst>
          </p:cNvPr>
          <p:cNvSpPr>
            <a:spLocks noGrp="1"/>
          </p:cNvSpPr>
          <p:nvPr>
            <p:ph type="subTitle" idx="1"/>
          </p:nvPr>
        </p:nvSpPr>
        <p:spPr/>
        <p:txBody>
          <a:bodyPr/>
          <a:lstStyle/>
          <a:p>
            <a:r>
              <a:rPr lang="en-US" dirty="0"/>
              <a:t>Made by </a:t>
            </a:r>
            <a:r>
              <a:rPr lang="en-US" dirty="0" err="1"/>
              <a:t>Preity</a:t>
            </a:r>
            <a:r>
              <a:rPr lang="en-US" dirty="0"/>
              <a:t> Vasudevan Kondath</a:t>
            </a:r>
          </a:p>
        </p:txBody>
      </p:sp>
    </p:spTree>
    <p:extLst>
      <p:ext uri="{BB962C8B-B14F-4D97-AF65-F5344CB8AC3E}">
        <p14:creationId xmlns:p14="http://schemas.microsoft.com/office/powerpoint/2010/main" val="401520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1040-8F61-DDA2-349F-AE46545530D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8C198E-23D6-C3D0-2BF9-5E8F24B6B702}"/>
              </a:ext>
            </a:extLst>
          </p:cNvPr>
          <p:cNvSpPr>
            <a:spLocks noGrp="1"/>
          </p:cNvSpPr>
          <p:nvPr>
            <p:ph sz="quarter" idx="13"/>
          </p:nvPr>
        </p:nvSpPr>
        <p:spPr>
          <a:xfrm>
            <a:off x="685800" y="2063396"/>
            <a:ext cx="10394707" cy="4180242"/>
          </a:xfrm>
        </p:spPr>
        <p:txBody>
          <a:bodyPr>
            <a:normAutofit/>
          </a:bodyPr>
          <a:lstStyle/>
          <a:p>
            <a:r>
              <a:rPr lang="en-US" sz="2200" dirty="0"/>
              <a:t>In today's competitive business landscape, understanding the market and analyzing competitors is crucial for a company's survival and growth. </a:t>
            </a:r>
          </a:p>
          <a:p>
            <a:r>
              <a:rPr lang="en-US" sz="2200" dirty="0"/>
              <a:t>This analysis provides valuable insights into market dynamics, trends, and competitor strategies, enabling businesses to make informed decisions and stay ahead of the competition. </a:t>
            </a:r>
          </a:p>
          <a:p>
            <a:r>
              <a:rPr lang="en-US" sz="2200" dirty="0"/>
              <a:t>In this context, we conducted an analysis of the top 500 companies in India, focusing on key metrics such as market capitalization and quarterly sales. The dataset contains information on the market capitalization of these companies, their sales figures for the quarter, and other relevant attributes. </a:t>
            </a:r>
          </a:p>
        </p:txBody>
      </p:sp>
    </p:spTree>
    <p:extLst>
      <p:ext uri="{BB962C8B-B14F-4D97-AF65-F5344CB8AC3E}">
        <p14:creationId xmlns:p14="http://schemas.microsoft.com/office/powerpoint/2010/main" val="223296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9EA1-B28C-C629-9D5A-40E8ABAF9E05}"/>
              </a:ext>
            </a:extLst>
          </p:cNvPr>
          <p:cNvSpPr>
            <a:spLocks noGrp="1"/>
          </p:cNvSpPr>
          <p:nvPr>
            <p:ph type="title"/>
          </p:nvPr>
        </p:nvSpPr>
        <p:spPr/>
        <p:txBody>
          <a:bodyPr/>
          <a:lstStyle/>
          <a:p>
            <a:r>
              <a:rPr lang="en-US" dirty="0"/>
              <a:t>Details of Dataset</a:t>
            </a:r>
          </a:p>
        </p:txBody>
      </p:sp>
      <p:sp>
        <p:nvSpPr>
          <p:cNvPr id="3" name="Content Placeholder 2">
            <a:extLst>
              <a:ext uri="{FF2B5EF4-FFF2-40B4-BE49-F238E27FC236}">
                <a16:creationId xmlns:a16="http://schemas.microsoft.com/office/drawing/2014/main" id="{3FAF541D-455F-58D1-DF2B-496B60EAC191}"/>
              </a:ext>
            </a:extLst>
          </p:cNvPr>
          <p:cNvSpPr>
            <a:spLocks noGrp="1"/>
          </p:cNvSpPr>
          <p:nvPr>
            <p:ph sz="quarter" idx="13"/>
          </p:nvPr>
        </p:nvSpPr>
        <p:spPr>
          <a:xfrm>
            <a:off x="685800" y="2063397"/>
            <a:ext cx="10394707" cy="3994504"/>
          </a:xfrm>
        </p:spPr>
        <p:txBody>
          <a:bodyPr>
            <a:normAutofit fontScale="92500" lnSpcReduction="20000"/>
          </a:bodyPr>
          <a:lstStyle/>
          <a:p>
            <a:r>
              <a:rPr lang="en-US" sz="1800" dirty="0"/>
              <a:t>The dataset contains information on the top 500 companies in India, including their market capitalization, sales figures for the quarter, and other relevant attributes. Here are some details about the dataset:</a:t>
            </a:r>
          </a:p>
          <a:p>
            <a:pPr marL="457200" indent="-457200">
              <a:buFont typeface="+mj-lt"/>
              <a:buAutoNum type="arabicPeriod"/>
            </a:pPr>
            <a:r>
              <a:rPr lang="en-US" sz="1800" dirty="0"/>
              <a:t>Serial Number: A unique identifier for each company in the dataset.</a:t>
            </a:r>
          </a:p>
          <a:p>
            <a:pPr marL="457200" indent="-457200">
              <a:buFont typeface="+mj-lt"/>
              <a:buAutoNum type="arabicPeriod"/>
            </a:pPr>
            <a:r>
              <a:rPr lang="en-US" sz="1800" dirty="0"/>
              <a:t>Name of Company: The full name of the company.</a:t>
            </a:r>
          </a:p>
          <a:p>
            <a:pPr marL="457200" indent="-457200">
              <a:buFont typeface="+mj-lt"/>
              <a:buAutoNum type="arabicPeriod"/>
            </a:pPr>
            <a:r>
              <a:rPr lang="en-US" sz="1800" dirty="0"/>
              <a:t>Mar Cap – Crore: Market capitalization of the company in Crores (Indian currency). The market value of a company's outstanding shares, calculated by multiplying the total number of outstanding shares by the current market price per share.</a:t>
            </a:r>
          </a:p>
          <a:p>
            <a:pPr marL="457200" indent="-457200">
              <a:buFont typeface="+mj-lt"/>
              <a:buAutoNum type="arabicPeriod"/>
            </a:pPr>
            <a:r>
              <a:rPr lang="en-US" sz="1800" dirty="0"/>
              <a:t>Sales </a:t>
            </a:r>
            <a:r>
              <a:rPr lang="en-US" sz="1800" dirty="0" err="1"/>
              <a:t>Qtr</a:t>
            </a:r>
            <a:r>
              <a:rPr lang="en-US" sz="1800" dirty="0"/>
              <a:t> – Crore: Quarterly sales figure of the company in Crores. The total revenue generated by the company during a quarter.</a:t>
            </a:r>
          </a:p>
          <a:p>
            <a:endParaRPr lang="en-US" sz="1800" dirty="0"/>
          </a:p>
          <a:p>
            <a:r>
              <a:rPr lang="en-US" sz="1800" dirty="0"/>
              <a:t>These attributes provide insights into the financial performance and market value of each company in the dataset. Analyzing this data can help identify trends, compare the competitiveness of different companies, and understand the factors driving market capitalization and sales growth in the Indian market.</a:t>
            </a:r>
          </a:p>
        </p:txBody>
      </p:sp>
    </p:spTree>
    <p:extLst>
      <p:ext uri="{BB962C8B-B14F-4D97-AF65-F5344CB8AC3E}">
        <p14:creationId xmlns:p14="http://schemas.microsoft.com/office/powerpoint/2010/main" val="266983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8A6D-6D5A-B4AA-0B91-E680613937E9}"/>
              </a:ext>
            </a:extLst>
          </p:cNvPr>
          <p:cNvSpPr>
            <a:spLocks noGrp="1"/>
          </p:cNvSpPr>
          <p:nvPr>
            <p:ph type="title"/>
          </p:nvPr>
        </p:nvSpPr>
        <p:spPr/>
        <p:txBody>
          <a:bodyPr/>
          <a:lstStyle/>
          <a:p>
            <a:r>
              <a:rPr lang="en-US" dirty="0"/>
              <a:t>Major KPI’s</a:t>
            </a:r>
          </a:p>
        </p:txBody>
      </p:sp>
      <p:sp>
        <p:nvSpPr>
          <p:cNvPr id="3" name="Content Placeholder 2">
            <a:extLst>
              <a:ext uri="{FF2B5EF4-FFF2-40B4-BE49-F238E27FC236}">
                <a16:creationId xmlns:a16="http://schemas.microsoft.com/office/drawing/2014/main" id="{A87AE809-607B-C1E6-78CE-784862B1CE76}"/>
              </a:ext>
            </a:extLst>
          </p:cNvPr>
          <p:cNvSpPr>
            <a:spLocks noGrp="1"/>
          </p:cNvSpPr>
          <p:nvPr>
            <p:ph sz="quarter" idx="13"/>
          </p:nvPr>
        </p:nvSpPr>
        <p:spPr>
          <a:xfrm>
            <a:off x="685800" y="2063396"/>
            <a:ext cx="10394707" cy="3408717"/>
          </a:xfrm>
        </p:spPr>
        <p:txBody>
          <a:bodyPr>
            <a:normAutofit lnSpcReduction="10000"/>
          </a:bodyPr>
          <a:lstStyle/>
          <a:p>
            <a:pPr algn="l">
              <a:buFont typeface="+mj-lt"/>
              <a:buAutoNum type="arabicPeriod"/>
            </a:pPr>
            <a:r>
              <a:rPr lang="en-US" b="1" i="0" dirty="0">
                <a:effectLst/>
                <a:latin typeface="Söhne"/>
              </a:rPr>
              <a:t>Market Capitalization (Mar Cap)</a:t>
            </a:r>
            <a:r>
              <a:rPr lang="en-US" b="0" i="0" dirty="0">
                <a:effectLst/>
                <a:latin typeface="Söhne"/>
              </a:rPr>
              <a:t>: This is a primary indicator of a company's value in the stock market and its competitiveness within its industry.</a:t>
            </a:r>
          </a:p>
          <a:p>
            <a:pPr algn="l">
              <a:buFont typeface="+mj-lt"/>
              <a:buAutoNum type="arabicPeriod"/>
            </a:pPr>
            <a:r>
              <a:rPr lang="en-US" b="1" i="0" dirty="0">
                <a:effectLst/>
                <a:latin typeface="Söhne"/>
              </a:rPr>
              <a:t>Quarterly Sales (Sales </a:t>
            </a:r>
            <a:r>
              <a:rPr lang="en-US" b="1" i="0" dirty="0" err="1">
                <a:effectLst/>
                <a:latin typeface="Söhne"/>
              </a:rPr>
              <a:t>Qtr</a:t>
            </a:r>
            <a:r>
              <a:rPr lang="en-US" b="1" i="0" dirty="0">
                <a:effectLst/>
                <a:latin typeface="Söhne"/>
              </a:rPr>
              <a:t>)</a:t>
            </a:r>
            <a:r>
              <a:rPr lang="en-US" b="0" i="0" dirty="0">
                <a:effectLst/>
                <a:latin typeface="Söhne"/>
              </a:rPr>
              <a:t>: Quarterly sales figures reflect the revenue generated by a company over a specific period, indicating its performance in generating income.</a:t>
            </a:r>
          </a:p>
          <a:p>
            <a:pPr algn="l">
              <a:buFont typeface="+mj-lt"/>
              <a:buAutoNum type="arabicPeriod"/>
            </a:pPr>
            <a:r>
              <a:rPr lang="en-US" b="1" i="0" dirty="0">
                <a:effectLst/>
                <a:latin typeface="Söhne"/>
              </a:rPr>
              <a:t>Market Capitalization to Sales Ratio</a:t>
            </a:r>
            <a:r>
              <a:rPr lang="en-US" b="0" i="0" dirty="0">
                <a:effectLst/>
                <a:latin typeface="Söhne"/>
              </a:rPr>
              <a:t>: Calculated by dividing market capitalization by quarterly sales, this ratio provides insights into how efficiently a company is valued relative to its revenue generation.</a:t>
            </a:r>
          </a:p>
          <a:p>
            <a:pPr algn="l">
              <a:buFont typeface="+mj-lt"/>
              <a:buAutoNum type="arabicPeriod"/>
            </a:pPr>
            <a:r>
              <a:rPr lang="en-US" b="1" i="0" dirty="0">
                <a:effectLst/>
                <a:latin typeface="Söhne"/>
              </a:rPr>
              <a:t>Growth Rate</a:t>
            </a:r>
            <a:r>
              <a:rPr lang="en-US" b="0" i="0" dirty="0">
                <a:effectLst/>
                <a:latin typeface="Söhne"/>
              </a:rPr>
              <a:t>: The rate at which a company's market capitalization or sales is increasing over time, indicating its potential for expansion and competitiveness.</a:t>
            </a:r>
          </a:p>
          <a:p>
            <a:pPr algn="l">
              <a:buFont typeface="+mj-lt"/>
              <a:buAutoNum type="arabicPeriod"/>
            </a:pPr>
            <a:r>
              <a:rPr lang="en-US" b="1" i="0" dirty="0">
                <a:effectLst/>
                <a:latin typeface="Söhne"/>
              </a:rPr>
              <a:t>Market Share</a:t>
            </a:r>
            <a:r>
              <a:rPr lang="en-US" b="0" i="0" dirty="0">
                <a:effectLst/>
                <a:latin typeface="Söhne"/>
              </a:rPr>
              <a:t>: The portion of total market sales or market capitalization that a company holds, indicating its position relative to competitors in the industry.</a:t>
            </a:r>
          </a:p>
          <a:p>
            <a:endParaRPr lang="en-US" dirty="0"/>
          </a:p>
        </p:txBody>
      </p:sp>
    </p:spTree>
    <p:extLst>
      <p:ext uri="{BB962C8B-B14F-4D97-AF65-F5344CB8AC3E}">
        <p14:creationId xmlns:p14="http://schemas.microsoft.com/office/powerpoint/2010/main" val="337199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0761-8347-B3C2-289C-918C1AC81EFF}"/>
              </a:ext>
            </a:extLst>
          </p:cNvPr>
          <p:cNvSpPr>
            <a:spLocks noGrp="1"/>
          </p:cNvSpPr>
          <p:nvPr>
            <p:ph type="title"/>
          </p:nvPr>
        </p:nvSpPr>
        <p:spPr/>
        <p:txBody>
          <a:bodyPr/>
          <a:lstStyle/>
          <a:p>
            <a:r>
              <a:rPr lang="en-US" dirty="0"/>
              <a:t>Major KPI’s</a:t>
            </a:r>
          </a:p>
        </p:txBody>
      </p:sp>
      <p:sp>
        <p:nvSpPr>
          <p:cNvPr id="3" name="Content Placeholder 2">
            <a:extLst>
              <a:ext uri="{FF2B5EF4-FFF2-40B4-BE49-F238E27FC236}">
                <a16:creationId xmlns:a16="http://schemas.microsoft.com/office/drawing/2014/main" id="{661A0018-93B4-5086-AFF7-80CB14EDD3B6}"/>
              </a:ext>
            </a:extLst>
          </p:cNvPr>
          <p:cNvSpPr>
            <a:spLocks noGrp="1"/>
          </p:cNvSpPr>
          <p:nvPr>
            <p:ph sz="quarter" idx="13"/>
          </p:nvPr>
        </p:nvSpPr>
        <p:spPr>
          <a:xfrm>
            <a:off x="685800" y="2063396"/>
            <a:ext cx="10394707" cy="3523017"/>
          </a:xfrm>
        </p:spPr>
        <p:txBody>
          <a:bodyPr>
            <a:normAutofit/>
          </a:bodyPr>
          <a:lstStyle/>
          <a:p>
            <a:pPr algn="l">
              <a:buFont typeface="+mj-lt"/>
              <a:buAutoNum type="arabicPeriod"/>
            </a:pPr>
            <a:r>
              <a:rPr lang="en-US" b="1" i="0" dirty="0">
                <a:effectLst/>
                <a:latin typeface="Söhne"/>
              </a:rPr>
              <a:t>Profit Margin</a:t>
            </a:r>
            <a:r>
              <a:rPr lang="en-US" b="0" i="0" dirty="0">
                <a:effectLst/>
                <a:latin typeface="Söhne"/>
              </a:rPr>
              <a:t>: Calculated by dividing net income by revenue, this metric indicates the percentage of revenue that translates into profit after accounting for all expenses.</a:t>
            </a:r>
          </a:p>
          <a:p>
            <a:pPr algn="l">
              <a:buFont typeface="+mj-lt"/>
              <a:buAutoNum type="arabicPeriod"/>
            </a:pPr>
            <a:r>
              <a:rPr lang="en-US" b="1" i="0" dirty="0">
                <a:effectLst/>
                <a:latin typeface="Söhne"/>
              </a:rPr>
              <a:t>Return on Investment (ROI)</a:t>
            </a:r>
            <a:r>
              <a:rPr lang="en-US" b="0" i="0" dirty="0">
                <a:effectLst/>
                <a:latin typeface="Söhne"/>
              </a:rPr>
              <a:t>: This measures the profitability of an investment relative to its cost and is calculated by dividing the net profit by the initial investment.</a:t>
            </a:r>
          </a:p>
          <a:p>
            <a:pPr algn="l">
              <a:buFont typeface="+mj-lt"/>
              <a:buAutoNum type="arabicPeriod"/>
            </a:pPr>
            <a:r>
              <a:rPr lang="en-US" b="1" i="0" dirty="0">
                <a:effectLst/>
                <a:latin typeface="Söhne"/>
              </a:rPr>
              <a:t>Debt-to-Equity Ratio</a:t>
            </a:r>
            <a:r>
              <a:rPr lang="en-US" b="0" i="0" dirty="0">
                <a:effectLst/>
                <a:latin typeface="Söhne"/>
              </a:rPr>
              <a:t>: This ratio compares a company's total debt to its shareholders' equity and reflects its ability to meet its financial obligations.</a:t>
            </a:r>
          </a:p>
          <a:p>
            <a:pPr algn="l">
              <a:buFont typeface="+mj-lt"/>
              <a:buAutoNum type="arabicPeriod"/>
            </a:pPr>
            <a:r>
              <a:rPr lang="en-US" b="1" i="0" dirty="0">
                <a:effectLst/>
                <a:latin typeface="Söhne"/>
              </a:rPr>
              <a:t>Earnings Per Share (EPS)</a:t>
            </a:r>
            <a:r>
              <a:rPr lang="en-US" b="0" i="0" dirty="0">
                <a:effectLst/>
                <a:latin typeface="Söhne"/>
              </a:rPr>
              <a:t>: This measures the amount of a company's profit allocated to each outstanding share of its common stock and is an important factor for investors.</a:t>
            </a:r>
          </a:p>
          <a:p>
            <a:pPr algn="l">
              <a:buFont typeface="+mj-lt"/>
              <a:buAutoNum type="arabicPeriod"/>
            </a:pPr>
            <a:r>
              <a:rPr lang="en-US" b="1" i="0" dirty="0">
                <a:effectLst/>
                <a:latin typeface="Söhne"/>
              </a:rPr>
              <a:t>Price-to-Earnings (P/E) Ratio</a:t>
            </a:r>
            <a:r>
              <a:rPr lang="en-US" b="0" i="0" dirty="0">
                <a:effectLst/>
                <a:latin typeface="Söhne"/>
              </a:rPr>
              <a:t>: Calculated by dividing the market price per share by earnings per share, this ratio indicates how much investors are willing to pay for each unit of earnings.</a:t>
            </a:r>
          </a:p>
          <a:p>
            <a:endParaRPr lang="en-US" dirty="0"/>
          </a:p>
        </p:txBody>
      </p:sp>
    </p:spTree>
    <p:extLst>
      <p:ext uri="{BB962C8B-B14F-4D97-AF65-F5344CB8AC3E}">
        <p14:creationId xmlns:p14="http://schemas.microsoft.com/office/powerpoint/2010/main" val="206378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B6E7-F77B-DC29-3AD1-7D3B3BAE789D}"/>
              </a:ext>
            </a:extLst>
          </p:cNvPr>
          <p:cNvSpPr>
            <a:spLocks noGrp="1"/>
          </p:cNvSpPr>
          <p:nvPr>
            <p:ph type="title"/>
          </p:nvPr>
        </p:nvSpPr>
        <p:spPr/>
        <p:txBody>
          <a:bodyPr/>
          <a:lstStyle/>
          <a:p>
            <a:r>
              <a:rPr lang="en-US" dirty="0"/>
              <a:t>ANALYTICS DASHBOARD</a:t>
            </a:r>
          </a:p>
        </p:txBody>
      </p:sp>
      <p:sp>
        <p:nvSpPr>
          <p:cNvPr id="4" name="Rectangle 3">
            <a:extLst>
              <a:ext uri="{FF2B5EF4-FFF2-40B4-BE49-F238E27FC236}">
                <a16:creationId xmlns:a16="http://schemas.microsoft.com/office/drawing/2014/main" id="{D39A6B3B-9F34-E128-0AC6-C16D06177DF0}"/>
              </a:ext>
            </a:extLst>
          </p:cNvPr>
          <p:cNvSpPr/>
          <p:nvPr/>
        </p:nvSpPr>
        <p:spPr>
          <a:xfrm>
            <a:off x="2456165" y="1819656"/>
            <a:ext cx="2487740" cy="160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500</a:t>
            </a:r>
          </a:p>
          <a:p>
            <a:pPr algn="ctr"/>
            <a:r>
              <a:rPr lang="en-US" dirty="0"/>
              <a:t>Total Number of Companies</a:t>
            </a:r>
          </a:p>
        </p:txBody>
      </p:sp>
      <p:sp>
        <p:nvSpPr>
          <p:cNvPr id="5" name="Rectangle 4">
            <a:extLst>
              <a:ext uri="{FF2B5EF4-FFF2-40B4-BE49-F238E27FC236}">
                <a16:creationId xmlns:a16="http://schemas.microsoft.com/office/drawing/2014/main" id="{89D91279-63E1-E22F-984B-A3C75CC335D3}"/>
              </a:ext>
            </a:extLst>
          </p:cNvPr>
          <p:cNvSpPr/>
          <p:nvPr/>
        </p:nvSpPr>
        <p:spPr>
          <a:xfrm>
            <a:off x="4955574" y="1819656"/>
            <a:ext cx="2487740" cy="160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28.04K</a:t>
            </a:r>
          </a:p>
          <a:p>
            <a:pPr algn="ctr"/>
            <a:r>
              <a:rPr lang="en-US" dirty="0"/>
              <a:t>Average Market Capitalization (in Crores)</a:t>
            </a:r>
          </a:p>
        </p:txBody>
      </p:sp>
      <p:sp>
        <p:nvSpPr>
          <p:cNvPr id="6" name="Rectangle 5">
            <a:extLst>
              <a:ext uri="{FF2B5EF4-FFF2-40B4-BE49-F238E27FC236}">
                <a16:creationId xmlns:a16="http://schemas.microsoft.com/office/drawing/2014/main" id="{647D62B9-EEB4-91B2-02F2-B0D9555B1CCB}"/>
              </a:ext>
            </a:extLst>
          </p:cNvPr>
          <p:cNvSpPr/>
          <p:nvPr/>
        </p:nvSpPr>
        <p:spPr>
          <a:xfrm>
            <a:off x="7460604" y="1819656"/>
            <a:ext cx="2487740" cy="1609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4.4K</a:t>
            </a:r>
          </a:p>
          <a:p>
            <a:pPr algn="ctr"/>
            <a:r>
              <a:rPr lang="en-US" dirty="0"/>
              <a:t>Average Quarterly Sales (in Crores)</a:t>
            </a:r>
          </a:p>
        </p:txBody>
      </p:sp>
      <p:pic>
        <p:nvPicPr>
          <p:cNvPr id="1026" name="Picture 2" descr="Financial Analysis Clipart Transparent Background, Stock ...">
            <a:extLst>
              <a:ext uri="{FF2B5EF4-FFF2-40B4-BE49-F238E27FC236}">
                <a16:creationId xmlns:a16="http://schemas.microsoft.com/office/drawing/2014/main" id="{9F64D6ED-FB10-0950-03D0-97DE4A960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19" y="3600450"/>
            <a:ext cx="3054286" cy="3054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nancial analysis effective management of funds Vector Image">
            <a:extLst>
              <a:ext uri="{FF2B5EF4-FFF2-40B4-BE49-F238E27FC236}">
                <a16:creationId xmlns:a16="http://schemas.microsoft.com/office/drawing/2014/main" id="{388D3D07-164D-554C-E8AC-82857D5464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22"/>
          <a:stretch/>
        </p:blipFill>
        <p:spPr bwMode="auto">
          <a:xfrm>
            <a:off x="5676381" y="3600450"/>
            <a:ext cx="4271963" cy="305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BD1AAF-CCE0-F5F3-52D7-712CFC77A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 y="114299"/>
            <a:ext cx="11987213" cy="5429251"/>
          </a:xfrm>
          <a:prstGeom prst="rect">
            <a:avLst/>
          </a:prstGeom>
          <a:ln>
            <a:solidFill>
              <a:schemeClr val="tx1"/>
            </a:solidFill>
          </a:ln>
        </p:spPr>
      </p:pic>
      <p:pic>
        <p:nvPicPr>
          <p:cNvPr id="7" name="Picture 6">
            <a:extLst>
              <a:ext uri="{FF2B5EF4-FFF2-40B4-BE49-F238E27FC236}">
                <a16:creationId xmlns:a16="http://schemas.microsoft.com/office/drawing/2014/main" id="{FFA4AB82-2F5E-539D-6295-3357E97EB8C9}"/>
              </a:ext>
            </a:extLst>
          </p:cNvPr>
          <p:cNvPicPr>
            <a:picLocks noChangeAspect="1"/>
          </p:cNvPicPr>
          <p:nvPr/>
        </p:nvPicPr>
        <p:blipFill rotWithShape="1">
          <a:blip r:embed="rId3"/>
          <a:srcRect t="13110"/>
          <a:stretch/>
        </p:blipFill>
        <p:spPr>
          <a:xfrm>
            <a:off x="100012" y="5543550"/>
            <a:ext cx="2185988" cy="757569"/>
          </a:xfrm>
          <a:prstGeom prst="rect">
            <a:avLst/>
          </a:prstGeom>
        </p:spPr>
      </p:pic>
      <p:cxnSp>
        <p:nvCxnSpPr>
          <p:cNvPr id="9" name="Straight Connector 8">
            <a:extLst>
              <a:ext uri="{FF2B5EF4-FFF2-40B4-BE49-F238E27FC236}">
                <a16:creationId xmlns:a16="http://schemas.microsoft.com/office/drawing/2014/main" id="{319D7CB1-883B-B766-CAA2-A511006B3E59}"/>
              </a:ext>
            </a:extLst>
          </p:cNvPr>
          <p:cNvCxnSpPr>
            <a:cxnSpLocks/>
          </p:cNvCxnSpPr>
          <p:nvPr/>
        </p:nvCxnSpPr>
        <p:spPr>
          <a:xfrm>
            <a:off x="100012" y="5543550"/>
            <a:ext cx="218598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CB0C533-BE6C-C3CE-481A-ADEA53EF0A9E}"/>
              </a:ext>
            </a:extLst>
          </p:cNvPr>
          <p:cNvCxnSpPr>
            <a:cxnSpLocks/>
          </p:cNvCxnSpPr>
          <p:nvPr/>
        </p:nvCxnSpPr>
        <p:spPr>
          <a:xfrm>
            <a:off x="85724" y="5543550"/>
            <a:ext cx="14288" cy="71947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015F8C7-EFBB-CE80-95CF-9BDD5191C817}"/>
              </a:ext>
            </a:extLst>
          </p:cNvPr>
          <p:cNvCxnSpPr>
            <a:cxnSpLocks/>
          </p:cNvCxnSpPr>
          <p:nvPr/>
        </p:nvCxnSpPr>
        <p:spPr>
          <a:xfrm>
            <a:off x="100012" y="6263020"/>
            <a:ext cx="11987213"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91F2C2A-5C43-3EBE-2D25-8F8792D9A992}"/>
              </a:ext>
            </a:extLst>
          </p:cNvPr>
          <p:cNvCxnSpPr/>
          <p:nvPr/>
        </p:nvCxnSpPr>
        <p:spPr>
          <a:xfrm>
            <a:off x="12087225" y="5543550"/>
            <a:ext cx="0" cy="7194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54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58448-27C2-E05E-01B5-925CD4391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71450"/>
            <a:ext cx="11930062" cy="6043613"/>
          </a:xfrm>
          <a:prstGeom prst="rect">
            <a:avLst/>
          </a:prstGeom>
          <a:ln>
            <a:solidFill>
              <a:schemeClr val="tx1"/>
            </a:solidFill>
          </a:ln>
        </p:spPr>
      </p:pic>
      <p:cxnSp>
        <p:nvCxnSpPr>
          <p:cNvPr id="5" name="Straight Connector 4">
            <a:extLst>
              <a:ext uri="{FF2B5EF4-FFF2-40B4-BE49-F238E27FC236}">
                <a16:creationId xmlns:a16="http://schemas.microsoft.com/office/drawing/2014/main" id="{7CA671BE-3E95-D6F5-5754-53071E4A9700}"/>
              </a:ext>
            </a:extLst>
          </p:cNvPr>
          <p:cNvCxnSpPr>
            <a:stCxn id="3" idx="1"/>
            <a:endCxn id="3" idx="3"/>
          </p:cNvCxnSpPr>
          <p:nvPr/>
        </p:nvCxnSpPr>
        <p:spPr>
          <a:xfrm>
            <a:off x="114300" y="3193257"/>
            <a:ext cx="119300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610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FEA10C-B78C-3470-F5C2-2FE510C374DA}"/>
              </a:ext>
            </a:extLst>
          </p:cNvPr>
          <p:cNvPicPr>
            <a:picLocks noChangeAspect="1"/>
          </p:cNvPicPr>
          <p:nvPr/>
        </p:nvPicPr>
        <p:blipFill>
          <a:blip r:embed="rId2"/>
          <a:stretch>
            <a:fillRect/>
          </a:stretch>
        </p:blipFill>
        <p:spPr>
          <a:xfrm>
            <a:off x="1006288" y="281861"/>
            <a:ext cx="10179424" cy="6294277"/>
          </a:xfrm>
          <a:prstGeom prst="rect">
            <a:avLst/>
          </a:prstGeom>
        </p:spPr>
      </p:pic>
    </p:spTree>
    <p:extLst>
      <p:ext uri="{BB962C8B-B14F-4D97-AF65-F5344CB8AC3E}">
        <p14:creationId xmlns:p14="http://schemas.microsoft.com/office/powerpoint/2010/main" val="1749038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48</TotalTime>
  <Words>605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Rockwell</vt:lpstr>
      <vt:lpstr>Rockwell Condensed</vt:lpstr>
      <vt:lpstr>Söhne</vt:lpstr>
      <vt:lpstr>Wingdings</vt:lpstr>
      <vt:lpstr>Wood Type</vt:lpstr>
      <vt:lpstr>Financial data analytics</vt:lpstr>
      <vt:lpstr>Introduction</vt:lpstr>
      <vt:lpstr>Details of Dataset</vt:lpstr>
      <vt:lpstr>Major KPI’s</vt:lpstr>
      <vt:lpstr>Major KPI’s</vt:lpstr>
      <vt:lpstr>ANALYTICS 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data analytics</dc:title>
  <dc:creator>Preityvasudevan Kondath</dc:creator>
  <cp:lastModifiedBy>Preityvasudevan Kondath</cp:lastModifiedBy>
  <cp:revision>1</cp:revision>
  <dcterms:created xsi:type="dcterms:W3CDTF">2024-02-09T06:36:11Z</dcterms:created>
  <dcterms:modified xsi:type="dcterms:W3CDTF">2024-02-09T07:25:05Z</dcterms:modified>
</cp:coreProperties>
</file>