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1"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AA4354-6DAF-43C0-BB24-578FC2E3E2B0}"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295439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A4354-6DAF-43C0-BB24-578FC2E3E2B0}"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321133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A4354-6DAF-43C0-BB24-578FC2E3E2B0}"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36124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A4354-6DAF-43C0-BB24-578FC2E3E2B0}"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6ADCB4C-F2F3-4F54-B6C5-293238C99EE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79380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A4354-6DAF-43C0-BB24-578FC2E3E2B0}"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3057221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AA4354-6DAF-43C0-BB24-578FC2E3E2B0}"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2682450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AA4354-6DAF-43C0-BB24-578FC2E3E2B0}"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33297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A4354-6DAF-43C0-BB24-578FC2E3E2B0}"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3249346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1AA4354-6DAF-43C0-BB24-578FC2E3E2B0}" type="datetimeFigureOut">
              <a:rPr lang="en-US" smtClean="0"/>
              <a:t>2/9/2024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6ADCB4C-F2F3-4F54-B6C5-293238C99EE5}" type="slidenum">
              <a:rPr lang="en-US" smtClean="0"/>
              <a:t>‹#›</a:t>
            </a:fld>
            <a:endParaRPr lang="en-US"/>
          </a:p>
        </p:txBody>
      </p:sp>
    </p:spTree>
    <p:extLst>
      <p:ext uri="{BB962C8B-B14F-4D97-AF65-F5344CB8AC3E}">
        <p14:creationId xmlns:p14="http://schemas.microsoft.com/office/powerpoint/2010/main" val="69671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A4354-6DAF-43C0-BB24-578FC2E3E2B0}"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309194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AA4354-6DAF-43C0-BB24-578FC2E3E2B0}"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24879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AA4354-6DAF-43C0-BB24-578FC2E3E2B0}"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146471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AA4354-6DAF-43C0-BB24-578FC2E3E2B0}"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104238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AA4354-6DAF-43C0-BB24-578FC2E3E2B0}"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404313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1AA4354-6DAF-43C0-BB24-578FC2E3E2B0}"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421116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A4354-6DAF-43C0-BB24-578FC2E3E2B0}"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8590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A4354-6DAF-43C0-BB24-578FC2E3E2B0}"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DCB4C-F2F3-4F54-B6C5-293238C99EE5}" type="slidenum">
              <a:rPr lang="en-US" smtClean="0"/>
              <a:t>‹#›</a:t>
            </a:fld>
            <a:endParaRPr lang="en-US"/>
          </a:p>
        </p:txBody>
      </p:sp>
    </p:spTree>
    <p:extLst>
      <p:ext uri="{BB962C8B-B14F-4D97-AF65-F5344CB8AC3E}">
        <p14:creationId xmlns:p14="http://schemas.microsoft.com/office/powerpoint/2010/main" val="364404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AA4354-6DAF-43C0-BB24-578FC2E3E2B0}" type="datetimeFigureOut">
              <a:rPr lang="en-US" smtClean="0"/>
              <a:t>2/9/2024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6ADCB4C-F2F3-4F54-B6C5-293238C99EE5}" type="slidenum">
              <a:rPr lang="en-US" smtClean="0"/>
              <a:t>‹#›</a:t>
            </a:fld>
            <a:endParaRPr lang="en-US"/>
          </a:p>
        </p:txBody>
      </p:sp>
    </p:spTree>
    <p:extLst>
      <p:ext uri="{BB962C8B-B14F-4D97-AF65-F5344CB8AC3E}">
        <p14:creationId xmlns:p14="http://schemas.microsoft.com/office/powerpoint/2010/main" val="351849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BEF7-66B6-7693-2FC2-1A12634BC692}"/>
              </a:ext>
            </a:extLst>
          </p:cNvPr>
          <p:cNvSpPr>
            <a:spLocks noGrp="1"/>
          </p:cNvSpPr>
          <p:nvPr>
            <p:ph type="ctrTitle"/>
          </p:nvPr>
        </p:nvSpPr>
        <p:spPr/>
        <p:txBody>
          <a:bodyPr/>
          <a:lstStyle/>
          <a:p>
            <a:r>
              <a:rPr lang="en-US" dirty="0"/>
              <a:t>Amazon Sales Data Analytics</a:t>
            </a:r>
          </a:p>
        </p:txBody>
      </p:sp>
      <p:sp>
        <p:nvSpPr>
          <p:cNvPr id="3" name="Subtitle 2">
            <a:extLst>
              <a:ext uri="{FF2B5EF4-FFF2-40B4-BE49-F238E27FC236}">
                <a16:creationId xmlns:a16="http://schemas.microsoft.com/office/drawing/2014/main" id="{54AA3F77-1E81-4DAB-BB8B-93BB1A620C93}"/>
              </a:ext>
            </a:extLst>
          </p:cNvPr>
          <p:cNvSpPr>
            <a:spLocks noGrp="1"/>
          </p:cNvSpPr>
          <p:nvPr>
            <p:ph type="subTitle" idx="1"/>
          </p:nvPr>
        </p:nvSpPr>
        <p:spPr/>
        <p:txBody>
          <a:bodyPr/>
          <a:lstStyle/>
          <a:p>
            <a:r>
              <a:rPr lang="en-US" dirty="0"/>
              <a:t>Made by </a:t>
            </a:r>
            <a:r>
              <a:rPr lang="en-US" dirty="0" err="1"/>
              <a:t>Preity</a:t>
            </a:r>
            <a:r>
              <a:rPr lang="en-US" dirty="0"/>
              <a:t> Vasudevan Kondath</a:t>
            </a:r>
          </a:p>
        </p:txBody>
      </p:sp>
    </p:spTree>
    <p:extLst>
      <p:ext uri="{BB962C8B-B14F-4D97-AF65-F5344CB8AC3E}">
        <p14:creationId xmlns:p14="http://schemas.microsoft.com/office/powerpoint/2010/main" val="160767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BB4F5B-ACFF-C66E-9FB5-115592285D84}"/>
              </a:ext>
            </a:extLst>
          </p:cNvPr>
          <p:cNvPicPr>
            <a:picLocks noChangeAspect="1"/>
          </p:cNvPicPr>
          <p:nvPr/>
        </p:nvPicPr>
        <p:blipFill>
          <a:blip r:embed="rId2"/>
          <a:stretch>
            <a:fillRect/>
          </a:stretch>
        </p:blipFill>
        <p:spPr>
          <a:xfrm>
            <a:off x="1006288" y="281861"/>
            <a:ext cx="10179424" cy="6294277"/>
          </a:xfrm>
          <a:prstGeom prst="rect">
            <a:avLst/>
          </a:prstGeom>
        </p:spPr>
      </p:pic>
    </p:spTree>
    <p:extLst>
      <p:ext uri="{BB962C8B-B14F-4D97-AF65-F5344CB8AC3E}">
        <p14:creationId xmlns:p14="http://schemas.microsoft.com/office/powerpoint/2010/main" val="258045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9E86-8D2E-FF40-0A2D-BCE01D426A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B6AC792-BBA9-60F6-7942-7764A5FE9E16}"/>
              </a:ext>
            </a:extLst>
          </p:cNvPr>
          <p:cNvSpPr>
            <a:spLocks noGrp="1"/>
          </p:cNvSpPr>
          <p:nvPr>
            <p:ph idx="1"/>
          </p:nvPr>
        </p:nvSpPr>
        <p:spPr>
          <a:xfrm>
            <a:off x="680321" y="2336872"/>
            <a:ext cx="9613861" cy="4211846"/>
          </a:xfrm>
        </p:spPr>
        <p:txBody>
          <a:bodyPr>
            <a:normAutofit/>
          </a:bodyPr>
          <a:lstStyle/>
          <a:p>
            <a:r>
              <a:rPr lang="en-US" dirty="0"/>
              <a:t>Amazon, founded in 1994 by Jeff Bezos, has evolved into a global technology and e-commerce giant. </a:t>
            </a:r>
          </a:p>
          <a:p>
            <a:r>
              <a:rPr lang="en-US" dirty="0"/>
              <a:t>Headquartered in Seattle, it initially focused on online book sales but rapidly diversified into various product categories and services. </a:t>
            </a:r>
          </a:p>
          <a:p>
            <a:r>
              <a:rPr lang="en-US" dirty="0"/>
              <a:t>Renowned for its customer-centric approach, Amazon offers a vast selection of goods, digital content, and cloud services. </a:t>
            </a:r>
          </a:p>
          <a:p>
            <a:r>
              <a:rPr lang="en-US" dirty="0"/>
              <a:t>The company's innovative ventures include Alexa-powered devices, Amazon Web Services (AWS), and original content production through Amazon Studios, solidifying its position as a leader in the tech and retail industries.</a:t>
            </a:r>
          </a:p>
        </p:txBody>
      </p:sp>
    </p:spTree>
    <p:extLst>
      <p:ext uri="{BB962C8B-B14F-4D97-AF65-F5344CB8AC3E}">
        <p14:creationId xmlns:p14="http://schemas.microsoft.com/office/powerpoint/2010/main" val="173139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5875-16C4-B1B2-2E07-51DEF32E94B3}"/>
              </a:ext>
            </a:extLst>
          </p:cNvPr>
          <p:cNvSpPr>
            <a:spLocks noGrp="1"/>
          </p:cNvSpPr>
          <p:nvPr>
            <p:ph type="title"/>
          </p:nvPr>
        </p:nvSpPr>
        <p:spPr/>
        <p:txBody>
          <a:bodyPr/>
          <a:lstStyle/>
          <a:p>
            <a:r>
              <a:rPr lang="en-US" dirty="0"/>
              <a:t>Details of Dataset</a:t>
            </a:r>
          </a:p>
        </p:txBody>
      </p:sp>
      <p:sp>
        <p:nvSpPr>
          <p:cNvPr id="3" name="Content Placeholder 2">
            <a:extLst>
              <a:ext uri="{FF2B5EF4-FFF2-40B4-BE49-F238E27FC236}">
                <a16:creationId xmlns:a16="http://schemas.microsoft.com/office/drawing/2014/main" id="{258B3EA7-7370-D683-0550-9E2C1F63D76F}"/>
              </a:ext>
            </a:extLst>
          </p:cNvPr>
          <p:cNvSpPr>
            <a:spLocks noGrp="1"/>
          </p:cNvSpPr>
          <p:nvPr>
            <p:ph idx="1"/>
          </p:nvPr>
        </p:nvSpPr>
        <p:spPr>
          <a:xfrm>
            <a:off x="680321" y="2336872"/>
            <a:ext cx="9613861" cy="4279081"/>
          </a:xfrm>
        </p:spPr>
        <p:txBody>
          <a:bodyPr>
            <a:normAutofit/>
          </a:bodyPr>
          <a:lstStyle/>
          <a:p>
            <a:r>
              <a:rPr lang="en-US" dirty="0"/>
              <a:t>The provided dataset contains detailed information on Amazon sales transactions, including attributes such as region, country, item type, sales channel, order priority, order date, order ID, ship date, units sold, unit price, unit cost, total revenue, total cost, and total profit. </a:t>
            </a:r>
          </a:p>
          <a:p>
            <a:r>
              <a:rPr lang="en-US" dirty="0"/>
              <a:t>The data spans various regions, capturing diverse product categories and sales channels. This comprehensive dataset serves as a foundation for performing in-depth analytics and uncovering valuable insights into sales trends, geographical patterns, and factors influencing profitability within Amazon's extensive business operations.</a:t>
            </a:r>
          </a:p>
        </p:txBody>
      </p:sp>
    </p:spTree>
    <p:extLst>
      <p:ext uri="{BB962C8B-B14F-4D97-AF65-F5344CB8AC3E}">
        <p14:creationId xmlns:p14="http://schemas.microsoft.com/office/powerpoint/2010/main" val="151811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3B30-E8DD-CB37-573D-E172527ED115}"/>
              </a:ext>
            </a:extLst>
          </p:cNvPr>
          <p:cNvSpPr>
            <a:spLocks noGrp="1"/>
          </p:cNvSpPr>
          <p:nvPr>
            <p:ph type="title"/>
          </p:nvPr>
        </p:nvSpPr>
        <p:spPr/>
        <p:txBody>
          <a:bodyPr/>
          <a:lstStyle/>
          <a:p>
            <a:r>
              <a:rPr lang="en-US" dirty="0"/>
              <a:t>Major KPI’s</a:t>
            </a:r>
          </a:p>
        </p:txBody>
      </p:sp>
      <p:sp>
        <p:nvSpPr>
          <p:cNvPr id="3" name="Content Placeholder 2">
            <a:extLst>
              <a:ext uri="{FF2B5EF4-FFF2-40B4-BE49-F238E27FC236}">
                <a16:creationId xmlns:a16="http://schemas.microsoft.com/office/drawing/2014/main" id="{C9A91A51-D6FA-FDFD-9870-42292CCDF1E5}"/>
              </a:ext>
            </a:extLst>
          </p:cNvPr>
          <p:cNvSpPr>
            <a:spLocks noGrp="1"/>
          </p:cNvSpPr>
          <p:nvPr>
            <p:ph idx="1"/>
          </p:nvPr>
        </p:nvSpPr>
        <p:spPr>
          <a:xfrm>
            <a:off x="680321" y="2191870"/>
            <a:ext cx="10265585" cy="4666129"/>
          </a:xfrm>
        </p:spPr>
        <p:txBody>
          <a:bodyPr>
            <a:noAutofit/>
          </a:bodyPr>
          <a:lstStyle/>
          <a:p>
            <a:pPr marL="0" indent="0">
              <a:buNone/>
            </a:pPr>
            <a:r>
              <a:rPr lang="en-US" sz="2000" b="1" dirty="0"/>
              <a:t>1. Total Revenue: - Measure the overall income generated from sales.</a:t>
            </a:r>
          </a:p>
          <a:p>
            <a:pPr marL="0" indent="0">
              <a:buNone/>
            </a:pPr>
            <a:r>
              <a:rPr lang="en-US" sz="2000" b="1" dirty="0"/>
              <a:t>2. Total Profit: - Evaluate the net profit obtained after deducting total costs from total revenue.</a:t>
            </a:r>
          </a:p>
          <a:p>
            <a:pPr marL="0" indent="0">
              <a:buNone/>
            </a:pPr>
            <a:r>
              <a:rPr lang="en-US" sz="2000" b="1" dirty="0"/>
              <a:t>3. Average Unit Price: - Determine the average price at which units are sold.</a:t>
            </a:r>
          </a:p>
          <a:p>
            <a:pPr marL="0" indent="0">
              <a:buNone/>
            </a:pPr>
            <a:r>
              <a:rPr lang="en-US" sz="2000" b="1" dirty="0"/>
              <a:t>4. Average Unit Cost: - Assess the average cost incurred per unit.</a:t>
            </a:r>
          </a:p>
          <a:p>
            <a:pPr marL="0" indent="0">
              <a:buNone/>
            </a:pPr>
            <a:r>
              <a:rPr lang="en-US" sz="2000" b="1" dirty="0"/>
              <a:t>5. Profit Margin: - Calculate the percentage of profit in relation to total revenue.</a:t>
            </a:r>
          </a:p>
          <a:p>
            <a:pPr marL="0" indent="0">
              <a:buNone/>
            </a:pPr>
            <a:r>
              <a:rPr lang="en-US" sz="2000" b="1" dirty="0"/>
              <a:t>6. Units Sold: - Track the total quantity of units sold.</a:t>
            </a:r>
          </a:p>
          <a:p>
            <a:pPr marL="0" indent="0">
              <a:buNone/>
            </a:pPr>
            <a:r>
              <a:rPr lang="en-US" sz="2000" b="1" dirty="0"/>
              <a:t>7. Average Order Processing Time: - Evaluate the average time taken from order placement to shipment.</a:t>
            </a:r>
          </a:p>
          <a:p>
            <a:pPr marL="0" indent="0">
              <a:buNone/>
            </a:pPr>
            <a:r>
              <a:rPr lang="en-US" sz="2000" b="1" dirty="0"/>
              <a:t>8. Region-wise Sales Contribution: - Analyze the proportion of sales contributed by different regions.</a:t>
            </a:r>
          </a:p>
          <a:p>
            <a:pPr marL="0" indent="0">
              <a:buNone/>
            </a:pPr>
            <a:endParaRPr lang="en-US" sz="2000" b="1" dirty="0"/>
          </a:p>
        </p:txBody>
      </p:sp>
    </p:spTree>
    <p:extLst>
      <p:ext uri="{BB962C8B-B14F-4D97-AF65-F5344CB8AC3E}">
        <p14:creationId xmlns:p14="http://schemas.microsoft.com/office/powerpoint/2010/main" val="79119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032B-9860-D568-5DE8-83CCADD9E625}"/>
              </a:ext>
            </a:extLst>
          </p:cNvPr>
          <p:cNvSpPr>
            <a:spLocks noGrp="1"/>
          </p:cNvSpPr>
          <p:nvPr>
            <p:ph type="title"/>
          </p:nvPr>
        </p:nvSpPr>
        <p:spPr/>
        <p:txBody>
          <a:bodyPr/>
          <a:lstStyle/>
          <a:p>
            <a:r>
              <a:rPr lang="en-US" dirty="0"/>
              <a:t>Major KPI’s</a:t>
            </a:r>
          </a:p>
        </p:txBody>
      </p:sp>
      <p:sp>
        <p:nvSpPr>
          <p:cNvPr id="3" name="Content Placeholder 2">
            <a:extLst>
              <a:ext uri="{FF2B5EF4-FFF2-40B4-BE49-F238E27FC236}">
                <a16:creationId xmlns:a16="http://schemas.microsoft.com/office/drawing/2014/main" id="{2A0E73E9-664C-7B80-7DF2-B44B59F43D2F}"/>
              </a:ext>
            </a:extLst>
          </p:cNvPr>
          <p:cNvSpPr>
            <a:spLocks noGrp="1"/>
          </p:cNvSpPr>
          <p:nvPr>
            <p:ph idx="1"/>
          </p:nvPr>
        </p:nvSpPr>
        <p:spPr>
          <a:xfrm>
            <a:off x="680321" y="2124635"/>
            <a:ext cx="9613861" cy="4639236"/>
          </a:xfrm>
        </p:spPr>
        <p:txBody>
          <a:bodyPr>
            <a:noAutofit/>
          </a:bodyPr>
          <a:lstStyle/>
          <a:p>
            <a:pPr marL="0" indent="0">
              <a:buNone/>
            </a:pPr>
            <a:r>
              <a:rPr lang="en-US" sz="2000" b="1" dirty="0"/>
              <a:t>9. Product-wise Sales Contribution: - Identify the top-selling product categories based on revenue.</a:t>
            </a:r>
          </a:p>
          <a:p>
            <a:pPr marL="0" indent="0">
              <a:buNone/>
            </a:pPr>
            <a:r>
              <a:rPr lang="en-US" sz="2000" b="1" dirty="0"/>
              <a:t>10. Sales Channel Distribution: - Assess the distribution of sales across different channels (Online/Offline).</a:t>
            </a:r>
          </a:p>
          <a:p>
            <a:pPr marL="0" indent="0">
              <a:buNone/>
            </a:pPr>
            <a:r>
              <a:rPr lang="en-US" sz="2000" b="1" dirty="0"/>
              <a:t>11. Order Priority Distribution: - Understand the distribution of order priorities (High, Medium, Low).</a:t>
            </a:r>
          </a:p>
          <a:p>
            <a:pPr marL="0" indent="0">
              <a:buNone/>
            </a:pPr>
            <a:r>
              <a:rPr lang="en-US" sz="2000" b="1" dirty="0"/>
              <a:t>12. Monthly Sales Trends: - Monitor the variation in sales on a monthly basis.</a:t>
            </a:r>
          </a:p>
          <a:p>
            <a:pPr marL="0" indent="0">
              <a:buNone/>
            </a:pPr>
            <a:r>
              <a:rPr lang="en-US" sz="2000" b="1" dirty="0"/>
              <a:t>13. Yearly Growth Rate: - Calculate the percentage increase in total revenue year over year.</a:t>
            </a:r>
          </a:p>
          <a:p>
            <a:pPr marL="0" indent="0">
              <a:buNone/>
            </a:pPr>
            <a:r>
              <a:rPr lang="en-US" sz="2000" b="1" dirty="0"/>
              <a:t>14. Customer Acquisition Cost (CAC): - Determine the cost associated with acquiring each customer.</a:t>
            </a:r>
          </a:p>
          <a:p>
            <a:pPr marL="0" indent="0">
              <a:buNone/>
            </a:pPr>
            <a:r>
              <a:rPr lang="en-US" sz="2000" b="1" dirty="0"/>
              <a:t>15. Return on Investment (ROI): - Evaluate the effectiveness of investment in terms of profit generated.</a:t>
            </a:r>
          </a:p>
          <a:p>
            <a:pPr marL="0" indent="0">
              <a:buNone/>
            </a:pPr>
            <a:endParaRPr lang="en-US" sz="2000" dirty="0"/>
          </a:p>
        </p:txBody>
      </p:sp>
    </p:spTree>
    <p:extLst>
      <p:ext uri="{BB962C8B-B14F-4D97-AF65-F5344CB8AC3E}">
        <p14:creationId xmlns:p14="http://schemas.microsoft.com/office/powerpoint/2010/main" val="97791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A4F519-D66B-A071-6755-439AB0DAA76F}"/>
              </a:ext>
            </a:extLst>
          </p:cNvPr>
          <p:cNvSpPr>
            <a:spLocks noGrp="1"/>
          </p:cNvSpPr>
          <p:nvPr>
            <p:ph type="title"/>
          </p:nvPr>
        </p:nvSpPr>
        <p:spPr/>
        <p:txBody>
          <a:bodyPr/>
          <a:lstStyle/>
          <a:p>
            <a:r>
              <a:rPr lang="en-US" dirty="0"/>
              <a:t>Analytics Dashboard</a:t>
            </a:r>
          </a:p>
        </p:txBody>
      </p:sp>
      <p:sp>
        <p:nvSpPr>
          <p:cNvPr id="2" name="Rectangle 1">
            <a:extLst>
              <a:ext uri="{FF2B5EF4-FFF2-40B4-BE49-F238E27FC236}">
                <a16:creationId xmlns:a16="http://schemas.microsoft.com/office/drawing/2014/main" id="{6A756E3B-D626-1435-FAF8-78CC4CFAC135}"/>
              </a:ext>
            </a:extLst>
          </p:cNvPr>
          <p:cNvSpPr/>
          <p:nvPr/>
        </p:nvSpPr>
        <p:spPr>
          <a:xfrm>
            <a:off x="619568" y="2009416"/>
            <a:ext cx="2178423" cy="170401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a:t>137.35M</a:t>
            </a:r>
          </a:p>
          <a:p>
            <a:pPr algn="ctr"/>
            <a:r>
              <a:rPr lang="en-US" dirty="0"/>
              <a:t>Total Revenue</a:t>
            </a:r>
          </a:p>
        </p:txBody>
      </p:sp>
      <p:sp>
        <p:nvSpPr>
          <p:cNvPr id="3" name="Rectangle 2">
            <a:extLst>
              <a:ext uri="{FF2B5EF4-FFF2-40B4-BE49-F238E27FC236}">
                <a16:creationId xmlns:a16="http://schemas.microsoft.com/office/drawing/2014/main" id="{327AD1DD-2B37-E7C9-0F30-D954BD4CE452}"/>
              </a:ext>
            </a:extLst>
          </p:cNvPr>
          <p:cNvSpPr/>
          <p:nvPr/>
        </p:nvSpPr>
        <p:spPr>
          <a:xfrm>
            <a:off x="2797990" y="2009416"/>
            <a:ext cx="2178423" cy="1704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93.18M</a:t>
            </a:r>
          </a:p>
          <a:p>
            <a:pPr algn="ctr"/>
            <a:r>
              <a:rPr lang="en-US" dirty="0"/>
              <a:t>Total Cost</a:t>
            </a:r>
          </a:p>
        </p:txBody>
      </p:sp>
      <p:sp>
        <p:nvSpPr>
          <p:cNvPr id="6" name="Rectangle 5">
            <a:extLst>
              <a:ext uri="{FF2B5EF4-FFF2-40B4-BE49-F238E27FC236}">
                <a16:creationId xmlns:a16="http://schemas.microsoft.com/office/drawing/2014/main" id="{324D0F77-7B0A-DCD7-F8A4-1FB479D2CFB3}"/>
              </a:ext>
            </a:extLst>
          </p:cNvPr>
          <p:cNvSpPr/>
          <p:nvPr/>
        </p:nvSpPr>
        <p:spPr>
          <a:xfrm>
            <a:off x="9333252" y="2009415"/>
            <a:ext cx="2178423" cy="170401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a:t>27.68K</a:t>
            </a:r>
          </a:p>
          <a:p>
            <a:pPr algn="ctr"/>
            <a:r>
              <a:rPr lang="en-US" dirty="0"/>
              <a:t>Unit Price</a:t>
            </a:r>
          </a:p>
        </p:txBody>
      </p:sp>
      <p:sp>
        <p:nvSpPr>
          <p:cNvPr id="7" name="Rectangle 6">
            <a:extLst>
              <a:ext uri="{FF2B5EF4-FFF2-40B4-BE49-F238E27FC236}">
                <a16:creationId xmlns:a16="http://schemas.microsoft.com/office/drawing/2014/main" id="{C98DCE3A-E229-2CBB-217F-99AC3A64DE42}"/>
              </a:ext>
            </a:extLst>
          </p:cNvPr>
          <p:cNvSpPr/>
          <p:nvPr/>
        </p:nvSpPr>
        <p:spPr>
          <a:xfrm>
            <a:off x="7154831" y="2009416"/>
            <a:ext cx="2178423" cy="1704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19.10K</a:t>
            </a:r>
          </a:p>
          <a:p>
            <a:pPr algn="ctr"/>
            <a:r>
              <a:rPr lang="en-US" dirty="0"/>
              <a:t>Unit Cost</a:t>
            </a:r>
          </a:p>
        </p:txBody>
      </p:sp>
      <p:sp>
        <p:nvSpPr>
          <p:cNvPr id="8" name="Rectangle 7">
            <a:extLst>
              <a:ext uri="{FF2B5EF4-FFF2-40B4-BE49-F238E27FC236}">
                <a16:creationId xmlns:a16="http://schemas.microsoft.com/office/drawing/2014/main" id="{5CF40D1B-7AF0-9129-C0E4-1D386E843411}"/>
              </a:ext>
            </a:extLst>
          </p:cNvPr>
          <p:cNvSpPr/>
          <p:nvPr/>
        </p:nvSpPr>
        <p:spPr>
          <a:xfrm>
            <a:off x="4976411" y="2009416"/>
            <a:ext cx="2178423" cy="170401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a:t>44.17M</a:t>
            </a:r>
          </a:p>
          <a:p>
            <a:pPr algn="ctr"/>
            <a:r>
              <a:rPr lang="en-US" dirty="0"/>
              <a:t>Total Profit</a:t>
            </a:r>
          </a:p>
        </p:txBody>
      </p:sp>
      <p:pic>
        <p:nvPicPr>
          <p:cNvPr id="1026" name="Picture 2" descr="Maximum Conversions with Amazon's Best Sellers Badge - Performics India">
            <a:extLst>
              <a:ext uri="{FF2B5EF4-FFF2-40B4-BE49-F238E27FC236}">
                <a16:creationId xmlns:a16="http://schemas.microsoft.com/office/drawing/2014/main" id="{CF6D3927-1963-5CAC-F680-62B3551B1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954" y="3857239"/>
            <a:ext cx="3757212" cy="281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99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E5CBCCD-7CCB-EB97-E2BD-91BE6D8A9B7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5758" y="224666"/>
            <a:ext cx="11720483" cy="6408667"/>
          </a:xfrm>
          <a:ln>
            <a:solidFill>
              <a:schemeClr val="bg1"/>
            </a:solidFill>
          </a:ln>
        </p:spPr>
      </p:pic>
      <p:cxnSp>
        <p:nvCxnSpPr>
          <p:cNvPr id="6" name="Straight Connector 5">
            <a:extLst>
              <a:ext uri="{FF2B5EF4-FFF2-40B4-BE49-F238E27FC236}">
                <a16:creationId xmlns:a16="http://schemas.microsoft.com/office/drawing/2014/main" id="{153FC798-02D4-52CB-ACA6-FB20D06C5F0A}"/>
              </a:ext>
            </a:extLst>
          </p:cNvPr>
          <p:cNvCxnSpPr/>
          <p:nvPr/>
        </p:nvCxnSpPr>
        <p:spPr>
          <a:xfrm>
            <a:off x="235758" y="2070847"/>
            <a:ext cx="9957113"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6A2CCB2-0E7C-CFFF-F3C9-D10618F7708B}"/>
              </a:ext>
            </a:extLst>
          </p:cNvPr>
          <p:cNvCxnSpPr/>
          <p:nvPr/>
        </p:nvCxnSpPr>
        <p:spPr>
          <a:xfrm>
            <a:off x="10192871" y="224666"/>
            <a:ext cx="0" cy="640866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C2D056B-9794-CD10-7ACE-8C2501359DC1}"/>
              </a:ext>
            </a:extLst>
          </p:cNvPr>
          <p:cNvCxnSpPr>
            <a:cxnSpLocks/>
          </p:cNvCxnSpPr>
          <p:nvPr/>
        </p:nvCxnSpPr>
        <p:spPr>
          <a:xfrm>
            <a:off x="235758" y="4598894"/>
            <a:ext cx="995711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880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F3AC1-883F-126D-9A2D-E708F0145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7" y="228094"/>
            <a:ext cx="11805352" cy="6455093"/>
          </a:xfrm>
          <a:prstGeom prst="rect">
            <a:avLst/>
          </a:prstGeom>
          <a:ln>
            <a:solidFill>
              <a:schemeClr val="bg1"/>
            </a:solidFill>
          </a:ln>
        </p:spPr>
      </p:pic>
      <p:cxnSp>
        <p:nvCxnSpPr>
          <p:cNvPr id="4" name="Straight Connector 3">
            <a:extLst>
              <a:ext uri="{FF2B5EF4-FFF2-40B4-BE49-F238E27FC236}">
                <a16:creationId xmlns:a16="http://schemas.microsoft.com/office/drawing/2014/main" id="{C4FE8E31-F687-108D-92B2-FDC8FF29A9AC}"/>
              </a:ext>
            </a:extLst>
          </p:cNvPr>
          <p:cNvCxnSpPr/>
          <p:nvPr/>
        </p:nvCxnSpPr>
        <p:spPr>
          <a:xfrm>
            <a:off x="4961965" y="228094"/>
            <a:ext cx="0" cy="6455093"/>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DE7CD65-A0A9-AA77-18B3-AD8FB1F3CBBA}"/>
              </a:ext>
            </a:extLst>
          </p:cNvPr>
          <p:cNvCxnSpPr>
            <a:cxnSpLocks/>
          </p:cNvCxnSpPr>
          <p:nvPr/>
        </p:nvCxnSpPr>
        <p:spPr>
          <a:xfrm>
            <a:off x="4961965" y="3402106"/>
            <a:ext cx="5351929"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A2DF310-3698-A8DB-618D-BC2DB2863A6D}"/>
              </a:ext>
            </a:extLst>
          </p:cNvPr>
          <p:cNvCxnSpPr>
            <a:cxnSpLocks/>
          </p:cNvCxnSpPr>
          <p:nvPr/>
        </p:nvCxnSpPr>
        <p:spPr>
          <a:xfrm>
            <a:off x="10313894" y="228094"/>
            <a:ext cx="0" cy="645509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975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42B4C2-4538-9E10-3A8A-70A00B55D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78" y="215153"/>
            <a:ext cx="11755244" cy="6427694"/>
          </a:xfrm>
          <a:prstGeom prst="rect">
            <a:avLst/>
          </a:prstGeom>
          <a:ln>
            <a:solidFill>
              <a:schemeClr val="bg1"/>
            </a:solidFill>
          </a:ln>
        </p:spPr>
      </p:pic>
      <p:cxnSp>
        <p:nvCxnSpPr>
          <p:cNvPr id="4" name="Straight Connector 3">
            <a:extLst>
              <a:ext uri="{FF2B5EF4-FFF2-40B4-BE49-F238E27FC236}">
                <a16:creationId xmlns:a16="http://schemas.microsoft.com/office/drawing/2014/main" id="{ECF35190-27A3-1420-656A-85A5DD10F780}"/>
              </a:ext>
            </a:extLst>
          </p:cNvPr>
          <p:cNvCxnSpPr/>
          <p:nvPr/>
        </p:nvCxnSpPr>
        <p:spPr>
          <a:xfrm>
            <a:off x="5311588" y="215153"/>
            <a:ext cx="0" cy="6427694"/>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C37B6AC1-6063-B351-1234-388922B437AB}"/>
              </a:ext>
            </a:extLst>
          </p:cNvPr>
          <p:cNvCxnSpPr/>
          <p:nvPr/>
        </p:nvCxnSpPr>
        <p:spPr>
          <a:xfrm>
            <a:off x="5311588" y="3429000"/>
            <a:ext cx="4854388"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5A0CE9B-7DB8-C867-5791-5BDDE7D54D7F}"/>
              </a:ext>
            </a:extLst>
          </p:cNvPr>
          <p:cNvCxnSpPr/>
          <p:nvPr/>
        </p:nvCxnSpPr>
        <p:spPr>
          <a:xfrm>
            <a:off x="10165976" y="215153"/>
            <a:ext cx="0" cy="642769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81035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1850</TotalTime>
  <Words>493</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Amazon Sales Data Analytics</vt:lpstr>
      <vt:lpstr>Introduction</vt:lpstr>
      <vt:lpstr>Details of Dataset</vt:lpstr>
      <vt:lpstr>Major KPI’s</vt:lpstr>
      <vt:lpstr>Major KPI’s</vt:lpstr>
      <vt:lpstr>Analytics Dashboard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Analytics</dc:title>
  <dc:creator>Preityvasudevan Kondath</dc:creator>
  <cp:lastModifiedBy>Preityvasudevan Kondath</cp:lastModifiedBy>
  <cp:revision>5</cp:revision>
  <dcterms:created xsi:type="dcterms:W3CDTF">2024-02-05T08:01:28Z</dcterms:created>
  <dcterms:modified xsi:type="dcterms:W3CDTF">2024-02-09T06:53:49Z</dcterms:modified>
</cp:coreProperties>
</file>