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6" r:id="rId45"/>
    <p:sldId id="307" r:id="rId46"/>
    <p:sldId id="308" r:id="rId47"/>
    <p:sldId id="309" r:id="rId48"/>
    <p:sldId id="310" r:id="rId49"/>
    <p:sldId id="311" r:id="rId50"/>
    <p:sldId id="312" r:id="rId51"/>
    <p:sldId id="313" r:id="rId52"/>
    <p:sldId id="303" r:id="rId53"/>
    <p:sldId id="304" r:id="rId54"/>
    <p:sldId id="305" r:id="rId55"/>
    <p:sldId id="314" r:id="rId56"/>
    <p:sldId id="315"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0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2F5718-D99A-421E-84B1-E0CBD19918D2}" type="doc">
      <dgm:prSet loTypeId="urn:microsoft.com/office/officeart/2005/8/layout/process1" loCatId="process" qsTypeId="urn:microsoft.com/office/officeart/2005/8/quickstyle/simple1" qsCatId="simple" csTypeId="urn:microsoft.com/office/officeart/2005/8/colors/accent0_1" csCatId="mainScheme" phldr="1"/>
      <dgm:spPr/>
    </dgm:pt>
    <dgm:pt modelId="{81E3534F-3247-4453-A7B0-85C7370B9965}">
      <dgm:prSet phldrT="[Text]"/>
      <dgm:spPr/>
      <dgm:t>
        <a:bodyPr/>
        <a:lstStyle/>
        <a:p>
          <a:r>
            <a:rPr lang="en-US" dirty="0" smtClean="0"/>
            <a:t>Inflammation of blood vessels</a:t>
          </a:r>
          <a:endParaRPr lang="en-US" dirty="0"/>
        </a:p>
      </dgm:t>
    </dgm:pt>
    <dgm:pt modelId="{E928ED48-B4A5-44B5-B63D-C655224B8D3F}" type="parTrans" cxnId="{DE52FE1C-2952-4530-B772-3478C15A37DE}">
      <dgm:prSet/>
      <dgm:spPr/>
      <dgm:t>
        <a:bodyPr/>
        <a:lstStyle/>
        <a:p>
          <a:endParaRPr lang="en-US"/>
        </a:p>
      </dgm:t>
    </dgm:pt>
    <dgm:pt modelId="{E8BF3753-ACA1-4CA4-865B-1A4B4DB2FDB3}" type="sibTrans" cxnId="{DE52FE1C-2952-4530-B772-3478C15A37DE}">
      <dgm:prSet/>
      <dgm:spPr/>
      <dgm:t>
        <a:bodyPr/>
        <a:lstStyle/>
        <a:p>
          <a:endParaRPr lang="en-US"/>
        </a:p>
      </dgm:t>
    </dgm:pt>
    <dgm:pt modelId="{4B7AEE5D-7CB4-4D81-B1C4-39518B218028}">
      <dgm:prSet phldrT="[Text]"/>
      <dgm:spPr/>
      <dgm:t>
        <a:bodyPr/>
        <a:lstStyle/>
        <a:p>
          <a:r>
            <a:rPr lang="en-US" dirty="0" smtClean="0"/>
            <a:t>Blood vessel ruptures and bleeding into tissue</a:t>
          </a:r>
          <a:endParaRPr lang="en-US" dirty="0"/>
        </a:p>
      </dgm:t>
    </dgm:pt>
    <dgm:pt modelId="{43B8E007-BB88-4F82-9EE4-792201CD94CA}" type="parTrans" cxnId="{64C122D1-EBF7-4CF6-951A-E9E36408A686}">
      <dgm:prSet/>
      <dgm:spPr/>
      <dgm:t>
        <a:bodyPr/>
        <a:lstStyle/>
        <a:p>
          <a:endParaRPr lang="en-US"/>
        </a:p>
      </dgm:t>
    </dgm:pt>
    <dgm:pt modelId="{01529E41-8E46-41D7-A24A-3A56A2782B5C}" type="sibTrans" cxnId="{64C122D1-EBF7-4CF6-951A-E9E36408A686}">
      <dgm:prSet/>
      <dgm:spPr/>
      <dgm:t>
        <a:bodyPr/>
        <a:lstStyle/>
        <a:p>
          <a:endParaRPr lang="en-US"/>
        </a:p>
      </dgm:t>
    </dgm:pt>
    <dgm:pt modelId="{D6DE05AB-602E-41A3-AC64-F8AAE3E0ABDE}">
      <dgm:prSet/>
      <dgm:spPr/>
      <dgm:t>
        <a:bodyPr/>
        <a:lstStyle/>
        <a:p>
          <a:r>
            <a:rPr lang="en-US" smtClean="0"/>
            <a:t>Blood vessel become weaken and stretched :aneurysm</a:t>
          </a:r>
          <a:endParaRPr lang="en-US" dirty="0"/>
        </a:p>
      </dgm:t>
    </dgm:pt>
    <dgm:pt modelId="{72F27EDD-F967-44A3-8F99-49C2344E3253}" type="parTrans" cxnId="{526AB7C6-0E39-4955-BA56-6B0901CA2AC0}">
      <dgm:prSet/>
      <dgm:spPr/>
      <dgm:t>
        <a:bodyPr/>
        <a:lstStyle/>
        <a:p>
          <a:endParaRPr lang="en-US"/>
        </a:p>
      </dgm:t>
    </dgm:pt>
    <dgm:pt modelId="{472F981B-DA34-430B-95DF-76B790260B83}" type="sibTrans" cxnId="{526AB7C6-0E39-4955-BA56-6B0901CA2AC0}">
      <dgm:prSet/>
      <dgm:spPr/>
      <dgm:t>
        <a:bodyPr/>
        <a:lstStyle/>
        <a:p>
          <a:endParaRPr lang="en-US"/>
        </a:p>
      </dgm:t>
    </dgm:pt>
    <dgm:pt modelId="{CB403BAD-E6FB-4783-B210-BF032468D603}" type="pres">
      <dgm:prSet presAssocID="{1E2F5718-D99A-421E-84B1-E0CBD19918D2}" presName="Name0" presStyleCnt="0">
        <dgm:presLayoutVars>
          <dgm:dir/>
          <dgm:resizeHandles val="exact"/>
        </dgm:presLayoutVars>
      </dgm:prSet>
      <dgm:spPr/>
    </dgm:pt>
    <dgm:pt modelId="{EFC8DDB2-9322-45F1-AD80-CAD2095E04F3}" type="pres">
      <dgm:prSet presAssocID="{81E3534F-3247-4453-A7B0-85C7370B9965}" presName="node" presStyleLbl="node1" presStyleIdx="0" presStyleCnt="3" custScaleX="79594" custScaleY="113027" custLinFactNeighborX="11851" custLinFactNeighborY="-5147">
        <dgm:presLayoutVars>
          <dgm:bulletEnabled val="1"/>
        </dgm:presLayoutVars>
      </dgm:prSet>
      <dgm:spPr/>
      <dgm:t>
        <a:bodyPr/>
        <a:lstStyle/>
        <a:p>
          <a:endParaRPr lang="en-US"/>
        </a:p>
      </dgm:t>
    </dgm:pt>
    <dgm:pt modelId="{4D92D910-9EFA-4C5F-BA87-4C57F88DCA25}" type="pres">
      <dgm:prSet presAssocID="{E8BF3753-ACA1-4CA4-865B-1A4B4DB2FDB3}" presName="sibTrans" presStyleLbl="sibTrans2D1" presStyleIdx="0" presStyleCnt="2"/>
      <dgm:spPr/>
    </dgm:pt>
    <dgm:pt modelId="{49D9C0B2-E1C8-419B-AB29-53FA3927D139}" type="pres">
      <dgm:prSet presAssocID="{E8BF3753-ACA1-4CA4-865B-1A4B4DB2FDB3}" presName="connectorText" presStyleLbl="sibTrans2D1" presStyleIdx="0" presStyleCnt="2"/>
      <dgm:spPr/>
    </dgm:pt>
    <dgm:pt modelId="{D39D86DD-9706-41EF-9626-24644E88C671}" type="pres">
      <dgm:prSet presAssocID="{D6DE05AB-602E-41A3-AC64-F8AAE3E0ABDE}" presName="node" presStyleLbl="node1" presStyleIdx="1" presStyleCnt="3">
        <dgm:presLayoutVars>
          <dgm:bulletEnabled val="1"/>
        </dgm:presLayoutVars>
      </dgm:prSet>
      <dgm:spPr/>
    </dgm:pt>
    <dgm:pt modelId="{B010E08B-4912-48C5-BCFD-9C185CD6CF23}" type="pres">
      <dgm:prSet presAssocID="{472F981B-DA34-430B-95DF-76B790260B83}" presName="sibTrans" presStyleLbl="sibTrans2D1" presStyleIdx="1" presStyleCnt="2"/>
      <dgm:spPr/>
    </dgm:pt>
    <dgm:pt modelId="{C0D5F4E8-1B60-4E69-ACAE-D871485A5245}" type="pres">
      <dgm:prSet presAssocID="{472F981B-DA34-430B-95DF-76B790260B83}" presName="connectorText" presStyleLbl="sibTrans2D1" presStyleIdx="1" presStyleCnt="2"/>
      <dgm:spPr/>
    </dgm:pt>
    <dgm:pt modelId="{3DEA5779-84FA-4A44-864F-861936C11986}" type="pres">
      <dgm:prSet presAssocID="{4B7AEE5D-7CB4-4D81-B1C4-39518B218028}" presName="node" presStyleLbl="node1" presStyleIdx="2" presStyleCnt="3" custLinFactNeighborX="-8150" custLinFactNeighborY="3789">
        <dgm:presLayoutVars>
          <dgm:bulletEnabled val="1"/>
        </dgm:presLayoutVars>
      </dgm:prSet>
      <dgm:spPr/>
      <dgm:t>
        <a:bodyPr/>
        <a:lstStyle/>
        <a:p>
          <a:endParaRPr lang="en-US"/>
        </a:p>
      </dgm:t>
    </dgm:pt>
  </dgm:ptLst>
  <dgm:cxnLst>
    <dgm:cxn modelId="{DE52FE1C-2952-4530-B772-3478C15A37DE}" srcId="{1E2F5718-D99A-421E-84B1-E0CBD19918D2}" destId="{81E3534F-3247-4453-A7B0-85C7370B9965}" srcOrd="0" destOrd="0" parTransId="{E928ED48-B4A5-44B5-B63D-C655224B8D3F}" sibTransId="{E8BF3753-ACA1-4CA4-865B-1A4B4DB2FDB3}"/>
    <dgm:cxn modelId="{526AB7C6-0E39-4955-BA56-6B0901CA2AC0}" srcId="{1E2F5718-D99A-421E-84B1-E0CBD19918D2}" destId="{D6DE05AB-602E-41A3-AC64-F8AAE3E0ABDE}" srcOrd="1" destOrd="0" parTransId="{72F27EDD-F967-44A3-8F99-49C2344E3253}" sibTransId="{472F981B-DA34-430B-95DF-76B790260B83}"/>
    <dgm:cxn modelId="{CBA6846E-8464-49B0-898E-EF5A33B110A4}" type="presOf" srcId="{1E2F5718-D99A-421E-84B1-E0CBD19918D2}" destId="{CB403BAD-E6FB-4783-B210-BF032468D603}" srcOrd="0" destOrd="0" presId="urn:microsoft.com/office/officeart/2005/8/layout/process1"/>
    <dgm:cxn modelId="{62BB1A6C-C270-4280-9E8E-AB79A80BF705}" type="presOf" srcId="{472F981B-DA34-430B-95DF-76B790260B83}" destId="{B010E08B-4912-48C5-BCFD-9C185CD6CF23}" srcOrd="0" destOrd="0" presId="urn:microsoft.com/office/officeart/2005/8/layout/process1"/>
    <dgm:cxn modelId="{64C122D1-EBF7-4CF6-951A-E9E36408A686}" srcId="{1E2F5718-D99A-421E-84B1-E0CBD19918D2}" destId="{4B7AEE5D-7CB4-4D81-B1C4-39518B218028}" srcOrd="2" destOrd="0" parTransId="{43B8E007-BB88-4F82-9EE4-792201CD94CA}" sibTransId="{01529E41-8E46-41D7-A24A-3A56A2782B5C}"/>
    <dgm:cxn modelId="{CC8B4765-4AB7-4BC8-B589-3D86C1271515}" type="presOf" srcId="{E8BF3753-ACA1-4CA4-865B-1A4B4DB2FDB3}" destId="{4D92D910-9EFA-4C5F-BA87-4C57F88DCA25}" srcOrd="0" destOrd="0" presId="urn:microsoft.com/office/officeart/2005/8/layout/process1"/>
    <dgm:cxn modelId="{4633C4CC-4BFC-44D6-9C9B-862801B752F4}" type="presOf" srcId="{4B7AEE5D-7CB4-4D81-B1C4-39518B218028}" destId="{3DEA5779-84FA-4A44-864F-861936C11986}" srcOrd="0" destOrd="0" presId="urn:microsoft.com/office/officeart/2005/8/layout/process1"/>
    <dgm:cxn modelId="{99F33D74-D5A7-4A6E-92DB-45D1C2C65F9B}" type="presOf" srcId="{E8BF3753-ACA1-4CA4-865B-1A4B4DB2FDB3}" destId="{49D9C0B2-E1C8-419B-AB29-53FA3927D139}" srcOrd="1" destOrd="0" presId="urn:microsoft.com/office/officeart/2005/8/layout/process1"/>
    <dgm:cxn modelId="{C8AA01EE-6F89-419E-9258-8796B29121AC}" type="presOf" srcId="{472F981B-DA34-430B-95DF-76B790260B83}" destId="{C0D5F4E8-1B60-4E69-ACAE-D871485A5245}" srcOrd="1" destOrd="0" presId="urn:microsoft.com/office/officeart/2005/8/layout/process1"/>
    <dgm:cxn modelId="{721AD209-1114-41CE-9467-EDFF6410D2A8}" type="presOf" srcId="{D6DE05AB-602E-41A3-AC64-F8AAE3E0ABDE}" destId="{D39D86DD-9706-41EF-9626-24644E88C671}" srcOrd="0" destOrd="0" presId="urn:microsoft.com/office/officeart/2005/8/layout/process1"/>
    <dgm:cxn modelId="{5EBC39C5-1C6E-4A0F-98D4-26C79FF987B5}" type="presOf" srcId="{81E3534F-3247-4453-A7B0-85C7370B9965}" destId="{EFC8DDB2-9322-45F1-AD80-CAD2095E04F3}" srcOrd="0" destOrd="0" presId="urn:microsoft.com/office/officeart/2005/8/layout/process1"/>
    <dgm:cxn modelId="{8FA80C3E-B8F8-4DCD-A236-04EF69835545}" type="presParOf" srcId="{CB403BAD-E6FB-4783-B210-BF032468D603}" destId="{EFC8DDB2-9322-45F1-AD80-CAD2095E04F3}" srcOrd="0" destOrd="0" presId="urn:microsoft.com/office/officeart/2005/8/layout/process1"/>
    <dgm:cxn modelId="{0AA39625-9D71-45CF-9453-C660735D8476}" type="presParOf" srcId="{CB403BAD-E6FB-4783-B210-BF032468D603}" destId="{4D92D910-9EFA-4C5F-BA87-4C57F88DCA25}" srcOrd="1" destOrd="0" presId="urn:microsoft.com/office/officeart/2005/8/layout/process1"/>
    <dgm:cxn modelId="{8D762E53-FB66-405F-8557-2C7A2CBFBCF1}" type="presParOf" srcId="{4D92D910-9EFA-4C5F-BA87-4C57F88DCA25}" destId="{49D9C0B2-E1C8-419B-AB29-53FA3927D139}" srcOrd="0" destOrd="0" presId="urn:microsoft.com/office/officeart/2005/8/layout/process1"/>
    <dgm:cxn modelId="{ABF5ED51-BA38-4205-B07F-655EADA82311}" type="presParOf" srcId="{CB403BAD-E6FB-4783-B210-BF032468D603}" destId="{D39D86DD-9706-41EF-9626-24644E88C671}" srcOrd="2" destOrd="0" presId="urn:microsoft.com/office/officeart/2005/8/layout/process1"/>
    <dgm:cxn modelId="{957A0045-7C86-4D33-B8E8-DAC72806F6A9}" type="presParOf" srcId="{CB403BAD-E6FB-4783-B210-BF032468D603}" destId="{B010E08B-4912-48C5-BCFD-9C185CD6CF23}" srcOrd="3" destOrd="0" presId="urn:microsoft.com/office/officeart/2005/8/layout/process1"/>
    <dgm:cxn modelId="{67A6EF2B-2976-46BC-B0E9-B22514E07F44}" type="presParOf" srcId="{B010E08B-4912-48C5-BCFD-9C185CD6CF23}" destId="{C0D5F4E8-1B60-4E69-ACAE-D871485A5245}" srcOrd="0" destOrd="0" presId="urn:microsoft.com/office/officeart/2005/8/layout/process1"/>
    <dgm:cxn modelId="{85F15609-88BB-44D5-8720-8039BC943021}" type="presParOf" srcId="{CB403BAD-E6FB-4783-B210-BF032468D603}" destId="{3DEA5779-84FA-4A44-864F-861936C119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8BBB7E-59D6-4A29-848A-D07DC721963B}" type="doc">
      <dgm:prSet loTypeId="urn:microsoft.com/office/officeart/2005/8/layout/process1" loCatId="process" qsTypeId="urn:microsoft.com/office/officeart/2005/8/quickstyle/simple1" qsCatId="simple" csTypeId="urn:microsoft.com/office/officeart/2005/8/colors/accent0_1" csCatId="mainScheme" phldr="1"/>
      <dgm:spPr/>
    </dgm:pt>
    <dgm:pt modelId="{F8103B5D-5CE2-4E8F-A4D9-B72FCC50C78D}">
      <dgm:prSet phldrT="[Text]"/>
      <dgm:spPr/>
      <dgm:t>
        <a:bodyPr/>
        <a:lstStyle/>
        <a:p>
          <a:r>
            <a:rPr lang="en-US" dirty="0" smtClean="0"/>
            <a:t>Narrowing of blood vessels</a:t>
          </a:r>
          <a:endParaRPr lang="en-US" dirty="0"/>
        </a:p>
      </dgm:t>
    </dgm:pt>
    <dgm:pt modelId="{85C00D8D-8448-4793-AB2C-086925E822DC}" type="parTrans" cxnId="{D917830A-C5CF-4DA7-A01A-36D54960F90E}">
      <dgm:prSet/>
      <dgm:spPr/>
      <dgm:t>
        <a:bodyPr/>
        <a:lstStyle/>
        <a:p>
          <a:endParaRPr lang="en-US"/>
        </a:p>
      </dgm:t>
    </dgm:pt>
    <dgm:pt modelId="{4E83C077-CFD1-4D0E-8ABE-1538B96FA331}" type="sibTrans" cxnId="{D917830A-C5CF-4DA7-A01A-36D54960F90E}">
      <dgm:prSet/>
      <dgm:spPr/>
      <dgm:t>
        <a:bodyPr/>
        <a:lstStyle/>
        <a:p>
          <a:endParaRPr lang="en-US"/>
        </a:p>
      </dgm:t>
    </dgm:pt>
    <dgm:pt modelId="{6ADBFD70-B732-43BD-9ED5-E9049C20B153}">
      <dgm:prSet phldrT="[Text]"/>
      <dgm:spPr/>
      <dgm:t>
        <a:bodyPr/>
        <a:lstStyle/>
        <a:p>
          <a:r>
            <a:rPr lang="en-US" dirty="0" smtClean="0"/>
            <a:t>Lack of nutrients and oxygen to supplying tissue by blood vessel</a:t>
          </a:r>
          <a:endParaRPr lang="en-US" dirty="0"/>
        </a:p>
      </dgm:t>
    </dgm:pt>
    <dgm:pt modelId="{A03EEDCD-281B-4800-8076-B176A7E8EB62}" type="parTrans" cxnId="{B22F2C0F-40ED-4C7A-AA17-EEACA5C6E113}">
      <dgm:prSet/>
      <dgm:spPr/>
      <dgm:t>
        <a:bodyPr/>
        <a:lstStyle/>
        <a:p>
          <a:endParaRPr lang="en-US"/>
        </a:p>
      </dgm:t>
    </dgm:pt>
    <dgm:pt modelId="{F47714A8-B4CB-44FC-97FF-75A8E6D7D301}" type="sibTrans" cxnId="{B22F2C0F-40ED-4C7A-AA17-EEACA5C6E113}">
      <dgm:prSet/>
      <dgm:spPr/>
      <dgm:t>
        <a:bodyPr/>
        <a:lstStyle/>
        <a:p>
          <a:endParaRPr lang="en-US"/>
        </a:p>
      </dgm:t>
    </dgm:pt>
    <dgm:pt modelId="{FE69F039-75E3-4450-AFA8-51D2E8C379DD}">
      <dgm:prSet phldrT="[Text]"/>
      <dgm:spPr/>
      <dgm:t>
        <a:bodyPr/>
        <a:lstStyle/>
        <a:p>
          <a:r>
            <a:rPr lang="en-US" dirty="0" smtClean="0"/>
            <a:t>Necrosis and cell death</a:t>
          </a:r>
          <a:endParaRPr lang="en-US" dirty="0"/>
        </a:p>
      </dgm:t>
    </dgm:pt>
    <dgm:pt modelId="{E3C23A74-D947-4813-96E6-956EC0D4E6CF}" type="parTrans" cxnId="{3F92903D-2F63-40E5-9EAC-C4339CF5D734}">
      <dgm:prSet/>
      <dgm:spPr/>
      <dgm:t>
        <a:bodyPr/>
        <a:lstStyle/>
        <a:p>
          <a:endParaRPr lang="en-US"/>
        </a:p>
      </dgm:t>
    </dgm:pt>
    <dgm:pt modelId="{7194D72D-612C-4372-BBFF-AE732D8591D5}" type="sibTrans" cxnId="{3F92903D-2F63-40E5-9EAC-C4339CF5D734}">
      <dgm:prSet/>
      <dgm:spPr/>
      <dgm:t>
        <a:bodyPr/>
        <a:lstStyle/>
        <a:p>
          <a:endParaRPr lang="en-US"/>
        </a:p>
      </dgm:t>
    </dgm:pt>
    <dgm:pt modelId="{3EDA035D-3A8C-4C4A-A348-0AACAA123CFA}" type="pres">
      <dgm:prSet presAssocID="{728BBB7E-59D6-4A29-848A-D07DC721963B}" presName="Name0" presStyleCnt="0">
        <dgm:presLayoutVars>
          <dgm:dir/>
          <dgm:resizeHandles val="exact"/>
        </dgm:presLayoutVars>
      </dgm:prSet>
      <dgm:spPr/>
    </dgm:pt>
    <dgm:pt modelId="{39AA6416-1205-4CD8-8090-B3ED3303E7D8}" type="pres">
      <dgm:prSet presAssocID="{F8103B5D-5CE2-4E8F-A4D9-B72FCC50C78D}" presName="node" presStyleLbl="node1" presStyleIdx="0" presStyleCnt="3">
        <dgm:presLayoutVars>
          <dgm:bulletEnabled val="1"/>
        </dgm:presLayoutVars>
      </dgm:prSet>
      <dgm:spPr/>
      <dgm:t>
        <a:bodyPr/>
        <a:lstStyle/>
        <a:p>
          <a:endParaRPr lang="en-US"/>
        </a:p>
      </dgm:t>
    </dgm:pt>
    <dgm:pt modelId="{EEB442FB-D369-4F68-A692-1E8D070E6459}" type="pres">
      <dgm:prSet presAssocID="{4E83C077-CFD1-4D0E-8ABE-1538B96FA331}" presName="sibTrans" presStyleLbl="sibTrans2D1" presStyleIdx="0" presStyleCnt="2"/>
      <dgm:spPr/>
    </dgm:pt>
    <dgm:pt modelId="{0A3F2460-277A-40BE-8947-F6733B127254}" type="pres">
      <dgm:prSet presAssocID="{4E83C077-CFD1-4D0E-8ABE-1538B96FA331}" presName="connectorText" presStyleLbl="sibTrans2D1" presStyleIdx="0" presStyleCnt="2"/>
      <dgm:spPr/>
    </dgm:pt>
    <dgm:pt modelId="{24D1D334-BB8A-43FC-929C-5EF82CDB8C28}" type="pres">
      <dgm:prSet presAssocID="{6ADBFD70-B732-43BD-9ED5-E9049C20B153}" presName="node" presStyleLbl="node1" presStyleIdx="1" presStyleCnt="3">
        <dgm:presLayoutVars>
          <dgm:bulletEnabled val="1"/>
        </dgm:presLayoutVars>
      </dgm:prSet>
      <dgm:spPr/>
      <dgm:t>
        <a:bodyPr/>
        <a:lstStyle/>
        <a:p>
          <a:endParaRPr lang="en-US"/>
        </a:p>
      </dgm:t>
    </dgm:pt>
    <dgm:pt modelId="{998C1F12-CD5C-466F-9FCB-7964CE1FCFD2}" type="pres">
      <dgm:prSet presAssocID="{F47714A8-B4CB-44FC-97FF-75A8E6D7D301}" presName="sibTrans" presStyleLbl="sibTrans2D1" presStyleIdx="1" presStyleCnt="2"/>
      <dgm:spPr/>
    </dgm:pt>
    <dgm:pt modelId="{F01360FB-C108-46A5-97D7-676CCA473879}" type="pres">
      <dgm:prSet presAssocID="{F47714A8-B4CB-44FC-97FF-75A8E6D7D301}" presName="connectorText" presStyleLbl="sibTrans2D1" presStyleIdx="1" presStyleCnt="2"/>
      <dgm:spPr/>
    </dgm:pt>
    <dgm:pt modelId="{81450F2C-59B5-476E-81CB-5FC0B36E719F}" type="pres">
      <dgm:prSet presAssocID="{FE69F039-75E3-4450-AFA8-51D2E8C379DD}" presName="node" presStyleLbl="node1" presStyleIdx="2" presStyleCnt="3">
        <dgm:presLayoutVars>
          <dgm:bulletEnabled val="1"/>
        </dgm:presLayoutVars>
      </dgm:prSet>
      <dgm:spPr/>
      <dgm:t>
        <a:bodyPr/>
        <a:lstStyle/>
        <a:p>
          <a:endParaRPr lang="en-US"/>
        </a:p>
      </dgm:t>
    </dgm:pt>
  </dgm:ptLst>
  <dgm:cxnLst>
    <dgm:cxn modelId="{D512FDB9-4378-4AC8-8A7E-97F50908C2B5}" type="presOf" srcId="{FE69F039-75E3-4450-AFA8-51D2E8C379DD}" destId="{81450F2C-59B5-476E-81CB-5FC0B36E719F}" srcOrd="0" destOrd="0" presId="urn:microsoft.com/office/officeart/2005/8/layout/process1"/>
    <dgm:cxn modelId="{FEDCB567-265B-4A07-A17D-DEEFB83AD765}" type="presOf" srcId="{728BBB7E-59D6-4A29-848A-D07DC721963B}" destId="{3EDA035D-3A8C-4C4A-A348-0AACAA123CFA}" srcOrd="0" destOrd="0" presId="urn:microsoft.com/office/officeart/2005/8/layout/process1"/>
    <dgm:cxn modelId="{B22F2C0F-40ED-4C7A-AA17-EEACA5C6E113}" srcId="{728BBB7E-59D6-4A29-848A-D07DC721963B}" destId="{6ADBFD70-B732-43BD-9ED5-E9049C20B153}" srcOrd="1" destOrd="0" parTransId="{A03EEDCD-281B-4800-8076-B176A7E8EB62}" sibTransId="{F47714A8-B4CB-44FC-97FF-75A8E6D7D301}"/>
    <dgm:cxn modelId="{D917830A-C5CF-4DA7-A01A-36D54960F90E}" srcId="{728BBB7E-59D6-4A29-848A-D07DC721963B}" destId="{F8103B5D-5CE2-4E8F-A4D9-B72FCC50C78D}" srcOrd="0" destOrd="0" parTransId="{85C00D8D-8448-4793-AB2C-086925E822DC}" sibTransId="{4E83C077-CFD1-4D0E-8ABE-1538B96FA331}"/>
    <dgm:cxn modelId="{4ED929E1-F954-4083-8795-ACEBEB804667}" type="presOf" srcId="{F47714A8-B4CB-44FC-97FF-75A8E6D7D301}" destId="{998C1F12-CD5C-466F-9FCB-7964CE1FCFD2}" srcOrd="0" destOrd="0" presId="urn:microsoft.com/office/officeart/2005/8/layout/process1"/>
    <dgm:cxn modelId="{3F92903D-2F63-40E5-9EAC-C4339CF5D734}" srcId="{728BBB7E-59D6-4A29-848A-D07DC721963B}" destId="{FE69F039-75E3-4450-AFA8-51D2E8C379DD}" srcOrd="2" destOrd="0" parTransId="{E3C23A74-D947-4813-96E6-956EC0D4E6CF}" sibTransId="{7194D72D-612C-4372-BBFF-AE732D8591D5}"/>
    <dgm:cxn modelId="{4288DFD3-D47E-48B4-B6AD-BB0E0E0ACAB2}" type="presOf" srcId="{4E83C077-CFD1-4D0E-8ABE-1538B96FA331}" destId="{0A3F2460-277A-40BE-8947-F6733B127254}" srcOrd="1" destOrd="0" presId="urn:microsoft.com/office/officeart/2005/8/layout/process1"/>
    <dgm:cxn modelId="{FB627216-0A3D-4BEA-A7F3-3E2079C4EDBD}" type="presOf" srcId="{F8103B5D-5CE2-4E8F-A4D9-B72FCC50C78D}" destId="{39AA6416-1205-4CD8-8090-B3ED3303E7D8}" srcOrd="0" destOrd="0" presId="urn:microsoft.com/office/officeart/2005/8/layout/process1"/>
    <dgm:cxn modelId="{5DDF69D7-154F-48D9-A132-BC8F6F3C5B52}" type="presOf" srcId="{F47714A8-B4CB-44FC-97FF-75A8E6D7D301}" destId="{F01360FB-C108-46A5-97D7-676CCA473879}" srcOrd="1" destOrd="0" presId="urn:microsoft.com/office/officeart/2005/8/layout/process1"/>
    <dgm:cxn modelId="{A8A4FBFF-DC65-4453-9E72-90A4A27A7C89}" type="presOf" srcId="{6ADBFD70-B732-43BD-9ED5-E9049C20B153}" destId="{24D1D334-BB8A-43FC-929C-5EF82CDB8C28}" srcOrd="0" destOrd="0" presId="urn:microsoft.com/office/officeart/2005/8/layout/process1"/>
    <dgm:cxn modelId="{73BB7A9F-E07A-42C1-94EB-7A99FE339C79}" type="presOf" srcId="{4E83C077-CFD1-4D0E-8ABE-1538B96FA331}" destId="{EEB442FB-D369-4F68-A692-1E8D070E6459}" srcOrd="0" destOrd="0" presId="urn:microsoft.com/office/officeart/2005/8/layout/process1"/>
    <dgm:cxn modelId="{43CF5712-0FCA-48B3-851C-A48656B00975}" type="presParOf" srcId="{3EDA035D-3A8C-4C4A-A348-0AACAA123CFA}" destId="{39AA6416-1205-4CD8-8090-B3ED3303E7D8}" srcOrd="0" destOrd="0" presId="urn:microsoft.com/office/officeart/2005/8/layout/process1"/>
    <dgm:cxn modelId="{9BDB520C-F3E9-4701-90C8-689EB62C5310}" type="presParOf" srcId="{3EDA035D-3A8C-4C4A-A348-0AACAA123CFA}" destId="{EEB442FB-D369-4F68-A692-1E8D070E6459}" srcOrd="1" destOrd="0" presId="urn:microsoft.com/office/officeart/2005/8/layout/process1"/>
    <dgm:cxn modelId="{CDA0EF40-6D54-4502-B9CA-2893DA78DFE9}" type="presParOf" srcId="{EEB442FB-D369-4F68-A692-1E8D070E6459}" destId="{0A3F2460-277A-40BE-8947-F6733B127254}" srcOrd="0" destOrd="0" presId="urn:microsoft.com/office/officeart/2005/8/layout/process1"/>
    <dgm:cxn modelId="{82245D92-2635-42E4-8C62-F51B7F6C6C81}" type="presParOf" srcId="{3EDA035D-3A8C-4C4A-A348-0AACAA123CFA}" destId="{24D1D334-BB8A-43FC-929C-5EF82CDB8C28}" srcOrd="2" destOrd="0" presId="urn:microsoft.com/office/officeart/2005/8/layout/process1"/>
    <dgm:cxn modelId="{CC389F44-8C8A-44FF-B796-6C87EF683365}" type="presParOf" srcId="{3EDA035D-3A8C-4C4A-A348-0AACAA123CFA}" destId="{998C1F12-CD5C-466F-9FCB-7964CE1FCFD2}" srcOrd="3" destOrd="0" presId="urn:microsoft.com/office/officeart/2005/8/layout/process1"/>
    <dgm:cxn modelId="{24AB24AF-DC9C-40FD-BB12-39845EB72B5D}" type="presParOf" srcId="{998C1F12-CD5C-466F-9FCB-7964CE1FCFD2}" destId="{F01360FB-C108-46A5-97D7-676CCA473879}" srcOrd="0" destOrd="0" presId="urn:microsoft.com/office/officeart/2005/8/layout/process1"/>
    <dgm:cxn modelId="{0329E342-D8DB-473A-89C6-0C568EE9D405}" type="presParOf" srcId="{3EDA035D-3A8C-4C4A-A348-0AACAA123CFA}" destId="{81450F2C-59B5-476E-81CB-5FC0B36E719F}"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2BE95D-BED4-4323-BA55-0E44AD136E5B}" type="doc">
      <dgm:prSet loTypeId="urn:microsoft.com/office/officeart/2008/layout/RadialCluster" loCatId="cycle" qsTypeId="urn:microsoft.com/office/officeart/2005/8/quickstyle/simple1" qsCatId="simple" csTypeId="urn:microsoft.com/office/officeart/2005/8/colors/accent0_1" csCatId="mainScheme" phldr="1"/>
      <dgm:spPr/>
      <dgm:t>
        <a:bodyPr/>
        <a:lstStyle/>
        <a:p>
          <a:endParaRPr lang="en-US"/>
        </a:p>
      </dgm:t>
    </dgm:pt>
    <dgm:pt modelId="{05622BCE-7D39-48F4-A296-525A1ACC9C15}">
      <dgm:prSet phldrT="[Text]"/>
      <dgm:spPr/>
      <dgm:t>
        <a:bodyPr/>
        <a:lstStyle/>
        <a:p>
          <a:r>
            <a:rPr lang="en-US" dirty="0" smtClean="0"/>
            <a:t>Clinical features are due to</a:t>
          </a:r>
          <a:endParaRPr lang="en-US" dirty="0"/>
        </a:p>
      </dgm:t>
    </dgm:pt>
    <dgm:pt modelId="{1DEC1AF9-1C5E-4D03-8C0F-5AA09869704D}" type="parTrans" cxnId="{5CA8AAEA-338E-403B-8FD2-23FB1BB130B8}">
      <dgm:prSet/>
      <dgm:spPr/>
      <dgm:t>
        <a:bodyPr/>
        <a:lstStyle/>
        <a:p>
          <a:endParaRPr lang="en-US"/>
        </a:p>
      </dgm:t>
    </dgm:pt>
    <dgm:pt modelId="{13103E16-57BB-4916-9D1E-BE813FE26043}" type="sibTrans" cxnId="{5CA8AAEA-338E-403B-8FD2-23FB1BB130B8}">
      <dgm:prSet/>
      <dgm:spPr/>
      <dgm:t>
        <a:bodyPr/>
        <a:lstStyle/>
        <a:p>
          <a:endParaRPr lang="en-US"/>
        </a:p>
      </dgm:t>
    </dgm:pt>
    <dgm:pt modelId="{FF9ACD2A-5D8F-44F5-8746-1B738901405B}">
      <dgm:prSet phldrT="[Text]"/>
      <dgm:spPr/>
      <dgm:t>
        <a:bodyPr/>
        <a:lstStyle/>
        <a:p>
          <a:r>
            <a:rPr lang="en-US" dirty="0" err="1" smtClean="0"/>
            <a:t>vasculitis</a:t>
          </a:r>
          <a:endParaRPr lang="en-US" dirty="0"/>
        </a:p>
      </dgm:t>
    </dgm:pt>
    <dgm:pt modelId="{6067368B-CC20-4CE3-A2D2-A918347047DA}" type="parTrans" cxnId="{6136C771-8121-42B9-849F-DE65DF3C538A}">
      <dgm:prSet/>
      <dgm:spPr/>
      <dgm:t>
        <a:bodyPr/>
        <a:lstStyle/>
        <a:p>
          <a:endParaRPr lang="en-US"/>
        </a:p>
      </dgm:t>
    </dgm:pt>
    <dgm:pt modelId="{E9E55341-6B47-498D-A615-490F0CD37E17}" type="sibTrans" cxnId="{6136C771-8121-42B9-849F-DE65DF3C538A}">
      <dgm:prSet/>
      <dgm:spPr/>
      <dgm:t>
        <a:bodyPr/>
        <a:lstStyle/>
        <a:p>
          <a:endParaRPr lang="en-US"/>
        </a:p>
      </dgm:t>
    </dgm:pt>
    <dgm:pt modelId="{46F4084E-913B-4270-A6F0-42486F202ED1}">
      <dgm:prSet phldrT="[Text]"/>
      <dgm:spPr/>
      <dgm:t>
        <a:bodyPr/>
        <a:lstStyle/>
        <a:p>
          <a:r>
            <a:rPr lang="en-US" dirty="0" smtClean="0"/>
            <a:t>Systemic effects of widespread inflammation</a:t>
          </a:r>
          <a:endParaRPr lang="en-US" dirty="0"/>
        </a:p>
      </dgm:t>
    </dgm:pt>
    <dgm:pt modelId="{2EA1D398-A026-4F4F-AB2B-E0EDF92C5633}" type="parTrans" cxnId="{CB5FDADA-D053-4854-B7C0-9E97D989730D}">
      <dgm:prSet/>
      <dgm:spPr/>
      <dgm:t>
        <a:bodyPr/>
        <a:lstStyle/>
        <a:p>
          <a:endParaRPr lang="en-US"/>
        </a:p>
      </dgm:t>
    </dgm:pt>
    <dgm:pt modelId="{79C1DBCE-829B-455E-836D-1BB90019D57A}" type="sibTrans" cxnId="{CB5FDADA-D053-4854-B7C0-9E97D989730D}">
      <dgm:prSet/>
      <dgm:spPr/>
      <dgm:t>
        <a:bodyPr/>
        <a:lstStyle/>
        <a:p>
          <a:endParaRPr lang="en-US"/>
        </a:p>
      </dgm:t>
    </dgm:pt>
    <dgm:pt modelId="{4A732409-F460-4251-9B67-E255C95CDD3C}">
      <dgm:prSet phldrT="[Text]"/>
      <dgm:spPr/>
      <dgm:t>
        <a:bodyPr/>
        <a:lstStyle/>
        <a:p>
          <a:r>
            <a:rPr lang="en-US" dirty="0" smtClean="0"/>
            <a:t>Local tissue ischemia due to blood vessel narrowing</a:t>
          </a:r>
        </a:p>
        <a:p>
          <a:endParaRPr lang="en-US" dirty="0"/>
        </a:p>
      </dgm:t>
    </dgm:pt>
    <dgm:pt modelId="{E3B98DF0-A83C-4B94-A758-036175270B9A}" type="parTrans" cxnId="{82A8DA37-CB9E-4B5B-8055-599CD7BBBAB0}">
      <dgm:prSet/>
      <dgm:spPr/>
      <dgm:t>
        <a:bodyPr/>
        <a:lstStyle/>
        <a:p>
          <a:endParaRPr lang="en-US"/>
        </a:p>
      </dgm:t>
    </dgm:pt>
    <dgm:pt modelId="{BFD975A5-8FF5-4CD0-94F1-E1D1C61E24AC}" type="sibTrans" cxnId="{82A8DA37-CB9E-4B5B-8055-599CD7BBBAB0}">
      <dgm:prSet/>
      <dgm:spPr/>
      <dgm:t>
        <a:bodyPr/>
        <a:lstStyle/>
        <a:p>
          <a:endParaRPr lang="en-US"/>
        </a:p>
      </dgm:t>
    </dgm:pt>
    <dgm:pt modelId="{8B380BB9-05A7-41A6-A09E-EF481AF96ABB}" type="pres">
      <dgm:prSet presAssocID="{472BE95D-BED4-4323-BA55-0E44AD136E5B}" presName="Name0" presStyleCnt="0">
        <dgm:presLayoutVars>
          <dgm:chMax val="1"/>
          <dgm:chPref val="1"/>
          <dgm:dir/>
          <dgm:animOne val="branch"/>
          <dgm:animLvl val="lvl"/>
        </dgm:presLayoutVars>
      </dgm:prSet>
      <dgm:spPr/>
      <dgm:t>
        <a:bodyPr/>
        <a:lstStyle/>
        <a:p>
          <a:endParaRPr lang="en-US"/>
        </a:p>
      </dgm:t>
    </dgm:pt>
    <dgm:pt modelId="{F1459941-84FE-44DB-B077-9F9B9D03A885}" type="pres">
      <dgm:prSet presAssocID="{05622BCE-7D39-48F4-A296-525A1ACC9C15}" presName="singleCycle" presStyleCnt="0"/>
      <dgm:spPr/>
    </dgm:pt>
    <dgm:pt modelId="{4CADED22-4E1D-47B5-9D13-1B64159ECADF}" type="pres">
      <dgm:prSet presAssocID="{05622BCE-7D39-48F4-A296-525A1ACC9C15}" presName="singleCenter" presStyleLbl="node1" presStyleIdx="0" presStyleCnt="4">
        <dgm:presLayoutVars>
          <dgm:chMax val="7"/>
          <dgm:chPref val="7"/>
        </dgm:presLayoutVars>
      </dgm:prSet>
      <dgm:spPr/>
      <dgm:t>
        <a:bodyPr/>
        <a:lstStyle/>
        <a:p>
          <a:endParaRPr lang="en-US"/>
        </a:p>
      </dgm:t>
    </dgm:pt>
    <dgm:pt modelId="{BD2A67C7-4693-4EF7-8F96-C976229605BC}" type="pres">
      <dgm:prSet presAssocID="{6067368B-CC20-4CE3-A2D2-A918347047DA}" presName="Name56" presStyleLbl="parChTrans1D2" presStyleIdx="0" presStyleCnt="3"/>
      <dgm:spPr/>
      <dgm:t>
        <a:bodyPr/>
        <a:lstStyle/>
        <a:p>
          <a:endParaRPr lang="en-US"/>
        </a:p>
      </dgm:t>
    </dgm:pt>
    <dgm:pt modelId="{444DC0C0-AC9C-41C2-9F01-8A1F78CE19BA}" type="pres">
      <dgm:prSet presAssocID="{FF9ACD2A-5D8F-44F5-8746-1B738901405B}" presName="text0" presStyleLbl="node1" presStyleIdx="1" presStyleCnt="4">
        <dgm:presLayoutVars>
          <dgm:bulletEnabled val="1"/>
        </dgm:presLayoutVars>
      </dgm:prSet>
      <dgm:spPr/>
      <dgm:t>
        <a:bodyPr/>
        <a:lstStyle/>
        <a:p>
          <a:endParaRPr lang="en-US"/>
        </a:p>
      </dgm:t>
    </dgm:pt>
    <dgm:pt modelId="{18174C8B-231C-4461-B7C1-033ED086746B}" type="pres">
      <dgm:prSet presAssocID="{2EA1D398-A026-4F4F-AB2B-E0EDF92C5633}" presName="Name56" presStyleLbl="parChTrans1D2" presStyleIdx="1" presStyleCnt="3"/>
      <dgm:spPr/>
      <dgm:t>
        <a:bodyPr/>
        <a:lstStyle/>
        <a:p>
          <a:endParaRPr lang="en-US"/>
        </a:p>
      </dgm:t>
    </dgm:pt>
    <dgm:pt modelId="{7C10F1A1-8ABA-401D-8866-A829D695D257}" type="pres">
      <dgm:prSet presAssocID="{46F4084E-913B-4270-A6F0-42486F202ED1}" presName="text0" presStyleLbl="node1" presStyleIdx="2" presStyleCnt="4" custScaleX="209734">
        <dgm:presLayoutVars>
          <dgm:bulletEnabled val="1"/>
        </dgm:presLayoutVars>
      </dgm:prSet>
      <dgm:spPr/>
      <dgm:t>
        <a:bodyPr/>
        <a:lstStyle/>
        <a:p>
          <a:endParaRPr lang="en-US"/>
        </a:p>
      </dgm:t>
    </dgm:pt>
    <dgm:pt modelId="{66464686-DAF8-42C3-9B8C-6FB3F6C9A6B8}" type="pres">
      <dgm:prSet presAssocID="{E3B98DF0-A83C-4B94-A758-036175270B9A}" presName="Name56" presStyleLbl="parChTrans1D2" presStyleIdx="2" presStyleCnt="3"/>
      <dgm:spPr/>
      <dgm:t>
        <a:bodyPr/>
        <a:lstStyle/>
        <a:p>
          <a:endParaRPr lang="en-US"/>
        </a:p>
      </dgm:t>
    </dgm:pt>
    <dgm:pt modelId="{9D2D2DE6-C0C8-4823-8DFC-17F85FA2883A}" type="pres">
      <dgm:prSet presAssocID="{4A732409-F460-4251-9B67-E255C95CDD3C}" presName="text0" presStyleLbl="node1" presStyleIdx="3" presStyleCnt="4" custScaleX="235420">
        <dgm:presLayoutVars>
          <dgm:bulletEnabled val="1"/>
        </dgm:presLayoutVars>
      </dgm:prSet>
      <dgm:spPr/>
      <dgm:t>
        <a:bodyPr/>
        <a:lstStyle/>
        <a:p>
          <a:endParaRPr lang="en-US"/>
        </a:p>
      </dgm:t>
    </dgm:pt>
  </dgm:ptLst>
  <dgm:cxnLst>
    <dgm:cxn modelId="{CB5FDADA-D053-4854-B7C0-9E97D989730D}" srcId="{05622BCE-7D39-48F4-A296-525A1ACC9C15}" destId="{46F4084E-913B-4270-A6F0-42486F202ED1}" srcOrd="1" destOrd="0" parTransId="{2EA1D398-A026-4F4F-AB2B-E0EDF92C5633}" sibTransId="{79C1DBCE-829B-455E-836D-1BB90019D57A}"/>
    <dgm:cxn modelId="{5CA8AAEA-338E-403B-8FD2-23FB1BB130B8}" srcId="{472BE95D-BED4-4323-BA55-0E44AD136E5B}" destId="{05622BCE-7D39-48F4-A296-525A1ACC9C15}" srcOrd="0" destOrd="0" parTransId="{1DEC1AF9-1C5E-4D03-8C0F-5AA09869704D}" sibTransId="{13103E16-57BB-4916-9D1E-BE813FE26043}"/>
    <dgm:cxn modelId="{67AF17B5-3DAD-448B-9344-8C7913430775}" type="presOf" srcId="{FF9ACD2A-5D8F-44F5-8746-1B738901405B}" destId="{444DC0C0-AC9C-41C2-9F01-8A1F78CE19BA}" srcOrd="0" destOrd="0" presId="urn:microsoft.com/office/officeart/2008/layout/RadialCluster"/>
    <dgm:cxn modelId="{6136C771-8121-42B9-849F-DE65DF3C538A}" srcId="{05622BCE-7D39-48F4-A296-525A1ACC9C15}" destId="{FF9ACD2A-5D8F-44F5-8746-1B738901405B}" srcOrd="0" destOrd="0" parTransId="{6067368B-CC20-4CE3-A2D2-A918347047DA}" sibTransId="{E9E55341-6B47-498D-A615-490F0CD37E17}"/>
    <dgm:cxn modelId="{CD276599-C455-41BB-B4A9-16214F2ABAD6}" type="presOf" srcId="{2EA1D398-A026-4F4F-AB2B-E0EDF92C5633}" destId="{18174C8B-231C-4461-B7C1-033ED086746B}" srcOrd="0" destOrd="0" presId="urn:microsoft.com/office/officeart/2008/layout/RadialCluster"/>
    <dgm:cxn modelId="{B3B503AF-8CC0-4A3C-A01B-DDD5E28A6B92}" type="presOf" srcId="{46F4084E-913B-4270-A6F0-42486F202ED1}" destId="{7C10F1A1-8ABA-401D-8866-A829D695D257}" srcOrd="0" destOrd="0" presId="urn:microsoft.com/office/officeart/2008/layout/RadialCluster"/>
    <dgm:cxn modelId="{A1BA00DF-6BD8-470D-8563-6299D77C5A9B}" type="presOf" srcId="{472BE95D-BED4-4323-BA55-0E44AD136E5B}" destId="{8B380BB9-05A7-41A6-A09E-EF481AF96ABB}" srcOrd="0" destOrd="0" presId="urn:microsoft.com/office/officeart/2008/layout/RadialCluster"/>
    <dgm:cxn modelId="{2C43508B-C7D7-4262-AF11-C95FFF4C4FBD}" type="presOf" srcId="{4A732409-F460-4251-9B67-E255C95CDD3C}" destId="{9D2D2DE6-C0C8-4823-8DFC-17F85FA2883A}" srcOrd="0" destOrd="0" presId="urn:microsoft.com/office/officeart/2008/layout/RadialCluster"/>
    <dgm:cxn modelId="{0FA10978-4BD1-4BAC-BEA1-7A0C4ED2BD9B}" type="presOf" srcId="{05622BCE-7D39-48F4-A296-525A1ACC9C15}" destId="{4CADED22-4E1D-47B5-9D13-1B64159ECADF}" srcOrd="0" destOrd="0" presId="urn:microsoft.com/office/officeart/2008/layout/RadialCluster"/>
    <dgm:cxn modelId="{82A8DA37-CB9E-4B5B-8055-599CD7BBBAB0}" srcId="{05622BCE-7D39-48F4-A296-525A1ACC9C15}" destId="{4A732409-F460-4251-9B67-E255C95CDD3C}" srcOrd="2" destOrd="0" parTransId="{E3B98DF0-A83C-4B94-A758-036175270B9A}" sibTransId="{BFD975A5-8FF5-4CD0-94F1-E1D1C61E24AC}"/>
    <dgm:cxn modelId="{B2D33216-5FD7-4CFE-ABAA-12E8525C87E5}" type="presOf" srcId="{E3B98DF0-A83C-4B94-A758-036175270B9A}" destId="{66464686-DAF8-42C3-9B8C-6FB3F6C9A6B8}" srcOrd="0" destOrd="0" presId="urn:microsoft.com/office/officeart/2008/layout/RadialCluster"/>
    <dgm:cxn modelId="{82E35119-FADF-4F70-BDF7-95E2E5DA1158}" type="presOf" srcId="{6067368B-CC20-4CE3-A2D2-A918347047DA}" destId="{BD2A67C7-4693-4EF7-8F96-C976229605BC}" srcOrd="0" destOrd="0" presId="urn:microsoft.com/office/officeart/2008/layout/RadialCluster"/>
    <dgm:cxn modelId="{BE3B97D5-E9BF-45F3-8E86-D68E46BC7F1A}" type="presParOf" srcId="{8B380BB9-05A7-41A6-A09E-EF481AF96ABB}" destId="{F1459941-84FE-44DB-B077-9F9B9D03A885}" srcOrd="0" destOrd="0" presId="urn:microsoft.com/office/officeart/2008/layout/RadialCluster"/>
    <dgm:cxn modelId="{A41BDE91-8A15-49CE-A5BB-2CA5CFC4EB77}" type="presParOf" srcId="{F1459941-84FE-44DB-B077-9F9B9D03A885}" destId="{4CADED22-4E1D-47B5-9D13-1B64159ECADF}" srcOrd="0" destOrd="0" presId="urn:microsoft.com/office/officeart/2008/layout/RadialCluster"/>
    <dgm:cxn modelId="{3AE66822-202D-4734-AC97-E15C8F4D012D}" type="presParOf" srcId="{F1459941-84FE-44DB-B077-9F9B9D03A885}" destId="{BD2A67C7-4693-4EF7-8F96-C976229605BC}" srcOrd="1" destOrd="0" presId="urn:microsoft.com/office/officeart/2008/layout/RadialCluster"/>
    <dgm:cxn modelId="{D1C7D492-7EEB-44F3-8D10-081E64DDFE9D}" type="presParOf" srcId="{F1459941-84FE-44DB-B077-9F9B9D03A885}" destId="{444DC0C0-AC9C-41C2-9F01-8A1F78CE19BA}" srcOrd="2" destOrd="0" presId="urn:microsoft.com/office/officeart/2008/layout/RadialCluster"/>
    <dgm:cxn modelId="{483EAC83-04EB-4463-87BA-6EBF4EE15C92}" type="presParOf" srcId="{F1459941-84FE-44DB-B077-9F9B9D03A885}" destId="{18174C8B-231C-4461-B7C1-033ED086746B}" srcOrd="3" destOrd="0" presId="urn:microsoft.com/office/officeart/2008/layout/RadialCluster"/>
    <dgm:cxn modelId="{CD46AEEF-3E4E-4A53-A944-54E4E3F2A944}" type="presParOf" srcId="{F1459941-84FE-44DB-B077-9F9B9D03A885}" destId="{7C10F1A1-8ABA-401D-8866-A829D695D257}" srcOrd="4" destOrd="0" presId="urn:microsoft.com/office/officeart/2008/layout/RadialCluster"/>
    <dgm:cxn modelId="{A24B04F3-DA8E-4EB0-B1EE-CA9925607C73}" type="presParOf" srcId="{F1459941-84FE-44DB-B077-9F9B9D03A885}" destId="{66464686-DAF8-42C3-9B8C-6FB3F6C9A6B8}" srcOrd="5" destOrd="0" presId="urn:microsoft.com/office/officeart/2008/layout/RadialCluster"/>
    <dgm:cxn modelId="{891DA45E-6B79-49EC-A287-06B7A24A86F5}" type="presParOf" srcId="{F1459941-84FE-44DB-B077-9F9B9D03A885}" destId="{9D2D2DE6-C0C8-4823-8DFC-17F85FA2883A}"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8DDB2-9322-45F1-AD80-CAD2095E04F3}">
      <dsp:nvSpPr>
        <dsp:cNvPr id="0" name=""/>
        <dsp:cNvSpPr/>
      </dsp:nvSpPr>
      <dsp:spPr>
        <a:xfrm>
          <a:off x="84802" y="490819"/>
          <a:ext cx="1375191" cy="12266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Inflammation of blood vessels</a:t>
          </a:r>
          <a:endParaRPr lang="en-US" sz="1600" kern="1200" dirty="0"/>
        </a:p>
      </dsp:txBody>
      <dsp:txXfrm>
        <a:off x="120729" y="526746"/>
        <a:ext cx="1303337" cy="1154768"/>
      </dsp:txXfrm>
    </dsp:sp>
    <dsp:sp modelId="{4D92D910-9EFA-4C5F-BA87-4C57F88DCA25}">
      <dsp:nvSpPr>
        <dsp:cNvPr id="0" name=""/>
        <dsp:cNvSpPr/>
      </dsp:nvSpPr>
      <dsp:spPr>
        <a:xfrm rot="88853">
          <a:off x="1612240" y="915775"/>
          <a:ext cx="322984" cy="42848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612256" y="1000220"/>
        <a:ext cx="226089" cy="257089"/>
      </dsp:txXfrm>
    </dsp:sp>
    <dsp:sp modelId="{D39D86DD-9706-41EF-9626-24644E88C671}">
      <dsp:nvSpPr>
        <dsp:cNvPr id="0" name=""/>
        <dsp:cNvSpPr/>
      </dsp:nvSpPr>
      <dsp:spPr>
        <a:xfrm>
          <a:off x="2069194" y="617364"/>
          <a:ext cx="1727757" cy="10852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Blood vessel become weaken and stretched :aneurysm</a:t>
          </a:r>
          <a:endParaRPr lang="en-US" sz="1600" kern="1200" dirty="0"/>
        </a:p>
      </dsp:txBody>
      <dsp:txXfrm>
        <a:off x="2100980" y="649150"/>
        <a:ext cx="1664185" cy="1021675"/>
      </dsp:txXfrm>
    </dsp:sp>
    <dsp:sp modelId="{B010E08B-4912-48C5-BCFD-9C185CD6CF23}">
      <dsp:nvSpPr>
        <dsp:cNvPr id="0" name=""/>
        <dsp:cNvSpPr/>
      </dsp:nvSpPr>
      <dsp:spPr>
        <a:xfrm rot="59828">
          <a:off x="3955620" y="966472"/>
          <a:ext cx="336483" cy="42848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955628" y="1051291"/>
        <a:ext cx="235538" cy="257089"/>
      </dsp:txXfrm>
    </dsp:sp>
    <dsp:sp modelId="{3DEA5779-84FA-4A44-864F-861936C11986}">
      <dsp:nvSpPr>
        <dsp:cNvPr id="0" name=""/>
        <dsp:cNvSpPr/>
      </dsp:nvSpPr>
      <dsp:spPr>
        <a:xfrm>
          <a:off x="4431729" y="658484"/>
          <a:ext cx="1727757" cy="10852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Blood vessel ruptures and bleeding into tissue</a:t>
          </a:r>
          <a:endParaRPr lang="en-US" sz="1600" kern="1200" dirty="0"/>
        </a:p>
      </dsp:txBody>
      <dsp:txXfrm>
        <a:off x="4463515" y="690270"/>
        <a:ext cx="1664185" cy="102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A6416-1205-4CD8-8090-B3ED3303E7D8}">
      <dsp:nvSpPr>
        <dsp:cNvPr id="0" name=""/>
        <dsp:cNvSpPr/>
      </dsp:nvSpPr>
      <dsp:spPr>
        <a:xfrm>
          <a:off x="5357" y="1146230"/>
          <a:ext cx="1601390" cy="177153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Narrowing of blood vessels</a:t>
          </a:r>
          <a:endParaRPr lang="en-US" sz="1800" kern="1200" dirty="0"/>
        </a:p>
      </dsp:txBody>
      <dsp:txXfrm>
        <a:off x="52260" y="1193133"/>
        <a:ext cx="1507584" cy="1677732"/>
      </dsp:txXfrm>
    </dsp:sp>
    <dsp:sp modelId="{EEB442FB-D369-4F68-A692-1E8D070E6459}">
      <dsp:nvSpPr>
        <dsp:cNvPr id="0" name=""/>
        <dsp:cNvSpPr/>
      </dsp:nvSpPr>
      <dsp:spPr>
        <a:xfrm>
          <a:off x="1766887" y="1833427"/>
          <a:ext cx="339494" cy="39714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6887" y="1912856"/>
        <a:ext cx="237646" cy="238286"/>
      </dsp:txXfrm>
    </dsp:sp>
    <dsp:sp modelId="{24D1D334-BB8A-43FC-929C-5EF82CDB8C28}">
      <dsp:nvSpPr>
        <dsp:cNvPr id="0" name=""/>
        <dsp:cNvSpPr/>
      </dsp:nvSpPr>
      <dsp:spPr>
        <a:xfrm>
          <a:off x="2247304" y="1146230"/>
          <a:ext cx="1601390" cy="177153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Lack of nutrients and oxygen to supplying tissue by blood vessel</a:t>
          </a:r>
          <a:endParaRPr lang="en-US" sz="1800" kern="1200" dirty="0"/>
        </a:p>
      </dsp:txBody>
      <dsp:txXfrm>
        <a:off x="2294207" y="1193133"/>
        <a:ext cx="1507584" cy="1677732"/>
      </dsp:txXfrm>
    </dsp:sp>
    <dsp:sp modelId="{998C1F12-CD5C-466F-9FCB-7964CE1FCFD2}">
      <dsp:nvSpPr>
        <dsp:cNvPr id="0" name=""/>
        <dsp:cNvSpPr/>
      </dsp:nvSpPr>
      <dsp:spPr>
        <a:xfrm>
          <a:off x="4008834" y="1833427"/>
          <a:ext cx="339494" cy="39714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008834" y="1912856"/>
        <a:ext cx="237646" cy="238286"/>
      </dsp:txXfrm>
    </dsp:sp>
    <dsp:sp modelId="{81450F2C-59B5-476E-81CB-5FC0B36E719F}">
      <dsp:nvSpPr>
        <dsp:cNvPr id="0" name=""/>
        <dsp:cNvSpPr/>
      </dsp:nvSpPr>
      <dsp:spPr>
        <a:xfrm>
          <a:off x="4489251" y="1146230"/>
          <a:ext cx="1601390" cy="177153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Necrosis and cell death</a:t>
          </a:r>
          <a:endParaRPr lang="en-US" sz="1800" kern="1200" dirty="0"/>
        </a:p>
      </dsp:txBody>
      <dsp:txXfrm>
        <a:off x="4536154" y="1193133"/>
        <a:ext cx="1507584" cy="1677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DED22-4E1D-47B5-9D13-1B64159ECADF}">
      <dsp:nvSpPr>
        <dsp:cNvPr id="0" name=""/>
        <dsp:cNvSpPr/>
      </dsp:nvSpPr>
      <dsp:spPr>
        <a:xfrm>
          <a:off x="4661262" y="2024392"/>
          <a:ext cx="1305401" cy="130540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Clinical features are due to</a:t>
          </a:r>
          <a:endParaRPr lang="en-US" sz="2000" kern="1200" dirty="0"/>
        </a:p>
      </dsp:txBody>
      <dsp:txXfrm>
        <a:off x="4724986" y="2088116"/>
        <a:ext cx="1177953" cy="1177953"/>
      </dsp:txXfrm>
    </dsp:sp>
    <dsp:sp modelId="{BD2A67C7-4693-4EF7-8F96-C976229605BC}">
      <dsp:nvSpPr>
        <dsp:cNvPr id="0" name=""/>
        <dsp:cNvSpPr/>
      </dsp:nvSpPr>
      <dsp:spPr>
        <a:xfrm rot="16200000">
          <a:off x="4856121" y="1566549"/>
          <a:ext cx="915684" cy="0"/>
        </a:xfrm>
        <a:custGeom>
          <a:avLst/>
          <a:gdLst/>
          <a:ahLst/>
          <a:cxnLst/>
          <a:rect l="0" t="0" r="0" b="0"/>
          <a:pathLst>
            <a:path>
              <a:moveTo>
                <a:pt x="0" y="0"/>
              </a:moveTo>
              <a:lnTo>
                <a:pt x="91568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4DC0C0-AC9C-41C2-9F01-8A1F78CE19BA}">
      <dsp:nvSpPr>
        <dsp:cNvPr id="0" name=""/>
        <dsp:cNvSpPr/>
      </dsp:nvSpPr>
      <dsp:spPr>
        <a:xfrm>
          <a:off x="4876654" y="234088"/>
          <a:ext cx="874618" cy="87461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err="1" smtClean="0"/>
            <a:t>vasculitis</a:t>
          </a:r>
          <a:endParaRPr lang="en-US" sz="1500" kern="1200" dirty="0"/>
        </a:p>
      </dsp:txBody>
      <dsp:txXfrm>
        <a:off x="4919349" y="276783"/>
        <a:ext cx="789228" cy="789228"/>
      </dsp:txXfrm>
    </dsp:sp>
    <dsp:sp modelId="{18174C8B-231C-4461-B7C1-033ED086746B}">
      <dsp:nvSpPr>
        <dsp:cNvPr id="0" name=""/>
        <dsp:cNvSpPr/>
      </dsp:nvSpPr>
      <dsp:spPr>
        <a:xfrm rot="1800000">
          <a:off x="5941383" y="3148280"/>
          <a:ext cx="377402" cy="0"/>
        </a:xfrm>
        <a:custGeom>
          <a:avLst/>
          <a:gdLst/>
          <a:ahLst/>
          <a:cxnLst/>
          <a:rect l="0" t="0" r="0" b="0"/>
          <a:pathLst>
            <a:path>
              <a:moveTo>
                <a:pt x="0" y="0"/>
              </a:moveTo>
              <a:lnTo>
                <a:pt x="377402"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10F1A1-8ABA-401D-8866-A829D695D257}">
      <dsp:nvSpPr>
        <dsp:cNvPr id="0" name=""/>
        <dsp:cNvSpPr/>
      </dsp:nvSpPr>
      <dsp:spPr>
        <a:xfrm>
          <a:off x="6133759" y="3242630"/>
          <a:ext cx="1834373" cy="87461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Systemic effects of widespread inflammation</a:t>
          </a:r>
          <a:endParaRPr lang="en-US" sz="1600" kern="1200" dirty="0"/>
        </a:p>
      </dsp:txBody>
      <dsp:txXfrm>
        <a:off x="6176454" y="3285325"/>
        <a:ext cx="1748983" cy="789228"/>
      </dsp:txXfrm>
    </dsp:sp>
    <dsp:sp modelId="{66464686-DAF8-42C3-9B8C-6FB3F6C9A6B8}">
      <dsp:nvSpPr>
        <dsp:cNvPr id="0" name=""/>
        <dsp:cNvSpPr/>
      </dsp:nvSpPr>
      <dsp:spPr>
        <a:xfrm rot="9000000">
          <a:off x="4309142" y="3148280"/>
          <a:ext cx="377402" cy="0"/>
        </a:xfrm>
        <a:custGeom>
          <a:avLst/>
          <a:gdLst/>
          <a:ahLst/>
          <a:cxnLst/>
          <a:rect l="0" t="0" r="0" b="0"/>
          <a:pathLst>
            <a:path>
              <a:moveTo>
                <a:pt x="0" y="0"/>
              </a:moveTo>
              <a:lnTo>
                <a:pt x="377402"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2D2DE6-C0C8-4823-8DFC-17F85FA2883A}">
      <dsp:nvSpPr>
        <dsp:cNvPr id="0" name=""/>
        <dsp:cNvSpPr/>
      </dsp:nvSpPr>
      <dsp:spPr>
        <a:xfrm>
          <a:off x="2547467" y="3242630"/>
          <a:ext cx="2059027" cy="87461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Local tissue ischemia due to blood vessel narrowing</a:t>
          </a:r>
        </a:p>
        <a:p>
          <a:pPr lvl="0" algn="ctr" defTabSz="622300">
            <a:lnSpc>
              <a:spcPct val="90000"/>
            </a:lnSpc>
            <a:spcBef>
              <a:spcPct val="0"/>
            </a:spcBef>
            <a:spcAft>
              <a:spcPct val="35000"/>
            </a:spcAft>
          </a:pPr>
          <a:endParaRPr lang="en-US" sz="1400" kern="1200" dirty="0"/>
        </a:p>
      </dsp:txBody>
      <dsp:txXfrm>
        <a:off x="2590162" y="3285325"/>
        <a:ext cx="1973637" cy="7892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9514705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5"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96"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97" name="Date Placeholder 3"/>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598" name="Footer Placeholder 4"/>
          <p:cNvSpPr>
            <a:spLocks noGrp="1"/>
          </p:cNvSpPr>
          <p:nvPr>
            <p:ph type="ftr" sz="quarter" idx="11"/>
          </p:nvPr>
        </p:nvSpPr>
        <p:spPr/>
        <p:txBody>
          <a:bodyPr/>
          <a:lstStyle/>
          <a:p>
            <a:endParaRPr lang="zh-CN" altLang="en-US"/>
          </a:p>
        </p:txBody>
      </p:sp>
      <p:sp>
        <p:nvSpPr>
          <p:cNvPr id="104859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altLang="zh-CN" smtClean="0"/>
              <a:t>Click to edit Master title style</a:t>
            </a:r>
            <a:endParaRPr lang="en-US" dirty="0"/>
          </a:p>
        </p:txBody>
      </p:sp>
      <p:sp>
        <p:nvSpPr>
          <p:cNvPr id="1048712"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13" name="Date Placeholder 3"/>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714" name="Footer Placeholder 4"/>
          <p:cNvSpPr>
            <a:spLocks noGrp="1"/>
          </p:cNvSpPr>
          <p:nvPr>
            <p:ph type="ftr" sz="quarter" idx="11"/>
          </p:nvPr>
        </p:nvSpPr>
        <p:spPr/>
        <p:txBody>
          <a:bodyPr/>
          <a:lstStyle/>
          <a:p>
            <a:endParaRPr lang="zh-CN" altLang="en-US"/>
          </a:p>
        </p:txBody>
      </p:sp>
      <p:sp>
        <p:nvSpPr>
          <p:cNvPr id="104871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1"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702"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03" name="Date Placeholder 3"/>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704" name="Footer Placeholder 4"/>
          <p:cNvSpPr>
            <a:spLocks noGrp="1"/>
          </p:cNvSpPr>
          <p:nvPr>
            <p:ph type="ftr" sz="quarter" idx="11"/>
          </p:nvPr>
        </p:nvSpPr>
        <p:spPr/>
        <p:txBody>
          <a:bodyPr/>
          <a:lstStyle/>
          <a:p>
            <a:endParaRPr lang="zh-CN" altLang="en-US"/>
          </a:p>
        </p:txBody>
      </p:sp>
      <p:sp>
        <p:nvSpPr>
          <p:cNvPr id="104870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smtClean="0"/>
              <a:t>Click to edit Master title style</a:t>
            </a:r>
            <a:endParaRPr lang="en-US" dirty="0"/>
          </a:p>
        </p:txBody>
      </p:sp>
      <p:sp>
        <p:nvSpPr>
          <p:cNvPr id="104858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6"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707"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708" name="Date Placeholder 3"/>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709" name="Footer Placeholder 4"/>
          <p:cNvSpPr>
            <a:spLocks noGrp="1"/>
          </p:cNvSpPr>
          <p:nvPr>
            <p:ph type="ftr" sz="quarter" idx="11"/>
          </p:nvPr>
        </p:nvSpPr>
        <p:spPr/>
        <p:txBody>
          <a:bodyPr/>
          <a:lstStyle/>
          <a:p>
            <a:endParaRPr lang="zh-CN" altLang="en-US"/>
          </a:p>
        </p:txBody>
      </p:sp>
      <p:sp>
        <p:nvSpPr>
          <p:cNvPr id="1048710"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ltLang="zh-CN" smtClean="0"/>
              <a:t>Click to edit Master title style</a:t>
            </a:r>
            <a:endParaRPr lang="en-US" dirty="0"/>
          </a:p>
        </p:txBody>
      </p:sp>
      <p:sp>
        <p:nvSpPr>
          <p:cNvPr id="1048688"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89"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0" name="Date Placeholder 4"/>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691" name="Footer Placeholder 5"/>
          <p:cNvSpPr>
            <a:spLocks noGrp="1"/>
          </p:cNvSpPr>
          <p:nvPr>
            <p:ph type="ftr" sz="quarter" idx="11"/>
          </p:nvPr>
        </p:nvSpPr>
        <p:spPr/>
        <p:txBody>
          <a:bodyPr/>
          <a:lstStyle/>
          <a:p>
            <a:endParaRPr lang="zh-CN" altLang="en-US"/>
          </a:p>
        </p:txBody>
      </p:sp>
      <p:sp>
        <p:nvSpPr>
          <p:cNvPr id="104869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94"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95"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6"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97"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8" name="Date Placeholder 6"/>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699" name="Footer Placeholder 7"/>
          <p:cNvSpPr>
            <a:spLocks noGrp="1"/>
          </p:cNvSpPr>
          <p:nvPr>
            <p:ph type="ftr" sz="quarter" idx="11"/>
          </p:nvPr>
        </p:nvSpPr>
        <p:spPr/>
        <p:txBody>
          <a:bodyPr/>
          <a:lstStyle/>
          <a:p>
            <a:endParaRPr lang="zh-CN" altLang="en-US"/>
          </a:p>
        </p:txBody>
      </p:sp>
      <p:sp>
        <p:nvSpPr>
          <p:cNvPr id="1048700"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en-US" dirty="0"/>
          </a:p>
        </p:txBody>
      </p:sp>
      <p:sp>
        <p:nvSpPr>
          <p:cNvPr id="1048592" name="Date Placeholder 2"/>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593" name="Footer Placeholder 3"/>
          <p:cNvSpPr>
            <a:spLocks noGrp="1"/>
          </p:cNvSpPr>
          <p:nvPr>
            <p:ph type="ftr" sz="quarter" idx="11"/>
          </p:nvPr>
        </p:nvSpPr>
        <p:spPr/>
        <p:txBody>
          <a:bodyPr/>
          <a:lstStyle/>
          <a:p>
            <a:endParaRPr lang="zh-CN" altLang="en-US"/>
          </a:p>
        </p:txBody>
      </p:sp>
      <p:sp>
        <p:nvSpPr>
          <p:cNvPr id="1048594"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7" name="Date Placeholder 1"/>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608" name="Footer Placeholder 2"/>
          <p:cNvSpPr>
            <a:spLocks noGrp="1"/>
          </p:cNvSpPr>
          <p:nvPr>
            <p:ph type="ftr" sz="quarter" idx="11"/>
          </p:nvPr>
        </p:nvSpPr>
        <p:spPr/>
        <p:txBody>
          <a:bodyPr/>
          <a:lstStyle/>
          <a:p>
            <a:endParaRPr lang="zh-CN" altLang="en-US"/>
          </a:p>
        </p:txBody>
      </p:sp>
      <p:sp>
        <p:nvSpPr>
          <p:cNvPr id="1048609"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71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18"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19" name="Date Placeholder 4"/>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720" name="Footer Placeholder 5"/>
          <p:cNvSpPr>
            <a:spLocks noGrp="1"/>
          </p:cNvSpPr>
          <p:nvPr>
            <p:ph type="ftr" sz="quarter" idx="11"/>
          </p:nvPr>
        </p:nvSpPr>
        <p:spPr/>
        <p:txBody>
          <a:bodyPr/>
          <a:lstStyle/>
          <a:p>
            <a:endParaRPr lang="zh-CN" altLang="en-US"/>
          </a:p>
        </p:txBody>
      </p:sp>
      <p:sp>
        <p:nvSpPr>
          <p:cNvPr id="1048721"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41"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42"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43" name="Date Placeholder 4"/>
          <p:cNvSpPr>
            <a:spLocks noGrp="1"/>
          </p:cNvSpPr>
          <p:nvPr>
            <p:ph type="dt" sz="half" idx="10"/>
          </p:nvPr>
        </p:nvSpPr>
        <p:spPr/>
        <p:txBody>
          <a:bodyPr/>
          <a:lstStyle/>
          <a:p>
            <a:fld id="{70BC1078-46ED-40F9-8930-935BAD7C2B02}" type="datetimeFigureOut">
              <a:rPr lang="zh-CN" altLang="en-US" smtClean="0"/>
              <a:t>2019/5/18</a:t>
            </a:fld>
            <a:endParaRPr lang="zh-CN" altLang="en-US"/>
          </a:p>
        </p:txBody>
      </p:sp>
      <p:sp>
        <p:nvSpPr>
          <p:cNvPr id="1048644" name="Footer Placeholder 5"/>
          <p:cNvSpPr>
            <a:spLocks noGrp="1"/>
          </p:cNvSpPr>
          <p:nvPr>
            <p:ph type="ftr" sz="quarter" idx="11"/>
          </p:nvPr>
        </p:nvSpPr>
        <p:spPr/>
        <p:txBody>
          <a:bodyPr/>
          <a:lstStyle/>
          <a:p>
            <a:endParaRPr lang="zh-CN" altLang="en-US"/>
          </a:p>
        </p:txBody>
      </p:sp>
      <p:sp>
        <p:nvSpPr>
          <p:cNvPr id="1048645"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2019/5/18</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048599"/>
          <p:cNvSpPr>
            <a:spLocks noGrp="1"/>
          </p:cNvSpPr>
          <p:nvPr>
            <p:ph type="ctrTitle"/>
          </p:nvPr>
        </p:nvSpPr>
        <p:spPr>
          <a:xfrm>
            <a:off x="331681" y="244744"/>
            <a:ext cx="7772400" cy="2387600"/>
          </a:xfrm>
        </p:spPr>
        <p:txBody>
          <a:bodyPr>
            <a:normAutofit fontScale="90000"/>
          </a:bodyPr>
          <a:lstStyle/>
          <a:p>
            <a:r>
              <a:rPr lang="en-US">
                <a:solidFill>
                  <a:srgbClr val="000000"/>
                </a:solidFill>
              </a:rPr>
              <a:t>VASCULITIS:inflammatory diseases of blood vessels</a:t>
            </a:r>
            <a:endParaRPr lang="en-GB">
              <a:solidFill>
                <a:srgbClr val="000000"/>
              </a:solidFill>
            </a:endParaRPr>
          </a:p>
        </p:txBody>
      </p:sp>
      <p:sp>
        <p:nvSpPr>
          <p:cNvPr id="1048601" name="Subtitle 1048600"/>
          <p:cNvSpPr>
            <a:spLocks noGrp="1"/>
          </p:cNvSpPr>
          <p:nvPr>
            <p:ph type="subTitle" idx="1"/>
          </p:nvPr>
        </p:nvSpPr>
        <p:spPr>
          <a:xfrm>
            <a:off x="-155865" y="5483090"/>
            <a:ext cx="4373747" cy="1655762"/>
          </a:xfrm>
        </p:spPr>
        <p:txBody>
          <a:bodyPr/>
          <a:lstStyle/>
          <a:p>
            <a:r>
              <a:rPr lang="en-US"/>
              <a:t>Prepared by:Preju Sama Shrestha </a:t>
            </a:r>
            <a:endParaRPr lang="en-GB"/>
          </a:p>
          <a:p>
            <a:r>
              <a:rPr lang="en-US"/>
              <a:t>Bpt 8th batch (2nd year)</a:t>
            </a:r>
            <a:endParaRPr lang="en-GB"/>
          </a:p>
        </p:txBody>
      </p:sp>
      <p:pic>
        <p:nvPicPr>
          <p:cNvPr id="2097152" name="Picture 2097151"/>
          <p:cNvPicPr>
            <a:picLocks/>
          </p:cNvPicPr>
          <p:nvPr/>
        </p:nvPicPr>
        <p:blipFill>
          <a:blip r:embed="rId2"/>
          <a:stretch>
            <a:fillRect/>
          </a:stretch>
        </p:blipFill>
        <p:spPr>
          <a:xfrm>
            <a:off x="3883602" y="3030670"/>
            <a:ext cx="5260398" cy="41081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13"/>
          <p:cNvSpPr>
            <a:spLocks noGrp="1"/>
          </p:cNvSpPr>
          <p:nvPr>
            <p:ph type="title"/>
          </p:nvPr>
        </p:nvSpPr>
        <p:spPr>
          <a:xfrm>
            <a:off x="628650" y="0"/>
            <a:ext cx="7886700" cy="1325563"/>
          </a:xfrm>
          <a:prstGeom prst="rect">
            <a:avLst/>
          </a:prstGeom>
        </p:spPr>
        <p:txBody>
          <a:bodyPr>
            <a:normAutofit/>
          </a:bodyPr>
          <a:lstStyle/>
          <a:p>
            <a:r>
              <a:rPr lang="en-US"/>
              <a:t>Classification depending upon size of artery involved in pathology</a:t>
            </a:r>
            <a:endParaRPr lang="en-GB"/>
          </a:p>
        </p:txBody>
      </p:sp>
      <p:sp>
        <p:nvSpPr>
          <p:cNvPr id="1048615" name="Content Placeholder 1048614"/>
          <p:cNvSpPr>
            <a:spLocks noGrp="1"/>
          </p:cNvSpPr>
          <p:nvPr>
            <p:ph idx="1"/>
          </p:nvPr>
        </p:nvSpPr>
        <p:spPr>
          <a:xfrm>
            <a:off x="628650" y="1175596"/>
            <a:ext cx="7886700" cy="5001367"/>
          </a:xfrm>
        </p:spPr>
        <p:txBody>
          <a:bodyPr>
            <a:normAutofit fontScale="78571" lnSpcReduction="20000"/>
          </a:bodyPr>
          <a:lstStyle/>
          <a:p>
            <a:r>
              <a:rPr lang="en-US" u="sng">
                <a:solidFill>
                  <a:srgbClr val="C00000"/>
                </a:solidFill>
              </a:rPr>
              <a:t>Large vessel vasculitis</a:t>
            </a:r>
            <a:endParaRPr lang="en-GB" u="sng">
              <a:solidFill>
                <a:srgbClr val="C00000"/>
              </a:solidFill>
            </a:endParaRPr>
          </a:p>
          <a:p>
            <a:r>
              <a:rPr lang="en-US" b="0" u="none">
                <a:solidFill>
                  <a:srgbClr val="36363D"/>
                </a:solidFill>
              </a:rPr>
              <a:t>Giant cell arteritis</a:t>
            </a:r>
            <a:endParaRPr lang="en-GB" u="sng">
              <a:solidFill>
                <a:srgbClr val="C00000"/>
              </a:solidFill>
            </a:endParaRPr>
          </a:p>
          <a:p>
            <a:r>
              <a:rPr lang="en-US" b="0" u="none">
                <a:solidFill>
                  <a:srgbClr val="36363D"/>
                </a:solidFill>
              </a:rPr>
              <a:t>Takayasu's vasculitis</a:t>
            </a:r>
            <a:endParaRPr lang="en-GB" u="sng">
              <a:solidFill>
                <a:srgbClr val="C00000"/>
              </a:solidFill>
            </a:endParaRPr>
          </a:p>
          <a:p>
            <a:r>
              <a:rPr lang="en-US" b="0" u="sng">
                <a:solidFill>
                  <a:srgbClr val="C00000"/>
                </a:solidFill>
              </a:rPr>
              <a:t>Medium vessel vasculitis</a:t>
            </a:r>
            <a:endParaRPr lang="en-GB" u="sng">
              <a:solidFill>
                <a:srgbClr val="C00000"/>
              </a:solidFill>
            </a:endParaRPr>
          </a:p>
          <a:p>
            <a:r>
              <a:rPr lang="en-US" u="none">
                <a:solidFill>
                  <a:srgbClr val="36363D"/>
                </a:solidFill>
              </a:rPr>
              <a:t>Polyarteritis Nodosa</a:t>
            </a:r>
            <a:endParaRPr lang="en-GB" u="sng">
              <a:solidFill>
                <a:srgbClr val="C00000"/>
              </a:solidFill>
            </a:endParaRPr>
          </a:p>
          <a:p>
            <a:r>
              <a:rPr lang="en-US" u="none">
                <a:solidFill>
                  <a:srgbClr val="36363D"/>
                </a:solidFill>
              </a:rPr>
              <a:t>Kawasacki disease</a:t>
            </a:r>
            <a:endParaRPr lang="en-GB" u="sng">
              <a:solidFill>
                <a:srgbClr val="C00000"/>
              </a:solidFill>
            </a:endParaRPr>
          </a:p>
          <a:p>
            <a:r>
              <a:rPr lang="en-US" u="none">
                <a:solidFill>
                  <a:srgbClr val="36363D"/>
                </a:solidFill>
              </a:rPr>
              <a:t>ThromboangitisOblitetans/Burger's disease</a:t>
            </a:r>
            <a:endParaRPr lang="en-GB" u="sng">
              <a:solidFill>
                <a:srgbClr val="C00000"/>
              </a:solidFill>
            </a:endParaRPr>
          </a:p>
          <a:p>
            <a:r>
              <a:rPr lang="en-US" u="sng">
                <a:solidFill>
                  <a:srgbClr val="C00000"/>
                </a:solidFill>
              </a:rPr>
              <a:t>Small vessel vasculitis</a:t>
            </a:r>
            <a:endParaRPr lang="en-GB" u="sng">
              <a:solidFill>
                <a:srgbClr val="C00000"/>
              </a:solidFill>
            </a:endParaRPr>
          </a:p>
          <a:p>
            <a:r>
              <a:rPr lang="en-US" u="none">
                <a:solidFill>
                  <a:srgbClr val="36363D"/>
                </a:solidFill>
              </a:rPr>
              <a:t>Cryoglobilinemic vasculitis </a:t>
            </a:r>
            <a:endParaRPr lang="en-GB" u="sng">
              <a:solidFill>
                <a:srgbClr val="C00000"/>
              </a:solidFill>
            </a:endParaRPr>
          </a:p>
          <a:p>
            <a:r>
              <a:rPr lang="en-US" u="none">
                <a:solidFill>
                  <a:srgbClr val="36363D"/>
                </a:solidFill>
              </a:rPr>
              <a:t>Henoch-Schonlein Purpura</a:t>
            </a:r>
            <a:endParaRPr lang="en-GB" u="sng">
              <a:solidFill>
                <a:srgbClr val="C00000"/>
              </a:solidFill>
            </a:endParaRPr>
          </a:p>
          <a:p>
            <a:r>
              <a:rPr lang="en-US" u="none">
                <a:solidFill>
                  <a:srgbClr val="36363D"/>
                </a:solidFill>
              </a:rPr>
              <a:t>Churg-strauss syndrome</a:t>
            </a:r>
            <a:endParaRPr lang="en-GB" u="sng">
              <a:solidFill>
                <a:srgbClr val="C00000"/>
              </a:solidFill>
            </a:endParaRPr>
          </a:p>
          <a:p>
            <a:r>
              <a:rPr lang="en-US" u="none">
                <a:solidFill>
                  <a:srgbClr val="36363D"/>
                </a:solidFill>
              </a:rPr>
              <a:t>Wegener Granulomatosis</a:t>
            </a:r>
            <a:endParaRPr lang="en-GB" u="sng">
              <a:solidFill>
                <a:srgbClr val="C00000"/>
              </a:solidFill>
            </a:endParaRPr>
          </a:p>
          <a:p>
            <a:r>
              <a:rPr lang="en-US" u="none">
                <a:solidFill>
                  <a:srgbClr val="36363D"/>
                </a:solidFill>
              </a:rPr>
              <a:t>Microscopic polyangitis</a:t>
            </a:r>
            <a:endParaRPr lang="en-GB" u="sng">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ctrTitle"/>
          </p:nvPr>
        </p:nvSpPr>
        <p:spPr>
          <a:xfrm>
            <a:off x="685800" y="-344809"/>
            <a:ext cx="7772400" cy="2010583"/>
          </a:xfrm>
        </p:spPr>
        <p:txBody>
          <a:bodyPr>
            <a:normAutofit/>
          </a:bodyPr>
          <a:lstStyle/>
          <a:p>
            <a:r>
              <a:rPr lang="en-US"/>
              <a:t>Giant cell arteritis(GCA)</a:t>
            </a:r>
            <a:endParaRPr lang="en-GB"/>
          </a:p>
        </p:txBody>
      </p:sp>
      <p:sp>
        <p:nvSpPr>
          <p:cNvPr id="1048617" name="Subtitle 1048616"/>
          <p:cNvSpPr>
            <a:spLocks noGrp="1"/>
          </p:cNvSpPr>
          <p:nvPr>
            <p:ph type="subTitle" idx="1"/>
          </p:nvPr>
        </p:nvSpPr>
        <p:spPr/>
        <p:txBody>
          <a:bodyPr/>
          <a:lstStyle/>
          <a:p>
            <a:endParaRPr lang="en-GB"/>
          </a:p>
        </p:txBody>
      </p:sp>
      <p:pic>
        <p:nvPicPr>
          <p:cNvPr id="2097157" name="Picture 2097156"/>
          <p:cNvPicPr>
            <a:picLocks/>
          </p:cNvPicPr>
          <p:nvPr/>
        </p:nvPicPr>
        <p:blipFill>
          <a:blip r:embed="rId2"/>
          <a:stretch>
            <a:fillRect/>
          </a:stretch>
        </p:blipFill>
        <p:spPr>
          <a:xfrm>
            <a:off x="685800" y="1665774"/>
            <a:ext cx="8286749" cy="68822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ctrTitle"/>
          </p:nvPr>
        </p:nvSpPr>
        <p:spPr>
          <a:xfrm>
            <a:off x="938870" y="62303"/>
            <a:ext cx="7863357" cy="2215629"/>
          </a:xfrm>
        </p:spPr>
        <p:txBody>
          <a:bodyPr>
            <a:normAutofit fontScale="90000"/>
          </a:bodyPr>
          <a:lstStyle/>
          <a:p>
            <a:r>
              <a:rPr lang="en-US"/>
              <a:t>Giant cell arteritis /temporal arteritis/cranial arteritis</a:t>
            </a:r>
            <a:endParaRPr lang="en-GB"/>
          </a:p>
        </p:txBody>
      </p:sp>
      <p:sp>
        <p:nvSpPr>
          <p:cNvPr id="1048619" name="Subtitle 1048618"/>
          <p:cNvSpPr>
            <a:spLocks noGrp="1"/>
          </p:cNvSpPr>
          <p:nvPr>
            <p:ph type="subTitle" idx="1"/>
          </p:nvPr>
        </p:nvSpPr>
        <p:spPr>
          <a:xfrm>
            <a:off x="226418" y="2277933"/>
            <a:ext cx="8917582" cy="4425519"/>
          </a:xfrm>
        </p:spPr>
        <p:txBody>
          <a:bodyPr anchor="t">
            <a:normAutofit/>
          </a:bodyPr>
          <a:lstStyle/>
          <a:p>
            <a:r>
              <a:rPr lang="en-US"/>
              <a:t>Its is a large vessel vasculitis mainly affecting branches of temporal and ophthalmic arteries.It is a common form of vasculitis in adults.</a:t>
            </a:r>
            <a:endParaRPr lang="en-GB"/>
          </a:p>
          <a:p>
            <a:pPr algn="l"/>
            <a:r>
              <a:rPr lang="en-GB"/>
              <a:t> GCA is one of the most common causes of vaculitis, with population-based studies</a:t>
            </a:r>
            <a:r>
              <a:rPr lang="en-US"/>
              <a:t> s</a:t>
            </a:r>
            <a:r>
              <a:rPr lang="en-GB"/>
              <a:t>uggesting an incidence of 2–76 per 100,000.</a:t>
            </a:r>
          </a:p>
          <a:p>
            <a:pPr algn="l"/>
            <a:r>
              <a:rPr lang="en-US"/>
              <a:t>Common age of onset=over 50 years, and those aged 70–80 are</a:t>
            </a:r>
            <a:endParaRPr lang="en-GB"/>
          </a:p>
          <a:p>
            <a:pPr algn="l"/>
            <a:r>
              <a:rPr lang="en-GB"/>
              <a:t>10 times as likely to develop GCA </a:t>
            </a:r>
            <a:r>
              <a:rPr lang="en-US"/>
              <a:t>.</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579549"/>
          </a:xfrm>
        </p:spPr>
        <p:txBody>
          <a:bodyPr>
            <a:normAutofit fontScale="90000"/>
          </a:bodyPr>
          <a:lstStyle/>
          <a:p>
            <a:r>
              <a:rPr lang="en-US" dirty="0" smtClean="0"/>
              <a:t>Clinical features</a:t>
            </a:r>
            <a:endParaRPr lang="en-US" dirty="0"/>
          </a:p>
        </p:txBody>
      </p:sp>
      <p:sp>
        <p:nvSpPr>
          <p:cNvPr id="3" name="Subtitle 2"/>
          <p:cNvSpPr>
            <a:spLocks noGrp="1"/>
          </p:cNvSpPr>
          <p:nvPr>
            <p:ph type="subTitle" idx="1"/>
          </p:nvPr>
        </p:nvSpPr>
        <p:spPr>
          <a:xfrm>
            <a:off x="676141" y="727656"/>
            <a:ext cx="7782059" cy="6130344"/>
          </a:xfrm>
        </p:spPr>
        <p:txBody>
          <a:bodyPr>
            <a:normAutofit/>
          </a:bodyPr>
          <a:lstStyle/>
          <a:p>
            <a:pPr marL="342900" indent="-342900">
              <a:buFont typeface="Arial" panose="020B0604020202020204" pitchFamily="34" charset="0"/>
              <a:buChar char="•"/>
            </a:pPr>
            <a:r>
              <a:rPr lang="en-US" dirty="0"/>
              <a:t> Headache with scalp tenderness(83-97 %) </a:t>
            </a:r>
            <a:endParaRPr lang="en-US" dirty="0" smtClean="0"/>
          </a:p>
          <a:p>
            <a:pPr marL="342900" indent="-342900">
              <a:buFont typeface="Arial" panose="020B0604020202020204" pitchFamily="34" charset="0"/>
              <a:buChar char="•"/>
            </a:pPr>
            <a:r>
              <a:rPr lang="en-US" dirty="0" smtClean="0"/>
              <a:t>Jaw </a:t>
            </a:r>
            <a:r>
              <a:rPr lang="en-US" dirty="0"/>
              <a:t>pain while talking or </a:t>
            </a:r>
            <a:r>
              <a:rPr lang="en-US" dirty="0" smtClean="0"/>
              <a:t>chewing : this </a:t>
            </a:r>
            <a:r>
              <a:rPr lang="en-US" dirty="0"/>
              <a:t>is due to ischemia of masseters(.42-50%) </a:t>
            </a:r>
            <a:endParaRPr lang="en-US" dirty="0" smtClean="0"/>
          </a:p>
          <a:p>
            <a:pPr marL="342900" indent="-342900">
              <a:buFont typeface="Arial" panose="020B0604020202020204" pitchFamily="34" charset="0"/>
              <a:buChar char="•"/>
            </a:pPr>
            <a:r>
              <a:rPr lang="en-US" dirty="0" smtClean="0"/>
              <a:t>Visual </a:t>
            </a:r>
            <a:r>
              <a:rPr lang="en-US" dirty="0"/>
              <a:t>disturbance due to involvement of optic </a:t>
            </a:r>
            <a:r>
              <a:rPr lang="en-US" dirty="0" err="1"/>
              <a:t>artery.This</a:t>
            </a:r>
            <a:r>
              <a:rPr lang="en-US" dirty="0"/>
              <a:t> can also cause blurred vision and permanent blindness Fever and weight loss </a:t>
            </a:r>
            <a:r>
              <a:rPr lang="en-US" dirty="0" err="1"/>
              <a:t>Synovitis</a:t>
            </a:r>
            <a:r>
              <a:rPr lang="en-US" dirty="0"/>
              <a:t>. </a:t>
            </a:r>
            <a:endParaRPr lang="en-US" dirty="0" smtClean="0"/>
          </a:p>
          <a:p>
            <a:pPr marL="342900" indent="-342900">
              <a:buFont typeface="Arial" panose="020B0604020202020204" pitchFamily="34" charset="0"/>
              <a:buChar char="•"/>
            </a:pPr>
            <a:r>
              <a:rPr lang="en-US" dirty="0" smtClean="0"/>
              <a:t>Transient </a:t>
            </a:r>
            <a:r>
              <a:rPr lang="en-US" dirty="0"/>
              <a:t>ischemic attack, brain stem infracts and hemiparesis may occur. </a:t>
            </a:r>
            <a:endParaRPr lang="en-US" dirty="0" smtClean="0"/>
          </a:p>
          <a:p>
            <a:pPr marL="342900" indent="-342900">
              <a:buFont typeface="Arial" panose="020B0604020202020204" pitchFamily="34" charset="0"/>
              <a:buChar char="•"/>
            </a:pPr>
            <a:r>
              <a:rPr lang="en-US" dirty="0" smtClean="0"/>
              <a:t>The </a:t>
            </a:r>
            <a:r>
              <a:rPr lang="en-US" dirty="0"/>
              <a:t>most common systemic </a:t>
            </a:r>
            <a:r>
              <a:rPr lang="en-US" dirty="0" smtClean="0"/>
              <a:t>symptoms </a:t>
            </a:r>
            <a:r>
              <a:rPr lang="en-US" dirty="0"/>
              <a:t>include those of polymyalgia </a:t>
            </a:r>
            <a:r>
              <a:rPr lang="en-US" dirty="0" err="1"/>
              <a:t>rheumatica</a:t>
            </a:r>
            <a:r>
              <a:rPr lang="en-US" dirty="0"/>
              <a:t> (PMR), which are fever, weight </a:t>
            </a:r>
            <a:r>
              <a:rPr lang="en-US" dirty="0" err="1"/>
              <a:t>loss,malaise</a:t>
            </a:r>
            <a:r>
              <a:rPr lang="en-US" dirty="0"/>
              <a:t>, morning joint stiffness, and proximal limb girdle </a:t>
            </a:r>
            <a:r>
              <a:rPr lang="en-US" dirty="0" smtClean="0"/>
              <a:t>pain</a:t>
            </a:r>
          </a:p>
          <a:p>
            <a:pPr marL="342900" indent="-342900">
              <a:buFont typeface="Arial" panose="020B0604020202020204" pitchFamily="34" charset="0"/>
              <a:buChar char="•"/>
            </a:pPr>
            <a:r>
              <a:rPr lang="en-US" dirty="0" smtClean="0"/>
              <a:t> </a:t>
            </a:r>
            <a:r>
              <a:rPr lang="en-US" dirty="0"/>
              <a:t>On examination there may be painful restrictions of active shoulder movements but passive movements are preserved and muscles may be tender in PMR </a:t>
            </a:r>
          </a:p>
        </p:txBody>
      </p:sp>
    </p:spTree>
    <p:extLst>
      <p:ext uri="{BB962C8B-B14F-4D97-AF65-F5344CB8AC3E}">
        <p14:creationId xmlns:p14="http://schemas.microsoft.com/office/powerpoint/2010/main" val="265983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048621"/>
          <p:cNvSpPr>
            <a:spLocks noGrp="1"/>
          </p:cNvSpPr>
          <p:nvPr>
            <p:ph type="ctrTitle"/>
          </p:nvPr>
        </p:nvSpPr>
        <p:spPr>
          <a:xfrm>
            <a:off x="870236" y="0"/>
            <a:ext cx="7772400" cy="1114520"/>
          </a:xfrm>
        </p:spPr>
        <p:txBody>
          <a:bodyPr/>
          <a:lstStyle/>
          <a:p>
            <a:r>
              <a:rPr lang="en-US" u="sng"/>
              <a:t>Takayasu's disease</a:t>
            </a:r>
            <a:endParaRPr lang="en-GB" u="sng"/>
          </a:p>
        </p:txBody>
      </p:sp>
      <p:sp>
        <p:nvSpPr>
          <p:cNvPr id="1048623" name="Subtitle 1048622"/>
          <p:cNvSpPr>
            <a:spLocks noGrp="1"/>
          </p:cNvSpPr>
          <p:nvPr>
            <p:ph type="subTitle" idx="1"/>
          </p:nvPr>
        </p:nvSpPr>
        <p:spPr>
          <a:xfrm>
            <a:off x="193212" y="1437566"/>
            <a:ext cx="8635363" cy="3982866"/>
          </a:xfrm>
        </p:spPr>
        <p:txBody>
          <a:bodyPr/>
          <a:lstStyle/>
          <a:p>
            <a:r>
              <a:rPr lang="en-US"/>
              <a:t>It is a chronic granulomatous panarteritis(inflammation of all coats of blood vessel) affecting aorta and its branches and carotid,radial,ulnar and brachial arteries.</a:t>
            </a:r>
            <a:endParaRPr lang="en-GB"/>
          </a:p>
          <a:p>
            <a:r>
              <a:rPr lang="en-US"/>
              <a:t>It is also called aortic arch disease or pulseless disease(due to absent peripheral pulse)</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048627"/>
          <p:cNvSpPr>
            <a:spLocks noGrp="1"/>
          </p:cNvSpPr>
          <p:nvPr>
            <p:ph type="title"/>
          </p:nvPr>
        </p:nvSpPr>
        <p:spPr/>
        <p:txBody>
          <a:bodyPr/>
          <a:lstStyle/>
          <a:p>
            <a:r>
              <a:rPr lang="en-US"/>
              <a:t>Sign and symptoms</a:t>
            </a:r>
            <a:endParaRPr lang="en-GB"/>
          </a:p>
        </p:txBody>
      </p:sp>
      <p:sp>
        <p:nvSpPr>
          <p:cNvPr id="1048629" name="Content Placeholder 1048628"/>
          <p:cNvSpPr>
            <a:spLocks noGrp="1"/>
          </p:cNvSpPr>
          <p:nvPr>
            <p:ph idx="1"/>
          </p:nvPr>
        </p:nvSpPr>
        <p:spPr>
          <a:xfrm>
            <a:off x="522566" y="1283510"/>
            <a:ext cx="7992784" cy="5374201"/>
          </a:xfrm>
        </p:spPr>
        <p:txBody>
          <a:bodyPr>
            <a:normAutofit fontScale="71786" lnSpcReduction="20000"/>
          </a:bodyPr>
          <a:lstStyle/>
          <a:p>
            <a:r>
              <a:rPr lang="en-GB"/>
              <a:t>The signs and symptoms of Takayasu's arteritis often occur in two stages.</a:t>
            </a:r>
          </a:p>
          <a:p>
            <a:r>
              <a:rPr lang="en-GB" u="sng">
                <a:solidFill>
                  <a:srgbClr val="C00000"/>
                </a:solidFill>
              </a:rPr>
              <a:t>Stage 1</a:t>
            </a:r>
          </a:p>
          <a:p>
            <a:r>
              <a:rPr lang="en-GB"/>
              <a:t>Fatigue</a:t>
            </a:r>
          </a:p>
          <a:p>
            <a:r>
              <a:rPr lang="en-GB"/>
              <a:t>Unintended weight loss</a:t>
            </a:r>
          </a:p>
          <a:p>
            <a:r>
              <a:rPr lang="en-GB"/>
              <a:t>Muscle and joint aches and pains</a:t>
            </a:r>
          </a:p>
          <a:p>
            <a:r>
              <a:rPr lang="en-GB"/>
              <a:t>Mild fever, sometimes accompanied by night sweats</a:t>
            </a:r>
          </a:p>
          <a:p>
            <a:r>
              <a:rPr lang="en-GB" u="sng">
                <a:solidFill>
                  <a:srgbClr val="C00000"/>
                </a:solidFill>
              </a:rPr>
              <a:t>Stage 2</a:t>
            </a:r>
          </a:p>
          <a:p>
            <a:r>
              <a:rPr lang="en-GB"/>
              <a:t>Weakness or pain in your limbs with use</a:t>
            </a:r>
          </a:p>
          <a:p>
            <a:r>
              <a:rPr lang="en-GB"/>
              <a:t>Lightheadedness, dizziness or fainting</a:t>
            </a:r>
          </a:p>
          <a:p>
            <a:r>
              <a:rPr lang="en-GB"/>
              <a:t>Headaches or visual changes</a:t>
            </a:r>
          </a:p>
          <a:p>
            <a:r>
              <a:rPr lang="en-GB"/>
              <a:t>Memory problems or trouble thinking</a:t>
            </a:r>
          </a:p>
          <a:p>
            <a:r>
              <a:rPr lang="en-GB"/>
              <a:t>Chest pain or shortness of breath</a:t>
            </a:r>
          </a:p>
          <a:p>
            <a:r>
              <a:rPr lang="en-GB"/>
              <a:t>High blood pressure</a:t>
            </a:r>
          </a:p>
          <a:p>
            <a:r>
              <a:rPr lang="en-GB"/>
              <a:t>Diarrhea or blood in your stool</a:t>
            </a:r>
          </a:p>
          <a:p>
            <a:r>
              <a:rPr lang="en-GB"/>
              <a:t>anemia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ctrTitle"/>
          </p:nvPr>
        </p:nvSpPr>
        <p:spPr>
          <a:xfrm>
            <a:off x="1143000" y="0"/>
            <a:ext cx="7772400" cy="2387600"/>
          </a:xfrm>
        </p:spPr>
        <p:txBody>
          <a:bodyPr/>
          <a:lstStyle/>
          <a:p>
            <a:r>
              <a:rPr lang="en-US"/>
              <a:t>Risk factors</a:t>
            </a:r>
            <a:endParaRPr lang="en-GB"/>
          </a:p>
        </p:txBody>
      </p:sp>
      <p:sp>
        <p:nvSpPr>
          <p:cNvPr id="1048625" name="Subtitle 1048624"/>
          <p:cNvSpPr>
            <a:spLocks noGrp="1"/>
          </p:cNvSpPr>
          <p:nvPr>
            <p:ph type="subTitle" idx="1"/>
          </p:nvPr>
        </p:nvSpPr>
        <p:spPr>
          <a:xfrm>
            <a:off x="935180" y="2387600"/>
            <a:ext cx="7559387" cy="5416848"/>
          </a:xfrm>
        </p:spPr>
        <p:txBody>
          <a:bodyPr>
            <a:normAutofit/>
          </a:bodyPr>
          <a:lstStyle/>
          <a:p>
            <a:endParaRPr lang="en-GB"/>
          </a:p>
          <a:p>
            <a:r>
              <a:rPr lang="en-GB"/>
              <a:t>Takayasu's arteritis primarily affects girls and women younger than 40. The disorder occurs worldwide, but it's most common in Asia</a:t>
            </a:r>
            <a:r>
              <a:rPr lang="en-US"/>
              <a:t> especially in Japanese women</a:t>
            </a:r>
            <a:r>
              <a:rPr lang="en-GB"/>
              <a:t>. Sometimes the condition runs in families.</a:t>
            </a:r>
            <a:r>
              <a:rPr lang="en-US"/>
              <a:t>female:male ratio=8:1</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p:txBody>
          <a:bodyPr/>
          <a:lstStyle/>
          <a:p>
            <a:r>
              <a:rPr lang="en-US"/>
              <a:t>Complications</a:t>
            </a:r>
            <a:endParaRPr lang="en-GB"/>
          </a:p>
        </p:txBody>
      </p:sp>
      <p:sp>
        <p:nvSpPr>
          <p:cNvPr id="1048627" name="Content Placeholder 1048626"/>
          <p:cNvSpPr>
            <a:spLocks noGrp="1"/>
          </p:cNvSpPr>
          <p:nvPr>
            <p:ph idx="1"/>
          </p:nvPr>
        </p:nvSpPr>
        <p:spPr>
          <a:xfrm>
            <a:off x="5195" y="1259172"/>
            <a:ext cx="9090934" cy="5479799"/>
          </a:xfrm>
        </p:spPr>
        <p:txBody>
          <a:bodyPr>
            <a:normAutofit fontScale="89286" lnSpcReduction="10000"/>
          </a:bodyPr>
          <a:lstStyle/>
          <a:p>
            <a:r>
              <a:rPr lang="en-GB"/>
              <a:t>Hardening and narrowing of blood vessels, which can cause reduced blood flow to organs and tissues</a:t>
            </a:r>
          </a:p>
          <a:p>
            <a:r>
              <a:rPr lang="en-GB"/>
              <a:t>High blood pressure, usually as a result of decreased blood flow to your kidneys</a:t>
            </a:r>
          </a:p>
          <a:p>
            <a:r>
              <a:rPr lang="en-GB"/>
              <a:t>Inflammation of the heart, which may affect the heart muscle or the heart valves</a:t>
            </a:r>
          </a:p>
          <a:p>
            <a:r>
              <a:rPr lang="en-GB"/>
              <a:t>Heart failure due to high blood pressure, inflammation of the heart or aortic regurgitation — a condition in which a faulty aortic valve allows blood to leak back into your heart — or a combination of these</a:t>
            </a:r>
          </a:p>
          <a:p>
            <a:r>
              <a:rPr lang="en-GB"/>
              <a:t>Stroke, which occurs as a result of reduced or blocked blood flow in arteries leading to your brain</a:t>
            </a:r>
          </a:p>
          <a:p>
            <a:r>
              <a:rPr lang="en-GB"/>
              <a:t>Transient ischemic attack </a:t>
            </a:r>
          </a:p>
          <a:p>
            <a:r>
              <a:rPr lang="en-GB"/>
              <a:t>Heart a</a:t>
            </a:r>
            <a:r>
              <a:rPr lang="en-US"/>
              <a:t>ttack</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4909704" y="145858"/>
            <a:ext cx="3896590" cy="4525201"/>
          </a:xfrm>
          <a:prstGeom prst="rect">
            <a:avLst/>
          </a:prstGeom>
        </p:spPr>
      </p:pic>
      <p:sp>
        <p:nvSpPr>
          <p:cNvPr id="1048630" name="TextBox 1048629"/>
          <p:cNvSpPr txBox="1"/>
          <p:nvPr/>
        </p:nvSpPr>
        <p:spPr>
          <a:xfrm>
            <a:off x="4909704" y="4671058"/>
            <a:ext cx="4572000" cy="2186940"/>
          </a:xfrm>
          <a:prstGeom prst="rect">
            <a:avLst/>
          </a:prstGeom>
        </p:spPr>
        <p:txBody>
          <a:bodyPr wrap="square" rtlCol="0">
            <a:spAutoFit/>
          </a:bodyPr>
          <a:lstStyle/>
          <a:p>
            <a:r>
              <a:rPr lang="en-GB" sz="2800">
                <a:solidFill>
                  <a:srgbClr val="000000"/>
                </a:solidFill>
              </a:rPr>
              <a:t>Left anterior oblique angiographic image of Takayasu's arteritis showing areas of stenosis in multiple great vessels</a:t>
            </a:r>
          </a:p>
        </p:txBody>
      </p:sp>
      <p:pic>
        <p:nvPicPr>
          <p:cNvPr id="2097159" name="Picture 2097158"/>
          <p:cNvPicPr>
            <a:picLocks/>
          </p:cNvPicPr>
          <p:nvPr/>
        </p:nvPicPr>
        <p:blipFill>
          <a:blip r:embed="rId3"/>
          <a:stretch>
            <a:fillRect/>
          </a:stretch>
        </p:blipFill>
        <p:spPr>
          <a:xfrm>
            <a:off x="0" y="-140967"/>
            <a:ext cx="4638275" cy="59054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048630"/>
          <p:cNvSpPr>
            <a:spLocks noGrp="1"/>
          </p:cNvSpPr>
          <p:nvPr>
            <p:ph type="title"/>
          </p:nvPr>
        </p:nvSpPr>
        <p:spPr/>
        <p:txBody>
          <a:bodyPr/>
          <a:lstStyle/>
          <a:p>
            <a:r>
              <a:rPr lang="en-US" u="sng"/>
              <a:t>Polyarteritis Nodosa</a:t>
            </a:r>
            <a:endParaRPr lang="en-GB" u="sng"/>
          </a:p>
        </p:txBody>
      </p:sp>
      <p:sp>
        <p:nvSpPr>
          <p:cNvPr id="1048632" name="Content Placeholder 1048631"/>
          <p:cNvSpPr>
            <a:spLocks noGrp="1"/>
          </p:cNvSpPr>
          <p:nvPr>
            <p:ph idx="1"/>
          </p:nvPr>
        </p:nvSpPr>
        <p:spPr>
          <a:xfrm>
            <a:off x="0" y="2506662"/>
            <a:ext cx="7886700" cy="4351338"/>
          </a:xfrm>
        </p:spPr>
        <p:txBody>
          <a:bodyPr>
            <a:normAutofit fontScale="93214"/>
          </a:bodyPr>
          <a:lstStyle/>
          <a:p>
            <a:r>
              <a:rPr lang="en-US"/>
              <a:t>Polyarteritis nodosa (PAN), also known as panarteritis nodosa,/periarteritis nodosa /Kussmaul disease</a:t>
            </a:r>
            <a:endParaRPr lang="en-GB"/>
          </a:p>
          <a:p>
            <a:r>
              <a:rPr lang="en-US"/>
              <a:t> is a systemic necrotizing inflammation of blood vessels (vasculitis) affecting medium-sized muscular arteries, typically involving the arteries of the kidneys</a:t>
            </a:r>
            <a:endParaRPr lang="en-GB"/>
          </a:p>
          <a:p>
            <a:r>
              <a:rPr lang="en-US"/>
              <a:t> </a:t>
            </a:r>
            <a:r>
              <a:rPr lang="en-GB"/>
              <a:t>PAN is associated with infection by the hepatitis B or hepatitis C virus.</a:t>
            </a:r>
          </a:p>
          <a:p>
            <a:r>
              <a:rPr lang="en-US"/>
              <a:t>PAN can occur at any age can be infant to adult but usually occur in 40-50 years </a:t>
            </a:r>
            <a:endParaRPr lang="en-GB"/>
          </a:p>
          <a:p>
            <a:r>
              <a:rPr lang="en-US"/>
              <a:t>Male :female =2:1</a:t>
            </a:r>
            <a:endParaRPr lang="en-GB"/>
          </a:p>
        </p:txBody>
      </p:sp>
      <p:pic>
        <p:nvPicPr>
          <p:cNvPr id="2097160" name="Picture 2097159"/>
          <p:cNvPicPr>
            <a:picLocks/>
          </p:cNvPicPr>
          <p:nvPr/>
        </p:nvPicPr>
        <p:blipFill>
          <a:blip r:embed="rId2"/>
          <a:stretch>
            <a:fillRect/>
          </a:stretch>
        </p:blipFill>
        <p:spPr>
          <a:xfrm>
            <a:off x="6402766" y="0"/>
            <a:ext cx="2741234" cy="2562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2002612" y="0"/>
            <a:ext cx="5138775"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048632"/>
          <p:cNvSpPr>
            <a:spLocks noGrp="1"/>
          </p:cNvSpPr>
          <p:nvPr>
            <p:ph type="title"/>
          </p:nvPr>
        </p:nvSpPr>
        <p:spPr/>
        <p:txBody>
          <a:bodyPr/>
          <a:lstStyle/>
          <a:p>
            <a:r>
              <a:rPr lang="en-US"/>
              <a:t>Clinical features</a:t>
            </a:r>
            <a:endParaRPr lang="en-GB"/>
          </a:p>
        </p:txBody>
      </p:sp>
      <p:sp>
        <p:nvSpPr>
          <p:cNvPr id="1048634" name="Content Placeholder 1048633"/>
          <p:cNvSpPr>
            <a:spLocks noGrp="1"/>
          </p:cNvSpPr>
          <p:nvPr>
            <p:ph idx="1"/>
          </p:nvPr>
        </p:nvSpPr>
        <p:spPr>
          <a:xfrm>
            <a:off x="628649" y="1690689"/>
            <a:ext cx="7886700" cy="4351338"/>
          </a:xfrm>
        </p:spPr>
        <p:txBody>
          <a:bodyPr>
            <a:normAutofit fontScale="86071" lnSpcReduction="20000"/>
          </a:bodyPr>
          <a:lstStyle/>
          <a:p>
            <a:r>
              <a:rPr lang="en-GB"/>
              <a:t>Constitutional symptoms are seen in up to 90% of affected individuals and include fever, fatigue, weakness, loss of appetite, and unintentional weight loss.</a:t>
            </a:r>
          </a:p>
          <a:p>
            <a:r>
              <a:rPr lang="en-GB"/>
              <a:t>M</a:t>
            </a:r>
            <a:r>
              <a:rPr lang="en-US"/>
              <a:t>usculoskeletal system:Arthralgia and myalgia</a:t>
            </a:r>
            <a:endParaRPr lang="en-GB"/>
          </a:p>
          <a:p>
            <a:r>
              <a:rPr lang="en-US"/>
              <a:t>The most common involved organ is kidney.It can progress to glomerulonephritis and retroperitoneal hemorrhage.</a:t>
            </a:r>
            <a:endParaRPr lang="en-GB"/>
          </a:p>
          <a:p>
            <a:r>
              <a:rPr lang="en-US"/>
              <a:t>Lungs involvement is rare but pleurisy and lung infiltrates can occur.</a:t>
            </a:r>
            <a:endParaRPr lang="en-GB"/>
          </a:p>
          <a:p>
            <a:r>
              <a:rPr lang="en-US"/>
              <a:t>Skin: palpreable purpura can be seen.</a:t>
            </a:r>
            <a:endParaRPr lang="en-GB"/>
          </a:p>
          <a:p>
            <a:r>
              <a:rPr lang="en-US"/>
              <a:t>Heart:coronry heart disease(angina pectoris and infarction) ,pericarditis </a:t>
            </a:r>
            <a:endParaRPr lang="en-GB"/>
          </a:p>
          <a:p>
            <a:r>
              <a:rPr lang="en-US"/>
              <a:t>Nervous system:stroke and TIA</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048634"/>
          <p:cNvSpPr>
            <a:spLocks noGrp="1"/>
          </p:cNvSpPr>
          <p:nvPr>
            <p:ph type="title"/>
          </p:nvPr>
        </p:nvSpPr>
        <p:spPr/>
        <p:txBody>
          <a:bodyPr/>
          <a:lstStyle/>
          <a:p>
            <a:r>
              <a:rPr lang="en-US"/>
              <a:t>Sign and symptoms</a:t>
            </a:r>
            <a:endParaRPr lang="en-GB"/>
          </a:p>
        </p:txBody>
      </p:sp>
      <p:sp>
        <p:nvSpPr>
          <p:cNvPr id="1048636" name="Content Placeholder 1048635"/>
          <p:cNvSpPr>
            <a:spLocks noGrp="1"/>
          </p:cNvSpPr>
          <p:nvPr>
            <p:ph idx="1"/>
          </p:nvPr>
        </p:nvSpPr>
        <p:spPr>
          <a:xfrm rot="22763">
            <a:off x="274385" y="1477523"/>
            <a:ext cx="8205187" cy="5325010"/>
          </a:xfrm>
        </p:spPr>
        <p:txBody>
          <a:bodyPr>
            <a:normAutofit fontScale="71786" lnSpcReduction="20000"/>
          </a:bodyPr>
          <a:lstStyle/>
          <a:p>
            <a:r>
              <a:rPr lang="en-GB"/>
              <a:t>A patient is said to have polyarteritis nodosa if he or she has three of the 10 signs known as the 1990 American College of Rheumatology (ACR)[11] criteria, when a radiographic or pathological diagnosis of vasculitis is made:</a:t>
            </a:r>
          </a:p>
          <a:p>
            <a:r>
              <a:rPr lang="en-GB"/>
              <a:t>Weight loss greater than/equal to 4.5 kg</a:t>
            </a:r>
          </a:p>
          <a:p>
            <a:r>
              <a:rPr lang="en-GB"/>
              <a:t>Livedo reticularis (a mottled purplish skin discoloration over the extremities or torso)</a:t>
            </a:r>
          </a:p>
          <a:p>
            <a:r>
              <a:rPr lang="en-GB"/>
              <a:t>Testicular pain or tenderness (occasionally, a site biopsied for diagnosis)</a:t>
            </a:r>
          </a:p>
          <a:p>
            <a:r>
              <a:rPr lang="en-GB"/>
              <a:t>Muscle pain, weakness, or leg tenderness</a:t>
            </a:r>
          </a:p>
          <a:p>
            <a:r>
              <a:rPr lang="en-GB"/>
              <a:t>Nerve disease (either single or multiple)</a:t>
            </a:r>
          </a:p>
          <a:p>
            <a:r>
              <a:rPr lang="en-GB"/>
              <a:t>Diastolic blood pressure greater than 90 mmHg (high blood pressure)</a:t>
            </a:r>
          </a:p>
          <a:p>
            <a:r>
              <a:rPr lang="en-GB"/>
              <a:t>Elevated kidney blood tests ( creatinine greater than 1.5 mg/dL)</a:t>
            </a:r>
          </a:p>
          <a:p>
            <a:r>
              <a:rPr lang="en-GB"/>
              <a:t>Hepatitis B</a:t>
            </a:r>
          </a:p>
          <a:p>
            <a:r>
              <a:rPr lang="en-GB"/>
              <a:t>angiogram</a:t>
            </a:r>
            <a:r>
              <a:rPr lang="en-US"/>
              <a:t> </a:t>
            </a:r>
            <a:r>
              <a:rPr lang="en-GB"/>
              <a:t>showing the arteries that are dilated (aneurysms) or constricted by the blood vessel inflammation</a:t>
            </a:r>
          </a:p>
          <a:p>
            <a:r>
              <a:rPr lang="en-GB"/>
              <a:t>Biopsy of tissue showing the arteritis (typically inflamed arteries):[12] The sural nerve is a frequent location for the biopsy.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048636"/>
          <p:cNvSpPr>
            <a:spLocks noGrp="1"/>
          </p:cNvSpPr>
          <p:nvPr>
            <p:ph type="title"/>
          </p:nvPr>
        </p:nvSpPr>
        <p:spPr/>
        <p:txBody>
          <a:bodyPr/>
          <a:lstStyle/>
          <a:p>
            <a:r>
              <a:rPr lang="en-US" u="sng"/>
              <a:t>Kawasacki disease</a:t>
            </a:r>
            <a:endParaRPr lang="en-GB" u="sng"/>
          </a:p>
        </p:txBody>
      </p:sp>
      <p:sp>
        <p:nvSpPr>
          <p:cNvPr id="1048638" name="Content Placeholder 1048637"/>
          <p:cNvSpPr>
            <a:spLocks noGrp="1"/>
          </p:cNvSpPr>
          <p:nvPr>
            <p:ph idx="1"/>
          </p:nvPr>
        </p:nvSpPr>
        <p:spPr>
          <a:xfrm>
            <a:off x="460218" y="1690688"/>
            <a:ext cx="7886700" cy="4351338"/>
          </a:xfrm>
        </p:spPr>
        <p:txBody>
          <a:bodyPr>
            <a:normAutofit fontScale="93214" lnSpcReduction="10000"/>
          </a:bodyPr>
          <a:lstStyle/>
          <a:p>
            <a:r>
              <a:rPr lang="en-GB"/>
              <a:t>Kawasaki disease is a form of vasculitis</a:t>
            </a:r>
            <a:r>
              <a:rPr lang="en-US"/>
              <a:t> </a:t>
            </a:r>
            <a:r>
              <a:rPr lang="en-GB"/>
              <a:t> characterized by inflammation of the blood vessels, which can restrict blood flow and damage vital organs and tissues.</a:t>
            </a:r>
          </a:p>
          <a:p>
            <a:r>
              <a:rPr lang="en-GB"/>
              <a:t> Kawasaki primarily occurs in children from 6 months to age 5</a:t>
            </a:r>
            <a:r>
              <a:rPr lang="en-US"/>
              <a:t>.</a:t>
            </a:r>
            <a:endParaRPr lang="en-GB"/>
          </a:p>
          <a:p>
            <a:r>
              <a:rPr lang="en-GB"/>
              <a:t> Also called mucocutaneous lymph node syndrome, the disease affects the mucus membranes, lymph nodes, and the coronary arteries which supply blood to the heart muscle.</a:t>
            </a:r>
          </a:p>
          <a:p>
            <a:r>
              <a:rPr lang="en-GB"/>
              <a:t> It is the leading cause of acquired heart disease in children in the United States.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Content Placeholder 1048638"/>
          <p:cNvSpPr>
            <a:spLocks noGrp="1"/>
          </p:cNvSpPr>
          <p:nvPr>
            <p:ph idx="1"/>
          </p:nvPr>
        </p:nvSpPr>
        <p:spPr>
          <a:xfrm>
            <a:off x="628650" y="64535"/>
            <a:ext cx="7886700" cy="6112428"/>
          </a:xfrm>
        </p:spPr>
        <p:txBody>
          <a:bodyPr/>
          <a:lstStyle/>
          <a:p>
            <a:endParaRPr lang="en-GB"/>
          </a:p>
        </p:txBody>
      </p:sp>
      <p:graphicFrame>
        <p:nvGraphicFramePr>
          <p:cNvPr id="4194305" name="Table 4194304"/>
          <p:cNvGraphicFramePr>
            <a:graphicFrameLocks/>
          </p:cNvGraphicFramePr>
          <p:nvPr/>
        </p:nvGraphicFramePr>
        <p:xfrm>
          <a:off x="1143000" y="462280"/>
          <a:ext cx="6858000" cy="6675120"/>
        </p:xfrm>
        <a:graphic>
          <a:graphicData uri="http://schemas.openxmlformats.org/drawingml/2006/table">
            <a:tbl>
              <a:tblPr firstRow="1" bandRow="1">
                <a:tableStyleId>{5940675A-B579-460E-94D1-54222C63F5DA}</a:tableStyleId>
              </a:tblPr>
              <a:tblGrid>
                <a:gridCol w="3429000"/>
                <a:gridCol w="3429000"/>
              </a:tblGrid>
              <a:tr h="741680">
                <a:tc>
                  <a:txBody>
                    <a:bodyPr/>
                    <a:lstStyle/>
                    <a:p>
                      <a:r>
                        <a:rPr lang="en-US" altLang="en-US"/>
                        <a:t>Speciality</a:t>
                      </a:r>
                      <a:endParaRPr lang="en-GB" altLang="en-US"/>
                    </a:p>
                  </a:txBody>
                  <a:tcPr/>
                </a:tc>
                <a:tc>
                  <a:txBody>
                    <a:bodyPr/>
                    <a:lstStyle/>
                    <a:p>
                      <a:r>
                        <a:rPr lang="en-US" altLang="en-US"/>
                        <a:t>Paediatric population</a:t>
                      </a:r>
                      <a:endParaRPr lang="en-GB" altLang="en-US"/>
                    </a:p>
                  </a:txBody>
                  <a:tcPr/>
                </a:tc>
              </a:tr>
              <a:tr h="741680">
                <a:tc>
                  <a:txBody>
                    <a:bodyPr/>
                    <a:lstStyle/>
                    <a:p>
                      <a:r>
                        <a:rPr lang="en-US" altLang="en-US"/>
                        <a:t>Symptoms</a:t>
                      </a:r>
                      <a:endParaRPr lang="en-GB" altLang="en-US"/>
                    </a:p>
                  </a:txBody>
                  <a:tcPr/>
                </a:tc>
                <a:tc>
                  <a:txBody>
                    <a:bodyPr/>
                    <a:lstStyle/>
                    <a:p>
                      <a:r>
                        <a:rPr lang="en-GB" altLang="en-US"/>
                        <a:t>Fever &gt; 5 days, large lymph nodes, rash, sore throat, diarrhea</a:t>
                      </a:r>
                    </a:p>
                  </a:txBody>
                  <a:tcPr/>
                </a:tc>
              </a:tr>
              <a:tr h="741680">
                <a:tc>
                  <a:txBody>
                    <a:bodyPr/>
                    <a:lstStyle/>
                    <a:p>
                      <a:r>
                        <a:rPr lang="en-US" altLang="en-US"/>
                        <a:t>Complications</a:t>
                      </a:r>
                      <a:endParaRPr lang="en-GB" altLang="en-US"/>
                    </a:p>
                  </a:txBody>
                  <a:tcPr/>
                </a:tc>
                <a:tc>
                  <a:txBody>
                    <a:bodyPr/>
                    <a:lstStyle/>
                    <a:p>
                      <a:r>
                        <a:rPr lang="en-US" altLang="en-US"/>
                        <a:t>Coronary artery aneurysm</a:t>
                      </a:r>
                      <a:endParaRPr lang="en-GB" altLang="en-US"/>
                    </a:p>
                  </a:txBody>
                  <a:tcPr/>
                </a:tc>
              </a:tr>
              <a:tr h="741680">
                <a:tc>
                  <a:txBody>
                    <a:bodyPr/>
                    <a:lstStyle/>
                    <a:p>
                      <a:r>
                        <a:rPr lang="en-US" altLang="en-US"/>
                        <a:t>Usual onset</a:t>
                      </a:r>
                      <a:endParaRPr lang="en-GB" altLang="en-US"/>
                    </a:p>
                  </a:txBody>
                  <a:tcPr/>
                </a:tc>
                <a:tc>
                  <a:txBody>
                    <a:bodyPr/>
                    <a:lstStyle/>
                    <a:p>
                      <a:r>
                        <a:rPr lang="en-GB" altLang="en-US"/>
                        <a:t>&lt; 5 years old</a:t>
                      </a:r>
                    </a:p>
                  </a:txBody>
                  <a:tcPr/>
                </a:tc>
              </a:tr>
              <a:tr h="741680">
                <a:tc>
                  <a:txBody>
                    <a:bodyPr/>
                    <a:lstStyle/>
                    <a:p>
                      <a:r>
                        <a:rPr lang="en-US" altLang="en-US"/>
                        <a:t>Duration</a:t>
                      </a:r>
                      <a:endParaRPr lang="en-GB" altLang="en-US"/>
                    </a:p>
                  </a:txBody>
                  <a:tcPr/>
                </a:tc>
                <a:tc>
                  <a:txBody>
                    <a:bodyPr/>
                    <a:lstStyle/>
                    <a:p>
                      <a:r>
                        <a:rPr lang="en-GB" altLang="en-US"/>
                        <a:t>~ 3 weeks</a:t>
                      </a:r>
                    </a:p>
                  </a:txBody>
                  <a:tcPr/>
                </a:tc>
              </a:tr>
              <a:tr h="741680">
                <a:tc>
                  <a:txBody>
                    <a:bodyPr/>
                    <a:lstStyle/>
                    <a:p>
                      <a:r>
                        <a:rPr lang="en-US" altLang="en-US"/>
                        <a:t>Causes</a:t>
                      </a:r>
                      <a:endParaRPr lang="en-GB" altLang="en-US"/>
                    </a:p>
                  </a:txBody>
                  <a:tcPr/>
                </a:tc>
                <a:tc>
                  <a:txBody>
                    <a:bodyPr/>
                    <a:lstStyle/>
                    <a:p>
                      <a:r>
                        <a:rPr lang="en-US" altLang="en-US"/>
                        <a:t>Unknown</a:t>
                      </a:r>
                      <a:endParaRPr lang="en-GB" altLang="en-US"/>
                    </a:p>
                  </a:txBody>
                  <a:tcPr/>
                </a:tc>
              </a:tr>
              <a:tr h="741680">
                <a:tc>
                  <a:txBody>
                    <a:bodyPr/>
                    <a:lstStyle/>
                    <a:p>
                      <a:r>
                        <a:rPr lang="en-US" altLang="en-US"/>
                        <a:t>Prognosis</a:t>
                      </a:r>
                      <a:endParaRPr lang="en-GB" altLang="en-US"/>
                    </a:p>
                  </a:txBody>
                  <a:tcPr/>
                </a:tc>
                <a:tc>
                  <a:txBody>
                    <a:bodyPr/>
                    <a:lstStyle/>
                    <a:p>
                      <a:r>
                        <a:rPr lang="en-GB" altLang="en-US"/>
                        <a:t>Mortality 0.2% with treatment</a:t>
                      </a:r>
                    </a:p>
                  </a:txBody>
                  <a:tcPr/>
                </a:tc>
              </a:tr>
              <a:tr h="741680">
                <a:tc>
                  <a:txBody>
                    <a:bodyPr/>
                    <a:lstStyle/>
                    <a:p>
                      <a:r>
                        <a:rPr lang="en-US" altLang="en-US"/>
                        <a:t>Frequency</a:t>
                      </a:r>
                      <a:endParaRPr lang="en-GB" altLang="en-US"/>
                    </a:p>
                  </a:txBody>
                  <a:tcPr/>
                </a:tc>
                <a:tc>
                  <a:txBody>
                    <a:bodyPr/>
                    <a:lstStyle/>
                    <a:p>
                      <a:r>
                        <a:rPr lang="en-GB" altLang="en-US"/>
                        <a:t>8–124 per 100,000 people under five</a:t>
                      </a:r>
                    </a:p>
                  </a:txBody>
                  <a:tcPr/>
                </a:tc>
              </a:tr>
              <a:tr h="741680">
                <a:tc>
                  <a:txBody>
                    <a:bodyPr/>
                    <a:lstStyle/>
                    <a:p>
                      <a:endParaRPr lang="en-GB" altLang="en-US"/>
                    </a:p>
                  </a:txBody>
                  <a:tcPr/>
                </a:tc>
                <a:tc>
                  <a:txBody>
                    <a:bodyPr/>
                    <a:lstStyle/>
                    <a:p>
                      <a:endParaRPr lang="en-GB" alt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Placeholder 2097160"/>
          <p:cNvPicPr>
            <a:picLocks noGrp="1"/>
          </p:cNvPicPr>
          <p:nvPr>
            <p:ph type="pic" idx="1"/>
          </p:nvPr>
        </p:nvPicPr>
        <p:blipFill>
          <a:blip r:embed="rId2"/>
          <a:srcRect l="10740" r="10740"/>
          <a:stretch>
            <a:fillRect/>
          </a:stretch>
        </p:blipFill>
        <p:spPr>
          <a:xfrm>
            <a:off x="4299292" y="-379412"/>
            <a:ext cx="4629150" cy="4873625"/>
          </a:xfrm>
        </p:spPr>
      </p:pic>
      <p:sp>
        <p:nvSpPr>
          <p:cNvPr id="1048646" name="Text Placeholder 1048645"/>
          <p:cNvSpPr>
            <a:spLocks noGrp="1"/>
          </p:cNvSpPr>
          <p:nvPr>
            <p:ph type="body" sz="half" idx="2"/>
          </p:nvPr>
        </p:nvSpPr>
        <p:spPr>
          <a:xfrm>
            <a:off x="-59027" y="436713"/>
            <a:ext cx="4348221" cy="5432275"/>
          </a:xfrm>
        </p:spPr>
        <p:txBody>
          <a:bodyPr/>
          <a:lstStyle/>
          <a:p>
            <a:endParaRPr lang="en-GB"/>
          </a:p>
        </p:txBody>
      </p:sp>
      <p:sp>
        <p:nvSpPr>
          <p:cNvPr id="1048647" name="TextBox 1048646"/>
          <p:cNvSpPr txBox="1"/>
          <p:nvPr/>
        </p:nvSpPr>
        <p:spPr>
          <a:xfrm>
            <a:off x="4299292" y="4494213"/>
            <a:ext cx="4572000" cy="1767840"/>
          </a:xfrm>
          <a:prstGeom prst="rect">
            <a:avLst/>
          </a:prstGeom>
        </p:spPr>
        <p:txBody>
          <a:bodyPr wrap="square" rtlCol="0">
            <a:spAutoFit/>
          </a:bodyPr>
          <a:lstStyle/>
          <a:p>
            <a:r>
              <a:rPr lang="en-GB" sz="2800">
                <a:solidFill>
                  <a:srgbClr val="000000"/>
                </a:solidFill>
              </a:rPr>
              <a:t>A child showing the characteristic "strawberry tongue" seen in Kawasaki disease</a:t>
            </a:r>
          </a:p>
        </p:txBody>
      </p:sp>
      <p:pic>
        <p:nvPicPr>
          <p:cNvPr id="2097162" name="Picture 2097161"/>
          <p:cNvPicPr>
            <a:picLocks/>
          </p:cNvPicPr>
          <p:nvPr/>
        </p:nvPicPr>
        <p:blipFill>
          <a:blip r:embed="rId3"/>
          <a:stretch>
            <a:fillRect/>
          </a:stretch>
        </p:blipFill>
        <p:spPr>
          <a:xfrm>
            <a:off x="-59026" y="0"/>
            <a:ext cx="434508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p:txBody>
          <a:bodyPr/>
          <a:lstStyle/>
          <a:p>
            <a:r>
              <a:rPr lang="en-US" u="sng"/>
              <a:t>Thromboangitis obliterans /Burger's disease</a:t>
            </a:r>
            <a:endParaRPr lang="en-GB" u="sng"/>
          </a:p>
        </p:txBody>
      </p:sp>
      <p:sp>
        <p:nvSpPr>
          <p:cNvPr id="1048649" name="Content Placeholder 1048648"/>
          <p:cNvSpPr>
            <a:spLocks noGrp="1"/>
          </p:cNvSpPr>
          <p:nvPr>
            <p:ph idx="1"/>
          </p:nvPr>
        </p:nvSpPr>
        <p:spPr>
          <a:xfrm>
            <a:off x="481920" y="1690688"/>
            <a:ext cx="7886700" cy="5341990"/>
          </a:xfrm>
        </p:spPr>
        <p:txBody>
          <a:bodyPr>
            <a:normAutofit/>
          </a:bodyPr>
          <a:lstStyle/>
          <a:p>
            <a:r>
              <a:rPr lang="en-GB"/>
              <a:t>TAO (Buerger’s disease) is an inflammatory, nonatherosclerotic disease affecting the</a:t>
            </a:r>
            <a:r>
              <a:rPr lang="en-US"/>
              <a:t> </a:t>
            </a:r>
            <a:r>
              <a:rPr lang="en-GB"/>
              <a:t>small and medium-sized arteries and veins in both the upper and lower extremities.</a:t>
            </a:r>
          </a:p>
          <a:p>
            <a:r>
              <a:rPr lang="en-GB"/>
              <a:t>Tobacco use plays a central role in both the initiation and the continuance of the disease</a:t>
            </a:r>
            <a:r>
              <a:rPr lang="en-US"/>
              <a:t> </a:t>
            </a:r>
            <a:r>
              <a:rPr lang="en-GB"/>
              <a:t>and discontinuation of tobacco use in any form is the mainstay of treatment. </a:t>
            </a:r>
            <a:r>
              <a:rPr lang="en-US"/>
              <a:t> </a:t>
            </a:r>
            <a:endParaRPr lang="en-GB"/>
          </a:p>
          <a:p>
            <a:r>
              <a:rPr lang="en-GB"/>
              <a:t>Amput</a:t>
            </a:r>
            <a:r>
              <a:rPr lang="en-US"/>
              <a:t>a</a:t>
            </a:r>
            <a:r>
              <a:rPr lang="en-GB"/>
              <a:t>tion almost never occurs in patients who are able to discontinue using tobacco.</a:t>
            </a:r>
          </a:p>
          <a:p>
            <a:r>
              <a:rPr lang="en-GB"/>
              <a:t> The legs are affected more often than the ar</a:t>
            </a:r>
            <a:r>
              <a:rPr lang="en-US"/>
              <a:t>ms</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r>
              <a:rPr lang="en-US"/>
              <a:t>Sign and symptoms</a:t>
            </a:r>
            <a:endParaRPr lang="en-GB"/>
          </a:p>
        </p:txBody>
      </p:sp>
      <p:sp>
        <p:nvSpPr>
          <p:cNvPr id="1048651" name="Content Placeholder 1048650"/>
          <p:cNvSpPr>
            <a:spLocks noGrp="1"/>
          </p:cNvSpPr>
          <p:nvPr>
            <p:ph idx="1"/>
          </p:nvPr>
        </p:nvSpPr>
        <p:spPr>
          <a:xfrm>
            <a:off x="628650" y="1690689"/>
            <a:ext cx="7886700" cy="4351338"/>
          </a:xfrm>
        </p:spPr>
        <p:txBody>
          <a:bodyPr>
            <a:normAutofit fontScale="89643" lnSpcReduction="20000"/>
          </a:bodyPr>
          <a:lstStyle/>
          <a:p>
            <a:endParaRPr lang="en-GB"/>
          </a:p>
          <a:p>
            <a:r>
              <a:rPr lang="en-GB"/>
              <a:t>Tingling or numbness in the hands or feet.</a:t>
            </a:r>
          </a:p>
          <a:p>
            <a:r>
              <a:rPr lang="en-GB"/>
              <a:t>Pale, reddish or blue-tinted hands or feet.</a:t>
            </a:r>
          </a:p>
          <a:p>
            <a:r>
              <a:rPr lang="en-GB"/>
              <a:t>Pain that may come and go in your legs and feet or in your arms and hands. This pain may occur when you use your hands or feet and eases when you stop that activity (claudication), or when you're at rest.</a:t>
            </a:r>
          </a:p>
          <a:p>
            <a:r>
              <a:rPr lang="en-GB"/>
              <a:t>Inflammation along a vein just below the skin's surface (due to a blood clot in the vein).</a:t>
            </a:r>
          </a:p>
          <a:p>
            <a:r>
              <a:rPr lang="en-GB"/>
              <a:t>Fingers and toes that turn pale when exposed to cold (Raynaud's phenomenon).</a:t>
            </a:r>
          </a:p>
          <a:p>
            <a:r>
              <a:rPr lang="en-GB"/>
              <a:t>Painful open sores on your fingers and toes.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Table 4194305"/>
          <p:cNvGraphicFramePr>
            <a:graphicFrameLocks/>
          </p:cNvGraphicFramePr>
          <p:nvPr/>
        </p:nvGraphicFramePr>
        <p:xfrm>
          <a:off x="843806" y="177560"/>
          <a:ext cx="6858000" cy="5191760"/>
        </p:xfrm>
        <a:graphic>
          <a:graphicData uri="http://schemas.openxmlformats.org/drawingml/2006/table">
            <a:tbl>
              <a:tblPr firstRow="1" bandRow="1">
                <a:tableStyleId>{5940675A-B579-460E-94D1-54222C63F5DA}</a:tableStyleId>
              </a:tblPr>
              <a:tblGrid>
                <a:gridCol w="3429000"/>
                <a:gridCol w="3429000"/>
              </a:tblGrid>
              <a:tr h="741680">
                <a:tc>
                  <a:txBody>
                    <a:bodyPr/>
                    <a:lstStyle/>
                    <a:p>
                      <a:r>
                        <a:rPr lang="en-US" altLang="en-US"/>
                        <a:t>Onset age</a:t>
                      </a:r>
                      <a:endParaRPr lang="en-GB" altLang="en-US"/>
                    </a:p>
                  </a:txBody>
                  <a:tcPr/>
                </a:tc>
                <a:tc>
                  <a:txBody>
                    <a:bodyPr/>
                    <a:lstStyle/>
                    <a:p>
                      <a:r>
                        <a:rPr lang="en-US" altLang="en-US"/>
                        <a:t>Before 45 years </a:t>
                      </a:r>
                      <a:endParaRPr lang="en-GB" altLang="en-US"/>
                    </a:p>
                    <a:p>
                      <a:r>
                        <a:rPr lang="en-US" altLang="en-US"/>
                        <a:t>Mean age=42 years</a:t>
                      </a:r>
                      <a:endParaRPr lang="en-GB" altLang="en-US"/>
                    </a:p>
                  </a:txBody>
                  <a:tcPr/>
                </a:tc>
              </a:tr>
              <a:tr h="741680">
                <a:tc>
                  <a:txBody>
                    <a:bodyPr/>
                    <a:lstStyle/>
                    <a:p>
                      <a:r>
                        <a:rPr lang="en-US" altLang="en-US"/>
                        <a:t>Common cause</a:t>
                      </a:r>
                      <a:endParaRPr lang="en-GB" altLang="en-US"/>
                    </a:p>
                  </a:txBody>
                  <a:tcPr/>
                </a:tc>
                <a:tc>
                  <a:txBody>
                    <a:bodyPr/>
                    <a:lstStyle/>
                    <a:p>
                      <a:r>
                        <a:rPr lang="en-US" altLang="en-US"/>
                        <a:t>Cigarette and tobacco consumers</a:t>
                      </a:r>
                      <a:endParaRPr lang="en-GB" altLang="en-US"/>
                    </a:p>
                    <a:p>
                      <a:r>
                        <a:rPr lang="en-US" altLang="en-US"/>
                        <a:t>Periorodontal infection</a:t>
                      </a:r>
                      <a:endParaRPr lang="en-GB" altLang="en-US"/>
                    </a:p>
                  </a:txBody>
                  <a:tcPr/>
                </a:tc>
              </a:tr>
              <a:tr h="741680">
                <a:tc>
                  <a:txBody>
                    <a:bodyPr/>
                    <a:lstStyle/>
                    <a:p>
                      <a:r>
                        <a:rPr lang="en-US" altLang="en-US"/>
                        <a:t>Epidemiology</a:t>
                      </a:r>
                      <a:endParaRPr lang="en-GB" altLang="en-US"/>
                    </a:p>
                  </a:txBody>
                  <a:tcPr/>
                </a:tc>
                <a:tc>
                  <a:txBody>
                    <a:bodyPr/>
                    <a:lstStyle/>
                    <a:p>
                      <a:r>
                        <a:rPr lang="en-GB" altLang="en-US"/>
                        <a:t>most prevalent in the Mediterranean, Middle East, and Asia especially among people who make homemade cigarettes from raw tobacco </a:t>
                      </a:r>
                    </a:p>
                  </a:txBody>
                  <a:tcPr/>
                </a:tc>
              </a:tr>
              <a:tr h="741680">
                <a:tc>
                  <a:txBody>
                    <a:bodyPr/>
                    <a:lstStyle/>
                    <a:p>
                      <a:r>
                        <a:rPr lang="en-US" altLang="en-US"/>
                        <a:t>Gender</a:t>
                      </a:r>
                      <a:endParaRPr lang="en-GB" altLang="en-US"/>
                    </a:p>
                  </a:txBody>
                  <a:tcPr/>
                </a:tc>
                <a:tc>
                  <a:txBody>
                    <a:bodyPr/>
                    <a:lstStyle/>
                    <a:p>
                      <a:r>
                        <a:rPr lang="en-US" altLang="en-US"/>
                        <a:t>More common in men than women</a:t>
                      </a:r>
                      <a:endParaRPr lang="en-GB" altLang="en-US"/>
                    </a:p>
                  </a:txBody>
                  <a:tcPr/>
                </a:tc>
              </a:tr>
              <a:tr h="741680">
                <a:tc>
                  <a:txBody>
                    <a:bodyPr/>
                    <a:lstStyle/>
                    <a:p>
                      <a:r>
                        <a:rPr lang="en-US" altLang="en-US"/>
                        <a:t>Complications</a:t>
                      </a:r>
                      <a:endParaRPr lang="en-GB" altLang="en-US"/>
                    </a:p>
                  </a:txBody>
                  <a:tcPr/>
                </a:tc>
                <a:tc>
                  <a:txBody>
                    <a:bodyPr/>
                    <a:lstStyle/>
                    <a:p>
                      <a:r>
                        <a:rPr lang="en-US" altLang="en-US"/>
                        <a:t>Can cause gangrene and have to amputate the affected part</a:t>
                      </a:r>
                      <a:endParaRPr lang="en-GB" altLang="en-US"/>
                    </a:p>
                  </a:txBody>
                  <a:tcPr/>
                </a:tc>
              </a:tr>
              <a:tr h="741680">
                <a:tc>
                  <a:txBody>
                    <a:bodyPr/>
                    <a:lstStyle/>
                    <a:p>
                      <a:r>
                        <a:rPr lang="en-US" altLang="en-US"/>
                        <a:t>Rest pain</a:t>
                      </a:r>
                      <a:endParaRPr lang="en-GB" altLang="en-US"/>
                    </a:p>
                  </a:txBody>
                  <a:tcPr/>
                </a:tc>
                <a:tc>
                  <a:txBody>
                    <a:bodyPr/>
                    <a:lstStyle/>
                    <a:p>
                      <a:r>
                        <a:rPr lang="en-US" altLang="en-US"/>
                        <a:t>Present</a:t>
                      </a:r>
                      <a:endParaRPr lang="en-GB" altLang="en-US"/>
                    </a:p>
                  </a:txBody>
                  <a:tcPr/>
                </a:tc>
              </a:tr>
              <a:tr h="741680">
                <a:tc>
                  <a:txBody>
                    <a:bodyPr/>
                    <a:lstStyle/>
                    <a:p>
                      <a:r>
                        <a:rPr lang="en-US" altLang="en-US"/>
                        <a:t>Ishemic ulcers</a:t>
                      </a:r>
                      <a:endParaRPr lang="en-GB" altLang="en-US"/>
                    </a:p>
                    <a:p>
                      <a:r>
                        <a:rPr lang="en-US" altLang="en-US"/>
                        <a:t>Upper extermity</a:t>
                      </a:r>
                      <a:endParaRPr lang="en-GB" altLang="en-US"/>
                    </a:p>
                    <a:p>
                      <a:r>
                        <a:rPr lang="en-US" altLang="en-US"/>
                        <a:t>Lower extremity</a:t>
                      </a:r>
                      <a:endParaRPr lang="en-GB" altLang="en-US"/>
                    </a:p>
                    <a:p>
                      <a:r>
                        <a:rPr lang="en-US" altLang="en-US"/>
                        <a:t>Both</a:t>
                      </a:r>
                      <a:endParaRPr lang="en-GB" altLang="en-US"/>
                    </a:p>
                  </a:txBody>
                  <a:tcPr/>
                </a:tc>
                <a:tc>
                  <a:txBody>
                    <a:bodyPr/>
                    <a:lstStyle/>
                    <a:p>
                      <a:endParaRPr lang="en-GB" altLang="en-US"/>
                    </a:p>
                    <a:p>
                      <a:r>
                        <a:rPr lang="en-US" altLang="en-US"/>
                        <a:t>76%</a:t>
                      </a:r>
                      <a:endParaRPr lang="en-GB" altLang="en-US"/>
                    </a:p>
                    <a:p>
                      <a:r>
                        <a:rPr lang="en-US" altLang="en-US"/>
                        <a:t>28%</a:t>
                      </a:r>
                      <a:endParaRPr lang="en-GB" altLang="en-US"/>
                    </a:p>
                    <a:p>
                      <a:r>
                        <a:rPr lang="en-US" altLang="en-US"/>
                        <a:t>46%</a:t>
                      </a:r>
                      <a:endParaRPr lang="en-GB" alt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title"/>
          </p:nvPr>
        </p:nvSpPr>
        <p:spPr>
          <a:prstGeom prst="rect">
            <a:avLst/>
          </a:prstGeom>
        </p:spPr>
        <p:txBody>
          <a:bodyPr/>
          <a:lstStyle/>
          <a:p>
            <a:r>
              <a:rPr lang="en-US" u="sng"/>
              <a:t>Thromboangitis obliterans /Burger's disease</a:t>
            </a:r>
            <a:endParaRPr lang="en-GB" u="sng"/>
          </a:p>
        </p:txBody>
      </p:sp>
      <p:sp>
        <p:nvSpPr>
          <p:cNvPr id="1048653" name="Content Placeholder 1048652"/>
          <p:cNvSpPr>
            <a:spLocks noGrp="1"/>
          </p:cNvSpPr>
          <p:nvPr>
            <p:ph idx="1"/>
          </p:nvPr>
        </p:nvSpPr>
        <p:spPr>
          <a:xfrm>
            <a:off x="1089296" y="2164317"/>
            <a:ext cx="7886700" cy="4351338"/>
          </a:xfrm>
        </p:spPr>
        <p:txBody>
          <a:bodyPr/>
          <a:lstStyle/>
          <a:p>
            <a:endParaRPr lang="en-GB"/>
          </a:p>
        </p:txBody>
      </p:sp>
      <p:pic>
        <p:nvPicPr>
          <p:cNvPr id="2097163" name="Picture 2097162"/>
          <p:cNvPicPr>
            <a:picLocks/>
          </p:cNvPicPr>
          <p:nvPr/>
        </p:nvPicPr>
        <p:blipFill>
          <a:blip r:embed="rId2"/>
          <a:stretch>
            <a:fillRect/>
          </a:stretch>
        </p:blipFill>
        <p:spPr>
          <a:xfrm>
            <a:off x="4979578" y="1948735"/>
            <a:ext cx="3996417" cy="4126927"/>
          </a:xfrm>
          <a:prstGeom prst="rect">
            <a:avLst/>
          </a:prstGeom>
        </p:spPr>
      </p:pic>
      <p:pic>
        <p:nvPicPr>
          <p:cNvPr id="2097164" name="Picture 2097163"/>
          <p:cNvPicPr>
            <a:picLocks/>
          </p:cNvPicPr>
          <p:nvPr/>
        </p:nvPicPr>
        <p:blipFill>
          <a:blip r:embed="rId3"/>
          <a:stretch>
            <a:fillRect/>
          </a:stretch>
        </p:blipFill>
        <p:spPr>
          <a:xfrm>
            <a:off x="-162808" y="1864060"/>
            <a:ext cx="5195454" cy="416018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p:txBody>
          <a:bodyPr/>
          <a:lstStyle/>
          <a:p>
            <a:r>
              <a:rPr lang="en-US"/>
              <a:t>Cryoglobulinemic vasculitis</a:t>
            </a:r>
            <a:endParaRPr lang="en-GB"/>
          </a:p>
        </p:txBody>
      </p:sp>
      <p:sp>
        <p:nvSpPr>
          <p:cNvPr id="1048655" name="Content Placeholder 1048654"/>
          <p:cNvSpPr>
            <a:spLocks noGrp="1"/>
          </p:cNvSpPr>
          <p:nvPr>
            <p:ph idx="1"/>
          </p:nvPr>
        </p:nvSpPr>
        <p:spPr/>
        <p:txBody>
          <a:bodyPr/>
          <a:lstStyle/>
          <a:p>
            <a:r>
              <a:rPr lang="en-GB"/>
              <a:t>Cryoglobulinemic vasculitis is a form of inflammation affecting the blood vessels caused by the deposition of abnormal proteins called cryoglobulins in the blood vessels.</a:t>
            </a:r>
          </a:p>
          <a:p>
            <a:r>
              <a:rPr lang="en-GB"/>
              <a:t>Cryoglobulinemic vasculitis affects the skin and causes a rash</a:t>
            </a:r>
            <a:r>
              <a:rPr lang="en-US"/>
              <a:t>.</a:t>
            </a:r>
            <a:endParaRPr lang="en-GB"/>
          </a:p>
          <a:p>
            <a:r>
              <a:rPr lang="en-GB"/>
              <a:t> Additionally, the kidneys may be affected by this form of vasculitis resulting in membranoproliferative glomerulonephritis.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685800" y="214299"/>
            <a:ext cx="7772400" cy="1657591"/>
          </a:xfrm>
        </p:spPr>
        <p:txBody>
          <a:bodyPr/>
          <a:lstStyle/>
          <a:p>
            <a:r>
              <a:rPr lang="en-US" altLang="zh-CN"/>
              <a:t>Vasculitis</a:t>
            </a:r>
          </a:p>
        </p:txBody>
      </p:sp>
      <p:sp>
        <p:nvSpPr>
          <p:cNvPr id="1048603" name="Subtitle 2"/>
          <p:cNvSpPr>
            <a:spLocks noGrp="1"/>
          </p:cNvSpPr>
          <p:nvPr>
            <p:ph type="subTitle" idx="1"/>
          </p:nvPr>
        </p:nvSpPr>
        <p:spPr>
          <a:xfrm>
            <a:off x="305804" y="2164973"/>
            <a:ext cx="8416636" cy="5040560"/>
          </a:xfrm>
        </p:spPr>
        <p:txBody>
          <a:bodyPr anchor="t" anchorCtr="1">
            <a:normAutofit/>
          </a:bodyPr>
          <a:lstStyle/>
          <a:p>
            <a:r>
              <a:rPr lang="en-US" altLang="zh-CN"/>
              <a:t>Vasculitis is a heterogeneous group of disease characterised by inflammation and necrosis of blood vessel walls especially walls of arteries .</a:t>
            </a:r>
          </a:p>
          <a:p>
            <a:r>
              <a:rPr lang="en-US" altLang="zh-CN"/>
              <a:t>It is associated with damage to skin ,kidney,lungs ,heart ,brain and GIT.</a:t>
            </a:r>
          </a:p>
          <a:p>
            <a:pPr algn="l"/>
            <a:r>
              <a:rPr lang="en-US" altLang="zh-CN"/>
              <a:t>It can be mild and transient affecting only skin to life threatening fulminant disease with multiple organ failure.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7" name="Table 4194306"/>
          <p:cNvGraphicFramePr>
            <a:graphicFrameLocks/>
          </p:cNvGraphicFramePr>
          <p:nvPr/>
        </p:nvGraphicFramePr>
        <p:xfrm>
          <a:off x="637480" y="464838"/>
          <a:ext cx="8208116" cy="6311925"/>
        </p:xfrm>
        <a:graphic>
          <a:graphicData uri="http://schemas.openxmlformats.org/drawingml/2006/table">
            <a:tbl>
              <a:tblPr firstRow="1" bandRow="1">
                <a:tableStyleId>{5940675A-B579-460E-94D1-54222C63F5DA}</a:tableStyleId>
              </a:tblPr>
              <a:tblGrid>
                <a:gridCol w="4104058"/>
                <a:gridCol w="4104058"/>
              </a:tblGrid>
              <a:tr h="2035529">
                <a:tc>
                  <a:txBody>
                    <a:bodyPr/>
                    <a:lstStyle/>
                    <a:p>
                      <a:r>
                        <a:rPr lang="en-US" altLang="en-US"/>
                        <a:t>Causes</a:t>
                      </a:r>
                      <a:endParaRPr lang="en-GB" altLang="en-US"/>
                    </a:p>
                  </a:txBody>
                  <a:tcPr/>
                </a:tc>
                <a:tc>
                  <a:txBody>
                    <a:bodyPr/>
                    <a:lstStyle/>
                    <a:p>
                      <a:r>
                        <a:rPr lang="en-US" altLang="en-US"/>
                        <a:t>Associated with hepatitis B virus and HIV virus infection</a:t>
                      </a:r>
                      <a:endParaRPr lang="en-GB" altLang="en-US"/>
                    </a:p>
                    <a:p>
                      <a:r>
                        <a:rPr lang="en-US" altLang="en-US"/>
                        <a:t>Also contributed by genetic and environmental factors.</a:t>
                      </a:r>
                      <a:endParaRPr lang="en-GB" altLang="en-US"/>
                    </a:p>
                  </a:txBody>
                  <a:tcPr/>
                </a:tc>
              </a:tr>
              <a:tr h="2972944">
                <a:tc>
                  <a:txBody>
                    <a:bodyPr/>
                    <a:lstStyle/>
                    <a:p>
                      <a:r>
                        <a:rPr lang="en-US" altLang="en-US"/>
                        <a:t>Clinical features</a:t>
                      </a:r>
                      <a:endParaRPr lang="en-GB" altLang="en-US"/>
                    </a:p>
                  </a:txBody>
                  <a:tcPr/>
                </a:tc>
                <a:tc>
                  <a:txBody>
                    <a:bodyPr/>
                    <a:lstStyle/>
                    <a:p>
                      <a:pPr marL="285750" indent="-285750">
                        <a:buFont typeface="Wingdings" charset="2"/>
                        <a:buChar char="n"/>
                      </a:pPr>
                      <a:r>
                        <a:rPr lang="en-US" altLang="en-US"/>
                        <a:t>Skin lesions</a:t>
                      </a:r>
                      <a:endParaRPr lang="en-GB" altLang="en-US"/>
                    </a:p>
                    <a:p>
                      <a:pPr marL="285750" indent="-285750">
                        <a:buFont typeface="Wingdings" charset="2"/>
                        <a:buChar char="n"/>
                      </a:pPr>
                      <a:r>
                        <a:rPr lang="en-US" altLang="en-US"/>
                        <a:t>Chronic hepatitis</a:t>
                      </a:r>
                      <a:endParaRPr lang="en-GB" altLang="en-US"/>
                    </a:p>
                    <a:p>
                      <a:pPr marL="285750" indent="-285750">
                        <a:buFont typeface="Wingdings" charset="2"/>
                        <a:buChar char="n"/>
                      </a:pPr>
                      <a:r>
                        <a:rPr lang="en-US" altLang="en-US"/>
                        <a:t>Membranoproliferative glomerulonephritis</a:t>
                      </a:r>
                      <a:endParaRPr lang="en-GB" altLang="en-US"/>
                    </a:p>
                    <a:p>
                      <a:pPr marL="285750" indent="-285750">
                        <a:buFont typeface="Wingdings" charset="2"/>
                        <a:buChar char="n"/>
                      </a:pPr>
                      <a:r>
                        <a:rPr lang="en-US" altLang="en-US"/>
                        <a:t>Peripheral neuropathy</a:t>
                      </a:r>
                      <a:endParaRPr lang="en-GB" altLang="en-US"/>
                    </a:p>
                    <a:p>
                      <a:pPr marL="285750" indent="-285750">
                        <a:buFont typeface="Wingdings" charset="2"/>
                        <a:buChar char="n"/>
                      </a:pPr>
                      <a:endParaRPr lang="en-GB" altLang="en-US"/>
                    </a:p>
                  </a:txBody>
                  <a:tcPr/>
                </a:tc>
              </a:tr>
              <a:tr h="1303452">
                <a:tc>
                  <a:txBody>
                    <a:bodyPr/>
                    <a:lstStyle/>
                    <a:p>
                      <a:r>
                        <a:rPr lang="en-US" altLang="en-US"/>
                        <a:t>Epidemiology</a:t>
                      </a:r>
                      <a:endParaRPr lang="en-GB" altLang="en-US"/>
                    </a:p>
                  </a:txBody>
                  <a:tcPr/>
                </a:tc>
                <a:tc>
                  <a:txBody>
                    <a:bodyPr/>
                    <a:lstStyle/>
                    <a:p>
                      <a:r>
                        <a:rPr lang="en-GB" altLang="en-US"/>
                        <a:t>approximately 1:100,000 (with a female-to-male ratio of 3:1)</a:t>
                      </a: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a:prstGeom prst="rect">
            <a:avLst/>
          </a:prstGeom>
        </p:spPr>
        <p:txBody>
          <a:bodyPr/>
          <a:lstStyle/>
          <a:p>
            <a:r>
              <a:rPr lang="en-US" u="sng"/>
              <a:t>Cryoglobulinemic vasculitis</a:t>
            </a:r>
            <a:endParaRPr lang="en-GB" u="sng"/>
          </a:p>
        </p:txBody>
      </p:sp>
      <p:pic>
        <p:nvPicPr>
          <p:cNvPr id="2097165" name="Picture 2097164"/>
          <p:cNvPicPr>
            <a:picLocks/>
          </p:cNvPicPr>
          <p:nvPr/>
        </p:nvPicPr>
        <p:blipFill>
          <a:blip r:embed="rId2"/>
          <a:stretch>
            <a:fillRect/>
          </a:stretch>
        </p:blipFill>
        <p:spPr>
          <a:xfrm rot="5400000">
            <a:off x="4355957" y="2606791"/>
            <a:ext cx="3869806" cy="2654069"/>
          </a:xfrm>
          <a:prstGeom prst="rect">
            <a:avLst/>
          </a:prstGeom>
        </p:spPr>
      </p:pic>
      <p:pic>
        <p:nvPicPr>
          <p:cNvPr id="2097166" name="Picture 2097165"/>
          <p:cNvPicPr>
            <a:picLocks/>
          </p:cNvPicPr>
          <p:nvPr/>
        </p:nvPicPr>
        <p:blipFill>
          <a:blip r:embed="rId3"/>
          <a:stretch>
            <a:fillRect/>
          </a:stretch>
        </p:blipFill>
        <p:spPr>
          <a:xfrm rot="5400000">
            <a:off x="630815" y="2528537"/>
            <a:ext cx="4167931" cy="312891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p:txBody>
          <a:bodyPr/>
          <a:lstStyle/>
          <a:p>
            <a:r>
              <a:rPr lang="en-US" u="sng"/>
              <a:t>Henoch -Schonlein Purpura</a:t>
            </a:r>
            <a:endParaRPr lang="en-GB" u="sng"/>
          </a:p>
        </p:txBody>
      </p:sp>
      <p:sp>
        <p:nvSpPr>
          <p:cNvPr id="1048661" name="Content Placeholder 1048660"/>
          <p:cNvSpPr>
            <a:spLocks noGrp="1"/>
          </p:cNvSpPr>
          <p:nvPr>
            <p:ph idx="1"/>
          </p:nvPr>
        </p:nvSpPr>
        <p:spPr>
          <a:xfrm>
            <a:off x="628649" y="2083768"/>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It is a small vessel vasculitis caused by immune complex deposition following an infectious trigger.</a:t>
            </a:r>
            <a:endParaRPr lang="en-GB"/>
          </a:p>
          <a:p>
            <a:r>
              <a:rPr lang="en-US"/>
              <a:t>  This disease is normally self limiting disorder that settles down spontaneously without specific treatment. </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Table 4194307"/>
          <p:cNvGraphicFramePr>
            <a:graphicFrameLocks/>
          </p:cNvGraphicFramePr>
          <p:nvPr/>
        </p:nvGraphicFramePr>
        <p:xfrm>
          <a:off x="1143000" y="654050"/>
          <a:ext cx="6858000" cy="2966720"/>
        </p:xfrm>
        <a:graphic>
          <a:graphicData uri="http://schemas.openxmlformats.org/drawingml/2006/table">
            <a:tbl>
              <a:tblPr firstRow="1" bandRow="1">
                <a:tableStyleId>{5940675A-B579-460E-94D1-54222C63F5DA}</a:tableStyleId>
              </a:tblPr>
              <a:tblGrid>
                <a:gridCol w="3429000"/>
                <a:gridCol w="3429000"/>
              </a:tblGrid>
              <a:tr h="741680">
                <a:tc>
                  <a:txBody>
                    <a:bodyPr/>
                    <a:lstStyle/>
                    <a:p>
                      <a:r>
                        <a:rPr lang="en-US" altLang="en-US"/>
                        <a:t>Common age group</a:t>
                      </a:r>
                      <a:endParaRPr lang="en-GB" altLang="en-US"/>
                    </a:p>
                  </a:txBody>
                  <a:tcPr/>
                </a:tc>
                <a:tc>
                  <a:txBody>
                    <a:bodyPr/>
                    <a:lstStyle/>
                    <a:p>
                      <a:r>
                        <a:rPr lang="en-US" altLang="en-US"/>
                        <a:t>Children and young adults(3-15years?</a:t>
                      </a:r>
                      <a:endParaRPr lang="en-GB" altLang="en-US"/>
                    </a:p>
                  </a:txBody>
                  <a:tcPr/>
                </a:tc>
              </a:tr>
              <a:tr h="741680">
                <a:tc>
                  <a:txBody>
                    <a:bodyPr/>
                    <a:lstStyle/>
                    <a:p>
                      <a:r>
                        <a:rPr lang="en-US" altLang="en-US"/>
                        <a:t>Sign and symptoms</a:t>
                      </a:r>
                      <a:endParaRPr lang="en-GB" altLang="en-US"/>
                    </a:p>
                  </a:txBody>
                  <a:tcPr/>
                </a:tc>
                <a:tc>
                  <a:txBody>
                    <a:bodyPr/>
                    <a:lstStyle/>
                    <a:p>
                      <a:pPr marL="285750" indent="-285750">
                        <a:buFont typeface="Arial"/>
                        <a:buChar char="•"/>
                      </a:pPr>
                      <a:r>
                        <a:rPr lang="en-US" altLang="en-US"/>
                        <a:t>  red to dark purple rash, called “purpura” on the legs and buttocks</a:t>
                      </a:r>
                      <a:endParaRPr lang="en-GB" altLang="en-US"/>
                    </a:p>
                    <a:p>
                      <a:pPr marL="285750" indent="-285750">
                        <a:buFont typeface="Arial"/>
                        <a:buChar char="•"/>
                      </a:pPr>
                      <a:r>
                        <a:rPr lang="en-US" altLang="en-US"/>
                        <a:t>Painful swelling around joint</a:t>
                      </a:r>
                      <a:endParaRPr lang="en-GB" altLang="en-US"/>
                    </a:p>
                    <a:p>
                      <a:pPr marL="285750" indent="-285750">
                        <a:buFont typeface="Arial"/>
                        <a:buChar char="•"/>
                      </a:pPr>
                      <a:r>
                        <a:rPr lang="en-US" altLang="en-US"/>
                        <a:t>Abdominal pain</a:t>
                      </a:r>
                      <a:endParaRPr lang="en-GB" altLang="en-US"/>
                    </a:p>
                    <a:p>
                      <a:pPr marL="285750" indent="-285750">
                        <a:buFont typeface="Arial"/>
                        <a:buChar char="•"/>
                      </a:pPr>
                      <a:r>
                        <a:rPr lang="en-US" altLang="en-US"/>
                        <a:t>Kidney disease</a:t>
                      </a:r>
                      <a:endParaRPr lang="en-GB" altLang="en-US"/>
                    </a:p>
                  </a:txBody>
                  <a:tcPr/>
                </a:tc>
              </a:tr>
              <a:tr h="741680">
                <a:tc>
                  <a:txBody>
                    <a:bodyPr/>
                    <a:lstStyle/>
                    <a:p>
                      <a:r>
                        <a:rPr lang="en-US" altLang="en-US"/>
                        <a:t>Complications</a:t>
                      </a:r>
                      <a:endParaRPr lang="en-GB" altLang="en-US"/>
                    </a:p>
                  </a:txBody>
                  <a:tcPr/>
                </a:tc>
                <a:tc>
                  <a:txBody>
                    <a:bodyPr/>
                    <a:lstStyle/>
                    <a:p>
                      <a:r>
                        <a:rPr lang="en-US" altLang="en-US"/>
                        <a:t>Nephritis may occur and present upto 4 weeks after onset of other symptoms. </a:t>
                      </a:r>
                      <a:endParaRPr lang="en-GB" altLang="en-US"/>
                    </a:p>
                  </a:txBody>
                  <a:tcPr/>
                </a:tc>
              </a:tr>
              <a:tr h="741680">
                <a:tc>
                  <a:txBody>
                    <a:bodyPr/>
                    <a:lstStyle/>
                    <a:p>
                      <a:r>
                        <a:rPr lang="en-US" altLang="en-US"/>
                        <a:t>Epidemiology</a:t>
                      </a:r>
                      <a:endParaRPr lang="en-GB" altLang="en-US"/>
                    </a:p>
                  </a:txBody>
                  <a:tcPr/>
                </a:tc>
                <a:tc>
                  <a:txBody>
                    <a:bodyPr/>
                    <a:lstStyle/>
                    <a:p>
                      <a:r>
                        <a:rPr lang="en-GB" altLang="en-US"/>
                        <a:t> most common form of vasculitis in children. I</a:t>
                      </a:r>
                      <a:r>
                        <a:rPr lang="en-US" altLang="en-US"/>
                        <a:t>t i</a:t>
                      </a:r>
                      <a:r>
                        <a:rPr lang="en-GB" altLang="en-US"/>
                        <a:t>s more common in boys than girls. It rarely occurs in adults. HSP can occur at any time of the year, though it is more common in the winter.</a:t>
                      </a: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048662"/>
          <p:cNvSpPr>
            <a:spLocks noGrp="1"/>
          </p:cNvSpPr>
          <p:nvPr>
            <p:ph type="title"/>
          </p:nvPr>
        </p:nvSpPr>
        <p:spPr/>
        <p:txBody>
          <a:bodyPr/>
          <a:lstStyle/>
          <a:p>
            <a:endParaRPr lang="en-GB"/>
          </a:p>
        </p:txBody>
      </p:sp>
      <p:sp>
        <p:nvSpPr>
          <p:cNvPr id="1048664" name="Content Placeholder 1048663"/>
          <p:cNvSpPr>
            <a:spLocks noGrp="1"/>
          </p:cNvSpPr>
          <p:nvPr>
            <p:ph idx="1"/>
          </p:nvPr>
        </p:nvSpPr>
        <p:spPr/>
        <p:txBody>
          <a:bodyPr/>
          <a:lstStyle/>
          <a:p>
            <a:endParaRPr lang="en-GB"/>
          </a:p>
        </p:txBody>
      </p:sp>
      <p:pic>
        <p:nvPicPr>
          <p:cNvPr id="2097167" name="Picture 2097166"/>
          <p:cNvPicPr>
            <a:picLocks/>
          </p:cNvPicPr>
          <p:nvPr/>
        </p:nvPicPr>
        <p:blipFill>
          <a:blip r:embed="rId2"/>
          <a:stretch>
            <a:fillRect/>
          </a:stretch>
        </p:blipFill>
        <p:spPr>
          <a:xfrm>
            <a:off x="715707" y="0"/>
            <a:ext cx="7712586"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2097167"/>
          <p:cNvPicPr>
            <a:picLocks/>
          </p:cNvPicPr>
          <p:nvPr/>
        </p:nvPicPr>
        <p:blipFill>
          <a:blip r:embed="rId2"/>
          <a:stretch>
            <a:fillRect/>
          </a:stretch>
        </p:blipFill>
        <p:spPr>
          <a:xfrm>
            <a:off x="1566558" y="255300"/>
            <a:ext cx="68517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title"/>
          </p:nvPr>
        </p:nvSpPr>
        <p:spPr/>
        <p:txBody>
          <a:bodyPr/>
          <a:lstStyle/>
          <a:p>
            <a:r>
              <a:rPr lang="en-US" u="sng"/>
              <a:t>Churg-strauss syndrome</a:t>
            </a:r>
            <a:endParaRPr lang="en-GB" u="sng"/>
          </a:p>
        </p:txBody>
      </p:sp>
      <p:sp>
        <p:nvSpPr>
          <p:cNvPr id="1048666" name="Content Placeholder 1048665"/>
          <p:cNvSpPr>
            <a:spLocks noGrp="1"/>
          </p:cNvSpPr>
          <p:nvPr>
            <p:ph idx="1"/>
          </p:nvPr>
        </p:nvSpPr>
        <p:spPr/>
        <p:txBody>
          <a:bodyPr>
            <a:normAutofit fontScale="93214" lnSpcReduction="10000"/>
          </a:bodyPr>
          <a:lstStyle/>
          <a:p>
            <a:r>
              <a:rPr lang="en-GB"/>
              <a:t>an extremely rare autoimmune condition that causes inflammation of small sized blood vessels  in persons with a history of airway allergic hypersensitivity</a:t>
            </a:r>
            <a:r>
              <a:rPr lang="en-US"/>
              <a:t> (asthma).</a:t>
            </a:r>
            <a:endParaRPr lang="en-GB"/>
          </a:p>
          <a:p>
            <a:r>
              <a:rPr lang="en-US"/>
              <a:t>Also called Eosinophilic granulomatosis with polyangiitis (EGPA),   </a:t>
            </a:r>
            <a:endParaRPr lang="en-GB"/>
          </a:p>
          <a:p>
            <a:r>
              <a:rPr lang="en-GB"/>
              <a:t> Asthma is the most common sign of Churg-Strauss syndrome.</a:t>
            </a:r>
          </a:p>
          <a:p>
            <a:r>
              <a:rPr lang="en-GB"/>
              <a:t> The disorder can also cause a variety of other problems, such as hay fever, rash, gastrointestinal bleeding, and pain and numbness in your hands and feet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Picture 2097168"/>
          <p:cNvPicPr>
            <a:picLocks/>
          </p:cNvPicPr>
          <p:nvPr/>
        </p:nvPicPr>
        <p:blipFill>
          <a:blip r:embed="rId2"/>
          <a:stretch>
            <a:fillRect/>
          </a:stretch>
        </p:blipFill>
        <p:spPr>
          <a:xfrm>
            <a:off x="1081513" y="1559822"/>
            <a:ext cx="6549968" cy="464160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p:txBody>
          <a:bodyPr/>
          <a:lstStyle/>
          <a:p>
            <a:r>
              <a:rPr lang="en-US" u="sng"/>
              <a:t>Microscopic polyangitis</a:t>
            </a:r>
            <a:endParaRPr lang="en-GB" u="sng"/>
          </a:p>
        </p:txBody>
      </p:sp>
      <p:sp>
        <p:nvSpPr>
          <p:cNvPr id="1048668" name="Content Placeholder 1048667"/>
          <p:cNvSpPr>
            <a:spLocks noGrp="1"/>
          </p:cNvSpPr>
          <p:nvPr>
            <p:ph idx="1"/>
          </p:nvPr>
        </p:nvSpPr>
        <p:spPr/>
        <p:txBody>
          <a:bodyPr/>
          <a:lstStyle/>
          <a:p>
            <a:r>
              <a:rPr lang="en-GB"/>
              <a:t>Microscopic polyangiitis is a disease that results from </a:t>
            </a:r>
            <a:r>
              <a:rPr lang="en-US"/>
              <a:t> small </a:t>
            </a:r>
            <a:r>
              <a:rPr lang="en-GB"/>
              <a:t>blood vessel inflammation that can result in damage to organ systems. </a:t>
            </a:r>
          </a:p>
          <a:p>
            <a:r>
              <a:rPr lang="en-GB"/>
              <a:t>Areas most commonly affected by MPA include the kidneys, lung, nerves, skin, and joints.</a:t>
            </a:r>
          </a:p>
          <a:p>
            <a:r>
              <a:rPr lang="en-GB"/>
              <a:t>The disease may occur in people of all ages, both genders, and all ethnic backgrounds.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normAutofit fontScale="90000"/>
          </a:bodyPr>
          <a:lstStyle/>
          <a:p>
            <a:r>
              <a:rPr lang="en-GB"/>
              <a:t>The FIVE most common clinical manifestations of MPA are:</a:t>
            </a:r>
            <a:br>
              <a:rPr lang="en-GB"/>
            </a:br>
            <a:endParaRPr lang="en-GB"/>
          </a:p>
        </p:txBody>
      </p:sp>
      <p:sp>
        <p:nvSpPr>
          <p:cNvPr id="1048670" name="Content Placeholder 1048669"/>
          <p:cNvSpPr>
            <a:spLocks noGrp="1"/>
          </p:cNvSpPr>
          <p:nvPr>
            <p:ph idx="1"/>
          </p:nvPr>
        </p:nvSpPr>
        <p:spPr/>
        <p:txBody>
          <a:bodyPr/>
          <a:lstStyle/>
          <a:p>
            <a:r>
              <a:rPr lang="en-GB"/>
              <a:t>Kidney inflammation (~ 80% of patients).</a:t>
            </a:r>
          </a:p>
          <a:p>
            <a:r>
              <a:rPr lang="en-GB"/>
              <a:t>Weight loss (&gt; 70%).</a:t>
            </a:r>
          </a:p>
          <a:p>
            <a:r>
              <a:rPr lang="en-GB"/>
              <a:t>Skin lesions (&gt; 60%).</a:t>
            </a:r>
          </a:p>
          <a:p>
            <a:r>
              <a:rPr lang="en-GB"/>
              <a:t>Nerve damage (60%).</a:t>
            </a:r>
          </a:p>
          <a:p>
            <a:r>
              <a:rPr lang="en-GB"/>
              <a:t>Fevers (55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1048604"/>
          <p:cNvSpPr>
            <a:spLocks noGrp="1"/>
          </p:cNvSpPr>
          <p:nvPr>
            <p:ph idx="1"/>
          </p:nvPr>
        </p:nvSpPr>
        <p:spPr>
          <a:xfrm>
            <a:off x="914811" y="739416"/>
            <a:ext cx="7886700" cy="4351338"/>
          </a:xfrm>
          <a:noFill/>
        </p:spPr>
        <p:txBody>
          <a:bodyPr/>
          <a:lstStyle/>
          <a:p>
            <a:r>
              <a:rPr lang="en-US"/>
              <a:t>Clinical features are due to:</a:t>
            </a:r>
            <a:endParaRPr lang="en-GB"/>
          </a:p>
          <a:p>
            <a:r>
              <a:rPr lang="en-US"/>
              <a:t>Local tissue ischemia(blood vessels narrowing)</a:t>
            </a:r>
            <a:endParaRPr lang="en-GB"/>
          </a:p>
          <a:p>
            <a:r>
              <a:rPr lang="en-US"/>
              <a:t>Systemic effects of widespread inflammation</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normAutofit/>
          </a:bodyPr>
          <a:lstStyle/>
          <a:p>
            <a:r>
              <a:rPr lang="en-US"/>
              <a:t>Wegener's disease / Granulomatosis with polyangitis</a:t>
            </a:r>
            <a:endParaRPr lang="en-GB"/>
          </a:p>
        </p:txBody>
      </p:sp>
      <p:sp>
        <p:nvSpPr>
          <p:cNvPr id="1048672" name="Content Placeholder 1048671"/>
          <p:cNvSpPr>
            <a:spLocks noGrp="1"/>
          </p:cNvSpPr>
          <p:nvPr>
            <p:ph idx="1"/>
          </p:nvPr>
        </p:nvSpPr>
        <p:spPr/>
        <p:txBody>
          <a:bodyPr/>
          <a:lstStyle/>
          <a:p>
            <a:r>
              <a:rPr lang="en-GB"/>
              <a:t>Granulomatosis with polyangiitis (GPA, formerly called Wegener’s) is a rare disease of uncertain cause.</a:t>
            </a:r>
          </a:p>
          <a:p>
            <a:r>
              <a:rPr lang="en-GB"/>
              <a:t> It is the result of inflammation within the tissues called granulomatous inflammation and blood vessel inflammation ("vasculitis"), which can damage organ systems.</a:t>
            </a:r>
          </a:p>
          <a:p>
            <a:r>
              <a:rPr lang="en-GB"/>
              <a:t> The areas most commonly affected by GPA include the sinuses, lungs, and kidneys, but any site can be affected.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Content Placeholder 1048672"/>
          <p:cNvSpPr>
            <a:spLocks noGrp="1"/>
          </p:cNvSpPr>
          <p:nvPr>
            <p:ph idx="1"/>
          </p:nvPr>
        </p:nvSpPr>
        <p:spPr>
          <a:xfrm>
            <a:off x="628650" y="729243"/>
            <a:ext cx="7886700" cy="5447720"/>
          </a:xfrm>
        </p:spPr>
        <p:txBody>
          <a:bodyPr/>
          <a:lstStyle/>
          <a:p>
            <a:r>
              <a:rPr lang="en-GB"/>
              <a:t>GPA can occur in people of all ages. The peak age groups affected are from 40-60 years. It appears to affect men and women equally.</a:t>
            </a:r>
          </a:p>
          <a:p>
            <a:r>
              <a:rPr lang="en-GB"/>
              <a:t>General signs of the disease may include:</a:t>
            </a:r>
          </a:p>
          <a:p>
            <a:r>
              <a:rPr lang="en-GB"/>
              <a:t>Loss of appetite</a:t>
            </a:r>
          </a:p>
          <a:p>
            <a:r>
              <a:rPr lang="en-GB"/>
              <a:t>Weight loss</a:t>
            </a:r>
          </a:p>
          <a:p>
            <a:r>
              <a:rPr lang="en-GB"/>
              <a:t>Fever</a:t>
            </a:r>
          </a:p>
          <a:p>
            <a:r>
              <a:rPr lang="en-GB"/>
              <a:t>Fatigue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a:xfrm>
            <a:off x="778019" y="297023"/>
            <a:ext cx="7886700" cy="1656881"/>
          </a:xfrm>
        </p:spPr>
        <p:txBody>
          <a:bodyPr>
            <a:normAutofit fontScale="90000"/>
          </a:bodyPr>
          <a:lstStyle/>
          <a:p>
            <a:r>
              <a:rPr lang="en-GB"/>
              <a:t>Most patients first notice symptoms in the respiratory tract. Symptoms may include:</a:t>
            </a:r>
            <a:br>
              <a:rPr lang="en-GB"/>
            </a:br>
            <a:endParaRPr lang="en-GB"/>
          </a:p>
        </p:txBody>
      </p:sp>
      <p:sp>
        <p:nvSpPr>
          <p:cNvPr id="1048675" name="Content Placeholder 1048674"/>
          <p:cNvSpPr>
            <a:spLocks noGrp="1"/>
          </p:cNvSpPr>
          <p:nvPr>
            <p:ph idx="1"/>
          </p:nvPr>
        </p:nvSpPr>
        <p:spPr>
          <a:xfrm>
            <a:off x="778020" y="2358863"/>
            <a:ext cx="7886700" cy="4351338"/>
          </a:xfrm>
        </p:spPr>
        <p:txBody>
          <a:bodyPr>
            <a:normAutofit/>
          </a:bodyPr>
          <a:lstStyle/>
          <a:p>
            <a:r>
              <a:rPr lang="en-GB"/>
              <a:t>Persistent runny nose (also called rhinorrhea) </a:t>
            </a:r>
          </a:p>
          <a:p>
            <a:r>
              <a:rPr lang="en-GB"/>
              <a:t>Nasal or facial pain</a:t>
            </a:r>
          </a:p>
          <a:p>
            <a:r>
              <a:rPr lang="en-GB"/>
              <a:t>Nose bleeds or unusual nasal discharge</a:t>
            </a:r>
          </a:p>
          <a:p>
            <a:r>
              <a:rPr lang="en-GB"/>
              <a:t>Cough that might include bloody </a:t>
            </a:r>
            <a:r>
              <a:rPr lang="en-US"/>
              <a:t>mucus</a:t>
            </a:r>
            <a:endParaRPr lang="en-GB"/>
          </a:p>
          <a:p>
            <a:r>
              <a:rPr lang="en-GB"/>
              <a:t>Chest discomfort with or without shortness of breath</a:t>
            </a:r>
          </a:p>
          <a:p>
            <a:r>
              <a:rPr lang="en-GB"/>
              <a:t>Middle ear inflammation (also called otitis media)</a:t>
            </a:r>
          </a:p>
          <a:p>
            <a:r>
              <a:rPr lang="en-GB"/>
              <a:t>Voice change, wheezing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Picture 2097169"/>
          <p:cNvPicPr>
            <a:picLocks/>
          </p:cNvPicPr>
          <p:nvPr/>
        </p:nvPicPr>
        <p:blipFill>
          <a:blip r:embed="rId2"/>
          <a:stretch>
            <a:fillRect/>
          </a:stretch>
        </p:blipFill>
        <p:spPr>
          <a:xfrm>
            <a:off x="2256379" y="0"/>
            <a:ext cx="4631242" cy="6858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p:txBody>
          <a:bodyPr/>
          <a:lstStyle/>
          <a:p>
            <a:r>
              <a:rPr lang="en-US"/>
              <a:t>Assessment of vasculitis</a:t>
            </a:r>
            <a:endParaRPr lang="en-GB"/>
          </a:p>
        </p:txBody>
      </p:sp>
      <p:sp>
        <p:nvSpPr>
          <p:cNvPr id="1048686" name="Content Placeholder 1048685"/>
          <p:cNvSpPr>
            <a:spLocks noGrp="1"/>
          </p:cNvSpPr>
          <p:nvPr>
            <p:ph idx="1"/>
          </p:nvPr>
        </p:nvSpPr>
        <p:spPr/>
        <p:txBody>
          <a:bodyPr/>
          <a:lstStyle/>
          <a:p>
            <a:r>
              <a:rPr lang="en-US"/>
              <a:t>SUBJECTIVE ASSESSMENT</a:t>
            </a:r>
            <a:endParaRPr lang="en-GB"/>
          </a:p>
          <a:p>
            <a:r>
              <a:rPr lang="en-US"/>
              <a:t>Demographic data:</a:t>
            </a:r>
            <a:endParaRPr lang="en-GB"/>
          </a:p>
          <a:p>
            <a:r>
              <a:rPr lang="en-US" u="sng"/>
              <a:t>Name </a:t>
            </a:r>
            <a:endParaRPr lang="en-GB" u="sng"/>
          </a:p>
          <a:p>
            <a:r>
              <a:rPr lang="en-US" u="sng"/>
              <a:t>Age</a:t>
            </a:r>
            <a:r>
              <a:rPr lang="en-US"/>
              <a:t> </a:t>
            </a:r>
            <a:endParaRPr lang="en-GB"/>
          </a:p>
        </p:txBody>
      </p:sp>
      <p:graphicFrame>
        <p:nvGraphicFramePr>
          <p:cNvPr id="4194309" name="Table 4194308"/>
          <p:cNvGraphicFramePr>
            <a:graphicFrameLocks/>
          </p:cNvGraphicFramePr>
          <p:nvPr/>
        </p:nvGraphicFramePr>
        <p:xfrm>
          <a:off x="1657349" y="3429000"/>
          <a:ext cx="6858000" cy="2966720"/>
        </p:xfrm>
        <a:graphic>
          <a:graphicData uri="http://schemas.openxmlformats.org/drawingml/2006/table">
            <a:tbl>
              <a:tblPr firstRow="1" bandRow="1">
                <a:tableStyleId>{5940675A-B579-460E-94D1-54222C63F5DA}</a:tableStyleId>
              </a:tblPr>
              <a:tblGrid>
                <a:gridCol w="3429000"/>
                <a:gridCol w="3429000"/>
              </a:tblGrid>
              <a:tr h="741680">
                <a:tc>
                  <a:txBody>
                    <a:bodyPr/>
                    <a:lstStyle/>
                    <a:p>
                      <a:r>
                        <a:rPr lang="en-US" altLang="en-US"/>
                        <a:t>Type of vasculitis</a:t>
                      </a:r>
                      <a:endParaRPr lang="en-GB" altLang="en-US"/>
                    </a:p>
                  </a:txBody>
                  <a:tcPr/>
                </a:tc>
                <a:tc>
                  <a:txBody>
                    <a:bodyPr/>
                    <a:lstStyle/>
                    <a:p>
                      <a:r>
                        <a:rPr lang="en-US" altLang="en-US"/>
                        <a:t>Age</a:t>
                      </a:r>
                      <a:endParaRPr lang="en-GB" altLang="en-US"/>
                    </a:p>
                  </a:txBody>
                  <a:tcPr/>
                </a:tc>
              </a:tr>
              <a:tr h="741680">
                <a:tc>
                  <a:txBody>
                    <a:bodyPr/>
                    <a:lstStyle/>
                    <a:p>
                      <a:r>
                        <a:rPr lang="en-US" altLang="en-US"/>
                        <a:t>Giant cell arteritis</a:t>
                      </a:r>
                      <a:endParaRPr lang="en-GB" altLang="en-US"/>
                    </a:p>
                  </a:txBody>
                  <a:tcPr/>
                </a:tc>
                <a:tc>
                  <a:txBody>
                    <a:bodyPr/>
                    <a:lstStyle/>
                    <a:p>
                      <a:r>
                        <a:rPr lang="en-US" altLang="en-US"/>
                        <a:t>Over 50 years</a:t>
                      </a:r>
                      <a:endParaRPr lang="en-GB" altLang="en-US"/>
                    </a:p>
                  </a:txBody>
                  <a:tcPr/>
                </a:tc>
              </a:tr>
              <a:tr h="741680">
                <a:tc>
                  <a:txBody>
                    <a:bodyPr/>
                    <a:lstStyle/>
                    <a:p>
                      <a:r>
                        <a:rPr lang="en-US" altLang="en-US"/>
                        <a:t>Takayasu vasculitis</a:t>
                      </a:r>
                      <a:endParaRPr lang="en-GB" altLang="en-US"/>
                    </a:p>
                  </a:txBody>
                  <a:tcPr/>
                </a:tc>
                <a:tc>
                  <a:txBody>
                    <a:bodyPr/>
                    <a:lstStyle/>
                    <a:p>
                      <a:r>
                        <a:rPr lang="en-US" altLang="en-US"/>
                        <a:t>Younger than40 years</a:t>
                      </a:r>
                      <a:endParaRPr lang="en-GB" altLang="en-US"/>
                    </a:p>
                  </a:txBody>
                  <a:tcPr/>
                </a:tc>
              </a:tr>
              <a:tr h="741680">
                <a:tc>
                  <a:txBody>
                    <a:bodyPr/>
                    <a:lstStyle/>
                    <a:p>
                      <a:r>
                        <a:rPr lang="en-US" altLang="en-US"/>
                        <a:t>Polyarteritis nodosa </a:t>
                      </a:r>
                      <a:endParaRPr lang="en-GB" altLang="en-US"/>
                    </a:p>
                  </a:txBody>
                  <a:tcPr/>
                </a:tc>
                <a:tc>
                  <a:txBody>
                    <a:bodyPr/>
                    <a:lstStyle/>
                    <a:p>
                      <a:r>
                        <a:rPr lang="en-US" altLang="en-US"/>
                        <a:t>Can be in infant to adult but mainly in 40 -50years individuals</a:t>
                      </a:r>
                      <a:endParaRPr lang="en-GB" altLang="en-US"/>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194303"/>
          <p:cNvGraphicFramePr>
            <a:graphicFrameLocks/>
          </p:cNvGraphicFramePr>
          <p:nvPr/>
        </p:nvGraphicFramePr>
        <p:xfrm>
          <a:off x="335110" y="1013460"/>
          <a:ext cx="6922942" cy="4212020"/>
        </p:xfrm>
        <a:graphic>
          <a:graphicData uri="http://schemas.openxmlformats.org/drawingml/2006/table">
            <a:tbl>
              <a:tblPr firstRow="1" bandRow="1">
                <a:tableStyleId>{5940675A-B579-460E-94D1-54222C63F5DA}</a:tableStyleId>
              </a:tblPr>
              <a:tblGrid>
                <a:gridCol w="3461471"/>
                <a:gridCol w="3461471"/>
              </a:tblGrid>
              <a:tr h="624495">
                <a:tc>
                  <a:txBody>
                    <a:bodyPr/>
                    <a:lstStyle/>
                    <a:p>
                      <a:r>
                        <a:rPr lang="en-US" altLang="en-US"/>
                        <a:t>Kawasacki disease</a:t>
                      </a:r>
                      <a:endParaRPr lang="en-GB" altLang="en-US"/>
                    </a:p>
                  </a:txBody>
                  <a:tcPr/>
                </a:tc>
                <a:tc>
                  <a:txBody>
                    <a:bodyPr/>
                    <a:lstStyle/>
                    <a:p>
                      <a:r>
                        <a:rPr lang="en-US" altLang="en-US"/>
                        <a:t>6 months to 5years children</a:t>
                      </a:r>
                      <a:endParaRPr lang="en-GB" altLang="en-US"/>
                    </a:p>
                  </a:txBody>
                  <a:tcPr/>
                </a:tc>
              </a:tr>
              <a:tr h="624495">
                <a:tc>
                  <a:txBody>
                    <a:bodyPr/>
                    <a:lstStyle/>
                    <a:p>
                      <a:r>
                        <a:rPr lang="en-US" altLang="en-US"/>
                        <a:t>Burger's disease</a:t>
                      </a:r>
                      <a:endParaRPr lang="en-GB" altLang="en-US"/>
                    </a:p>
                  </a:txBody>
                  <a:tcPr/>
                </a:tc>
                <a:tc>
                  <a:txBody>
                    <a:bodyPr/>
                    <a:lstStyle/>
                    <a:p>
                      <a:r>
                        <a:rPr lang="en-US" altLang="en-US"/>
                        <a:t>42 years</a:t>
                      </a:r>
                      <a:endParaRPr lang="en-GB" altLang="en-US"/>
                    </a:p>
                  </a:txBody>
                  <a:tcPr/>
                </a:tc>
              </a:tr>
              <a:tr h="1089544">
                <a:tc>
                  <a:txBody>
                    <a:bodyPr/>
                    <a:lstStyle/>
                    <a:p>
                      <a:r>
                        <a:rPr lang="en-US" altLang="en-US"/>
                        <a:t>Henoch-Schonlein purpura</a:t>
                      </a:r>
                      <a:endParaRPr lang="en-GB" altLang="en-US"/>
                    </a:p>
                  </a:txBody>
                  <a:tcPr/>
                </a:tc>
                <a:tc>
                  <a:txBody>
                    <a:bodyPr/>
                    <a:lstStyle/>
                    <a:p>
                      <a:r>
                        <a:rPr lang="en-US" altLang="en-US"/>
                        <a:t>Children and young adults(3-12years)</a:t>
                      </a:r>
                      <a:endParaRPr lang="en-GB" altLang="en-US"/>
                    </a:p>
                  </a:txBody>
                  <a:tcPr/>
                </a:tc>
              </a:tr>
              <a:tr h="624495">
                <a:tc>
                  <a:txBody>
                    <a:bodyPr/>
                    <a:lstStyle/>
                    <a:p>
                      <a:r>
                        <a:rPr lang="en-US" altLang="en-US"/>
                        <a:t>Wegener's disease</a:t>
                      </a:r>
                      <a:endParaRPr lang="en-GB" altLang="en-US"/>
                    </a:p>
                  </a:txBody>
                  <a:tcPr/>
                </a:tc>
                <a:tc>
                  <a:txBody>
                    <a:bodyPr/>
                    <a:lstStyle/>
                    <a:p>
                      <a:r>
                        <a:rPr lang="en-US" altLang="en-US"/>
                        <a:t>40-60years</a:t>
                      </a:r>
                      <a:endParaRPr lang="en-GB" altLang="en-US"/>
                    </a:p>
                  </a:txBody>
                  <a:tcPr/>
                </a:tc>
              </a:tr>
              <a:tr h="624495">
                <a:tc>
                  <a:txBody>
                    <a:bodyPr/>
                    <a:lstStyle/>
                    <a:p>
                      <a:r>
                        <a:rPr lang="en-US" altLang="en-US"/>
                        <a:t>Microscopic polyangitis</a:t>
                      </a:r>
                      <a:endParaRPr lang="en-GB" altLang="en-US"/>
                    </a:p>
                  </a:txBody>
                  <a:tcPr/>
                </a:tc>
                <a:tc>
                  <a:txBody>
                    <a:bodyPr/>
                    <a:lstStyle/>
                    <a:p>
                      <a:r>
                        <a:rPr lang="en-US" altLang="en-US"/>
                        <a:t>All age groups</a:t>
                      </a:r>
                      <a:endParaRPr lang="en-GB" altLang="en-US"/>
                    </a:p>
                  </a:txBody>
                  <a:tcPr/>
                </a:tc>
              </a:tr>
              <a:tr h="624495">
                <a:tc>
                  <a:txBody>
                    <a:bodyPr/>
                    <a:lstStyle/>
                    <a:p>
                      <a:endParaRPr lang="en-GB" altLang="en-US"/>
                    </a:p>
                  </a:txBody>
                  <a:tcPr/>
                </a:tc>
                <a:tc>
                  <a:txBody>
                    <a:bodyPr/>
                    <a:lstStyle/>
                    <a:p>
                      <a:endParaRPr lang="en-GB" altLang="en-US"/>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1048589"/>
          <p:cNvSpPr>
            <a:spLocks noGrp="1"/>
          </p:cNvSpPr>
          <p:nvPr>
            <p:ph idx="1"/>
          </p:nvPr>
        </p:nvSpPr>
        <p:spPr>
          <a:xfrm>
            <a:off x="628650" y="213553"/>
            <a:ext cx="7886700" cy="5963410"/>
          </a:xfrm>
        </p:spPr>
        <p:txBody>
          <a:bodyPr/>
          <a:lstStyle/>
          <a:p>
            <a:pPr marL="0" indent="0">
              <a:buNone/>
            </a:pPr>
            <a:r>
              <a:rPr lang="en-US" u="sng"/>
              <a:t>Gender:</a:t>
            </a:r>
            <a:endParaRPr lang="en-GB" u="sng"/>
          </a:p>
          <a:p>
            <a:pPr marL="0" indent="0">
              <a:buNone/>
            </a:pPr>
            <a:r>
              <a:rPr lang="en-US"/>
              <a:t>Common in male:takayasu arteritis , thromboangitis obliterans ,</a:t>
            </a:r>
            <a:endParaRPr lang="en-GB"/>
          </a:p>
          <a:p>
            <a:pPr marL="0" indent="0">
              <a:buNone/>
            </a:pPr>
            <a:r>
              <a:rPr lang="en-US"/>
              <a:t>Common in female:giant cell arteritis ,polyarteritis nodosa ,</a:t>
            </a:r>
            <a:endParaRPr lang="en-GB"/>
          </a:p>
          <a:p>
            <a:pPr marL="0" indent="0">
              <a:buNone/>
            </a:pPr>
            <a:r>
              <a:rPr lang="en-US"/>
              <a:t>Both:microscopic polyangitis ,Wegener's disease</a:t>
            </a:r>
            <a:endParaRPr lang="en-GB"/>
          </a:p>
          <a:p>
            <a:pPr marL="0" indent="0">
              <a:buNone/>
            </a:pPr>
            <a:r>
              <a:rPr lang="en-US" u="sng"/>
              <a:t>Education leve</a:t>
            </a:r>
            <a:r>
              <a:rPr lang="en-US"/>
              <a:t>l:if patient is educated then they have bette ability to understand their health status and  cooperate with therapy.</a:t>
            </a:r>
            <a:endParaRPr lang="en-GB"/>
          </a:p>
          <a:p>
            <a:pPr marL="0" indent="0">
              <a:buNone/>
            </a:pPr>
            <a:r>
              <a:rPr lang="en-US" u="sng"/>
              <a:t>Date of admission and examination</a:t>
            </a:r>
            <a:endParaRPr lang="en-GB" u="sng"/>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Content Placeholder 1048588"/>
          <p:cNvSpPr>
            <a:spLocks noGrp="1"/>
          </p:cNvSpPr>
          <p:nvPr>
            <p:ph idx="1"/>
          </p:nvPr>
        </p:nvSpPr>
        <p:spPr>
          <a:xfrm>
            <a:off x="628649" y="582021"/>
            <a:ext cx="7886700" cy="6826052"/>
          </a:xfrm>
        </p:spPr>
        <p:txBody>
          <a:bodyPr>
            <a:normAutofit/>
          </a:bodyPr>
          <a:lstStyle/>
          <a:p>
            <a:pPr marL="0" indent="0">
              <a:buNone/>
            </a:pPr>
            <a:r>
              <a:rPr lang="en-US" u="sng"/>
              <a:t>Chief complain</a:t>
            </a:r>
            <a:r>
              <a:rPr lang="en-US"/>
              <a:t>:includes common symptoms like severe headache,fever, weight loss,rashes in skin,night sweating,ache in body ,numbness etc.</a:t>
            </a:r>
            <a:endParaRPr lang="en-GB"/>
          </a:p>
          <a:p>
            <a:r>
              <a:rPr lang="en-US" u="sng"/>
              <a:t>HOPI(history of present illness):</a:t>
            </a:r>
            <a:endParaRPr lang="en-GB" u="sng"/>
          </a:p>
          <a:p>
            <a:r>
              <a:rPr lang="en-US"/>
              <a:t>Initially patient feels fatigue,headache ,fever with night sweats followed by unintended weight loss.</a:t>
            </a:r>
            <a:endParaRPr lang="en-GB"/>
          </a:p>
          <a:p>
            <a:r>
              <a:rPr lang="en-US"/>
              <a:t>Later it may progress to disturbance in vision,chest pain ,shortness of breath and pain in joint and muscles. </a:t>
            </a:r>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Content Placeholder 1048586"/>
          <p:cNvSpPr>
            <a:spLocks noGrp="1"/>
          </p:cNvSpPr>
          <p:nvPr>
            <p:ph idx="1"/>
          </p:nvPr>
        </p:nvSpPr>
        <p:spPr>
          <a:xfrm>
            <a:off x="792936" y="169579"/>
            <a:ext cx="8549121" cy="7177848"/>
          </a:xfrm>
        </p:spPr>
        <p:txBody>
          <a:bodyPr/>
          <a:lstStyle/>
          <a:p>
            <a:pPr marL="0" indent="0">
              <a:buNone/>
            </a:pPr>
            <a:r>
              <a:rPr lang="en-US" u="sng"/>
              <a:t>Cough</a:t>
            </a:r>
            <a:r>
              <a:rPr lang="en-US" u="none"/>
              <a:t>:persistent cough in large vessel vasculitis</a:t>
            </a:r>
            <a:endParaRPr lang="en-GB" u="none"/>
          </a:p>
          <a:p>
            <a:pPr marL="0" indent="0">
              <a:buNone/>
            </a:pPr>
            <a:r>
              <a:rPr lang="en-US" u="none"/>
              <a:t>Associated symptoms:night sweats,weight loss,headache,fever,dizziness</a:t>
            </a:r>
            <a:endParaRPr lang="en-GB" u="none"/>
          </a:p>
          <a:p>
            <a:pPr marL="0" indent="0">
              <a:buNone/>
            </a:pPr>
            <a:r>
              <a:rPr lang="en-US" u="sng"/>
              <a:t>Dypsnea</a:t>
            </a:r>
            <a:r>
              <a:rPr lang="en-US" u="none"/>
              <a:t>:seen in giant cell vasculitis and Takayasu disease</a:t>
            </a:r>
            <a:endParaRPr lang="en-GB" u="none"/>
          </a:p>
          <a:p>
            <a:pPr marL="0" indent="0">
              <a:buNone/>
            </a:pPr>
            <a:r>
              <a:rPr lang="en-US" u="sng"/>
              <a:t>Chest pain</a:t>
            </a:r>
            <a:r>
              <a:rPr lang="en-US" u="none"/>
              <a:t>:present in large vessel vasculitis</a:t>
            </a:r>
            <a:endParaRPr lang="en-GB" u="none"/>
          </a:p>
          <a:p>
            <a:pPr marL="0" indent="0">
              <a:buNone/>
            </a:pPr>
            <a:r>
              <a:rPr lang="en-US" u="sng"/>
              <a:t>Fever</a:t>
            </a:r>
            <a:r>
              <a:rPr lang="en-US" u="none"/>
              <a:t>:mild fever </a:t>
            </a:r>
            <a:endParaRPr lang="en-GB" u="none"/>
          </a:p>
          <a:p>
            <a:pPr marL="0" indent="0">
              <a:buNone/>
            </a:pPr>
            <a:r>
              <a:rPr lang="en-US" u="sng"/>
              <a:t>Past medical history:</a:t>
            </a:r>
            <a:endParaRPr lang="en-GB" u="sng"/>
          </a:p>
          <a:p>
            <a:pPr marL="0" indent="0">
              <a:buNone/>
            </a:pPr>
            <a:r>
              <a:rPr lang="en-US" u="none"/>
              <a:t>Polyarteritis nodosa associated with hepatitis</a:t>
            </a:r>
            <a:endParaRPr lang="en-GB" u="none"/>
          </a:p>
          <a:p>
            <a:pPr marL="0" indent="0">
              <a:buNone/>
            </a:pPr>
            <a:r>
              <a:rPr lang="en-US" u="none"/>
              <a:t>Churg-strauss syndrome associated with asthma</a:t>
            </a:r>
            <a:endParaRPr lang="en-GB" u="none"/>
          </a:p>
          <a:p>
            <a:pPr marL="0" indent="0">
              <a:buNone/>
            </a:pPr>
            <a:r>
              <a:rPr lang="en-US" u="none"/>
              <a:t>Personal history:</a:t>
            </a:r>
            <a:endParaRPr lang="en-GB" u="none"/>
          </a:p>
          <a:p>
            <a:pPr marL="0" indent="0">
              <a:buNone/>
            </a:pPr>
            <a:r>
              <a:rPr lang="en-US" u="none"/>
              <a:t>Thromboangitis obliterans due to intake of tobacco</a:t>
            </a:r>
            <a:endParaRPr lang="en-GB" u="none"/>
          </a:p>
          <a:p>
            <a:pPr marL="0" indent="0">
              <a:buNone/>
            </a:pPr>
            <a:r>
              <a:rPr lang="en-US" u="sng"/>
              <a:t>Lifestyle history</a:t>
            </a:r>
            <a:r>
              <a:rPr lang="en-US" u="none"/>
              <a:t>:unrecognized obstructie sleep apnea can cause vasculitis. </a:t>
            </a:r>
            <a:endParaRPr lang="en-GB" u="none"/>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Content Placeholder 1048728"/>
          <p:cNvSpPr>
            <a:spLocks noGrp="1"/>
          </p:cNvSpPr>
          <p:nvPr>
            <p:ph idx="1"/>
          </p:nvPr>
        </p:nvSpPr>
        <p:spPr>
          <a:xfrm>
            <a:off x="-11396" y="238100"/>
            <a:ext cx="9155396" cy="6961915"/>
          </a:xfrm>
        </p:spPr>
        <p:txBody>
          <a:bodyPr>
            <a:normAutofit/>
          </a:bodyPr>
          <a:lstStyle/>
          <a:p>
            <a:pPr marL="0" indent="0">
              <a:buNone/>
            </a:pPr>
            <a:r>
              <a:rPr lang="en-US" u="sng"/>
              <a:t>Occupational history</a:t>
            </a:r>
            <a:r>
              <a:rPr lang="en-US"/>
              <a:t>:exposure to sillica and metals can caue small vessel vasculitis.</a:t>
            </a:r>
            <a:endParaRPr lang="en-GB"/>
          </a:p>
          <a:p>
            <a:pPr marL="0" indent="0">
              <a:buNone/>
            </a:pPr>
            <a:r>
              <a:rPr lang="en-US"/>
              <a:t>Farming in lifetime has been show to associated with primary systemic vasculitis.</a:t>
            </a:r>
            <a:endParaRPr lang="en-GB"/>
          </a:p>
          <a:p>
            <a:pPr marL="0" indent="0">
              <a:buNone/>
            </a:pPr>
            <a:endParaRPr lang="en-GB"/>
          </a:p>
          <a:p>
            <a:pPr marL="0" indent="0">
              <a:buNone/>
            </a:pPr>
            <a:r>
              <a:rPr lang="en-US"/>
              <a:t>OBJECTIVE ASSESSMENT:</a:t>
            </a:r>
            <a:endParaRPr lang="en-GB"/>
          </a:p>
          <a:p>
            <a:pPr marL="0" indent="0">
              <a:buNone/>
            </a:pPr>
            <a:r>
              <a:rPr lang="en-US" u="sng"/>
              <a:t>Vital signs</a:t>
            </a:r>
            <a:endParaRPr lang="en-GB" u="sng"/>
          </a:p>
          <a:p>
            <a:r>
              <a:rPr lang="en-US"/>
              <a:t>Temperature:mild fever</a:t>
            </a:r>
            <a:endParaRPr lang="en-GB"/>
          </a:p>
          <a:p>
            <a:pPr marL="0" indent="0">
              <a:buNone/>
            </a:pPr>
            <a:r>
              <a:rPr lang="en-US"/>
              <a:t>                  &gt;5 days in Kawasaki disease</a:t>
            </a:r>
            <a:endParaRPr lang="en-GB"/>
          </a:p>
          <a:p>
            <a:r>
              <a:rPr lang="en-US"/>
              <a:t>Pulse rate:pulseless in Takayasu's disease</a:t>
            </a:r>
            <a:endParaRPr lang="en-GB"/>
          </a:p>
          <a:p>
            <a:r>
              <a:rPr lang="en-US"/>
              <a:t>Blood pressure: Hypertension can be seen</a:t>
            </a:r>
            <a:endParaRPr lang="en-GB"/>
          </a:p>
          <a:p>
            <a:pPr marL="0" indent="0">
              <a:buNone/>
            </a:pPr>
            <a:r>
              <a:rPr lang="en-US"/>
              <a:t>Diastolic pressure greater than 90mmhg</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1048605"/>
          <p:cNvSpPr>
            <a:spLocks noGrp="1"/>
          </p:cNvSpPr>
          <p:nvPr>
            <p:ph idx="1"/>
          </p:nvPr>
        </p:nvSpPr>
        <p:spPr>
          <a:xfrm>
            <a:off x="477257" y="639499"/>
            <a:ext cx="7886700" cy="5592994"/>
          </a:xfrm>
        </p:spPr>
        <p:txBody>
          <a:bodyPr/>
          <a:lstStyle/>
          <a:p>
            <a:r>
              <a:rPr lang="en-GB"/>
              <a:t>When inflamed, the blood vessel may become weakened and stretch forming an </a:t>
            </a:r>
            <a:r>
              <a:rPr lang="en-GB" u="sng">
                <a:solidFill>
                  <a:srgbClr val="00B0F0"/>
                </a:solidFill>
              </a:rPr>
              <a:t>aneurysm</a:t>
            </a:r>
            <a:r>
              <a:rPr lang="en-GB"/>
              <a:t>, or become so thin that it ruptures resulting in bleeding into the tissue. </a:t>
            </a:r>
          </a:p>
          <a:p>
            <a:r>
              <a:rPr lang="en-GB"/>
              <a:t>Vasculitis can also cause blood vessel </a:t>
            </a:r>
            <a:r>
              <a:rPr lang="en-GB" u="sng">
                <a:solidFill>
                  <a:srgbClr val="00B0F0"/>
                </a:solidFill>
              </a:rPr>
              <a:t>narrowing</a:t>
            </a:r>
            <a:r>
              <a:rPr lang="en-GB"/>
              <a:t> to the point of closing off the vessel entirely. This can cause organs to become damaged from </a:t>
            </a:r>
            <a:r>
              <a:rPr lang="en-GB" u="sng"/>
              <a:t>loss of oxygen and nutrients </a:t>
            </a:r>
            <a:r>
              <a:rPr lang="en-GB"/>
              <a:t>that were being supplied by the blood.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1048729"/>
          <p:cNvSpPr>
            <a:spLocks noGrp="1"/>
          </p:cNvSpPr>
          <p:nvPr>
            <p:ph type="title"/>
          </p:nvPr>
        </p:nvSpPr>
        <p:spPr>
          <a:xfrm>
            <a:off x="628650" y="365126"/>
            <a:ext cx="7886700" cy="595939"/>
          </a:xfrm>
        </p:spPr>
        <p:txBody>
          <a:bodyPr>
            <a:normAutofit fontScale="90000"/>
          </a:bodyPr>
          <a:lstStyle/>
          <a:p>
            <a:r>
              <a:rPr lang="en-US"/>
              <a:t>Inspection ad observation</a:t>
            </a:r>
            <a:endParaRPr lang="en-GB"/>
          </a:p>
        </p:txBody>
      </p:sp>
      <p:sp>
        <p:nvSpPr>
          <p:cNvPr id="1048731" name="Content Placeholder 1048730"/>
          <p:cNvSpPr>
            <a:spLocks noGrp="1"/>
          </p:cNvSpPr>
          <p:nvPr>
            <p:ph idx="1"/>
          </p:nvPr>
        </p:nvSpPr>
        <p:spPr>
          <a:xfrm>
            <a:off x="628650" y="883821"/>
            <a:ext cx="7886700" cy="5293142"/>
          </a:xfrm>
        </p:spPr>
        <p:txBody>
          <a:bodyPr>
            <a:normAutofit fontScale="85714" lnSpcReduction="10000"/>
          </a:bodyPr>
          <a:lstStyle/>
          <a:p>
            <a:pPr marL="0" indent="0">
              <a:buNone/>
            </a:pPr>
            <a:r>
              <a:rPr lang="en-US" u="sng"/>
              <a:t>Head:</a:t>
            </a:r>
            <a:endParaRPr lang="en-GB" u="sng"/>
          </a:p>
          <a:p>
            <a:pPr marL="0" indent="0">
              <a:buNone/>
            </a:pPr>
            <a:r>
              <a:rPr lang="en-US"/>
              <a:t>distinct blood vessel in head eg temporal artery in giant cell arteritis</a:t>
            </a:r>
            <a:endParaRPr lang="en-GB"/>
          </a:p>
          <a:p>
            <a:pPr marL="0" indent="0">
              <a:buNone/>
            </a:pPr>
            <a:r>
              <a:rPr lang="en-US"/>
              <a:t>Excessive sweating at night</a:t>
            </a:r>
            <a:endParaRPr lang="en-GB"/>
          </a:p>
          <a:p>
            <a:pPr marL="0" indent="0">
              <a:buNone/>
            </a:pPr>
            <a:r>
              <a:rPr lang="en-US" u="sng"/>
              <a:t>Eyes</a:t>
            </a:r>
            <a:r>
              <a:rPr lang="en-US"/>
              <a:t>:diplopia and blurred vision </a:t>
            </a:r>
            <a:endParaRPr lang="en-GB"/>
          </a:p>
          <a:p>
            <a:pPr marL="0" indent="0">
              <a:buNone/>
            </a:pPr>
            <a:r>
              <a:rPr lang="en-US" u="sng"/>
              <a:t>Extremities</a:t>
            </a:r>
            <a:r>
              <a:rPr lang="en-US"/>
              <a:t>:</a:t>
            </a:r>
            <a:endParaRPr lang="en-GB"/>
          </a:p>
          <a:p>
            <a:pPr marL="0" indent="0">
              <a:buNone/>
            </a:pPr>
            <a:r>
              <a:rPr lang="en-US"/>
              <a:t>Poor capillary refill</a:t>
            </a:r>
            <a:endParaRPr lang="en-GB"/>
          </a:p>
          <a:p>
            <a:pPr marL="0" indent="0">
              <a:buNone/>
            </a:pPr>
            <a:r>
              <a:rPr lang="en-US"/>
              <a:t>Finger and toes are pale ,reddsih or blue tinted in thromboangitis obliterans </a:t>
            </a:r>
            <a:endParaRPr lang="en-GB"/>
          </a:p>
          <a:p>
            <a:pPr marL="0" indent="0">
              <a:buNone/>
            </a:pPr>
            <a:r>
              <a:rPr lang="en-US"/>
              <a:t>Skin rashes and lesions on lower extremity especially ankle and buttocks.</a:t>
            </a:r>
            <a:endParaRPr lang="en-GB"/>
          </a:p>
          <a:p>
            <a:pPr marL="0" indent="0">
              <a:buNone/>
            </a:pPr>
            <a:r>
              <a:rPr lang="en-US"/>
              <a:t>Muscle and joint ache and tenderness </a:t>
            </a:r>
            <a:endParaRPr lang="en-GB"/>
          </a:p>
          <a:p>
            <a:pPr marL="0" indent="0">
              <a:buNone/>
            </a:pPr>
            <a:r>
              <a:rPr lang="en-US"/>
              <a:t>Swelling of foot in Kawasaki disease</a:t>
            </a:r>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048731"/>
          <p:cNvSpPr>
            <a:spLocks noGrp="1"/>
          </p:cNvSpPr>
          <p:nvPr>
            <p:ph type="title"/>
          </p:nvPr>
        </p:nvSpPr>
        <p:spPr>
          <a:xfrm>
            <a:off x="628650" y="365126"/>
            <a:ext cx="7886700" cy="611265"/>
          </a:xfrm>
        </p:spPr>
        <p:txBody>
          <a:bodyPr>
            <a:normAutofit fontScale="90000"/>
          </a:bodyPr>
          <a:lstStyle/>
          <a:p>
            <a:r>
              <a:rPr lang="en-US"/>
              <a:t>Auscultation</a:t>
            </a:r>
            <a:endParaRPr lang="en-GB"/>
          </a:p>
        </p:txBody>
      </p:sp>
      <p:sp>
        <p:nvSpPr>
          <p:cNvPr id="1048733" name="Content Placeholder 1048732"/>
          <p:cNvSpPr>
            <a:spLocks noGrp="1"/>
          </p:cNvSpPr>
          <p:nvPr>
            <p:ph idx="1"/>
          </p:nvPr>
        </p:nvSpPr>
        <p:spPr>
          <a:xfrm>
            <a:off x="628650" y="894394"/>
            <a:ext cx="7886700" cy="5282569"/>
          </a:xfrm>
        </p:spPr>
        <p:txBody>
          <a:bodyPr/>
          <a:lstStyle/>
          <a:p>
            <a:pPr marL="0" indent="0">
              <a:buNone/>
            </a:pPr>
            <a:r>
              <a:rPr lang="en-US"/>
              <a:t>Blockage in the large sized artery can be auscultate from the skin above and bruit and thrill sound can be heard.</a:t>
            </a:r>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References</a:t>
            </a:r>
            <a:endParaRPr lang="en-GB"/>
          </a:p>
        </p:txBody>
      </p:sp>
      <p:sp>
        <p:nvSpPr>
          <p:cNvPr id="1048683" name="Content Placeholder 1048682"/>
          <p:cNvSpPr>
            <a:spLocks noGrp="1"/>
          </p:cNvSpPr>
          <p:nvPr>
            <p:ph idx="1"/>
          </p:nvPr>
        </p:nvSpPr>
        <p:spPr/>
        <p:txBody>
          <a:bodyPr>
            <a:normAutofit fontScale="86071" lnSpcReduction="10000"/>
          </a:bodyPr>
          <a:lstStyle/>
          <a:p>
            <a:r>
              <a:rPr lang="en-GB"/>
              <a:t>Robbins basic pathology; kumar Abbas Aster; 9th edition.</a:t>
            </a:r>
          </a:p>
          <a:p>
            <a:r>
              <a:rPr lang="en-GB"/>
              <a:t>Davidson’s principles and practice of medicines, 21st edition</a:t>
            </a:r>
          </a:p>
          <a:p>
            <a:r>
              <a:rPr lang="en-GB"/>
              <a:t>www.hopkinsvasculitis.org</a:t>
            </a:r>
          </a:p>
          <a:p>
            <a:r>
              <a:rPr lang="en-GB"/>
              <a:t>www.myoclinic.org /vasculitis</a:t>
            </a:r>
          </a:p>
          <a:p>
            <a:r>
              <a:rPr lang="en-GB"/>
              <a:t>Mythili Seetharaman,MD consultant rheumatologist, giant cell arteritis ( temporal arteritis), medscape.</a:t>
            </a:r>
          </a:p>
          <a:p>
            <a:r>
              <a:rPr lang="en-GB"/>
              <a:t>Naiem Nassiri, MD, Thromboangiitis obliterans. Nov 19,2015 ( MEDSCAPE)</a:t>
            </a:r>
          </a:p>
          <a:p>
            <a:r>
              <a:rPr lang="en-GB"/>
              <a:t>PERIPHERAL ARTERIAL</a:t>
            </a:r>
            <a:r>
              <a:rPr lang="en-US"/>
              <a:t> </a:t>
            </a:r>
            <a:r>
              <a:rPr lang="en-GB"/>
              <a:t>DISEASE</a:t>
            </a:r>
            <a:r>
              <a:rPr lang="en-US"/>
              <a:t> by </a:t>
            </a:r>
            <a:r>
              <a:rPr lang="en-GB"/>
              <a:t>HUMANA </a:t>
            </a:r>
            <a:r>
              <a:rPr lang="en-US"/>
              <a:t>PRESS</a:t>
            </a:r>
            <a:endParaRPr lang="en-GB"/>
          </a:p>
          <a:p>
            <a:r>
              <a:rPr lang="en-US"/>
              <a:t>ABC of arterial and vascular disease COS Savge et al</a:t>
            </a:r>
            <a:endParaRPr lang="en-GB"/>
          </a:p>
          <a:p>
            <a:r>
              <a:rPr lang="en-US"/>
              <a:t>Vascular inflammation in obesity by jelicS et al</a:t>
            </a:r>
            <a:endParaRPr lang="en-GB"/>
          </a:p>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097170"/>
          <p:cNvPicPr>
            <a:picLocks/>
          </p:cNvPicPr>
          <p:nvPr/>
        </p:nvPicPr>
        <p:blipFill>
          <a:blip r:embed="rId2"/>
          <a:stretch>
            <a:fillRect/>
          </a:stretch>
        </p:blipFill>
        <p:spPr>
          <a:xfrm>
            <a:off x="428625" y="315362"/>
            <a:ext cx="8286749" cy="622727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2" name="Picture 2097171"/>
          <p:cNvPicPr>
            <a:picLocks/>
          </p:cNvPicPr>
          <p:nvPr/>
        </p:nvPicPr>
        <p:blipFill>
          <a:blip r:embed="rId2"/>
          <a:stretch>
            <a:fillRect/>
          </a:stretch>
        </p:blipFill>
        <p:spPr>
          <a:xfrm>
            <a:off x="2207461" y="577268"/>
            <a:ext cx="4729079" cy="4208394"/>
          </a:xfrm>
          <a:prstGeom prst="rect">
            <a:avLst/>
          </a:prstGeom>
        </p:spPr>
      </p:pic>
      <p:sp>
        <p:nvSpPr>
          <p:cNvPr id="1048684" name="TextBox 1048683"/>
          <p:cNvSpPr txBox="1"/>
          <p:nvPr/>
        </p:nvSpPr>
        <p:spPr>
          <a:xfrm>
            <a:off x="3581319" y="4785661"/>
            <a:ext cx="4848914" cy="510540"/>
          </a:xfrm>
          <a:prstGeom prst="rect">
            <a:avLst/>
          </a:prstGeom>
        </p:spPr>
        <p:txBody>
          <a:bodyPr wrap="square" rtlCol="0">
            <a:spAutoFit/>
          </a:bodyPr>
          <a:lstStyle/>
          <a:p>
            <a:r>
              <a:rPr lang="en-US" sz="2800">
                <a:solidFill>
                  <a:srgbClr val="000000"/>
                </a:solidFill>
              </a:rPr>
              <a:t>Any queries?</a:t>
            </a:r>
            <a:endParaRPr lang="en-GB" sz="2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3172393"/>
              </p:ext>
            </p:extLst>
          </p:nvPr>
        </p:nvGraphicFramePr>
        <p:xfrm>
          <a:off x="1524000" y="1397000"/>
          <a:ext cx="6218712" cy="2319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234334294"/>
              </p:ext>
            </p:extLst>
          </p:nvPr>
        </p:nvGraphicFramePr>
        <p:xfrm>
          <a:off x="1322120" y="2406403"/>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57119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849235539"/>
              </p:ext>
            </p:extLst>
          </p:nvPr>
        </p:nvGraphicFramePr>
        <p:xfrm>
          <a:off x="-838200" y="84986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40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tretch>
            <a:fillRect/>
          </a:stretch>
        </p:blipFill>
        <p:spPr>
          <a:xfrm>
            <a:off x="1626979" y="1293060"/>
            <a:ext cx="6468439" cy="47938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048609"/>
          <p:cNvSpPr>
            <a:spLocks noGrp="1"/>
          </p:cNvSpPr>
          <p:nvPr>
            <p:ph type="ctrTitle"/>
          </p:nvPr>
        </p:nvSpPr>
        <p:spPr>
          <a:xfrm>
            <a:off x="318912" y="-425003"/>
            <a:ext cx="7772400" cy="1970468"/>
          </a:xfrm>
        </p:spPr>
        <p:txBody>
          <a:bodyPr>
            <a:normAutofit/>
          </a:bodyPr>
          <a:lstStyle/>
          <a:p>
            <a:r>
              <a:rPr lang="en-US" dirty="0"/>
              <a:t>Pathophysiology of </a:t>
            </a:r>
            <a:r>
              <a:rPr lang="en-US" dirty="0" err="1"/>
              <a:t>vasculitis</a:t>
            </a:r>
            <a:endParaRPr lang="en-GB" dirty="0"/>
          </a:p>
        </p:txBody>
      </p:sp>
      <p:sp>
        <p:nvSpPr>
          <p:cNvPr id="1048611" name="Subtitle 1048610"/>
          <p:cNvSpPr>
            <a:spLocks noGrp="1"/>
          </p:cNvSpPr>
          <p:nvPr>
            <p:ph type="subTitle" idx="1"/>
          </p:nvPr>
        </p:nvSpPr>
        <p:spPr>
          <a:xfrm>
            <a:off x="189844" y="1545465"/>
            <a:ext cx="8764312" cy="6328524"/>
          </a:xfrm>
        </p:spPr>
        <p:txBody>
          <a:bodyPr/>
          <a:lstStyle/>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428625" y="315362"/>
            <a:ext cx="8286749" cy="62272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ctrTitle"/>
          </p:nvPr>
        </p:nvSpPr>
        <p:spPr>
          <a:xfrm>
            <a:off x="685799" y="0"/>
            <a:ext cx="7772400" cy="1785531"/>
          </a:xfrm>
        </p:spPr>
        <p:txBody>
          <a:bodyPr>
            <a:normAutofit/>
          </a:bodyPr>
          <a:lstStyle/>
          <a:p>
            <a:r>
              <a:rPr lang="en-US"/>
              <a:t>Classification of vasculitis</a:t>
            </a:r>
            <a:endParaRPr lang="en-GB"/>
          </a:p>
        </p:txBody>
      </p:sp>
      <p:sp>
        <p:nvSpPr>
          <p:cNvPr id="1048613" name="Subtitle 1048612"/>
          <p:cNvSpPr>
            <a:spLocks noGrp="1"/>
          </p:cNvSpPr>
          <p:nvPr>
            <p:ph type="subTitle" idx="1"/>
          </p:nvPr>
        </p:nvSpPr>
        <p:spPr>
          <a:xfrm>
            <a:off x="354608" y="923502"/>
            <a:ext cx="8574823" cy="5934498"/>
          </a:xfrm>
        </p:spPr>
        <p:txBody>
          <a:bodyPr/>
          <a:lstStyle/>
          <a:p>
            <a:endParaRPr lang="en-GB"/>
          </a:p>
        </p:txBody>
      </p:sp>
      <p:pic>
        <p:nvPicPr>
          <p:cNvPr id="2097156" name="Picture 2097155"/>
          <p:cNvPicPr>
            <a:picLocks/>
          </p:cNvPicPr>
          <p:nvPr/>
        </p:nvPicPr>
        <p:blipFill>
          <a:blip r:embed="rId2"/>
          <a:stretch>
            <a:fillRect/>
          </a:stretch>
        </p:blipFill>
        <p:spPr>
          <a:xfrm>
            <a:off x="213037" y="1707593"/>
            <a:ext cx="9144000" cy="53744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2516</Words>
  <Application>Microsoft Office PowerPoint</Application>
  <PresentationFormat>On-screen Show (4:3)</PresentationFormat>
  <Paragraphs>306</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VASCULITIS:inflammatory diseases of blood vessels</vt:lpstr>
      <vt:lpstr>PowerPoint Presentation</vt:lpstr>
      <vt:lpstr>Vasculitis</vt:lpstr>
      <vt:lpstr>PowerPoint Presentation</vt:lpstr>
      <vt:lpstr>PowerPoint Presentation</vt:lpstr>
      <vt:lpstr>PowerPoint Presentation</vt:lpstr>
      <vt:lpstr>Pathophysiology of vasculitis</vt:lpstr>
      <vt:lpstr>PowerPoint Presentation</vt:lpstr>
      <vt:lpstr>Classification of vasculitis</vt:lpstr>
      <vt:lpstr>Classification depending upon size of artery involved in pathology</vt:lpstr>
      <vt:lpstr>Giant cell arteritis(GCA)</vt:lpstr>
      <vt:lpstr>Giant cell arteritis /temporal arteritis/cranial arteritis</vt:lpstr>
      <vt:lpstr>Clinical features</vt:lpstr>
      <vt:lpstr>Takayasu's disease</vt:lpstr>
      <vt:lpstr>Sign and symptoms</vt:lpstr>
      <vt:lpstr>Risk factors</vt:lpstr>
      <vt:lpstr>Complications</vt:lpstr>
      <vt:lpstr>PowerPoint Presentation</vt:lpstr>
      <vt:lpstr>Polyarteritis Nodosa</vt:lpstr>
      <vt:lpstr>Clinical features</vt:lpstr>
      <vt:lpstr>Sign and symptoms</vt:lpstr>
      <vt:lpstr>Kawasacki disease</vt:lpstr>
      <vt:lpstr>PowerPoint Presentation</vt:lpstr>
      <vt:lpstr>PowerPoint Presentation</vt:lpstr>
      <vt:lpstr>Thromboangitis obliterans /Burger's disease</vt:lpstr>
      <vt:lpstr>Sign and symptoms</vt:lpstr>
      <vt:lpstr>PowerPoint Presentation</vt:lpstr>
      <vt:lpstr>Thromboangitis obliterans /Burger's disease</vt:lpstr>
      <vt:lpstr>Cryoglobulinemic vasculitis</vt:lpstr>
      <vt:lpstr>PowerPoint Presentation</vt:lpstr>
      <vt:lpstr>Cryoglobulinemic vasculitis</vt:lpstr>
      <vt:lpstr>Henoch -Schonlein Purpura</vt:lpstr>
      <vt:lpstr>PowerPoint Presentation</vt:lpstr>
      <vt:lpstr>PowerPoint Presentation</vt:lpstr>
      <vt:lpstr>PowerPoint Presentation</vt:lpstr>
      <vt:lpstr>Churg-strauss syndrome</vt:lpstr>
      <vt:lpstr>PowerPoint Presentation</vt:lpstr>
      <vt:lpstr>Microscopic polyangitis</vt:lpstr>
      <vt:lpstr>The FIVE most common clinical manifestations of MPA are: </vt:lpstr>
      <vt:lpstr>Wegener's disease / Granulomatosis with polyangitis</vt:lpstr>
      <vt:lpstr>PowerPoint Presentation</vt:lpstr>
      <vt:lpstr>Most patients first notice symptoms in the respiratory tract. Symptoms may include: </vt:lpstr>
      <vt:lpstr>PowerPoint Presentation</vt:lpstr>
      <vt:lpstr>Assessment of vasculitis</vt:lpstr>
      <vt:lpstr>PowerPoint Presentation</vt:lpstr>
      <vt:lpstr>PowerPoint Presentation</vt:lpstr>
      <vt:lpstr>PowerPoint Presentation</vt:lpstr>
      <vt:lpstr>PowerPoint Presentation</vt:lpstr>
      <vt:lpstr>PowerPoint Presentation</vt:lpstr>
      <vt:lpstr>Inspection ad observation</vt:lpstr>
      <vt:lpstr>Auscultation</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VASCULITIS:inflammatory diseases of blood vessels</dc:title>
  <dc:creator>CAM-L21</dc:creator>
  <cp:lastModifiedBy>adminpc</cp:lastModifiedBy>
  <cp:revision>6</cp:revision>
  <dcterms:created xsi:type="dcterms:W3CDTF">2015-05-03T18:30:45Z</dcterms:created>
  <dcterms:modified xsi:type="dcterms:W3CDTF">2019-05-18T03:32:58Z</dcterms:modified>
</cp:coreProperties>
</file>