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710" r:id="rId2"/>
    <p:sldId id="1723" r:id="rId3"/>
    <p:sldId id="1732" r:id="rId4"/>
    <p:sldId id="1738" r:id="rId5"/>
    <p:sldId id="1739" r:id="rId6"/>
    <p:sldId id="1740" r:id="rId7"/>
    <p:sldId id="1741" r:id="rId8"/>
    <p:sldId id="1725" r:id="rId9"/>
    <p:sldId id="1730" r:id="rId10"/>
    <p:sldId id="267" r:id="rId11"/>
    <p:sldId id="262" r:id="rId12"/>
    <p:sldId id="1731" r:id="rId13"/>
    <p:sldId id="1720" r:id="rId14"/>
    <p:sldId id="1726" r:id="rId15"/>
    <p:sldId id="1721" r:id="rId16"/>
    <p:sldId id="1727" r:id="rId17"/>
    <p:sldId id="1724" r:id="rId18"/>
    <p:sldId id="1728" r:id="rId19"/>
    <p:sldId id="1729" r:id="rId20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F00"/>
    <a:srgbClr val="3C3C65"/>
    <a:srgbClr val="88B858"/>
    <a:srgbClr val="96CE5E"/>
    <a:srgbClr val="7BA64F"/>
    <a:srgbClr val="9CDC5C"/>
    <a:srgbClr val="22C300"/>
    <a:srgbClr val="21A601"/>
    <a:srgbClr val="FF7083"/>
    <a:srgbClr val="96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7" autoAdjust="0"/>
    <p:restoredTop sz="96327" autoAdjust="0"/>
  </p:normalViewPr>
  <p:slideViewPr>
    <p:cSldViewPr>
      <p:cViewPr varScale="1">
        <p:scale>
          <a:sx n="134" d="100"/>
          <a:sy n="134" d="100"/>
        </p:scale>
        <p:origin x="2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90" d="100"/>
        <a:sy n="90" d="100"/>
      </p:scale>
      <p:origin x="0" y="3384"/>
    </p:cViewPr>
  </p:sorterViewPr>
  <p:notesViewPr>
    <p:cSldViewPr>
      <p:cViewPr varScale="1">
        <p:scale>
          <a:sx n="81" d="100"/>
          <a:sy n="81" d="100"/>
        </p:scale>
        <p:origin x="3344" y="168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2022/10/29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83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983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436" y="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10/29/22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041" y="4416374"/>
            <a:ext cx="5608320" cy="418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83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436" y="882983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33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3D88A-B414-9040-92C8-6E5FA5C78D7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34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3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3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61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91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8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99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87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3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69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94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24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64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8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14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38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template14.jpg">
            <a:extLst>
              <a:ext uri="{FF2B5EF4-FFF2-40B4-BE49-F238E27FC236}">
                <a16:creationId xmlns:a16="http://schemas.microsoft.com/office/drawing/2014/main" id="{A6D47B94-6904-9E49-88EA-FD74BC89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ED38-093B-DE4F-A2F3-8400C4AB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FD9A5-03A7-AC4B-BC3E-2C9B3F52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C0C9A-10F5-894B-A8EC-8F86782135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78947"/>
            <a:ext cx="1675211" cy="3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template14.jpg">
            <a:extLst>
              <a:ext uri="{FF2B5EF4-FFF2-40B4-BE49-F238E27FC236}">
                <a16:creationId xmlns:a16="http://schemas.microsoft.com/office/drawing/2014/main" id="{1CBE4C26-BB99-694F-8560-A83ABC0E67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DDE38-0EF7-E340-99C1-2CC6FAA1FB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78947"/>
            <a:ext cx="1675211" cy="32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6FB30-3A2F-2047-9374-18D459E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84B3-6192-1C45-BE5D-70247D81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28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8123-CD0D-5048-89AD-F29C789F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87FFFF-7440-A14D-B7FA-34B1F125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B608-C581-8546-A272-9962762B3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E0B19-AE88-A74F-9C5B-3FE70ED2E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 anchorCtr="0"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2DF3-3591-C649-A76C-9E1244D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61B6-CCF8-B844-9EFC-582ABF5C2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FF3A5-45DE-8448-BCE8-52141A00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3F44-720D-3A47-B735-10B356C00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5D8D-C5E2-164D-931B-884F74158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112D-5BCA-B940-87F1-A9D10A78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4F8E-4987-4244-925D-A791F221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AD8-1C1A-AA4C-8644-D6E467AA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D0D0-7A05-3842-9A31-EE7AED4E6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C1C2-7E1E-B444-9A19-DE4AB0FEB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F2C7-73B8-8240-9251-CCB00A78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FAF4E-E08B-7046-9E8A-6CFDB2F6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40B41-CB47-EF46-A0C9-D3414EB2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23E0-3CFA-6A45-8D48-2193EDFA7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FD91-82C0-9046-A461-50991CD8F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0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34EB-DB03-CE4E-8078-1391292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9DE88-B048-E341-95BA-E21FDE217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8011B-5DAC-6548-B774-B0CB1D39A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1C900-FC5E-634E-8607-69A1DBB12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DC055-32CA-EA40-A85F-660BFD02D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45F1A-99F9-984E-9A87-F1AC0ACBCB8B}"/>
              </a:ext>
            </a:extLst>
          </p:cNvPr>
          <p:cNvSpPr/>
          <p:nvPr userDrawn="1"/>
        </p:nvSpPr>
        <p:spPr>
          <a:xfrm>
            <a:off x="0" y="6437313"/>
            <a:ext cx="9144000" cy="420687"/>
          </a:xfrm>
          <a:prstGeom prst="rect">
            <a:avLst/>
          </a:prstGeom>
          <a:solidFill>
            <a:srgbClr val="9D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664" y="420687"/>
            <a:ext cx="854075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6" y="1412875"/>
            <a:ext cx="8642350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8770BC-1202-A045-9BB4-3EA266E1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375" y="6465093"/>
            <a:ext cx="810786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D56D19-BFCA-3B46-9B42-9E12C0E3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824" y="6476889"/>
            <a:ext cx="726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BD3C379-3614-A64F-A25F-DD7E512EDAE7}"/>
              </a:ext>
            </a:extLst>
          </p:cNvPr>
          <p:cNvSpPr txBox="1">
            <a:spLocks/>
          </p:cNvSpPr>
          <p:nvPr userDrawn="1"/>
        </p:nvSpPr>
        <p:spPr>
          <a:xfrm>
            <a:off x="7516750" y="6465093"/>
            <a:ext cx="8107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/>
                </a:solidFill>
                <a:latin typeface="Helvetica" pitchFamily="2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b="1" dirty="0" err="1">
                <a:solidFill>
                  <a:srgbClr val="E6B24F"/>
                </a:solidFill>
                <a:latin typeface="Times" pitchFamily="2" charset="0"/>
                <a:cs typeface="Arial" panose="020B0604020202020204" pitchFamily="34" charset="0"/>
              </a:rPr>
              <a:t>PolyU</a:t>
            </a:r>
            <a:endParaRPr lang="en-US" sz="1600" b="1" dirty="0">
              <a:solidFill>
                <a:srgbClr val="E6B24F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65" r:id="rId4"/>
    <p:sldLayoutId id="2147483669" r:id="rId5"/>
    <p:sldLayoutId id="2147483670" r:id="rId6"/>
    <p:sldLayoutId id="2147483667" r:id="rId7"/>
    <p:sldLayoutId id="2147483668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3C3C65"/>
          </a:solidFill>
          <a:latin typeface="Helvetica" pitchFamily="2" charset="0"/>
          <a:ea typeface="新細明體" pitchFamily="18" charset="-120"/>
          <a:cs typeface="Helvetica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5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5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5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5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257175" indent="-257175" algn="l" rtl="0" eaLnBrk="1" fontAlgn="base" hangingPunct="1">
        <a:lnSpc>
          <a:spcPct val="100000"/>
        </a:lnSpc>
        <a:spcBef>
          <a:spcPct val="20000"/>
        </a:spcBef>
        <a:spcAft>
          <a:spcPts val="800"/>
        </a:spcAft>
        <a:buClr>
          <a:srgbClr val="3C3C65"/>
        </a:buClr>
        <a:buSzPct val="110000"/>
        <a:buFont typeface="Arial" charset="0"/>
        <a:buChar char="•"/>
        <a:defRPr sz="2250">
          <a:solidFill>
            <a:srgbClr val="3C3C65"/>
          </a:solidFill>
          <a:latin typeface="Helvetica"/>
          <a:ea typeface="+mn-ea"/>
          <a:cs typeface="Helvetica"/>
        </a:defRPr>
      </a:lvl1pPr>
      <a:lvl2pPr marL="550069" indent="-260747" algn="l" rtl="0" eaLnBrk="1" fontAlgn="base" hangingPunct="1">
        <a:lnSpc>
          <a:spcPct val="100000"/>
        </a:lnSpc>
        <a:spcBef>
          <a:spcPts val="450"/>
        </a:spcBef>
        <a:spcAft>
          <a:spcPts val="800"/>
        </a:spcAft>
        <a:buClr>
          <a:srgbClr val="651425"/>
        </a:buClr>
        <a:buSzPct val="100000"/>
        <a:buFont typeface="Lucida Grande" charset="0"/>
        <a:buChar char="-"/>
        <a:defRPr sz="2100">
          <a:solidFill>
            <a:srgbClr val="3C3C65"/>
          </a:solidFill>
          <a:latin typeface="Helvetica"/>
          <a:ea typeface="+mn-ea"/>
          <a:cs typeface="Helvetica"/>
        </a:defRPr>
      </a:lvl2pPr>
      <a:lvl3pPr marL="750094" indent="-198835" algn="l" rtl="0" eaLnBrk="1" fontAlgn="base" hangingPunct="1">
        <a:lnSpc>
          <a:spcPct val="100000"/>
        </a:lnSpc>
        <a:spcBef>
          <a:spcPct val="20000"/>
        </a:spcBef>
        <a:spcAft>
          <a:spcPts val="800"/>
        </a:spcAft>
        <a:buClr>
          <a:srgbClr val="404040"/>
        </a:buClr>
        <a:buSzPct val="100000"/>
        <a:buFont typeface="Menlo Bold" charset="0"/>
        <a:buChar char="‣"/>
        <a:defRPr sz="1800">
          <a:solidFill>
            <a:srgbClr val="3C3C65"/>
          </a:solidFill>
          <a:latin typeface="Helvetica"/>
          <a:ea typeface="+mn-ea"/>
          <a:cs typeface="Helvetica"/>
        </a:defRPr>
      </a:lvl3pPr>
      <a:lvl4pPr marL="1200150" indent="-171450" algn="l" rtl="0" eaLnBrk="1" fontAlgn="base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accent2"/>
        </a:buClr>
        <a:buSzPct val="55000"/>
        <a:buFont typeface="Wingdings" charset="0"/>
        <a:buChar char="n"/>
        <a:defRPr sz="1500">
          <a:solidFill>
            <a:srgbClr val="3C3C65"/>
          </a:solidFill>
          <a:latin typeface="Helvetica"/>
          <a:ea typeface="+mn-ea"/>
          <a:cs typeface="Helvetica"/>
        </a:defRPr>
      </a:lvl4pPr>
      <a:lvl5pPr marL="1543050" indent="-171450" algn="l" rtl="0" eaLnBrk="1" fontAlgn="base" hangingPunct="1">
        <a:lnSpc>
          <a:spcPct val="100000"/>
        </a:lnSpc>
        <a:spcBef>
          <a:spcPct val="20000"/>
        </a:spcBef>
        <a:spcAft>
          <a:spcPts val="800"/>
        </a:spcAft>
        <a:buClr>
          <a:schemeClr val="accent1"/>
        </a:buClr>
        <a:buSzPct val="50000"/>
        <a:buFont typeface="Wingdings" charset="0"/>
        <a:buChar char="n"/>
        <a:defRPr sz="1500">
          <a:solidFill>
            <a:srgbClr val="3C3C65"/>
          </a:solidFill>
          <a:latin typeface="Helvetica"/>
          <a:ea typeface="+mn-ea"/>
          <a:cs typeface="Helvetic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2276872"/>
            <a:ext cx="8893175" cy="685800"/>
          </a:xfrm>
        </p:spPr>
        <p:txBody>
          <a:bodyPr/>
          <a:lstStyle/>
          <a:p>
            <a:r>
              <a:rPr lang="en-US" altLang="zh-CN" sz="3200" dirty="0">
                <a:effectLst/>
                <a:ea typeface="DengXian" panose="02010600030101010101" pitchFamily="2" charset="-122"/>
              </a:rPr>
              <a:t>Personality-affected Empathetic Chatbot</a:t>
            </a:r>
            <a:r>
              <a:rPr lang="zh-CN" altLang="zh-CN" sz="2800" dirty="0">
                <a:effectLst/>
              </a:rPr>
              <a:t> </a:t>
            </a:r>
            <a:endParaRPr lang="en-US" sz="3200" dirty="0"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E493F83-DC46-2F4F-90B8-F1AC66CF6ED1}"/>
              </a:ext>
            </a:extLst>
          </p:cNvPr>
          <p:cNvSpPr txBox="1">
            <a:spLocks/>
          </p:cNvSpPr>
          <p:nvPr/>
        </p:nvSpPr>
        <p:spPr bwMode="auto">
          <a:xfrm>
            <a:off x="3215062" y="4095936"/>
            <a:ext cx="2713876" cy="4697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C3C65"/>
                </a:solidFill>
                <a:latin typeface="Helvetica" pitchFamily="2" charset="0"/>
                <a:ea typeface="新細明體" pitchFamily="18" charset="-120"/>
                <a:cs typeface="Helvetica" pitchFamily="2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5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5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5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5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Zhiyuan</a:t>
            </a:r>
            <a:r>
              <a:rPr kumimoji="0"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Wen</a:t>
            </a:r>
            <a:endParaRPr kumimoji="0" lang="en-US" sz="2400" b="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3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C46FB-049C-7F47-B385-CC8697A4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HK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model Personality</a:t>
            </a:r>
            <a:endParaRPr kumimoji="1" lang="zh-CN" altLang="en-US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D9EA-0A69-F240-B585-A075E030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52528"/>
          </a:xfrm>
        </p:spPr>
        <p:txBody>
          <a:bodyPr>
            <a:normAutofit fontScale="92500" lnSpcReduction="10000"/>
          </a:bodyPr>
          <a:lstStyle/>
          <a:p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HK" altLang="zh-CN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pattern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en-HK" altLang="zh-CN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relatively permanent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HK" altLang="zh-CN" sz="1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unique characteristics that give both </a:t>
            </a:r>
            <a:r>
              <a:rPr lang="en-HK" altLang="zh-CN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HK" altLang="zh-CN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individuality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a person’s </a:t>
            </a:r>
            <a:r>
              <a:rPr lang="en-HK" altLang="zh-CN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behavior</a:t>
            </a:r>
            <a:r>
              <a:rPr lang="en-HK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(Feist &amp; Feist, 2006, p. 4).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kumimoji="1" lang="en-HK" altLang="zh-CN" sz="1800" b="1" dirty="0" err="1">
                <a:latin typeface="Helvetica Neue" panose="02000503000000020004" pitchFamily="2" charset="0"/>
                <a:cs typeface="Helvetica Neue" panose="02000503000000020004" pitchFamily="2" charset="0"/>
              </a:rPr>
              <a:t>raits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are unique characteristics that 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influence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our behavior</a:t>
            </a:r>
            <a:endParaRPr kumimoji="1" lang="en-US" altLang="zh-CN" sz="18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describe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meaningful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differences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individuals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stable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consistent,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objective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behavior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(No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good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or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bad)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 are usually displayed as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dimensions or spectrums with extremes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both ends</a:t>
            </a:r>
            <a:endParaRPr kumimoji="1" lang="en-US" altLang="zh-CN" sz="18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rely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on</a:t>
            </a:r>
            <a:r>
              <a:rPr kumimoji="1" lang="zh-CN" altLang="en-US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b="1" dirty="0">
                <a:latin typeface="Helvetica Neue" panose="02000503000000020004" pitchFamily="2" charset="0"/>
                <a:cs typeface="Helvetica Neue" panose="02000503000000020004" pitchFamily="2" charset="0"/>
              </a:rPr>
              <a:t>language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Lexical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  <a:p>
            <a:endParaRPr lang="en-HK" altLang="zh-CN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HK" altLang="zh-CN" sz="1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kumimoji="1" lang="zh-CN" altLang="en-US" sz="15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5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C46FB-049C-7F47-B385-CC8697A4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Trait theory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D9EA-0A69-F240-B585-A075E030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9" y="1484784"/>
            <a:ext cx="788670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 err="1">
                <a:latin typeface="Helvetica Neue" panose="02000503000000020004" pitchFamily="2" charset="0"/>
                <a:cs typeface="Helvetica Neue" panose="02000503000000020004" pitchFamily="2" charset="0"/>
              </a:rPr>
              <a:t>Gorden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Allport: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4,500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words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describe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people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Cattell: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4,500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words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-&gt;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170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-&gt;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influential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(dimension)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Factor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HK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spectrums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kumimoji="1" lang="zh-CN" altLang="en-US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traits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Eysenck: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PEN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(Psychoticism,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Extraversion,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Neuroticism)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OCEAN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(The</a:t>
            </a:r>
            <a:r>
              <a:rPr kumimoji="1" lang="zh-CN" altLang="en-US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1800" dirty="0">
                <a:latin typeface="Helvetica Neue" panose="02000503000000020004" pitchFamily="2" charset="0"/>
                <a:cs typeface="Helvetica Neue" panose="02000503000000020004" pitchFamily="2" charset="0"/>
              </a:rPr>
              <a:t>big-five)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500" dirty="0">
                <a:latin typeface="Helvetica Neue" panose="02000503000000020004" pitchFamily="2" charset="0"/>
                <a:cs typeface="Helvetica Neue" panose="02000503000000020004" pitchFamily="2" charset="0"/>
              </a:rPr>
              <a:t>Openness, Conscientiousness, Extraversion, Agreeableness, Neuroticism</a:t>
            </a:r>
          </a:p>
          <a:p>
            <a:pPr>
              <a:lnSpc>
                <a:spcPct val="100000"/>
              </a:lnSpc>
            </a:pPr>
            <a:endParaRPr kumimoji="1" lang="en-US" altLang="zh-CN" sz="18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4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Workflow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79062F-F308-3B4F-9BE5-A270CF25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025"/>
            <a:ext cx="9144000" cy="44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Personality-affected Emotion Generation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54625C-DAC5-9049-B351-9265377E7901}"/>
              </a:ext>
            </a:extLst>
          </p:cNvPr>
          <p:cNvSpPr/>
          <p:nvPr/>
        </p:nvSpPr>
        <p:spPr>
          <a:xfrm>
            <a:off x="342899" y="1004192"/>
            <a:ext cx="854958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raise the problem of automatically generating the emotion for response in conversation.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 expressions in conversation are affected by multiple complex factors (e.g., dialog context, personalities), making the emotion generation is challenging.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specify a personality to the dialog system and then generate the emotion for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dialog system based on the given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 and the dialog context.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2E7D56-1ABD-CE41-A888-3E922CB4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80" y="4365104"/>
            <a:ext cx="4124237" cy="18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B87159F-D8A6-914D-8F0C-76F918CF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52" y="2115777"/>
            <a:ext cx="2672816" cy="13170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Personality-affected Emotion Generation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7CF67B-A1A5-CB4C-AA2E-23CF0F4C5C57}"/>
              </a:ext>
            </a:extLst>
          </p:cNvPr>
          <p:cNvSpPr/>
          <p:nvPr/>
        </p:nvSpPr>
        <p:spPr>
          <a:xfrm>
            <a:off x="273940" y="1250925"/>
            <a:ext cx="8744647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psychology, both emotions and personality traits can be projected to the Valence-Arousal-Dominance (VAD) space. The transition between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preceding emotion to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next emotion is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affected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</a:t>
            </a:r>
            <a:r>
              <a:rPr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personality.</a:t>
            </a: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C3160-F0CB-2F48-B142-AD44DED81F7C}"/>
              </a:ext>
            </a:extLst>
          </p:cNvPr>
          <p:cNvSpPr txBox="1"/>
          <p:nvPr/>
        </p:nvSpPr>
        <p:spPr>
          <a:xfrm>
            <a:off x="505803" y="6083844"/>
            <a:ext cx="828092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HK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 Z, Cao J, Yang R, et al. Automatically Select Emotion for Response via Personality-affected Emotion Transition[C]//Findings of the Association for Computational Linguistics: ACL-IJCNLP 2021. 2021: 5010-5020.</a:t>
            </a:r>
            <a:endParaRPr kumimoji="1" lang="en-US" altLang="zh-CN" sz="1050" dirty="0">
              <a:solidFill>
                <a:prstClr val="black"/>
              </a:solidFill>
              <a:latin typeface="Times New Roman" panose="02020603050405020304" pitchFamily="18" charset="0"/>
              <a:ea typeface="Helvetica Neue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55AEC3-CA9E-6D4F-97A2-0A4DD9C3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36" y="3404472"/>
            <a:ext cx="7584539" cy="26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8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Personality-affected Emotion Generation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DA9BCE-B1F8-7040-8147-FBB3C9069C00}"/>
              </a:ext>
            </a:extLst>
          </p:cNvPr>
          <p:cNvSpPr/>
          <p:nvPr/>
        </p:nvSpPr>
        <p:spPr>
          <a:xfrm>
            <a:off x="2570343" y="5675030"/>
            <a:ext cx="400331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Transition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r>
              <a:rPr lang="zh-CN" alt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(PET-CLS)</a:t>
            </a:r>
            <a:endParaRPr kumimoji="1" lang="en-HK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2EB6D6-B2E0-8D43-8852-A8CD4196ED0D}"/>
              </a:ext>
            </a:extLst>
          </p:cNvPr>
          <p:cNvSpPr/>
          <p:nvPr/>
        </p:nvSpPr>
        <p:spPr>
          <a:xfrm>
            <a:off x="274425" y="1196433"/>
            <a:ext cx="85951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Transition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(PET-CLS)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dialog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</a:t>
            </a:r>
            <a:r>
              <a:rPr kumimoji="1" lang="zh-CN" alt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914400" lvl="1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encoding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dialog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pre-trained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language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variance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</a:p>
          <a:p>
            <a:pPr marL="914400" lvl="1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modeling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personality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variance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582AD0D-E6B4-E947-A0F2-19646761C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997201"/>
            <a:ext cx="5472607" cy="259722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C3C3160-F0CB-2F48-B142-AD44DED81F7C}"/>
              </a:ext>
            </a:extLst>
          </p:cNvPr>
          <p:cNvSpPr txBox="1"/>
          <p:nvPr/>
        </p:nvSpPr>
        <p:spPr>
          <a:xfrm>
            <a:off x="505803" y="6083844"/>
            <a:ext cx="828092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HK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 Z, Cao J, Yang R, et al. Automatically Select Emotion for Response via Personality-affected Emotion Transition[C]//Findings of the Association for Computational Linguistics: ACL-IJCNLP 2021. 2021: 5010-5020.</a:t>
            </a:r>
            <a:endParaRPr kumimoji="1" lang="en-US" altLang="zh-CN" sz="1050" dirty="0">
              <a:solidFill>
                <a:prstClr val="black"/>
              </a:solidFill>
              <a:latin typeface="Times New Roman" panose="02020603050405020304" pitchFamily="18" charset="0"/>
              <a:ea typeface="Helvetica Neue" panose="02000503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9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Personality-affected Emotion Generation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2EB6D6-B2E0-8D43-8852-A8CD4196ED0D}"/>
              </a:ext>
            </a:extLst>
          </p:cNvPr>
          <p:cNvSpPr/>
          <p:nvPr/>
        </p:nvSpPr>
        <p:spPr>
          <a:xfrm>
            <a:off x="274425" y="1196433"/>
            <a:ext cx="8595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C3160-F0CB-2F48-B142-AD44DED81F7C}"/>
              </a:ext>
            </a:extLst>
          </p:cNvPr>
          <p:cNvSpPr txBox="1"/>
          <p:nvPr/>
        </p:nvSpPr>
        <p:spPr>
          <a:xfrm>
            <a:off x="505803" y="6083844"/>
            <a:ext cx="828092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HK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 Z, Cao J, Yang R, et al. Automatically Select Emotion for Response via Personality-affected Emotion Transition[C]//Findings of the Association for Computational Linguistics: ACL-IJCNLP 2021. 2021: 5010-5020.</a:t>
            </a:r>
            <a:endParaRPr kumimoji="1" lang="en-US" altLang="zh-CN" sz="1050" dirty="0">
              <a:solidFill>
                <a:prstClr val="black"/>
              </a:solidFill>
              <a:latin typeface="Times New Roman" panose="02020603050405020304" pitchFamily="18" charset="0"/>
              <a:ea typeface="Helvetica Neue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B71E1E-31F4-2646-96CC-E6F4E157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1" y="2650724"/>
            <a:ext cx="7775051" cy="17079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DFCBF6D-9DB1-4E4F-8340-6D38D41012CD}"/>
              </a:ext>
            </a:extLst>
          </p:cNvPr>
          <p:cNvSpPr/>
          <p:nvPr/>
        </p:nvSpPr>
        <p:spPr>
          <a:xfrm>
            <a:off x="2454472" y="4279082"/>
            <a:ext cx="4235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</a:t>
            </a:r>
            <a:r>
              <a:rPr lang="zh-CN" altLang="en-US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Prediction</a:t>
            </a:r>
            <a:r>
              <a:rPr lang="zh-CN" altLang="en-US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  <a:r>
              <a:rPr lang="zh-CN" altLang="en-US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(F-score)</a:t>
            </a:r>
            <a:endParaRPr lang="zh-CN" altLang="en-US" sz="16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5247A4-B208-D14D-A43A-D99C373B63AC}"/>
              </a:ext>
            </a:extLst>
          </p:cNvPr>
          <p:cNvSpPr/>
          <p:nvPr/>
        </p:nvSpPr>
        <p:spPr>
          <a:xfrm flipV="1">
            <a:off x="920337" y="3945713"/>
            <a:ext cx="7303325" cy="241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7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Related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Research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Papers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7CF67B-A1A5-CB4C-AA2E-23CF0F4C5C57}"/>
              </a:ext>
            </a:extLst>
          </p:cNvPr>
          <p:cNvSpPr/>
          <p:nvPr/>
        </p:nvSpPr>
        <p:spPr>
          <a:xfrm>
            <a:off x="273940" y="1250925"/>
            <a:ext cx="874464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HK" altLang="zh-CN" sz="1400" dirty="0"/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HK" altLang="zh-CN" sz="1400" dirty="0"/>
              <a:t>Wen Z, Cao J, Yang R, et al. Automatically Select Emotion for Response via Personality-affected Emotion Transition[C]//Findings of the Association for Computational Linguistics: ACL-IJCNLP 2021. 2021: 5010-5020.</a:t>
            </a: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HK" altLang="zh-CN" sz="1400" dirty="0"/>
              <a:t>Wen Z, Cao J, Yang R, et al. Decode with template: Content preserving sentiment transfer[C]//Proceedings of the 12th Language Resources and Evaluation Conference. 2020: 4671-4679.</a:t>
            </a: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HK" altLang="zh-CN" sz="1400" dirty="0"/>
              <a:t>Wen Z, Cao J, Yang R, et al.</a:t>
            </a:r>
            <a:r>
              <a:rPr lang="zh-CN" altLang="en-US" sz="1400" dirty="0"/>
              <a:t> </a:t>
            </a:r>
            <a:r>
              <a:rPr lang="en-US" altLang="zh-CN" sz="1400" dirty="0"/>
              <a:t>HADE: Hierarchical and Affective Dialog Encoder for Personality Recognition in Conversation.</a:t>
            </a:r>
            <a:r>
              <a:rPr lang="zh-CN" altLang="en-US" sz="1400" dirty="0"/>
              <a:t> </a:t>
            </a:r>
            <a:r>
              <a:rPr lang="en-US" altLang="zh-CN" sz="1400" dirty="0"/>
              <a:t>Submitted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HK" altLang="zh-CN" sz="1400" dirty="0"/>
              <a:t>The 2022 Conference on Empirical Methods in Natural Language Processing</a:t>
            </a:r>
            <a:r>
              <a:rPr lang="en-US" altLang="zh-CN" sz="1400" dirty="0"/>
              <a:t>.</a:t>
            </a: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HK" altLang="zh-CN" sz="1400" dirty="0"/>
              <a:t>Wen Z, Cao J, Yang R, et al.</a:t>
            </a:r>
            <a:r>
              <a:rPr lang="zh-CN" altLang="en-US" sz="1400" dirty="0"/>
              <a:t> </a:t>
            </a:r>
            <a:r>
              <a:rPr lang="en-HK" altLang="zh-CN" sz="1400" dirty="0"/>
              <a:t>Personality-affected Emotion Generation in Dialog Systems</a:t>
            </a:r>
            <a:r>
              <a:rPr lang="zh-CN" altLang="en-US" sz="1400" dirty="0"/>
              <a:t> </a:t>
            </a:r>
            <a:r>
              <a:rPr lang="en-US" altLang="zh-CN" sz="1400" dirty="0"/>
              <a:t>Submitted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Transactions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Systems.</a:t>
            </a:r>
            <a:br>
              <a:rPr lang="en-US" altLang="zh-CN" sz="1400" dirty="0"/>
            </a:br>
            <a:endParaRPr kumimoji="1" lang="en-HK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kumimoji="1" lang="en-HK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8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Emotion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FBD36-B6FE-BB40-B713-DD1D31D60D56}"/>
              </a:ext>
            </a:extLst>
          </p:cNvPr>
          <p:cNvSpPr/>
          <p:nvPr/>
        </p:nvSpPr>
        <p:spPr>
          <a:xfrm>
            <a:off x="273940" y="1250925"/>
            <a:ext cx="8744647" cy="345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HK" altLang="zh-CN" sz="1400" dirty="0"/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尝试了</a:t>
            </a:r>
            <a:r>
              <a:rPr lang="en-US" altLang="zh-CN" sz="1400" dirty="0" err="1"/>
              <a:t>bert</a:t>
            </a:r>
            <a:r>
              <a:rPr lang="zh-CN" altLang="en-US" sz="1400" dirty="0"/>
              <a:t> 和 </a:t>
            </a:r>
            <a:r>
              <a:rPr lang="en-US" altLang="zh-CN" sz="1400" dirty="0" err="1"/>
              <a:t>EmoBERTa</a:t>
            </a:r>
            <a:r>
              <a:rPr lang="zh-CN" altLang="en-US" sz="1400" dirty="0"/>
              <a:t> 的分类，</a:t>
            </a:r>
            <a:r>
              <a:rPr lang="en-US" altLang="zh-CN" sz="1400" dirty="0"/>
              <a:t>big-five</a:t>
            </a:r>
            <a:r>
              <a:rPr lang="zh-CN" altLang="en-US" sz="1400" dirty="0"/>
              <a:t>各个人格的</a:t>
            </a:r>
            <a:r>
              <a:rPr lang="en-US" altLang="zh-CN" sz="1400" dirty="0"/>
              <a:t>emotion</a:t>
            </a:r>
            <a:r>
              <a:rPr lang="zh-CN" altLang="en-US" sz="1400" dirty="0"/>
              <a:t>特征区别不明显，担心是标签不准，有些隔靴搔痒</a:t>
            </a:r>
            <a:r>
              <a:rPr lang="en-US" altLang="zh-CN" sz="1400" dirty="0"/>
              <a:t>…</a:t>
            </a: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索性再次尝试与</a:t>
            </a:r>
            <a:r>
              <a:rPr lang="en-US" altLang="zh-CN" sz="1400" dirty="0"/>
              <a:t>MELD</a:t>
            </a:r>
            <a:r>
              <a:rPr lang="zh-CN" altLang="en-US" sz="1400" dirty="0"/>
              <a:t>的标签做对齐</a:t>
            </a:r>
            <a:endParaRPr lang="en-US" altLang="zh-CN" sz="1400" dirty="0"/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结果：</a:t>
            </a:r>
            <a:endParaRPr lang="en-US" altLang="zh-CN" sz="1400" dirty="0"/>
          </a:p>
          <a:p>
            <a:pPr marL="914400" lvl="1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与 </a:t>
            </a:r>
            <a:r>
              <a:rPr lang="en-US" altLang="zh-CN" sz="1400" dirty="0" err="1"/>
              <a:t>EmoryNLP</a:t>
            </a:r>
            <a:r>
              <a:rPr lang="zh-CN" altLang="en-US" sz="1400" dirty="0"/>
              <a:t> 重合率</a:t>
            </a:r>
            <a:r>
              <a:rPr lang="en-US" altLang="zh-CN" sz="1400" dirty="0"/>
              <a:t>28.4%</a:t>
            </a:r>
          </a:p>
          <a:p>
            <a:pPr marL="914400" lvl="1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与</a:t>
            </a:r>
            <a:r>
              <a:rPr lang="en-US" altLang="zh-CN" sz="1400" dirty="0"/>
              <a:t>MELD</a:t>
            </a:r>
            <a:r>
              <a:rPr lang="zh-CN" altLang="en-US" sz="1400" dirty="0"/>
              <a:t>几乎没有重合</a:t>
            </a:r>
            <a:br>
              <a:rPr lang="en-US" altLang="zh-CN" sz="1400" dirty="0"/>
            </a:br>
            <a:endParaRPr kumimoji="1" lang="en-HK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kumimoji="1" lang="en-HK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4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Word-usage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Overview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F51091-6223-8142-990A-A4466B49FD35}"/>
              </a:ext>
            </a:extLst>
          </p:cNvPr>
          <p:cNvSpPr/>
          <p:nvPr/>
        </p:nvSpPr>
        <p:spPr>
          <a:xfrm>
            <a:off x="342899" y="1004192"/>
            <a:ext cx="8549581" cy="220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Progress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Demonstration</a:t>
            </a:r>
            <a:endParaRPr lang="en-US" altLang="zh-CN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 and Motivation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F51091-6223-8142-990A-A4466B49FD35}"/>
              </a:ext>
            </a:extLst>
          </p:cNvPr>
          <p:cNvSpPr/>
          <p:nvPr/>
        </p:nvSpPr>
        <p:spPr>
          <a:xfrm>
            <a:off x="342899" y="1004192"/>
            <a:ext cx="85495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During the pandemic and the economic recession in recent years,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empathetic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chatbots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alleviate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mental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health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emerging.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existing empathetic chatbots fail to obtain users’ trust due to inconsistent conversation skills. The reason is they are trained with massive anonymous dialogues from different speakers.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598019-059E-A147-82FE-5453F072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49" y="3429000"/>
            <a:ext cx="539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/>
              <p:nvPr/>
            </p:nvSpPr>
            <p:spPr>
              <a:xfrm>
                <a:off x="297208" y="857539"/>
                <a:ext cx="8549581" cy="6063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Provide the chatbot with a consistent personality trait to regulate the empathetic conversation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process: 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Step1: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Understand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input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utterance.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Step2: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Generate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conform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given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personality.</a:t>
                </a: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model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process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following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components: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dialog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context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first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)}</m:t>
                    </m:r>
                  </m:oMath>
                </a14:m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.</a:t>
                </a: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Semantic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content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𝑖</m:t>
                        </m:r>
                      </m:sub>
                    </m:sSub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endParaRPr lang="en-US" altLang="zh-CN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expressed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(dialog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act)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endParaRPr lang="en-US" altLang="zh-CN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𝑢</m:t>
                        </m:r>
                      </m:sup>
                    </m:sSup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given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chatbot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c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conform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c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including:</a:t>
                </a: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for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respond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8" y="857539"/>
                <a:ext cx="8549581" cy="6063583"/>
              </a:xfrm>
              <a:prstGeom prst="rect">
                <a:avLst/>
              </a:prstGeom>
              <a:blipFill>
                <a:blip r:embed="rId3"/>
                <a:stretch>
                  <a:fillRect l="-445" t="-418" r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/>
              <p:nvPr/>
            </p:nvSpPr>
            <p:spPr>
              <a:xfrm>
                <a:off x="297208" y="857539"/>
                <a:ext cx="8549581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Understand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input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Input: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endParaRPr lang="en-US" altLang="zh-CN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current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input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dialog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context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Output: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expressed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(dialog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act)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sup>
                    </m:sSubSup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endPara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𝑢</m:t>
                        </m:r>
                      </m:sup>
                    </m:sSup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8" y="857539"/>
                <a:ext cx="8549581" cy="4247317"/>
              </a:xfrm>
              <a:prstGeom prst="rect">
                <a:avLst/>
              </a:prstGeom>
              <a:blipFill>
                <a:blip r:embed="rId3"/>
                <a:stretch>
                  <a:fillRect l="-445" t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291335A-75EE-8C4E-AD2D-5ED8CDEF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48" y="4293096"/>
            <a:ext cx="3873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/>
              <p:nvPr/>
            </p:nvSpPr>
            <p:spPr>
              <a:xfrm>
                <a:off x="297208" y="857539"/>
                <a:ext cx="8549581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Generate empathetic responses conform to the given personality.</a:t>
                </a: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Input:</a:t>
                </a:r>
                <a:r>
                  <a:rPr lang="zh-CN" altLang="en-US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endParaRPr lang="en-US" altLang="zh-CN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dialog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context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chatbot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c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Output: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conform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c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including:</a:t>
                </a: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for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1371600" lvl="2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respond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8" y="857539"/>
                <a:ext cx="8549581" cy="4616648"/>
              </a:xfrm>
              <a:prstGeom prst="rect">
                <a:avLst/>
              </a:prstGeom>
              <a:blipFill>
                <a:blip r:embed="rId3"/>
                <a:stretch>
                  <a:fillRect l="-445" t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9115DBA-EDBF-714D-865A-6E9DDAD7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48" y="4458340"/>
            <a:ext cx="3416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 Progress &amp;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/>
              <p:nvPr/>
            </p:nvSpPr>
            <p:spPr>
              <a:xfrm>
                <a:off x="297208" y="857539"/>
                <a:ext cx="8549581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Progress: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Step1: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Finished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algorithm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implementation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deployment.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Step2: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Fine-tuned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deployed a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pre-trained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dialogue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model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with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dataset.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Designed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interface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support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instant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chatting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illustrate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understanding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results.</a:t>
                </a: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Plan: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annotate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labels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labels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of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dialog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script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dataset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support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model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training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for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generation.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Work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out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better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way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explain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how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personality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affects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emotions,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conversation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intent,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utterance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content</a:t>
                </a:r>
              </a:p>
              <a:p>
                <a:pPr marL="914400" lvl="1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Step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2: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Design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empathetic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response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generation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model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with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multiple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control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factors</a:t>
                </a:r>
                <a:r>
                  <a:rPr lang="zh-CN" alt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</a:p>
              <a:p>
                <a:pPr marL="457200" indent="-457200" algn="l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BF51091-6223-8142-990A-A4466B49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8" y="857539"/>
                <a:ext cx="8549581" cy="5478423"/>
              </a:xfrm>
              <a:prstGeom prst="rect">
                <a:avLst/>
              </a:prstGeom>
              <a:blipFill>
                <a:blip r:embed="rId3"/>
                <a:stretch>
                  <a:fillRect l="-445" t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6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06" y="2996952"/>
            <a:ext cx="4446587" cy="667746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Thanks!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54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6D71-200B-6C4A-87BB-D2F0AFF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171739"/>
            <a:ext cx="8893175" cy="685800"/>
          </a:xfrm>
        </p:spPr>
        <p:txBody>
          <a:bodyPr/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Personality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Emotion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447F-8B6E-C240-AD72-593BC46DB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34BA76-8285-8D45-9C36-127421F05F2D}"/>
              </a:ext>
            </a:extLst>
          </p:cNvPr>
          <p:cNvSpPr txBox="1"/>
          <p:nvPr/>
        </p:nvSpPr>
        <p:spPr>
          <a:xfrm>
            <a:off x="7905741" y="672489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3BC53-2461-FD49-A999-C4EF4062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48168"/>
            <a:ext cx="2734196" cy="1830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D50DA1-FB64-C64C-B7F8-4CBC711C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44" y="1302744"/>
            <a:ext cx="2857819" cy="18306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25AE3-2D6C-B345-8C49-93672B2ED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92" y="1330844"/>
            <a:ext cx="2788595" cy="1830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BAFCB5-BA6B-6F40-A261-EB55930FD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070" y="3790717"/>
            <a:ext cx="2857819" cy="1864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73EDE-3FC3-9044-A050-632637F7D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3" y="3814538"/>
            <a:ext cx="2923521" cy="18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24643"/>
      </p:ext>
    </p:extLst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ucomptemplate" id="{3E8E8D44-3AC6-4F42-BDFE-5219AF2AB95F}" vid="{AA7476C4-C437-9146-92FC-9E1E765350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1_Pixel</Template>
  <TotalTime>90601</TotalTime>
  <Words>1059</Words>
  <Application>Microsoft Macintosh PowerPoint</Application>
  <PresentationFormat>全屏显示(4:3)</PresentationFormat>
  <Paragraphs>141</Paragraphs>
  <Slides>19</Slides>
  <Notes>18</Notes>
  <HiddenSlides>11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Microsoft YaHei</vt:lpstr>
      <vt:lpstr>Arial</vt:lpstr>
      <vt:lpstr>Arial Rounded MT Bold</vt:lpstr>
      <vt:lpstr>Calibri</vt:lpstr>
      <vt:lpstr>Cambria Math</vt:lpstr>
      <vt:lpstr>Helvetica</vt:lpstr>
      <vt:lpstr>Helvetica Neue</vt:lpstr>
      <vt:lpstr>Lucida Grande</vt:lpstr>
      <vt:lpstr>Menlo Bold</vt:lpstr>
      <vt:lpstr>Times</vt:lpstr>
      <vt:lpstr>Times New Roman</vt:lpstr>
      <vt:lpstr>Wingdings</vt:lpstr>
      <vt:lpstr>1_Pixel</vt:lpstr>
      <vt:lpstr>Personality-affected Empathetic Chatbot </vt:lpstr>
      <vt:lpstr>Overview</vt:lpstr>
      <vt:lpstr>Background and Motivation</vt:lpstr>
      <vt:lpstr>Problem Formulation</vt:lpstr>
      <vt:lpstr>Problem Formulation</vt:lpstr>
      <vt:lpstr>Problem Formulation</vt:lpstr>
      <vt:lpstr>Current Progress &amp; Plan</vt:lpstr>
      <vt:lpstr>Thanks!</vt:lpstr>
      <vt:lpstr>Personality Emotion Patterns</vt:lpstr>
      <vt:lpstr>How to model Personality</vt:lpstr>
      <vt:lpstr>Trait theory</vt:lpstr>
      <vt:lpstr>Demo Workflow</vt:lpstr>
      <vt:lpstr>Personality-affected Emotion Generation</vt:lpstr>
      <vt:lpstr>Personality-affected Emotion Generation</vt:lpstr>
      <vt:lpstr>Personality-affected Emotion Generation</vt:lpstr>
      <vt:lpstr>Personality-affected Emotion Generation</vt:lpstr>
      <vt:lpstr>Related Research Papers</vt:lpstr>
      <vt:lpstr>Personality Emotion Patterns</vt:lpstr>
      <vt:lpstr>Personality Word-usage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creator>CAO, yinfeng [Student]</dc:creator>
  <cp:lastModifiedBy>WEN, Preke [Student]</cp:lastModifiedBy>
  <cp:revision>592</cp:revision>
  <dcterms:created xsi:type="dcterms:W3CDTF">2021-05-11T06:40:19Z</dcterms:created>
  <dcterms:modified xsi:type="dcterms:W3CDTF">2022-10-29T02:11:15Z</dcterms:modified>
</cp:coreProperties>
</file>