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sldIdLst>
    <p:sldId id="256" r:id="rId2"/>
    <p:sldId id="264" r:id="rId3"/>
    <p:sldId id="272" r:id="rId4"/>
    <p:sldId id="257" r:id="rId5"/>
    <p:sldId id="270" r:id="rId6"/>
    <p:sldId id="261" r:id="rId7"/>
    <p:sldId id="265" r:id="rId8"/>
    <p:sldId id="266" r:id="rId9"/>
    <p:sldId id="267" r:id="rId10"/>
    <p:sldId id="269" r:id="rId11"/>
    <p:sldId id="271" r:id="rId12"/>
    <p:sldId id="263"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Col">
  <p:cSld name="2 Col">
    <p:bg>
      <p:bgPr>
        <a:solidFill>
          <a:schemeClr val="lt1"/>
        </a:solidFill>
        <a:effectLst/>
      </p:bgPr>
    </p:bg>
    <p:spTree>
      <p:nvGrpSpPr>
        <p:cNvPr id="1" name="Shape 163"/>
        <p:cNvGrpSpPr/>
        <p:nvPr/>
      </p:nvGrpSpPr>
      <p:grpSpPr>
        <a:xfrm>
          <a:off x="0" y="0"/>
          <a:ext cx="0" cy="0"/>
          <a:chOff x="0" y="0"/>
          <a:chExt cx="0" cy="0"/>
        </a:xfrm>
      </p:grpSpPr>
      <p:grpSp>
        <p:nvGrpSpPr>
          <p:cNvPr id="164" name="Google Shape;164;p17"/>
          <p:cNvGrpSpPr/>
          <p:nvPr/>
        </p:nvGrpSpPr>
        <p:grpSpPr>
          <a:xfrm rot="5400000" flipH="1">
            <a:off x="0" y="3900132"/>
            <a:ext cx="2959226" cy="2959226"/>
            <a:chOff x="0" y="12289"/>
            <a:chExt cx="3550" cy="3551"/>
          </a:xfrm>
        </p:grpSpPr>
        <p:sp>
          <p:nvSpPr>
            <p:cNvPr id="165" name="Google Shape;165;p1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6" name="Google Shape;166;p1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7" name="Google Shape;167;p1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68" name="Google Shape;168;p17"/>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69" name="Google Shape;169;p17"/>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0" name="Google Shape;170;p17"/>
          <p:cNvSpPr txBox="1">
            <a:spLocks noGrp="1"/>
          </p:cNvSpPr>
          <p:nvPr>
            <p:ph type="body" idx="1"/>
          </p:nvPr>
        </p:nvSpPr>
        <p:spPr>
          <a:xfrm>
            <a:off x="964023" y="2300984"/>
            <a:ext cx="4827178"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1" name="Google Shape;171;p17"/>
          <p:cNvSpPr txBox="1">
            <a:spLocks noGrp="1"/>
          </p:cNvSpPr>
          <p:nvPr>
            <p:ph type="body" idx="2"/>
          </p:nvPr>
        </p:nvSpPr>
        <p:spPr>
          <a:xfrm>
            <a:off x="6362700" y="2300984"/>
            <a:ext cx="4764829"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72" name="Google Shape;172;p17"/>
          <p:cNvSpPr txBox="1">
            <a:spLocks noGrp="1"/>
          </p:cNvSpPr>
          <p:nvPr>
            <p:ph type="body" idx="3"/>
          </p:nvPr>
        </p:nvSpPr>
        <p:spPr>
          <a:xfrm>
            <a:off x="964023" y="2799146"/>
            <a:ext cx="482717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73" name="Google Shape;173;p17"/>
          <p:cNvSpPr txBox="1">
            <a:spLocks noGrp="1"/>
          </p:cNvSpPr>
          <p:nvPr>
            <p:ph type="body" idx="4"/>
          </p:nvPr>
        </p:nvSpPr>
        <p:spPr>
          <a:xfrm>
            <a:off x="6362700" y="2799146"/>
            <a:ext cx="4756241"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74" name="Google Shape;174;p17"/>
          <p:cNvCxnSpPr/>
          <p:nvPr/>
        </p:nvCxnSpPr>
        <p:spPr>
          <a:xfrm>
            <a:off x="63627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75" name="Google Shape;175;p17"/>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7"/>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7"/>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bg>
      <p:bgPr>
        <a:solidFill>
          <a:schemeClr val="lt1"/>
        </a:solidFill>
        <a:effectLst/>
      </p:bgPr>
    </p:bg>
    <p:spTree>
      <p:nvGrpSpPr>
        <p:cNvPr id="1" name="Shape 95"/>
        <p:cNvGrpSpPr/>
        <p:nvPr/>
      </p:nvGrpSpPr>
      <p:grpSpPr>
        <a:xfrm>
          <a:off x="0" y="0"/>
          <a:ext cx="0" cy="0"/>
          <a:chOff x="0" y="0"/>
          <a:chExt cx="0" cy="0"/>
        </a:xfrm>
      </p:grpSpPr>
      <p:sp>
        <p:nvSpPr>
          <p:cNvPr id="96" name="Google Shape;96;p13"/>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3"/>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bg>
      <p:bgPr>
        <a:solidFill>
          <a:schemeClr val="lt1"/>
        </a:solidFill>
        <a:effectLst/>
      </p:bgPr>
    </p:bg>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964022" y="2476500"/>
            <a:ext cx="7132320" cy="3289971"/>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dk1"/>
              </a:buClr>
              <a:buSzPts val="2800"/>
              <a:buFont typeface="Libre Franklin"/>
              <a:buNone/>
              <a:defRPr sz="2800" b="0" i="0">
                <a:solidFill>
                  <a:schemeClr val="dk1"/>
                </a:solidFill>
                <a:latin typeface="Libre Franklin"/>
                <a:ea typeface="Libre Franklin"/>
                <a:cs typeface="Libre Franklin"/>
                <a:sym typeface="Libre Frankli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4"/>
          <p:cNvSpPr txBox="1"/>
          <p:nvPr/>
        </p:nvSpPr>
        <p:spPr>
          <a:xfrm>
            <a:off x="699948" y="548291"/>
            <a:ext cx="1589372"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0" b="1">
                <a:solidFill>
                  <a:schemeClr val="dk1"/>
                </a:solidFill>
                <a:latin typeface="Libre Franklin"/>
                <a:ea typeface="Libre Franklin"/>
                <a:cs typeface="Libre Franklin"/>
                <a:sym typeface="Libre Franklin"/>
              </a:rPr>
              <a:t>“</a:t>
            </a:r>
            <a:endParaRPr/>
          </a:p>
        </p:txBody>
      </p:sp>
      <p:grpSp>
        <p:nvGrpSpPr>
          <p:cNvPr id="103" name="Google Shape;103;p14"/>
          <p:cNvGrpSpPr/>
          <p:nvPr/>
        </p:nvGrpSpPr>
        <p:grpSpPr>
          <a:xfrm>
            <a:off x="6362700" y="0"/>
            <a:ext cx="5829298" cy="3235602"/>
            <a:chOff x="5612972" y="1"/>
            <a:chExt cx="6615961" cy="3672246"/>
          </a:xfrm>
        </p:grpSpPr>
        <p:sp>
          <p:nvSpPr>
            <p:cNvPr id="104" name="Google Shape;104;p14"/>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5" name="Google Shape;105;p14"/>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6" name="Google Shape;106;p14"/>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7" name="Google Shape;107;p14"/>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08" name="Google Shape;108;p14"/>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grpSp>
        <p:nvGrpSpPr>
          <p:cNvPr id="109" name="Google Shape;109;p14"/>
          <p:cNvGrpSpPr/>
          <p:nvPr/>
        </p:nvGrpSpPr>
        <p:grpSpPr>
          <a:xfrm rot="5400000" flipH="1">
            <a:off x="0" y="3900132"/>
            <a:ext cx="2959226" cy="2959226"/>
            <a:chOff x="0" y="12289"/>
            <a:chExt cx="3550" cy="3551"/>
          </a:xfrm>
        </p:grpSpPr>
        <p:sp>
          <p:nvSpPr>
            <p:cNvPr id="110" name="Google Shape;110;p14"/>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1" name="Google Shape;111;p14"/>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2" name="Google Shape;112;p14"/>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560">
          <p15:clr>
            <a:srgbClr val="FBAE40"/>
          </p15:clr>
        </p15:guide>
        <p15:guide id="8" orient="horz" pos="1752">
          <p15:clr>
            <a:srgbClr val="FBAE40"/>
          </p15:clr>
        </p15:guide>
        <p15:guide id="9" orient="horz" pos="124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823750" y="296122"/>
            <a:ext cx="6045695" cy="1085417"/>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3600"/>
              <a:buFont typeface="Franklin Gothic"/>
              <a:buNone/>
            </a:pPr>
            <a:r>
              <a:rPr lang="en-US" sz="3600" b="1" dirty="0"/>
              <a:t>DairyDynamics: Dairy Product Management</a:t>
            </a:r>
            <a:endParaRPr dirty="0"/>
          </a:p>
        </p:txBody>
      </p:sp>
      <p:sp>
        <p:nvSpPr>
          <p:cNvPr id="211" name="Google Shape;211;p1"/>
          <p:cNvSpPr txBox="1">
            <a:spLocks noGrp="1"/>
          </p:cNvSpPr>
          <p:nvPr>
            <p:ph type="body" idx="1"/>
          </p:nvPr>
        </p:nvSpPr>
        <p:spPr>
          <a:xfrm>
            <a:off x="5823750" y="1575622"/>
            <a:ext cx="6045695" cy="4149318"/>
          </a:xfrm>
          <a:prstGeom prst="rect">
            <a:avLst/>
          </a:prstGeom>
          <a:noFill/>
          <a:ln>
            <a:noFill/>
          </a:ln>
        </p:spPr>
        <p:txBody>
          <a:bodyPr spcFirstLastPara="1" wrap="square" lIns="0" tIns="0" rIns="0" bIns="0" anchor="t" anchorCtr="0">
            <a:noAutofit/>
          </a:bodyPr>
          <a:lstStyle/>
          <a:p>
            <a:pPr marL="0" lvl="0" indent="0">
              <a:spcBef>
                <a:spcPts val="0"/>
              </a:spcBef>
            </a:pPr>
            <a:r>
              <a:rPr lang="en-US" dirty="0">
                <a:latin typeface="Franklin Gothic"/>
                <a:ea typeface="Franklin Gothic"/>
                <a:cs typeface="Franklin Gothic"/>
                <a:sym typeface="Franklin Gothic"/>
              </a:rPr>
              <a:t>Domain :</a:t>
            </a:r>
          </a:p>
          <a:p>
            <a:pPr marL="0" lvl="0" indent="0">
              <a:spcBef>
                <a:spcPts val="0"/>
              </a:spcBef>
            </a:pPr>
            <a:r>
              <a:rPr lang="en-US" dirty="0">
                <a:solidFill>
                  <a:schemeClr val="tx1"/>
                </a:solidFill>
                <a:latin typeface="Franklin Gothic"/>
                <a:ea typeface="Franklin Gothic"/>
                <a:cs typeface="Franklin Gothic"/>
                <a:sym typeface="Franklin Gothic"/>
              </a:rPr>
              <a:t>Utilities – Web Development</a:t>
            </a:r>
            <a:endParaRPr lang="en-US" dirty="0">
              <a:solidFill>
                <a:schemeClr val="tx1"/>
              </a:solidFill>
              <a:ea typeface="Franklin Gothic"/>
              <a:cs typeface="Franklin Gothic"/>
            </a:endParaRPr>
          </a:p>
          <a:p>
            <a:pPr marL="0" lvl="0" indent="0">
              <a:spcBef>
                <a:spcPts val="0"/>
              </a:spcBef>
            </a:pPr>
            <a:endParaRPr lang="en-US" dirty="0">
              <a:latin typeface="Franklin Gothic"/>
              <a:ea typeface="Franklin Gothic"/>
              <a:cs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Problem Statement Title:</a:t>
            </a:r>
            <a:r>
              <a:rPr lang="en-US" dirty="0">
                <a:solidFill>
                  <a:schemeClr val="tx1"/>
                </a:solidFill>
                <a:latin typeface="Franklin Gothic"/>
                <a:ea typeface="Franklin Gothic"/>
                <a:cs typeface="Franklin Gothic"/>
                <a:sym typeface="Franklin Gothic"/>
              </a:rPr>
              <a:t> DairyDynamics: Dairy Product Management</a:t>
            </a:r>
          </a:p>
          <a:p>
            <a:pPr marL="0" lvl="0" indent="0" algn="l" rtl="0">
              <a:lnSpc>
                <a:spcPct val="90000"/>
              </a:lnSpc>
              <a:spcBef>
                <a:spcPts val="1000"/>
              </a:spcBef>
              <a:spcAft>
                <a:spcPts val="0"/>
              </a:spcAft>
              <a:buClr>
                <a:schemeClr val="lt2"/>
              </a:buClr>
              <a:buSzPts val="1800"/>
              <a:buNone/>
            </a:pPr>
            <a:endParaRPr lang="en-US" dirty="0">
              <a:latin typeface="Franklin Gothic"/>
              <a:sym typeface="Franklin Gothic"/>
            </a:endParaRPr>
          </a:p>
          <a:p>
            <a:pPr marL="0" lvl="0" indent="0" algn="l" rtl="0">
              <a:lnSpc>
                <a:spcPct val="90000"/>
              </a:lnSpc>
              <a:spcBef>
                <a:spcPts val="1000"/>
              </a:spcBef>
              <a:spcAft>
                <a:spcPts val="0"/>
              </a:spcAft>
              <a:buClr>
                <a:schemeClr val="lt2"/>
              </a:buClr>
              <a:buSzPts val="1800"/>
              <a:buNone/>
            </a:pPr>
            <a:r>
              <a:rPr lang="en-US" dirty="0">
                <a:latin typeface="Franklin Gothic"/>
                <a:ea typeface="Franklin Gothic"/>
                <a:cs typeface="Franklin Gothic"/>
                <a:sym typeface="Franklin Gothic"/>
              </a:rPr>
              <a:t>UN Sustainable Development Goal : </a:t>
            </a:r>
          </a:p>
          <a:p>
            <a:pPr marL="0" lvl="0" indent="0" algn="just" rtl="0">
              <a:lnSpc>
                <a:spcPct val="90000"/>
              </a:lnSpc>
              <a:spcBef>
                <a:spcPts val="1000"/>
              </a:spcBef>
              <a:spcAft>
                <a:spcPts val="0"/>
              </a:spcAft>
              <a:buClr>
                <a:schemeClr val="lt2"/>
              </a:buClr>
              <a:buSzPts val="1800"/>
              <a:buNone/>
            </a:pPr>
            <a:r>
              <a:rPr lang="en-US" dirty="0">
                <a:solidFill>
                  <a:schemeClr val="tx1"/>
                </a:solidFill>
                <a:latin typeface="Franklin Gothic" panose="020B0604020202020204" charset="0"/>
              </a:rPr>
              <a:t>The sustainable goal related to dairy product management is </a:t>
            </a:r>
            <a:r>
              <a:rPr lang="en-US" b="1" dirty="0">
                <a:solidFill>
                  <a:schemeClr val="tx1"/>
                </a:solidFill>
                <a:latin typeface="Franklin Gothic" panose="020B0604020202020204" charset="0"/>
              </a:rPr>
              <a:t>Goal 12: Responsible Consumption and Production</a:t>
            </a:r>
            <a:r>
              <a:rPr lang="en-US" dirty="0">
                <a:solidFill>
                  <a:schemeClr val="tx1"/>
                </a:solidFill>
                <a:latin typeface="Franklin Gothic" panose="020B0604020202020204" charset="0"/>
              </a:rPr>
              <a:t>. </a:t>
            </a:r>
          </a:p>
          <a:p>
            <a:pPr marL="0" lvl="0" indent="0" algn="just" rtl="0">
              <a:lnSpc>
                <a:spcPct val="90000"/>
              </a:lnSpc>
              <a:spcBef>
                <a:spcPts val="1000"/>
              </a:spcBef>
              <a:spcAft>
                <a:spcPts val="0"/>
              </a:spcAft>
              <a:buClr>
                <a:schemeClr val="lt2"/>
              </a:buClr>
              <a:buSzPts val="1800"/>
              <a:buNone/>
            </a:pPr>
            <a:r>
              <a:rPr lang="en-US" dirty="0">
                <a:solidFill>
                  <a:schemeClr val="tx1"/>
                </a:solidFill>
                <a:latin typeface="Franklin Gothic" panose="020B0604020202020204" charset="0"/>
              </a:rPr>
              <a:t>This goal aims to ensure that we consume and produce resources in a way that is sustainable for the planet and future generations. For dairy products, this means producing and consuming them in a way that reduces waste, protects the environment, and supports fair labor practices.</a:t>
            </a:r>
          </a:p>
        </p:txBody>
      </p:sp>
      <p:pic>
        <p:nvPicPr>
          <p:cNvPr id="3" name="Picture 2">
            <a:extLst>
              <a:ext uri="{FF2B5EF4-FFF2-40B4-BE49-F238E27FC236}">
                <a16:creationId xmlns:a16="http://schemas.microsoft.com/office/drawing/2014/main" id="{1EFA3E3F-8228-427B-986E-C6F6E44278DA}"/>
              </a:ext>
            </a:extLst>
          </p:cNvPr>
          <p:cNvPicPr>
            <a:picLocks noChangeAspect="1"/>
          </p:cNvPicPr>
          <p:nvPr/>
        </p:nvPicPr>
        <p:blipFill>
          <a:blip r:embed="rId3"/>
          <a:stretch>
            <a:fillRect/>
          </a:stretch>
        </p:blipFill>
        <p:spPr>
          <a:xfrm>
            <a:off x="989657" y="296122"/>
            <a:ext cx="3779292" cy="1520550"/>
          </a:xfrm>
          <a:prstGeom prst="rect">
            <a:avLst/>
          </a:prstGeom>
        </p:spPr>
      </p:pic>
      <p:sp>
        <p:nvSpPr>
          <p:cNvPr id="7" name="Text Placeholder 6">
            <a:extLst>
              <a:ext uri="{FF2B5EF4-FFF2-40B4-BE49-F238E27FC236}">
                <a16:creationId xmlns:a16="http://schemas.microsoft.com/office/drawing/2014/main" id="{09F08D88-1B68-0EB3-AD07-97DFF4D80B8E}"/>
              </a:ext>
            </a:extLst>
          </p:cNvPr>
          <p:cNvSpPr txBox="1">
            <a:spLocks/>
          </p:cNvSpPr>
          <p:nvPr/>
        </p:nvSpPr>
        <p:spPr>
          <a:xfrm>
            <a:off x="9571383" y="6018414"/>
            <a:ext cx="2298062" cy="8395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US" dirty="0">
                <a:latin typeface="Franklin Gothic" panose="020B0604020202020204" charset="0"/>
              </a:rPr>
              <a:t>Vansh Patel (21IT124)</a:t>
            </a:r>
          </a:p>
          <a:p>
            <a:pPr algn="r"/>
            <a:r>
              <a:rPr lang="en-US" dirty="0">
                <a:latin typeface="Franklin Gothic" panose="020B0604020202020204" charset="0"/>
              </a:rPr>
              <a:t>Preksha Rana (21IT134)</a:t>
            </a:r>
          </a:p>
          <a:p>
            <a:pPr algn="r"/>
            <a:r>
              <a:rPr lang="en-US" dirty="0">
                <a:latin typeface="Franklin Gothic" panose="020B0604020202020204" charset="0"/>
              </a:rPr>
              <a:t>Het Shah (21IT141)</a:t>
            </a:r>
            <a:endParaRPr lang="en-IN" dirty="0">
              <a:latin typeface="Franklin Gothic"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2D8F72-98EE-36CC-A8B0-68DE78565705}"/>
              </a:ext>
            </a:extLst>
          </p:cNvPr>
          <p:cNvSpPr>
            <a:spLocks noGrp="1"/>
          </p:cNvSpPr>
          <p:nvPr>
            <p:ph type="title"/>
          </p:nvPr>
        </p:nvSpPr>
        <p:spPr/>
        <p:txBody>
          <a:bodyPr/>
          <a:lstStyle/>
          <a:p>
            <a:r>
              <a:rPr lang="en-US" dirty="0"/>
              <a:t>UI Design</a:t>
            </a:r>
            <a:endParaRPr lang="en-IN" dirty="0"/>
          </a:p>
        </p:txBody>
      </p:sp>
      <p:sp>
        <p:nvSpPr>
          <p:cNvPr id="5" name="Slide Number Placeholder 4">
            <a:extLst>
              <a:ext uri="{FF2B5EF4-FFF2-40B4-BE49-F238E27FC236}">
                <a16:creationId xmlns:a16="http://schemas.microsoft.com/office/drawing/2014/main" id="{86EE1F1C-7A50-0E42-1FEF-2C74285F410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10</a:t>
            </a:fld>
            <a:endParaRPr lang="en-US">
              <a:latin typeface="Libre Franklin"/>
              <a:ea typeface="Libre Franklin"/>
              <a:cs typeface="Libre Franklin"/>
              <a:sym typeface="Libre Franklin"/>
            </a:endParaRPr>
          </a:p>
        </p:txBody>
      </p:sp>
      <p:pic>
        <p:nvPicPr>
          <p:cNvPr id="7" name="Picture 6">
            <a:extLst>
              <a:ext uri="{FF2B5EF4-FFF2-40B4-BE49-F238E27FC236}">
                <a16:creationId xmlns:a16="http://schemas.microsoft.com/office/drawing/2014/main" id="{C567266E-6EE0-B072-2393-0E56D35BEC60}"/>
              </a:ext>
            </a:extLst>
          </p:cNvPr>
          <p:cNvPicPr>
            <a:picLocks noChangeAspect="1"/>
          </p:cNvPicPr>
          <p:nvPr/>
        </p:nvPicPr>
        <p:blipFill>
          <a:blip r:embed="rId2"/>
          <a:stretch>
            <a:fillRect/>
          </a:stretch>
        </p:blipFill>
        <p:spPr>
          <a:xfrm>
            <a:off x="964023" y="2589981"/>
            <a:ext cx="5845789" cy="3633097"/>
          </a:xfrm>
          <a:prstGeom prst="rect">
            <a:avLst/>
          </a:prstGeom>
        </p:spPr>
      </p:pic>
      <p:pic>
        <p:nvPicPr>
          <p:cNvPr id="8" name="Picture 7">
            <a:extLst>
              <a:ext uri="{FF2B5EF4-FFF2-40B4-BE49-F238E27FC236}">
                <a16:creationId xmlns:a16="http://schemas.microsoft.com/office/drawing/2014/main" id="{596E65B8-D599-65AE-433B-4C67701E524B}"/>
              </a:ext>
            </a:extLst>
          </p:cNvPr>
          <p:cNvPicPr>
            <a:picLocks noChangeAspect="1"/>
          </p:cNvPicPr>
          <p:nvPr/>
        </p:nvPicPr>
        <p:blipFill>
          <a:blip r:embed="rId3"/>
          <a:stretch>
            <a:fillRect/>
          </a:stretch>
        </p:blipFill>
        <p:spPr>
          <a:xfrm>
            <a:off x="7083859" y="2589981"/>
            <a:ext cx="4786802" cy="3633097"/>
          </a:xfrm>
          <a:prstGeom prst="rect">
            <a:avLst/>
          </a:prstGeom>
        </p:spPr>
      </p:pic>
      <p:sp>
        <p:nvSpPr>
          <p:cNvPr id="10" name="TextBox 9">
            <a:extLst>
              <a:ext uri="{FF2B5EF4-FFF2-40B4-BE49-F238E27FC236}">
                <a16:creationId xmlns:a16="http://schemas.microsoft.com/office/drawing/2014/main" id="{67F8ABBA-3689-46B2-0C7C-2C0FDB5AD4B9}"/>
              </a:ext>
            </a:extLst>
          </p:cNvPr>
          <p:cNvSpPr txBox="1"/>
          <p:nvPr/>
        </p:nvSpPr>
        <p:spPr>
          <a:xfrm>
            <a:off x="971550" y="2112917"/>
            <a:ext cx="8355607" cy="338554"/>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Finalized UI design of product page and page for stock management.</a:t>
            </a:r>
          </a:p>
        </p:txBody>
      </p:sp>
    </p:spTree>
    <p:extLst>
      <p:ext uri="{BB962C8B-B14F-4D97-AF65-F5344CB8AC3E}">
        <p14:creationId xmlns:p14="http://schemas.microsoft.com/office/powerpoint/2010/main" val="51395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6E646-5090-C1B5-2DE6-1CBF194E0F2A}"/>
              </a:ext>
            </a:extLst>
          </p:cNvPr>
          <p:cNvSpPr>
            <a:spLocks noGrp="1"/>
          </p:cNvSpPr>
          <p:nvPr>
            <p:ph type="title"/>
          </p:nvPr>
        </p:nvSpPr>
        <p:spPr>
          <a:xfrm>
            <a:off x="964023" y="879063"/>
            <a:ext cx="6212029" cy="562111"/>
          </a:xfrm>
        </p:spPr>
        <p:txBody>
          <a:bodyPr>
            <a:normAutofit fontScale="90000"/>
          </a:bodyPr>
          <a:lstStyle/>
          <a:p>
            <a:r>
              <a:rPr lang="en-US" dirty="0"/>
              <a:t>Database Design Schema</a:t>
            </a:r>
            <a:endParaRPr lang="en-IN" dirty="0"/>
          </a:p>
        </p:txBody>
      </p:sp>
      <p:sp>
        <p:nvSpPr>
          <p:cNvPr id="5" name="Slide Number Placeholder 4">
            <a:extLst>
              <a:ext uri="{FF2B5EF4-FFF2-40B4-BE49-F238E27FC236}">
                <a16:creationId xmlns:a16="http://schemas.microsoft.com/office/drawing/2014/main" id="{AE734DED-E701-7177-A3DD-55DC8EF223F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11</a:t>
            </a:fld>
            <a:endParaRPr lang="en-US">
              <a:latin typeface="Libre Franklin"/>
              <a:ea typeface="Libre Franklin"/>
              <a:cs typeface="Libre Franklin"/>
              <a:sym typeface="Libre Franklin"/>
            </a:endParaRPr>
          </a:p>
        </p:txBody>
      </p:sp>
      <p:pic>
        <p:nvPicPr>
          <p:cNvPr id="9" name="Picture 8">
            <a:extLst>
              <a:ext uri="{FF2B5EF4-FFF2-40B4-BE49-F238E27FC236}">
                <a16:creationId xmlns:a16="http://schemas.microsoft.com/office/drawing/2014/main" id="{E0D6C47D-D9F4-6E61-16B1-148436DDB529}"/>
              </a:ext>
            </a:extLst>
          </p:cNvPr>
          <p:cNvPicPr>
            <a:picLocks noChangeAspect="1"/>
          </p:cNvPicPr>
          <p:nvPr/>
        </p:nvPicPr>
        <p:blipFill rotWithShape="1">
          <a:blip r:embed="rId2"/>
          <a:srcRect t="833"/>
          <a:stretch/>
        </p:blipFill>
        <p:spPr>
          <a:xfrm>
            <a:off x="1987753" y="2226365"/>
            <a:ext cx="7692960" cy="3752572"/>
          </a:xfrm>
          <a:prstGeom prst="rect">
            <a:avLst/>
          </a:prstGeom>
        </p:spPr>
      </p:pic>
    </p:spTree>
    <p:extLst>
      <p:ext uri="{BB962C8B-B14F-4D97-AF65-F5344CB8AC3E}">
        <p14:creationId xmlns:p14="http://schemas.microsoft.com/office/powerpoint/2010/main" val="3073792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3FB92-F1DD-ED6F-7650-688D3580A387}"/>
              </a:ext>
            </a:extLst>
          </p:cNvPr>
          <p:cNvSpPr>
            <a:spLocks noGrp="1"/>
          </p:cNvSpPr>
          <p:nvPr>
            <p:ph type="title"/>
          </p:nvPr>
        </p:nvSpPr>
        <p:spPr>
          <a:xfrm>
            <a:off x="971550" y="2199741"/>
            <a:ext cx="4941477" cy="610863"/>
          </a:xfrm>
        </p:spPr>
        <p:txBody>
          <a:bodyPr/>
          <a:lstStyle/>
          <a:p>
            <a:r>
              <a:rPr lang="en-IN" dirty="0"/>
              <a:t>Thank You!</a:t>
            </a:r>
          </a:p>
        </p:txBody>
      </p:sp>
      <p:sp>
        <p:nvSpPr>
          <p:cNvPr id="13" name="Slide Number Placeholder 12">
            <a:extLst>
              <a:ext uri="{FF2B5EF4-FFF2-40B4-BE49-F238E27FC236}">
                <a16:creationId xmlns:a16="http://schemas.microsoft.com/office/drawing/2014/main" id="{F0FF81B4-7325-11F7-8F2D-288E647756F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12</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412377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29C29-EEC9-A832-A5FF-8EA972D6E1D0}"/>
              </a:ext>
            </a:extLst>
          </p:cNvPr>
          <p:cNvSpPr>
            <a:spLocks noGrp="1"/>
          </p:cNvSpPr>
          <p:nvPr>
            <p:ph type="title"/>
          </p:nvPr>
        </p:nvSpPr>
        <p:spPr/>
        <p:txBody>
          <a:bodyPr/>
          <a:lstStyle/>
          <a:p>
            <a:r>
              <a:rPr lang="en-US" dirty="0"/>
              <a:t>Project Overview</a:t>
            </a:r>
            <a:endParaRPr lang="en-IN" dirty="0"/>
          </a:p>
        </p:txBody>
      </p:sp>
      <p:sp>
        <p:nvSpPr>
          <p:cNvPr id="4" name="Text Placeholder 3">
            <a:extLst>
              <a:ext uri="{FF2B5EF4-FFF2-40B4-BE49-F238E27FC236}">
                <a16:creationId xmlns:a16="http://schemas.microsoft.com/office/drawing/2014/main" id="{16EB7BD1-59BB-B637-886A-893D43A6DE76}"/>
              </a:ext>
            </a:extLst>
          </p:cNvPr>
          <p:cNvSpPr>
            <a:spLocks noGrp="1"/>
          </p:cNvSpPr>
          <p:nvPr>
            <p:ph type="body" idx="1"/>
          </p:nvPr>
        </p:nvSpPr>
        <p:spPr>
          <a:xfrm>
            <a:off x="964023" y="2180031"/>
            <a:ext cx="6442214" cy="3689575"/>
          </a:xfrm>
        </p:spPr>
        <p:txBody>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DairyDynamics-Dairy Product Management System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envisioned as a comprehensive platform designed to streamline and enhance the management of dairy products across multiple branches of a dairy business.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system aims to centralize the key operations involved in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tracking sales, monitoring payment methods, and generating detailed reports, </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 while ensuring seamless communication and data flow between various branches.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primary goal of the system is to provide dairy businesses with a robust tool that simplifies the complexities of managing a wide range of dairy products, including milk, cheese, yogurt, butter, and other related products. </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leveraging modern technology, the system will offer real-time data insights, enabling businesses to make informed decisions, optimize operations, and ultimately increase profitability.</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90E31F7-68EE-037E-46DD-643EFB5FD4AA}"/>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2</a:t>
            </a:fld>
            <a:endParaRPr lang="en-US">
              <a:latin typeface="Libre Franklin"/>
              <a:ea typeface="Libre Franklin"/>
              <a:cs typeface="Libre Franklin"/>
              <a:sym typeface="Libre Franklin"/>
            </a:endParaRPr>
          </a:p>
        </p:txBody>
      </p:sp>
      <p:pic>
        <p:nvPicPr>
          <p:cNvPr id="8" name="Picture 7">
            <a:extLst>
              <a:ext uri="{FF2B5EF4-FFF2-40B4-BE49-F238E27FC236}">
                <a16:creationId xmlns:a16="http://schemas.microsoft.com/office/drawing/2014/main" id="{2DF50664-639A-A484-F790-97D02D3D9B35}"/>
              </a:ext>
            </a:extLst>
          </p:cNvPr>
          <p:cNvPicPr>
            <a:picLocks noChangeAspect="1"/>
          </p:cNvPicPr>
          <p:nvPr/>
        </p:nvPicPr>
        <p:blipFill rotWithShape="1">
          <a:blip r:embed="rId2"/>
          <a:srcRect l="44464" r="3728"/>
          <a:stretch/>
        </p:blipFill>
        <p:spPr>
          <a:xfrm>
            <a:off x="8010939" y="2180030"/>
            <a:ext cx="3756992" cy="3689575"/>
          </a:xfrm>
          <a:prstGeom prst="rect">
            <a:avLst/>
          </a:prstGeom>
        </p:spPr>
      </p:pic>
    </p:spTree>
    <p:extLst>
      <p:ext uri="{BB962C8B-B14F-4D97-AF65-F5344CB8AC3E}">
        <p14:creationId xmlns:p14="http://schemas.microsoft.com/office/powerpoint/2010/main" val="1232159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0D318D-D4B9-D03F-A10B-640C5371939E}"/>
              </a:ext>
            </a:extLst>
          </p:cNvPr>
          <p:cNvSpPr>
            <a:spLocks noGrp="1"/>
          </p:cNvSpPr>
          <p:nvPr>
            <p:ph type="title"/>
          </p:nvPr>
        </p:nvSpPr>
        <p:spPr/>
        <p:txBody>
          <a:bodyPr>
            <a:normAutofit fontScale="90000"/>
          </a:bodyPr>
          <a:lstStyle/>
          <a:p>
            <a:r>
              <a:rPr lang="en-US" dirty="0"/>
              <a:t>Dairy Market Analysis</a:t>
            </a:r>
            <a:endParaRPr lang="en-IN" dirty="0"/>
          </a:p>
        </p:txBody>
      </p:sp>
      <p:sp>
        <p:nvSpPr>
          <p:cNvPr id="4" name="Text Placeholder 3">
            <a:extLst>
              <a:ext uri="{FF2B5EF4-FFF2-40B4-BE49-F238E27FC236}">
                <a16:creationId xmlns:a16="http://schemas.microsoft.com/office/drawing/2014/main" id="{11EA0897-5D92-FD6E-015F-E95DD2914A49}"/>
              </a:ext>
            </a:extLst>
          </p:cNvPr>
          <p:cNvSpPr>
            <a:spLocks noGrp="1"/>
          </p:cNvSpPr>
          <p:nvPr>
            <p:ph type="body" idx="1"/>
          </p:nvPr>
        </p:nvSpPr>
        <p:spPr>
          <a:xfrm>
            <a:off x="964023" y="2242229"/>
            <a:ext cx="10246544" cy="3404428"/>
          </a:xfrm>
        </p:spPr>
        <p:txBody>
          <a:bodyPr/>
          <a:lstStyle/>
          <a:p>
            <a:pPr marL="5143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upcoming three years, the diary management software market will witness a compounded </a:t>
            </a:r>
            <a:r>
              <a:rPr lang="en-US" b="1" dirty="0">
                <a:latin typeface="Times New Roman" panose="02020603050405020304" pitchFamily="18" charset="0"/>
                <a:cs typeface="Times New Roman" panose="02020603050405020304" pitchFamily="18" charset="0"/>
              </a:rPr>
              <a:t>annual growth rate of 10.28%</a:t>
            </a:r>
            <a:r>
              <a:rPr lang="en-US" dirty="0">
                <a:latin typeface="Times New Roman" panose="02020603050405020304" pitchFamily="18" charset="0"/>
                <a:cs typeface="Times New Roman" panose="02020603050405020304" pitchFamily="18" charset="0"/>
              </a:rPr>
              <a:t>. By 2027, we can expect the global dairy farm management software market to be worth around $4.88 billion.</a:t>
            </a:r>
          </a:p>
          <a:p>
            <a:pPr marL="514350" indent="-285750" algn="just">
              <a:buFont typeface="Arial" panose="020B0604020202020204" pitchFamily="34" charset="0"/>
              <a:buChar char="•"/>
            </a:pPr>
            <a:r>
              <a:rPr lang="en-US" b="1" i="0" dirty="0">
                <a:solidFill>
                  <a:srgbClr val="0A102F"/>
                </a:solidFill>
                <a:effectLst/>
                <a:highlight>
                  <a:srgbClr val="FFFFFF"/>
                </a:highlight>
                <a:latin typeface="Times New Roman" panose="02020603050405020304" pitchFamily="18" charset="0"/>
                <a:cs typeface="Times New Roman" panose="02020603050405020304" pitchFamily="18" charset="0"/>
              </a:rPr>
              <a:t>Challenges Faced by the Dairy Farm Businesses:</a:t>
            </a:r>
            <a:endParaRPr lang="en-US" dirty="0">
              <a:latin typeface="Times New Roman" panose="02020603050405020304" pitchFamily="18" charset="0"/>
              <a:cs typeface="Times New Roman" panose="02020603050405020304" pitchFamily="18" charset="0"/>
            </a:endParaRPr>
          </a:p>
          <a:p>
            <a:pPr marL="5143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Technology Costs: </a:t>
            </a:r>
            <a:r>
              <a:rPr lang="en-US" dirty="0">
                <a:latin typeface="Times New Roman" panose="02020603050405020304" pitchFamily="18" charset="0"/>
                <a:cs typeface="Times New Roman" panose="02020603050405020304" pitchFamily="18" charset="0"/>
              </a:rPr>
              <a:t>Dairy Farm businesses have low profit margins and don’t have hefty budgets to implement new technologies or infrastructure.</a:t>
            </a:r>
          </a:p>
          <a:p>
            <a:pPr marL="5143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Poor Efficiency: </a:t>
            </a:r>
            <a:r>
              <a:rPr lang="en-US" dirty="0">
                <a:latin typeface="Times New Roman" panose="02020603050405020304" pitchFamily="18" charset="0"/>
                <a:cs typeface="Times New Roman" panose="02020603050405020304" pitchFamily="18" charset="0"/>
              </a:rPr>
              <a:t>Workflows in this sector are vastly fragmented. There is a lot of supply chain disruption. As a result, dairy farm owners bear massive losses due to delays and missed opportunities. </a:t>
            </a:r>
          </a:p>
          <a:p>
            <a:pPr marL="5143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 Online Visibility: </a:t>
            </a:r>
            <a:r>
              <a:rPr lang="en-US" dirty="0">
                <a:latin typeface="Times New Roman" panose="02020603050405020304" pitchFamily="18" charset="0"/>
                <a:cs typeface="Times New Roman" panose="02020603050405020304" pitchFamily="18" charset="0"/>
              </a:rPr>
              <a:t>Even today, most dairy farmers operate physically. They’re yet to launch their business online or drive sales through company branding and digital marketing. All of these challenges can be addressed by simply implementing dairy farm management software.</a:t>
            </a:r>
            <a:endParaRPr lang="en-IN"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41C8778-EA79-A633-CF90-99518F9455A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3</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995795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879063"/>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t>Project Details</a:t>
            </a:r>
            <a:endParaRPr dirty="0"/>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t>4</a:t>
            </a:fld>
            <a:endParaRPr/>
          </a:p>
        </p:txBody>
      </p:sp>
      <p:sp>
        <p:nvSpPr>
          <p:cNvPr id="7" name="Text Placeholder 6">
            <a:extLst>
              <a:ext uri="{FF2B5EF4-FFF2-40B4-BE49-F238E27FC236}">
                <a16:creationId xmlns:a16="http://schemas.microsoft.com/office/drawing/2014/main" id="{71BDE241-69F4-B949-6F8D-AFB1E3659541}"/>
              </a:ext>
            </a:extLst>
          </p:cNvPr>
          <p:cNvSpPr>
            <a:spLocks noGrp="1"/>
          </p:cNvSpPr>
          <p:nvPr>
            <p:ph type="body" idx="1"/>
          </p:nvPr>
        </p:nvSpPr>
        <p:spPr>
          <a:xfrm>
            <a:off x="952499" y="2289362"/>
            <a:ext cx="10328414" cy="3177159"/>
          </a:xfrm>
        </p:spPr>
        <p:txBody>
          <a:bodyPr/>
          <a:lstStyle/>
          <a:p>
            <a:pPr marL="285750" lvl="0" indent="-285750" algn="just" rtl="0">
              <a:lnSpc>
                <a:spcPct val="100000"/>
              </a:lnSpc>
              <a:spcBef>
                <a:spcPts val="1000"/>
              </a:spcBef>
              <a:spcAft>
                <a:spcPts val="0"/>
              </a:spcAft>
              <a:buClr>
                <a:schemeClr val="dk1"/>
              </a:buClr>
              <a:buSzPts val="1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develop a comprehensive dairy product management system that allows multiple branches to efficiently track and manage product sales, monitor payment methods, manage users, and generate detailed sales reports.</a:t>
            </a:r>
          </a:p>
          <a:p>
            <a:pPr marL="285750" lvl="0" indent="-285750" algn="just" rtl="0">
              <a:lnSpc>
                <a:spcPct val="100000"/>
              </a:lnSpc>
              <a:spcBef>
                <a:spcPts val="1000"/>
              </a:spcBef>
              <a:spcAft>
                <a:spcPts val="0"/>
              </a:spcAft>
              <a:buClr>
                <a:schemeClr val="dk1"/>
              </a:buClr>
              <a:buSzPts val="1600"/>
              <a:buFont typeface="Arial" panose="020B0604020202020204" pitchFamily="34" charset="0"/>
              <a:buChar char="•"/>
            </a:pPr>
            <a:r>
              <a:rPr kumimoji="0" lang="en-US" altLang="en-US" sz="1600" b="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Product Sales Amount:</a:t>
            </a:r>
            <a:r>
              <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 the total revenue generated by each product at each branch.</a:t>
            </a:r>
          </a:p>
          <a:p>
            <a:pPr marL="285750" lvl="0" indent="-285750" algn="just" rtl="0">
              <a:lnSpc>
                <a:spcPct val="100000"/>
              </a:lnSpc>
              <a:spcBef>
                <a:spcPts val="1000"/>
              </a:spcBef>
              <a:spcAft>
                <a:spcPts val="0"/>
              </a:spcAft>
              <a:buClr>
                <a:schemeClr val="dk1"/>
              </a:buClr>
              <a:buSzPts val="1600"/>
              <a:buFont typeface="Arial" panose="020B0604020202020204" pitchFamily="34" charset="0"/>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Sales Quantity:</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Monitor the number of units sold for each product at each branch.</a:t>
            </a:r>
            <a:endParaRPr lang="en-US" dirty="0">
              <a:latin typeface="Times New Roman" panose="02020603050405020304" pitchFamily="18" charset="0"/>
              <a:cs typeface="Times New Roman" panose="02020603050405020304" pitchFamily="18" charset="0"/>
            </a:endParaRPr>
          </a:p>
          <a:p>
            <a:pPr marL="285750" lvl="0" indent="-285750" algn="just" rtl="0">
              <a:lnSpc>
                <a:spcPct val="100000"/>
              </a:lnSpc>
              <a:spcBef>
                <a:spcPts val="1000"/>
              </a:spcBef>
              <a:spcAft>
                <a:spcPts val="0"/>
              </a:spcAft>
              <a:buClr>
                <a:schemeClr val="dk1"/>
              </a:buClr>
              <a:buSzPts val="1600"/>
              <a:buFont typeface="Arial" panose="020B0604020202020204" pitchFamily="34" charset="0"/>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Payment Methods Count: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Analyze the popularity of different payment methods (e.g., cash, online, digital wallets) at each branch.</a:t>
            </a:r>
          </a:p>
          <a:p>
            <a:pPr marL="285750" lvl="0" indent="-285750" algn="just" rtl="0">
              <a:lnSpc>
                <a:spcPct val="100000"/>
              </a:lnSpc>
              <a:spcBef>
                <a:spcPts val="1000"/>
              </a:spcBef>
              <a:spcAft>
                <a:spcPts val="0"/>
              </a:spcAft>
              <a:buClr>
                <a:schemeClr val="dk1"/>
              </a:buClr>
              <a:buSzPts val="1600"/>
              <a:buFont typeface="Arial" panose="020B0604020202020204" pitchFamily="34" charset="0"/>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and Branches: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Maintain a database of customers and branches to associate sales data with specific entities.</a:t>
            </a:r>
          </a:p>
          <a:p>
            <a:pPr marL="285750" lvl="0" indent="-285750" algn="just" rtl="0">
              <a:lnSpc>
                <a:spcPct val="100000"/>
              </a:lnSpc>
              <a:spcBef>
                <a:spcPts val="1000"/>
              </a:spcBef>
              <a:spcAft>
                <a:spcPts val="0"/>
              </a:spcAft>
              <a:buClr>
                <a:schemeClr val="dk1"/>
              </a:buClr>
              <a:buSzPts val="1600"/>
              <a:buFont typeface="Arial" panose="020B0604020202020204" pitchFamily="34" charset="0"/>
              <a:buChar char="•"/>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Sales Report Generation: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comprehensive reports that summarize sales performance across products, branches, and payment methods.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FCEBD0-A64A-5ABA-620B-D7A81FF7DF59}"/>
              </a:ext>
            </a:extLst>
          </p:cNvPr>
          <p:cNvSpPr>
            <a:spLocks noGrp="1"/>
          </p:cNvSpPr>
          <p:nvPr>
            <p:ph type="title"/>
          </p:nvPr>
        </p:nvSpPr>
        <p:spPr>
          <a:xfrm>
            <a:off x="964023" y="616059"/>
            <a:ext cx="7275516" cy="864871"/>
          </a:xfrm>
        </p:spPr>
        <p:txBody>
          <a:bodyPr>
            <a:normAutofit fontScale="90000"/>
          </a:bodyPr>
          <a:lstStyle/>
          <a:p>
            <a:r>
              <a:rPr lang="en-US" b="1" dirty="0">
                <a:latin typeface="Franklin Gothic" panose="020B0604020202020204" charset="0"/>
                <a:cs typeface="Times New Roman" panose="02020603050405020304" pitchFamily="18" charset="0"/>
              </a:rPr>
              <a:t>Core Components of the System</a:t>
            </a:r>
            <a:endParaRPr lang="en-IN" dirty="0"/>
          </a:p>
        </p:txBody>
      </p:sp>
      <p:sp>
        <p:nvSpPr>
          <p:cNvPr id="4" name="Text Placeholder 3">
            <a:extLst>
              <a:ext uri="{FF2B5EF4-FFF2-40B4-BE49-F238E27FC236}">
                <a16:creationId xmlns:a16="http://schemas.microsoft.com/office/drawing/2014/main" id="{99517FFF-34BA-F39D-DCA1-D38F59B99ED4}"/>
              </a:ext>
            </a:extLst>
          </p:cNvPr>
          <p:cNvSpPr>
            <a:spLocks noGrp="1"/>
          </p:cNvSpPr>
          <p:nvPr>
            <p:ph type="body" idx="1"/>
          </p:nvPr>
        </p:nvSpPr>
        <p:spPr>
          <a:xfrm>
            <a:off x="964023" y="2165536"/>
            <a:ext cx="10575307" cy="3638916"/>
          </a:xfrm>
        </p:spPr>
        <p:txBody>
          <a:bodyPr>
            <a:normAutofit fontScale="77500" lnSpcReduction="20000"/>
          </a:bodyPr>
          <a:lstStyle/>
          <a:p>
            <a:pPr marL="514350" indent="-285750" algn="just">
              <a:spcBef>
                <a:spcPts val="0"/>
              </a:spcBef>
              <a:buFont typeface="Arial" panose="020B0604020202020204" pitchFamily="34" charset="0"/>
              <a:buChar char="•"/>
            </a:pPr>
            <a:r>
              <a:rPr lang="en-US" sz="2100" b="1" dirty="0">
                <a:latin typeface="Times New Roman" panose="02020603050405020304" pitchFamily="18" charset="0"/>
                <a:cs typeface="Times New Roman" panose="02020603050405020304" pitchFamily="18" charset="0"/>
              </a:rPr>
              <a:t>Multi-Branch Sales Management: </a:t>
            </a:r>
            <a:r>
              <a:rPr lang="en-US" sz="2100" dirty="0">
                <a:latin typeface="Times New Roman" panose="02020603050405020304" pitchFamily="18" charset="0"/>
                <a:cs typeface="Times New Roman" panose="02020603050405020304" pitchFamily="18" charset="0"/>
              </a:rPr>
              <a:t>The system will allow businesses to track sales data across multiple branches in real-time. Each branch can record sales transactions, which are then automatically synced with a central database. </a:t>
            </a:r>
          </a:p>
          <a:p>
            <a:pPr marL="514350" indent="-285750" algn="just">
              <a:spcBef>
                <a:spcPts val="0"/>
              </a:spcBef>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endParaRPr>
          </a:p>
          <a:p>
            <a:pPr marL="514350" indent="-285750" algn="just">
              <a:spcBef>
                <a:spcPts val="0"/>
              </a:spcBef>
              <a:buFont typeface="Arial" panose="020B0604020202020204" pitchFamily="34" charset="0"/>
              <a:buChar char="•"/>
            </a:pPr>
            <a:r>
              <a:rPr lang="en-US" sz="2100" b="1" dirty="0">
                <a:latin typeface="Times New Roman" panose="02020603050405020304" pitchFamily="18" charset="0"/>
                <a:cs typeface="Times New Roman" panose="02020603050405020304" pitchFamily="18" charset="0"/>
              </a:rPr>
              <a:t>Payment Method Tracking: </a:t>
            </a:r>
            <a:r>
              <a:rPr lang="en-US" sz="2100" dirty="0">
                <a:latin typeface="Times New Roman" panose="02020603050405020304" pitchFamily="18" charset="0"/>
                <a:cs typeface="Times New Roman" panose="02020603050405020304" pitchFamily="18" charset="0"/>
              </a:rPr>
              <a:t>The system will track various payment methods used by customers, such as cash, credit/debit cards, digital wallets, and other payment options. This feature will not only help in financial reconciliation but also provide insights into customer payment preferences, allowing the business to adapt to changing trends.</a:t>
            </a:r>
          </a:p>
          <a:p>
            <a:pPr marL="514350" indent="-285750" algn="just">
              <a:spcBef>
                <a:spcPts val="0"/>
              </a:spcBef>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endParaRPr>
          </a:p>
          <a:p>
            <a:pPr marL="514350" indent="-285750" algn="just">
              <a:spcBef>
                <a:spcPts val="0"/>
              </a:spcBef>
              <a:buFont typeface="Arial" panose="020B0604020202020204" pitchFamily="34" charset="0"/>
              <a:buChar char="•"/>
            </a:pPr>
            <a:r>
              <a:rPr lang="en-US" sz="2100" b="1" dirty="0">
                <a:latin typeface="Times New Roman" panose="02020603050405020304" pitchFamily="18" charset="0"/>
                <a:cs typeface="Times New Roman" panose="02020603050405020304" pitchFamily="18" charset="0"/>
              </a:rPr>
              <a:t>User and Role Management: </a:t>
            </a:r>
            <a:r>
              <a:rPr lang="en-US" sz="2100" dirty="0">
                <a:latin typeface="Times New Roman" panose="02020603050405020304" pitchFamily="18" charset="0"/>
                <a:cs typeface="Times New Roman" panose="02020603050405020304" pitchFamily="18" charset="0"/>
              </a:rPr>
              <a:t>The system will support multiple user roles, such as administrators, branch managers, and sales staff, each with specific permissions. </a:t>
            </a:r>
          </a:p>
          <a:p>
            <a:pPr marL="514350" indent="-285750" algn="just">
              <a:spcBef>
                <a:spcPts val="0"/>
              </a:spcBef>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endParaRPr>
          </a:p>
          <a:p>
            <a:pPr marL="514350" indent="-285750" algn="just">
              <a:spcBef>
                <a:spcPts val="0"/>
              </a:spcBef>
              <a:buFont typeface="Arial" panose="020B0604020202020204" pitchFamily="34" charset="0"/>
              <a:buChar char="•"/>
            </a:pPr>
            <a:r>
              <a:rPr lang="en-US" sz="2100" b="1" dirty="0">
                <a:latin typeface="Times New Roman" panose="02020603050405020304" pitchFamily="18" charset="0"/>
                <a:cs typeface="Times New Roman" panose="02020603050405020304" pitchFamily="18" charset="0"/>
              </a:rPr>
              <a:t>Sales Reporting and Insights: </a:t>
            </a:r>
            <a:r>
              <a:rPr lang="en-US" sz="2100" dirty="0">
                <a:latin typeface="Times New Roman" panose="02020603050405020304" pitchFamily="18" charset="0"/>
                <a:cs typeface="Times New Roman" panose="02020603050405020304" pitchFamily="18" charset="0"/>
              </a:rPr>
              <a:t>One of the key features of the system will be its ability to generate customizable sales reports. These reports will include data on sales volumes, revenue, product performance, and customer behavior, which can be filtered by date, branch, product type, and payment method. </a:t>
            </a:r>
          </a:p>
          <a:p>
            <a:pPr marL="514350" indent="-285750" algn="just">
              <a:spcBef>
                <a:spcPts val="0"/>
              </a:spcBef>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endParaRPr>
          </a:p>
          <a:p>
            <a:pPr marL="514350" indent="-285750" algn="just">
              <a:spcBef>
                <a:spcPts val="0"/>
              </a:spcBef>
              <a:buFont typeface="Arial" panose="020B0604020202020204" pitchFamily="34" charset="0"/>
              <a:buChar char="•"/>
            </a:pPr>
            <a:r>
              <a:rPr lang="en-US" sz="2100" b="1" dirty="0">
                <a:latin typeface="Times New Roman" panose="02020603050405020304" pitchFamily="18" charset="0"/>
                <a:cs typeface="Times New Roman" panose="02020603050405020304" pitchFamily="18" charset="0"/>
              </a:rPr>
              <a:t>Sustainability and Waste Reduction: </a:t>
            </a:r>
            <a:r>
              <a:rPr lang="en-US" sz="2100" dirty="0">
                <a:latin typeface="Times New Roman" panose="02020603050405020304" pitchFamily="18" charset="0"/>
                <a:cs typeface="Times New Roman" panose="02020603050405020304" pitchFamily="18" charset="0"/>
              </a:rPr>
              <a:t>In alignment with sustainability goals, the system will include features that track and analyze waste in the supply chain, helping the business to identify areas where improvements can be made to reduce environmental impact.</a:t>
            </a:r>
          </a:p>
        </p:txBody>
      </p:sp>
      <p:sp>
        <p:nvSpPr>
          <p:cNvPr id="5" name="Slide Number Placeholder 4">
            <a:extLst>
              <a:ext uri="{FF2B5EF4-FFF2-40B4-BE49-F238E27FC236}">
                <a16:creationId xmlns:a16="http://schemas.microsoft.com/office/drawing/2014/main" id="{D0BAE2E4-53DB-BDCA-20AB-389F36BA23C7}"/>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80606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E6B3CF0-388A-47A4-BC8A-831C37457AA6}"/>
              </a:ext>
            </a:extLst>
          </p:cNvPr>
          <p:cNvSpPr>
            <a:spLocks noGrp="1"/>
          </p:cNvSpPr>
          <p:nvPr>
            <p:ph type="title"/>
          </p:nvPr>
        </p:nvSpPr>
        <p:spPr>
          <a:xfrm>
            <a:off x="964023" y="879063"/>
            <a:ext cx="6910470" cy="610863"/>
          </a:xfrm>
        </p:spPr>
        <p:txBody>
          <a:bodyPr>
            <a:normAutofit/>
          </a:bodyPr>
          <a:lstStyle/>
          <a:p>
            <a:r>
              <a:rPr lang="en-US" dirty="0"/>
              <a:t>Implementation Strategy</a:t>
            </a:r>
          </a:p>
        </p:txBody>
      </p:sp>
      <p:sp>
        <p:nvSpPr>
          <p:cNvPr id="4" name="Text Placeholder 3">
            <a:extLst>
              <a:ext uri="{FF2B5EF4-FFF2-40B4-BE49-F238E27FC236}">
                <a16:creationId xmlns:a16="http://schemas.microsoft.com/office/drawing/2014/main" id="{1C6518AE-A0F2-4BC7-90BD-80A1E3092D45}"/>
              </a:ext>
            </a:extLst>
          </p:cNvPr>
          <p:cNvSpPr>
            <a:spLocks noGrp="1"/>
          </p:cNvSpPr>
          <p:nvPr>
            <p:ph type="body" idx="1"/>
          </p:nvPr>
        </p:nvSpPr>
        <p:spPr>
          <a:xfrm>
            <a:off x="964023" y="2100519"/>
            <a:ext cx="10577720" cy="3465394"/>
          </a:xfrm>
        </p:spPr>
        <p:txBody>
          <a:bodyPr/>
          <a:lstStyle/>
          <a:p>
            <a:pPr algn="just"/>
            <a:r>
              <a:rPr lang="en-US" b="1" dirty="0">
                <a:solidFill>
                  <a:schemeClr val="lt2"/>
                </a:solidFill>
                <a:latin typeface="Times New Roman" panose="02020603050405020304" pitchFamily="18" charset="0"/>
                <a:ea typeface="Franklin Gothic"/>
                <a:cs typeface="Times New Roman" panose="02020603050405020304" pitchFamily="18" charset="0"/>
                <a:sym typeface="Franklin Gothic"/>
              </a:rPr>
              <a:t>Implementation Steps:</a:t>
            </a:r>
            <a:endParaRPr lang="en-US" b="1" dirty="0">
              <a:latin typeface="Times New Roman" panose="02020603050405020304" pitchFamily="18" charset="0"/>
              <a:cs typeface="Times New Roman" panose="02020603050405020304" pitchFamily="18" charset="0"/>
            </a:endParaRPr>
          </a:p>
          <a:p>
            <a:pPr algn="just">
              <a:buFont typeface="+mj-lt"/>
              <a:buAutoNum type="arabicPeriod"/>
            </a:pPr>
            <a:r>
              <a:rPr lang="en-US" b="1" dirty="0">
                <a:latin typeface="Times New Roman" panose="02020603050405020304" pitchFamily="18" charset="0"/>
                <a:cs typeface="Times New Roman" panose="02020603050405020304" pitchFamily="18" charset="0"/>
              </a:rPr>
              <a:t>Requirement Gathering: </a:t>
            </a:r>
            <a:r>
              <a:rPr lang="en-US" dirty="0">
                <a:latin typeface="Times New Roman" panose="02020603050405020304" pitchFamily="18" charset="0"/>
                <a:cs typeface="Times New Roman" panose="02020603050405020304" pitchFamily="18" charset="0"/>
              </a:rPr>
              <a:t>Collect detailed requirements from stakeholders for features and functionality.</a:t>
            </a:r>
          </a:p>
          <a:p>
            <a:pPr algn="just">
              <a:buFont typeface="+mj-lt"/>
              <a:buAutoNum type="arabicPeriod"/>
            </a:pPr>
            <a:r>
              <a:rPr lang="en-US" b="1" dirty="0">
                <a:latin typeface="Times New Roman" panose="02020603050405020304" pitchFamily="18" charset="0"/>
                <a:cs typeface="Times New Roman" panose="02020603050405020304" pitchFamily="18" charset="0"/>
              </a:rPr>
              <a:t>Design: </a:t>
            </a:r>
            <a:r>
              <a:rPr lang="en-US" dirty="0">
                <a:latin typeface="Times New Roman" panose="02020603050405020304" pitchFamily="18" charset="0"/>
                <a:cs typeface="Times New Roman" panose="02020603050405020304" pitchFamily="18" charset="0"/>
              </a:rPr>
              <a:t>Create wireframes and figma design for the user interface. Design database schema to handle multi-branch data efficiently.</a:t>
            </a:r>
          </a:p>
          <a:p>
            <a:pPr algn="just">
              <a:buFont typeface="+mj-lt"/>
              <a:buAutoNum type="arabicPeriod"/>
            </a:pPr>
            <a:r>
              <a:rPr lang="en-US" b="1" dirty="0">
                <a:latin typeface="Times New Roman" panose="02020603050405020304" pitchFamily="18" charset="0"/>
                <a:cs typeface="Times New Roman" panose="02020603050405020304" pitchFamily="18" charset="0"/>
              </a:rPr>
              <a:t>Development:</a:t>
            </a:r>
            <a:endParaRPr lang="en-US" dirty="0">
              <a:latin typeface="Times New Roman" panose="02020603050405020304" pitchFamily="18" charset="0"/>
              <a:cs typeface="Times New Roman" panose="02020603050405020304" pitchFamily="18" charset="0"/>
            </a:endParaRPr>
          </a:p>
          <a:p>
            <a:pPr marL="457200" lvl="1" indent="0" algn="just">
              <a:buNone/>
            </a:pPr>
            <a:r>
              <a:rPr lang="en-US" sz="1600" dirty="0">
                <a:latin typeface="Times New Roman" panose="02020603050405020304" pitchFamily="18" charset="0"/>
                <a:cs typeface="Times New Roman" panose="02020603050405020304" pitchFamily="18" charset="0"/>
              </a:rPr>
              <a:t>Implement the core features, starting with user management and branch setup.</a:t>
            </a:r>
          </a:p>
          <a:p>
            <a:pPr marL="457200" lvl="1" indent="0" algn="just">
              <a:buNone/>
            </a:pPr>
            <a:r>
              <a:rPr lang="en-US" sz="1600" dirty="0">
                <a:latin typeface="Times New Roman" panose="02020603050405020304" pitchFamily="18" charset="0"/>
                <a:cs typeface="Times New Roman" panose="02020603050405020304" pitchFamily="18" charset="0"/>
              </a:rPr>
              <a:t>Develop the dashboard to display real-time sales data.</a:t>
            </a:r>
          </a:p>
          <a:p>
            <a:pPr marL="457200" lvl="1" indent="0" algn="just">
              <a:buNone/>
            </a:pPr>
            <a:r>
              <a:rPr lang="en-US" sz="1600" dirty="0">
                <a:latin typeface="Times New Roman" panose="02020603050405020304" pitchFamily="18" charset="0"/>
                <a:cs typeface="Times New Roman" panose="02020603050405020304" pitchFamily="18" charset="0"/>
              </a:rPr>
              <a:t>Integrate payment method tracking and reporting functionality.</a:t>
            </a:r>
          </a:p>
          <a:p>
            <a:pPr>
              <a:buFont typeface="+mj-lt"/>
              <a:buAutoNum type="arabicPeriod"/>
            </a:pPr>
            <a:r>
              <a:rPr lang="en-US" b="1" dirty="0">
                <a:latin typeface="Times New Roman" panose="02020603050405020304" pitchFamily="18" charset="0"/>
                <a:cs typeface="Times New Roman" panose="02020603050405020304" pitchFamily="18" charset="0"/>
              </a:rPr>
              <a:t>Testing: </a:t>
            </a:r>
            <a:r>
              <a:rPr lang="en-US" dirty="0">
                <a:latin typeface="Times New Roman" panose="02020603050405020304" pitchFamily="18" charset="0"/>
                <a:cs typeface="Times New Roman" panose="02020603050405020304" pitchFamily="18" charset="0"/>
              </a:rPr>
              <a:t>Conduct thorough testing, including unit testing, integration testing, and user acceptance testing.  </a:t>
            </a:r>
          </a:p>
          <a:p>
            <a:pPr>
              <a:buFont typeface="+mj-lt"/>
              <a:buAutoNum type="arabicPeriod"/>
            </a:pPr>
            <a:r>
              <a:rPr lang="en-US" b="1" dirty="0">
                <a:latin typeface="Times New Roman" panose="02020603050405020304" pitchFamily="18" charset="0"/>
                <a:cs typeface="Times New Roman" panose="02020603050405020304" pitchFamily="18" charset="0"/>
              </a:rPr>
              <a:t>Deployment: </a:t>
            </a:r>
            <a:r>
              <a:rPr lang="en-US" dirty="0">
                <a:latin typeface="Times New Roman" panose="02020603050405020304" pitchFamily="18" charset="0"/>
                <a:cs typeface="Times New Roman" panose="02020603050405020304" pitchFamily="18" charset="0"/>
              </a:rPr>
              <a:t>Deploy the system on a cloud platform and ensure scalability.</a:t>
            </a:r>
          </a:p>
        </p:txBody>
      </p:sp>
      <p:sp>
        <p:nvSpPr>
          <p:cNvPr id="5" name="Slide Number Placeholder 4">
            <a:extLst>
              <a:ext uri="{FF2B5EF4-FFF2-40B4-BE49-F238E27FC236}">
                <a16:creationId xmlns:a16="http://schemas.microsoft.com/office/drawing/2014/main" id="{50B5186F-9F8A-4296-B097-D365931ECAC9}"/>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a:latin typeface="Libre Franklin"/>
              <a:ea typeface="Libre Franklin"/>
              <a:cs typeface="Libre Franklin"/>
              <a:sym typeface="Libre Franklin"/>
            </a:endParaRPr>
          </a:p>
        </p:txBody>
      </p:sp>
    </p:spTree>
    <p:extLst>
      <p:ext uri="{BB962C8B-B14F-4D97-AF65-F5344CB8AC3E}">
        <p14:creationId xmlns:p14="http://schemas.microsoft.com/office/powerpoint/2010/main" val="3113893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F36E021-8A84-0C58-3B08-F25A952C1C42}"/>
              </a:ext>
            </a:extLst>
          </p:cNvPr>
          <p:cNvSpPr>
            <a:spLocks noGrp="1"/>
          </p:cNvSpPr>
          <p:nvPr>
            <p:ph type="body" idx="1"/>
          </p:nvPr>
        </p:nvSpPr>
        <p:spPr>
          <a:xfrm>
            <a:off x="952499" y="2289362"/>
            <a:ext cx="10219084" cy="2660325"/>
          </a:xfrm>
        </p:spPr>
        <p:txBody>
          <a:bodyPr/>
          <a:lstStyle/>
          <a:p>
            <a:pPr algn="just"/>
            <a:r>
              <a:rPr lang="en-US" b="1" dirty="0">
                <a:solidFill>
                  <a:schemeClr val="lt2"/>
                </a:solidFill>
                <a:latin typeface="Times New Roman" panose="02020603050405020304" pitchFamily="18" charset="0"/>
                <a:ea typeface="Franklin Gothic"/>
                <a:cs typeface="Times New Roman" panose="02020603050405020304" pitchFamily="18" charset="0"/>
                <a:sym typeface="Franklin Gothic"/>
              </a:rPr>
              <a:t>Technology stack:</a:t>
            </a:r>
          </a:p>
          <a:p>
            <a:pPr marL="514350" indent="-285750" algn="just">
              <a:buFont typeface="Arial" panose="020B0604020202020204" pitchFamily="34" charset="0"/>
              <a:buChar char="•"/>
            </a:pPr>
            <a:r>
              <a:rPr lang="en-IN" b="1" dirty="0">
                <a:effectLst/>
                <a:latin typeface="Times New Roman" panose="02020603050405020304" pitchFamily="18" charset="0"/>
                <a:ea typeface="SimSun" panose="02010600030101010101" pitchFamily="2" charset="-122"/>
                <a:cs typeface="Times New Roman" panose="02020603050405020304" pitchFamily="18" charset="0"/>
              </a:rPr>
              <a:t>React.js: </a:t>
            </a:r>
            <a:r>
              <a:rPr lang="en-US" dirty="0">
                <a:effectLst/>
                <a:latin typeface="Times New Roman" panose="02020603050405020304" pitchFamily="18" charset="0"/>
                <a:ea typeface="SimSun" panose="02010600030101010101" pitchFamily="2" charset="-122"/>
                <a:cs typeface="Times New Roman" panose="02020603050405020304" pitchFamily="18" charset="0"/>
              </a:rPr>
              <a:t>For front-end development of website by building interactive user interfaces and reusable components.</a:t>
            </a:r>
            <a:endParaRPr lang="en-IN" dirty="0">
              <a:latin typeface="Times New Roman" panose="02020603050405020304" pitchFamily="18" charset="0"/>
              <a:ea typeface="SimSun" panose="02010600030101010101" pitchFamily="2" charset="-122"/>
              <a:cs typeface="Times New Roman" panose="02020603050405020304" pitchFamily="18" charset="0"/>
            </a:endParaRPr>
          </a:p>
          <a:p>
            <a:pPr marL="514350" indent="-285750" algn="just">
              <a:buFont typeface="Arial" panose="020B0604020202020204" pitchFamily="34" charset="0"/>
              <a:buChar char="•"/>
            </a:pPr>
            <a:r>
              <a:rPr lang="en-IN" b="1" dirty="0">
                <a:latin typeface="Times New Roman" panose="02020603050405020304" pitchFamily="18" charset="0"/>
                <a:ea typeface="SimSun" panose="02010600030101010101" pitchFamily="2" charset="-122"/>
                <a:cs typeface="Times New Roman" panose="02020603050405020304" pitchFamily="18" charset="0"/>
              </a:rPr>
              <a:t>Node.js: </a:t>
            </a:r>
            <a:r>
              <a:rPr lang="en-IN" dirty="0">
                <a:latin typeface="Times New Roman" panose="02020603050405020304" pitchFamily="18" charset="0"/>
                <a:ea typeface="SimSun" panose="02010600030101010101" pitchFamily="2" charset="-122"/>
                <a:cs typeface="Times New Roman" panose="02020603050405020304" pitchFamily="18" charset="0"/>
              </a:rPr>
              <a:t>For back-end development of website which </a:t>
            </a:r>
            <a:r>
              <a:rPr lang="en-US" dirty="0">
                <a:effectLst/>
                <a:latin typeface="Times New Roman" panose="02020603050405020304" pitchFamily="18" charset="0"/>
                <a:ea typeface="SimSun" panose="02010600030101010101" pitchFamily="2" charset="-122"/>
                <a:cs typeface="Times New Roman" panose="02020603050405020304" pitchFamily="18" charset="0"/>
              </a:rPr>
              <a:t>provides an event-driven, non-blocking I/O model for building real-time applications.</a:t>
            </a:r>
            <a:endParaRPr lang="en-IN" dirty="0">
              <a:latin typeface="Times New Roman" panose="02020603050405020304" pitchFamily="18" charset="0"/>
              <a:ea typeface="SimSun" panose="02010600030101010101" pitchFamily="2" charset="-122"/>
              <a:cs typeface="Times New Roman" panose="02020603050405020304" pitchFamily="18" charset="0"/>
            </a:endParaRPr>
          </a:p>
          <a:p>
            <a:pPr marL="514350" indent="-285750" algn="just">
              <a:buFont typeface="Arial" panose="020B0604020202020204" pitchFamily="34" charset="0"/>
              <a:buChar char="•"/>
            </a:pPr>
            <a:r>
              <a:rPr lang="en-US" b="1" dirty="0">
                <a:effectLst/>
                <a:latin typeface="Times New Roman" panose="02020603050405020304" pitchFamily="18" charset="0"/>
                <a:ea typeface="SimSun" panose="02010600030101010101" pitchFamily="2" charset="-122"/>
                <a:cs typeface="Times New Roman" panose="02020603050405020304" pitchFamily="18" charset="0"/>
              </a:rPr>
              <a:t>Express.js: </a:t>
            </a:r>
            <a:r>
              <a:rPr lang="en-US" dirty="0">
                <a:latin typeface="Times New Roman" panose="02020603050405020304" pitchFamily="18" charset="0"/>
                <a:ea typeface="SimSun" panose="02010600030101010101" pitchFamily="2" charset="-122"/>
                <a:cs typeface="Times New Roman" panose="02020603050405020304" pitchFamily="18" charset="0"/>
              </a:rPr>
              <a:t>F</a:t>
            </a:r>
            <a:r>
              <a:rPr lang="en-US" dirty="0">
                <a:effectLst/>
                <a:latin typeface="Times New Roman" panose="02020603050405020304" pitchFamily="18" charset="0"/>
                <a:ea typeface="SimSun" panose="02010600030101010101" pitchFamily="2" charset="-122"/>
                <a:cs typeface="Times New Roman" panose="02020603050405020304" pitchFamily="18" charset="0"/>
              </a:rPr>
              <a:t>or building web applications and APIs, facilitating the development of server-side applications.</a:t>
            </a:r>
            <a:endParaRPr lang="en-IN" dirty="0">
              <a:latin typeface="Times New Roman" panose="02020603050405020304" pitchFamily="18" charset="0"/>
              <a:ea typeface="SimSun" panose="02010600030101010101" pitchFamily="2" charset="-122"/>
              <a:cs typeface="Times New Roman" panose="02020603050405020304" pitchFamily="18" charset="0"/>
            </a:endParaRPr>
          </a:p>
          <a:p>
            <a:pPr marL="514350" indent="-285750" algn="just">
              <a:buFont typeface="Arial" panose="020B0604020202020204" pitchFamily="34" charset="0"/>
              <a:buChar char="•"/>
            </a:pPr>
            <a:r>
              <a:rPr lang="en-IN" b="1" dirty="0">
                <a:effectLst/>
                <a:latin typeface="Times New Roman" panose="02020603050405020304" pitchFamily="18" charset="0"/>
                <a:ea typeface="SimSun" panose="02010600030101010101" pitchFamily="2" charset="-122"/>
                <a:cs typeface="Times New Roman" panose="02020603050405020304" pitchFamily="18" charset="0"/>
              </a:rPr>
              <a:t>SQL: </a:t>
            </a:r>
            <a:r>
              <a:rPr lang="en-US" dirty="0">
                <a:latin typeface="Times New Roman" panose="02020603050405020304" pitchFamily="18" charset="0"/>
                <a:ea typeface="SimSun" panose="02010600030101010101" pitchFamily="2" charset="-122"/>
                <a:cs typeface="Times New Roman" panose="02020603050405020304" pitchFamily="18" charset="0"/>
              </a:rPr>
              <a:t>F</a:t>
            </a:r>
            <a:r>
              <a:rPr lang="en-US" dirty="0">
                <a:effectLst/>
                <a:latin typeface="Times New Roman" panose="02020603050405020304" pitchFamily="18" charset="0"/>
                <a:ea typeface="SimSun" panose="02010600030101010101" pitchFamily="2" charset="-122"/>
                <a:cs typeface="Times New Roman" panose="02020603050405020304" pitchFamily="18" charset="0"/>
              </a:rPr>
              <a:t>or managing and manipulating relational databases </a:t>
            </a:r>
            <a:r>
              <a:rPr lang="en-US" dirty="0">
                <a:latin typeface="Times New Roman" panose="02020603050405020304" pitchFamily="18" charset="0"/>
                <a:ea typeface="SimSun" panose="02010600030101010101" pitchFamily="2" charset="-122"/>
                <a:cs typeface="Times New Roman" panose="02020603050405020304" pitchFamily="18" charset="0"/>
              </a:rPr>
              <a:t>by </a:t>
            </a:r>
            <a:r>
              <a:rPr lang="en-US" dirty="0">
                <a:effectLst/>
                <a:latin typeface="Times New Roman" panose="02020603050405020304" pitchFamily="18" charset="0"/>
                <a:ea typeface="SimSun" panose="02010600030101010101" pitchFamily="2" charset="-122"/>
                <a:cs typeface="Times New Roman" panose="02020603050405020304" pitchFamily="18" charset="0"/>
              </a:rPr>
              <a:t>data retrieval, insertion, updating, and deletion.</a:t>
            </a:r>
            <a:endParaRPr lang="en-IN" dirty="0">
              <a:effectLst/>
              <a:latin typeface="Times New Roman" panose="02020603050405020304" pitchFamily="18" charset="0"/>
              <a:ea typeface="SimSun" panose="02010600030101010101" pitchFamily="2" charset="-122"/>
              <a:cs typeface="Times New Roman" panose="02020603050405020304" pitchFamily="18" charset="0"/>
            </a:endParaRPr>
          </a:p>
          <a:p>
            <a:pPr marL="514350" indent="-285750" algn="just">
              <a:buFont typeface="Arial" panose="020B0604020202020204" pitchFamily="34" charset="0"/>
              <a:buChar char="•"/>
            </a:pPr>
            <a:r>
              <a:rPr lang="en-IN" b="1" dirty="0">
                <a:effectLst/>
                <a:latin typeface="Times New Roman" panose="02020603050405020304" pitchFamily="18" charset="0"/>
                <a:ea typeface="SimSun" panose="02010600030101010101" pitchFamily="2" charset="-122"/>
                <a:cs typeface="Times New Roman" panose="02020603050405020304" pitchFamily="18" charset="0"/>
              </a:rPr>
              <a:t>Figma: </a:t>
            </a:r>
            <a:r>
              <a:rPr lang="en-IN" dirty="0">
                <a:effectLst/>
                <a:latin typeface="Times New Roman" panose="02020603050405020304" pitchFamily="18" charset="0"/>
                <a:ea typeface="SimSun" panose="02010600030101010101" pitchFamily="2" charset="-122"/>
                <a:cs typeface="Times New Roman" panose="02020603050405020304" pitchFamily="18" charset="0"/>
              </a:rPr>
              <a:t>For creating a user-friendly and visually appealing UI interface.</a:t>
            </a:r>
          </a:p>
          <a:p>
            <a:endParaRPr lang="en-IN" dirty="0"/>
          </a:p>
        </p:txBody>
      </p:sp>
      <p:sp>
        <p:nvSpPr>
          <p:cNvPr id="5" name="Slide Number Placeholder 4">
            <a:extLst>
              <a:ext uri="{FF2B5EF4-FFF2-40B4-BE49-F238E27FC236}">
                <a16:creationId xmlns:a16="http://schemas.microsoft.com/office/drawing/2014/main" id="{BBCB42D3-ABBA-F834-9D9E-69EF13F9A62D}"/>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7</a:t>
            </a:fld>
            <a:endParaRPr lang="en-US">
              <a:latin typeface="Libre Franklin"/>
              <a:ea typeface="Libre Franklin"/>
              <a:cs typeface="Libre Franklin"/>
              <a:sym typeface="Libre Franklin"/>
            </a:endParaRPr>
          </a:p>
        </p:txBody>
      </p:sp>
      <p:sp>
        <p:nvSpPr>
          <p:cNvPr id="9" name="Title 2">
            <a:extLst>
              <a:ext uri="{FF2B5EF4-FFF2-40B4-BE49-F238E27FC236}">
                <a16:creationId xmlns:a16="http://schemas.microsoft.com/office/drawing/2014/main" id="{99F0EEF4-9B92-3DD0-5941-1ECEA8D66EF1}"/>
              </a:ext>
            </a:extLst>
          </p:cNvPr>
          <p:cNvSpPr>
            <a:spLocks noGrp="1"/>
          </p:cNvSpPr>
          <p:nvPr>
            <p:ph type="title"/>
          </p:nvPr>
        </p:nvSpPr>
        <p:spPr>
          <a:xfrm>
            <a:off x="964023" y="879063"/>
            <a:ext cx="6910470" cy="610863"/>
          </a:xfrm>
        </p:spPr>
        <p:txBody>
          <a:bodyPr>
            <a:normAutofit/>
          </a:bodyPr>
          <a:lstStyle/>
          <a:p>
            <a:r>
              <a:rPr lang="en-US" dirty="0"/>
              <a:t>Implementation Strategy</a:t>
            </a:r>
          </a:p>
        </p:txBody>
      </p:sp>
    </p:spTree>
    <p:extLst>
      <p:ext uri="{BB962C8B-B14F-4D97-AF65-F5344CB8AC3E}">
        <p14:creationId xmlns:p14="http://schemas.microsoft.com/office/powerpoint/2010/main" val="4058437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01B83E-BAAB-16DB-9C54-38B18EFF2BB0}"/>
              </a:ext>
            </a:extLst>
          </p:cNvPr>
          <p:cNvSpPr>
            <a:spLocks noGrp="1"/>
          </p:cNvSpPr>
          <p:nvPr>
            <p:ph type="title"/>
          </p:nvPr>
        </p:nvSpPr>
        <p:spPr>
          <a:xfrm>
            <a:off x="976519" y="823355"/>
            <a:ext cx="4941477" cy="610863"/>
          </a:xfrm>
        </p:spPr>
        <p:txBody>
          <a:bodyPr/>
          <a:lstStyle/>
          <a:p>
            <a:r>
              <a:rPr lang="en-US" dirty="0"/>
              <a:t>UI Design</a:t>
            </a:r>
            <a:endParaRPr lang="en-IN" dirty="0"/>
          </a:p>
        </p:txBody>
      </p:sp>
      <p:sp>
        <p:nvSpPr>
          <p:cNvPr id="5" name="Slide Number Placeholder 4">
            <a:extLst>
              <a:ext uri="{FF2B5EF4-FFF2-40B4-BE49-F238E27FC236}">
                <a16:creationId xmlns:a16="http://schemas.microsoft.com/office/drawing/2014/main" id="{BC02DB2F-DD02-2D03-E140-C28752C8ED51}"/>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8</a:t>
            </a:fld>
            <a:endParaRPr lang="en-US">
              <a:latin typeface="Libre Franklin"/>
              <a:ea typeface="Libre Franklin"/>
              <a:cs typeface="Libre Franklin"/>
              <a:sym typeface="Libre Franklin"/>
            </a:endParaRPr>
          </a:p>
        </p:txBody>
      </p:sp>
      <p:pic>
        <p:nvPicPr>
          <p:cNvPr id="11" name="Picture 10">
            <a:extLst>
              <a:ext uri="{FF2B5EF4-FFF2-40B4-BE49-F238E27FC236}">
                <a16:creationId xmlns:a16="http://schemas.microsoft.com/office/drawing/2014/main" id="{9EAD05FA-DA89-9C5F-0652-5022D1E93192}"/>
              </a:ext>
            </a:extLst>
          </p:cNvPr>
          <p:cNvPicPr>
            <a:picLocks noChangeAspect="1"/>
          </p:cNvPicPr>
          <p:nvPr/>
        </p:nvPicPr>
        <p:blipFill>
          <a:blip r:embed="rId2"/>
          <a:stretch>
            <a:fillRect/>
          </a:stretch>
        </p:blipFill>
        <p:spPr>
          <a:xfrm>
            <a:off x="1784377" y="2799502"/>
            <a:ext cx="8623245" cy="3373642"/>
          </a:xfrm>
          <a:prstGeom prst="rect">
            <a:avLst/>
          </a:prstGeom>
        </p:spPr>
      </p:pic>
      <p:sp>
        <p:nvSpPr>
          <p:cNvPr id="13" name="TextBox 12">
            <a:extLst>
              <a:ext uri="{FF2B5EF4-FFF2-40B4-BE49-F238E27FC236}">
                <a16:creationId xmlns:a16="http://schemas.microsoft.com/office/drawing/2014/main" id="{0A7B02C1-27CC-4C92-231F-8DA1E97A3FA3}"/>
              </a:ext>
            </a:extLst>
          </p:cNvPr>
          <p:cNvSpPr txBox="1"/>
          <p:nvPr/>
        </p:nvSpPr>
        <p:spPr>
          <a:xfrm>
            <a:off x="971550" y="2055652"/>
            <a:ext cx="9436072" cy="584775"/>
          </a:xfrm>
          <a:prstGeom prst="rect">
            <a:avLst/>
          </a:prstGeom>
          <a:noFill/>
        </p:spPr>
        <p:txBody>
          <a:bodyPr wrap="square">
            <a:spAutoFit/>
          </a:bodyPr>
          <a:lstStyle/>
          <a:p>
            <a:pPr marL="285750" indent="-285750">
              <a:buFont typeface="Arial" panose="020B0604020202020204" pitchFamily="34" charset="0"/>
              <a:buChar char="•"/>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Understanding project requirements and creating UI designs </a:t>
            </a:r>
            <a:r>
              <a:rPr lang="en-US" sz="1600" dirty="0">
                <a:latin typeface="Times New Roman" panose="02020603050405020304" pitchFamily="18" charset="0"/>
                <a:ea typeface="Calibri" panose="020F0502020204030204" pitchFamily="34" charset="0"/>
                <a:cs typeface="Times New Roman" panose="02020603050405020304" pitchFamily="18" charset="0"/>
              </a:rPr>
              <a:t>using</a:t>
            </a: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Figma.</a:t>
            </a: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Finalized UI design of login page and dashboard of project.</a:t>
            </a:r>
          </a:p>
        </p:txBody>
      </p:sp>
    </p:spTree>
    <p:extLst>
      <p:ext uri="{BB962C8B-B14F-4D97-AF65-F5344CB8AC3E}">
        <p14:creationId xmlns:p14="http://schemas.microsoft.com/office/powerpoint/2010/main" val="380474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F8F2F0-B239-905C-CA7C-E7456EE32094}"/>
              </a:ext>
            </a:extLst>
          </p:cNvPr>
          <p:cNvSpPr>
            <a:spLocks noGrp="1"/>
          </p:cNvSpPr>
          <p:nvPr>
            <p:ph type="title"/>
          </p:nvPr>
        </p:nvSpPr>
        <p:spPr/>
        <p:txBody>
          <a:bodyPr/>
          <a:lstStyle/>
          <a:p>
            <a:r>
              <a:rPr lang="en-US" dirty="0"/>
              <a:t>UI Design</a:t>
            </a:r>
            <a:endParaRPr lang="en-IN" dirty="0"/>
          </a:p>
        </p:txBody>
      </p:sp>
      <p:sp>
        <p:nvSpPr>
          <p:cNvPr id="5" name="Slide Number Placeholder 4">
            <a:extLst>
              <a:ext uri="{FF2B5EF4-FFF2-40B4-BE49-F238E27FC236}">
                <a16:creationId xmlns:a16="http://schemas.microsoft.com/office/drawing/2014/main" id="{28544001-0403-F9C8-4230-BAF1CE5FFA0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9</a:t>
            </a:fld>
            <a:endParaRPr lang="en-US">
              <a:latin typeface="Libre Franklin"/>
              <a:ea typeface="Libre Franklin"/>
              <a:cs typeface="Libre Franklin"/>
              <a:sym typeface="Libre Franklin"/>
            </a:endParaRPr>
          </a:p>
        </p:txBody>
      </p:sp>
      <p:pic>
        <p:nvPicPr>
          <p:cNvPr id="7" name="Picture 6">
            <a:extLst>
              <a:ext uri="{FF2B5EF4-FFF2-40B4-BE49-F238E27FC236}">
                <a16:creationId xmlns:a16="http://schemas.microsoft.com/office/drawing/2014/main" id="{4A9EB835-95CB-606C-FE69-80FB85FBB579}"/>
              </a:ext>
            </a:extLst>
          </p:cNvPr>
          <p:cNvPicPr>
            <a:picLocks noChangeAspect="1"/>
          </p:cNvPicPr>
          <p:nvPr/>
        </p:nvPicPr>
        <p:blipFill>
          <a:blip r:embed="rId2"/>
          <a:stretch>
            <a:fillRect/>
          </a:stretch>
        </p:blipFill>
        <p:spPr>
          <a:xfrm>
            <a:off x="964023" y="2536012"/>
            <a:ext cx="5609848" cy="3654707"/>
          </a:xfrm>
          <a:prstGeom prst="rect">
            <a:avLst/>
          </a:prstGeom>
        </p:spPr>
      </p:pic>
      <p:pic>
        <p:nvPicPr>
          <p:cNvPr id="8" name="Picture 7">
            <a:extLst>
              <a:ext uri="{FF2B5EF4-FFF2-40B4-BE49-F238E27FC236}">
                <a16:creationId xmlns:a16="http://schemas.microsoft.com/office/drawing/2014/main" id="{C3D70F52-EE57-6887-FAF3-F872A4083DD4}"/>
              </a:ext>
            </a:extLst>
          </p:cNvPr>
          <p:cNvPicPr>
            <a:picLocks noChangeAspect="1"/>
          </p:cNvPicPr>
          <p:nvPr/>
        </p:nvPicPr>
        <p:blipFill>
          <a:blip r:embed="rId3"/>
          <a:stretch>
            <a:fillRect/>
          </a:stretch>
        </p:blipFill>
        <p:spPr>
          <a:xfrm>
            <a:off x="6883095" y="2536011"/>
            <a:ext cx="4835459" cy="3654707"/>
          </a:xfrm>
          <a:prstGeom prst="rect">
            <a:avLst/>
          </a:prstGeom>
        </p:spPr>
      </p:pic>
      <p:sp>
        <p:nvSpPr>
          <p:cNvPr id="10" name="TextBox 9">
            <a:extLst>
              <a:ext uri="{FF2B5EF4-FFF2-40B4-BE49-F238E27FC236}">
                <a16:creationId xmlns:a16="http://schemas.microsoft.com/office/drawing/2014/main" id="{731BB069-C78A-E7DF-463E-00FCBF1A2863}"/>
              </a:ext>
            </a:extLst>
          </p:cNvPr>
          <p:cNvSpPr txBox="1"/>
          <p:nvPr/>
        </p:nvSpPr>
        <p:spPr>
          <a:xfrm>
            <a:off x="964023" y="2012791"/>
            <a:ext cx="6097656" cy="338554"/>
          </a:xfrm>
          <a:prstGeom prst="rect">
            <a:avLst/>
          </a:prstGeom>
          <a:noFill/>
        </p:spPr>
        <p:txBody>
          <a:bodyPr wrap="square">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Finalized UI design of user page and branch page.</a:t>
            </a:r>
          </a:p>
        </p:txBody>
      </p:sp>
    </p:spTree>
    <p:extLst>
      <p:ext uri="{BB962C8B-B14F-4D97-AF65-F5344CB8AC3E}">
        <p14:creationId xmlns:p14="http://schemas.microsoft.com/office/powerpoint/2010/main" val="941582837"/>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1025</Words>
  <Application>Microsoft Office PowerPoint</Application>
  <PresentationFormat>Widescreen</PresentationFormat>
  <Paragraphs>77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Libre Franklin</vt:lpstr>
      <vt:lpstr>Franklin Gothic</vt:lpstr>
      <vt:lpstr>Calibri</vt:lpstr>
      <vt:lpstr>Times New Roman</vt:lpstr>
      <vt:lpstr>Noto Sans Symbols</vt:lpstr>
      <vt:lpstr>Theme1</vt:lpstr>
      <vt:lpstr>DairyDynamics: Dairy Product Management</vt:lpstr>
      <vt:lpstr>Project Overview</vt:lpstr>
      <vt:lpstr>Dairy Market Analysis</vt:lpstr>
      <vt:lpstr>Project Details</vt:lpstr>
      <vt:lpstr>Core Components of the System</vt:lpstr>
      <vt:lpstr>Implementation Strategy</vt:lpstr>
      <vt:lpstr>Implementation Strategy</vt:lpstr>
      <vt:lpstr>UI Design</vt:lpstr>
      <vt:lpstr>UI Design</vt:lpstr>
      <vt:lpstr>UI Design</vt:lpstr>
      <vt:lpstr>Database Design Schema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Details of the Team and Problem Statement</dc:title>
  <dc:creator>Sarim Moin</dc:creator>
  <cp:lastModifiedBy>ranapreksha8@outlook.com</cp:lastModifiedBy>
  <cp:revision>27</cp:revision>
  <dcterms:created xsi:type="dcterms:W3CDTF">2022-02-11T07:14:46Z</dcterms:created>
  <dcterms:modified xsi:type="dcterms:W3CDTF">2024-08-23T04:08:13Z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