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4"/>
  </p:notesMasterIdLst>
  <p:sldIdLst>
    <p:sldId id="256" r:id="rId2"/>
    <p:sldId id="257" r:id="rId3"/>
    <p:sldId id="258" r:id="rId4"/>
    <p:sldId id="259" r:id="rId5"/>
    <p:sldId id="260" r:id="rId6"/>
    <p:sldId id="261" r:id="rId7"/>
    <p:sldId id="262" r:id="rId8"/>
    <p:sldId id="263" r:id="rId9"/>
    <p:sldId id="276"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Barlow" panose="00000500000000000000" pitchFamily="2" charset="0"/>
      <p:regular r:id="rId25"/>
      <p:bold r:id="rId26"/>
      <p:italic r:id="rId27"/>
      <p:boldItalic r:id="rId28"/>
    </p:embeddedFont>
    <p:embeddedFont>
      <p:font typeface="Barlow ExtraLight" panose="00000300000000000000" pitchFamily="2" charset="0"/>
      <p:regular r:id="rId29"/>
      <p:bold r:id="rId30"/>
      <p:italic r:id="rId31"/>
      <p:boldItalic r:id="rId32"/>
    </p:embeddedFont>
    <p:embeddedFont>
      <p:font typeface="Barlow Light" panose="00000400000000000000" pitchFamily="2" charset="0"/>
      <p:regular r:id="rId33"/>
      <p:bold r:id="rId34"/>
      <p:italic r:id="rId35"/>
      <p:boldItalic r:id="rId36"/>
    </p:embeddedFont>
    <p:embeddedFont>
      <p:font typeface="Barlow Medium" panose="00000600000000000000" pitchFamily="2" charset="0"/>
      <p:regular r:id="rId37"/>
      <p:bold r:id="rId38"/>
      <p:italic r:id="rId39"/>
      <p:boldItalic r:id="rId40"/>
    </p:embeddedFont>
    <p:embeddedFont>
      <p:font typeface="Hepta Slab" panose="020B0604020202020204" charset="0"/>
      <p:regular r:id="rId41"/>
      <p:bold r:id="rId42"/>
    </p:embeddedFont>
    <p:embeddedFont>
      <p:font typeface="Hepta Slab Light" panose="020B0604020202020204" charset="0"/>
      <p:regular r:id="rId43"/>
      <p:bold r:id="rId44"/>
    </p:embeddedFont>
    <p:embeddedFont>
      <p:font typeface="Hepta Slab Medium"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34f765cf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34f765cf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822BDB35-BB60-D404-CBC3-3B2CAB8FFF93}"/>
            </a:ext>
          </a:extLst>
        </p:cNvPr>
        <p:cNvGrpSpPr/>
        <p:nvPr/>
      </p:nvGrpSpPr>
      <p:grpSpPr>
        <a:xfrm>
          <a:off x="0" y="0"/>
          <a:ext cx="0" cy="0"/>
          <a:chOff x="0" y="0"/>
          <a:chExt cx="0" cy="0"/>
        </a:xfrm>
      </p:grpSpPr>
      <p:sp>
        <p:nvSpPr>
          <p:cNvPr id="378" name="Google Shape;378;g334f765cf24_0_403:notes">
            <a:extLst>
              <a:ext uri="{FF2B5EF4-FFF2-40B4-BE49-F238E27FC236}">
                <a16:creationId xmlns:a16="http://schemas.microsoft.com/office/drawing/2014/main" id="{E3FB4B18-31D3-8588-F23D-5A2F693201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34f765cf24_0_403:notes">
            <a:extLst>
              <a:ext uri="{FF2B5EF4-FFF2-40B4-BE49-F238E27FC236}">
                <a16:creationId xmlns:a16="http://schemas.microsoft.com/office/drawing/2014/main" id="{B76836C7-6B6E-F28A-6449-DAB9143988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61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34f765cf2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334f765cf2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34f765cf24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334f765cf24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34f765cf24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34f765cf24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34f765cf24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34f765cf24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34f765cf24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34f765cf24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34f765cf24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334f765cf24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34f765cf24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34f765cf24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34f765cf24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34f765cf24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34f765cf24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34f765cf24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34f765cf24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34f765cf24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34f765cf24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334f765cf24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34f765cf24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334f765cf24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34f765cf24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34f765cf24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34f765cf24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34f765cf24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34f765cf24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34f765cf2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34f765cf24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34f765cf24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4f765cf24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334f765cf24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4f765cf24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34f765cf2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34f765cf24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34f765cf24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E1555199-EC08-D801-A4C6-F90E614E7934}"/>
            </a:ext>
          </a:extLst>
        </p:cNvPr>
        <p:cNvGrpSpPr/>
        <p:nvPr/>
      </p:nvGrpSpPr>
      <p:grpSpPr>
        <a:xfrm>
          <a:off x="0" y="0"/>
          <a:ext cx="0" cy="0"/>
          <a:chOff x="0" y="0"/>
          <a:chExt cx="0" cy="0"/>
        </a:xfrm>
      </p:grpSpPr>
      <p:sp>
        <p:nvSpPr>
          <p:cNvPr id="378" name="Google Shape;378;g334f765cf24_0_403:notes">
            <a:extLst>
              <a:ext uri="{FF2B5EF4-FFF2-40B4-BE49-F238E27FC236}">
                <a16:creationId xmlns:a16="http://schemas.microsoft.com/office/drawing/2014/main" id="{F3E23BAA-FE7A-29C3-F382-04C6BA33F3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34f765cf24_0_403:notes">
            <a:extLst>
              <a:ext uri="{FF2B5EF4-FFF2-40B4-BE49-F238E27FC236}">
                <a16:creationId xmlns:a16="http://schemas.microsoft.com/office/drawing/2014/main" id="{A2055D66-8F85-66D1-45A7-7AD8067047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11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 name="Google Shape;54;p1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 name="Google Shape;55;p1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 name="Google Shape;56;p1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 name="Google Shape;57;p1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8" name="Google Shape;58;p1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62" name="Google Shape;62;p14"/>
          <p:cNvSpPr>
            <a:spLocks noGrp="1"/>
          </p:cNvSpPr>
          <p:nvPr>
            <p:ph type="pic" idx="2"/>
          </p:nvPr>
        </p:nvSpPr>
        <p:spPr>
          <a:xfrm>
            <a:off x="4992024" y="1152775"/>
            <a:ext cx="3840300" cy="3416400"/>
          </a:xfrm>
          <a:prstGeom prst="rect">
            <a:avLst/>
          </a:prstGeom>
          <a:noFill/>
          <a:ln>
            <a:noFill/>
          </a:ln>
        </p:spPr>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7" name="Google Shape;67;p1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68" name="Google Shape;68;p1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69" name="Google Shape;69;p1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0" name="Google Shape;70;p1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74" name="Google Shape;74;p1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75" name="Google Shape;75;p1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76" name="Google Shape;76;p1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7" name="Google Shape;77;p1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8" name="Google Shape;78;p1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9" name="Google Shape;79;p1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83" name="Google Shape;83;p1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84" name="Google Shape;84;p1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85" name="Google Shape;85;p1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86" name="Google Shape;86;p1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7" name="Google Shape;87;p1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8" name="Google Shape;88;p1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9" name="Google Shape;89;p1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0" name="Google Shape;90;p1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7" name="Google Shape;97;p19"/>
          <p:cNvSpPr>
            <a:spLocks noGrp="1"/>
          </p:cNvSpPr>
          <p:nvPr>
            <p:ph type="pic" idx="2"/>
          </p:nvPr>
        </p:nvSpPr>
        <p:spPr>
          <a:xfrm>
            <a:off x="4804825" y="1133300"/>
            <a:ext cx="4027500" cy="2392800"/>
          </a:xfrm>
          <a:prstGeom prst="rect">
            <a:avLst/>
          </a:prstGeom>
          <a:noFill/>
          <a:ln>
            <a:noFill/>
          </a:ln>
        </p:spPr>
      </p:sp>
      <p:sp>
        <p:nvSpPr>
          <p:cNvPr id="98" name="Google Shape;98;p19"/>
          <p:cNvSpPr>
            <a:spLocks noGrp="1"/>
          </p:cNvSpPr>
          <p:nvPr>
            <p:ph type="pic" idx="3"/>
          </p:nvPr>
        </p:nvSpPr>
        <p:spPr>
          <a:xfrm>
            <a:off x="311725" y="1133300"/>
            <a:ext cx="4027500" cy="2392800"/>
          </a:xfrm>
          <a:prstGeom prst="rect">
            <a:avLst/>
          </a:prstGeom>
          <a:noFill/>
          <a:ln>
            <a:noFill/>
          </a:ln>
        </p:spPr>
      </p:sp>
      <p:sp>
        <p:nvSpPr>
          <p:cNvPr id="99" name="Google Shape;99;p1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3" name="Google Shape;103;p1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20"/>
          <p:cNvSpPr>
            <a:spLocks noGrp="1"/>
          </p:cNvSpPr>
          <p:nvPr>
            <p:ph type="pic" idx="2"/>
          </p:nvPr>
        </p:nvSpPr>
        <p:spPr>
          <a:xfrm>
            <a:off x="6205225" y="1128325"/>
            <a:ext cx="2627100" cy="2273100"/>
          </a:xfrm>
          <a:prstGeom prst="rect">
            <a:avLst/>
          </a:prstGeom>
          <a:noFill/>
          <a:ln>
            <a:noFill/>
          </a:ln>
        </p:spPr>
      </p:sp>
      <p:sp>
        <p:nvSpPr>
          <p:cNvPr id="107" name="Google Shape;107;p20"/>
          <p:cNvSpPr>
            <a:spLocks noGrp="1"/>
          </p:cNvSpPr>
          <p:nvPr>
            <p:ph type="pic" idx="3"/>
          </p:nvPr>
        </p:nvSpPr>
        <p:spPr>
          <a:xfrm>
            <a:off x="311725" y="1128325"/>
            <a:ext cx="2627100" cy="2273100"/>
          </a:xfrm>
          <a:prstGeom prst="rect">
            <a:avLst/>
          </a:prstGeom>
          <a:noFill/>
          <a:ln>
            <a:noFill/>
          </a:ln>
        </p:spPr>
      </p:sp>
      <p:sp>
        <p:nvSpPr>
          <p:cNvPr id="108" name="Google Shape;108;p2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20"/>
          <p:cNvSpPr>
            <a:spLocks noGrp="1"/>
          </p:cNvSpPr>
          <p:nvPr>
            <p:ph type="pic" idx="5"/>
          </p:nvPr>
        </p:nvSpPr>
        <p:spPr>
          <a:xfrm>
            <a:off x="3255250" y="1128325"/>
            <a:ext cx="2627100" cy="2273100"/>
          </a:xfrm>
          <a:prstGeom prst="rect">
            <a:avLst/>
          </a:prstGeom>
          <a:noFill/>
          <a:ln>
            <a:noFill/>
          </a:ln>
        </p:spPr>
      </p:sp>
      <p:sp>
        <p:nvSpPr>
          <p:cNvPr id="110" name="Google Shape;110;p2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2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5" name="Google Shape;115;p2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311700" y="445025"/>
            <a:ext cx="8520600" cy="4218300"/>
          </a:xfrm>
          <a:prstGeom prst="rect">
            <a:avLst/>
          </a:prstGeom>
          <a:noFill/>
          <a:ln>
            <a:noFill/>
          </a:ln>
        </p:spPr>
      </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2"/>
          <p:cNvSpPr>
            <a:spLocks noGrp="1"/>
          </p:cNvSpPr>
          <p:nvPr>
            <p:ph type="pic" idx="2"/>
          </p:nvPr>
        </p:nvSpPr>
        <p:spPr>
          <a:xfrm>
            <a:off x="3389600" y="118913"/>
            <a:ext cx="1643700" cy="1535100"/>
          </a:xfrm>
          <a:prstGeom prst="rect">
            <a:avLst/>
          </a:prstGeom>
          <a:noFill/>
          <a:ln>
            <a:noFill/>
          </a:ln>
        </p:spPr>
      </p:sp>
      <p:sp>
        <p:nvSpPr>
          <p:cNvPr id="122" name="Google Shape;122;p22"/>
          <p:cNvSpPr>
            <a:spLocks noGrp="1"/>
          </p:cNvSpPr>
          <p:nvPr>
            <p:ph type="pic" idx="3"/>
          </p:nvPr>
        </p:nvSpPr>
        <p:spPr>
          <a:xfrm>
            <a:off x="5195935" y="118913"/>
            <a:ext cx="1643700" cy="1535100"/>
          </a:xfrm>
          <a:prstGeom prst="rect">
            <a:avLst/>
          </a:prstGeom>
          <a:noFill/>
          <a:ln>
            <a:noFill/>
          </a:ln>
        </p:spPr>
      </p:sp>
      <p:sp>
        <p:nvSpPr>
          <p:cNvPr id="123" name="Google Shape;123;p22"/>
          <p:cNvSpPr>
            <a:spLocks noGrp="1"/>
          </p:cNvSpPr>
          <p:nvPr>
            <p:ph type="pic" idx="4"/>
          </p:nvPr>
        </p:nvSpPr>
        <p:spPr>
          <a:xfrm>
            <a:off x="7002270" y="118913"/>
            <a:ext cx="1643700" cy="1535100"/>
          </a:xfrm>
          <a:prstGeom prst="rect">
            <a:avLst/>
          </a:prstGeom>
          <a:noFill/>
          <a:ln>
            <a:noFill/>
          </a:ln>
        </p:spPr>
      </p:sp>
      <p:sp>
        <p:nvSpPr>
          <p:cNvPr id="124" name="Google Shape;124;p22"/>
          <p:cNvSpPr>
            <a:spLocks noGrp="1"/>
          </p:cNvSpPr>
          <p:nvPr>
            <p:ph type="pic" idx="5"/>
          </p:nvPr>
        </p:nvSpPr>
        <p:spPr>
          <a:xfrm>
            <a:off x="3389588" y="1804212"/>
            <a:ext cx="1643700" cy="1535100"/>
          </a:xfrm>
          <a:prstGeom prst="rect">
            <a:avLst/>
          </a:prstGeom>
          <a:noFill/>
          <a:ln>
            <a:noFill/>
          </a:ln>
        </p:spPr>
      </p:sp>
      <p:sp>
        <p:nvSpPr>
          <p:cNvPr id="125" name="Google Shape;125;p22"/>
          <p:cNvSpPr>
            <a:spLocks noGrp="1"/>
          </p:cNvSpPr>
          <p:nvPr>
            <p:ph type="pic" idx="6"/>
          </p:nvPr>
        </p:nvSpPr>
        <p:spPr>
          <a:xfrm>
            <a:off x="5195922" y="1804212"/>
            <a:ext cx="1643700" cy="1535100"/>
          </a:xfrm>
          <a:prstGeom prst="rect">
            <a:avLst/>
          </a:prstGeom>
          <a:noFill/>
          <a:ln>
            <a:noFill/>
          </a:ln>
        </p:spPr>
      </p:sp>
      <p:sp>
        <p:nvSpPr>
          <p:cNvPr id="126" name="Google Shape;126;p22"/>
          <p:cNvSpPr>
            <a:spLocks noGrp="1"/>
          </p:cNvSpPr>
          <p:nvPr>
            <p:ph type="pic" idx="7"/>
          </p:nvPr>
        </p:nvSpPr>
        <p:spPr>
          <a:xfrm>
            <a:off x="7002257" y="1804212"/>
            <a:ext cx="1643700" cy="1535100"/>
          </a:xfrm>
          <a:prstGeom prst="rect">
            <a:avLst/>
          </a:prstGeom>
          <a:noFill/>
          <a:ln>
            <a:noFill/>
          </a:ln>
        </p:spPr>
      </p:sp>
      <p:sp>
        <p:nvSpPr>
          <p:cNvPr id="127" name="Google Shape;127;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2"/>
          <p:cNvSpPr>
            <a:spLocks noGrp="1"/>
          </p:cNvSpPr>
          <p:nvPr>
            <p:ph type="pic" idx="8"/>
          </p:nvPr>
        </p:nvSpPr>
        <p:spPr>
          <a:xfrm>
            <a:off x="3389588" y="3489487"/>
            <a:ext cx="1643700" cy="1535100"/>
          </a:xfrm>
          <a:prstGeom prst="rect">
            <a:avLst/>
          </a:prstGeom>
          <a:noFill/>
          <a:ln>
            <a:noFill/>
          </a:ln>
        </p:spPr>
      </p:sp>
      <p:sp>
        <p:nvSpPr>
          <p:cNvPr id="129" name="Google Shape;129;p22"/>
          <p:cNvSpPr>
            <a:spLocks noGrp="1"/>
          </p:cNvSpPr>
          <p:nvPr>
            <p:ph type="pic" idx="9"/>
          </p:nvPr>
        </p:nvSpPr>
        <p:spPr>
          <a:xfrm>
            <a:off x="5195922" y="3489487"/>
            <a:ext cx="1643700" cy="1535100"/>
          </a:xfrm>
          <a:prstGeom prst="rect">
            <a:avLst/>
          </a:prstGeom>
          <a:noFill/>
          <a:ln>
            <a:noFill/>
          </a:ln>
        </p:spPr>
      </p:sp>
      <p:sp>
        <p:nvSpPr>
          <p:cNvPr id="130" name="Google Shape;130;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133" name="Google Shape;133;p2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134" name="Google Shape;134;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24"/>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138" name="Google Shape;138;p24"/>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139" name="Google Shape;139;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140"/>
        <p:cNvGrpSpPr/>
        <p:nvPr/>
      </p:nvGrpSpPr>
      <p:grpSpPr>
        <a:xfrm>
          <a:off x="0" y="0"/>
          <a:ext cx="0" cy="0"/>
          <a:chOff x="0" y="0"/>
          <a:chExt cx="0" cy="0"/>
        </a:xfrm>
      </p:grpSpPr>
      <p:sp>
        <p:nvSpPr>
          <p:cNvPr id="141" name="Google Shape;141;p25"/>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142" name="Google Shape;142;p25"/>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43" name="Google Shape;143;p25"/>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44" name="Google Shape;144;p25"/>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45" name="Google Shape;145;p25"/>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46" name="Google Shape;146;p25"/>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47" name="Google Shape;147;p25"/>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48" name="Google Shape;148;p25"/>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49" name="Google Shape;149;p25"/>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50" name="Google Shape;150;p25"/>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51" name="Google Shape;151;p25"/>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52" name="Google Shape;152;p25"/>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53" name="Google Shape;153;p25"/>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54" name="Google Shape;154;p25"/>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55" name="Google Shape;155;p25"/>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56" name="Google Shape;156;p25"/>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57" name="Google Shape;157;p25"/>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158" name="Google Shape;158;p25"/>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159" name="Google Shape;159;p25"/>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60" name="Google Shape;160;p2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164" name="Google Shape;164;p26"/>
          <p:cNvSpPr>
            <a:spLocks noGrp="1"/>
          </p:cNvSpPr>
          <p:nvPr>
            <p:ph type="pic" idx="2"/>
          </p:nvPr>
        </p:nvSpPr>
        <p:spPr>
          <a:xfrm>
            <a:off x="3915225" y="1631250"/>
            <a:ext cx="4441200" cy="3009900"/>
          </a:xfrm>
          <a:prstGeom prst="roundRect">
            <a:avLst>
              <a:gd name="adj" fmla="val 16667"/>
            </a:avLst>
          </a:prstGeom>
          <a:noFill/>
          <a:ln>
            <a:noFill/>
          </a:ln>
        </p:spPr>
      </p:sp>
      <p:sp>
        <p:nvSpPr>
          <p:cNvPr id="165" name="Google Shape;165;p26"/>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66" name="Google Shape;166;p26"/>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167" name="Google Shape;167;p2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171" name="Google Shape;171;p27"/>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172" name="Google Shape;172;p27"/>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173" name="Google Shape;173;p2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174"/>
        <p:cNvGrpSpPr/>
        <p:nvPr/>
      </p:nvGrpSpPr>
      <p:grpSpPr>
        <a:xfrm>
          <a:off x="0" y="0"/>
          <a:ext cx="0" cy="0"/>
          <a:chOff x="0" y="0"/>
          <a:chExt cx="0" cy="0"/>
        </a:xfrm>
      </p:grpSpPr>
      <p:sp>
        <p:nvSpPr>
          <p:cNvPr id="175" name="Google Shape;175;p28"/>
          <p:cNvSpPr>
            <a:spLocks noGrp="1"/>
          </p:cNvSpPr>
          <p:nvPr>
            <p:ph type="pic" idx="2"/>
          </p:nvPr>
        </p:nvSpPr>
        <p:spPr>
          <a:xfrm>
            <a:off x="791150" y="522900"/>
            <a:ext cx="1294800" cy="1918500"/>
          </a:xfrm>
          <a:prstGeom prst="rect">
            <a:avLst/>
          </a:prstGeom>
          <a:noFill/>
          <a:ln>
            <a:noFill/>
          </a:ln>
        </p:spPr>
      </p:sp>
      <p:sp>
        <p:nvSpPr>
          <p:cNvPr id="176" name="Google Shape;176;p28"/>
          <p:cNvSpPr>
            <a:spLocks noGrp="1"/>
          </p:cNvSpPr>
          <p:nvPr>
            <p:ph type="pic" idx="3"/>
          </p:nvPr>
        </p:nvSpPr>
        <p:spPr>
          <a:xfrm>
            <a:off x="2355375" y="522900"/>
            <a:ext cx="1294800" cy="1918500"/>
          </a:xfrm>
          <a:prstGeom prst="rect">
            <a:avLst/>
          </a:prstGeom>
          <a:noFill/>
          <a:ln>
            <a:noFill/>
          </a:ln>
        </p:spPr>
      </p:sp>
      <p:sp>
        <p:nvSpPr>
          <p:cNvPr id="177" name="Google Shape;177;p28"/>
          <p:cNvSpPr>
            <a:spLocks noGrp="1"/>
          </p:cNvSpPr>
          <p:nvPr>
            <p:ph type="pic" idx="4"/>
          </p:nvPr>
        </p:nvSpPr>
        <p:spPr>
          <a:xfrm>
            <a:off x="3921313" y="522900"/>
            <a:ext cx="1294800" cy="1918500"/>
          </a:xfrm>
          <a:prstGeom prst="rect">
            <a:avLst/>
          </a:prstGeom>
          <a:noFill/>
          <a:ln>
            <a:noFill/>
          </a:ln>
        </p:spPr>
      </p:sp>
      <p:sp>
        <p:nvSpPr>
          <p:cNvPr id="178" name="Google Shape;178;p28"/>
          <p:cNvSpPr>
            <a:spLocks noGrp="1"/>
          </p:cNvSpPr>
          <p:nvPr>
            <p:ph type="pic" idx="5"/>
          </p:nvPr>
        </p:nvSpPr>
        <p:spPr>
          <a:xfrm>
            <a:off x="5491588" y="522900"/>
            <a:ext cx="1294800" cy="1918500"/>
          </a:xfrm>
          <a:prstGeom prst="rect">
            <a:avLst/>
          </a:prstGeom>
          <a:noFill/>
          <a:ln>
            <a:noFill/>
          </a:ln>
        </p:spPr>
      </p:sp>
      <p:sp>
        <p:nvSpPr>
          <p:cNvPr id="179" name="Google Shape;179;p28"/>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180" name="Google Shape;180;p28"/>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81" name="Google Shape;181;p28"/>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182" name="Google Shape;182;p28"/>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183" name="Google Shape;183;p28"/>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184" name="Google Shape;184;p28"/>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185" name="Google Shape;185;p28"/>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186" name="Google Shape;186;p28"/>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187" name="Google Shape;187;p28"/>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188" name="Google Shape;188;p28"/>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189" name="Google Shape;189;p2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190"/>
        <p:cNvGrpSpPr/>
        <p:nvPr/>
      </p:nvGrpSpPr>
      <p:grpSpPr>
        <a:xfrm>
          <a:off x="0" y="0"/>
          <a:ext cx="0" cy="0"/>
          <a:chOff x="0" y="0"/>
          <a:chExt cx="0" cy="0"/>
        </a:xfrm>
      </p:grpSpPr>
      <p:sp>
        <p:nvSpPr>
          <p:cNvPr id="191" name="Google Shape;191;p29"/>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192" name="Google Shape;192;p29"/>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193" name="Google Shape;193;p2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194"/>
        <p:cNvGrpSpPr/>
        <p:nvPr/>
      </p:nvGrpSpPr>
      <p:grpSpPr>
        <a:xfrm>
          <a:off x="0" y="0"/>
          <a:ext cx="0" cy="0"/>
          <a:chOff x="0" y="0"/>
          <a:chExt cx="0" cy="0"/>
        </a:xfrm>
      </p:grpSpPr>
      <p:sp>
        <p:nvSpPr>
          <p:cNvPr id="195" name="Google Shape;195;p30"/>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196" name="Google Shape;196;p30"/>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197" name="Google Shape;197;p30"/>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198" name="Google Shape;198;p3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01" name="Google Shape;201;p31"/>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02" name="Google Shape;202;p31"/>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03" name="Google Shape;203;p31"/>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04" name="Google Shape;204;p31"/>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05" name="Google Shape;205;p31"/>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206" name="Google Shape;206;p3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209" name="Google Shape;209;p32"/>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10" name="Google Shape;210;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213" name="Google Shape;213;p3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214" name="Google Shape;214;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4"/>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18" name="Google Shape;218;p34"/>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219" name="Google Shape;219;p3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227" name="Google Shape;227;p35"/>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28" name="Google Shape;228;p35"/>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9" name="Google Shape;229;p3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32" name="Google Shape;232;p36"/>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233" name="Google Shape;23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7"/>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37" name="Google Shape;237;p37"/>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238" name="Google Shape;238;p3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239"/>
        <p:cNvGrpSpPr/>
        <p:nvPr/>
      </p:nvGrpSpPr>
      <p:grpSpPr>
        <a:xfrm>
          <a:off x="0" y="0"/>
          <a:ext cx="0" cy="0"/>
          <a:chOff x="0" y="0"/>
          <a:chExt cx="0" cy="0"/>
        </a:xfrm>
      </p:grpSpPr>
      <p:sp>
        <p:nvSpPr>
          <p:cNvPr id="240" name="Google Shape;240;p38"/>
          <p:cNvSpPr>
            <a:spLocks noGrp="1"/>
          </p:cNvSpPr>
          <p:nvPr>
            <p:ph type="pic" idx="2"/>
          </p:nvPr>
        </p:nvSpPr>
        <p:spPr>
          <a:xfrm>
            <a:off x="0" y="0"/>
            <a:ext cx="9144000" cy="5143500"/>
          </a:xfrm>
          <a:prstGeom prst="rect">
            <a:avLst/>
          </a:prstGeom>
          <a:noFill/>
          <a:ln>
            <a:noFill/>
          </a:ln>
        </p:spPr>
      </p:sp>
      <p:sp>
        <p:nvSpPr>
          <p:cNvPr id="241" name="Google Shape;241;p38"/>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242" name="Google Shape;242;p38"/>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43" name="Google Shape;243;p38"/>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244" name="Google Shape;244;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245"/>
        <p:cNvGrpSpPr/>
        <p:nvPr/>
      </p:nvGrpSpPr>
      <p:grpSpPr>
        <a:xfrm>
          <a:off x="0" y="0"/>
          <a:ext cx="0" cy="0"/>
          <a:chOff x="0" y="0"/>
          <a:chExt cx="0" cy="0"/>
        </a:xfrm>
      </p:grpSpPr>
      <p:sp>
        <p:nvSpPr>
          <p:cNvPr id="246" name="Google Shape;246;p39"/>
          <p:cNvSpPr>
            <a:spLocks noGrp="1"/>
          </p:cNvSpPr>
          <p:nvPr>
            <p:ph type="pic" idx="2"/>
          </p:nvPr>
        </p:nvSpPr>
        <p:spPr>
          <a:xfrm>
            <a:off x="5485725" y="523025"/>
            <a:ext cx="3135300" cy="4097700"/>
          </a:xfrm>
          <a:prstGeom prst="roundRect">
            <a:avLst>
              <a:gd name="adj" fmla="val 16667"/>
            </a:avLst>
          </a:prstGeom>
          <a:noFill/>
          <a:ln>
            <a:noFill/>
          </a:ln>
        </p:spPr>
      </p:sp>
      <p:sp>
        <p:nvSpPr>
          <p:cNvPr id="247" name="Google Shape;247;p39"/>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48" name="Google Shape;248;p39"/>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249" name="Google Shape;249;p3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250"/>
        <p:cNvGrpSpPr/>
        <p:nvPr/>
      </p:nvGrpSpPr>
      <p:grpSpPr>
        <a:xfrm>
          <a:off x="0" y="0"/>
          <a:ext cx="0" cy="0"/>
          <a:chOff x="0" y="0"/>
          <a:chExt cx="0" cy="0"/>
        </a:xfrm>
      </p:grpSpPr>
      <p:sp>
        <p:nvSpPr>
          <p:cNvPr id="251" name="Google Shape;251;p40"/>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2" name="Google Shape;252;p40"/>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3" name="Google Shape;253;p40"/>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4" name="Google Shape;254;p40"/>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255" name="Google Shape;255;p40"/>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6" name="Google Shape;256;p40"/>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257" name="Google Shape;257;p40"/>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258" name="Google Shape;258;p40"/>
          <p:cNvSpPr>
            <a:spLocks noGrp="1"/>
          </p:cNvSpPr>
          <p:nvPr>
            <p:ph type="pic" idx="7"/>
          </p:nvPr>
        </p:nvSpPr>
        <p:spPr>
          <a:xfrm>
            <a:off x="7049625" y="523025"/>
            <a:ext cx="1305900" cy="1918500"/>
          </a:xfrm>
          <a:prstGeom prst="roundRect">
            <a:avLst>
              <a:gd name="adj" fmla="val 16667"/>
            </a:avLst>
          </a:prstGeom>
          <a:noFill/>
          <a:ln>
            <a:noFill/>
          </a:ln>
        </p:spPr>
      </p:sp>
      <p:sp>
        <p:nvSpPr>
          <p:cNvPr id="259" name="Google Shape;259;p40"/>
          <p:cNvSpPr>
            <a:spLocks noGrp="1"/>
          </p:cNvSpPr>
          <p:nvPr>
            <p:ph type="pic" idx="8"/>
          </p:nvPr>
        </p:nvSpPr>
        <p:spPr>
          <a:xfrm>
            <a:off x="784775" y="522100"/>
            <a:ext cx="1305900" cy="1918500"/>
          </a:xfrm>
          <a:prstGeom prst="roundRect">
            <a:avLst>
              <a:gd name="adj" fmla="val 16667"/>
            </a:avLst>
          </a:prstGeom>
          <a:noFill/>
          <a:ln>
            <a:noFill/>
          </a:ln>
        </p:spPr>
      </p:sp>
      <p:sp>
        <p:nvSpPr>
          <p:cNvPr id="260" name="Google Shape;260;p40"/>
          <p:cNvSpPr>
            <a:spLocks noGrp="1"/>
          </p:cNvSpPr>
          <p:nvPr>
            <p:ph type="pic" idx="9"/>
          </p:nvPr>
        </p:nvSpPr>
        <p:spPr>
          <a:xfrm>
            <a:off x="2343950" y="523500"/>
            <a:ext cx="1305900" cy="1918500"/>
          </a:xfrm>
          <a:prstGeom prst="roundRect">
            <a:avLst>
              <a:gd name="adj" fmla="val 16667"/>
            </a:avLst>
          </a:prstGeom>
          <a:noFill/>
          <a:ln>
            <a:noFill/>
          </a:ln>
        </p:spPr>
      </p:sp>
      <p:sp>
        <p:nvSpPr>
          <p:cNvPr id="261" name="Google Shape;261;p40"/>
          <p:cNvSpPr>
            <a:spLocks noGrp="1"/>
          </p:cNvSpPr>
          <p:nvPr>
            <p:ph type="pic" idx="13"/>
          </p:nvPr>
        </p:nvSpPr>
        <p:spPr>
          <a:xfrm>
            <a:off x="3915213" y="523500"/>
            <a:ext cx="1305900" cy="1918500"/>
          </a:xfrm>
          <a:prstGeom prst="roundRect">
            <a:avLst>
              <a:gd name="adj" fmla="val 16667"/>
            </a:avLst>
          </a:prstGeom>
          <a:noFill/>
          <a:ln>
            <a:noFill/>
          </a:ln>
        </p:spPr>
      </p:sp>
      <p:sp>
        <p:nvSpPr>
          <p:cNvPr id="262" name="Google Shape;262;p40"/>
          <p:cNvSpPr>
            <a:spLocks noGrp="1"/>
          </p:cNvSpPr>
          <p:nvPr>
            <p:ph type="pic" idx="14"/>
          </p:nvPr>
        </p:nvSpPr>
        <p:spPr>
          <a:xfrm>
            <a:off x="5490975" y="523500"/>
            <a:ext cx="1305900" cy="1918500"/>
          </a:xfrm>
          <a:prstGeom prst="roundRect">
            <a:avLst>
              <a:gd name="adj" fmla="val 16667"/>
            </a:avLst>
          </a:prstGeom>
          <a:noFill/>
          <a:ln>
            <a:noFill/>
          </a:ln>
        </p:spPr>
      </p:sp>
      <p:sp>
        <p:nvSpPr>
          <p:cNvPr id="263" name="Google Shape;263;p40"/>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64" name="Google Shape;264;p40"/>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265" name="Google Shape;265;p40"/>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266" name="Google Shape;266;p40"/>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267" name="Google Shape;267;p40"/>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268" name="Google Shape;268;p40"/>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269" name="Google Shape;269;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270"/>
        <p:cNvGrpSpPr/>
        <p:nvPr/>
      </p:nvGrpSpPr>
      <p:grpSpPr>
        <a:xfrm>
          <a:off x="0" y="0"/>
          <a:ext cx="0" cy="0"/>
          <a:chOff x="0" y="0"/>
          <a:chExt cx="0" cy="0"/>
        </a:xfrm>
      </p:grpSpPr>
      <p:sp>
        <p:nvSpPr>
          <p:cNvPr id="271" name="Google Shape;271;p41"/>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72" name="Google Shape;272;p41"/>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273" name="Google Shape;273;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6" name="Google Shape;276;p42"/>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277" name="Google Shape;277;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0" name="Google Shape;280;p43"/>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281" name="Google Shape;281;p43"/>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82" name="Google Shape;282;p43"/>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283" name="Google Shape;283;p43"/>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84" name="Google Shape;284;p43"/>
          <p:cNvSpPr>
            <a:spLocks noGrp="1"/>
          </p:cNvSpPr>
          <p:nvPr>
            <p:ph type="pic" idx="5"/>
          </p:nvPr>
        </p:nvSpPr>
        <p:spPr>
          <a:xfrm>
            <a:off x="7049625" y="1588125"/>
            <a:ext cx="1305900" cy="1918500"/>
          </a:xfrm>
          <a:prstGeom prst="roundRect">
            <a:avLst>
              <a:gd name="adj" fmla="val 16667"/>
            </a:avLst>
          </a:prstGeom>
          <a:noFill/>
          <a:ln>
            <a:noFill/>
          </a:ln>
        </p:spPr>
      </p:sp>
      <p:sp>
        <p:nvSpPr>
          <p:cNvPr id="285" name="Google Shape;285;p43"/>
          <p:cNvSpPr>
            <a:spLocks noGrp="1"/>
          </p:cNvSpPr>
          <p:nvPr>
            <p:ph type="pic" idx="6"/>
          </p:nvPr>
        </p:nvSpPr>
        <p:spPr>
          <a:xfrm>
            <a:off x="3915213" y="1588600"/>
            <a:ext cx="1305900" cy="1918500"/>
          </a:xfrm>
          <a:prstGeom prst="roundRect">
            <a:avLst>
              <a:gd name="adj" fmla="val 16667"/>
            </a:avLst>
          </a:prstGeom>
          <a:noFill/>
          <a:ln>
            <a:noFill/>
          </a:ln>
        </p:spPr>
      </p:sp>
      <p:sp>
        <p:nvSpPr>
          <p:cNvPr id="286" name="Google Shape;286;p43"/>
          <p:cNvSpPr>
            <a:spLocks noGrp="1"/>
          </p:cNvSpPr>
          <p:nvPr>
            <p:ph type="pic" idx="7"/>
          </p:nvPr>
        </p:nvSpPr>
        <p:spPr>
          <a:xfrm>
            <a:off x="5490975" y="1588600"/>
            <a:ext cx="1305900" cy="1918500"/>
          </a:xfrm>
          <a:prstGeom prst="roundRect">
            <a:avLst>
              <a:gd name="adj" fmla="val 16667"/>
            </a:avLst>
          </a:prstGeom>
          <a:noFill/>
          <a:ln>
            <a:noFill/>
          </a:ln>
        </p:spPr>
      </p:sp>
      <p:sp>
        <p:nvSpPr>
          <p:cNvPr id="287" name="Google Shape;287;p43"/>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288" name="Google Shape;288;p43"/>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289" name="Google Shape;289;p43"/>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290" name="Google Shape;290;p43"/>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291" name="Google Shape;291;p43"/>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292" name="Google Shape;292;p43"/>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93" name="Google Shape;293;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294"/>
        <p:cNvGrpSpPr/>
        <p:nvPr/>
      </p:nvGrpSpPr>
      <p:grpSpPr>
        <a:xfrm>
          <a:off x="0" y="0"/>
          <a:ext cx="0" cy="0"/>
          <a:chOff x="0" y="0"/>
          <a:chExt cx="0" cy="0"/>
        </a:xfrm>
      </p:grpSpPr>
      <p:sp>
        <p:nvSpPr>
          <p:cNvPr id="295" name="Google Shape;295;p44"/>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296" name="Google Shape;296;p44"/>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297" name="Google Shape;297;p44"/>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44"/>
          <p:cNvSpPr>
            <a:spLocks noGrp="1"/>
          </p:cNvSpPr>
          <p:nvPr>
            <p:ph type="pic" idx="3"/>
          </p:nvPr>
        </p:nvSpPr>
        <p:spPr>
          <a:xfrm>
            <a:off x="7049625" y="523025"/>
            <a:ext cx="1305900" cy="1918500"/>
          </a:xfrm>
          <a:prstGeom prst="roundRect">
            <a:avLst>
              <a:gd name="adj" fmla="val 16667"/>
            </a:avLst>
          </a:prstGeom>
          <a:noFill/>
          <a:ln>
            <a:noFill/>
          </a:ln>
        </p:spPr>
      </p:sp>
      <p:sp>
        <p:nvSpPr>
          <p:cNvPr id="299" name="Google Shape;299;p44"/>
          <p:cNvSpPr>
            <a:spLocks noGrp="1"/>
          </p:cNvSpPr>
          <p:nvPr>
            <p:ph type="pic" idx="4"/>
          </p:nvPr>
        </p:nvSpPr>
        <p:spPr>
          <a:xfrm>
            <a:off x="784775" y="522100"/>
            <a:ext cx="1305900" cy="1918500"/>
          </a:xfrm>
          <a:prstGeom prst="roundRect">
            <a:avLst>
              <a:gd name="adj" fmla="val 16667"/>
            </a:avLst>
          </a:prstGeom>
          <a:noFill/>
          <a:ln>
            <a:noFill/>
          </a:ln>
        </p:spPr>
      </p:sp>
      <p:sp>
        <p:nvSpPr>
          <p:cNvPr id="300" name="Google Shape;300;p44"/>
          <p:cNvSpPr>
            <a:spLocks noGrp="1"/>
          </p:cNvSpPr>
          <p:nvPr>
            <p:ph type="pic" idx="5"/>
          </p:nvPr>
        </p:nvSpPr>
        <p:spPr>
          <a:xfrm>
            <a:off x="2343950" y="523500"/>
            <a:ext cx="1305900" cy="1918500"/>
          </a:xfrm>
          <a:prstGeom prst="roundRect">
            <a:avLst>
              <a:gd name="adj" fmla="val 16667"/>
            </a:avLst>
          </a:prstGeom>
          <a:noFill/>
          <a:ln>
            <a:noFill/>
          </a:ln>
        </p:spPr>
      </p:sp>
      <p:sp>
        <p:nvSpPr>
          <p:cNvPr id="301" name="Google Shape;301;p44"/>
          <p:cNvSpPr>
            <a:spLocks noGrp="1"/>
          </p:cNvSpPr>
          <p:nvPr>
            <p:ph type="pic" idx="6"/>
          </p:nvPr>
        </p:nvSpPr>
        <p:spPr>
          <a:xfrm>
            <a:off x="3915213" y="523500"/>
            <a:ext cx="1305900" cy="1918500"/>
          </a:xfrm>
          <a:prstGeom prst="roundRect">
            <a:avLst>
              <a:gd name="adj" fmla="val 16667"/>
            </a:avLst>
          </a:prstGeom>
          <a:noFill/>
          <a:ln>
            <a:noFill/>
          </a:ln>
        </p:spPr>
      </p:sp>
      <p:sp>
        <p:nvSpPr>
          <p:cNvPr id="302" name="Google Shape;302;p44"/>
          <p:cNvSpPr>
            <a:spLocks noGrp="1"/>
          </p:cNvSpPr>
          <p:nvPr>
            <p:ph type="pic" idx="7"/>
          </p:nvPr>
        </p:nvSpPr>
        <p:spPr>
          <a:xfrm>
            <a:off x="5490975" y="523500"/>
            <a:ext cx="1305900" cy="1918500"/>
          </a:xfrm>
          <a:prstGeom prst="roundRect">
            <a:avLst>
              <a:gd name="adj" fmla="val 16667"/>
            </a:avLst>
          </a:prstGeom>
          <a:noFill/>
          <a:ln>
            <a:noFill/>
          </a:ln>
        </p:spPr>
      </p:sp>
      <p:sp>
        <p:nvSpPr>
          <p:cNvPr id="303" name="Google Shape;303;p44"/>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4" name="Google Shape;304;p44"/>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305" name="Google Shape;305;p44"/>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06" name="Google Shape;306;p44"/>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07" name="Google Shape;307;p44"/>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08" name="Google Shape;308;p44"/>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09" name="Google Shape;309;p44"/>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10" name="Google Shape;310;p44"/>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1" name="Google Shape;311;p44"/>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12" name="Google Shape;312;p44"/>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3" name="Google Shape;313;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6" name="Google Shape;316;p45"/>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317" name="Google Shape;317;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318"/>
        <p:cNvGrpSpPr/>
        <p:nvPr/>
      </p:nvGrpSpPr>
      <p:grpSpPr>
        <a:xfrm>
          <a:off x="0" y="0"/>
          <a:ext cx="0" cy="0"/>
          <a:chOff x="0" y="0"/>
          <a:chExt cx="0" cy="0"/>
        </a:xfrm>
      </p:grpSpPr>
      <p:sp>
        <p:nvSpPr>
          <p:cNvPr id="319" name="Google Shape;319;p46"/>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20" name="Google Shape;320;p46"/>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321" name="Google Shape;321;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7" name="Google Shape;7;p1"/>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632850" y="427600"/>
            <a:ext cx="8094600" cy="24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sz="4500"/>
              <a:t>Predicting financial crises due to lack of emergency funds</a:t>
            </a:r>
            <a:endParaRPr sz="4100"/>
          </a:p>
        </p:txBody>
      </p:sp>
      <p:sp>
        <p:nvSpPr>
          <p:cNvPr id="327" name="Google Shape;327;p47"/>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None/>
            </a:pPr>
            <a:r>
              <a:rPr lang="en"/>
              <a:t>       Hackoholics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1EE1AC7B-3C96-9C28-B44E-4C1E583A1F83}"/>
            </a:ext>
          </a:extLst>
        </p:cNvPr>
        <p:cNvGrpSpPr/>
        <p:nvPr/>
      </p:nvGrpSpPr>
      <p:grpSpPr>
        <a:xfrm>
          <a:off x="0" y="0"/>
          <a:ext cx="0" cy="0"/>
          <a:chOff x="0" y="0"/>
          <a:chExt cx="0" cy="0"/>
        </a:xfrm>
      </p:grpSpPr>
      <p:sp>
        <p:nvSpPr>
          <p:cNvPr id="381" name="Google Shape;381;p54">
            <a:extLst>
              <a:ext uri="{FF2B5EF4-FFF2-40B4-BE49-F238E27FC236}">
                <a16:creationId xmlns:a16="http://schemas.microsoft.com/office/drawing/2014/main" id="{84E54F85-3B78-50FB-4A92-16B070F84C42}"/>
              </a:ext>
            </a:extLst>
          </p:cNvPr>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Visualization &amp; Insights</a:t>
            </a:r>
            <a:endParaRPr dirty="0"/>
          </a:p>
        </p:txBody>
      </p:sp>
      <p:sp>
        <p:nvSpPr>
          <p:cNvPr id="383" name="Google Shape;383;p54">
            <a:extLst>
              <a:ext uri="{FF2B5EF4-FFF2-40B4-BE49-F238E27FC236}">
                <a16:creationId xmlns:a16="http://schemas.microsoft.com/office/drawing/2014/main" id="{0FED6D30-4D67-8431-E99B-420F56928D91}"/>
              </a:ext>
            </a:extLst>
          </p:cNvPr>
          <p:cNvSpPr txBox="1"/>
          <p:nvPr/>
        </p:nvSpPr>
        <p:spPr>
          <a:xfrm>
            <a:off x="2079750" y="868975"/>
            <a:ext cx="6167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chemeClr val="dk1"/>
              </a:solidFill>
              <a:latin typeface="Barlow Light"/>
              <a:ea typeface="Barlow Light"/>
              <a:cs typeface="Barlow Light"/>
              <a:sym typeface="Barlow Light"/>
            </a:endParaRPr>
          </a:p>
        </p:txBody>
      </p:sp>
      <p:pic>
        <p:nvPicPr>
          <p:cNvPr id="3" name="Picture 2">
            <a:extLst>
              <a:ext uri="{FF2B5EF4-FFF2-40B4-BE49-F238E27FC236}">
                <a16:creationId xmlns:a16="http://schemas.microsoft.com/office/drawing/2014/main" id="{4079BD03-DCC8-E3CD-5545-E6AEE27E2E21}"/>
              </a:ext>
            </a:extLst>
          </p:cNvPr>
          <p:cNvPicPr>
            <a:picLocks noChangeAspect="1"/>
          </p:cNvPicPr>
          <p:nvPr/>
        </p:nvPicPr>
        <p:blipFill>
          <a:blip r:embed="rId3"/>
          <a:stretch>
            <a:fillRect/>
          </a:stretch>
        </p:blipFill>
        <p:spPr>
          <a:xfrm>
            <a:off x="119112" y="1630825"/>
            <a:ext cx="4693623" cy="2782609"/>
          </a:xfrm>
          <a:prstGeom prst="rect">
            <a:avLst/>
          </a:prstGeom>
        </p:spPr>
      </p:pic>
      <p:pic>
        <p:nvPicPr>
          <p:cNvPr id="6" name="Picture 5">
            <a:extLst>
              <a:ext uri="{FF2B5EF4-FFF2-40B4-BE49-F238E27FC236}">
                <a16:creationId xmlns:a16="http://schemas.microsoft.com/office/drawing/2014/main" id="{144A6F92-6841-BBBA-2FE9-9B2A8990F282}"/>
              </a:ext>
            </a:extLst>
          </p:cNvPr>
          <p:cNvPicPr>
            <a:picLocks noChangeAspect="1"/>
          </p:cNvPicPr>
          <p:nvPr/>
        </p:nvPicPr>
        <p:blipFill>
          <a:blip r:embed="rId4"/>
          <a:stretch>
            <a:fillRect/>
          </a:stretch>
        </p:blipFill>
        <p:spPr>
          <a:xfrm>
            <a:off x="4983696" y="1630825"/>
            <a:ext cx="4041192" cy="3128959"/>
          </a:xfrm>
          <a:prstGeom prst="rect">
            <a:avLst/>
          </a:prstGeom>
        </p:spPr>
      </p:pic>
    </p:spTree>
    <p:extLst>
      <p:ext uri="{BB962C8B-B14F-4D97-AF65-F5344CB8AC3E}">
        <p14:creationId xmlns:p14="http://schemas.microsoft.com/office/powerpoint/2010/main" val="176986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7"/>
        <p:cNvGrpSpPr/>
        <p:nvPr/>
      </p:nvGrpSpPr>
      <p:grpSpPr>
        <a:xfrm>
          <a:off x="0" y="0"/>
          <a:ext cx="0" cy="0"/>
          <a:chOff x="0" y="0"/>
          <a:chExt cx="0" cy="0"/>
        </a:xfrm>
      </p:grpSpPr>
      <p:sp>
        <p:nvSpPr>
          <p:cNvPr id="388" name="Google Shape;388;p55"/>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Methodology</a:t>
            </a:r>
            <a:endParaRPr/>
          </a:p>
        </p:txBody>
      </p:sp>
      <p:sp>
        <p:nvSpPr>
          <p:cNvPr id="389" name="Google Shape;389;p55"/>
          <p:cNvSpPr txBox="1">
            <a:spLocks noGrp="1"/>
          </p:cNvSpPr>
          <p:nvPr>
            <p:ph type="body" idx="2"/>
          </p:nvPr>
        </p:nvSpPr>
        <p:spPr>
          <a:xfrm>
            <a:off x="635925" y="1743275"/>
            <a:ext cx="7854600" cy="282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22222"/>
                </a:solidFill>
                <a:highlight>
                  <a:srgbClr val="FFFFFF"/>
                </a:highlight>
                <a:latin typeface="Arial"/>
                <a:ea typeface="Arial"/>
                <a:cs typeface="Arial"/>
                <a:sym typeface="Arial"/>
              </a:rPr>
              <a:t>Our methodology includes data cleaning, exploratory data analysis, feature engineering, model training, and evaluation.Each step was carefully executed to ensure accurate predictions. Each main step had several small steps in sequence/ </a:t>
            </a:r>
            <a:br>
              <a:rPr lang="en" sz="1500">
                <a:solidFill>
                  <a:srgbClr val="222222"/>
                </a:solidFill>
                <a:highlight>
                  <a:srgbClr val="FFFFFF"/>
                </a:highlight>
                <a:latin typeface="Arial"/>
                <a:ea typeface="Arial"/>
                <a:cs typeface="Arial"/>
                <a:sym typeface="Arial"/>
              </a:rPr>
            </a:br>
            <a:endParaRPr sz="15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390" name="Google Shape;390;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11</a:t>
            </a:fld>
            <a:endParaRPr>
              <a:solidFill>
                <a:schemeClr val="accent3"/>
              </a:solidFill>
            </a:endParaRPr>
          </a:p>
        </p:txBody>
      </p:sp>
      <p:pic>
        <p:nvPicPr>
          <p:cNvPr id="391" name="Google Shape;391;p55"/>
          <p:cNvPicPr preferRelativeResize="0"/>
          <p:nvPr/>
        </p:nvPicPr>
        <p:blipFill>
          <a:blip r:embed="rId3">
            <a:alphaModFix/>
          </a:blip>
          <a:stretch>
            <a:fillRect/>
          </a:stretch>
        </p:blipFill>
        <p:spPr>
          <a:xfrm>
            <a:off x="791150" y="2795175"/>
            <a:ext cx="7289350" cy="199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5"/>
        <p:cNvGrpSpPr/>
        <p:nvPr/>
      </p:nvGrpSpPr>
      <p:grpSpPr>
        <a:xfrm>
          <a:off x="0" y="0"/>
          <a:ext cx="0" cy="0"/>
          <a:chOff x="0" y="0"/>
          <a:chExt cx="0" cy="0"/>
        </a:xfrm>
      </p:grpSpPr>
      <p:sp>
        <p:nvSpPr>
          <p:cNvPr id="396" name="Google Shape;396;p56"/>
          <p:cNvSpPr txBox="1">
            <a:spLocks noGrp="1"/>
          </p:cNvSpPr>
          <p:nvPr>
            <p:ph type="subTitle" idx="1"/>
          </p:nvPr>
        </p:nvSpPr>
        <p:spPr>
          <a:xfrm>
            <a:off x="263125" y="522625"/>
            <a:ext cx="74007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Model Selection and training </a:t>
            </a:r>
            <a:endParaRPr/>
          </a:p>
        </p:txBody>
      </p:sp>
      <p:sp>
        <p:nvSpPr>
          <p:cNvPr id="397" name="Google Shape;397;p56"/>
          <p:cNvSpPr txBox="1">
            <a:spLocks noGrp="1"/>
          </p:cNvSpPr>
          <p:nvPr>
            <p:ph type="body" idx="2"/>
          </p:nvPr>
        </p:nvSpPr>
        <p:spPr>
          <a:xfrm>
            <a:off x="263125" y="1743275"/>
            <a:ext cx="8576400" cy="319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222222"/>
                </a:solidFill>
                <a:highlight>
                  <a:srgbClr val="FFFFFF"/>
                </a:highlight>
                <a:latin typeface="Arial"/>
                <a:ea typeface="Arial"/>
                <a:cs typeface="Arial"/>
                <a:sym typeface="Arial"/>
              </a:rPr>
              <a:t>We selected the following Algorithms and found the corresponding insights:</a:t>
            </a:r>
            <a:br>
              <a:rPr lang="en" sz="1200">
                <a:solidFill>
                  <a:srgbClr val="222222"/>
                </a:solidFill>
                <a:highlight>
                  <a:srgbClr val="FFFFFF"/>
                </a:highlight>
                <a:latin typeface="Arial"/>
                <a:ea typeface="Arial"/>
                <a:cs typeface="Arial"/>
                <a:sym typeface="Arial"/>
              </a:rPr>
            </a:br>
            <a:r>
              <a:rPr lang="en" sz="1200" b="1">
                <a:solidFill>
                  <a:srgbClr val="222222"/>
                </a:solidFill>
                <a:highlight>
                  <a:srgbClr val="FFFFFF"/>
                </a:highlight>
                <a:latin typeface="Arial"/>
                <a:ea typeface="Arial"/>
                <a:cs typeface="Arial"/>
                <a:sym typeface="Arial"/>
              </a:rPr>
              <a:t>K-Means Clustering Algorithm</a:t>
            </a:r>
            <a:endParaRPr sz="1200" b="1">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200" b="1">
                <a:solidFill>
                  <a:srgbClr val="222222"/>
                </a:solidFill>
                <a:highlight>
                  <a:srgbClr val="FFFFFF"/>
                </a:highlight>
                <a:latin typeface="Arial"/>
                <a:ea typeface="Arial"/>
                <a:cs typeface="Arial"/>
                <a:sym typeface="Arial"/>
              </a:rPr>
              <a:t>Insight: </a:t>
            </a:r>
            <a:r>
              <a:rPr lang="en" sz="1200">
                <a:solidFill>
                  <a:srgbClr val="222222"/>
                </a:solidFill>
                <a:highlight>
                  <a:srgbClr val="FFFFFF"/>
                </a:highlight>
                <a:latin typeface="Arial"/>
                <a:ea typeface="Arial"/>
                <a:cs typeface="Arial"/>
                <a:sym typeface="Arial"/>
              </a:rPr>
              <a:t>There was formation of 2 clusters which didn’t help much in finding any useful insight about the dataset.</a:t>
            </a:r>
            <a:endParaRPr sz="12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br>
              <a:rPr lang="en" sz="1200">
                <a:solidFill>
                  <a:srgbClr val="222222"/>
                </a:solidFill>
                <a:highlight>
                  <a:srgbClr val="FFFFFF"/>
                </a:highlight>
                <a:latin typeface="Arial"/>
                <a:ea typeface="Arial"/>
                <a:cs typeface="Arial"/>
                <a:sym typeface="Arial"/>
              </a:rPr>
            </a:br>
            <a:r>
              <a:rPr lang="en" sz="1200" b="1">
                <a:solidFill>
                  <a:srgbClr val="222222"/>
                </a:solidFill>
                <a:highlight>
                  <a:srgbClr val="FFFFFF"/>
                </a:highlight>
                <a:latin typeface="Arial"/>
                <a:ea typeface="Arial"/>
                <a:cs typeface="Arial"/>
                <a:sym typeface="Arial"/>
              </a:rPr>
              <a:t>Random Forest Algorithm</a:t>
            </a:r>
            <a:br>
              <a:rPr lang="en" sz="1200">
                <a:solidFill>
                  <a:srgbClr val="222222"/>
                </a:solidFill>
                <a:highlight>
                  <a:srgbClr val="FFFFFF"/>
                </a:highlight>
                <a:latin typeface="Arial"/>
                <a:ea typeface="Arial"/>
                <a:cs typeface="Arial"/>
                <a:sym typeface="Arial"/>
              </a:rPr>
            </a:br>
            <a:r>
              <a:rPr lang="en" sz="1200" b="1">
                <a:solidFill>
                  <a:srgbClr val="222222"/>
                </a:solidFill>
                <a:highlight>
                  <a:srgbClr val="FFFFFF"/>
                </a:highlight>
                <a:latin typeface="Arial"/>
                <a:ea typeface="Arial"/>
                <a:cs typeface="Arial"/>
                <a:sym typeface="Arial"/>
              </a:rPr>
              <a:t>Insight: </a:t>
            </a:r>
            <a:r>
              <a:rPr lang="en" sz="1200">
                <a:solidFill>
                  <a:srgbClr val="222222"/>
                </a:solidFill>
                <a:highlight>
                  <a:srgbClr val="FFFFFF"/>
                </a:highlight>
                <a:latin typeface="Arial"/>
                <a:ea typeface="Arial"/>
                <a:cs typeface="Arial"/>
                <a:sym typeface="Arial"/>
              </a:rPr>
              <a:t>Since it offers high accuracy we could get some insights about what features are most important.</a:t>
            </a:r>
            <a:br>
              <a:rPr lang="en" sz="1200">
                <a:solidFill>
                  <a:srgbClr val="222222"/>
                </a:solidFill>
                <a:highlight>
                  <a:srgbClr val="FFFFFF"/>
                </a:highlight>
                <a:latin typeface="Arial"/>
                <a:ea typeface="Arial"/>
                <a:cs typeface="Arial"/>
                <a:sym typeface="Arial"/>
              </a:rPr>
            </a:br>
            <a:endParaRPr sz="12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200" b="1">
                <a:solidFill>
                  <a:srgbClr val="222222"/>
                </a:solidFill>
                <a:highlight>
                  <a:srgbClr val="FFFFFF"/>
                </a:highlight>
                <a:latin typeface="Arial"/>
                <a:ea typeface="Arial"/>
                <a:cs typeface="Arial"/>
                <a:sym typeface="Arial"/>
              </a:rPr>
              <a:t>Artificial Neural Network:</a:t>
            </a:r>
            <a:br>
              <a:rPr lang="en" sz="1200">
                <a:solidFill>
                  <a:srgbClr val="222222"/>
                </a:solidFill>
                <a:highlight>
                  <a:srgbClr val="FFFFFF"/>
                </a:highlight>
                <a:latin typeface="Arial"/>
                <a:ea typeface="Arial"/>
                <a:cs typeface="Arial"/>
                <a:sym typeface="Arial"/>
              </a:rPr>
            </a:br>
            <a:r>
              <a:rPr lang="en" sz="1200" b="1">
                <a:solidFill>
                  <a:srgbClr val="222222"/>
                </a:solidFill>
                <a:highlight>
                  <a:srgbClr val="FFFFFF"/>
                </a:highlight>
                <a:latin typeface="Arial"/>
                <a:ea typeface="Arial"/>
                <a:cs typeface="Arial"/>
                <a:sym typeface="Arial"/>
              </a:rPr>
              <a:t>Insight: </a:t>
            </a:r>
            <a:r>
              <a:rPr lang="en" sz="1200">
                <a:solidFill>
                  <a:srgbClr val="222222"/>
                </a:solidFill>
                <a:highlight>
                  <a:srgbClr val="FFFFFF"/>
                </a:highlight>
                <a:latin typeface="Arial"/>
                <a:ea typeface="Arial"/>
                <a:cs typeface="Arial"/>
                <a:sym typeface="Arial"/>
              </a:rPr>
              <a:t>Its learning efficiency helped us train our model and get predictions about the Client’s upcoming financial crisis.</a:t>
            </a:r>
            <a:br>
              <a:rPr lang="en" sz="1500">
                <a:solidFill>
                  <a:srgbClr val="222222"/>
                </a:solidFill>
                <a:highlight>
                  <a:srgbClr val="FFFFFF"/>
                </a:highlight>
                <a:latin typeface="Arial"/>
                <a:ea typeface="Arial"/>
                <a:cs typeface="Arial"/>
                <a:sym typeface="Arial"/>
              </a:rPr>
            </a:br>
            <a:br>
              <a:rPr lang="en" sz="1500">
                <a:solidFill>
                  <a:srgbClr val="222222"/>
                </a:solidFill>
                <a:highlight>
                  <a:srgbClr val="FFFFFF"/>
                </a:highlight>
                <a:latin typeface="Arial"/>
                <a:ea typeface="Arial"/>
                <a:cs typeface="Arial"/>
                <a:sym typeface="Arial"/>
              </a:rPr>
            </a:br>
            <a:endParaRPr sz="15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398" name="Google Shape;39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12</a:t>
            </a:fld>
            <a:endParaRPr>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7"/>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Model Evaluation</a:t>
            </a:r>
            <a:endParaRPr/>
          </a:p>
        </p:txBody>
      </p:sp>
      <p:sp>
        <p:nvSpPr>
          <p:cNvPr id="404" name="Google Shape;404;p57"/>
          <p:cNvSpPr txBox="1">
            <a:spLocks noGrp="1"/>
          </p:cNvSpPr>
          <p:nvPr>
            <p:ph type="body" idx="2"/>
          </p:nvPr>
        </p:nvSpPr>
        <p:spPr>
          <a:xfrm>
            <a:off x="449525" y="1851075"/>
            <a:ext cx="8398500" cy="27774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Financial Distress prediction was accurately learned by our ANN Model.</a:t>
            </a:r>
            <a:endParaRPr sz="1500">
              <a:solidFill>
                <a:srgbClr val="222222"/>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The Confusion matrix showed a proper unbiased distribution.</a:t>
            </a:r>
            <a:endParaRPr sz="1500">
              <a:solidFill>
                <a:srgbClr val="222222"/>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The F1 Score, accuracy and precision have high values denoting the model to be highly accurate.</a:t>
            </a:r>
            <a:endParaRPr sz="1500">
              <a:solidFill>
                <a:srgbClr val="222222"/>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Accuracy=0.71</a:t>
            </a:r>
            <a:endParaRPr sz="1500">
              <a:solidFill>
                <a:srgbClr val="222222"/>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Precision=0.71</a:t>
            </a:r>
            <a:endParaRPr sz="1500">
              <a:solidFill>
                <a:srgbClr val="222222"/>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F1-score=0.83</a:t>
            </a:r>
            <a:endParaRPr sz="1500">
              <a:solidFill>
                <a:srgbClr val="222222"/>
              </a:solidFill>
              <a:highlight>
                <a:srgbClr val="FFFFFF"/>
              </a:highlight>
              <a:latin typeface="Arial"/>
              <a:ea typeface="Arial"/>
              <a:cs typeface="Arial"/>
              <a:sym typeface="Arial"/>
            </a:endParaRPr>
          </a:p>
          <a:p>
            <a:pPr marL="457200" lvl="0" indent="-323850" algn="l" rtl="0">
              <a:lnSpc>
                <a:spcPct val="115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Recall=1.00</a:t>
            </a:r>
            <a:endParaRPr sz="1800">
              <a:solidFill>
                <a:srgbClr val="222222"/>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Key finding</a:t>
            </a:r>
            <a:endParaRPr/>
          </a:p>
        </p:txBody>
      </p:sp>
      <p:sp>
        <p:nvSpPr>
          <p:cNvPr id="410" name="Google Shape;410;p58"/>
          <p:cNvSpPr txBox="1">
            <a:spLocks noGrp="1"/>
          </p:cNvSpPr>
          <p:nvPr>
            <p:ph type="body" idx="2"/>
          </p:nvPr>
        </p:nvSpPr>
        <p:spPr>
          <a:xfrm>
            <a:off x="646875" y="1929675"/>
            <a:ext cx="7620000" cy="270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222222"/>
                </a:solidFill>
                <a:highlight>
                  <a:srgbClr val="FFFFFF"/>
                </a:highlight>
                <a:latin typeface="Arial"/>
                <a:ea typeface="Arial"/>
                <a:cs typeface="Arial"/>
                <a:sym typeface="Arial"/>
              </a:rPr>
              <a:t>1)</a:t>
            </a:r>
            <a:r>
              <a:rPr lang="en" sz="1400">
                <a:solidFill>
                  <a:srgbClr val="222222"/>
                </a:solidFill>
                <a:highlight>
                  <a:schemeClr val="dk1"/>
                </a:highlight>
                <a:latin typeface="Arial"/>
                <a:ea typeface="Arial"/>
                <a:cs typeface="Arial"/>
                <a:sym typeface="Arial"/>
              </a:rPr>
              <a:t>"Account ownership” and  “education level” are the strongest predictors of financial stability in our model.</a:t>
            </a:r>
            <a:br>
              <a:rPr lang="en" sz="1400">
                <a:solidFill>
                  <a:srgbClr val="222222"/>
                </a:solidFill>
                <a:highlight>
                  <a:schemeClr val="dk1"/>
                </a:highlight>
                <a:latin typeface="Arial"/>
                <a:ea typeface="Arial"/>
                <a:cs typeface="Arial"/>
                <a:sym typeface="Arial"/>
              </a:rPr>
            </a:br>
            <a:r>
              <a:rPr lang="en" sz="1400">
                <a:solidFill>
                  <a:srgbClr val="222222"/>
                </a:solidFill>
                <a:highlight>
                  <a:schemeClr val="dk1"/>
                </a:highlight>
                <a:latin typeface="Arial"/>
                <a:ea typeface="Arial"/>
                <a:cs typeface="Arial"/>
                <a:sym typeface="Arial"/>
              </a:rPr>
              <a:t>2)Individuals with only a primary education are more likely to experience financial distress compared to those with higher education.</a:t>
            </a:r>
            <a:br>
              <a:rPr lang="en" sz="1400">
                <a:solidFill>
                  <a:srgbClr val="222222"/>
                </a:solidFill>
                <a:highlight>
                  <a:schemeClr val="dk1"/>
                </a:highlight>
                <a:latin typeface="Arial"/>
                <a:ea typeface="Arial"/>
                <a:cs typeface="Arial"/>
                <a:sym typeface="Arial"/>
              </a:rPr>
            </a:br>
            <a:r>
              <a:rPr lang="en" sz="1400">
                <a:solidFill>
                  <a:srgbClr val="222222"/>
                </a:solidFill>
                <a:highlight>
                  <a:schemeClr val="dk1"/>
                </a:highlight>
                <a:latin typeface="Arial"/>
                <a:ea typeface="Arial"/>
                <a:cs typeface="Arial"/>
                <a:sym typeface="Arial"/>
              </a:rPr>
              <a:t>3)Higher levels of worry about finances are strongly correlated with a higher likelihood of being classified as financially distressed</a:t>
            </a:r>
            <a:br>
              <a:rPr lang="en" sz="1400">
                <a:solidFill>
                  <a:srgbClr val="222222"/>
                </a:solidFill>
                <a:highlight>
                  <a:schemeClr val="dk1"/>
                </a:highlight>
                <a:latin typeface="Arial"/>
                <a:ea typeface="Arial"/>
                <a:cs typeface="Arial"/>
                <a:sym typeface="Arial"/>
              </a:rPr>
            </a:br>
            <a:r>
              <a:rPr lang="en" sz="1400">
                <a:solidFill>
                  <a:srgbClr val="222222"/>
                </a:solidFill>
                <a:highlight>
                  <a:schemeClr val="dk1"/>
                </a:highlight>
                <a:latin typeface="Arial"/>
                <a:ea typeface="Arial"/>
                <a:cs typeface="Arial"/>
                <a:sym typeface="Arial"/>
              </a:rPr>
              <a:t>4)There is a strong positive correlation between having a bank account and having access to credit, suggesting that these two factors often go hand-in-hand.</a:t>
            </a:r>
            <a:br>
              <a:rPr lang="en" sz="1400">
                <a:solidFill>
                  <a:srgbClr val="222222"/>
                </a:solidFill>
                <a:highlight>
                  <a:schemeClr val="dk1"/>
                </a:highlight>
                <a:latin typeface="Arial"/>
                <a:ea typeface="Arial"/>
                <a:cs typeface="Arial"/>
                <a:sym typeface="Arial"/>
              </a:rPr>
            </a:br>
            <a:r>
              <a:rPr lang="en" sz="1400">
                <a:solidFill>
                  <a:srgbClr val="222222"/>
                </a:solidFill>
                <a:highlight>
                  <a:schemeClr val="dk1"/>
                </a:highlight>
                <a:latin typeface="Arial"/>
                <a:ea typeface="Arial"/>
                <a:cs typeface="Arial"/>
                <a:sym typeface="Arial"/>
              </a:rPr>
              <a:t>5) A new variable created from borrowed column, saved column and fin45 column named financially_distress column for understanding</a:t>
            </a:r>
            <a:br>
              <a:rPr lang="en" sz="1100">
                <a:solidFill>
                  <a:srgbClr val="222222"/>
                </a:solidFill>
                <a:highlight>
                  <a:schemeClr val="dk1"/>
                </a:highlight>
                <a:latin typeface="Arial"/>
                <a:ea typeface="Arial"/>
                <a:cs typeface="Arial"/>
                <a:sym typeface="Arial"/>
              </a:rPr>
            </a:b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4"/>
        <p:cNvGrpSpPr/>
        <p:nvPr/>
      </p:nvGrpSpPr>
      <p:grpSpPr>
        <a:xfrm>
          <a:off x="0" y="0"/>
          <a:ext cx="0" cy="0"/>
          <a:chOff x="0" y="0"/>
          <a:chExt cx="0" cy="0"/>
        </a:xfrm>
      </p:grpSpPr>
      <p:sp>
        <p:nvSpPr>
          <p:cNvPr id="415" name="Google Shape;415;p59"/>
          <p:cNvSpPr txBox="1">
            <a:spLocks noGrp="1"/>
          </p:cNvSpPr>
          <p:nvPr>
            <p:ph type="subTitle" idx="1"/>
          </p:nvPr>
        </p:nvSpPr>
        <p:spPr>
          <a:xfrm>
            <a:off x="263125" y="522625"/>
            <a:ext cx="74007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Predictive Analysis </a:t>
            </a:r>
            <a:endParaRPr/>
          </a:p>
        </p:txBody>
      </p:sp>
      <p:sp>
        <p:nvSpPr>
          <p:cNvPr id="416" name="Google Shape;416;p59"/>
          <p:cNvSpPr txBox="1">
            <a:spLocks noGrp="1"/>
          </p:cNvSpPr>
          <p:nvPr>
            <p:ph type="body" idx="2"/>
          </p:nvPr>
        </p:nvSpPr>
        <p:spPr>
          <a:xfrm>
            <a:off x="109650" y="1721350"/>
            <a:ext cx="8979600" cy="2845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222222"/>
              </a:buClr>
              <a:buSzPts val="1300"/>
              <a:buFont typeface="Arial"/>
              <a:buChar char="●"/>
            </a:pPr>
            <a:r>
              <a:rPr lang="en" sz="1300">
                <a:solidFill>
                  <a:srgbClr val="222222"/>
                </a:solidFill>
                <a:highlight>
                  <a:srgbClr val="FFFFFF"/>
                </a:highlight>
                <a:latin typeface="Arial"/>
                <a:ea typeface="Arial"/>
                <a:cs typeface="Arial"/>
                <a:sym typeface="Arial"/>
              </a:rPr>
              <a:t>Predictive analysis forecasts financial distress using statistics and machine learning on key financial indicators. </a:t>
            </a:r>
            <a:endParaRPr sz="1300">
              <a:solidFill>
                <a:srgbClr val="222222"/>
              </a:solidFill>
              <a:highlight>
                <a:srgbClr val="FFFFFF"/>
              </a:highlight>
              <a:latin typeface="Arial"/>
              <a:ea typeface="Arial"/>
              <a:cs typeface="Arial"/>
              <a:sym typeface="Arial"/>
            </a:endParaRPr>
          </a:p>
          <a:p>
            <a:pPr marL="457200" lvl="0" indent="-311150" algn="l" rtl="0">
              <a:lnSpc>
                <a:spcPct val="115000"/>
              </a:lnSpc>
              <a:spcBef>
                <a:spcPts val="0"/>
              </a:spcBef>
              <a:spcAft>
                <a:spcPts val="0"/>
              </a:spcAft>
              <a:buClr>
                <a:srgbClr val="222222"/>
              </a:buClr>
              <a:buSzPts val="1300"/>
              <a:buFont typeface="Arial"/>
              <a:buChar char="●"/>
            </a:pPr>
            <a:r>
              <a:rPr lang="en" sz="1300">
                <a:solidFill>
                  <a:srgbClr val="222222"/>
                </a:solidFill>
                <a:highlight>
                  <a:srgbClr val="FFFFFF"/>
                </a:highlight>
                <a:latin typeface="Arial"/>
                <a:ea typeface="Arial"/>
                <a:cs typeface="Arial"/>
                <a:sym typeface="Arial"/>
              </a:rPr>
              <a:t>It helps investors and companies make better decisions by providing early warnings of potential problems.</a:t>
            </a:r>
            <a:br>
              <a:rPr lang="en" sz="1300">
                <a:solidFill>
                  <a:srgbClr val="222222"/>
                </a:solidFill>
                <a:highlight>
                  <a:srgbClr val="FFFFFF"/>
                </a:highlight>
                <a:latin typeface="Arial"/>
                <a:ea typeface="Arial"/>
                <a:cs typeface="Arial"/>
                <a:sym typeface="Arial"/>
              </a:rPr>
            </a:br>
            <a:endParaRPr sz="1300">
              <a:solidFill>
                <a:srgbClr val="222222"/>
              </a:solidFill>
              <a:highlight>
                <a:srgbClr val="FFFFFF"/>
              </a:highlight>
              <a:latin typeface="Arial"/>
              <a:ea typeface="Arial"/>
              <a:cs typeface="Arial"/>
              <a:sym typeface="Arial"/>
            </a:endParaRPr>
          </a:p>
          <a:p>
            <a:pPr marL="57150" lvl="0" indent="0" algn="l" rtl="0">
              <a:lnSpc>
                <a:spcPct val="115000"/>
              </a:lnSpc>
              <a:spcBef>
                <a:spcPts val="0"/>
              </a:spcBef>
              <a:spcAft>
                <a:spcPts val="0"/>
              </a:spcAft>
              <a:buClr>
                <a:schemeClr val="lt1"/>
              </a:buClr>
              <a:buSzPts val="1100"/>
              <a:buFont typeface="Arial"/>
              <a:buNone/>
            </a:pPr>
            <a:r>
              <a:rPr lang="en" sz="1300" b="1">
                <a:solidFill>
                  <a:srgbClr val="222222"/>
                </a:solidFill>
                <a:highlight>
                  <a:srgbClr val="FFFFFF"/>
                </a:highlight>
                <a:latin typeface="Arial"/>
                <a:ea typeface="Arial"/>
                <a:cs typeface="Arial"/>
                <a:sym typeface="Arial"/>
              </a:rPr>
              <a:t>Key findings from predictive analysis:</a:t>
            </a:r>
            <a:endParaRPr sz="1300" b="1">
              <a:solidFill>
                <a:srgbClr val="222222"/>
              </a:solidFill>
              <a:highlight>
                <a:srgbClr val="FFFFFF"/>
              </a:highlight>
              <a:latin typeface="Arial"/>
              <a:ea typeface="Arial"/>
              <a:cs typeface="Arial"/>
              <a:sym typeface="Arial"/>
            </a:endParaRPr>
          </a:p>
          <a:p>
            <a:pPr marL="57150" lvl="0" indent="0" algn="l" rtl="0">
              <a:lnSpc>
                <a:spcPct val="115000"/>
              </a:lnSpc>
              <a:spcBef>
                <a:spcPts val="0"/>
              </a:spcBef>
              <a:spcAft>
                <a:spcPts val="0"/>
              </a:spcAft>
              <a:buClr>
                <a:schemeClr val="lt1"/>
              </a:buClr>
              <a:buSzPts val="1100"/>
              <a:buFont typeface="Arial"/>
              <a:buNone/>
            </a:pPr>
            <a:endParaRPr sz="1300" b="1">
              <a:solidFill>
                <a:srgbClr val="222222"/>
              </a:solidFill>
              <a:highlight>
                <a:srgbClr val="FFFFFF"/>
              </a:highlight>
              <a:latin typeface="Arial"/>
              <a:ea typeface="Arial"/>
              <a:cs typeface="Arial"/>
              <a:sym typeface="Arial"/>
            </a:endParaRPr>
          </a:p>
          <a:p>
            <a:pPr marL="342900" lvl="0" indent="-311150" algn="l" rtl="0">
              <a:lnSpc>
                <a:spcPct val="115000"/>
              </a:lnSpc>
              <a:spcBef>
                <a:spcPts val="0"/>
              </a:spcBef>
              <a:spcAft>
                <a:spcPts val="0"/>
              </a:spcAft>
              <a:buClr>
                <a:srgbClr val="222222"/>
              </a:buClr>
              <a:buSzPts val="1300"/>
              <a:buFont typeface="Arial"/>
              <a:buChar char="❖"/>
            </a:pPr>
            <a:r>
              <a:rPr lang="en" sz="1300">
                <a:solidFill>
                  <a:srgbClr val="222222"/>
                </a:solidFill>
                <a:highlight>
                  <a:srgbClr val="FFFFFF"/>
                </a:highlight>
                <a:latin typeface="Arial"/>
                <a:ea typeface="Arial"/>
                <a:cs typeface="Arial"/>
                <a:sym typeface="Arial"/>
              </a:rPr>
              <a:t>Can enable early detection of potential financial problems.</a:t>
            </a:r>
            <a:br>
              <a:rPr lang="en" sz="1300">
                <a:solidFill>
                  <a:srgbClr val="222222"/>
                </a:solidFill>
                <a:highlight>
                  <a:srgbClr val="FFFFFF"/>
                </a:highlight>
                <a:latin typeface="Arial"/>
                <a:ea typeface="Arial"/>
                <a:cs typeface="Arial"/>
                <a:sym typeface="Arial"/>
              </a:rPr>
            </a:br>
            <a:endParaRPr sz="1300">
              <a:solidFill>
                <a:srgbClr val="222222"/>
              </a:solidFill>
              <a:highlight>
                <a:srgbClr val="FFFFFF"/>
              </a:highlight>
              <a:latin typeface="Arial"/>
              <a:ea typeface="Arial"/>
              <a:cs typeface="Arial"/>
              <a:sym typeface="Arial"/>
            </a:endParaRPr>
          </a:p>
          <a:p>
            <a:pPr marL="342900" lvl="0" indent="-311150" algn="l" rtl="0">
              <a:lnSpc>
                <a:spcPct val="115000"/>
              </a:lnSpc>
              <a:spcBef>
                <a:spcPts val="0"/>
              </a:spcBef>
              <a:spcAft>
                <a:spcPts val="0"/>
              </a:spcAft>
              <a:buClr>
                <a:srgbClr val="222222"/>
              </a:buClr>
              <a:buSzPts val="1300"/>
              <a:buFont typeface="Arial"/>
              <a:buChar char="❖"/>
            </a:pPr>
            <a:r>
              <a:rPr lang="en" sz="1300">
                <a:solidFill>
                  <a:srgbClr val="222222"/>
                </a:solidFill>
                <a:highlight>
                  <a:srgbClr val="FFFFFF"/>
                </a:highlight>
                <a:latin typeface="Arial"/>
                <a:ea typeface="Arial"/>
                <a:cs typeface="Arial"/>
                <a:sym typeface="Arial"/>
              </a:rPr>
              <a:t>Identifies crucial factors like debt, profitability, and cash flow.</a:t>
            </a:r>
            <a:br>
              <a:rPr lang="en" sz="1300">
                <a:solidFill>
                  <a:srgbClr val="222222"/>
                </a:solidFill>
                <a:highlight>
                  <a:srgbClr val="FFFFFF"/>
                </a:highlight>
                <a:latin typeface="Arial"/>
                <a:ea typeface="Arial"/>
                <a:cs typeface="Arial"/>
                <a:sym typeface="Arial"/>
              </a:rPr>
            </a:br>
            <a:endParaRPr sz="1300">
              <a:solidFill>
                <a:srgbClr val="222222"/>
              </a:solidFill>
              <a:highlight>
                <a:srgbClr val="FFFFFF"/>
              </a:highlight>
              <a:latin typeface="Arial"/>
              <a:ea typeface="Arial"/>
              <a:cs typeface="Arial"/>
              <a:sym typeface="Arial"/>
            </a:endParaRPr>
          </a:p>
          <a:p>
            <a:pPr marL="342900" lvl="0" indent="-311150" algn="l" rtl="0">
              <a:lnSpc>
                <a:spcPct val="115000"/>
              </a:lnSpc>
              <a:spcBef>
                <a:spcPts val="0"/>
              </a:spcBef>
              <a:spcAft>
                <a:spcPts val="0"/>
              </a:spcAft>
              <a:buClr>
                <a:srgbClr val="222222"/>
              </a:buClr>
              <a:buSzPts val="1300"/>
              <a:buFont typeface="Arial"/>
              <a:buChar char="❖"/>
            </a:pPr>
            <a:r>
              <a:rPr lang="en" sz="1300">
                <a:solidFill>
                  <a:srgbClr val="222222"/>
                </a:solidFill>
                <a:highlight>
                  <a:srgbClr val="FFFFFF"/>
                </a:highlight>
                <a:latin typeface="Arial"/>
                <a:ea typeface="Arial"/>
                <a:cs typeface="Arial"/>
                <a:sym typeface="Arial"/>
              </a:rPr>
              <a:t>Advanced techniques like machine learning enhance forecast precision.</a:t>
            </a:r>
            <a:br>
              <a:rPr lang="en" sz="1300">
                <a:solidFill>
                  <a:srgbClr val="222222"/>
                </a:solidFill>
                <a:highlight>
                  <a:srgbClr val="FFFFFF"/>
                </a:highlight>
                <a:latin typeface="Arial"/>
                <a:ea typeface="Arial"/>
                <a:cs typeface="Arial"/>
                <a:sym typeface="Arial"/>
              </a:rPr>
            </a:br>
            <a:endParaRPr sz="1300">
              <a:solidFill>
                <a:srgbClr val="222222"/>
              </a:solidFill>
              <a:highlight>
                <a:srgbClr val="FFFFFF"/>
              </a:highlight>
              <a:latin typeface="Arial"/>
              <a:ea typeface="Arial"/>
              <a:cs typeface="Arial"/>
              <a:sym typeface="Arial"/>
            </a:endParaRPr>
          </a:p>
          <a:p>
            <a:pPr marL="342900" lvl="0" indent="-311150" algn="l" rtl="0">
              <a:lnSpc>
                <a:spcPct val="115000"/>
              </a:lnSpc>
              <a:spcBef>
                <a:spcPts val="0"/>
              </a:spcBef>
              <a:spcAft>
                <a:spcPts val="0"/>
              </a:spcAft>
              <a:buClr>
                <a:srgbClr val="222222"/>
              </a:buClr>
              <a:buSzPts val="1300"/>
              <a:buFont typeface="Arial"/>
              <a:buChar char="❖"/>
            </a:pPr>
            <a:r>
              <a:rPr lang="en" sz="1300">
                <a:solidFill>
                  <a:srgbClr val="222222"/>
                </a:solidFill>
                <a:highlight>
                  <a:srgbClr val="FFFFFF"/>
                </a:highlight>
                <a:latin typeface="Arial"/>
                <a:ea typeface="Arial"/>
                <a:cs typeface="Arial"/>
                <a:sym typeface="Arial"/>
              </a:rPr>
              <a:t>Supports informed action by investors, creditors, and management.</a:t>
            </a:r>
            <a:br>
              <a:rPr lang="en" sz="1300">
                <a:solidFill>
                  <a:srgbClr val="222222"/>
                </a:solidFill>
                <a:highlight>
                  <a:srgbClr val="FFFFFF"/>
                </a:highlight>
                <a:latin typeface="Arial"/>
                <a:ea typeface="Arial"/>
                <a:cs typeface="Arial"/>
                <a:sym typeface="Arial"/>
              </a:rPr>
            </a:br>
            <a:endParaRPr sz="1300">
              <a:solidFill>
                <a:srgbClr val="222222"/>
              </a:solidFill>
              <a:highlight>
                <a:srgbClr val="FFFFFF"/>
              </a:highlight>
              <a:latin typeface="Arial"/>
              <a:ea typeface="Arial"/>
              <a:cs typeface="Arial"/>
              <a:sym typeface="Arial"/>
            </a:endParaRPr>
          </a:p>
          <a:p>
            <a:pPr marL="342900" lvl="0" indent="-304800" algn="l" rtl="0">
              <a:lnSpc>
                <a:spcPct val="115000"/>
              </a:lnSpc>
              <a:spcBef>
                <a:spcPts val="0"/>
              </a:spcBef>
              <a:spcAft>
                <a:spcPts val="0"/>
              </a:spcAft>
              <a:buClr>
                <a:srgbClr val="222222"/>
              </a:buClr>
              <a:buSzPts val="1200"/>
              <a:buFont typeface="Arial"/>
              <a:buChar char="❖"/>
            </a:pPr>
            <a:r>
              <a:rPr lang="en" sz="1300">
                <a:solidFill>
                  <a:srgbClr val="222222"/>
                </a:solidFill>
                <a:highlight>
                  <a:srgbClr val="FFFFFF"/>
                </a:highlight>
                <a:latin typeface="Arial"/>
                <a:ea typeface="Arial"/>
                <a:cs typeface="Arial"/>
                <a:sym typeface="Arial"/>
              </a:rPr>
              <a:t>Helps proactively manage and mitigate financial risks.</a:t>
            </a:r>
            <a:br>
              <a:rPr lang="en" sz="1200">
                <a:solidFill>
                  <a:srgbClr val="222222"/>
                </a:solidFill>
                <a:highlight>
                  <a:srgbClr val="FFFFFF"/>
                </a:highlight>
                <a:latin typeface="Arial"/>
                <a:ea typeface="Arial"/>
                <a:cs typeface="Arial"/>
                <a:sym typeface="Arial"/>
              </a:rPr>
            </a:br>
            <a:endParaRPr sz="1500">
              <a:solidFill>
                <a:srgbClr val="222222"/>
              </a:solidFill>
              <a:highlight>
                <a:srgbClr val="FFFFFF"/>
              </a:highlight>
              <a:latin typeface="Arial"/>
              <a:ea typeface="Arial"/>
              <a:cs typeface="Arial"/>
              <a:sym typeface="Arial"/>
            </a:endParaRPr>
          </a:p>
        </p:txBody>
      </p:sp>
      <p:sp>
        <p:nvSpPr>
          <p:cNvPr id="417" name="Google Shape;417;p5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15</a:t>
            </a:fld>
            <a:endParaRPr>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1"/>
        <p:cNvGrpSpPr/>
        <p:nvPr/>
      </p:nvGrpSpPr>
      <p:grpSpPr>
        <a:xfrm>
          <a:off x="0" y="0"/>
          <a:ext cx="0" cy="0"/>
          <a:chOff x="0" y="0"/>
          <a:chExt cx="0" cy="0"/>
        </a:xfrm>
      </p:grpSpPr>
      <p:sp>
        <p:nvSpPr>
          <p:cNvPr id="422" name="Google Shape;422;p60"/>
          <p:cNvSpPr txBox="1">
            <a:spLocks noGrp="1"/>
          </p:cNvSpPr>
          <p:nvPr>
            <p:ph type="subTitle" idx="1"/>
          </p:nvPr>
        </p:nvSpPr>
        <p:spPr>
          <a:xfrm>
            <a:off x="263125" y="522625"/>
            <a:ext cx="74007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Alert system </a:t>
            </a:r>
            <a:endParaRPr/>
          </a:p>
        </p:txBody>
      </p:sp>
      <p:sp>
        <p:nvSpPr>
          <p:cNvPr id="423" name="Google Shape;423;p60"/>
          <p:cNvSpPr txBox="1">
            <a:spLocks noGrp="1"/>
          </p:cNvSpPr>
          <p:nvPr>
            <p:ph type="body" idx="2"/>
          </p:nvPr>
        </p:nvSpPr>
        <p:spPr>
          <a:xfrm>
            <a:off x="635925" y="1743275"/>
            <a:ext cx="7854600" cy="282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22222"/>
                </a:solidFill>
                <a:highlight>
                  <a:srgbClr val="FFFFFF"/>
                </a:highlight>
                <a:latin typeface="Arial"/>
                <a:ea typeface="Arial"/>
                <a:cs typeface="Arial"/>
                <a:sym typeface="Arial"/>
              </a:rPr>
              <a:t>This alert system notifies at risk individuals via SMS, email, or mobile apps. Timely alerts encourage proactive financial planning and reduce the risk of financial crises.</a:t>
            </a:r>
            <a:br>
              <a:rPr lang="en" sz="1500">
                <a:solidFill>
                  <a:srgbClr val="222222"/>
                </a:solidFill>
                <a:highlight>
                  <a:srgbClr val="FFFFFF"/>
                </a:highlight>
                <a:latin typeface="Arial"/>
                <a:ea typeface="Arial"/>
                <a:cs typeface="Arial"/>
                <a:sym typeface="Arial"/>
              </a:rPr>
            </a:br>
            <a:endParaRPr/>
          </a:p>
        </p:txBody>
      </p:sp>
      <p:sp>
        <p:nvSpPr>
          <p:cNvPr id="424" name="Google Shape;424;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16</a:t>
            </a:fld>
            <a:endParaRPr>
              <a:solidFill>
                <a:schemeClr val="accent3"/>
              </a:solidFill>
            </a:endParaRPr>
          </a:p>
        </p:txBody>
      </p:sp>
      <p:pic>
        <p:nvPicPr>
          <p:cNvPr id="425" name="Google Shape;425;p60"/>
          <p:cNvPicPr preferRelativeResize="0"/>
          <p:nvPr/>
        </p:nvPicPr>
        <p:blipFill>
          <a:blip r:embed="rId3">
            <a:alphaModFix/>
          </a:blip>
          <a:stretch>
            <a:fillRect/>
          </a:stretch>
        </p:blipFill>
        <p:spPr>
          <a:xfrm>
            <a:off x="1082038" y="3141888"/>
            <a:ext cx="6581775" cy="172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1"/>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RECOMMENDATIONS</a:t>
            </a:r>
            <a:endParaRPr/>
          </a:p>
        </p:txBody>
      </p:sp>
      <p:sp>
        <p:nvSpPr>
          <p:cNvPr id="431" name="Google Shape;431;p61"/>
          <p:cNvSpPr txBox="1">
            <a:spLocks noGrp="1"/>
          </p:cNvSpPr>
          <p:nvPr>
            <p:ph type="body" idx="2"/>
          </p:nvPr>
        </p:nvSpPr>
        <p:spPr>
          <a:xfrm>
            <a:off x="449525" y="1851075"/>
            <a:ext cx="8398500" cy="277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22222"/>
                </a:solidFill>
                <a:highlight>
                  <a:srgbClr val="FFFFFF"/>
                </a:highlight>
                <a:latin typeface="Arial"/>
                <a:ea typeface="Arial"/>
                <a:cs typeface="Arial"/>
                <a:sym typeface="Arial"/>
              </a:rPr>
              <a:t>1)Policymakers should focus on providing targeted financial support and improving financial literacy.</a:t>
            </a:r>
            <a:br>
              <a:rPr lang="en" sz="1500">
                <a:solidFill>
                  <a:srgbClr val="222222"/>
                </a:solidFill>
                <a:highlight>
                  <a:srgbClr val="FFFFFF"/>
                </a:highlight>
                <a:latin typeface="Arial"/>
                <a:ea typeface="Arial"/>
                <a:cs typeface="Arial"/>
                <a:sym typeface="Arial"/>
              </a:rPr>
            </a:br>
            <a:r>
              <a:rPr lang="en" sz="1500">
                <a:solidFill>
                  <a:srgbClr val="222222"/>
                </a:solidFill>
                <a:highlight>
                  <a:srgbClr val="FFFFFF"/>
                </a:highlight>
                <a:latin typeface="Arial"/>
                <a:ea typeface="Arial"/>
                <a:cs typeface="Arial"/>
                <a:sym typeface="Arial"/>
              </a:rPr>
              <a:t>2)Financial institutions can develop products that encourages saving and provide personalized advice.</a:t>
            </a:r>
            <a:br>
              <a:rPr lang="en" sz="1500">
                <a:solidFill>
                  <a:srgbClr val="222222"/>
                </a:solidFill>
                <a:highlight>
                  <a:srgbClr val="FFFFFF"/>
                </a:highlight>
                <a:latin typeface="Arial"/>
                <a:ea typeface="Arial"/>
                <a:cs typeface="Arial"/>
                <a:sym typeface="Arial"/>
              </a:rPr>
            </a:br>
            <a:r>
              <a:rPr lang="en" sz="1500">
                <a:solidFill>
                  <a:srgbClr val="222222"/>
                </a:solidFill>
                <a:highlight>
                  <a:srgbClr val="FFFFFF"/>
                </a:highlight>
                <a:latin typeface="Arial"/>
                <a:ea typeface="Arial"/>
                <a:cs typeface="Arial"/>
                <a:sym typeface="Arial"/>
              </a:rPr>
              <a:t>3)workshop and promoting opening and using bank account for savings and transfer to increase knowledge of person and his/her behaviour in spending, earning, investing etc.</a:t>
            </a:r>
            <a:br>
              <a:rPr lang="en" sz="1500">
                <a:solidFill>
                  <a:srgbClr val="222222"/>
                </a:solidFill>
                <a:highlight>
                  <a:srgbClr val="FFFFFF"/>
                </a:highlight>
                <a:latin typeface="Arial"/>
                <a:ea typeface="Arial"/>
                <a:cs typeface="Arial"/>
                <a:sym typeface="Arial"/>
              </a:rPr>
            </a:br>
            <a:r>
              <a:rPr lang="en" sz="1500">
                <a:solidFill>
                  <a:srgbClr val="222222"/>
                </a:solidFill>
                <a:highlight>
                  <a:srgbClr val="FFFFFF"/>
                </a:highlight>
                <a:latin typeface="Arial"/>
                <a:ea typeface="Arial"/>
                <a:cs typeface="Arial"/>
                <a:sym typeface="Arial"/>
              </a:rPr>
              <a:t>4) Alert messages in the region languages preferred by individual and if person can't understand it then he/she can visit or call the financial institutions where they have account.</a:t>
            </a:r>
            <a:br>
              <a:rPr lang="en" sz="1500">
                <a:solidFill>
                  <a:srgbClr val="222222"/>
                </a:solidFill>
                <a:highlight>
                  <a:srgbClr val="FFFFFF"/>
                </a:highlight>
                <a:latin typeface="Arial"/>
                <a:ea typeface="Arial"/>
                <a:cs typeface="Arial"/>
                <a:sym typeface="Arial"/>
              </a:rPr>
            </a:br>
            <a:r>
              <a:rPr lang="en" sz="1500">
                <a:solidFill>
                  <a:srgbClr val="222222"/>
                </a:solidFill>
                <a:highlight>
                  <a:srgbClr val="FFFFFF"/>
                </a:highlight>
                <a:latin typeface="Arial"/>
                <a:ea typeface="Arial"/>
                <a:cs typeface="Arial"/>
                <a:sym typeface="Arial"/>
              </a:rPr>
              <a:t>5)If user comes to open account, experts can explain this policy to the individual and subscribe it.</a:t>
            </a:r>
            <a:br>
              <a:rPr lang="en" sz="1500">
                <a:solidFill>
                  <a:srgbClr val="222222"/>
                </a:solidFill>
                <a:highlight>
                  <a:srgbClr val="FFFFFF"/>
                </a:highlight>
                <a:latin typeface="Arial"/>
                <a:ea typeface="Arial"/>
                <a:cs typeface="Arial"/>
                <a:sym typeface="Arial"/>
              </a:rPr>
            </a:br>
            <a:br>
              <a:rPr lang="en" sz="1500">
                <a:solidFill>
                  <a:srgbClr val="222222"/>
                </a:solidFill>
                <a:highlight>
                  <a:srgbClr val="FFFFFF"/>
                </a:highlight>
                <a:latin typeface="Arial"/>
                <a:ea typeface="Arial"/>
                <a:cs typeface="Arial"/>
                <a:sym typeface="Arial"/>
              </a:rPr>
            </a:b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2"/>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Real life example</a:t>
            </a:r>
            <a:endParaRPr/>
          </a:p>
        </p:txBody>
      </p:sp>
      <p:sp>
        <p:nvSpPr>
          <p:cNvPr id="437" name="Google Shape;437;p62"/>
          <p:cNvSpPr txBox="1">
            <a:spLocks noGrp="1"/>
          </p:cNvSpPr>
          <p:nvPr>
            <p:ph type="body" idx="2"/>
          </p:nvPr>
        </p:nvSpPr>
        <p:spPr>
          <a:xfrm>
            <a:off x="449525" y="1851075"/>
            <a:ext cx="8398500" cy="277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solidFill>
                  <a:srgbClr val="222222"/>
                </a:solidFill>
                <a:highlight>
                  <a:srgbClr val="FFFFFF"/>
                </a:highlight>
                <a:latin typeface="Arial"/>
                <a:ea typeface="Arial"/>
                <a:cs typeface="Arial"/>
                <a:sym typeface="Arial"/>
              </a:rPr>
              <a:t>Consider Jane, a single mother. After receiving alert, she reviews her finances, seeks financial counseling, and accesses emergency funds from a NGO. These steps improve her financial stability.</a:t>
            </a:r>
            <a:br>
              <a:rPr lang="en" sz="1500" dirty="0">
                <a:solidFill>
                  <a:srgbClr val="222222"/>
                </a:solidFill>
                <a:highlight>
                  <a:srgbClr val="FFFFFF"/>
                </a:highlight>
                <a:latin typeface="Arial"/>
                <a:ea typeface="Arial"/>
                <a:cs typeface="Arial"/>
                <a:sym typeface="Arial"/>
              </a:rPr>
            </a:br>
            <a:r>
              <a:rPr lang="en" sz="1500" dirty="0">
                <a:solidFill>
                  <a:srgbClr val="222222"/>
                </a:solidFill>
                <a:highlight>
                  <a:srgbClr val="FFFFFF"/>
                </a:highlight>
                <a:latin typeface="Arial"/>
                <a:ea typeface="Arial"/>
                <a:cs typeface="Arial"/>
                <a:sym typeface="Arial"/>
              </a:rPr>
              <a:t>There are alot of people around the world which faces this issue and cant come up with plan for future.</a:t>
            </a:r>
            <a:br>
              <a:rPr lang="en" sz="1500" dirty="0">
                <a:solidFill>
                  <a:srgbClr val="222222"/>
                </a:solidFill>
                <a:highlight>
                  <a:srgbClr val="FFFFFF"/>
                </a:highlight>
                <a:latin typeface="Arial"/>
                <a:ea typeface="Arial"/>
                <a:cs typeface="Arial"/>
                <a:sym typeface="Arial"/>
              </a:rPr>
            </a:br>
            <a:r>
              <a:rPr lang="en" sz="1500" dirty="0">
                <a:solidFill>
                  <a:srgbClr val="222222"/>
                </a:solidFill>
                <a:highlight>
                  <a:srgbClr val="FFFFFF"/>
                </a:highlight>
                <a:latin typeface="Arial"/>
                <a:ea typeface="Arial"/>
                <a:cs typeface="Arial"/>
                <a:sym typeface="Arial"/>
              </a:rPr>
              <a:t>These steps helps individual to not go in crises in future.</a:t>
            </a:r>
            <a:br>
              <a:rPr lang="en" sz="1500" dirty="0">
                <a:solidFill>
                  <a:srgbClr val="222222"/>
                </a:solidFill>
                <a:highlight>
                  <a:srgbClr val="FFFFFF"/>
                </a:highlight>
                <a:latin typeface="Arial"/>
                <a:ea typeface="Arial"/>
                <a:cs typeface="Arial"/>
                <a:sym typeface="Arial"/>
              </a:rPr>
            </a:br>
            <a:r>
              <a:rPr lang="en" sz="1500" dirty="0">
                <a:solidFill>
                  <a:srgbClr val="222222"/>
                </a:solidFill>
                <a:highlight>
                  <a:srgbClr val="FFFFFF"/>
                </a:highlight>
                <a:latin typeface="Arial"/>
                <a:ea typeface="Arial"/>
                <a:cs typeface="Arial"/>
                <a:sym typeface="Arial"/>
              </a:rPr>
              <a:t>Increased in the individuals coming also profits and increases the brand value of the financial institutes.</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1"/>
        <p:cNvGrpSpPr/>
        <p:nvPr/>
      </p:nvGrpSpPr>
      <p:grpSpPr>
        <a:xfrm>
          <a:off x="0" y="0"/>
          <a:ext cx="0" cy="0"/>
          <a:chOff x="0" y="0"/>
          <a:chExt cx="0" cy="0"/>
        </a:xfrm>
      </p:grpSpPr>
      <p:sp>
        <p:nvSpPr>
          <p:cNvPr id="442" name="Google Shape;442;p63"/>
          <p:cNvSpPr txBox="1">
            <a:spLocks noGrp="1"/>
          </p:cNvSpPr>
          <p:nvPr>
            <p:ph type="subTitle" idx="1"/>
          </p:nvPr>
        </p:nvSpPr>
        <p:spPr>
          <a:xfrm>
            <a:off x="263125" y="522625"/>
            <a:ext cx="74007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Future Advancements</a:t>
            </a:r>
            <a:endParaRPr/>
          </a:p>
        </p:txBody>
      </p:sp>
      <p:sp>
        <p:nvSpPr>
          <p:cNvPr id="443" name="Google Shape;443;p63"/>
          <p:cNvSpPr txBox="1">
            <a:spLocks noGrp="1"/>
          </p:cNvSpPr>
          <p:nvPr>
            <p:ph type="body" idx="2"/>
          </p:nvPr>
        </p:nvSpPr>
        <p:spPr>
          <a:xfrm>
            <a:off x="197400" y="1699425"/>
            <a:ext cx="8749200" cy="282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lt1"/>
              </a:buClr>
              <a:buSzPts val="1100"/>
              <a:buFont typeface="Arial"/>
              <a:buNone/>
            </a:pPr>
            <a:r>
              <a:rPr lang="en" sz="1400">
                <a:solidFill>
                  <a:srgbClr val="222222"/>
                </a:solidFill>
                <a:highlight>
                  <a:srgbClr val="FFFFFF"/>
                </a:highlight>
                <a:latin typeface="Arial"/>
                <a:ea typeface="Arial"/>
                <a:cs typeface="Arial"/>
                <a:sym typeface="Arial"/>
              </a:rPr>
              <a:t>1)Detailed Financial Behavior Analysis: Expand the dataset to include more detailed financial behavior indicators such as spending patterns, loan repayment history, and savings frequency. This will help policymakers understand the root causes of financial crises.</a:t>
            </a:r>
            <a:endParaRPr sz="14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Clr>
                <a:schemeClr val="lt1"/>
              </a:buClr>
              <a:buSzPts val="1100"/>
              <a:buFont typeface="Arial"/>
              <a:buNone/>
            </a:pPr>
            <a:r>
              <a:rPr lang="en" sz="1400">
                <a:solidFill>
                  <a:srgbClr val="222222"/>
                </a:solidFill>
                <a:highlight>
                  <a:srgbClr val="FFFFFF"/>
                </a:highlight>
                <a:latin typeface="Arial"/>
                <a:ea typeface="Arial"/>
                <a:cs typeface="Arial"/>
                <a:sym typeface="Arial"/>
              </a:rPr>
              <a:t>2)Personalized Financial Health Scores: Develop a scoring system to evaluate individuals' overall financial health. This can include metrics such as savings rates, debt-to-income ratios, and financial literacy levels.</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3)Behavioral Nudges: Implement behavioral nudges to encourage positive financial behaviors, such as reminders to save, pay off debt, or avoid unnecessary expenses.</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4)Policy Impact Simulation: Develop tools that allow policymakers to simulate the impact of different policy interventions (e.g., tax incentives, subsidies) on financial stability. This helps in designing effective policies.</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5)Interactive Dashboards:Build interactive dashboards for policymakers and finance professionals to visualize key insights, track the effectiveness of interventions, and make data-driven decisions.</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6)Financial Literacy Programs: Develop and integrate financial literacy programs that educate individuals on budgeting, saving, and managing debt.</a:t>
            </a:r>
            <a:br>
              <a:rPr lang="en" sz="1400">
                <a:solidFill>
                  <a:srgbClr val="222222"/>
                </a:solidFill>
                <a:highlight>
                  <a:srgbClr val="FFFFFF"/>
                </a:highlight>
                <a:latin typeface="Arial"/>
                <a:ea typeface="Arial"/>
                <a:cs typeface="Arial"/>
                <a:sym typeface="Arial"/>
              </a:rPr>
            </a:br>
            <a:endParaRPr sz="1500">
              <a:solidFill>
                <a:srgbClr val="222222"/>
              </a:solidFill>
              <a:highlight>
                <a:srgbClr val="FFFFFF"/>
              </a:highlight>
              <a:latin typeface="Arial"/>
              <a:ea typeface="Arial"/>
              <a:cs typeface="Arial"/>
              <a:sym typeface="Arial"/>
            </a:endParaRPr>
          </a:p>
        </p:txBody>
      </p:sp>
      <p:sp>
        <p:nvSpPr>
          <p:cNvPr id="444" name="Google Shape;444;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19</a:t>
            </a:fld>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8"/>
          <p:cNvSpPr txBox="1">
            <a:spLocks noGrp="1"/>
          </p:cNvSpPr>
          <p:nvPr>
            <p:ph type="subTitle" idx="1"/>
          </p:nvPr>
        </p:nvSpPr>
        <p:spPr>
          <a:xfrm>
            <a:off x="791150" y="522625"/>
            <a:ext cx="3918300" cy="75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Introduction</a:t>
            </a:r>
            <a:endParaRPr/>
          </a:p>
        </p:txBody>
      </p:sp>
      <p:sp>
        <p:nvSpPr>
          <p:cNvPr id="333" name="Google Shape;33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334" name="Google Shape;334;p48"/>
          <p:cNvSpPr txBox="1"/>
          <p:nvPr/>
        </p:nvSpPr>
        <p:spPr>
          <a:xfrm>
            <a:off x="394700" y="1852925"/>
            <a:ext cx="8288700" cy="29712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222222"/>
                </a:solidFill>
                <a:highlight>
                  <a:srgbClr val="FFFFFF"/>
                </a:highlight>
              </a:rPr>
              <a:t>Financial crises due to a lack of emergency savings can have profound social and economic impacts. Here we address the question: Can we predict individuals at risk of financial crises due to a lack of emergency savings using the World Bank Global Financial Inclusion (Findex) dataset? By identifying vulnerable groups and analyzing key financial indicators, we aim to provide actionable insights for improving financial inclusion and resilience.</a:t>
            </a:r>
            <a:endParaRPr sz="2200">
              <a:solidFill>
                <a:srgbClr val="222222"/>
              </a:solidFill>
              <a:highlight>
                <a:srgbClr val="FFFFFF"/>
              </a:highlight>
            </a:endParaRPr>
          </a:p>
          <a:p>
            <a:pPr marL="0" lvl="0" indent="0" algn="l" rtl="0">
              <a:spcBef>
                <a:spcPts val="0"/>
              </a:spcBef>
              <a:spcAft>
                <a:spcPts val="0"/>
              </a:spcAft>
              <a:buNone/>
            </a:pPr>
            <a:endParaRPr sz="1500">
              <a:solidFill>
                <a:schemeClr val="lt1"/>
              </a:solidFill>
              <a:latin typeface="Barlow Light"/>
              <a:ea typeface="Barlow Light"/>
              <a:cs typeface="Barlow Light"/>
              <a:sym typeface="Barlow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8"/>
        <p:cNvGrpSpPr/>
        <p:nvPr/>
      </p:nvGrpSpPr>
      <p:grpSpPr>
        <a:xfrm>
          <a:off x="0" y="0"/>
          <a:ext cx="0" cy="0"/>
          <a:chOff x="0" y="0"/>
          <a:chExt cx="0" cy="0"/>
        </a:xfrm>
      </p:grpSpPr>
      <p:sp>
        <p:nvSpPr>
          <p:cNvPr id="449" name="Google Shape;449;p64"/>
          <p:cNvSpPr txBox="1">
            <a:spLocks noGrp="1"/>
          </p:cNvSpPr>
          <p:nvPr>
            <p:ph type="subTitle" idx="1"/>
          </p:nvPr>
        </p:nvSpPr>
        <p:spPr>
          <a:xfrm>
            <a:off x="263125" y="522625"/>
            <a:ext cx="74007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Challenges and limitations </a:t>
            </a:r>
            <a:endParaRPr/>
          </a:p>
        </p:txBody>
      </p:sp>
      <p:sp>
        <p:nvSpPr>
          <p:cNvPr id="450" name="Google Shape;450;p64"/>
          <p:cNvSpPr txBox="1">
            <a:spLocks noGrp="1"/>
          </p:cNvSpPr>
          <p:nvPr>
            <p:ph type="body" idx="2"/>
          </p:nvPr>
        </p:nvSpPr>
        <p:spPr>
          <a:xfrm>
            <a:off x="263125" y="1743275"/>
            <a:ext cx="8576400" cy="282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lt1"/>
              </a:buClr>
              <a:buSzPts val="1100"/>
              <a:buFont typeface="Arial"/>
              <a:buNone/>
            </a:pPr>
            <a:r>
              <a:rPr lang="en" sz="1400">
                <a:solidFill>
                  <a:srgbClr val="222222"/>
                </a:solidFill>
                <a:highlight>
                  <a:srgbClr val="FFFFFF"/>
                </a:highlight>
                <a:latin typeface="Arial"/>
                <a:ea typeface="Arial"/>
                <a:cs typeface="Arial"/>
                <a:sym typeface="Arial"/>
              </a:rPr>
              <a:t>1) Problem statement selection: The data is huge with lots of gaps, problems and columns. So finding specific problems was hard and complex.</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2) Data cleaning: The dataset had missing values, more than one numeric answer in columns like 1 to 6 options for different situations in that column.</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3) Visualization: Many columns created biases which led to strange and wrong charts. </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4) Model selection: It took time for finding model that will work properly on dataset and give accurate answers</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5) Model evaluation: at first accuracy scores were less and precision was not good. But after more training it became accurate.</a:t>
            </a:r>
            <a:br>
              <a:rPr lang="en" sz="1400">
                <a:solidFill>
                  <a:srgbClr val="222222"/>
                </a:solidFill>
                <a:highlight>
                  <a:srgbClr val="FFFFFF"/>
                </a:highlight>
                <a:latin typeface="Arial"/>
                <a:ea typeface="Arial"/>
                <a:cs typeface="Arial"/>
                <a:sym typeface="Arial"/>
              </a:rPr>
            </a:br>
            <a:r>
              <a:rPr lang="en" sz="1400">
                <a:solidFill>
                  <a:srgbClr val="222222"/>
                </a:solidFill>
                <a:highlight>
                  <a:srgbClr val="FFFFFF"/>
                </a:highlight>
                <a:latin typeface="Arial"/>
                <a:ea typeface="Arial"/>
                <a:cs typeface="Arial"/>
                <a:sym typeface="Arial"/>
              </a:rPr>
              <a:t>6) Due to high missing values and other problems in data leading to limitation of models to work on. </a:t>
            </a:r>
            <a:br>
              <a:rPr lang="en" sz="1400">
                <a:solidFill>
                  <a:srgbClr val="222222"/>
                </a:solidFill>
                <a:highlight>
                  <a:srgbClr val="FFFFFF"/>
                </a:highlight>
                <a:latin typeface="Arial"/>
                <a:ea typeface="Arial"/>
                <a:cs typeface="Arial"/>
                <a:sym typeface="Arial"/>
              </a:rPr>
            </a:br>
            <a:br>
              <a:rPr lang="en" sz="1700">
                <a:solidFill>
                  <a:srgbClr val="222222"/>
                </a:solidFill>
                <a:highlight>
                  <a:srgbClr val="FFFFFF"/>
                </a:highlight>
                <a:latin typeface="Arial"/>
                <a:ea typeface="Arial"/>
                <a:cs typeface="Arial"/>
                <a:sym typeface="Arial"/>
              </a:rPr>
            </a:br>
            <a:endParaRPr/>
          </a:p>
        </p:txBody>
      </p:sp>
      <p:sp>
        <p:nvSpPr>
          <p:cNvPr id="451" name="Google Shape;451;p6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20</a:t>
            </a:fld>
            <a:endParaRPr>
              <a:solidFill>
                <a:schemeClr val="accent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5"/>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Conclusion</a:t>
            </a:r>
            <a:endParaRPr/>
          </a:p>
        </p:txBody>
      </p:sp>
      <p:sp>
        <p:nvSpPr>
          <p:cNvPr id="457" name="Google Shape;457;p65"/>
          <p:cNvSpPr txBox="1">
            <a:spLocks noGrp="1"/>
          </p:cNvSpPr>
          <p:nvPr>
            <p:ph type="body" idx="2"/>
          </p:nvPr>
        </p:nvSpPr>
        <p:spPr>
          <a:xfrm>
            <a:off x="449525" y="1851075"/>
            <a:ext cx="8398500" cy="277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22222"/>
                </a:solidFill>
                <a:highlight>
                  <a:srgbClr val="FFFFFF"/>
                </a:highlight>
                <a:latin typeface="Arial"/>
                <a:ea typeface="Arial"/>
                <a:cs typeface="Arial"/>
                <a:sym typeface="Arial"/>
              </a:rPr>
              <a:t>In summary, our project demonstrates the feasibility of prediction financial crises and providing timely intervention. </a:t>
            </a:r>
            <a:r>
              <a:rPr lang="en" sz="1400">
                <a:solidFill>
                  <a:srgbClr val="222222"/>
                </a:solidFill>
                <a:highlight>
                  <a:srgbClr val="FFFFFF"/>
                </a:highlight>
                <a:latin typeface="Arial"/>
                <a:ea typeface="Arial"/>
                <a:cs typeface="Arial"/>
                <a:sym typeface="Arial"/>
              </a:rPr>
              <a:t>Through comprehensive data cleaning, feature engineering, and model evaluation, we achieved significant accuracy and reliability in our predictions. The implementation of an alert system ensures timely notifications to at-risk individuals, enabling them to take proactive measures to mitigate financial risks. This approach not only empowers individuals but also provides valuable insights for policymakers and financial institutions to design targeted interventions and strategies. Our findings highlight the importance of financial inclusion and resilience, emphasizing the need for policies and programs that support vulnerable groups. By integrating advanced predictive analytics with real-time alerts, we can enhance financial stability and contribute to a more inclusive and resilient financial ecosystem.</a:t>
            </a:r>
            <a:endParaRPr sz="14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6"/>
          <p:cNvSpPr txBox="1">
            <a:spLocks noGrp="1"/>
          </p:cNvSpPr>
          <p:nvPr>
            <p:ph type="title"/>
          </p:nvPr>
        </p:nvSpPr>
        <p:spPr>
          <a:xfrm>
            <a:off x="455221" y="1321125"/>
            <a:ext cx="5094600" cy="17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463" name="Google Shape;463;p66"/>
          <p:cNvSpPr txBox="1">
            <a:spLocks noGrp="1"/>
          </p:cNvSpPr>
          <p:nvPr>
            <p:ph type="body" idx="1"/>
          </p:nvPr>
        </p:nvSpPr>
        <p:spPr>
          <a:xfrm>
            <a:off x="567029" y="4500404"/>
            <a:ext cx="1015800" cy="169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Hackoholics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Problem Statement</a:t>
            </a:r>
            <a:endParaRPr/>
          </a:p>
        </p:txBody>
      </p:sp>
      <p:sp>
        <p:nvSpPr>
          <p:cNvPr id="340" name="Google Shape;340;p49"/>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solidFill>
                  <a:srgbClr val="222222"/>
                </a:solidFill>
                <a:highlight>
                  <a:srgbClr val="FFFFFF"/>
                </a:highlight>
                <a:latin typeface="Arial"/>
                <a:ea typeface="Arial"/>
                <a:cs typeface="Arial"/>
                <a:sym typeface="Arial"/>
              </a:rPr>
              <a:t>Predicting who is most at risk of financial crisis due to lack of emergency savings within the next 30 or 7 days. Identifying vulnerable groups and enhancing financial strategies to create a more secure financial future to all.</a:t>
            </a:r>
            <a:endParaRPr sz="27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341" name="Google Shape;341;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5"/>
        <p:cNvGrpSpPr/>
        <p:nvPr/>
      </p:nvGrpSpPr>
      <p:grpSpPr>
        <a:xfrm>
          <a:off x="0" y="0"/>
          <a:ext cx="0" cy="0"/>
          <a:chOff x="0" y="0"/>
          <a:chExt cx="0" cy="0"/>
        </a:xfrm>
      </p:grpSpPr>
      <p:sp>
        <p:nvSpPr>
          <p:cNvPr id="346" name="Google Shape;346;p50"/>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Objectives</a:t>
            </a:r>
            <a:endParaRPr/>
          </a:p>
        </p:txBody>
      </p:sp>
      <p:sp>
        <p:nvSpPr>
          <p:cNvPr id="347" name="Google Shape;347;p50"/>
          <p:cNvSpPr txBox="1">
            <a:spLocks noGrp="1"/>
          </p:cNvSpPr>
          <p:nvPr>
            <p:ph type="body" idx="2"/>
          </p:nvPr>
        </p:nvSpPr>
        <p:spPr>
          <a:xfrm>
            <a:off x="635925" y="1743275"/>
            <a:ext cx="6392100" cy="282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222222"/>
                </a:solidFill>
                <a:highlight>
                  <a:srgbClr val="FFFFFF"/>
                </a:highlight>
                <a:latin typeface="Arial"/>
                <a:ea typeface="Arial"/>
                <a:cs typeface="Arial"/>
                <a:sym typeface="Arial"/>
              </a:rPr>
              <a:t>The Global Findex 2021 Microdata Codebook highlighted critical financial inclusion indicators, underscoring the significance of emergency savings. After analyzing the data, we identified a pressing need to predict individuals at risk of financial crises due to a lack of emergency savings within the next 30 or even 7 days. Our objective is to use the World Bank Global Financial Inclusion (Findex) dataset to identify vulnerable groups and provide insights for targeted financial inclusion strategies. Specifically, we aim to predict individuals </a:t>
            </a:r>
            <a:r>
              <a:rPr lang="en" sz="1400">
                <a:solidFill>
                  <a:srgbClr val="222222"/>
                </a:solidFill>
                <a:highlight>
                  <a:srgbClr val="FFFFFF"/>
                </a:highlight>
                <a:latin typeface="Arial"/>
                <a:ea typeface="Arial"/>
                <a:cs typeface="Arial"/>
                <a:sym typeface="Arial"/>
              </a:rPr>
              <a:t>who are likely to get into an upcoming financial crisis within the next few days and send them alert messages to take proactive measures.</a:t>
            </a:r>
            <a:endParaRPr/>
          </a:p>
        </p:txBody>
      </p:sp>
      <p:sp>
        <p:nvSpPr>
          <p:cNvPr id="348" name="Google Shape;348;p5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accent3"/>
                </a:solidFill>
              </a:rPr>
              <a:t>4</a:t>
            </a:fld>
            <a:endParaRPr>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1"/>
          <p:cNvSpPr txBox="1">
            <a:spLocks noGrp="1"/>
          </p:cNvSpPr>
          <p:nvPr>
            <p:ph type="subTitle" idx="1"/>
          </p:nvPr>
        </p:nvSpPr>
        <p:spPr>
          <a:xfrm>
            <a:off x="480425" y="290625"/>
            <a:ext cx="6141900" cy="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Technology and dataset used</a:t>
            </a:r>
            <a:endParaRPr sz="2700"/>
          </a:p>
        </p:txBody>
      </p:sp>
      <p:sp>
        <p:nvSpPr>
          <p:cNvPr id="354" name="Google Shape;354;p51"/>
          <p:cNvSpPr txBox="1"/>
          <p:nvPr/>
        </p:nvSpPr>
        <p:spPr>
          <a:xfrm>
            <a:off x="5279375" y="1911125"/>
            <a:ext cx="3237600" cy="1094700"/>
          </a:xfrm>
          <a:prstGeom prst="rect">
            <a:avLst/>
          </a:prstGeom>
          <a:noFill/>
          <a:ln>
            <a:noFill/>
          </a:ln>
        </p:spPr>
        <p:txBody>
          <a:bodyPr spcFirstLastPara="1" wrap="square" lIns="0" tIns="0" rIns="182850" bIns="182850" anchor="t" anchorCtr="0">
            <a:noAutofit/>
          </a:bodyPr>
          <a:lstStyle/>
          <a:p>
            <a:pPr marL="457200" lvl="0" indent="-298450" algn="l" rtl="0">
              <a:lnSpc>
                <a:spcPct val="115000"/>
              </a:lnSpc>
              <a:spcBef>
                <a:spcPts val="0"/>
              </a:spcBef>
              <a:spcAft>
                <a:spcPts val="0"/>
              </a:spcAft>
              <a:buClr>
                <a:schemeClr val="lt1"/>
              </a:buClr>
              <a:buSzPts val="1100"/>
              <a:buFont typeface="Barlow Light"/>
              <a:buAutoNum type="arabicPeriod"/>
            </a:pPr>
            <a:r>
              <a:rPr lang="en" sz="1100">
                <a:solidFill>
                  <a:schemeClr val="lt1"/>
                </a:solidFill>
                <a:latin typeface="Barlow Light"/>
                <a:ea typeface="Barlow Light"/>
                <a:cs typeface="Barlow Light"/>
                <a:sym typeface="Barlow Light"/>
              </a:rPr>
              <a:t>K-Means Clustering</a:t>
            </a:r>
            <a:endParaRPr sz="1100">
              <a:solidFill>
                <a:schemeClr val="lt1"/>
              </a:solidFill>
              <a:latin typeface="Barlow Light"/>
              <a:ea typeface="Barlow Light"/>
              <a:cs typeface="Barlow Light"/>
              <a:sym typeface="Barlow Light"/>
            </a:endParaRPr>
          </a:p>
          <a:p>
            <a:pPr marL="457200" lvl="0" indent="-298450" algn="l" rtl="0">
              <a:lnSpc>
                <a:spcPct val="115000"/>
              </a:lnSpc>
              <a:spcBef>
                <a:spcPts val="0"/>
              </a:spcBef>
              <a:spcAft>
                <a:spcPts val="0"/>
              </a:spcAft>
              <a:buClr>
                <a:schemeClr val="lt1"/>
              </a:buClr>
              <a:buSzPts val="1100"/>
              <a:buFont typeface="Barlow Light"/>
              <a:buAutoNum type="arabicPeriod"/>
            </a:pPr>
            <a:r>
              <a:rPr lang="en" sz="1100">
                <a:solidFill>
                  <a:schemeClr val="lt1"/>
                </a:solidFill>
                <a:latin typeface="Barlow Light"/>
                <a:ea typeface="Barlow Light"/>
                <a:cs typeface="Barlow Light"/>
                <a:sym typeface="Barlow Light"/>
              </a:rPr>
              <a:t>Random Forest</a:t>
            </a:r>
            <a:endParaRPr sz="1100">
              <a:solidFill>
                <a:schemeClr val="lt1"/>
              </a:solidFill>
              <a:latin typeface="Barlow Light"/>
              <a:ea typeface="Barlow Light"/>
              <a:cs typeface="Barlow Light"/>
              <a:sym typeface="Barlow Light"/>
            </a:endParaRPr>
          </a:p>
          <a:p>
            <a:pPr marL="457200" lvl="0" indent="-298450" algn="l" rtl="0">
              <a:lnSpc>
                <a:spcPct val="115000"/>
              </a:lnSpc>
              <a:spcBef>
                <a:spcPts val="0"/>
              </a:spcBef>
              <a:spcAft>
                <a:spcPts val="0"/>
              </a:spcAft>
              <a:buClr>
                <a:schemeClr val="lt1"/>
              </a:buClr>
              <a:buSzPts val="1100"/>
              <a:buFont typeface="Barlow Light"/>
              <a:buAutoNum type="arabicPeriod"/>
            </a:pPr>
            <a:r>
              <a:rPr lang="en" sz="1100">
                <a:solidFill>
                  <a:schemeClr val="lt1"/>
                </a:solidFill>
                <a:latin typeface="Barlow Light"/>
                <a:ea typeface="Barlow Light"/>
                <a:cs typeface="Barlow Light"/>
                <a:sym typeface="Barlow Light"/>
              </a:rPr>
              <a:t>Artificial Neural Network</a:t>
            </a:r>
            <a:endParaRPr sz="1100">
              <a:solidFill>
                <a:schemeClr val="lt1"/>
              </a:solidFill>
              <a:latin typeface="Barlow Light"/>
              <a:ea typeface="Barlow Light"/>
              <a:cs typeface="Barlow Light"/>
              <a:sym typeface="Barlow Light"/>
            </a:endParaRPr>
          </a:p>
          <a:p>
            <a:pPr marL="0" lvl="0" indent="0" algn="l" rtl="0">
              <a:lnSpc>
                <a:spcPct val="115000"/>
              </a:lnSpc>
              <a:spcBef>
                <a:spcPts val="2400"/>
              </a:spcBef>
              <a:spcAft>
                <a:spcPts val="0"/>
              </a:spcAft>
              <a:buNone/>
            </a:pPr>
            <a:endParaRPr sz="1100">
              <a:solidFill>
                <a:schemeClr val="lt1"/>
              </a:solidFill>
              <a:latin typeface="Barlow Light"/>
              <a:ea typeface="Barlow Light"/>
              <a:cs typeface="Barlow Light"/>
              <a:sym typeface="Barlow Light"/>
            </a:endParaRPr>
          </a:p>
          <a:p>
            <a:pPr marL="0" lvl="0" indent="0" algn="l" rtl="0">
              <a:lnSpc>
                <a:spcPct val="115000"/>
              </a:lnSpc>
              <a:spcBef>
                <a:spcPts val="2400"/>
              </a:spcBef>
              <a:spcAft>
                <a:spcPts val="2400"/>
              </a:spcAft>
              <a:buNone/>
            </a:pPr>
            <a:endParaRPr sz="1100">
              <a:solidFill>
                <a:schemeClr val="lt1"/>
              </a:solidFill>
              <a:latin typeface="Barlow Light"/>
              <a:ea typeface="Barlow Light"/>
              <a:cs typeface="Barlow Light"/>
              <a:sym typeface="Barlow Light"/>
            </a:endParaRPr>
          </a:p>
        </p:txBody>
      </p:sp>
      <p:sp>
        <p:nvSpPr>
          <p:cNvPr id="355" name="Google Shape;355;p51"/>
          <p:cNvSpPr txBox="1"/>
          <p:nvPr/>
        </p:nvSpPr>
        <p:spPr>
          <a:xfrm>
            <a:off x="5279375" y="1576485"/>
            <a:ext cx="1860300" cy="346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200"/>
              </a:spcAft>
              <a:buNone/>
            </a:pPr>
            <a:r>
              <a:rPr lang="en">
                <a:solidFill>
                  <a:schemeClr val="lt1"/>
                </a:solidFill>
                <a:latin typeface="Hepta Slab Medium"/>
                <a:ea typeface="Hepta Slab Medium"/>
                <a:cs typeface="Hepta Slab Medium"/>
                <a:sym typeface="Hepta Slab Medium"/>
              </a:rPr>
              <a:t>Ml model</a:t>
            </a:r>
            <a:endParaRPr>
              <a:solidFill>
                <a:schemeClr val="lt1"/>
              </a:solidFill>
              <a:latin typeface="Hepta Slab Medium"/>
              <a:ea typeface="Hepta Slab Medium"/>
              <a:cs typeface="Hepta Slab Medium"/>
              <a:sym typeface="Hepta Slab Medium"/>
            </a:endParaRPr>
          </a:p>
        </p:txBody>
      </p:sp>
      <p:sp>
        <p:nvSpPr>
          <p:cNvPr id="356" name="Google Shape;356;p51"/>
          <p:cNvSpPr txBox="1"/>
          <p:nvPr/>
        </p:nvSpPr>
        <p:spPr>
          <a:xfrm>
            <a:off x="5279375" y="3830075"/>
            <a:ext cx="3414900" cy="970500"/>
          </a:xfrm>
          <a:prstGeom prst="rect">
            <a:avLst/>
          </a:prstGeom>
          <a:noFill/>
          <a:ln>
            <a:noFill/>
          </a:ln>
        </p:spPr>
        <p:txBody>
          <a:bodyPr spcFirstLastPara="1" wrap="square" lIns="0" tIns="0" rIns="182850" bIns="182850" anchor="t" anchorCtr="0">
            <a:noAutofit/>
          </a:bodyPr>
          <a:lstStyle/>
          <a:p>
            <a:pPr marL="0" lvl="0" indent="0" algn="l" rtl="0">
              <a:lnSpc>
                <a:spcPct val="115000"/>
              </a:lnSpc>
              <a:spcBef>
                <a:spcPts val="0"/>
              </a:spcBef>
              <a:spcAft>
                <a:spcPts val="0"/>
              </a:spcAft>
              <a:buNone/>
            </a:pPr>
            <a:r>
              <a:rPr lang="en">
                <a:solidFill>
                  <a:schemeClr val="lt1"/>
                </a:solidFill>
                <a:latin typeface="Barlow Light"/>
                <a:ea typeface="Barlow Light"/>
                <a:cs typeface="Barlow Light"/>
                <a:sym typeface="Barlow Light"/>
              </a:rPr>
              <a:t>Jupyter notebook </a:t>
            </a:r>
            <a:endParaRPr>
              <a:solidFill>
                <a:schemeClr val="lt1"/>
              </a:solidFill>
              <a:latin typeface="Barlow Light"/>
              <a:ea typeface="Barlow Light"/>
              <a:cs typeface="Barlow Light"/>
              <a:sym typeface="Barlow Light"/>
            </a:endParaRPr>
          </a:p>
          <a:p>
            <a:pPr marL="0" lvl="0" indent="0" algn="l" rtl="0">
              <a:lnSpc>
                <a:spcPct val="115000"/>
              </a:lnSpc>
              <a:spcBef>
                <a:spcPts val="2400"/>
              </a:spcBef>
              <a:spcAft>
                <a:spcPts val="0"/>
              </a:spcAft>
              <a:buNone/>
            </a:pPr>
            <a:endParaRPr sz="1100">
              <a:solidFill>
                <a:schemeClr val="lt1"/>
              </a:solidFill>
              <a:latin typeface="Barlow Light"/>
              <a:ea typeface="Barlow Light"/>
              <a:cs typeface="Barlow Light"/>
              <a:sym typeface="Barlow Light"/>
            </a:endParaRPr>
          </a:p>
          <a:p>
            <a:pPr marL="0" lvl="0" indent="0" algn="l" rtl="0">
              <a:lnSpc>
                <a:spcPct val="115000"/>
              </a:lnSpc>
              <a:spcBef>
                <a:spcPts val="2400"/>
              </a:spcBef>
              <a:spcAft>
                <a:spcPts val="2400"/>
              </a:spcAft>
              <a:buNone/>
            </a:pPr>
            <a:endParaRPr sz="1100">
              <a:solidFill>
                <a:schemeClr val="lt1"/>
              </a:solidFill>
              <a:latin typeface="Barlow Light"/>
              <a:ea typeface="Barlow Light"/>
              <a:cs typeface="Barlow Light"/>
              <a:sym typeface="Barlow Light"/>
            </a:endParaRPr>
          </a:p>
        </p:txBody>
      </p:sp>
      <p:sp>
        <p:nvSpPr>
          <p:cNvPr id="357" name="Google Shape;357;p51"/>
          <p:cNvSpPr txBox="1"/>
          <p:nvPr/>
        </p:nvSpPr>
        <p:spPr>
          <a:xfrm>
            <a:off x="5279375" y="3495410"/>
            <a:ext cx="1860300" cy="346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200"/>
              </a:spcAft>
              <a:buNone/>
            </a:pPr>
            <a:r>
              <a:rPr lang="en">
                <a:solidFill>
                  <a:schemeClr val="lt1"/>
                </a:solidFill>
                <a:latin typeface="Hepta Slab Medium"/>
                <a:ea typeface="Hepta Slab Medium"/>
                <a:cs typeface="Hepta Slab Medium"/>
                <a:sym typeface="Hepta Slab Medium"/>
              </a:rPr>
              <a:t>IDE</a:t>
            </a:r>
            <a:endParaRPr>
              <a:solidFill>
                <a:schemeClr val="lt1"/>
              </a:solidFill>
              <a:latin typeface="Hepta Slab Medium"/>
              <a:ea typeface="Hepta Slab Medium"/>
              <a:cs typeface="Hepta Slab Medium"/>
              <a:sym typeface="Hepta Slab Medium"/>
            </a:endParaRPr>
          </a:p>
        </p:txBody>
      </p:sp>
      <p:sp>
        <p:nvSpPr>
          <p:cNvPr id="358" name="Google Shape;358;p51"/>
          <p:cNvSpPr txBox="1"/>
          <p:nvPr/>
        </p:nvSpPr>
        <p:spPr>
          <a:xfrm>
            <a:off x="350850" y="1911125"/>
            <a:ext cx="3848400" cy="1132200"/>
          </a:xfrm>
          <a:prstGeom prst="rect">
            <a:avLst/>
          </a:prstGeom>
          <a:noFill/>
          <a:ln>
            <a:noFill/>
          </a:ln>
        </p:spPr>
        <p:txBody>
          <a:bodyPr spcFirstLastPara="1" wrap="square" lIns="0" tIns="0" rIns="182850" bIns="182850" anchor="t" anchorCtr="0">
            <a:noAutofit/>
          </a:bodyPr>
          <a:lstStyle/>
          <a:p>
            <a:pPr marL="0" lvl="0" indent="0" algn="l" rtl="0">
              <a:lnSpc>
                <a:spcPct val="115000"/>
              </a:lnSpc>
              <a:spcBef>
                <a:spcPts val="0"/>
              </a:spcBef>
              <a:spcAft>
                <a:spcPts val="0"/>
              </a:spcAft>
              <a:buClr>
                <a:schemeClr val="lt1"/>
              </a:buClr>
              <a:buSzPts val="1100"/>
              <a:buFont typeface="Arial"/>
              <a:buNone/>
            </a:pPr>
            <a:r>
              <a:rPr lang="en">
                <a:solidFill>
                  <a:srgbClr val="222222"/>
                </a:solidFill>
                <a:highlight>
                  <a:schemeClr val="dk1"/>
                </a:highlight>
              </a:rPr>
              <a:t>1) micro_world_139countries.csv ( Simple and easy to use dataset)</a:t>
            </a:r>
            <a:br>
              <a:rPr lang="en">
                <a:solidFill>
                  <a:srgbClr val="222222"/>
                </a:solidFill>
                <a:highlight>
                  <a:schemeClr val="dk1"/>
                </a:highlight>
              </a:rPr>
            </a:br>
            <a:r>
              <a:rPr lang="en">
                <a:solidFill>
                  <a:srgbClr val="222222"/>
                </a:solidFill>
                <a:highlight>
                  <a:schemeClr val="dk1"/>
                </a:highlight>
              </a:rPr>
              <a:t>2) Data.csv ( cleaned data set with important column from micro_world_139countries)</a:t>
            </a:r>
            <a:br>
              <a:rPr lang="en">
                <a:solidFill>
                  <a:srgbClr val="222222"/>
                </a:solidFill>
                <a:highlight>
                  <a:srgbClr val="FFFFFF"/>
                </a:highlight>
              </a:rPr>
            </a:br>
            <a:endParaRPr sz="1500">
              <a:solidFill>
                <a:schemeClr val="lt1"/>
              </a:solidFill>
              <a:latin typeface="Barlow Light"/>
              <a:ea typeface="Barlow Light"/>
              <a:cs typeface="Barlow Light"/>
              <a:sym typeface="Barlow Light"/>
            </a:endParaRPr>
          </a:p>
          <a:p>
            <a:pPr marL="0" lvl="0" indent="0" algn="l" rtl="0">
              <a:lnSpc>
                <a:spcPct val="115000"/>
              </a:lnSpc>
              <a:spcBef>
                <a:spcPts val="0"/>
              </a:spcBef>
              <a:spcAft>
                <a:spcPts val="0"/>
              </a:spcAft>
              <a:buNone/>
            </a:pPr>
            <a:endParaRPr sz="1100">
              <a:solidFill>
                <a:schemeClr val="lt1"/>
              </a:solidFill>
              <a:latin typeface="Barlow Light"/>
              <a:ea typeface="Barlow Light"/>
              <a:cs typeface="Barlow Light"/>
              <a:sym typeface="Barlow Light"/>
            </a:endParaRPr>
          </a:p>
          <a:p>
            <a:pPr marL="0" lvl="0" indent="0" algn="l" rtl="0">
              <a:lnSpc>
                <a:spcPct val="115000"/>
              </a:lnSpc>
              <a:spcBef>
                <a:spcPts val="2400"/>
              </a:spcBef>
              <a:spcAft>
                <a:spcPts val="2400"/>
              </a:spcAft>
              <a:buNone/>
            </a:pPr>
            <a:endParaRPr sz="1100">
              <a:solidFill>
                <a:schemeClr val="lt1"/>
              </a:solidFill>
              <a:latin typeface="Barlow Light"/>
              <a:ea typeface="Barlow Light"/>
              <a:cs typeface="Barlow Light"/>
              <a:sym typeface="Barlow Light"/>
            </a:endParaRPr>
          </a:p>
        </p:txBody>
      </p:sp>
      <p:sp>
        <p:nvSpPr>
          <p:cNvPr id="359" name="Google Shape;359;p51"/>
          <p:cNvSpPr txBox="1"/>
          <p:nvPr/>
        </p:nvSpPr>
        <p:spPr>
          <a:xfrm>
            <a:off x="350850" y="1576485"/>
            <a:ext cx="1860300" cy="24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200"/>
              </a:spcAft>
              <a:buNone/>
            </a:pPr>
            <a:r>
              <a:rPr lang="en">
                <a:solidFill>
                  <a:schemeClr val="lt1"/>
                </a:solidFill>
                <a:latin typeface="Hepta Slab Medium"/>
                <a:ea typeface="Hepta Slab Medium"/>
                <a:cs typeface="Hepta Slab Medium"/>
                <a:sym typeface="Hepta Slab Medium"/>
              </a:rPr>
              <a:t>Datasets</a:t>
            </a:r>
            <a:endParaRPr>
              <a:solidFill>
                <a:schemeClr val="lt1"/>
              </a:solidFill>
              <a:latin typeface="Hepta Slab Medium"/>
              <a:ea typeface="Hepta Slab Medium"/>
              <a:cs typeface="Hepta Slab Medium"/>
              <a:sym typeface="Hepta Slab Medium"/>
            </a:endParaRPr>
          </a:p>
        </p:txBody>
      </p:sp>
      <p:sp>
        <p:nvSpPr>
          <p:cNvPr id="360" name="Google Shape;360;p51"/>
          <p:cNvSpPr txBox="1"/>
          <p:nvPr/>
        </p:nvSpPr>
        <p:spPr>
          <a:xfrm>
            <a:off x="350850" y="3830075"/>
            <a:ext cx="1410900" cy="1232400"/>
          </a:xfrm>
          <a:prstGeom prst="rect">
            <a:avLst/>
          </a:prstGeom>
          <a:noFill/>
          <a:ln>
            <a:noFill/>
          </a:ln>
        </p:spPr>
        <p:txBody>
          <a:bodyPr spcFirstLastPara="1" wrap="square" lIns="0" tIns="0" rIns="182850" bIns="182850" anchor="t" anchorCtr="0">
            <a:noAutofit/>
          </a:bodyPr>
          <a:lstStyle/>
          <a:p>
            <a:pPr marL="0" lvl="0" indent="0" algn="l" rtl="0">
              <a:lnSpc>
                <a:spcPct val="115000"/>
              </a:lnSpc>
              <a:spcBef>
                <a:spcPts val="0"/>
              </a:spcBef>
              <a:spcAft>
                <a:spcPts val="0"/>
              </a:spcAft>
              <a:buNone/>
            </a:pPr>
            <a:r>
              <a:rPr lang="en">
                <a:solidFill>
                  <a:schemeClr val="dk1"/>
                </a:solidFill>
                <a:latin typeface="Barlow Light"/>
                <a:ea typeface="Barlow Light"/>
                <a:cs typeface="Barlow Light"/>
                <a:sym typeface="Barlow Light"/>
              </a:rPr>
              <a:t>Pandas</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Matplotlib</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Seaborn</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Scikit Learn</a:t>
            </a:r>
            <a:br>
              <a:rPr lang="en">
                <a:solidFill>
                  <a:schemeClr val="dk1"/>
                </a:solidFill>
                <a:latin typeface="Barlow Light"/>
                <a:ea typeface="Barlow Light"/>
                <a:cs typeface="Barlow Light"/>
                <a:sym typeface="Barlow Light"/>
              </a:rPr>
            </a:br>
            <a:endParaRPr>
              <a:solidFill>
                <a:schemeClr val="dk1"/>
              </a:solidFill>
              <a:latin typeface="Barlow Light"/>
              <a:ea typeface="Barlow Light"/>
              <a:cs typeface="Barlow Light"/>
              <a:sym typeface="Barlow Light"/>
            </a:endParaRPr>
          </a:p>
          <a:p>
            <a:pPr marL="0" lvl="0" indent="0" algn="l" rtl="0">
              <a:lnSpc>
                <a:spcPct val="115000"/>
              </a:lnSpc>
              <a:spcBef>
                <a:spcPts val="2400"/>
              </a:spcBef>
              <a:spcAft>
                <a:spcPts val="0"/>
              </a:spcAft>
              <a:buNone/>
            </a:pPr>
            <a:endParaRPr>
              <a:solidFill>
                <a:schemeClr val="dk1"/>
              </a:solidFill>
              <a:latin typeface="Barlow Light"/>
              <a:ea typeface="Barlow Light"/>
              <a:cs typeface="Barlow Light"/>
              <a:sym typeface="Barlow Light"/>
            </a:endParaRPr>
          </a:p>
          <a:p>
            <a:pPr marL="0" lvl="0" indent="0" algn="l" rtl="0">
              <a:lnSpc>
                <a:spcPct val="115000"/>
              </a:lnSpc>
              <a:spcBef>
                <a:spcPts val="2400"/>
              </a:spcBef>
              <a:spcAft>
                <a:spcPts val="0"/>
              </a:spcAft>
              <a:buNone/>
            </a:pPr>
            <a:endParaRPr>
              <a:solidFill>
                <a:schemeClr val="dk1"/>
              </a:solidFill>
              <a:latin typeface="Barlow Light"/>
              <a:ea typeface="Barlow Light"/>
              <a:cs typeface="Barlow Light"/>
              <a:sym typeface="Barlow Light"/>
            </a:endParaRPr>
          </a:p>
          <a:p>
            <a:pPr marL="0" lvl="0" indent="0" algn="l" rtl="0">
              <a:lnSpc>
                <a:spcPct val="115000"/>
              </a:lnSpc>
              <a:spcBef>
                <a:spcPts val="2400"/>
              </a:spcBef>
              <a:spcAft>
                <a:spcPts val="2400"/>
              </a:spcAft>
              <a:buNone/>
            </a:pPr>
            <a:r>
              <a:rPr lang="en">
                <a:solidFill>
                  <a:schemeClr val="dk1"/>
                </a:solidFill>
                <a:latin typeface="Barlow Light"/>
                <a:ea typeface="Barlow Light"/>
                <a:cs typeface="Barlow Light"/>
                <a:sym typeface="Barlow Light"/>
              </a:rPr>
              <a:t>gg</a:t>
            </a:r>
            <a:endParaRPr>
              <a:solidFill>
                <a:schemeClr val="dk1"/>
              </a:solidFill>
              <a:latin typeface="Barlow Light"/>
              <a:ea typeface="Barlow Light"/>
              <a:cs typeface="Barlow Light"/>
              <a:sym typeface="Barlow Light"/>
            </a:endParaRPr>
          </a:p>
        </p:txBody>
      </p:sp>
      <p:sp>
        <p:nvSpPr>
          <p:cNvPr id="361" name="Google Shape;361;p51"/>
          <p:cNvSpPr txBox="1"/>
          <p:nvPr/>
        </p:nvSpPr>
        <p:spPr>
          <a:xfrm>
            <a:off x="350850" y="3353657"/>
            <a:ext cx="1860300" cy="346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200"/>
              </a:spcAft>
              <a:buNone/>
            </a:pPr>
            <a:r>
              <a:rPr lang="en">
                <a:solidFill>
                  <a:schemeClr val="dk1"/>
                </a:solidFill>
                <a:latin typeface="Hepta Slab Medium"/>
                <a:ea typeface="Hepta Slab Medium"/>
                <a:cs typeface="Hepta Slab Medium"/>
                <a:sym typeface="Hepta Slab Medium"/>
              </a:rPr>
              <a:t>Libraries</a:t>
            </a:r>
            <a:endParaRPr>
              <a:solidFill>
                <a:schemeClr val="dk1"/>
              </a:solidFill>
              <a:latin typeface="Hepta Slab Medium"/>
              <a:ea typeface="Hepta Slab Medium"/>
              <a:cs typeface="Hepta Slab Medium"/>
              <a:sym typeface="Hepta Slab Medium"/>
            </a:endParaRPr>
          </a:p>
        </p:txBody>
      </p:sp>
      <p:sp>
        <p:nvSpPr>
          <p:cNvPr id="362" name="Google Shape;362;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363" name="Google Shape;363;p51"/>
          <p:cNvSpPr txBox="1"/>
          <p:nvPr/>
        </p:nvSpPr>
        <p:spPr>
          <a:xfrm>
            <a:off x="1809375" y="3830075"/>
            <a:ext cx="1410900" cy="1232400"/>
          </a:xfrm>
          <a:prstGeom prst="rect">
            <a:avLst/>
          </a:prstGeom>
          <a:noFill/>
          <a:ln>
            <a:noFill/>
          </a:ln>
        </p:spPr>
        <p:txBody>
          <a:bodyPr spcFirstLastPara="1" wrap="square" lIns="0" tIns="0" rIns="182850" bIns="182850" anchor="t" anchorCtr="0">
            <a:noAutofit/>
          </a:bodyPr>
          <a:lstStyle/>
          <a:p>
            <a:pPr marL="0" lvl="0" indent="0" algn="l" rtl="0">
              <a:lnSpc>
                <a:spcPct val="115000"/>
              </a:lnSpc>
              <a:spcBef>
                <a:spcPts val="0"/>
              </a:spcBef>
              <a:spcAft>
                <a:spcPts val="0"/>
              </a:spcAft>
              <a:buNone/>
            </a:pPr>
            <a:r>
              <a:rPr lang="en">
                <a:solidFill>
                  <a:schemeClr val="dk1"/>
                </a:solidFill>
                <a:latin typeface="Barlow Light"/>
                <a:ea typeface="Barlow Light"/>
                <a:cs typeface="Barlow Light"/>
                <a:sym typeface="Barlow Light"/>
              </a:rPr>
              <a:t>Numpy</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Keras</a:t>
            </a:r>
            <a:br>
              <a:rPr lang="en">
                <a:solidFill>
                  <a:schemeClr val="dk1"/>
                </a:solidFill>
                <a:latin typeface="Barlow Light"/>
                <a:ea typeface="Barlow Light"/>
                <a:cs typeface="Barlow Light"/>
                <a:sym typeface="Barlow Light"/>
              </a:rPr>
            </a:br>
            <a:r>
              <a:rPr lang="en">
                <a:solidFill>
                  <a:schemeClr val="dk1"/>
                </a:solidFill>
                <a:latin typeface="Barlow Light"/>
                <a:ea typeface="Barlow Light"/>
                <a:cs typeface="Barlow Light"/>
                <a:sym typeface="Barlow Light"/>
              </a:rPr>
              <a:t>Tensorflow</a:t>
            </a:r>
            <a:br>
              <a:rPr lang="en">
                <a:solidFill>
                  <a:schemeClr val="dk1"/>
                </a:solidFill>
                <a:latin typeface="Barlow Light"/>
                <a:ea typeface="Barlow Light"/>
                <a:cs typeface="Barlow Light"/>
                <a:sym typeface="Barlow Light"/>
              </a:rPr>
            </a:br>
            <a:endParaRPr>
              <a:solidFill>
                <a:schemeClr val="dk1"/>
              </a:solidFill>
              <a:latin typeface="Barlow Light"/>
              <a:ea typeface="Barlow Light"/>
              <a:cs typeface="Barlow Light"/>
              <a:sym typeface="Barlow Light"/>
            </a:endParaRPr>
          </a:p>
          <a:p>
            <a:pPr marL="0" lvl="0" indent="0" algn="l" rtl="0">
              <a:lnSpc>
                <a:spcPct val="115000"/>
              </a:lnSpc>
              <a:spcBef>
                <a:spcPts val="2400"/>
              </a:spcBef>
              <a:spcAft>
                <a:spcPts val="0"/>
              </a:spcAft>
              <a:buNone/>
            </a:pPr>
            <a:endParaRPr>
              <a:solidFill>
                <a:schemeClr val="dk1"/>
              </a:solidFill>
              <a:latin typeface="Barlow Light"/>
              <a:ea typeface="Barlow Light"/>
              <a:cs typeface="Barlow Light"/>
              <a:sym typeface="Barlow Light"/>
            </a:endParaRPr>
          </a:p>
          <a:p>
            <a:pPr marL="0" lvl="0" indent="0" algn="l" rtl="0">
              <a:lnSpc>
                <a:spcPct val="115000"/>
              </a:lnSpc>
              <a:spcBef>
                <a:spcPts val="2400"/>
              </a:spcBef>
              <a:spcAft>
                <a:spcPts val="2400"/>
              </a:spcAft>
              <a:buNone/>
            </a:pPr>
            <a:r>
              <a:rPr lang="en">
                <a:solidFill>
                  <a:schemeClr val="dk1"/>
                </a:solidFill>
                <a:latin typeface="Barlow Light"/>
                <a:ea typeface="Barlow Light"/>
                <a:cs typeface="Barlow Light"/>
                <a:sym typeface="Barlow Light"/>
              </a:rPr>
              <a:t>gg</a:t>
            </a:r>
            <a:endParaRPr>
              <a:solidFill>
                <a:schemeClr val="dk1"/>
              </a:solidFill>
              <a:latin typeface="Barlow Light"/>
              <a:ea typeface="Barlow Light"/>
              <a:cs typeface="Barlow Light"/>
              <a:sym typeface="Barlow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2"/>
          <p:cNvSpPr txBox="1">
            <a:spLocks noGrp="1"/>
          </p:cNvSpPr>
          <p:nvPr>
            <p:ph type="subTitle" idx="1"/>
          </p:nvPr>
        </p:nvSpPr>
        <p:spPr>
          <a:xfrm>
            <a:off x="791150" y="522625"/>
            <a:ext cx="5938800" cy="66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Data cleaning</a:t>
            </a:r>
            <a:endParaRPr/>
          </a:p>
        </p:txBody>
      </p:sp>
      <p:sp>
        <p:nvSpPr>
          <p:cNvPr id="369" name="Google Shape;369;p52"/>
          <p:cNvSpPr txBox="1">
            <a:spLocks noGrp="1"/>
          </p:cNvSpPr>
          <p:nvPr>
            <p:ph type="body" idx="2"/>
          </p:nvPr>
        </p:nvSpPr>
        <p:spPr>
          <a:xfrm>
            <a:off x="688575" y="1731100"/>
            <a:ext cx="7539900" cy="31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222222"/>
                </a:solidFill>
                <a:highlight>
                  <a:srgbClr val="FFFFFF"/>
                </a:highlight>
                <a:latin typeface="Arial"/>
                <a:ea typeface="Arial"/>
                <a:cs typeface="Arial"/>
                <a:sym typeface="Arial"/>
              </a:rPr>
              <a:t>According to our approach to the problem statement, we selected the micro_world_139countries dataset provided as it was more relevant to our finance based objectives. The other dataset had more of demographic data which deferred from our objectives. It can add further insights once we are done working with the current dataset.</a:t>
            </a:r>
            <a:endParaRPr sz="1800">
              <a:solidFill>
                <a:srgbClr val="222222"/>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800">
                <a:solidFill>
                  <a:srgbClr val="222222"/>
                </a:solidFill>
                <a:highlight>
                  <a:srgbClr val="FFFFFF"/>
                </a:highlight>
                <a:latin typeface="Arial"/>
                <a:ea typeface="Arial"/>
                <a:cs typeface="Arial"/>
                <a:sym typeface="Arial"/>
              </a:rPr>
              <a:t>Steps followed in data cleaning:</a:t>
            </a:r>
            <a:endParaRPr sz="1800">
              <a:solidFill>
                <a:srgbClr val="222222"/>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222222"/>
              </a:buClr>
              <a:buSzPts val="1800"/>
              <a:buFont typeface="Arial"/>
              <a:buAutoNum type="arabicPeriod"/>
            </a:pPr>
            <a:r>
              <a:rPr lang="en" sz="1800">
                <a:solidFill>
                  <a:srgbClr val="222222"/>
                </a:solidFill>
                <a:highlight>
                  <a:srgbClr val="FFFFFF"/>
                </a:highlight>
                <a:latin typeface="Arial"/>
                <a:ea typeface="Arial"/>
                <a:cs typeface="Arial"/>
                <a:sym typeface="Arial"/>
              </a:rPr>
              <a:t>Identifying features we required most</a:t>
            </a:r>
            <a:endParaRPr sz="1800">
              <a:solidFill>
                <a:srgbClr val="222222"/>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222222"/>
              </a:buClr>
              <a:buSzPts val="1800"/>
              <a:buFont typeface="Arial"/>
              <a:buAutoNum type="arabicPeriod"/>
            </a:pPr>
            <a:r>
              <a:rPr lang="en" sz="1800">
                <a:solidFill>
                  <a:srgbClr val="222222"/>
                </a:solidFill>
                <a:highlight>
                  <a:srgbClr val="FFFFFF"/>
                </a:highlight>
                <a:latin typeface="Arial"/>
                <a:ea typeface="Arial"/>
                <a:cs typeface="Arial"/>
                <a:sym typeface="Arial"/>
              </a:rPr>
              <a:t>Checking for Missing Values (only for the selected features)</a:t>
            </a:r>
            <a:endParaRPr sz="1800">
              <a:solidFill>
                <a:srgbClr val="222222"/>
              </a:solidFill>
              <a:highlight>
                <a:srgbClr val="FFFFFF"/>
              </a:highlight>
              <a:latin typeface="Arial"/>
              <a:ea typeface="Arial"/>
              <a:cs typeface="Arial"/>
              <a:sym typeface="Arial"/>
            </a:endParaRPr>
          </a:p>
          <a:p>
            <a:pPr marL="457200" lvl="0" indent="-342900" algn="l" rtl="0">
              <a:lnSpc>
                <a:spcPct val="115000"/>
              </a:lnSpc>
              <a:spcBef>
                <a:spcPts val="0"/>
              </a:spcBef>
              <a:spcAft>
                <a:spcPts val="0"/>
              </a:spcAft>
              <a:buClr>
                <a:srgbClr val="222222"/>
              </a:buClr>
              <a:buSzPts val="1800"/>
              <a:buFont typeface="Arial"/>
              <a:buAutoNum type="arabicPeriod"/>
            </a:pPr>
            <a:r>
              <a:rPr lang="en" sz="1800">
                <a:solidFill>
                  <a:srgbClr val="222222"/>
                </a:solidFill>
                <a:highlight>
                  <a:srgbClr val="FFFFFF"/>
                </a:highlight>
                <a:latin typeface="Arial"/>
                <a:ea typeface="Arial"/>
                <a:cs typeface="Arial"/>
                <a:sym typeface="Arial"/>
              </a:rPr>
              <a:t>Handling Missing Values with suitable approaches </a:t>
            </a:r>
            <a:endParaRPr sz="1800">
              <a:solidFill>
                <a:srgbClr val="222222"/>
              </a:solidFill>
              <a:highlight>
                <a:srgbClr val="FFFFFF"/>
              </a:highlight>
              <a:latin typeface="Arial"/>
              <a:ea typeface="Arial"/>
              <a:cs typeface="Arial"/>
              <a:sym typeface="Arial"/>
            </a:endParaRPr>
          </a:p>
        </p:txBody>
      </p:sp>
      <p:sp>
        <p:nvSpPr>
          <p:cNvPr id="370" name="Google Shape;370;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Feature Engineering</a:t>
            </a:r>
            <a:endParaRPr/>
          </a:p>
        </p:txBody>
      </p:sp>
      <p:sp>
        <p:nvSpPr>
          <p:cNvPr id="376" name="Google Shape;376;p53"/>
          <p:cNvSpPr txBox="1">
            <a:spLocks noGrp="1"/>
          </p:cNvSpPr>
          <p:nvPr>
            <p:ph type="body" idx="2"/>
          </p:nvPr>
        </p:nvSpPr>
        <p:spPr>
          <a:xfrm>
            <a:off x="449525" y="1841950"/>
            <a:ext cx="7892400" cy="278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At the beginning, we from our observation found 85 columns relevant to the problem statement.</a:t>
            </a:r>
            <a:endParaRPr sz="1600"/>
          </a:p>
          <a:p>
            <a:pPr marL="457200" lvl="0" indent="-330200" algn="l" rtl="0">
              <a:spcBef>
                <a:spcPts val="0"/>
              </a:spcBef>
              <a:spcAft>
                <a:spcPts val="0"/>
              </a:spcAft>
              <a:buSzPts val="1600"/>
              <a:buAutoNum type="arabicPeriod"/>
            </a:pPr>
            <a:r>
              <a:rPr lang="en" sz="1600"/>
              <a:t>Those were reduced to 26 and then data cleaning was done.</a:t>
            </a:r>
            <a:endParaRPr sz="1600"/>
          </a:p>
          <a:p>
            <a:pPr marL="457200" lvl="0" indent="-330200" algn="l" rtl="0">
              <a:spcBef>
                <a:spcPts val="0"/>
              </a:spcBef>
              <a:spcAft>
                <a:spcPts val="0"/>
              </a:spcAft>
              <a:buSzPts val="1600"/>
              <a:buAutoNum type="arabicPeriod"/>
            </a:pPr>
            <a:r>
              <a:rPr lang="en" sz="1600"/>
              <a:t>While data cleaning we came across some columns which has more than 90% of their values missing and hence we dropped them.</a:t>
            </a:r>
            <a:endParaRPr sz="1600"/>
          </a:p>
          <a:p>
            <a:pPr marL="457200" lvl="0" indent="-330200" algn="l" rtl="0">
              <a:spcBef>
                <a:spcPts val="0"/>
              </a:spcBef>
              <a:spcAft>
                <a:spcPts val="0"/>
              </a:spcAft>
              <a:buSzPts val="1600"/>
              <a:buAutoNum type="arabicPeriod"/>
            </a:pPr>
            <a:r>
              <a:rPr lang="en" sz="1600"/>
              <a:t>Feature engineering is done in order selected data only we required and avoid unnecessary wastage of time and memory.</a:t>
            </a:r>
            <a:endParaRPr sz="1600"/>
          </a:p>
          <a:p>
            <a:pPr marL="457200" lvl="0" indent="-330200" algn="l" rtl="0">
              <a:spcBef>
                <a:spcPts val="0"/>
              </a:spcBef>
              <a:spcAft>
                <a:spcPts val="0"/>
              </a:spcAft>
              <a:buSzPts val="1600"/>
              <a:buAutoNum type="arabicPeriod"/>
            </a:pPr>
            <a:r>
              <a:rPr lang="en" sz="1600"/>
              <a:t>After collecting selected columns we made a new data set file for easy use.</a:t>
            </a:r>
            <a:endParaRPr sz="1600"/>
          </a:p>
          <a:p>
            <a:pPr marL="457200" lvl="0" indent="-317500" algn="l" rtl="0">
              <a:spcBef>
                <a:spcPts val="0"/>
              </a:spcBef>
              <a:spcAft>
                <a:spcPts val="0"/>
              </a:spcAft>
              <a:buSzPts val="1400"/>
              <a:buAutoNum type="arabicPeriod"/>
            </a:pPr>
            <a:r>
              <a:rPr lang="en" sz="1600"/>
              <a:t>And after performing Random Forest Algorithm we got our most important features including: Borrowed, Saved and many more.</a:t>
            </a:r>
            <a:br>
              <a:rPr lang="en" sz="1400"/>
            </a:br>
            <a:endParaRPr sz="1400"/>
          </a:p>
          <a:p>
            <a:pPr marL="0" lvl="0" indent="0" algn="l" rtl="0">
              <a:spcBef>
                <a:spcPts val="0"/>
              </a:spcBef>
              <a:spcAft>
                <a:spcPts val="0"/>
              </a:spcAft>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Visualization &amp; Insights</a:t>
            </a:r>
            <a:endParaRPr/>
          </a:p>
        </p:txBody>
      </p:sp>
      <p:sp>
        <p:nvSpPr>
          <p:cNvPr id="382" name="Google Shape;382;p54"/>
          <p:cNvSpPr txBox="1">
            <a:spLocks noGrp="1"/>
          </p:cNvSpPr>
          <p:nvPr>
            <p:ph type="body" idx="2"/>
          </p:nvPr>
        </p:nvSpPr>
        <p:spPr>
          <a:xfrm>
            <a:off x="2170875" y="1756000"/>
            <a:ext cx="6737400" cy="3126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222222"/>
              </a:buClr>
              <a:buSzPts val="1100"/>
              <a:buFont typeface="Arial"/>
              <a:buAutoNum type="arabicPeriod"/>
            </a:pPr>
            <a:r>
              <a:rPr lang="en" sz="1100" b="1">
                <a:solidFill>
                  <a:srgbClr val="222222"/>
                </a:solidFill>
                <a:highlight>
                  <a:srgbClr val="FFFFFF"/>
                </a:highlight>
                <a:latin typeface="Arial"/>
                <a:ea typeface="Arial"/>
                <a:cs typeface="Arial"/>
                <a:sym typeface="Arial"/>
              </a:rPr>
              <a:t>Bar Charts of Feature Importance:</a:t>
            </a:r>
            <a:endParaRPr sz="1100" b="1">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Purpose: Show which factors are most predictive of financial distress.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Insight: "Account ownership and education level are top predictors."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endParaRPr sz="1100">
              <a:solidFill>
                <a:srgbClr val="222222"/>
              </a:solidFill>
              <a:highlight>
                <a:srgbClr val="FFFFFF"/>
              </a:highlight>
              <a:latin typeface="Arial"/>
              <a:ea typeface="Arial"/>
              <a:cs typeface="Arial"/>
              <a:sym typeface="Arial"/>
            </a:endParaRPr>
          </a:p>
          <a:p>
            <a:pPr marL="457200" lvl="0" indent="-298450" algn="l" rtl="0">
              <a:spcBef>
                <a:spcPts val="0"/>
              </a:spcBef>
              <a:spcAft>
                <a:spcPts val="0"/>
              </a:spcAft>
              <a:buClr>
                <a:srgbClr val="222222"/>
              </a:buClr>
              <a:buSzPts val="1100"/>
              <a:buFont typeface="Arial"/>
              <a:buAutoNum type="arabicPeriod"/>
            </a:pPr>
            <a:r>
              <a:rPr lang="en" sz="1100" b="1">
                <a:solidFill>
                  <a:srgbClr val="222222"/>
                </a:solidFill>
                <a:highlight>
                  <a:srgbClr val="FFFFFF"/>
                </a:highlight>
                <a:latin typeface="Arial"/>
                <a:ea typeface="Arial"/>
                <a:cs typeface="Arial"/>
                <a:sym typeface="Arial"/>
              </a:rPr>
              <a:t>Stacked Bar Charts of Financial Distress by Category:</a:t>
            </a:r>
            <a:endParaRPr sz="1100" b="1">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Purpose: Compare financial distress across education levels.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en" sz="1100">
                <a:solidFill>
                  <a:srgbClr val="222222"/>
                </a:solidFill>
                <a:highlight>
                  <a:srgbClr val="FFFFFF"/>
                </a:highlight>
                <a:latin typeface="Arial"/>
                <a:ea typeface="Arial"/>
                <a:cs typeface="Arial"/>
                <a:sym typeface="Arial"/>
              </a:rPr>
              <a:t>- Insight: "Primary education correlates with three times higher distress rates."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endParaRPr sz="1100">
              <a:solidFill>
                <a:srgbClr val="222222"/>
              </a:solidFill>
              <a:highlight>
                <a:srgbClr val="FFFFFF"/>
              </a:highlight>
              <a:latin typeface="Arial"/>
              <a:ea typeface="Arial"/>
              <a:cs typeface="Arial"/>
              <a:sym typeface="Arial"/>
            </a:endParaRPr>
          </a:p>
          <a:p>
            <a:pPr marL="457200" lvl="0" indent="-298450" algn="l" rtl="0">
              <a:spcBef>
                <a:spcPts val="0"/>
              </a:spcBef>
              <a:spcAft>
                <a:spcPts val="0"/>
              </a:spcAft>
              <a:buClr>
                <a:srgbClr val="222222"/>
              </a:buClr>
              <a:buSzPts val="1100"/>
              <a:buFont typeface="Arial"/>
              <a:buAutoNum type="arabicPeriod"/>
            </a:pPr>
            <a:r>
              <a:rPr lang="en" sz="1100" b="1">
                <a:solidFill>
                  <a:srgbClr val="222222"/>
                </a:solidFill>
                <a:highlight>
                  <a:srgbClr val="FFFFFF"/>
                </a:highlight>
                <a:latin typeface="Arial"/>
                <a:ea typeface="Arial"/>
                <a:cs typeface="Arial"/>
                <a:sym typeface="Arial"/>
              </a:rPr>
              <a:t>Scatter Plots of Worry Levels vs. Financial Distress:</a:t>
            </a:r>
            <a:endParaRPr sz="1100" b="1">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Purpose: Correlate worry levels with financial distress.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Insight: "Higher worry levels strongly correlate with financial distress."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endParaRPr sz="1100">
              <a:solidFill>
                <a:srgbClr val="222222"/>
              </a:solidFill>
              <a:highlight>
                <a:srgbClr val="FFFFFF"/>
              </a:highlight>
              <a:latin typeface="Arial"/>
              <a:ea typeface="Arial"/>
              <a:cs typeface="Arial"/>
              <a:sym typeface="Arial"/>
            </a:endParaRPr>
          </a:p>
          <a:p>
            <a:pPr marL="457200" lvl="0" indent="-298450" algn="l" rtl="0">
              <a:spcBef>
                <a:spcPts val="0"/>
              </a:spcBef>
              <a:spcAft>
                <a:spcPts val="0"/>
              </a:spcAft>
              <a:buClr>
                <a:srgbClr val="222222"/>
              </a:buClr>
              <a:buSzPts val="1100"/>
              <a:buFont typeface="Arial"/>
              <a:buAutoNum type="arabicPeriod"/>
            </a:pPr>
            <a:r>
              <a:rPr lang="en" sz="1100" b="1">
                <a:solidFill>
                  <a:srgbClr val="222222"/>
                </a:solidFill>
                <a:highlight>
                  <a:srgbClr val="FFFFFF"/>
                </a:highlight>
                <a:latin typeface="Arial"/>
                <a:ea typeface="Arial"/>
                <a:cs typeface="Arial"/>
                <a:sym typeface="Arial"/>
              </a:rPr>
              <a:t>Heatmaps of Feature Correlations:</a:t>
            </a:r>
            <a:endParaRPr sz="1100" b="1">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Purpose: Identify relationships between features.</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100">
                <a:solidFill>
                  <a:srgbClr val="222222"/>
                </a:solidFill>
                <a:highlight>
                  <a:srgbClr val="FFFFFF"/>
                </a:highlight>
                <a:latin typeface="Arial"/>
                <a:ea typeface="Arial"/>
                <a:cs typeface="Arial"/>
                <a:sym typeface="Arial"/>
              </a:rPr>
              <a:t>- Insight: "Strong correlation between having a bank account and access to credit."</a:t>
            </a: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endParaRPr sz="1400">
              <a:latin typeface="Arial"/>
              <a:ea typeface="Arial"/>
              <a:cs typeface="Arial"/>
              <a:sym typeface="Arial"/>
            </a:endParaRPr>
          </a:p>
        </p:txBody>
      </p:sp>
      <p:sp>
        <p:nvSpPr>
          <p:cNvPr id="383" name="Google Shape;383;p54"/>
          <p:cNvSpPr txBox="1"/>
          <p:nvPr/>
        </p:nvSpPr>
        <p:spPr>
          <a:xfrm>
            <a:off x="2079750" y="868975"/>
            <a:ext cx="6167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chemeClr val="dk1"/>
              </a:solidFill>
              <a:latin typeface="Barlow Light"/>
              <a:ea typeface="Barlow Light"/>
              <a:cs typeface="Barlow Light"/>
              <a:sym typeface="Barlow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029A6B1A-50CD-6337-0DB2-34E6DCA2F317}"/>
            </a:ext>
          </a:extLst>
        </p:cNvPr>
        <p:cNvGrpSpPr/>
        <p:nvPr/>
      </p:nvGrpSpPr>
      <p:grpSpPr>
        <a:xfrm>
          <a:off x="0" y="0"/>
          <a:ext cx="0" cy="0"/>
          <a:chOff x="0" y="0"/>
          <a:chExt cx="0" cy="0"/>
        </a:xfrm>
      </p:grpSpPr>
      <p:sp>
        <p:nvSpPr>
          <p:cNvPr id="381" name="Google Shape;381;p54">
            <a:extLst>
              <a:ext uri="{FF2B5EF4-FFF2-40B4-BE49-F238E27FC236}">
                <a16:creationId xmlns:a16="http://schemas.microsoft.com/office/drawing/2014/main" id="{DACAC824-EF1A-3903-1C29-8C853DC5C29A}"/>
              </a:ext>
            </a:extLst>
          </p:cNvPr>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Visualization &amp; Insights</a:t>
            </a:r>
            <a:endParaRPr/>
          </a:p>
        </p:txBody>
      </p:sp>
      <p:sp>
        <p:nvSpPr>
          <p:cNvPr id="383" name="Google Shape;383;p54">
            <a:extLst>
              <a:ext uri="{FF2B5EF4-FFF2-40B4-BE49-F238E27FC236}">
                <a16:creationId xmlns:a16="http://schemas.microsoft.com/office/drawing/2014/main" id="{CA2192EB-83DE-0D79-0BC2-3F16D21534E6}"/>
              </a:ext>
            </a:extLst>
          </p:cNvPr>
          <p:cNvSpPr txBox="1"/>
          <p:nvPr/>
        </p:nvSpPr>
        <p:spPr>
          <a:xfrm>
            <a:off x="2079750" y="868975"/>
            <a:ext cx="6167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chemeClr val="dk1"/>
              </a:solidFill>
              <a:latin typeface="Barlow Light"/>
              <a:ea typeface="Barlow Light"/>
              <a:cs typeface="Barlow Light"/>
              <a:sym typeface="Barlow Light"/>
            </a:endParaRPr>
          </a:p>
        </p:txBody>
      </p:sp>
      <p:pic>
        <p:nvPicPr>
          <p:cNvPr id="5" name="Picture 4">
            <a:extLst>
              <a:ext uri="{FF2B5EF4-FFF2-40B4-BE49-F238E27FC236}">
                <a16:creationId xmlns:a16="http://schemas.microsoft.com/office/drawing/2014/main" id="{76934877-FDAB-D0F9-840C-85AF4E621218}"/>
              </a:ext>
            </a:extLst>
          </p:cNvPr>
          <p:cNvPicPr>
            <a:picLocks noChangeAspect="1"/>
          </p:cNvPicPr>
          <p:nvPr/>
        </p:nvPicPr>
        <p:blipFill>
          <a:blip r:embed="rId3"/>
          <a:stretch>
            <a:fillRect/>
          </a:stretch>
        </p:blipFill>
        <p:spPr>
          <a:xfrm>
            <a:off x="329056" y="1298225"/>
            <a:ext cx="4125274" cy="3445329"/>
          </a:xfrm>
          <a:prstGeom prst="rect">
            <a:avLst/>
          </a:prstGeom>
        </p:spPr>
      </p:pic>
      <p:pic>
        <p:nvPicPr>
          <p:cNvPr id="7" name="Picture 6">
            <a:extLst>
              <a:ext uri="{FF2B5EF4-FFF2-40B4-BE49-F238E27FC236}">
                <a16:creationId xmlns:a16="http://schemas.microsoft.com/office/drawing/2014/main" id="{1AB00A79-BD2D-CD52-8ACF-EABF62CCE2EC}"/>
              </a:ext>
            </a:extLst>
          </p:cNvPr>
          <p:cNvPicPr>
            <a:picLocks noChangeAspect="1"/>
          </p:cNvPicPr>
          <p:nvPr/>
        </p:nvPicPr>
        <p:blipFill>
          <a:blip r:embed="rId4"/>
          <a:srcRect t="1906"/>
          <a:stretch/>
        </p:blipFill>
        <p:spPr>
          <a:xfrm>
            <a:off x="4603440" y="1876926"/>
            <a:ext cx="4445020" cy="2476472"/>
          </a:xfrm>
          <a:prstGeom prst="rect">
            <a:avLst/>
          </a:prstGeom>
        </p:spPr>
      </p:pic>
    </p:spTree>
    <p:extLst>
      <p:ext uri="{BB962C8B-B14F-4D97-AF65-F5344CB8AC3E}">
        <p14:creationId xmlns:p14="http://schemas.microsoft.com/office/powerpoint/2010/main" val="1544898094"/>
      </p:ext>
    </p:extLst>
  </p:cSld>
  <p:clrMapOvr>
    <a:masterClrMapping/>
  </p:clrMapOvr>
</p:sld>
</file>

<file path=ppt/theme/theme1.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1806</Words>
  <Application>Microsoft Office PowerPoint</Application>
  <PresentationFormat>On-screen Show (16:9)</PresentationFormat>
  <Paragraphs>109</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Barlow Light</vt:lpstr>
      <vt:lpstr>Hepta Slab Medium</vt:lpstr>
      <vt:lpstr>Barlow</vt:lpstr>
      <vt:lpstr>Hepta Slab Light</vt:lpstr>
      <vt:lpstr>Arial</vt:lpstr>
      <vt:lpstr>Barlow ExtraLight</vt:lpstr>
      <vt:lpstr>Barlow Medium</vt:lpstr>
      <vt:lpstr>Hepta Slab</vt:lpstr>
      <vt:lpstr>Strategy Plan</vt:lpstr>
      <vt:lpstr>Predicting financial crises due to lack of emergency funds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Chirag Patankar</cp:lastModifiedBy>
  <cp:revision>1</cp:revision>
  <dcterms:modified xsi:type="dcterms:W3CDTF">2025-02-16T06:06:22Z</dcterms:modified>
</cp:coreProperties>
</file>