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Old Standard TT"/>
      <p:regular r:id="rId18"/>
      <p:bold r:id="rId19"/>
      <p: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bold.fntdata"/><Relationship Id="rId6" Type="http://schemas.openxmlformats.org/officeDocument/2006/relationships/slide" Target="slides/slide1.xml"/><Relationship Id="rId18" Type="http://schemas.openxmlformats.org/officeDocument/2006/relationships/font" Target="fonts/OldStandardT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721d131e5_2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721d131e5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721d131e5_2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721d131e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721d131e5_2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721d131e5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721d131e5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721d131e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721d131e5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721d131e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721d131e5_2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721d131e5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10.jpg"/><Relationship Id="rId5"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image" Target="../media/image6.jpg"/><Relationship Id="rId5"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Image </a:t>
            </a:r>
            <a:r>
              <a:rPr lang="en"/>
              <a:t>Mosaicing</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Jatin Keswani (16ucs081) </a:t>
            </a:r>
            <a:endParaRPr/>
          </a:p>
          <a:p>
            <a:pPr indent="0" lvl="0" marL="0" rtl="0" algn="l">
              <a:spcBef>
                <a:spcPts val="0"/>
              </a:spcBef>
              <a:spcAft>
                <a:spcPts val="0"/>
              </a:spcAft>
              <a:buNone/>
            </a:pPr>
            <a:r>
              <a:rPr lang="en"/>
              <a:t>     Preksha Pandey (16ucs139)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p:nvPr/>
        </p:nvSpPr>
        <p:spPr>
          <a:xfrm flipH="1" rot="10800000">
            <a:off x="3842375" y="508250"/>
            <a:ext cx="2005800" cy="752100"/>
          </a:xfrm>
          <a:prstGeom prst="bentUpArrow">
            <a:avLst>
              <a:gd fmla="val 22526" name="adj1"/>
              <a:gd fmla="val 23426" name="adj2"/>
              <a:gd fmla="val 41430" name="adj3"/>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2"/>
          <p:cNvSpPr txBox="1"/>
          <p:nvPr/>
        </p:nvSpPr>
        <p:spPr>
          <a:xfrm>
            <a:off x="1253675" y="2893625"/>
            <a:ext cx="1511100" cy="3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Image1234</a:t>
            </a:r>
            <a:endParaRPr>
              <a:latin typeface="Old Standard TT"/>
              <a:ea typeface="Old Standard TT"/>
              <a:cs typeface="Old Standard TT"/>
              <a:sym typeface="Old Standard TT"/>
            </a:endParaRPr>
          </a:p>
        </p:txBody>
      </p:sp>
      <p:sp>
        <p:nvSpPr>
          <p:cNvPr id="124" name="Google Shape;124;p22"/>
          <p:cNvSpPr txBox="1"/>
          <p:nvPr/>
        </p:nvSpPr>
        <p:spPr>
          <a:xfrm>
            <a:off x="6115850" y="1317975"/>
            <a:ext cx="1511100" cy="3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Image12345</a:t>
            </a:r>
            <a:endParaRPr>
              <a:latin typeface="Old Standard TT"/>
              <a:ea typeface="Old Standard TT"/>
              <a:cs typeface="Old Standard TT"/>
              <a:sym typeface="Old Standard TT"/>
            </a:endParaRPr>
          </a:p>
        </p:txBody>
      </p:sp>
      <p:pic>
        <p:nvPicPr>
          <p:cNvPr id="125" name="Google Shape;125;p22"/>
          <p:cNvPicPr preferRelativeResize="0"/>
          <p:nvPr/>
        </p:nvPicPr>
        <p:blipFill>
          <a:blip r:embed="rId3">
            <a:alphaModFix/>
          </a:blip>
          <a:stretch>
            <a:fillRect/>
          </a:stretch>
        </p:blipFill>
        <p:spPr>
          <a:xfrm>
            <a:off x="412475" y="308273"/>
            <a:ext cx="3083978" cy="2470176"/>
          </a:xfrm>
          <a:prstGeom prst="rect">
            <a:avLst/>
          </a:prstGeom>
          <a:noFill/>
          <a:ln>
            <a:noFill/>
          </a:ln>
        </p:spPr>
      </p:pic>
      <p:pic>
        <p:nvPicPr>
          <p:cNvPr id="126" name="Google Shape;126;p22"/>
          <p:cNvPicPr preferRelativeResize="0"/>
          <p:nvPr/>
        </p:nvPicPr>
        <p:blipFill>
          <a:blip r:embed="rId4">
            <a:alphaModFix/>
          </a:blip>
          <a:stretch>
            <a:fillRect/>
          </a:stretch>
        </p:blipFill>
        <p:spPr>
          <a:xfrm>
            <a:off x="5099053" y="1748075"/>
            <a:ext cx="3336091" cy="318202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30" name="Shape 130"/>
        <p:cNvGrpSpPr/>
        <p:nvPr/>
      </p:nvGrpSpPr>
      <p:grpSpPr>
        <a:xfrm>
          <a:off x="0" y="0"/>
          <a:ext cx="0" cy="0"/>
          <a:chOff x="0" y="0"/>
          <a:chExt cx="0" cy="0"/>
        </a:xfrm>
      </p:grpSpPr>
      <p:sp>
        <p:nvSpPr>
          <p:cNvPr id="131" name="Google Shape;131;p23"/>
          <p:cNvSpPr txBox="1"/>
          <p:nvPr>
            <p:ph type="title"/>
          </p:nvPr>
        </p:nvSpPr>
        <p:spPr>
          <a:xfrm>
            <a:off x="512700" y="2187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Resultant Image</a:t>
            </a:r>
            <a:endParaRPr sz="4200"/>
          </a:p>
        </p:txBody>
      </p:sp>
      <p:pic>
        <p:nvPicPr>
          <p:cNvPr id="132" name="Google Shape;132;p23"/>
          <p:cNvPicPr preferRelativeResize="0"/>
          <p:nvPr/>
        </p:nvPicPr>
        <p:blipFill>
          <a:blip r:embed="rId3">
            <a:alphaModFix/>
          </a:blip>
          <a:stretch>
            <a:fillRect/>
          </a:stretch>
        </p:blipFill>
        <p:spPr>
          <a:xfrm>
            <a:off x="1694325" y="1961675"/>
            <a:ext cx="5055278" cy="2727803"/>
          </a:xfrm>
          <a:prstGeom prst="rect">
            <a:avLst/>
          </a:prstGeom>
          <a:noFill/>
          <a:ln>
            <a:noFill/>
          </a:ln>
        </p:spPr>
      </p:pic>
      <p:sp>
        <p:nvSpPr>
          <p:cNvPr id="133" name="Google Shape;133;p23"/>
          <p:cNvSpPr txBox="1"/>
          <p:nvPr/>
        </p:nvSpPr>
        <p:spPr>
          <a:xfrm>
            <a:off x="3320550" y="4743675"/>
            <a:ext cx="1511100" cy="3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Image12345</a:t>
            </a:r>
            <a:endParaRPr>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512700" y="148595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Thank You</a:t>
            </a:r>
            <a:endParaRPr sz="4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512700" y="148595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Objective</a:t>
            </a:r>
            <a:endParaRPr sz="4200"/>
          </a:p>
        </p:txBody>
      </p:sp>
      <p:sp>
        <p:nvSpPr>
          <p:cNvPr id="66" name="Google Shape;66;p14"/>
          <p:cNvSpPr txBox="1"/>
          <p:nvPr>
            <p:ph idx="4294967295" type="subTitle"/>
          </p:nvPr>
        </p:nvSpPr>
        <p:spPr>
          <a:xfrm>
            <a:off x="512700" y="385468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CCCCCC"/>
                </a:solidFill>
              </a:rPr>
              <a:t>Creating a new image by stitching 6 separate images of the same blackboard to get the complete blackboard image</a:t>
            </a:r>
            <a:endParaRPr sz="2400">
              <a:solidFill>
                <a:srgbClr val="CCCC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72" name="Google Shape;72;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Mosaicing is a technique to stitch images from the assembling of small pieces of separated images to get the whole image.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In mosaicing, we take minimum 4 points from each image to blend them to get a combined Image.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2688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a:t>
            </a:r>
            <a:endParaRPr/>
          </a:p>
        </p:txBody>
      </p:sp>
      <p:sp>
        <p:nvSpPr>
          <p:cNvPr id="78" name="Google Shape;78;p16"/>
          <p:cNvSpPr txBox="1"/>
          <p:nvPr>
            <p:ph idx="1" type="body"/>
          </p:nvPr>
        </p:nvSpPr>
        <p:spPr>
          <a:xfrm>
            <a:off x="311700" y="1241200"/>
            <a:ext cx="3999900" cy="3397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en"/>
              <a:t>Load the 6 images and get the corresponding points either from user or by </a:t>
            </a:r>
            <a:r>
              <a:rPr lang="en"/>
              <a:t>hard coding</a:t>
            </a:r>
            <a:r>
              <a:rPr lang="en"/>
              <a:t> them</a:t>
            </a:r>
            <a:endParaRPr/>
          </a:p>
          <a:p>
            <a:pPr indent="-317500" lvl="0" marL="457200" rtl="0" algn="l">
              <a:lnSpc>
                <a:spcPct val="100000"/>
              </a:lnSpc>
              <a:spcBef>
                <a:spcPts val="1600"/>
              </a:spcBef>
              <a:spcAft>
                <a:spcPts val="0"/>
              </a:spcAft>
              <a:buSzPts val="1400"/>
              <a:buAutoNum type="arabicPeriod"/>
            </a:pPr>
            <a:r>
              <a:rPr lang="en"/>
              <a:t>We send the coordinates value (x1,y1,x2,y2) to Homography function</a:t>
            </a:r>
            <a:endParaRPr/>
          </a:p>
          <a:p>
            <a:pPr indent="-317500" lvl="0" marL="457200" rtl="0" algn="l">
              <a:lnSpc>
                <a:spcPct val="100000"/>
              </a:lnSpc>
              <a:spcBef>
                <a:spcPts val="1600"/>
              </a:spcBef>
              <a:spcAft>
                <a:spcPts val="0"/>
              </a:spcAft>
              <a:buSzPts val="1400"/>
              <a:buAutoNum type="arabicPeriod"/>
            </a:pPr>
            <a:r>
              <a:rPr lang="en"/>
              <a:t>In Homography function, there is a A matrix whose output is used as an input in SVD function</a:t>
            </a:r>
            <a:endParaRPr/>
          </a:p>
          <a:p>
            <a:pPr indent="-317500" lvl="0" marL="457200" rtl="0" algn="l">
              <a:spcBef>
                <a:spcPts val="1600"/>
              </a:spcBef>
              <a:spcAft>
                <a:spcPts val="1600"/>
              </a:spcAft>
              <a:buSzPts val="1400"/>
              <a:buAutoNum type="arabicPeriod"/>
            </a:pPr>
            <a:r>
              <a:rPr lang="en"/>
              <a:t>From SVD we take the last matrix V and then take the last column and convert it into 3X3 HOMOGRAPHY matrix and return HOMOGRAPHY and INVERSE HOMOGRAPHY MATRIX</a:t>
            </a:r>
            <a:endParaRPr/>
          </a:p>
        </p:txBody>
      </p:sp>
      <p:pic>
        <p:nvPicPr>
          <p:cNvPr id="79" name="Google Shape;79;p16"/>
          <p:cNvPicPr preferRelativeResize="0"/>
          <p:nvPr/>
        </p:nvPicPr>
        <p:blipFill>
          <a:blip r:embed="rId3">
            <a:alphaModFix/>
          </a:blip>
          <a:stretch>
            <a:fillRect/>
          </a:stretch>
        </p:blipFill>
        <p:spPr>
          <a:xfrm>
            <a:off x="4220050" y="38425"/>
            <a:ext cx="2465187" cy="1643450"/>
          </a:xfrm>
          <a:prstGeom prst="rect">
            <a:avLst/>
          </a:prstGeom>
          <a:noFill/>
          <a:ln>
            <a:noFill/>
          </a:ln>
        </p:spPr>
      </p:pic>
      <p:pic>
        <p:nvPicPr>
          <p:cNvPr id="80" name="Google Shape;80;p16"/>
          <p:cNvPicPr preferRelativeResize="0"/>
          <p:nvPr/>
        </p:nvPicPr>
        <p:blipFill>
          <a:blip r:embed="rId4">
            <a:alphaModFix/>
          </a:blip>
          <a:stretch>
            <a:fillRect/>
          </a:stretch>
        </p:blipFill>
        <p:spPr>
          <a:xfrm>
            <a:off x="6742800" y="1742874"/>
            <a:ext cx="2283728" cy="1522477"/>
          </a:xfrm>
          <a:prstGeom prst="rect">
            <a:avLst/>
          </a:prstGeom>
          <a:noFill/>
          <a:ln>
            <a:noFill/>
          </a:ln>
        </p:spPr>
      </p:pic>
      <p:pic>
        <p:nvPicPr>
          <p:cNvPr id="81" name="Google Shape;81;p16"/>
          <p:cNvPicPr preferRelativeResize="0"/>
          <p:nvPr/>
        </p:nvPicPr>
        <p:blipFill>
          <a:blip r:embed="rId5">
            <a:alphaModFix/>
          </a:blip>
          <a:stretch>
            <a:fillRect/>
          </a:stretch>
        </p:blipFill>
        <p:spPr>
          <a:xfrm>
            <a:off x="4186150" y="3386300"/>
            <a:ext cx="2556653" cy="17044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1332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a:t>
            </a:r>
            <a:endParaRPr/>
          </a:p>
        </p:txBody>
      </p:sp>
      <p:sp>
        <p:nvSpPr>
          <p:cNvPr id="87" name="Google Shape;87;p17"/>
          <p:cNvSpPr txBox="1"/>
          <p:nvPr>
            <p:ph idx="1" type="body"/>
          </p:nvPr>
        </p:nvSpPr>
        <p:spPr>
          <a:xfrm>
            <a:off x="311700" y="697300"/>
            <a:ext cx="3999900" cy="3397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5. Then we multiply boundary point of the perspective image with inverse homography matrix to get new boundary points </a:t>
            </a:r>
            <a:endParaRPr/>
          </a:p>
          <a:p>
            <a:pPr indent="0" lvl="0" marL="457200" rtl="0" algn="l">
              <a:spcBef>
                <a:spcPts val="1600"/>
              </a:spcBef>
              <a:spcAft>
                <a:spcPts val="0"/>
              </a:spcAft>
              <a:buNone/>
            </a:pPr>
            <a:r>
              <a:rPr lang="en"/>
              <a:t>6. </a:t>
            </a:r>
            <a:r>
              <a:rPr lang="en"/>
              <a:t>Then we take MINX MINY MAXX MAXY from boundary points of world image and the coordinates we calculated</a:t>
            </a:r>
            <a:endParaRPr/>
          </a:p>
          <a:p>
            <a:pPr indent="0" lvl="0" marL="457200" rtl="0" algn="l">
              <a:spcBef>
                <a:spcPts val="1600"/>
              </a:spcBef>
              <a:spcAft>
                <a:spcPts val="0"/>
              </a:spcAft>
              <a:buNone/>
            </a:pPr>
            <a:r>
              <a:rPr lang="en"/>
              <a:t>7. </a:t>
            </a:r>
            <a:r>
              <a:rPr lang="en"/>
              <a:t>Then we create an array of size of [(absolute)minx+maxx,(absolute)miny+maxy) and create a copy of previous world image at increased offset</a:t>
            </a:r>
            <a:endParaRPr/>
          </a:p>
          <a:p>
            <a:pPr indent="0" lvl="0" marL="457200" rtl="0" algn="l">
              <a:spcBef>
                <a:spcPts val="1600"/>
              </a:spcBef>
              <a:spcAft>
                <a:spcPts val="1600"/>
              </a:spcAft>
              <a:buNone/>
            </a:pPr>
            <a:r>
              <a:rPr lang="en"/>
              <a:t>8. </a:t>
            </a:r>
            <a:r>
              <a:rPr lang="en"/>
              <a:t>Then traverse whole world map matrix to find the corresponding point by inverse mapping of homography matrix in perspective image and if there is a color value then we paste it to world image</a:t>
            </a:r>
            <a:endParaRPr/>
          </a:p>
        </p:txBody>
      </p:sp>
      <p:pic>
        <p:nvPicPr>
          <p:cNvPr id="88" name="Google Shape;88;p17"/>
          <p:cNvPicPr preferRelativeResize="0"/>
          <p:nvPr/>
        </p:nvPicPr>
        <p:blipFill>
          <a:blip r:embed="rId3">
            <a:alphaModFix/>
          </a:blip>
          <a:stretch>
            <a:fillRect/>
          </a:stretch>
        </p:blipFill>
        <p:spPr>
          <a:xfrm>
            <a:off x="4572000" y="99225"/>
            <a:ext cx="2007726" cy="1338476"/>
          </a:xfrm>
          <a:prstGeom prst="rect">
            <a:avLst/>
          </a:prstGeom>
          <a:noFill/>
          <a:ln>
            <a:noFill/>
          </a:ln>
        </p:spPr>
      </p:pic>
      <p:pic>
        <p:nvPicPr>
          <p:cNvPr id="89" name="Google Shape;89;p17"/>
          <p:cNvPicPr preferRelativeResize="0"/>
          <p:nvPr/>
        </p:nvPicPr>
        <p:blipFill>
          <a:blip r:embed="rId4">
            <a:alphaModFix/>
          </a:blip>
          <a:stretch>
            <a:fillRect/>
          </a:stretch>
        </p:blipFill>
        <p:spPr>
          <a:xfrm>
            <a:off x="6300500" y="1506950"/>
            <a:ext cx="2666851" cy="1777901"/>
          </a:xfrm>
          <a:prstGeom prst="rect">
            <a:avLst/>
          </a:prstGeom>
          <a:noFill/>
          <a:ln>
            <a:noFill/>
          </a:ln>
        </p:spPr>
      </p:pic>
      <p:pic>
        <p:nvPicPr>
          <p:cNvPr id="90" name="Google Shape;90;p17"/>
          <p:cNvPicPr preferRelativeResize="0"/>
          <p:nvPr/>
        </p:nvPicPr>
        <p:blipFill>
          <a:blip r:embed="rId5">
            <a:alphaModFix/>
          </a:blip>
          <a:stretch>
            <a:fillRect/>
          </a:stretch>
        </p:blipFill>
        <p:spPr>
          <a:xfrm>
            <a:off x="4510400" y="3390950"/>
            <a:ext cx="2557676" cy="1705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512700" y="148595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Design Decision</a:t>
            </a:r>
            <a:endParaRPr sz="4200"/>
          </a:p>
        </p:txBody>
      </p:sp>
      <p:sp>
        <p:nvSpPr>
          <p:cNvPr id="96" name="Google Shape;96;p18"/>
          <p:cNvSpPr txBox="1"/>
          <p:nvPr>
            <p:ph idx="4294967295" type="subTitle"/>
          </p:nvPr>
        </p:nvSpPr>
        <p:spPr>
          <a:xfrm>
            <a:off x="478825" y="3719164"/>
            <a:ext cx="8118600" cy="78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CCCCCC"/>
              </a:buClr>
              <a:buSzPts val="1800"/>
              <a:buChar char="●"/>
            </a:pPr>
            <a:r>
              <a:rPr lang="en">
                <a:solidFill>
                  <a:srgbClr val="CCCCCC"/>
                </a:solidFill>
              </a:rPr>
              <a:t>Mosaicing is a technique which we have used to stitch images to get a complete image.</a:t>
            </a:r>
            <a:endParaRPr>
              <a:solidFill>
                <a:srgbClr val="CCCCCC"/>
              </a:solidFill>
            </a:endParaRPr>
          </a:p>
          <a:p>
            <a:pPr indent="-342900" lvl="0" marL="457200" rtl="0" algn="l">
              <a:spcBef>
                <a:spcPts val="0"/>
              </a:spcBef>
              <a:spcAft>
                <a:spcPts val="0"/>
              </a:spcAft>
              <a:buClr>
                <a:srgbClr val="CCCCCC"/>
              </a:buClr>
              <a:buSzPts val="1800"/>
              <a:buChar char="●"/>
            </a:pPr>
            <a:r>
              <a:rPr lang="en">
                <a:solidFill>
                  <a:srgbClr val="CCCCCC"/>
                </a:solidFill>
              </a:rPr>
              <a:t>We gave world image, perspective image and all the coordinates as an input parameter,  which undergo the process of inverse homography </a:t>
            </a:r>
            <a:endParaRPr>
              <a:solidFill>
                <a:srgbClr val="CCCCC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Observation and Result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We observed</a:t>
            </a:r>
            <a:r>
              <a:rPr b="1" lang="en" sz="1800"/>
              <a:t>…</a:t>
            </a:r>
            <a:endParaRPr b="1" sz="1800"/>
          </a:p>
          <a:p>
            <a:pPr indent="-317500" lvl="0" marL="457200" rtl="0" algn="l">
              <a:spcBef>
                <a:spcPts val="1600"/>
              </a:spcBef>
              <a:spcAft>
                <a:spcPts val="0"/>
              </a:spcAft>
              <a:buSzPts val="1400"/>
              <a:buChar char="●"/>
            </a:pPr>
            <a:r>
              <a:rPr lang="en"/>
              <a:t>After stitching there is some data loss as some data is overlapped or not stitched in its perfect position</a:t>
            </a:r>
            <a:endParaRPr/>
          </a:p>
          <a:p>
            <a:pPr indent="-317500" lvl="0" marL="457200" rtl="0" algn="l">
              <a:spcBef>
                <a:spcPts val="0"/>
              </a:spcBef>
              <a:spcAft>
                <a:spcPts val="0"/>
              </a:spcAft>
              <a:buSzPts val="1400"/>
              <a:buChar char="●"/>
            </a:pPr>
            <a:r>
              <a:rPr lang="en"/>
              <a:t>As we stitch any two images there are some black spots (offset area which is not used) area which is created due to misalignment of another image at some angle. This increases the image size which has no useful data in black spots</a:t>
            </a:r>
            <a:endParaRPr/>
          </a:p>
        </p:txBody>
      </p:sp>
      <p:sp>
        <p:nvSpPr>
          <p:cNvPr id="107" name="Google Shape;107;p20"/>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Reason for doing inverse mapping</a:t>
            </a:r>
            <a:r>
              <a:rPr b="1" lang="en" sz="1800"/>
              <a:t>...</a:t>
            </a:r>
            <a:endParaRPr b="1" sz="1800"/>
          </a:p>
          <a:p>
            <a:pPr indent="-317500" lvl="0" marL="457200" rtl="0" algn="l">
              <a:spcBef>
                <a:spcPts val="1600"/>
              </a:spcBef>
              <a:spcAft>
                <a:spcPts val="0"/>
              </a:spcAft>
              <a:buSzPts val="1400"/>
              <a:buChar char="●"/>
            </a:pPr>
            <a:r>
              <a:rPr lang="en"/>
              <a:t>While doing forward mapping we notice some small holes because we get some floating point values that are not present in the world image array. That’s why we have done the inverse mapping</a:t>
            </a:r>
            <a:endParaRPr/>
          </a:p>
        </p:txBody>
      </p:sp>
      <p:sp>
        <p:nvSpPr>
          <p:cNvPr id="108" name="Google Shape;108;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12" name="Shape 112"/>
        <p:cNvGrpSpPr/>
        <p:nvPr/>
      </p:nvGrpSpPr>
      <p:grpSpPr>
        <a:xfrm>
          <a:off x="0" y="0"/>
          <a:ext cx="0" cy="0"/>
          <a:chOff x="0" y="0"/>
          <a:chExt cx="0" cy="0"/>
        </a:xfrm>
      </p:grpSpPr>
      <p:pic>
        <p:nvPicPr>
          <p:cNvPr id="113" name="Google Shape;113;p21"/>
          <p:cNvPicPr preferRelativeResize="0"/>
          <p:nvPr/>
        </p:nvPicPr>
        <p:blipFill>
          <a:blip r:embed="rId3">
            <a:alphaModFix/>
          </a:blip>
          <a:stretch>
            <a:fillRect/>
          </a:stretch>
        </p:blipFill>
        <p:spPr>
          <a:xfrm>
            <a:off x="152400" y="152400"/>
            <a:ext cx="3364701" cy="2774275"/>
          </a:xfrm>
          <a:prstGeom prst="rect">
            <a:avLst/>
          </a:prstGeom>
          <a:noFill/>
          <a:ln>
            <a:noFill/>
          </a:ln>
        </p:spPr>
      </p:pic>
      <p:pic>
        <p:nvPicPr>
          <p:cNvPr id="114" name="Google Shape;114;p21"/>
          <p:cNvPicPr preferRelativeResize="0"/>
          <p:nvPr/>
        </p:nvPicPr>
        <p:blipFill>
          <a:blip r:embed="rId4">
            <a:alphaModFix/>
          </a:blip>
          <a:stretch>
            <a:fillRect/>
          </a:stretch>
        </p:blipFill>
        <p:spPr>
          <a:xfrm>
            <a:off x="4855426" y="1927750"/>
            <a:ext cx="3972633" cy="3090450"/>
          </a:xfrm>
          <a:prstGeom prst="rect">
            <a:avLst/>
          </a:prstGeom>
          <a:noFill/>
          <a:ln>
            <a:noFill/>
          </a:ln>
        </p:spPr>
      </p:pic>
      <p:sp>
        <p:nvSpPr>
          <p:cNvPr id="115" name="Google Shape;115;p21"/>
          <p:cNvSpPr/>
          <p:nvPr/>
        </p:nvSpPr>
        <p:spPr>
          <a:xfrm flipH="1" rot="10800000">
            <a:off x="3842375" y="508250"/>
            <a:ext cx="2005800" cy="752100"/>
          </a:xfrm>
          <a:prstGeom prst="bentUpArrow">
            <a:avLst>
              <a:gd fmla="val 22526" name="adj1"/>
              <a:gd fmla="val 23426" name="adj2"/>
              <a:gd fmla="val 41430" name="adj3"/>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1"/>
          <p:cNvSpPr txBox="1"/>
          <p:nvPr/>
        </p:nvSpPr>
        <p:spPr>
          <a:xfrm>
            <a:off x="1030050" y="3056275"/>
            <a:ext cx="1511100" cy="3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Image12</a:t>
            </a:r>
            <a:endParaRPr>
              <a:latin typeface="Old Standard TT"/>
              <a:ea typeface="Old Standard TT"/>
              <a:cs typeface="Old Standard TT"/>
              <a:sym typeface="Old Standard TT"/>
            </a:endParaRPr>
          </a:p>
        </p:txBody>
      </p:sp>
      <p:sp>
        <p:nvSpPr>
          <p:cNvPr id="117" name="Google Shape;117;p21"/>
          <p:cNvSpPr txBox="1"/>
          <p:nvPr/>
        </p:nvSpPr>
        <p:spPr>
          <a:xfrm>
            <a:off x="6115850" y="1317975"/>
            <a:ext cx="1511100" cy="3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Image123</a:t>
            </a:r>
            <a:endParaRPr>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