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2" d="100"/>
          <a:sy n="82" d="100"/>
        </p:scale>
        <p:origin x="43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14648FC-001F-47A2-B379-F11F968B65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2C53146-325B-4F54-8D1B-5AF6921921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173EBE1-C977-42DE-81EB-F21390CC3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CBF8C-AA76-4E75-BDC3-901FACE4C657}" type="datetimeFigureOut">
              <a:rPr kumimoji="1" lang="ja-JP" altLang="en-US" smtClean="0"/>
              <a:t>2020/4/25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1AF4F28-6B75-446A-A65B-4224C6E6B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2B64810-55A6-412D-BDCA-E4A4E81B0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3DF3F-0359-4514-B6F1-AD3898634A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3248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442D50D-0D6F-40D3-9838-E8B2BEE06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75913FC-8587-4E52-8254-FA3B4FB2E7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6C00699-8E95-4AF2-A654-B886285E1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CBF8C-AA76-4E75-BDC3-901FACE4C657}" type="datetimeFigureOut">
              <a:rPr kumimoji="1" lang="ja-JP" altLang="en-US" smtClean="0"/>
              <a:t>2020/4/25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C2DE635-8FB6-4000-B7D9-FE129271E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52B253F-4E69-49E1-A02D-3655DCC27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3DF3F-0359-4514-B6F1-AD3898634A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2432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E4A4FBA5-F6D2-440A-93AB-FBF91F9E35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1E63A4A-B06F-46AA-B473-DFD0B829AD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408AC5E-8026-4C5E-B27E-B36E2B17D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CBF8C-AA76-4E75-BDC3-901FACE4C657}" type="datetimeFigureOut">
              <a:rPr kumimoji="1" lang="ja-JP" altLang="en-US" smtClean="0"/>
              <a:t>2020/4/25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45AA021-9E70-4A7B-A5CA-2A08F9D70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0F4C207-3627-46E8-A162-8CD5964AD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3DF3F-0359-4514-B6F1-AD3898634A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7839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FDEEC48-D40A-438E-87BA-486C88A56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ECB5EF4-F963-4565-A3A2-470C38B6C9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72606E3-C9B1-4B75-ACE8-4C0709578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CBF8C-AA76-4E75-BDC3-901FACE4C657}" type="datetimeFigureOut">
              <a:rPr kumimoji="1" lang="ja-JP" altLang="en-US" smtClean="0"/>
              <a:t>2020/4/25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5DC6D94-18BA-4A29-97EF-E72C18091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87BB963-33A9-4F0A-9871-57006EDE2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3DF3F-0359-4514-B6F1-AD3898634A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7215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8BD1854-BD99-46D0-A1BC-534D05A7D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93D7317-380A-4E2F-8FD3-210DFFAF83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D83A693-F859-4C43-9DEA-F852F2A79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CBF8C-AA76-4E75-BDC3-901FACE4C657}" type="datetimeFigureOut">
              <a:rPr kumimoji="1" lang="ja-JP" altLang="en-US" smtClean="0"/>
              <a:t>2020/4/25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5714328-F80D-467A-AFFC-625B360EC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86F170F-2DBC-4390-8E21-122192E98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3DF3F-0359-4514-B6F1-AD3898634A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7428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AC68343-D301-4834-A0F6-438FF986B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6A77910-6E44-43FF-A9A0-95903387C7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687815D-933A-4492-A038-075D4DDD52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E63AFFF-117D-40D2-9BAA-01051A00D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CBF8C-AA76-4E75-BDC3-901FACE4C657}" type="datetimeFigureOut">
              <a:rPr kumimoji="1" lang="ja-JP" altLang="en-US" smtClean="0"/>
              <a:t>2020/4/25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151895A-4173-4542-964A-5F094A7CE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C677E7D-7E9A-4B35-806B-FB9C960FB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3DF3F-0359-4514-B6F1-AD3898634A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8555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8381821-9C62-4C8B-8654-819CE47FD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05192E5-45C0-43C6-A4EE-5C91CA44D7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999E202-84D8-4725-BFA4-8C569F487F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F353304-0F31-4ED2-9839-7F5FC81D13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526822FB-2907-4B58-8516-F49F333C88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EDF278C0-7F78-4D08-BE8B-AB3805387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CBF8C-AA76-4E75-BDC3-901FACE4C657}" type="datetimeFigureOut">
              <a:rPr kumimoji="1" lang="ja-JP" altLang="en-US" smtClean="0"/>
              <a:t>2020/4/25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6E4B3E7C-A440-40C0-BFB4-FEC23B187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4C85FBCD-2C21-4A37-8B44-1D12E8158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3DF3F-0359-4514-B6F1-AD3898634A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7676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1E3581D-F95F-49E5-8A8C-8C65BA5C4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C6D15B57-20AA-4A9A-9F5B-0DCBF8301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CBF8C-AA76-4E75-BDC3-901FACE4C657}" type="datetimeFigureOut">
              <a:rPr kumimoji="1" lang="ja-JP" altLang="en-US" smtClean="0"/>
              <a:t>2020/4/25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40161DF-68A4-4F75-8548-328E97688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0871BB4-1AA0-47EF-B9E9-2BDD3D858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3DF3F-0359-4514-B6F1-AD3898634A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8490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2F94A3A6-8003-44FD-8525-2FDADC0A7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CBF8C-AA76-4E75-BDC3-901FACE4C657}" type="datetimeFigureOut">
              <a:rPr kumimoji="1" lang="ja-JP" altLang="en-US" smtClean="0"/>
              <a:t>2020/4/25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78C0058D-2DF4-4C5C-B1A9-E5CBF8743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68E04A0-F62E-44A3-8079-61BCE46BD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3DF3F-0359-4514-B6F1-AD3898634A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1747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D82163E-CECD-445D-BF17-2F87F8CD9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226C20B-1E3D-4154-A25A-3A764B30AE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A7A93EC-E68C-47D3-84E5-F1D0CEDF2D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5DB79CF-2C76-4560-AF48-8FBA779DF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CBF8C-AA76-4E75-BDC3-901FACE4C657}" type="datetimeFigureOut">
              <a:rPr kumimoji="1" lang="ja-JP" altLang="en-US" smtClean="0"/>
              <a:t>2020/4/25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508AC8B-ABC9-4F7F-A26B-1ADEB58F2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7F6EBEC-1C1E-48D0-834F-34CED202E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3DF3F-0359-4514-B6F1-AD3898634A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5552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EA248E7-DE08-4256-8D57-13E061B87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4BD04C5-CB06-4F99-AB6C-486FE65C2D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A7CB138-E606-479C-B946-609AA5CDF5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29030BC-AA05-497F-A28D-DCF003C4A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CBF8C-AA76-4E75-BDC3-901FACE4C657}" type="datetimeFigureOut">
              <a:rPr kumimoji="1" lang="ja-JP" altLang="en-US" smtClean="0"/>
              <a:t>2020/4/25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43B0CAB-1963-482B-9FA0-D3F2A736D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AB0C3A3-23E0-433C-BC0F-ADFC68D08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3DF3F-0359-4514-B6F1-AD3898634A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1215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A2989668-BAA1-47AD-8A72-521FFAF02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F919246-4AE2-4AA0-807A-5F8326D26C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C8B1F2D-3E00-4BD2-B357-31EC9DE162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CBF8C-AA76-4E75-BDC3-901FACE4C657}" type="datetimeFigureOut">
              <a:rPr kumimoji="1" lang="ja-JP" altLang="en-US" smtClean="0"/>
              <a:t>2020/4/25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49FDE80-14C7-4EAD-8DA4-EE3AB91AA9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66F3AF2-96C5-44D7-98D9-24B0B31E7A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13DF3F-0359-4514-B6F1-AD3898634A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4682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89BBFCB-7D3F-47A3-9968-6A148F1D6638}"/>
              </a:ext>
            </a:extLst>
          </p:cNvPr>
          <p:cNvSpPr txBox="1"/>
          <p:nvPr/>
        </p:nvSpPr>
        <p:spPr>
          <a:xfrm>
            <a:off x="4374331" y="1025938"/>
            <a:ext cx="3390324" cy="40011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ja-JP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 Ultra Bold" panose="020B0A02020104020203" pitchFamily="34" charset="0"/>
                <a:ea typeface="HGS創英角ﾎﾟｯﾌﾟ体" panose="040B0A00000000000000" pitchFamily="50" charset="-128"/>
              </a:rPr>
              <a:t>Okamoto </a:t>
            </a:r>
            <a:r>
              <a:rPr lang="en-US" altLang="ja-JP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ill Sans Ultra Bold" panose="020B0A02020104020203" pitchFamily="34" charset="0"/>
                <a:ea typeface="HGS創英角ﾎﾟｯﾌﾟ体" panose="040B0A00000000000000" pitchFamily="50" charset="-128"/>
              </a:rPr>
              <a:t>Takamitsu</a:t>
            </a:r>
            <a:endParaRPr kumimoji="1" lang="ja-JP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Gill Sans Ultra Bold" panose="020B0A02020104020203" pitchFamily="34" charset="0"/>
              <a:ea typeface="HGS創英角ﾎﾟｯﾌﾟ体" panose="040B0A00000000000000" pitchFamily="50" charset="-128"/>
            </a:endParaRPr>
          </a:p>
        </p:txBody>
      </p:sp>
      <p:sp>
        <p:nvSpPr>
          <p:cNvPr id="15" name="吹き出し: 角を丸めた四角形 14">
            <a:extLst>
              <a:ext uri="{FF2B5EF4-FFF2-40B4-BE49-F238E27FC236}">
                <a16:creationId xmlns:a16="http://schemas.microsoft.com/office/drawing/2014/main" id="{DDDB8D78-5058-4DA3-A41B-E6863B054FFE}"/>
              </a:ext>
            </a:extLst>
          </p:cNvPr>
          <p:cNvSpPr/>
          <p:nvPr/>
        </p:nvSpPr>
        <p:spPr>
          <a:xfrm>
            <a:off x="380999" y="563360"/>
            <a:ext cx="3307474" cy="1836797"/>
          </a:xfrm>
          <a:prstGeom prst="wedgeRoundRectCallout">
            <a:avLst>
              <a:gd name="adj1" fmla="val 63023"/>
              <a:gd name="adj2" fmla="val 3608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en-US" altLang="ja-JP" sz="1600" dirty="0">
              <a:solidFill>
                <a:schemeClr val="tx1">
                  <a:lumMod val="75000"/>
                  <a:lumOff val="25000"/>
                </a:schemeClr>
              </a:solidFill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  <a:p>
            <a:endParaRPr lang="en-US" altLang="ja-JP" sz="1600" dirty="0">
              <a:solidFill>
                <a:schemeClr val="tx1">
                  <a:lumMod val="75000"/>
                  <a:lumOff val="25000"/>
                </a:schemeClr>
              </a:solidFill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  <a:p>
            <a:r>
              <a:rPr lang="ja-JP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ジャンル問わず何でも歌う！</a:t>
            </a:r>
            <a:endParaRPr lang="en-US" altLang="ja-JP" sz="1600" dirty="0">
              <a:solidFill>
                <a:schemeClr val="tx1">
                  <a:lumMod val="75000"/>
                  <a:lumOff val="25000"/>
                </a:schemeClr>
              </a:solidFill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  <a:p>
            <a:r>
              <a:rPr lang="ja-JP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・</a:t>
            </a:r>
            <a:r>
              <a:rPr lang="en-US" altLang="ja-JP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J-POP</a:t>
            </a:r>
          </a:p>
          <a:p>
            <a:r>
              <a:rPr lang="ja-JP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・洋楽</a:t>
            </a:r>
            <a:endParaRPr lang="en-US" altLang="ja-JP" sz="1600" dirty="0">
              <a:solidFill>
                <a:schemeClr val="tx1">
                  <a:lumMod val="75000"/>
                  <a:lumOff val="25000"/>
                </a:schemeClr>
              </a:solidFill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  <a:p>
            <a:r>
              <a:rPr lang="ja-JP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・アニソン</a:t>
            </a:r>
            <a:endParaRPr lang="en-US" altLang="ja-JP" sz="1600" dirty="0">
              <a:solidFill>
                <a:schemeClr val="tx1">
                  <a:lumMod val="75000"/>
                  <a:lumOff val="25000"/>
                </a:schemeClr>
              </a:solidFill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  <a:p>
            <a:r>
              <a:rPr lang="ja-JP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・昭和、平成、令和の曲</a:t>
            </a:r>
            <a:endParaRPr lang="en-US" altLang="ja-JP" sz="1600" dirty="0">
              <a:solidFill>
                <a:schemeClr val="tx1">
                  <a:lumMod val="75000"/>
                  <a:lumOff val="25000"/>
                </a:schemeClr>
              </a:solidFill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  <a:p>
            <a:r>
              <a:rPr lang="ja-JP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・</a:t>
            </a:r>
            <a:r>
              <a:rPr lang="en-US" altLang="ja-JP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etc</a:t>
            </a:r>
            <a:endParaRPr lang="en-US" altLang="ja-JP" sz="1600" dirty="0">
              <a:solidFill>
                <a:schemeClr val="tx1">
                  <a:lumMod val="75000"/>
                  <a:lumOff val="25000"/>
                </a:schemeClr>
              </a:solidFill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BB28956D-4C56-4CF9-BF47-5C8AFB5B37AD}"/>
              </a:ext>
            </a:extLst>
          </p:cNvPr>
          <p:cNvSpPr txBox="1"/>
          <p:nvPr/>
        </p:nvSpPr>
        <p:spPr>
          <a:xfrm>
            <a:off x="4651872" y="318052"/>
            <a:ext cx="2835243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ja-JP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偏愛マップ</a:t>
            </a:r>
            <a:endParaRPr kumimoji="1" lang="ja-JP" altLang="en-US" sz="4000" dirty="0">
              <a:solidFill>
                <a:schemeClr val="tx1">
                  <a:lumMod val="75000"/>
                  <a:lumOff val="25000"/>
                </a:schemeClr>
              </a:solidFill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</p:txBody>
      </p:sp>
      <p:sp>
        <p:nvSpPr>
          <p:cNvPr id="18" name="吹き出し: 角を丸めた四角形 17">
            <a:extLst>
              <a:ext uri="{FF2B5EF4-FFF2-40B4-BE49-F238E27FC236}">
                <a16:creationId xmlns:a16="http://schemas.microsoft.com/office/drawing/2014/main" id="{6923E368-A974-4CD0-9A13-4C961779DAC9}"/>
              </a:ext>
            </a:extLst>
          </p:cNvPr>
          <p:cNvSpPr/>
          <p:nvPr/>
        </p:nvSpPr>
        <p:spPr>
          <a:xfrm>
            <a:off x="380997" y="2625997"/>
            <a:ext cx="3304343" cy="1628503"/>
          </a:xfrm>
          <a:prstGeom prst="wedgeRoundRectCallout">
            <a:avLst>
              <a:gd name="adj1" fmla="val 65550"/>
              <a:gd name="adj2" fmla="val -2246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ja-JP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経験</a:t>
            </a:r>
            <a:endParaRPr lang="en-US" altLang="ja-JP" sz="1600" dirty="0">
              <a:solidFill>
                <a:schemeClr val="tx1">
                  <a:lumMod val="75000"/>
                  <a:lumOff val="25000"/>
                </a:schemeClr>
              </a:solidFill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  <a:p>
            <a:r>
              <a:rPr lang="ja-JP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・</a:t>
            </a:r>
            <a:r>
              <a:rPr lang="en-US" altLang="ja-JP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C#</a:t>
            </a:r>
            <a:r>
              <a:rPr lang="ja-JP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、</a:t>
            </a:r>
            <a:r>
              <a:rPr lang="en-US" altLang="ja-JP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JavaScript</a:t>
            </a:r>
            <a:r>
              <a:rPr lang="ja-JP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、</a:t>
            </a:r>
            <a:r>
              <a:rPr lang="en-US" altLang="ja-JP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AWS</a:t>
            </a:r>
            <a:br>
              <a:rPr lang="en-US" altLang="ja-JP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</a:br>
            <a:r>
              <a:rPr lang="ja-JP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・</a:t>
            </a:r>
            <a:r>
              <a:rPr lang="en-US" altLang="ja-JP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etc</a:t>
            </a:r>
            <a:endParaRPr lang="en-US" altLang="ja-JP" sz="1600" dirty="0">
              <a:solidFill>
                <a:schemeClr val="tx1">
                  <a:lumMod val="75000"/>
                  <a:lumOff val="25000"/>
                </a:schemeClr>
              </a:solidFill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  <a:p>
            <a:r>
              <a:rPr lang="ja-JP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やってみたい</a:t>
            </a:r>
            <a:br>
              <a:rPr lang="en-US" altLang="ja-JP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</a:br>
            <a:r>
              <a:rPr lang="ja-JP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・</a:t>
            </a:r>
            <a:r>
              <a:rPr lang="en-US" altLang="ja-JP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AI</a:t>
            </a:r>
          </a:p>
        </p:txBody>
      </p:sp>
      <p:sp>
        <p:nvSpPr>
          <p:cNvPr id="19" name="吹き出し: 角を丸めた四角形 18">
            <a:extLst>
              <a:ext uri="{FF2B5EF4-FFF2-40B4-BE49-F238E27FC236}">
                <a16:creationId xmlns:a16="http://schemas.microsoft.com/office/drawing/2014/main" id="{F3CE6BE9-BBD0-4ABB-AF9D-84341C46A752}"/>
              </a:ext>
            </a:extLst>
          </p:cNvPr>
          <p:cNvSpPr/>
          <p:nvPr/>
        </p:nvSpPr>
        <p:spPr>
          <a:xfrm>
            <a:off x="380997" y="5816600"/>
            <a:ext cx="3304343" cy="735014"/>
          </a:xfrm>
          <a:prstGeom prst="wedgeRoundRectCallout">
            <a:avLst>
              <a:gd name="adj1" fmla="val 56707"/>
              <a:gd name="adj2" fmla="val -48297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br>
              <a:rPr kumimoji="1" lang="en-US" altLang="ja-JP" b="1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</a:br>
            <a:r>
              <a:rPr lang="ja-JP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・株、</a:t>
            </a:r>
            <a:r>
              <a:rPr lang="en-US" altLang="ja-JP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FX</a:t>
            </a:r>
          </a:p>
        </p:txBody>
      </p:sp>
      <p:sp>
        <p:nvSpPr>
          <p:cNvPr id="20" name="吹き出し: 角を丸めた四角形 19">
            <a:extLst>
              <a:ext uri="{FF2B5EF4-FFF2-40B4-BE49-F238E27FC236}">
                <a16:creationId xmlns:a16="http://schemas.microsoft.com/office/drawing/2014/main" id="{EE029C0B-C106-4EF0-AD86-2A11FD2BF2B3}"/>
              </a:ext>
            </a:extLst>
          </p:cNvPr>
          <p:cNvSpPr/>
          <p:nvPr/>
        </p:nvSpPr>
        <p:spPr>
          <a:xfrm>
            <a:off x="7998283" y="563360"/>
            <a:ext cx="3594012" cy="1836797"/>
          </a:xfrm>
          <a:prstGeom prst="wedgeRoundRectCallout">
            <a:avLst>
              <a:gd name="adj1" fmla="val -63789"/>
              <a:gd name="adj2" fmla="val 37397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ja-JP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ジャンル問わず何でも読む！</a:t>
            </a:r>
            <a:endParaRPr lang="en-US" altLang="ja-JP" sz="1600" dirty="0">
              <a:solidFill>
                <a:schemeClr val="tx1">
                  <a:lumMod val="75000"/>
                  <a:lumOff val="25000"/>
                </a:schemeClr>
              </a:solidFill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  <a:p>
            <a:r>
              <a:rPr lang="ja-JP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・青年マンガ</a:t>
            </a:r>
            <a:br>
              <a:rPr lang="en-US" altLang="ja-JP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</a:br>
            <a:r>
              <a:rPr lang="ja-JP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・少年マンガ</a:t>
            </a:r>
            <a:endParaRPr lang="en-US" altLang="ja-JP" sz="1600" dirty="0">
              <a:solidFill>
                <a:schemeClr val="tx1">
                  <a:lumMod val="75000"/>
                  <a:lumOff val="25000"/>
                </a:schemeClr>
              </a:solidFill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  <a:p>
            <a:r>
              <a:rPr lang="ja-JP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・劇画</a:t>
            </a:r>
            <a:endParaRPr lang="en-US" altLang="ja-JP" sz="1600" dirty="0">
              <a:solidFill>
                <a:schemeClr val="tx1">
                  <a:lumMod val="75000"/>
                  <a:lumOff val="25000"/>
                </a:schemeClr>
              </a:solidFill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  <a:p>
            <a:r>
              <a:rPr lang="ja-JP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・昭和、平成、令和のマンガ</a:t>
            </a:r>
            <a:endParaRPr lang="en-US" altLang="ja-JP" sz="1600" dirty="0">
              <a:solidFill>
                <a:schemeClr val="tx1">
                  <a:lumMod val="75000"/>
                  <a:lumOff val="25000"/>
                </a:schemeClr>
              </a:solidFill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  <a:p>
            <a:r>
              <a:rPr lang="ja-JP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・</a:t>
            </a:r>
            <a:r>
              <a:rPr lang="en-US" altLang="ja-JP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etc</a:t>
            </a:r>
            <a:endParaRPr lang="en-US" altLang="ja-JP" sz="1600" dirty="0">
              <a:solidFill>
                <a:schemeClr val="tx1">
                  <a:lumMod val="75000"/>
                  <a:lumOff val="25000"/>
                </a:schemeClr>
              </a:solidFill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</p:txBody>
      </p:sp>
      <p:sp>
        <p:nvSpPr>
          <p:cNvPr id="21" name="吹き出し: 角を丸めた四角形 20">
            <a:extLst>
              <a:ext uri="{FF2B5EF4-FFF2-40B4-BE49-F238E27FC236}">
                <a16:creationId xmlns:a16="http://schemas.microsoft.com/office/drawing/2014/main" id="{5E9D3C01-A9EF-44F3-80F6-5DF8710A46F7}"/>
              </a:ext>
            </a:extLst>
          </p:cNvPr>
          <p:cNvSpPr/>
          <p:nvPr/>
        </p:nvSpPr>
        <p:spPr>
          <a:xfrm>
            <a:off x="8010882" y="2795630"/>
            <a:ext cx="3581413" cy="1672011"/>
          </a:xfrm>
          <a:prstGeom prst="wedgeRoundRectCallout">
            <a:avLst>
              <a:gd name="adj1" fmla="val -63800"/>
              <a:gd name="adj2" fmla="val -15271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ja-JP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いろいろ見る</a:t>
            </a:r>
            <a:endParaRPr lang="en-US" altLang="ja-JP" sz="1600" dirty="0">
              <a:solidFill>
                <a:schemeClr val="tx1">
                  <a:lumMod val="75000"/>
                  <a:lumOff val="25000"/>
                </a:schemeClr>
              </a:solidFill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  <a:p>
            <a:r>
              <a:rPr lang="ja-JP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マイブームは「</a:t>
            </a:r>
            <a:r>
              <a:rPr lang="en-US" altLang="ja-JP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Quiz Knock</a:t>
            </a:r>
            <a:r>
              <a:rPr lang="ja-JP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」</a:t>
            </a:r>
            <a:endParaRPr lang="en-US" altLang="ja-JP" sz="1600" dirty="0">
              <a:solidFill>
                <a:schemeClr val="tx1">
                  <a:lumMod val="75000"/>
                  <a:lumOff val="25000"/>
                </a:schemeClr>
              </a:solidFill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  <a:p>
            <a:r>
              <a:rPr lang="ja-JP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下記も好き（テレビ？）</a:t>
            </a:r>
            <a:endParaRPr lang="en-US" altLang="ja-JP" sz="1600" dirty="0">
              <a:solidFill>
                <a:schemeClr val="tx1">
                  <a:lumMod val="75000"/>
                  <a:lumOff val="25000"/>
                </a:schemeClr>
              </a:solidFill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  <a:p>
            <a:r>
              <a:rPr lang="ja-JP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・水曜日のダウンタウン</a:t>
            </a:r>
            <a:endParaRPr lang="en-US" altLang="ja-JP" sz="1600" dirty="0">
              <a:solidFill>
                <a:schemeClr val="tx1">
                  <a:lumMod val="75000"/>
                  <a:lumOff val="25000"/>
                </a:schemeClr>
              </a:solidFill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  <a:p>
            <a:r>
              <a:rPr lang="ja-JP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・しくじり先生</a:t>
            </a:r>
            <a:endParaRPr lang="en-US" altLang="ja-JP" sz="1600" dirty="0">
              <a:solidFill>
                <a:schemeClr val="tx1">
                  <a:lumMod val="75000"/>
                  <a:lumOff val="25000"/>
                </a:schemeClr>
              </a:solidFill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</p:txBody>
      </p:sp>
      <p:sp>
        <p:nvSpPr>
          <p:cNvPr id="22" name="吹き出し: 角を丸めた四角形 21">
            <a:extLst>
              <a:ext uri="{FF2B5EF4-FFF2-40B4-BE49-F238E27FC236}">
                <a16:creationId xmlns:a16="http://schemas.microsoft.com/office/drawing/2014/main" id="{A3A853ED-45F7-4D6F-9860-E5B42C715095}"/>
              </a:ext>
            </a:extLst>
          </p:cNvPr>
          <p:cNvSpPr/>
          <p:nvPr/>
        </p:nvSpPr>
        <p:spPr>
          <a:xfrm>
            <a:off x="380997" y="4451411"/>
            <a:ext cx="3304342" cy="1158459"/>
          </a:xfrm>
          <a:prstGeom prst="wedgeRoundRectCallout">
            <a:avLst>
              <a:gd name="adj1" fmla="val 68666"/>
              <a:gd name="adj2" fmla="val -47921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ja-JP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去年</a:t>
            </a:r>
            <a:r>
              <a:rPr lang="en-US" altLang="ja-JP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10kg</a:t>
            </a:r>
            <a:r>
              <a:rPr lang="ja-JP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痩せた！</a:t>
            </a:r>
            <a:endParaRPr lang="en-US" altLang="ja-JP" sz="1600" dirty="0">
              <a:solidFill>
                <a:schemeClr val="tx1">
                  <a:lumMod val="75000"/>
                  <a:lumOff val="25000"/>
                </a:schemeClr>
              </a:solidFill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  <a:p>
            <a:r>
              <a:rPr lang="ja-JP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・階段ウォーキング</a:t>
            </a:r>
            <a:endParaRPr lang="en-US" altLang="ja-JP" sz="1600" dirty="0">
              <a:solidFill>
                <a:schemeClr val="tx1">
                  <a:lumMod val="75000"/>
                  <a:lumOff val="25000"/>
                </a:schemeClr>
              </a:solidFill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  <a:p>
            <a:r>
              <a:rPr lang="ja-JP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・筋トレ</a:t>
            </a:r>
            <a:endParaRPr lang="en-US" altLang="ja-JP" sz="1600" dirty="0">
              <a:solidFill>
                <a:schemeClr val="tx1">
                  <a:lumMod val="75000"/>
                  <a:lumOff val="25000"/>
                </a:schemeClr>
              </a:solidFill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</p:txBody>
      </p:sp>
      <p:sp>
        <p:nvSpPr>
          <p:cNvPr id="23" name="吹き出し: 角を丸めた四角形 22">
            <a:extLst>
              <a:ext uri="{FF2B5EF4-FFF2-40B4-BE49-F238E27FC236}">
                <a16:creationId xmlns:a16="http://schemas.microsoft.com/office/drawing/2014/main" id="{C66FE98B-97D2-4134-9702-BB9EDCFC8C42}"/>
              </a:ext>
            </a:extLst>
          </p:cNvPr>
          <p:cNvSpPr/>
          <p:nvPr/>
        </p:nvSpPr>
        <p:spPr>
          <a:xfrm>
            <a:off x="7998283" y="4879604"/>
            <a:ext cx="3652012" cy="1672010"/>
          </a:xfrm>
          <a:prstGeom prst="wedgeRoundRectCallout">
            <a:avLst>
              <a:gd name="adj1" fmla="val -63075"/>
              <a:gd name="adj2" fmla="val -43853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ja-JP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学生時代専門</a:t>
            </a:r>
            <a:endParaRPr lang="en-US" altLang="ja-JP" sz="1600" dirty="0">
              <a:solidFill>
                <a:schemeClr val="tx1">
                  <a:lumMod val="75000"/>
                  <a:lumOff val="25000"/>
                </a:schemeClr>
              </a:solidFill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  <a:p>
            <a:r>
              <a:rPr lang="ja-JP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・相対性理論</a:t>
            </a:r>
            <a:endParaRPr lang="en-US" altLang="ja-JP" sz="1600" dirty="0">
              <a:solidFill>
                <a:schemeClr val="tx1">
                  <a:lumMod val="75000"/>
                  <a:lumOff val="25000"/>
                </a:schemeClr>
              </a:solidFill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  <a:p>
            <a:r>
              <a:rPr lang="ja-JP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理解したい</a:t>
            </a:r>
            <a:endParaRPr lang="en-US" altLang="ja-JP" sz="1600" dirty="0">
              <a:solidFill>
                <a:schemeClr val="tx1">
                  <a:lumMod val="75000"/>
                  <a:lumOff val="25000"/>
                </a:schemeClr>
              </a:solidFill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  <a:p>
            <a:r>
              <a:rPr lang="ja-JP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・量子コンピュータ</a:t>
            </a:r>
            <a:endParaRPr lang="en-US" altLang="ja-JP" sz="1600" dirty="0">
              <a:solidFill>
                <a:schemeClr val="tx1">
                  <a:lumMod val="75000"/>
                  <a:lumOff val="25000"/>
                </a:schemeClr>
              </a:solidFill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  <a:p>
            <a:r>
              <a:rPr lang="ja-JP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・宇宙際タイヒミュラー理論</a:t>
            </a:r>
            <a:endParaRPr lang="en-US" altLang="ja-JP" sz="1600" dirty="0">
              <a:solidFill>
                <a:schemeClr val="tx1">
                  <a:lumMod val="75000"/>
                  <a:lumOff val="25000"/>
                </a:schemeClr>
              </a:solidFill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</p:txBody>
      </p:sp>
      <p:sp>
        <p:nvSpPr>
          <p:cNvPr id="24" name="吹き出し: 角を丸めた四角形 23">
            <a:extLst>
              <a:ext uri="{FF2B5EF4-FFF2-40B4-BE49-F238E27FC236}">
                <a16:creationId xmlns:a16="http://schemas.microsoft.com/office/drawing/2014/main" id="{4865B9CE-6FD9-44D8-9E4E-350E03E740B2}"/>
              </a:ext>
            </a:extLst>
          </p:cNvPr>
          <p:cNvSpPr/>
          <p:nvPr/>
        </p:nvSpPr>
        <p:spPr>
          <a:xfrm>
            <a:off x="4137970" y="5272215"/>
            <a:ext cx="3304343" cy="1279399"/>
          </a:xfrm>
          <a:prstGeom prst="wedgeRoundRectCallout">
            <a:avLst>
              <a:gd name="adj1" fmla="val 17120"/>
              <a:gd name="adj2" fmla="val -92148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ja-JP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小学校低学年の女の子</a:t>
            </a:r>
            <a:endParaRPr lang="en-US" altLang="ja-JP" sz="1600" dirty="0">
              <a:solidFill>
                <a:schemeClr val="tx1">
                  <a:lumMod val="75000"/>
                  <a:lumOff val="25000"/>
                </a:schemeClr>
              </a:solidFill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  <a:p>
            <a:r>
              <a:rPr lang="ja-JP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遊び</a:t>
            </a:r>
            <a:br>
              <a:rPr lang="en-US" altLang="ja-JP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</a:br>
            <a:r>
              <a:rPr lang="ja-JP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・なぞなぞ</a:t>
            </a:r>
            <a:endParaRPr lang="en-US" altLang="ja-JP" sz="1600" dirty="0">
              <a:solidFill>
                <a:schemeClr val="tx1">
                  <a:lumMod val="75000"/>
                  <a:lumOff val="25000"/>
                </a:schemeClr>
              </a:solidFill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  <a:p>
            <a:r>
              <a:rPr lang="ja-JP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・ドラえもん</a:t>
            </a:r>
            <a:r>
              <a:rPr lang="en-US" altLang="ja-JP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(</a:t>
            </a:r>
            <a:r>
              <a:rPr lang="ja-JP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一緒に見るなど</a:t>
            </a:r>
            <a:r>
              <a:rPr lang="en-US" altLang="ja-JP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)</a:t>
            </a:r>
          </a:p>
        </p:txBody>
      </p:sp>
      <p:pic>
        <p:nvPicPr>
          <p:cNvPr id="5" name="図 4" descr="建物, ブラック, 大きい, ホワイト が含まれている画像&#10;&#10;自動的に生成された説明">
            <a:extLst>
              <a:ext uri="{FF2B5EF4-FFF2-40B4-BE49-F238E27FC236}">
                <a16:creationId xmlns:a16="http://schemas.microsoft.com/office/drawing/2014/main" id="{ACDBEFE5-59EF-46B9-9CD4-B5E0543EC9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5294" y="1585785"/>
            <a:ext cx="3076168" cy="2919956"/>
          </a:xfrm>
          <a:prstGeom prst="rect">
            <a:avLst/>
          </a:prstGeom>
          <a:effectLst/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C32C7B7-CCCC-4A4A-B974-9D0520976F98}"/>
              </a:ext>
            </a:extLst>
          </p:cNvPr>
          <p:cNvSpPr txBox="1"/>
          <p:nvPr/>
        </p:nvSpPr>
        <p:spPr>
          <a:xfrm>
            <a:off x="484543" y="428220"/>
            <a:ext cx="1696079" cy="36933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chemeClr val="accent4">
                    <a:lumMod val="20000"/>
                    <a:lumOff val="80000"/>
                  </a:schemeClr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カラオケ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F28DD074-F953-443E-BFFA-C70462C54A64}"/>
              </a:ext>
            </a:extLst>
          </p:cNvPr>
          <p:cNvSpPr txBox="1"/>
          <p:nvPr/>
        </p:nvSpPr>
        <p:spPr>
          <a:xfrm>
            <a:off x="485404" y="2519979"/>
            <a:ext cx="1696079" cy="36933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chemeClr val="accent4">
                    <a:lumMod val="20000"/>
                    <a:lumOff val="80000"/>
                  </a:schemeClr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技術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D57E43E7-E7D1-4CE6-93C2-F42EBFD681C2}"/>
              </a:ext>
            </a:extLst>
          </p:cNvPr>
          <p:cNvSpPr txBox="1"/>
          <p:nvPr/>
        </p:nvSpPr>
        <p:spPr>
          <a:xfrm>
            <a:off x="4228840" y="5073782"/>
            <a:ext cx="1511583" cy="36933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chemeClr val="accent4">
                    <a:lumMod val="20000"/>
                    <a:lumOff val="80000"/>
                  </a:schemeClr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こども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A21783A2-1136-4489-AB19-8AB1CBFFE270}"/>
              </a:ext>
            </a:extLst>
          </p:cNvPr>
          <p:cNvSpPr txBox="1"/>
          <p:nvPr/>
        </p:nvSpPr>
        <p:spPr>
          <a:xfrm>
            <a:off x="485403" y="5745221"/>
            <a:ext cx="1696079" cy="36933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chemeClr val="accent4">
                    <a:lumMod val="20000"/>
                    <a:lumOff val="80000"/>
                  </a:schemeClr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投資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6862B3D6-4102-4478-AD7F-8C7B7951E702}"/>
              </a:ext>
            </a:extLst>
          </p:cNvPr>
          <p:cNvSpPr txBox="1"/>
          <p:nvPr/>
        </p:nvSpPr>
        <p:spPr>
          <a:xfrm>
            <a:off x="484542" y="4389851"/>
            <a:ext cx="1696079" cy="36933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chemeClr val="accent4">
                    <a:lumMod val="20000"/>
                    <a:lumOff val="80000"/>
                  </a:schemeClr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ダイエット</a:t>
            </a: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3A159A2D-12D9-44A2-9075-61915A50D73A}"/>
              </a:ext>
            </a:extLst>
          </p:cNvPr>
          <p:cNvSpPr txBox="1"/>
          <p:nvPr/>
        </p:nvSpPr>
        <p:spPr>
          <a:xfrm>
            <a:off x="8126880" y="428220"/>
            <a:ext cx="1696079" cy="36933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chemeClr val="accent4">
                    <a:lumMod val="20000"/>
                    <a:lumOff val="80000"/>
                  </a:schemeClr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マンガ</a:t>
            </a: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CDC7C4F3-41FE-4AF4-B451-40DB3B77795F}"/>
              </a:ext>
            </a:extLst>
          </p:cNvPr>
          <p:cNvSpPr txBox="1"/>
          <p:nvPr/>
        </p:nvSpPr>
        <p:spPr>
          <a:xfrm>
            <a:off x="8126881" y="2713017"/>
            <a:ext cx="1696079" cy="36933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chemeClr val="accent4">
                    <a:lumMod val="20000"/>
                    <a:lumOff val="80000"/>
                  </a:schemeClr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YouTube</a:t>
            </a:r>
            <a:endParaRPr kumimoji="1" lang="ja-JP" altLang="en-US" dirty="0">
              <a:solidFill>
                <a:schemeClr val="accent4">
                  <a:lumMod val="20000"/>
                  <a:lumOff val="80000"/>
                </a:schemeClr>
              </a:solidFill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846DB3D8-15BC-4B46-8634-2C848212B518}"/>
              </a:ext>
            </a:extLst>
          </p:cNvPr>
          <p:cNvSpPr txBox="1"/>
          <p:nvPr/>
        </p:nvSpPr>
        <p:spPr>
          <a:xfrm>
            <a:off x="8126881" y="4755250"/>
            <a:ext cx="1696079" cy="36933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chemeClr val="accent4">
                    <a:lumMod val="20000"/>
                    <a:lumOff val="80000"/>
                  </a:schemeClr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科学</a:t>
            </a:r>
          </a:p>
        </p:txBody>
      </p:sp>
    </p:spTree>
    <p:extLst>
      <p:ext uri="{BB962C8B-B14F-4D97-AF65-F5344CB8AC3E}">
        <p14:creationId xmlns:p14="http://schemas.microsoft.com/office/powerpoint/2010/main" val="5608093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147</Words>
  <Application>Microsoft Office PowerPoint</Application>
  <PresentationFormat>ワイド画面</PresentationFormat>
  <Paragraphs>43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HGS創英角ﾎﾟｯﾌﾟ体</vt:lpstr>
      <vt:lpstr>游ゴシック</vt:lpstr>
      <vt:lpstr>游ゴシック Light</vt:lpstr>
      <vt:lpstr>Arial</vt:lpstr>
      <vt:lpstr>Gill Sans Ultra Bold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oka taka</dc:creator>
  <cp:lastModifiedBy>oka taka</cp:lastModifiedBy>
  <cp:revision>36</cp:revision>
  <dcterms:created xsi:type="dcterms:W3CDTF">2020-04-25T05:41:19Z</dcterms:created>
  <dcterms:modified xsi:type="dcterms:W3CDTF">2020-04-25T09:11:29Z</dcterms:modified>
</cp:coreProperties>
</file>