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</p:sldMasterIdLst>
  <p:notesMasterIdLst>
    <p:notesMasterId r:id="rId24"/>
  </p:notesMasterIdLst>
  <p:sldIdLst>
    <p:sldId id="259" r:id="rId4"/>
    <p:sldId id="1745" r:id="rId5"/>
    <p:sldId id="1744" r:id="rId6"/>
    <p:sldId id="1748" r:id="rId7"/>
    <p:sldId id="1749" r:id="rId8"/>
    <p:sldId id="1750" r:id="rId9"/>
    <p:sldId id="1747" r:id="rId10"/>
    <p:sldId id="1751" r:id="rId11"/>
    <p:sldId id="1754" r:id="rId12"/>
    <p:sldId id="1752" r:id="rId13"/>
    <p:sldId id="1753" r:id="rId14"/>
    <p:sldId id="1755" r:id="rId15"/>
    <p:sldId id="1758" r:id="rId16"/>
    <p:sldId id="1761" r:id="rId17"/>
    <p:sldId id="1759" r:id="rId18"/>
    <p:sldId id="1760" r:id="rId19"/>
    <p:sldId id="1764" r:id="rId20"/>
    <p:sldId id="1763" r:id="rId21"/>
    <p:sldId id="1765" r:id="rId22"/>
    <p:sldId id="173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26" autoAdjust="0"/>
  </p:normalViewPr>
  <p:slideViewPr>
    <p:cSldViewPr snapToGrid="0">
      <p:cViewPr varScale="1">
        <p:scale>
          <a:sx n="64" d="100"/>
          <a:sy n="64" d="100"/>
        </p:scale>
        <p:origin x="6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B06F-99CE-4D25-B1C7-3D743242A45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FD0B7-8938-487B-BC5F-17E197F7F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4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卡尔曼滤波讲解</a:t>
            </a:r>
            <a:endParaRPr lang="en-US" altLang="zh-CN" dirty="0"/>
          </a:p>
          <a:p>
            <a:r>
              <a:rPr lang="zh-CN" altLang="en-US" dirty="0"/>
              <a:t>融合预测值与测量值（中心值的操作）</a:t>
            </a:r>
            <a:endParaRPr lang="en-US" altLang="zh-CN" dirty="0"/>
          </a:p>
          <a:p>
            <a:r>
              <a:rPr lang="zh-CN" altLang="en-US" dirty="0"/>
              <a:t>预测和测量包含数值和方差两个信息</a:t>
            </a:r>
            <a:endParaRPr lang="en-US" altLang="zh-CN" dirty="0"/>
          </a:p>
          <a:p>
            <a:r>
              <a:rPr lang="zh-CN" altLang="en-US" dirty="0"/>
              <a:t>权值通过使后验的方差最小获取（方差的更新）</a:t>
            </a:r>
            <a:endParaRPr lang="en-US" altLang="zh-CN" dirty="0"/>
          </a:p>
          <a:p>
            <a:r>
              <a:rPr lang="zh-CN" altLang="en-US" dirty="0"/>
              <a:t>前提条件：噪声均值为零</a:t>
            </a:r>
            <a:endParaRPr lang="en-US" altLang="zh-CN" dirty="0"/>
          </a:p>
          <a:p>
            <a:r>
              <a:rPr lang="en-US" altLang="zh-CN" dirty="0"/>
              <a:t>IMU</a:t>
            </a:r>
            <a:r>
              <a:rPr lang="zh-CN" altLang="en-US" dirty="0"/>
              <a:t>预测</a:t>
            </a:r>
            <a:r>
              <a:rPr lang="en-US" altLang="zh-CN" dirty="0"/>
              <a:t>VICON</a:t>
            </a:r>
            <a:r>
              <a:rPr lang="zh-CN" altLang="en-US" dirty="0"/>
              <a:t>误差图像：存在零漂</a:t>
            </a:r>
            <a:endParaRPr lang="en-US" altLang="zh-CN" dirty="0"/>
          </a:p>
          <a:p>
            <a:r>
              <a:rPr lang="zh-CN" altLang="en-US" dirty="0"/>
              <a:t>噪声均值不为零→带偏置的卡尔曼滤波器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91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67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0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247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22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68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221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946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080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879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</a:t>
            </a:r>
          </a:p>
          <a:p>
            <a:r>
              <a:rPr lang="zh-CN" altLang="en-US" dirty="0"/>
              <a:t>谢谢大家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A261C-AEA4-4D30-8DDC-7E9A1869E0C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52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滤波器介绍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误差定义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偏置存在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方差最小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22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噪音和偏差的特点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23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先验误差及其方差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91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后验误差及其方差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57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先验误差方差的求取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1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后验误差方差的求取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1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求导为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P+P-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98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83CC5-DE8E-411A-81FB-D70E10FA1B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32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6A8BD-8517-459D-8175-3B0ACC24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C7669-0C30-4EC2-847B-8C55F26BB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E1B89-1A37-4BA1-B278-E62F6B4C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69B80-6F9A-4039-9BCC-9395CDD0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7526E-EB1D-47E2-B13A-99EA7B1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8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6BA4-6DCD-41CE-A1FE-B44A19FA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42D8E-AF70-4D78-A3EB-2ED3238FE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6796-969D-4C19-9E41-F81C187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4FD71-D78F-4D0C-A8F0-C05E46D4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968C0-4739-4989-BA08-3158898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C8773C-6E9B-4F2A-A9CB-F03E1248E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BCE43-2D17-4139-A21B-337552745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08BA2-22AD-45E9-86E6-BDF9299F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AADAA-BEB0-47C3-9476-FD2154E2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319DC-595D-4BB2-801C-245C8FD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9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04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4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4EDB-CB15-45F8-886C-4C76817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88E8F-B2D5-4D2C-A429-3D15EC1B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9C4BB-2EB1-452A-9BFC-A4093028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F90F1-7526-47C0-AFC0-1B2ACC89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5C0C2-DDCC-40D8-8492-2EC5C1B4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4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2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3352562" y="6244170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11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1297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1280" y="4870088"/>
            <a:ext cx="224470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9584" y="3810704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5D627-7BA1-4C27-8B81-FC94A56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D8035-B2A4-4A72-95AC-19254A04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04FBC-B701-4735-89B6-4CE7852C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CB2A1-0954-408B-AC76-E91481E0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B3BEA-B875-426D-A83B-F8ACAFA2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48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66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1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7728-ED83-459B-B0E0-048F57B1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6662B-0BE4-434F-80BE-13D08A2E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C699A-637F-4607-90AE-701D14358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D0B8A-A504-40C8-BD9B-CCA07964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C80D4-3C0E-4E84-BCC1-8BCFD143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E4585-2986-43C5-8B8C-FBB3E0E6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2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9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1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125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31528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125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1116648" y="185528"/>
            <a:ext cx="835493" cy="314746"/>
            <a:chOff x="7469951" y="155154"/>
            <a:chExt cx="885617" cy="444838"/>
          </a:xfrm>
        </p:grpSpPr>
        <p:sp>
          <p:nvSpPr>
            <p:cNvPr id="23" name="平行四边形 22"/>
            <p:cNvSpPr/>
            <p:nvPr/>
          </p:nvSpPr>
          <p:spPr>
            <a:xfrm>
              <a:off x="7882003" y="155154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7469951" y="357899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7CC5A807-C142-49BC-AF01-20BD230825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7" y="60962"/>
            <a:ext cx="591319" cy="59131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C4D23C9-E2ED-453E-B503-2D6308A4B0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1" y="6178907"/>
            <a:ext cx="12192000" cy="309350"/>
          </a:xfrm>
          <a:prstGeom prst="rect">
            <a:avLst/>
          </a:prstGeom>
        </p:spPr>
      </p:pic>
      <p:sp>
        <p:nvSpPr>
          <p:cNvPr id="26" name="灯片编号占位符 2">
            <a:extLst>
              <a:ext uri="{FF2B5EF4-FFF2-40B4-BE49-F238E27FC236}">
                <a16:creationId xmlns:a16="http://schemas.microsoft.com/office/drawing/2014/main" id="{F457FA5F-5DB9-4CF9-A004-D6875CD56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60325" y="6492877"/>
            <a:ext cx="2168435" cy="365125"/>
          </a:xfrm>
        </p:spPr>
        <p:txBody>
          <a:bodyPr/>
          <a:lstStyle>
            <a:lvl1pPr>
              <a:defRPr sz="1200"/>
            </a:lvl1pPr>
          </a:lstStyle>
          <a:p>
            <a:fld id="{D983E9C2-4CB1-4564-9091-2269B87AE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6CB0E-B499-48DB-A413-F8501048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11EDD-47CD-4B2A-8957-68C2066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DBE03-5B4C-4188-A06B-70F92BB7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198B2C-812F-4659-8CE2-9AE0A7C95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5CB31D-AD7A-4C73-A8E8-93F061769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6E597D-F28B-4E3B-AEB6-8498779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DFFF93-38D9-476C-8695-A9A0A143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9BEBD-B86C-4B5C-B3F9-06A839FE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7320C-841B-42C6-A157-6738D785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CA9DE-EDF4-4B3D-878A-E677E075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9A8C6B-5283-42DF-89E7-9E04B804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F79DE-0F78-48F6-B877-D2A96DC3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F55B1-3E6C-4078-BE94-DFCF337E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AC7C55-317E-4971-8640-BEA06AD0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1D4CD-5DFC-4DEE-99BD-A6C7D70F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31498-CBB4-43BC-9F2B-4135A020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914E8-ABFD-4EEE-BC89-1C882042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28C26-CE2C-49B0-B1E0-B50B4A71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E3DE1-9E7F-487A-BF9F-FE5348C3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48A95-6C08-4568-8DA8-13BC9D54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EC0E8-4B51-4655-957B-948369B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92C7C-BF2E-4C2D-A796-2080AA94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AE9567-E3A1-4283-82DA-05781BCE6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D1A2A-7CF8-43C7-AEDF-D2FED8785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3CBCC-4968-40C5-BBBA-16F780A7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D1C01-5599-4998-B294-6BDF99A6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E1DA6-E0E0-4C42-AD2E-77E6697E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C9380-14A8-47F0-8321-8371E97F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F5E7C-898F-4CBB-B6E5-BD571535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B04A3-EB3F-4F76-8C2F-4EB4BE47A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6C56-B6C1-40B8-9686-5BE2DCB6461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B4276-15A9-44BB-909F-09F5E7005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A5E72-DB5E-47A9-B49B-6E769D32C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4F07-1ACA-4649-A4CB-542C4525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5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72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72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62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37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8.png"/><Relationship Id="rId5" Type="http://schemas.openxmlformats.org/officeDocument/2006/relationships/image" Target="../media/image39.png"/><Relationship Id="rId10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8" y="2016174"/>
            <a:ext cx="9379365" cy="1060855"/>
          </a:xfrm>
        </p:spPr>
        <p:txBody>
          <a:bodyPr/>
          <a:lstStyle/>
          <a:p>
            <a:r>
              <a:rPr lang="en-US" altLang="zh-CN" dirty="0"/>
              <a:t>Kalman Filter with</a:t>
            </a:r>
            <a:br>
              <a:rPr lang="en-US" altLang="zh-CN" dirty="0"/>
            </a:br>
            <a:r>
              <a:rPr lang="en-US" altLang="zh-CN" dirty="0"/>
              <a:t>Uncompensated Bias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Yuanjiong</a:t>
            </a:r>
            <a:r>
              <a:rPr lang="en-US" altLang="zh-CN" dirty="0"/>
              <a:t> Ying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9D57077-B79B-4A63-9DBB-940B070287A9}"/>
              </a:ext>
            </a:extLst>
          </p:cNvPr>
          <p:cNvSpPr/>
          <p:nvPr/>
        </p:nvSpPr>
        <p:spPr>
          <a:xfrm>
            <a:off x="239847" y="1188322"/>
            <a:ext cx="11712305" cy="4903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Process of </a:t>
            </a:r>
            <a:r>
              <a:rPr lang="en-US" altLang="zh-CN" sz="3200" dirty="0" err="1"/>
              <a:t>KF_bias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6A4BAA-3EFD-456E-9F37-A8135AE0A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3" b="72721"/>
          <a:stretch/>
        </p:blipFill>
        <p:spPr>
          <a:xfrm>
            <a:off x="2764735" y="1305576"/>
            <a:ext cx="9143040" cy="13012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70D245-B52C-45A4-A897-1993BF09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3" t="36115" b="27353"/>
          <a:stretch/>
        </p:blipFill>
        <p:spPr>
          <a:xfrm>
            <a:off x="2809112" y="2819786"/>
            <a:ext cx="9143040" cy="17425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C5FE65-5C34-4973-B1B8-6D89D588F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3" t="83487"/>
          <a:stretch/>
        </p:blipFill>
        <p:spPr>
          <a:xfrm>
            <a:off x="2764735" y="5036653"/>
            <a:ext cx="9143040" cy="7876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8CBBCF-ADA2-411C-9B34-D4F59A263393}"/>
              </a:ext>
            </a:extLst>
          </p:cNvPr>
          <p:cNvSpPr txBox="1"/>
          <p:nvPr/>
        </p:nvSpPr>
        <p:spPr>
          <a:xfrm>
            <a:off x="734260" y="1351814"/>
            <a:ext cx="14617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3E5711-2960-4E8C-AD04-AC3CC8848244}"/>
              </a:ext>
            </a:extLst>
          </p:cNvPr>
          <p:cNvSpPr txBox="1"/>
          <p:nvPr/>
        </p:nvSpPr>
        <p:spPr>
          <a:xfrm>
            <a:off x="829132" y="3296156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B5EA6-CF70-497D-BA96-A95FFD80CAA6}"/>
              </a:ext>
            </a:extLst>
          </p:cNvPr>
          <p:cNvSpPr txBox="1"/>
          <p:nvPr/>
        </p:nvSpPr>
        <p:spPr>
          <a:xfrm>
            <a:off x="612181" y="4984203"/>
            <a:ext cx="1705916" cy="892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and M</a:t>
            </a: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6FCE51-3A5A-4D1F-9ECE-354A541EFB3B}"/>
              </a:ext>
            </a:extLst>
          </p:cNvPr>
          <p:cNvSpPr/>
          <p:nvPr/>
        </p:nvSpPr>
        <p:spPr>
          <a:xfrm>
            <a:off x="544053" y="4963368"/>
            <a:ext cx="7645789" cy="86093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1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System Model</a:t>
            </a:r>
            <a:endParaRPr lang="zh-CN" altLang="en-US" sz="3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39F583-9F11-4B14-8C71-5D1D93E523DE}"/>
              </a:ext>
            </a:extLst>
          </p:cNvPr>
          <p:cNvSpPr txBox="1"/>
          <p:nvPr/>
        </p:nvSpPr>
        <p:spPr>
          <a:xfrm>
            <a:off x="1005977" y="1311950"/>
            <a:ext cx="302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State Variable: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849E0D-2E25-4754-9879-DA8096BFB94A}"/>
              </a:ext>
            </a:extLst>
          </p:cNvPr>
          <p:cNvSpPr txBox="1"/>
          <p:nvPr/>
        </p:nvSpPr>
        <p:spPr>
          <a:xfrm>
            <a:off x="1005976" y="2093561"/>
            <a:ext cx="302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Output Variable: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F5107F-38C2-4CCB-A4DD-3E527B3E83EA}"/>
                  </a:ext>
                </a:extLst>
              </p:cNvPr>
              <p:cNvSpPr txBox="1"/>
              <p:nvPr/>
            </p:nvSpPr>
            <p:spPr>
              <a:xfrm>
                <a:off x="4780277" y="1311950"/>
                <a:ext cx="4176015" cy="43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F5107F-38C2-4CCB-A4DD-3E527B3E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77" y="1311950"/>
                <a:ext cx="4176015" cy="439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7DD63F-3C88-4716-B840-F03B27E5E1E4}"/>
                  </a:ext>
                </a:extLst>
              </p:cNvPr>
              <p:cNvSpPr txBox="1"/>
              <p:nvPr/>
            </p:nvSpPr>
            <p:spPr>
              <a:xfrm>
                <a:off x="4780275" y="1967629"/>
                <a:ext cx="532915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7DD63F-3C88-4716-B840-F03B27E5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75" y="1967629"/>
                <a:ext cx="5329151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C041D79-5CA6-4A4C-AED5-095B58690095}"/>
                  </a:ext>
                </a:extLst>
              </p:cNvPr>
              <p:cNvSpPr txBox="1"/>
              <p:nvPr/>
            </p:nvSpPr>
            <p:spPr>
              <a:xfrm>
                <a:off x="4778480" y="2825766"/>
                <a:ext cx="3365793" cy="726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C041D79-5CA6-4A4C-AED5-095B5869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80" y="2825766"/>
                <a:ext cx="3365793" cy="726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11B0673-7B11-416A-8908-7F23C0E019E3}"/>
                  </a:ext>
                </a:extLst>
              </p:cNvPr>
              <p:cNvSpPr txBox="1"/>
              <p:nvPr/>
            </p:nvSpPr>
            <p:spPr>
              <a:xfrm>
                <a:off x="4583823" y="5334628"/>
                <a:ext cx="6727996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=(  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11B0673-7B11-416A-8908-7F23C0E0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23" y="5334628"/>
                <a:ext cx="6727996" cy="633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479682D-D07D-42E0-BC76-69B4A50926E4}"/>
                  </a:ext>
                </a:extLst>
              </p:cNvPr>
              <p:cNvSpPr txBox="1"/>
              <p:nvPr/>
            </p:nvSpPr>
            <p:spPr>
              <a:xfrm>
                <a:off x="4583823" y="4351943"/>
                <a:ext cx="17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479682D-D07D-42E0-BC76-69B4A5092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23" y="4351943"/>
                <a:ext cx="1764907" cy="369332"/>
              </a:xfrm>
              <a:prstGeom prst="rect">
                <a:avLst/>
              </a:prstGeom>
              <a:blipFill>
                <a:blip r:embed="rId7"/>
                <a:stretch>
                  <a:fillRect l="-1730" t="-3333" r="-173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17A0C4E-8463-47E0-9410-2D4BCC421D80}"/>
                  </a:ext>
                </a:extLst>
              </p:cNvPr>
              <p:cNvSpPr txBox="1"/>
              <p:nvPr/>
            </p:nvSpPr>
            <p:spPr>
              <a:xfrm>
                <a:off x="6999131" y="4377985"/>
                <a:ext cx="4985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17A0C4E-8463-47E0-9410-2D4BCC42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31" y="4377985"/>
                <a:ext cx="498534" cy="307777"/>
              </a:xfrm>
              <a:prstGeom prst="rect">
                <a:avLst/>
              </a:prstGeom>
              <a:blipFill>
                <a:blip r:embed="rId8"/>
                <a:stretch>
                  <a:fillRect l="-9756" r="-3659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179C2AD-E6DB-4B86-BA9B-56F5AF3F7E08}"/>
                  </a:ext>
                </a:extLst>
              </p:cNvPr>
              <p:cNvSpPr txBox="1"/>
              <p:nvPr/>
            </p:nvSpPr>
            <p:spPr>
              <a:xfrm>
                <a:off x="10058153" y="4382720"/>
                <a:ext cx="4985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179C2AD-E6DB-4B86-BA9B-56F5AF3F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153" y="4382720"/>
                <a:ext cx="498534" cy="307777"/>
              </a:xfrm>
              <a:prstGeom prst="rect">
                <a:avLst/>
              </a:prstGeom>
              <a:blipFill>
                <a:blip r:embed="rId9"/>
                <a:stretch>
                  <a:fillRect l="-12195" r="-365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F747A7E4-7DD6-4D66-BE87-B535216C23BA}"/>
              </a:ext>
            </a:extLst>
          </p:cNvPr>
          <p:cNvSpPr txBox="1"/>
          <p:nvPr/>
        </p:nvSpPr>
        <p:spPr>
          <a:xfrm>
            <a:off x="1005976" y="5394572"/>
            <a:ext cx="302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Output Equation: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97E98EF-CA9F-4280-9B64-F8BF1563FEC3}"/>
              </a:ext>
            </a:extLst>
          </p:cNvPr>
          <p:cNvSpPr txBox="1"/>
          <p:nvPr/>
        </p:nvSpPr>
        <p:spPr>
          <a:xfrm>
            <a:off x="1005976" y="4274999"/>
            <a:ext cx="302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State Equation: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F6DD0ED4-990B-4180-A76E-1F25881965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7665" y="4102562"/>
            <a:ext cx="2237741" cy="85351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B8DFAAE-C9CE-4917-9A18-4D1AB76EEF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6687" y="4102562"/>
            <a:ext cx="733914" cy="853515"/>
          </a:xfrm>
          <a:prstGeom prst="rect">
            <a:avLst/>
          </a:prstGeom>
        </p:spPr>
      </p:pic>
      <p:sp>
        <p:nvSpPr>
          <p:cNvPr id="54" name="平行四边形 53">
            <a:extLst>
              <a:ext uri="{FF2B5EF4-FFF2-40B4-BE49-F238E27FC236}">
                <a16:creationId xmlns:a16="http://schemas.microsoft.com/office/drawing/2014/main" id="{786DAD13-CE39-4CC3-8D3F-B4CF458AF977}"/>
              </a:ext>
            </a:extLst>
          </p:cNvPr>
          <p:cNvSpPr/>
          <p:nvPr/>
        </p:nvSpPr>
        <p:spPr>
          <a:xfrm flipH="1">
            <a:off x="710604" y="1113987"/>
            <a:ext cx="10770792" cy="2610024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gradFill>
              <a:gsLst>
                <a:gs pos="0">
                  <a:schemeClr val="bg1"/>
                </a:gs>
                <a:gs pos="41000">
                  <a:srgbClr val="E3898D"/>
                </a:gs>
                <a:gs pos="100000">
                  <a:schemeClr val="accent1"/>
                </a:gs>
              </a:gsLst>
              <a:lin ang="9600000" scaled="0"/>
            </a:gra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22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Curve Formation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E5BA9E7-C2E8-4115-A910-BFDBAA60896B}"/>
                  </a:ext>
                </a:extLst>
              </p:cNvPr>
              <p:cNvSpPr txBox="1"/>
              <p:nvPr/>
            </p:nvSpPr>
            <p:spPr>
              <a:xfrm>
                <a:off x="2827539" y="1963199"/>
                <a:ext cx="3179267" cy="506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+200∗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E5BA9E7-C2E8-4115-A910-BFDBAA608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539" y="1963199"/>
                <a:ext cx="3179267" cy="506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8729142-0F6A-4B13-A2B4-5D399FE1C34D}"/>
                  </a:ext>
                </a:extLst>
              </p:cNvPr>
              <p:cNvSpPr txBox="1"/>
              <p:nvPr/>
            </p:nvSpPr>
            <p:spPr>
              <a:xfrm>
                <a:off x="2864600" y="2569955"/>
                <a:ext cx="2506828" cy="506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+200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8729142-0F6A-4B13-A2B4-5D399FE1C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00" y="2569955"/>
                <a:ext cx="2506828" cy="506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F9CD273-24EA-4649-A371-72CBA79A87DC}"/>
                  </a:ext>
                </a:extLst>
              </p:cNvPr>
              <p:cNvSpPr txBox="1"/>
              <p:nvPr/>
            </p:nvSpPr>
            <p:spPr>
              <a:xfrm>
                <a:off x="2864600" y="3176711"/>
                <a:ext cx="2506828" cy="506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+200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F9CD273-24EA-4649-A371-72CBA79A8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00" y="3176711"/>
                <a:ext cx="2506828" cy="506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D7CEA7-D69E-4212-8D69-7E168646B3E0}"/>
                  </a:ext>
                </a:extLst>
              </p:cNvPr>
              <p:cNvSpPr txBox="1"/>
              <p:nvPr/>
            </p:nvSpPr>
            <p:spPr>
              <a:xfrm>
                <a:off x="2864600" y="1246624"/>
                <a:ext cx="172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=(50, 50, 50)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D7CEA7-D69E-4212-8D69-7E168646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00" y="1246624"/>
                <a:ext cx="1728678" cy="276999"/>
              </a:xfrm>
              <a:prstGeom prst="rect">
                <a:avLst/>
              </a:prstGeom>
              <a:blipFill>
                <a:blip r:embed="rId6"/>
                <a:stretch>
                  <a:fillRect l="-2827" r="-4594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8F7A59D-5E75-4D9F-A6BE-2BF559232F96}"/>
              </a:ext>
            </a:extLst>
          </p:cNvPr>
          <p:cNvSpPr txBox="1"/>
          <p:nvPr/>
        </p:nvSpPr>
        <p:spPr>
          <a:xfrm>
            <a:off x="809871" y="1185539"/>
            <a:ext cx="174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position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608E0A-50EF-4E53-947C-3856378FBF3B}"/>
              </a:ext>
            </a:extLst>
          </p:cNvPr>
          <p:cNvSpPr txBox="1"/>
          <p:nvPr/>
        </p:nvSpPr>
        <p:spPr>
          <a:xfrm>
            <a:off x="859563" y="2082395"/>
            <a:ext cx="164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without</a:t>
            </a:r>
          </a:p>
          <a:p>
            <a:pPr algn="di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and noise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2DCCA7-D8AA-4675-A5E7-F3324440FBFC}"/>
              </a:ext>
            </a:extLst>
          </p:cNvPr>
          <p:cNvSpPr txBox="1"/>
          <p:nvPr/>
        </p:nvSpPr>
        <p:spPr>
          <a:xfrm>
            <a:off x="859563" y="4057642"/>
            <a:ext cx="16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bias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5BC189-24E5-467A-8880-FD4144E1CD3B}"/>
              </a:ext>
            </a:extLst>
          </p:cNvPr>
          <p:cNvSpPr txBox="1"/>
          <p:nvPr/>
        </p:nvSpPr>
        <p:spPr>
          <a:xfrm>
            <a:off x="859563" y="4756234"/>
            <a:ext cx="163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noise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16119-FB5A-4309-868C-473CFEE72C51}"/>
              </a:ext>
            </a:extLst>
          </p:cNvPr>
          <p:cNvSpPr txBox="1"/>
          <p:nvPr/>
        </p:nvSpPr>
        <p:spPr>
          <a:xfrm>
            <a:off x="859563" y="5390022"/>
            <a:ext cx="163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  <a:p>
            <a:pPr algn="di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noise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6ADD673-2C9D-4558-AE82-534ED080E33E}"/>
                  </a:ext>
                </a:extLst>
              </p:cNvPr>
              <p:cNvSpPr txBox="1"/>
              <p:nvPr/>
            </p:nvSpPr>
            <p:spPr>
              <a:xfrm>
                <a:off x="2827539" y="4119593"/>
                <a:ext cx="31750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0.0001, 0.0001, 0.0001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6ADD673-2C9D-4558-AE82-534ED08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539" y="4119593"/>
                <a:ext cx="3175035" cy="246221"/>
              </a:xfrm>
              <a:prstGeom prst="rect">
                <a:avLst/>
              </a:prstGeom>
              <a:blipFill>
                <a:blip r:embed="rId7"/>
                <a:stretch>
                  <a:fillRect l="-384" r="-153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CD7D79-F6F7-485F-973B-FF8929881E39}"/>
                  </a:ext>
                </a:extLst>
              </p:cNvPr>
              <p:cNvSpPr txBox="1"/>
              <p:nvPr/>
            </p:nvSpPr>
            <p:spPr>
              <a:xfrm>
                <a:off x="2864600" y="4818268"/>
                <a:ext cx="27197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0.001, 0.001, 0.01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CD7D79-F6F7-485F-973B-FF892988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00" y="4818268"/>
                <a:ext cx="2719783" cy="246221"/>
              </a:xfrm>
              <a:prstGeom prst="rect">
                <a:avLst/>
              </a:prstGeom>
              <a:blipFill>
                <a:blip r:embed="rId8"/>
                <a:stretch>
                  <a:fillRect l="-448" r="-1794" b="-3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E01CE66-C9A1-458C-AE02-EC122329308C}"/>
                  </a:ext>
                </a:extLst>
              </p:cNvPr>
              <p:cNvSpPr txBox="1"/>
              <p:nvPr/>
            </p:nvSpPr>
            <p:spPr>
              <a:xfrm>
                <a:off x="2864600" y="5601719"/>
                <a:ext cx="947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E01CE66-C9A1-458C-AE02-EC122329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00" y="5601719"/>
                <a:ext cx="947759" cy="246221"/>
              </a:xfrm>
              <a:prstGeom prst="rect">
                <a:avLst/>
              </a:prstGeom>
              <a:blipFill>
                <a:blip r:embed="rId9"/>
                <a:stretch>
                  <a:fillRect l="-2581" r="-3226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2357E844-CF54-4040-9895-46909F08F7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45" y="1452612"/>
            <a:ext cx="5270367" cy="3952775"/>
          </a:xfrm>
          <a:prstGeom prst="rect">
            <a:avLst/>
          </a:prstGeom>
          <a:effectLst/>
        </p:spPr>
      </p:pic>
      <p:sp>
        <p:nvSpPr>
          <p:cNvPr id="50" name="平行四边形 49">
            <a:extLst>
              <a:ext uri="{FF2B5EF4-FFF2-40B4-BE49-F238E27FC236}">
                <a16:creationId xmlns:a16="http://schemas.microsoft.com/office/drawing/2014/main" id="{1C3559C1-B3A5-498E-BC61-2EC14FB1F8BC}"/>
              </a:ext>
            </a:extLst>
          </p:cNvPr>
          <p:cNvSpPr/>
          <p:nvPr/>
        </p:nvSpPr>
        <p:spPr>
          <a:xfrm flipH="1">
            <a:off x="715731" y="1022360"/>
            <a:ext cx="5507421" cy="5213130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gradFill>
              <a:gsLst>
                <a:gs pos="0">
                  <a:schemeClr val="bg1"/>
                </a:gs>
                <a:gs pos="41000">
                  <a:srgbClr val="E3898D"/>
                </a:gs>
                <a:gs pos="100000">
                  <a:schemeClr val="accent1"/>
                </a:gs>
              </a:gsLst>
              <a:lin ang="9600000" scaled="0"/>
            </a:gra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1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Filtering Result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17CECC-17A8-4E0B-A80F-1F05B907B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2" y="937898"/>
            <a:ext cx="4672548" cy="35044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FB6D05-0E11-471F-A343-E724013FF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55" y="937898"/>
            <a:ext cx="4672548" cy="350441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2220CF4-F313-455A-8DA5-90D14DB98F80}"/>
              </a:ext>
            </a:extLst>
          </p:cNvPr>
          <p:cNvSpPr txBox="1"/>
          <p:nvPr/>
        </p:nvSpPr>
        <p:spPr>
          <a:xfrm>
            <a:off x="1689385" y="4742744"/>
            <a:ext cx="881322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lang="zh-CN" altLang="en-US" sz="2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带偏置卡尔曼滤波器能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对于带偏置曲线进行准确估计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YZ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三轴的误差均在合理范围之内且处于同一数量级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lang="zh-CN" altLang="en-US" sz="2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相比于经典卡尔曼滤波器，带偏置卡尔曼滤波更好地</a:t>
            </a:r>
            <a:endParaRPr lang="en-US" altLang="zh-CN" sz="2400" spc="30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1518A"/>
              </a:buClr>
              <a:buSzPct val="80000"/>
              <a:tabLst/>
              <a:defRPr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缓解了系统偏置带来的不利影响，状态估计误差更小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62D005-C952-4348-9B28-0787D40827B4}"/>
              </a:ext>
            </a:extLst>
          </p:cNvPr>
          <p:cNvSpPr/>
          <p:nvPr/>
        </p:nvSpPr>
        <p:spPr>
          <a:xfrm>
            <a:off x="1361662" y="4593697"/>
            <a:ext cx="9611138" cy="17754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Another Curve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62D005-C952-4348-9B28-0787D40827B4}"/>
              </a:ext>
            </a:extLst>
          </p:cNvPr>
          <p:cNvSpPr/>
          <p:nvPr/>
        </p:nvSpPr>
        <p:spPr>
          <a:xfrm>
            <a:off x="558699" y="4224129"/>
            <a:ext cx="3428999" cy="21449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518940-2E0A-4670-A95E-2A6CA7EA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7" y="1030036"/>
            <a:ext cx="3887198" cy="2915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5F8045-B235-4911-8A0E-9623C0569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1" y="1030036"/>
            <a:ext cx="3887198" cy="29153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32C218-844F-4EDB-9E5F-8BFF76402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03" y="1030036"/>
            <a:ext cx="3887198" cy="2915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2886A2C-F3FB-4070-BA50-45349895CD31}"/>
                  </a:ext>
                </a:extLst>
              </p:cNvPr>
              <p:cNvSpPr txBox="1"/>
              <p:nvPr/>
            </p:nvSpPr>
            <p:spPr>
              <a:xfrm>
                <a:off x="712480" y="4906976"/>
                <a:ext cx="3104145" cy="506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+200∗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2886A2C-F3FB-4070-BA50-45349895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0" y="4906976"/>
                <a:ext cx="3104145" cy="5062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682ABAD-0B7E-4AEE-B2C1-8D2744935C6C}"/>
                  </a:ext>
                </a:extLst>
              </p:cNvPr>
              <p:cNvSpPr txBox="1"/>
              <p:nvPr/>
            </p:nvSpPr>
            <p:spPr>
              <a:xfrm>
                <a:off x="712480" y="5523241"/>
                <a:ext cx="1943286" cy="303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682ABAD-0B7E-4AEE-B2C1-8D27449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0" y="5523241"/>
                <a:ext cx="1943286" cy="303288"/>
              </a:xfrm>
              <a:prstGeom prst="rect">
                <a:avLst/>
              </a:prstGeom>
              <a:blipFill>
                <a:blip r:embed="rId7"/>
                <a:stretch>
                  <a:fillRect l="-3762" t="-2000" r="-1881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FC6C50-F246-4C2E-9854-54CF7D177EFF}"/>
                  </a:ext>
                </a:extLst>
              </p:cNvPr>
              <p:cNvSpPr txBox="1"/>
              <p:nvPr/>
            </p:nvSpPr>
            <p:spPr>
              <a:xfrm>
                <a:off x="712480" y="5932352"/>
                <a:ext cx="1943286" cy="304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FC6C50-F246-4C2E-9854-54CF7D17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0" y="5932352"/>
                <a:ext cx="1943286" cy="304442"/>
              </a:xfrm>
              <a:prstGeom prst="rect">
                <a:avLst/>
              </a:prstGeom>
              <a:blipFill>
                <a:blip r:embed="rId8"/>
                <a:stretch>
                  <a:fillRect l="-3448" r="-125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C4C52386-B442-4DAB-97D8-1C7436A68898}"/>
              </a:ext>
            </a:extLst>
          </p:cNvPr>
          <p:cNvSpPr txBox="1"/>
          <p:nvPr/>
        </p:nvSpPr>
        <p:spPr>
          <a:xfrm>
            <a:off x="390047" y="4370265"/>
            <a:ext cx="3766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without bias and noise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96F857-2944-43AC-83F4-EA96EEC58B51}"/>
              </a:ext>
            </a:extLst>
          </p:cNvPr>
          <p:cNvSpPr/>
          <p:nvPr/>
        </p:nvSpPr>
        <p:spPr>
          <a:xfrm>
            <a:off x="4250233" y="4224129"/>
            <a:ext cx="7383068" cy="21449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9830FD-82E5-4245-9A1D-197CFB4ABB96}"/>
              </a:ext>
            </a:extLst>
          </p:cNvPr>
          <p:cNvSpPr txBox="1"/>
          <p:nvPr/>
        </p:nvSpPr>
        <p:spPr>
          <a:xfrm>
            <a:off x="4593936" y="4422761"/>
            <a:ext cx="6695661" cy="17477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lang="zh-CN" altLang="en-US" sz="2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对于该曲线能够实现较准确的状态估计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marR="0" lvl="0" indent="-45720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相较于作三次和四次多项式运动的</a:t>
            </a: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XY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轴，作简谐运动的</a:t>
            </a: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Z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轴偏置的修正效果更明显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marR="0" lvl="0" indent="-45720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状态估计结果逐渐发散的现象依然存在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A6D315-422A-439F-B459-847EE7C8B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01" y="941966"/>
            <a:ext cx="4757893" cy="35684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AFD533-B5D7-4E0B-8D10-B4BFF6FD9E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"/>
          <a:stretch/>
        </p:blipFill>
        <p:spPr>
          <a:xfrm>
            <a:off x="1075353" y="1162878"/>
            <a:ext cx="4672548" cy="3283499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Diverging Error</a:t>
            </a:r>
            <a:endParaRPr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220CF4-F313-455A-8DA5-90D14DB98F80}"/>
              </a:ext>
            </a:extLst>
          </p:cNvPr>
          <p:cNvSpPr txBox="1"/>
          <p:nvPr/>
        </p:nvSpPr>
        <p:spPr>
          <a:xfrm>
            <a:off x="1689385" y="4742744"/>
            <a:ext cx="881322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lang="zh-CN" altLang="en-US" sz="2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随着估计时间的延长，估计曲线相较于实际曲线的偏差逐渐增大，估计误差也逐渐增大，整体呈现发散趋势。</a:t>
            </a:r>
            <a:endParaRPr lang="en-US" altLang="zh-CN" sz="2400" spc="300" dirty="0">
              <a:solidFill>
                <a:srgbClr val="000000">
                  <a:lumMod val="75000"/>
                  <a:lumOff val="25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分析状态估计发散的原因，可能协方差矩阵的参数设定存在一定偏差</a:t>
            </a:r>
            <a:r>
              <a:rPr lang="zh-CN" altLang="en-US" sz="24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该算法不适用于状态扩增后的变量。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62D005-C952-4348-9B28-0787D40827B4}"/>
              </a:ext>
            </a:extLst>
          </p:cNvPr>
          <p:cNvSpPr/>
          <p:nvPr/>
        </p:nvSpPr>
        <p:spPr>
          <a:xfrm>
            <a:off x="1361662" y="4593697"/>
            <a:ext cx="9611138" cy="17754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0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4B08564-984E-4851-BE14-9C4E23DF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764351"/>
            <a:ext cx="3999863" cy="2999897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Diverging Error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48A06D-ADE7-4D38-A3A1-CD1F4809B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63" y="764354"/>
            <a:ext cx="3999863" cy="29998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FBED53-846E-4EC4-AC26-473AF2AA2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09" y="764351"/>
            <a:ext cx="3999863" cy="299989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952BB0-F62B-428D-A2FF-796DEC43628C}"/>
              </a:ext>
            </a:extLst>
          </p:cNvPr>
          <p:cNvCxnSpPr>
            <a:cxnSpLocks/>
          </p:cNvCxnSpPr>
          <p:nvPr/>
        </p:nvCxnSpPr>
        <p:spPr>
          <a:xfrm>
            <a:off x="3320114" y="1546569"/>
            <a:ext cx="525517" cy="399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BF2171-3D82-4DF0-9801-630C51FE1921}"/>
              </a:ext>
            </a:extLst>
          </p:cNvPr>
          <p:cNvSpPr txBox="1"/>
          <p:nvPr/>
        </p:nvSpPr>
        <p:spPr>
          <a:xfrm>
            <a:off x="1872147" y="117723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error here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B2E551-837E-4F23-8FF0-CE1EAB5CE400}"/>
              </a:ext>
            </a:extLst>
          </p:cNvPr>
          <p:cNvSpPr/>
          <p:nvPr/>
        </p:nvSpPr>
        <p:spPr>
          <a:xfrm>
            <a:off x="853108" y="3886457"/>
            <a:ext cx="10485784" cy="2482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7F467D-9785-4B4B-A4E1-FD2903188D7F}"/>
                  </a:ext>
                </a:extLst>
              </p:cNvPr>
              <p:cNvSpPr txBox="1"/>
              <p:nvPr/>
            </p:nvSpPr>
            <p:spPr>
              <a:xfrm>
                <a:off x="1186070" y="3934833"/>
                <a:ext cx="9819860" cy="23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为验证该滤波器的收敛性，并判断曲线发散的原因是误差的逐渐累加还是</a:t>
                </a:r>
                <a:r>
                  <a:rPr lang="en-US" altLang="zh-CN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P</a:t>
                </a:r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、</a:t>
                </a:r>
                <a:r>
                  <a:rPr lang="en-US" altLang="zh-CN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L</a:t>
                </a:r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、</a:t>
                </a:r>
                <a:r>
                  <a:rPr lang="en-US" altLang="zh-CN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参数的迭代发散，对初始时刻的估计值设置较大误差（取同一组数据在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=481.6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的误差）：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𝑒𝑠𝑡𝑖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𝑔𝑡𝑑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仿宋" panose="0201060004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𝑒𝑟𝑟𝑜𝑟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481.6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esti</m:t>
                        </m:r>
                      </m:sup>
                    </m:sSubSup>
                  </m:oMath>
                </a14:m>
                <a:endParaRPr lang="en-US" altLang="zh-CN" sz="2400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由误差图像可得，在前</a:t>
                </a:r>
                <a:r>
                  <a:rPr lang="en-US" altLang="zh-CN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150s</a:t>
                </a:r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误差逐渐减少至约</a:t>
                </a:r>
                <a:r>
                  <a:rPr lang="en-US" altLang="zh-CN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42m</a:t>
                </a:r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，之后又逐渐发散，这表明在初始阶段滤波器的收敛性较好。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zh-CN" altLang="en-US" sz="2400" strike="sngStrike" dirty="0">
                    <a:solidFill>
                      <a:srgbClr val="C0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由此可推断发散原因是各项参数的迭代，可尝试输出</a:t>
                </a:r>
                <a:r>
                  <a:rPr lang="en-US" altLang="zh-CN" sz="2400" strike="sngStrike" dirty="0">
                    <a:solidFill>
                      <a:srgbClr val="C0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PLK</a:t>
                </a:r>
                <a:r>
                  <a:rPr lang="zh-CN" altLang="en-US" sz="2400" strike="sngStrike" dirty="0">
                    <a:solidFill>
                      <a:srgbClr val="C0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参数，总结迭代过程，并进行调整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</a:t>
                </a:r>
                <a:endParaRPr lang="en-US" altLang="zh-CN" sz="2400" dirty="0">
                  <a:solidFill>
                    <a:srgbClr val="C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7F467D-9785-4B4B-A4E1-FD290318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0" y="3934833"/>
                <a:ext cx="9819860" cy="2385910"/>
              </a:xfrm>
              <a:prstGeom prst="rect">
                <a:avLst/>
              </a:prstGeom>
              <a:blipFill>
                <a:blip r:embed="rId6"/>
                <a:stretch>
                  <a:fillRect l="-870" t="-2041" r="-807" b="-4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35466E5-D723-457E-9A93-D1CF068B207B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4530009" y="1965841"/>
            <a:ext cx="303825" cy="788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D402143-4C27-44E6-A848-48F5571D37D4}"/>
              </a:ext>
            </a:extLst>
          </p:cNvPr>
          <p:cNvSpPr txBox="1"/>
          <p:nvPr/>
        </p:nvSpPr>
        <p:spPr>
          <a:xfrm>
            <a:off x="4833834" y="186001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error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BCFA214-7690-4540-99D7-837744E96578}"/>
              </a:ext>
            </a:extLst>
          </p:cNvPr>
          <p:cNvCxnSpPr>
            <a:cxnSpLocks/>
          </p:cNvCxnSpPr>
          <p:nvPr/>
        </p:nvCxnSpPr>
        <p:spPr>
          <a:xfrm>
            <a:off x="4530009" y="1546568"/>
            <a:ext cx="94645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849B9BA-3CC8-4453-8900-7FF02F5A9961}"/>
              </a:ext>
            </a:extLst>
          </p:cNvPr>
          <p:cNvCxnSpPr>
            <a:cxnSpLocks/>
          </p:cNvCxnSpPr>
          <p:nvPr/>
        </p:nvCxnSpPr>
        <p:spPr>
          <a:xfrm>
            <a:off x="5476461" y="1546568"/>
            <a:ext cx="211703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E13DB7A-CAE6-4639-8849-C79F924F701E}"/>
              </a:ext>
            </a:extLst>
          </p:cNvPr>
          <p:cNvSpPr txBox="1"/>
          <p:nvPr/>
        </p:nvSpPr>
        <p:spPr>
          <a:xfrm>
            <a:off x="4461939" y="1177236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Converging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9BB3716-D696-42EA-B830-DBF5590872EA}"/>
              </a:ext>
            </a:extLst>
          </p:cNvPr>
          <p:cNvSpPr txBox="1"/>
          <p:nvPr/>
        </p:nvSpPr>
        <p:spPr>
          <a:xfrm>
            <a:off x="5837909" y="1181655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Diverging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8787075-BB7C-45CC-81E4-B17351550DF5}"/>
              </a:ext>
            </a:extLst>
          </p:cNvPr>
          <p:cNvSpPr txBox="1"/>
          <p:nvPr/>
        </p:nvSpPr>
        <p:spPr>
          <a:xfrm>
            <a:off x="1615466" y="4696578"/>
            <a:ext cx="8961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原先设定系统输入为不带偏置和噪声的理想加速度，而实际曲线的加速度包含偏置和噪声，这影响曲线的可观性，因此将实际曲线变为线性不相关的三角函数曲线，输入包含偏置和噪声。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状态估计结果并没有明显改善，发散现象依然存在。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904DA9-A4B1-487F-8C87-2261EA99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54" y="937898"/>
            <a:ext cx="4672549" cy="3504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A763D4-7B13-4B6E-AF59-D1BC45567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2" y="937898"/>
            <a:ext cx="4672548" cy="3504411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Filtering Result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62D005-C952-4348-9B28-0787D40827B4}"/>
              </a:ext>
            </a:extLst>
          </p:cNvPr>
          <p:cNvSpPr/>
          <p:nvPr/>
        </p:nvSpPr>
        <p:spPr>
          <a:xfrm>
            <a:off x="1361662" y="4593697"/>
            <a:ext cx="9611138" cy="17754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56310E-857F-4B08-9D59-09DF7AFD6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9" y="684002"/>
            <a:ext cx="3887198" cy="29153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8A2F52-888E-45E8-B466-0E1A2BAE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92" y="684002"/>
            <a:ext cx="3887198" cy="29153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35500E-4DCC-45BD-9DA2-D6D972341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88" y="684002"/>
            <a:ext cx="3887198" cy="2915399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Diverging Error</a:t>
            </a:r>
            <a:endParaRPr lang="zh-CN" altLang="en-US" sz="3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96F857-2944-43AC-83F4-EA96EEC58B51}"/>
              </a:ext>
            </a:extLst>
          </p:cNvPr>
          <p:cNvSpPr/>
          <p:nvPr/>
        </p:nvSpPr>
        <p:spPr>
          <a:xfrm>
            <a:off x="685800" y="3470306"/>
            <a:ext cx="10833652" cy="27696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9830FD-82E5-4245-9A1D-197CFB4ABB96}"/>
                  </a:ext>
                </a:extLst>
              </p:cNvPr>
              <p:cNvSpPr txBox="1"/>
              <p:nvPr/>
            </p:nvSpPr>
            <p:spPr>
              <a:xfrm>
                <a:off x="886238" y="3428449"/>
                <a:ext cx="10419523" cy="2769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lvl="0" indent="-457200">
                  <a:lnSpc>
                    <a:spcPct val="120000"/>
                  </a:lnSpc>
                  <a:buClr>
                    <a:srgbClr val="C00000"/>
                  </a:buClr>
                  <a:buSzPct val="80000"/>
                  <a:buFont typeface="Wingdings" panose="05000000000000000000" charset="0"/>
                  <a:buChar char=""/>
                  <a:defRPr/>
                </a:pPr>
                <a:r>
                  <a:rPr lang="zh-CN" altLang="en-US" sz="2400" spc="3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系统输出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0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nary>
                                  <m:nary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d>
                      </m:e>
                      <m:sup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CN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 </a:t>
                </a: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中对于输入的二重积分项会造成输入误差的累积，偏置则会加剧这种情况。</a:t>
                </a:r>
                <a:endParaRPr lang="en-US" altLang="zh-CN" sz="2400" spc="3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marL="457200" lvl="0" indent="-457200">
                  <a:lnSpc>
                    <a:spcPct val="120000"/>
                  </a:lnSpc>
                  <a:buClr>
                    <a:srgbClr val="C00000"/>
                  </a:buClr>
                  <a:buSzPct val="80000"/>
                  <a:buFont typeface="Wingdings" panose="05000000000000000000" charset="0"/>
                  <a:buChar char=""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状态变量中的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40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 spc="30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p</m:t>
                        </m:r>
                      </m:e>
                      <m: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0" lang="en-US" altLang="zh-CN" sz="240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i="1" u="none" strike="noStrike" kern="1200" cap="none" spc="300" normalizeH="0" baseline="0" noProof="0" dirty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2400" i="1" u="none" strike="noStrike" kern="1200" cap="none" spc="30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i="1" u="none" strike="noStrike" kern="1200" cap="none" spc="30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30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30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US" altLang="zh-CN" sz="2400" b="0" i="1" u="none" strike="noStrike" kern="1200" cap="none" spc="300" normalizeH="0" baseline="0" noProof="0" dirty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的准确估计可以缓解误差的累积，但实际这两项的误差并没有逐渐收敛为零，而是趋于非零常值甚至发散。</a:t>
                </a:r>
                <a:endParaRPr kumimoji="0" lang="en-US" altLang="zh-CN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marL="457200" lvl="0" indent="-457200">
                  <a:lnSpc>
                    <a:spcPct val="120000"/>
                  </a:lnSpc>
                  <a:buClr>
                    <a:srgbClr val="C00000"/>
                  </a:buClr>
                  <a:buSzPct val="80000"/>
                  <a:buFont typeface="Wingdings" panose="05000000000000000000" charset="0"/>
                  <a:buChar char=""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①采用真值的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观察发散的情况是否有改善</a:t>
                </a:r>
                <a:r>
                  <a:rPr lang="zh-CN" altLang="en-US" sz="2400" spc="3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。</a:t>
                </a:r>
                <a:endParaRPr kumimoji="0" lang="en-US" altLang="zh-CN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0">
                  <a:lnSpc>
                    <a:spcPct val="120000"/>
                  </a:lnSpc>
                  <a:buClr>
                    <a:srgbClr val="C00000"/>
                  </a:buClr>
                  <a:buSzPct val="80000"/>
                  <a:defRPr/>
                </a:pPr>
                <a:r>
                  <a:rPr lang="zh-CN" altLang="en-US" sz="2400" strike="sngStrike" spc="300" dirty="0">
                    <a:solidFill>
                      <a:srgbClr val="C0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    ②</a:t>
                </a:r>
                <a:r>
                  <a:rPr kumimoji="0" lang="zh-CN" altLang="en-US" sz="2400" i="0" u="none" strike="sngStrike" kern="1200" cap="none" spc="30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采用滚动时域估计或未扩增的状态变量进行测试。</a:t>
                </a:r>
                <a:endParaRPr kumimoji="0" lang="en-US" altLang="zh-CN" sz="2400" i="0" u="none" strike="sngStrike" kern="1200" cap="none" spc="3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9830FD-82E5-4245-9A1D-197CFB4A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38" y="3428449"/>
                <a:ext cx="10419523" cy="2769604"/>
              </a:xfrm>
              <a:prstGeom prst="rect">
                <a:avLst/>
              </a:prstGeom>
              <a:blipFill>
                <a:blip r:embed="rId6"/>
                <a:stretch>
                  <a:fillRect l="-1287" r="-4854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8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56310E-857F-4B08-9D59-09DF7AFD6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9" y="684002"/>
            <a:ext cx="3887198" cy="29153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8A2F52-888E-45E8-B466-0E1A2BAE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92" y="684002"/>
            <a:ext cx="3887198" cy="29153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35500E-4DCC-45BD-9DA2-D6D972341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88" y="684002"/>
            <a:ext cx="3887198" cy="2915399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974055" cy="59848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Diverging Error</a:t>
            </a:r>
            <a:endParaRPr lang="zh-CN" altLang="en-US" sz="3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96F857-2944-43AC-83F4-EA96EEC58B51}"/>
              </a:ext>
            </a:extLst>
          </p:cNvPr>
          <p:cNvSpPr/>
          <p:nvPr/>
        </p:nvSpPr>
        <p:spPr>
          <a:xfrm>
            <a:off x="685800" y="3470306"/>
            <a:ext cx="10833652" cy="27696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9830FD-82E5-4245-9A1D-197CFB4ABB96}"/>
                  </a:ext>
                </a:extLst>
              </p:cNvPr>
              <p:cNvSpPr txBox="1"/>
              <p:nvPr/>
            </p:nvSpPr>
            <p:spPr>
              <a:xfrm>
                <a:off x="886238" y="3428449"/>
                <a:ext cx="10419523" cy="2769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lvl="0" indent="-457200">
                  <a:lnSpc>
                    <a:spcPct val="120000"/>
                  </a:lnSpc>
                  <a:buClr>
                    <a:srgbClr val="C00000"/>
                  </a:buClr>
                  <a:buSzPct val="80000"/>
                  <a:buFont typeface="Wingdings" panose="05000000000000000000" charset="0"/>
                  <a:buChar char=""/>
                  <a:defRPr/>
                </a:pPr>
                <a:r>
                  <a:rPr lang="zh-CN" altLang="en-US" sz="2400" spc="3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系统输出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0" lang="en-US" altLang="zh-CN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nary>
                                  <m:nary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d>
                      </m:e>
                      <m:sup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CN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 </a:t>
                </a: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中对于输入的二重积分项会造成输入误差的累积，偏置则会加剧这种情况。</a:t>
                </a:r>
                <a:endParaRPr lang="en-US" altLang="zh-CN" sz="2400" spc="3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marL="457200" lvl="0" indent="-457200">
                  <a:lnSpc>
                    <a:spcPct val="120000"/>
                  </a:lnSpc>
                  <a:buClr>
                    <a:srgbClr val="C00000"/>
                  </a:buClr>
                  <a:buSzPct val="80000"/>
                  <a:buFont typeface="Wingdings" panose="05000000000000000000" charset="0"/>
                  <a:buChar char=""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状态变量中的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40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 spc="30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p</m:t>
                        </m:r>
                      </m:e>
                      <m: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0" lang="en-US" altLang="zh-CN" sz="240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i="1" u="none" strike="noStrike" kern="1200" cap="none" spc="300" normalizeH="0" baseline="0" noProof="0" dirty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2400" i="1" u="none" strike="noStrike" kern="1200" cap="none" spc="30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仿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i="1" u="none" strike="noStrike" kern="1200" cap="none" spc="30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30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30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华文仿宋" panose="0201060004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US" altLang="zh-CN" sz="2400" b="0" i="1" u="none" strike="noStrike" kern="1200" cap="none" spc="300" normalizeH="0" baseline="0" noProof="0" dirty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的准确估计可以缓解误差的累积，但实际这两项的误差并没有逐渐收敛为零，而是趋于非零常值甚至发散。</a:t>
                </a:r>
                <a:endParaRPr kumimoji="0" lang="en-US" altLang="zh-CN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marL="457200" lvl="0" indent="-457200">
                  <a:lnSpc>
                    <a:spcPct val="120000"/>
                  </a:lnSpc>
                  <a:buClr>
                    <a:srgbClr val="C00000"/>
                  </a:buClr>
                  <a:buSzPct val="80000"/>
                  <a:buFont typeface="Wingdings" panose="05000000000000000000" charset="0"/>
                  <a:buChar char=""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①采用真值的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观察发散的情况是否有改善</a:t>
                </a:r>
                <a:r>
                  <a:rPr lang="zh-CN" altLang="en-US" sz="2400" spc="3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。</a:t>
                </a:r>
                <a:endParaRPr kumimoji="0" lang="en-US" altLang="zh-CN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lvl="0">
                  <a:lnSpc>
                    <a:spcPct val="120000"/>
                  </a:lnSpc>
                  <a:buClr>
                    <a:srgbClr val="C00000"/>
                  </a:buClr>
                  <a:buSzPct val="80000"/>
                  <a:defRPr/>
                </a:pPr>
                <a:r>
                  <a:rPr lang="zh-CN" altLang="en-US" sz="2400" strike="sngStrike" spc="300" dirty="0">
                    <a:solidFill>
                      <a:srgbClr val="C0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    ②</a:t>
                </a:r>
                <a:r>
                  <a:rPr kumimoji="0" lang="zh-CN" altLang="en-US" sz="2400" i="0" u="none" strike="sngStrike" kern="1200" cap="none" spc="30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采用滚动时域估计或未扩增的状态变量进行测试。</a:t>
                </a:r>
                <a:endParaRPr kumimoji="0" lang="en-US" altLang="zh-CN" sz="2400" i="0" u="none" strike="sngStrike" kern="1200" cap="none" spc="3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9830FD-82E5-4245-9A1D-197CFB4A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38" y="3428449"/>
                <a:ext cx="10419523" cy="2769604"/>
              </a:xfrm>
              <a:prstGeom prst="rect">
                <a:avLst/>
              </a:prstGeom>
              <a:blipFill>
                <a:blip r:embed="rId6"/>
                <a:stretch>
                  <a:fillRect l="-1287" r="-4854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8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Standard Kalman Filter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76E9AB-56C4-45B1-9889-19449025354C}"/>
                  </a:ext>
                </a:extLst>
              </p:cNvPr>
              <p:cNvSpPr txBox="1"/>
              <p:nvPr/>
            </p:nvSpPr>
            <p:spPr>
              <a:xfrm>
                <a:off x="3550735" y="1581466"/>
                <a:ext cx="1684884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𝛷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76E9AB-56C4-45B1-9889-194490253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35" y="1581466"/>
                <a:ext cx="1684884" cy="374077"/>
              </a:xfrm>
              <a:prstGeom prst="rect">
                <a:avLst/>
              </a:prstGeom>
              <a:blipFill>
                <a:blip r:embed="rId3"/>
                <a:stretch>
                  <a:fillRect l="-1444" t="-12903" r="-361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628A62-A832-4376-80A9-E3A032A7D493}"/>
                  </a:ext>
                </a:extLst>
              </p:cNvPr>
              <p:cNvSpPr txBox="1"/>
              <p:nvPr/>
            </p:nvSpPr>
            <p:spPr>
              <a:xfrm>
                <a:off x="2973300" y="2290768"/>
                <a:ext cx="2674642" cy="375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 smtClean="0">
                          <a:latin typeface="Cambria Math" panose="02040503050406030204" pitchFamily="18" charset="0"/>
                        </a:rPr>
                        <m:t>𝛷</m:t>
                      </m:r>
                      <m:sSubSup>
                        <m:sSubSupPr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p>
                        <m:sSupPr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i="1" smtClean="0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628A62-A832-4376-80A9-E3A032A7D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00" y="2290768"/>
                <a:ext cx="2674642" cy="375487"/>
              </a:xfrm>
              <a:prstGeom prst="rect">
                <a:avLst/>
              </a:prstGeom>
              <a:blipFill>
                <a:blip r:embed="rId4"/>
                <a:stretch>
                  <a:fillRect l="-2055" r="-2740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CB1855-77ED-4379-B28B-22C20E21D06A}"/>
                  </a:ext>
                </a:extLst>
              </p:cNvPr>
              <p:cNvSpPr txBox="1"/>
              <p:nvPr/>
            </p:nvSpPr>
            <p:spPr>
              <a:xfrm>
                <a:off x="3040465" y="5460622"/>
                <a:ext cx="2562753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CB1855-77ED-4379-B28B-22C20E21D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65" y="5460622"/>
                <a:ext cx="2562753" cy="374077"/>
              </a:xfrm>
              <a:prstGeom prst="rect">
                <a:avLst/>
              </a:prstGeom>
              <a:blipFill>
                <a:blip r:embed="rId5"/>
                <a:stretch>
                  <a:fillRect l="-2143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25133D-F84A-4932-BB17-D50E2B167189}"/>
                  </a:ext>
                </a:extLst>
              </p:cNvPr>
              <p:cNvSpPr txBox="1"/>
              <p:nvPr/>
            </p:nvSpPr>
            <p:spPr>
              <a:xfrm>
                <a:off x="2360539" y="3520375"/>
                <a:ext cx="3728457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25133D-F84A-4932-BB17-D50E2B167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39" y="3520375"/>
                <a:ext cx="3728457" cy="374526"/>
              </a:xfrm>
              <a:prstGeom prst="rect">
                <a:avLst/>
              </a:prstGeom>
              <a:blipFill>
                <a:blip r:embed="rId6"/>
                <a:stretch>
                  <a:fillRect l="-1144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0FDE6A1-962F-42EA-A6EE-40C234F042F4}"/>
                  </a:ext>
                </a:extLst>
              </p:cNvPr>
              <p:cNvSpPr txBox="1"/>
              <p:nvPr/>
            </p:nvSpPr>
            <p:spPr>
              <a:xfrm>
                <a:off x="2541002" y="4748892"/>
                <a:ext cx="3419911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0FDE6A1-962F-42EA-A6EE-40C234F0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02" y="4748892"/>
                <a:ext cx="3419911" cy="374077"/>
              </a:xfrm>
              <a:prstGeom prst="rect">
                <a:avLst/>
              </a:prstGeom>
              <a:blipFill>
                <a:blip r:embed="rId7"/>
                <a:stretch>
                  <a:fillRect l="-535" t="-13115" r="-3565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CE6232C-FA1A-42CE-B883-F3772E8BD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70" y="1508595"/>
            <a:ext cx="4465260" cy="3348945"/>
          </a:xfrm>
          <a:prstGeom prst="rect">
            <a:avLst/>
          </a:prstGeom>
          <a:effectLst/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005A6EA-FA20-4E60-8DD0-7D9B503C1834}"/>
              </a:ext>
            </a:extLst>
          </p:cNvPr>
          <p:cNvSpPr txBox="1"/>
          <p:nvPr/>
        </p:nvSpPr>
        <p:spPr>
          <a:xfrm>
            <a:off x="729167" y="3183068"/>
            <a:ext cx="1483098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Kalman</a:t>
            </a:r>
          </a:p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Gain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5AB580CB-FE27-4407-A3B7-D54118DABD3C}"/>
              </a:ext>
            </a:extLst>
          </p:cNvPr>
          <p:cNvSpPr/>
          <p:nvPr/>
        </p:nvSpPr>
        <p:spPr>
          <a:xfrm flipH="1">
            <a:off x="579696" y="1139110"/>
            <a:ext cx="5824579" cy="5092725"/>
          </a:xfrm>
          <a:prstGeom prst="parallelogram">
            <a:avLst>
              <a:gd name="adj" fmla="val 0"/>
            </a:avLst>
          </a:prstGeom>
          <a:noFill/>
          <a:ln w="38100" cap="flat" cmpd="sng" algn="ctr">
            <a:gradFill>
              <a:gsLst>
                <a:gs pos="0">
                  <a:schemeClr val="bg1"/>
                </a:gs>
                <a:gs pos="41000">
                  <a:srgbClr val="E3898D"/>
                </a:gs>
                <a:gs pos="100000">
                  <a:schemeClr val="accent1"/>
                </a:gs>
              </a:gsLst>
              <a:lin ang="9600000" scaled="0"/>
            </a:gra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50234E-7F6C-41B0-9D0F-E58C7DBC9345}"/>
              </a:ext>
            </a:extLst>
          </p:cNvPr>
          <p:cNvSpPr txBox="1"/>
          <p:nvPr/>
        </p:nvSpPr>
        <p:spPr>
          <a:xfrm>
            <a:off x="729167" y="1814057"/>
            <a:ext cx="14617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Predict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A500E5-3A0D-444E-A960-FA7C65DF1716}"/>
              </a:ext>
            </a:extLst>
          </p:cNvPr>
          <p:cNvSpPr txBox="1"/>
          <p:nvPr/>
        </p:nvSpPr>
        <p:spPr>
          <a:xfrm>
            <a:off x="734260" y="4982966"/>
            <a:ext cx="14045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Update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带形: 上凸 9">
            <a:extLst>
              <a:ext uri="{FF2B5EF4-FFF2-40B4-BE49-F238E27FC236}">
                <a16:creationId xmlns:a16="http://schemas.microsoft.com/office/drawing/2014/main" id="{8E532645-AC73-48FB-903A-5C19F417B64E}"/>
              </a:ext>
            </a:extLst>
          </p:cNvPr>
          <p:cNvSpPr/>
          <p:nvPr/>
        </p:nvSpPr>
        <p:spPr>
          <a:xfrm>
            <a:off x="6918905" y="4957465"/>
            <a:ext cx="4465260" cy="1135917"/>
          </a:xfrm>
          <a:prstGeom prst="ribbon2">
            <a:avLst>
              <a:gd name="adj1" fmla="val 10316"/>
              <a:gd name="adj2" fmla="val 7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Kalman Filter with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Uncompensated Bias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4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F9C5D1A1-6034-44EA-B2E2-0F02EF578E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pc="600"/>
              <a:t>Thanks for Your Attention</a:t>
            </a:r>
            <a:endParaRPr lang="zh-CN" altLang="en-US" spc="600" dirty="0"/>
          </a:p>
        </p:txBody>
      </p:sp>
    </p:spTree>
    <p:extLst>
      <p:ext uri="{BB962C8B-B14F-4D97-AF65-F5344CB8AC3E}">
        <p14:creationId xmlns:p14="http://schemas.microsoft.com/office/powerpoint/2010/main" val="23344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System Model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720AF9-C8F5-4C6D-A555-86F6979DAA8E}"/>
              </a:ext>
            </a:extLst>
          </p:cNvPr>
          <p:cNvSpPr txBox="1"/>
          <p:nvPr/>
        </p:nvSpPr>
        <p:spPr>
          <a:xfrm>
            <a:off x="975960" y="4134942"/>
            <a:ext cx="10560266" cy="171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8161E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Errors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are modeled as the sum of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noise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and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bias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8161E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Biases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are included in both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process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and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measurement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error.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8161E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The algorithm produces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minimum variance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estimator.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862AED-23A0-4051-8AEA-5ECDEFD6D226}"/>
              </a:ext>
            </a:extLst>
          </p:cNvPr>
          <p:cNvSpPr/>
          <p:nvPr/>
        </p:nvSpPr>
        <p:spPr>
          <a:xfrm>
            <a:off x="665952" y="1141183"/>
            <a:ext cx="10860096" cy="2494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07E003-46CD-4C6F-B8EE-E9B349AA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39" y="1612689"/>
            <a:ext cx="5188564" cy="5097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4540DC-E113-47EE-A4BE-EAE4C1CC0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09" y="2394300"/>
            <a:ext cx="4384223" cy="50979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12D7A17-A594-4141-81A5-1F1A16C04679}"/>
              </a:ext>
            </a:extLst>
          </p:cNvPr>
          <p:cNvSpPr txBox="1"/>
          <p:nvPr/>
        </p:nvSpPr>
        <p:spPr>
          <a:xfrm>
            <a:off x="975960" y="1575198"/>
            <a:ext cx="3029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State model: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D2B314-4D45-4232-93A5-C9326B3A17C9}"/>
              </a:ext>
            </a:extLst>
          </p:cNvPr>
          <p:cNvSpPr txBox="1"/>
          <p:nvPr/>
        </p:nvSpPr>
        <p:spPr>
          <a:xfrm>
            <a:off x="975960" y="2356809"/>
            <a:ext cx="3989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Output model: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F8BE0E-E721-4632-9B06-E20C7A975BD6}"/>
              </a:ext>
            </a:extLst>
          </p:cNvPr>
          <p:cNvSpPr/>
          <p:nvPr/>
        </p:nvSpPr>
        <p:spPr>
          <a:xfrm>
            <a:off x="7773087" y="1494051"/>
            <a:ext cx="1052863" cy="14793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C357DE-6208-40DD-9B3F-E9DD99F1EB57}"/>
              </a:ext>
            </a:extLst>
          </p:cNvPr>
          <p:cNvSpPr/>
          <p:nvPr/>
        </p:nvSpPr>
        <p:spPr>
          <a:xfrm>
            <a:off x="9150944" y="1494050"/>
            <a:ext cx="1052863" cy="147938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95F59B-9F56-4055-BEAC-D7C0D90A21E6}"/>
              </a:ext>
            </a:extLst>
          </p:cNvPr>
          <p:cNvSpPr txBox="1"/>
          <p:nvPr/>
        </p:nvSpPr>
        <p:spPr>
          <a:xfrm>
            <a:off x="9125126" y="2973434"/>
            <a:ext cx="11044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noise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44F4A8-8D84-4280-B973-0883744BD8E8}"/>
              </a:ext>
            </a:extLst>
          </p:cNvPr>
          <p:cNvSpPr txBox="1"/>
          <p:nvPr/>
        </p:nvSpPr>
        <p:spPr>
          <a:xfrm>
            <a:off x="7833792" y="2973434"/>
            <a:ext cx="9314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bias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System Model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862AED-23A0-4051-8AEA-5ECDEFD6D226}"/>
              </a:ext>
            </a:extLst>
          </p:cNvPr>
          <p:cNvSpPr/>
          <p:nvPr/>
        </p:nvSpPr>
        <p:spPr>
          <a:xfrm>
            <a:off x="494525" y="967897"/>
            <a:ext cx="11202947" cy="2369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07E003-46CD-4C6F-B8EE-E9B349AA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00" y="1410847"/>
            <a:ext cx="5188564" cy="5097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4540DC-E113-47EE-A4BE-EAE4C1CC0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370" y="2192458"/>
            <a:ext cx="4384223" cy="50979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12D7A17-A594-4141-81A5-1F1A16C04679}"/>
              </a:ext>
            </a:extLst>
          </p:cNvPr>
          <p:cNvSpPr txBox="1"/>
          <p:nvPr/>
        </p:nvSpPr>
        <p:spPr>
          <a:xfrm>
            <a:off x="890631" y="1410847"/>
            <a:ext cx="304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State model: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D2B314-4D45-4232-93A5-C9326B3A17C9}"/>
              </a:ext>
            </a:extLst>
          </p:cNvPr>
          <p:cNvSpPr txBox="1"/>
          <p:nvPr/>
        </p:nvSpPr>
        <p:spPr>
          <a:xfrm>
            <a:off x="890631" y="2192458"/>
            <a:ext cx="4165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Output model: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F8BE0E-E721-4632-9B06-E20C7A975BD6}"/>
              </a:ext>
            </a:extLst>
          </p:cNvPr>
          <p:cNvSpPr/>
          <p:nvPr/>
        </p:nvSpPr>
        <p:spPr>
          <a:xfrm>
            <a:off x="7763148" y="1292209"/>
            <a:ext cx="1052863" cy="14793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C357DE-6208-40DD-9B3F-E9DD99F1EB57}"/>
              </a:ext>
            </a:extLst>
          </p:cNvPr>
          <p:cNvSpPr/>
          <p:nvPr/>
        </p:nvSpPr>
        <p:spPr>
          <a:xfrm>
            <a:off x="9141005" y="1292208"/>
            <a:ext cx="1052863" cy="147938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95F59B-9F56-4055-BEAC-D7C0D90A21E6}"/>
              </a:ext>
            </a:extLst>
          </p:cNvPr>
          <p:cNvSpPr txBox="1"/>
          <p:nvPr/>
        </p:nvSpPr>
        <p:spPr>
          <a:xfrm>
            <a:off x="9115187" y="2771592"/>
            <a:ext cx="11044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noise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44F4A8-8D84-4280-B973-0883744BD8E8}"/>
              </a:ext>
            </a:extLst>
          </p:cNvPr>
          <p:cNvSpPr txBox="1"/>
          <p:nvPr/>
        </p:nvSpPr>
        <p:spPr>
          <a:xfrm>
            <a:off x="7823853" y="2771592"/>
            <a:ext cx="9314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bias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66E1049-2400-4714-BE5E-EE9C50167353}"/>
                  </a:ext>
                </a:extLst>
              </p:cNvPr>
              <p:cNvSpPr txBox="1"/>
              <p:nvPr/>
            </p:nvSpPr>
            <p:spPr>
              <a:xfrm>
                <a:off x="494525" y="4242129"/>
                <a:ext cx="5262082" cy="1109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l-GR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:  zero-mean, white noise</a:t>
                </a:r>
              </a:p>
              <a:p>
                <a:pPr marL="457200" marR="0" lvl="0" indent="-45720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l-GR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</m:sub>
                    </m:sSub>
                    <m:r>
                      <a:rPr kumimoji="0" lang="el-GR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: random, constant bias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66E1049-2400-4714-BE5E-EE9C5016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" y="4242129"/>
                <a:ext cx="5262082" cy="1109727"/>
              </a:xfrm>
              <a:prstGeom prst="rect">
                <a:avLst/>
              </a:prstGeom>
              <a:blipFill>
                <a:blip r:embed="rId5"/>
                <a:stretch>
                  <a:fillRect t="-2198" r="-1275" b="-9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21798DD5-525E-4F9F-B932-78180DDD4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607" y="3740681"/>
            <a:ext cx="4874824" cy="7652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6D494D7-C3DC-466D-BC73-F0935345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607" y="4586577"/>
            <a:ext cx="5242159" cy="76527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5F3C970-32A7-4835-8569-CA61E29C3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607" y="5432473"/>
            <a:ext cx="5772447" cy="63503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B6B2EFD-9C02-4DFB-A6ED-0078E7C36A26}"/>
              </a:ext>
            </a:extLst>
          </p:cNvPr>
          <p:cNvSpPr/>
          <p:nvPr/>
        </p:nvSpPr>
        <p:spPr>
          <a:xfrm>
            <a:off x="9033208" y="3657383"/>
            <a:ext cx="469395" cy="848577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6014E4-97EC-4AFE-AD0D-53E942AB4E27}"/>
              </a:ext>
            </a:extLst>
          </p:cNvPr>
          <p:cNvSpPr/>
          <p:nvPr/>
        </p:nvSpPr>
        <p:spPr>
          <a:xfrm>
            <a:off x="9033208" y="4575301"/>
            <a:ext cx="389882" cy="76527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5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7926B3F-123A-41CD-995B-0FCA8E030B47}"/>
              </a:ext>
            </a:extLst>
          </p:cNvPr>
          <p:cNvSpPr/>
          <p:nvPr/>
        </p:nvSpPr>
        <p:spPr>
          <a:xfrm>
            <a:off x="460927" y="1015976"/>
            <a:ext cx="11270146" cy="1806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Derivation of </a:t>
            </a:r>
            <a:r>
              <a:rPr lang="en-US" altLang="zh-CN" sz="3200" dirty="0" err="1"/>
              <a:t>KF_bias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433B76-9D28-471A-B138-03FE51BF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42" y="3223314"/>
            <a:ext cx="5535863" cy="5847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2691FEA-8E60-4D49-85CB-BCB8BA5E04F0}"/>
              </a:ext>
            </a:extLst>
          </p:cNvPr>
          <p:cNvSpPr txBox="1"/>
          <p:nvPr/>
        </p:nvSpPr>
        <p:spPr>
          <a:xfrm>
            <a:off x="583922" y="1171809"/>
            <a:ext cx="32909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System model: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D817EE-DD80-43AD-8FFD-535D17D93F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8"/>
          <a:stretch/>
        </p:blipFill>
        <p:spPr>
          <a:xfrm>
            <a:off x="1245450" y="4765607"/>
            <a:ext cx="10359262" cy="114761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F0780C6-75F7-4B0D-B0B5-747B8432DCF3}"/>
              </a:ext>
            </a:extLst>
          </p:cNvPr>
          <p:cNvSpPr/>
          <p:nvPr/>
        </p:nvSpPr>
        <p:spPr>
          <a:xfrm>
            <a:off x="4447242" y="3213435"/>
            <a:ext cx="468436" cy="6045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3DBF96-A791-4C18-972A-31BC20B061AC}"/>
              </a:ext>
            </a:extLst>
          </p:cNvPr>
          <p:cNvSpPr/>
          <p:nvPr/>
        </p:nvSpPr>
        <p:spPr>
          <a:xfrm>
            <a:off x="6006622" y="3223314"/>
            <a:ext cx="685304" cy="60453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5B0AFB0-2FAC-4900-8257-37661DC8B072}"/>
              </a:ext>
            </a:extLst>
          </p:cNvPr>
          <p:cNvSpPr/>
          <p:nvPr/>
        </p:nvSpPr>
        <p:spPr>
          <a:xfrm>
            <a:off x="583922" y="4035512"/>
            <a:ext cx="591954" cy="6045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37C937-C659-4EB2-8738-20DED7227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90" y="1922527"/>
            <a:ext cx="2736749" cy="5847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73FA692-66C2-4864-A9F9-4CB491A52DCB}"/>
              </a:ext>
            </a:extLst>
          </p:cNvPr>
          <p:cNvSpPr txBox="1"/>
          <p:nvPr/>
        </p:nvSpPr>
        <p:spPr>
          <a:xfrm>
            <a:off x="583922" y="1922527"/>
            <a:ext cx="32909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State prediction: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7E74F5-E8C7-468E-BFFC-B931EAF3FFD8}"/>
                  </a:ext>
                </a:extLst>
              </p:cNvPr>
              <p:cNvSpPr txBox="1"/>
              <p:nvPr/>
            </p:nvSpPr>
            <p:spPr>
              <a:xfrm>
                <a:off x="4518607" y="1203624"/>
                <a:ext cx="66873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3200" b="1" i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7E74F5-E8C7-468E-BFFC-B931EAF3F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07" y="1203624"/>
                <a:ext cx="668734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3A934CCB-061A-4E62-AF1E-CC89841A3F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643" r="41461" b="5262"/>
          <a:stretch/>
        </p:blipFill>
        <p:spPr>
          <a:xfrm>
            <a:off x="7683374" y="1253804"/>
            <a:ext cx="357809" cy="48296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7E32EED-43F8-40EA-BDA3-E072F717C5AA}"/>
              </a:ext>
            </a:extLst>
          </p:cNvPr>
          <p:cNvCxnSpPr>
            <a:cxnSpLocks/>
          </p:cNvCxnSpPr>
          <p:nvPr/>
        </p:nvCxnSpPr>
        <p:spPr>
          <a:xfrm>
            <a:off x="460927" y="3591624"/>
            <a:ext cx="38416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F5B1343-36CE-48E6-A92A-CCB734EC4D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27" y="3221693"/>
            <a:ext cx="1662546" cy="3579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A44D67-C15F-450B-9814-14A5CB5F0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0852" y="3220123"/>
            <a:ext cx="1670488" cy="357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923DB3-79C6-42B8-866F-630104D6A118}"/>
                  </a:ext>
                </a:extLst>
              </p:cNvPr>
              <p:cNvSpPr txBox="1"/>
              <p:nvPr/>
            </p:nvSpPr>
            <p:spPr>
              <a:xfrm>
                <a:off x="583922" y="4065551"/>
                <a:ext cx="2818785" cy="512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923DB3-79C6-42B8-866F-630104D6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2" y="4065551"/>
                <a:ext cx="2818785" cy="512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FBB8C787-A72D-46F2-8A23-0C61F39DF830}"/>
              </a:ext>
            </a:extLst>
          </p:cNvPr>
          <p:cNvSpPr/>
          <p:nvPr/>
        </p:nvSpPr>
        <p:spPr>
          <a:xfrm>
            <a:off x="4929807" y="5405360"/>
            <a:ext cx="1757503" cy="46711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2D6698F-BA88-49F5-8C7E-1AB4618E95C9}"/>
              </a:ext>
            </a:extLst>
          </p:cNvPr>
          <p:cNvSpPr/>
          <p:nvPr/>
        </p:nvSpPr>
        <p:spPr>
          <a:xfrm>
            <a:off x="8700052" y="5405359"/>
            <a:ext cx="1954695" cy="46711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4AC3DA-E514-47EE-8A3F-F317CA7379D3}"/>
              </a:ext>
            </a:extLst>
          </p:cNvPr>
          <p:cNvSpPr txBox="1"/>
          <p:nvPr/>
        </p:nvSpPr>
        <p:spPr>
          <a:xfrm>
            <a:off x="4929807" y="5872470"/>
            <a:ext cx="1881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Unknown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7926B3F-123A-41CD-995B-0FCA8E030B47}"/>
              </a:ext>
            </a:extLst>
          </p:cNvPr>
          <p:cNvSpPr/>
          <p:nvPr/>
        </p:nvSpPr>
        <p:spPr>
          <a:xfrm>
            <a:off x="560318" y="984430"/>
            <a:ext cx="11071363" cy="1806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Derivation of </a:t>
            </a:r>
            <a:r>
              <a:rPr lang="en-US" altLang="zh-CN" sz="3200" dirty="0" err="1"/>
              <a:t>KF_bias</a:t>
            </a:r>
            <a:endParaRPr lang="zh-CN" altLang="en-US" sz="3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5B0AFB0-2FAC-4900-8257-37661DC8B072}"/>
              </a:ext>
            </a:extLst>
          </p:cNvPr>
          <p:cNvSpPr/>
          <p:nvPr/>
        </p:nvSpPr>
        <p:spPr>
          <a:xfrm>
            <a:off x="621887" y="4067058"/>
            <a:ext cx="591954" cy="6045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3FA692-66C2-4864-A9F9-4CB491A52DCB}"/>
              </a:ext>
            </a:extLst>
          </p:cNvPr>
          <p:cNvSpPr txBox="1"/>
          <p:nvPr/>
        </p:nvSpPr>
        <p:spPr>
          <a:xfrm>
            <a:off x="1453160" y="1991129"/>
            <a:ext cx="1080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where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7E32EED-43F8-40EA-BDA3-E072F717C5AA}"/>
              </a:ext>
            </a:extLst>
          </p:cNvPr>
          <p:cNvCxnSpPr>
            <a:cxnSpLocks/>
          </p:cNvCxnSpPr>
          <p:nvPr/>
        </p:nvCxnSpPr>
        <p:spPr>
          <a:xfrm>
            <a:off x="621887" y="3511238"/>
            <a:ext cx="38416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F5B1343-36CE-48E6-A92A-CCB734EC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7" y="3141307"/>
            <a:ext cx="1662546" cy="3579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A44D67-C15F-450B-9814-14A5CB5F0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812" y="3139737"/>
            <a:ext cx="1670488" cy="357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923DB3-79C6-42B8-866F-630104D6A118}"/>
                  </a:ext>
                </a:extLst>
              </p:cNvPr>
              <p:cNvSpPr txBox="1"/>
              <p:nvPr/>
            </p:nvSpPr>
            <p:spPr>
              <a:xfrm>
                <a:off x="621887" y="4097097"/>
                <a:ext cx="2818785" cy="512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US" altLang="zh-CN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E</m:t>
                      </m:r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923DB3-79C6-42B8-866F-630104D6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4097097"/>
                <a:ext cx="2818785" cy="51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F4AC3DA-E514-47EE-8A3F-F317CA7379D3}"/>
              </a:ext>
            </a:extLst>
          </p:cNvPr>
          <p:cNvSpPr txBox="1"/>
          <p:nvPr/>
        </p:nvSpPr>
        <p:spPr>
          <a:xfrm>
            <a:off x="3929759" y="5896287"/>
            <a:ext cx="1881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Unknown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0CB9D71-69E6-4797-B3FF-FBA30A666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287" y="2095861"/>
            <a:ext cx="4146842" cy="48219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B8CDF96-549A-409F-A7D9-6543F48E2A23}"/>
              </a:ext>
            </a:extLst>
          </p:cNvPr>
          <p:cNvSpPr txBox="1"/>
          <p:nvPr/>
        </p:nvSpPr>
        <p:spPr>
          <a:xfrm>
            <a:off x="898766" y="1258476"/>
            <a:ext cx="35871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State update: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748CB-7954-463F-AB10-86BFB776D2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912" y="2095861"/>
            <a:ext cx="1780927" cy="4770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8D6F39B-2BCE-4282-8578-39E85FF644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850" b="3497"/>
          <a:stretch/>
        </p:blipFill>
        <p:spPr>
          <a:xfrm>
            <a:off x="4985983" y="1334794"/>
            <a:ext cx="3472217" cy="491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8D8FAB-1E07-42D3-953C-A472A7802747}"/>
                  </a:ext>
                </a:extLst>
              </p:cNvPr>
              <p:cNvSpPr txBox="1"/>
              <p:nvPr/>
            </p:nvSpPr>
            <p:spPr>
              <a:xfrm>
                <a:off x="8458200" y="1334794"/>
                <a:ext cx="7568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8D8FAB-1E07-42D3-953C-A472A780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1334794"/>
                <a:ext cx="75681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F29EB05-B65F-4E5A-9AC7-939A28EE5E6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053" t="17307"/>
          <a:stretch/>
        </p:blipFill>
        <p:spPr>
          <a:xfrm>
            <a:off x="9554630" y="2163768"/>
            <a:ext cx="245538" cy="35793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8E53300-88A0-421F-A94C-19DFE7D88E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053" t="17307"/>
          <a:stretch/>
        </p:blipFill>
        <p:spPr>
          <a:xfrm>
            <a:off x="8157028" y="2155732"/>
            <a:ext cx="245538" cy="35793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1831BFD-51D8-4DED-857E-9C85C9638A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5670" y="3223287"/>
            <a:ext cx="5849732" cy="43654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27B4EC3E-0763-4AAF-A07C-482927C249D1}"/>
              </a:ext>
            </a:extLst>
          </p:cNvPr>
          <p:cNvSpPr/>
          <p:nvPr/>
        </p:nvSpPr>
        <p:spPr>
          <a:xfrm>
            <a:off x="4595669" y="3139295"/>
            <a:ext cx="468436" cy="6045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C6B84D8-79C6-43A0-B846-141EC1084C40}"/>
              </a:ext>
            </a:extLst>
          </p:cNvPr>
          <p:cNvSpPr/>
          <p:nvPr/>
        </p:nvSpPr>
        <p:spPr>
          <a:xfrm>
            <a:off x="7149683" y="3139295"/>
            <a:ext cx="468436" cy="60453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0980B948-F982-4A40-BA87-FE420E139C4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635"/>
          <a:stretch/>
        </p:blipFill>
        <p:spPr>
          <a:xfrm>
            <a:off x="1283415" y="4756004"/>
            <a:ext cx="10378706" cy="114760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2D6698F-BA88-49F5-8C7E-1AB4618E95C9}"/>
              </a:ext>
            </a:extLst>
          </p:cNvPr>
          <p:cNvSpPr/>
          <p:nvPr/>
        </p:nvSpPr>
        <p:spPr>
          <a:xfrm>
            <a:off x="7867993" y="5436498"/>
            <a:ext cx="1867812" cy="46711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B8C787-A72D-46F2-8A23-0C61F39DF830}"/>
              </a:ext>
            </a:extLst>
          </p:cNvPr>
          <p:cNvSpPr/>
          <p:nvPr/>
        </p:nvSpPr>
        <p:spPr>
          <a:xfrm>
            <a:off x="4063361" y="5429176"/>
            <a:ext cx="1500762" cy="46711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08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Derivation of </a:t>
            </a:r>
            <a:r>
              <a:rPr lang="en-US" altLang="zh-CN" sz="3200" dirty="0" err="1"/>
              <a:t>KF_bias</a:t>
            </a:r>
            <a:endParaRPr lang="zh-CN" altLang="en-US" sz="32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B6845D-C7FF-4A21-BC39-4EE9000DCA82}"/>
              </a:ext>
            </a:extLst>
          </p:cNvPr>
          <p:cNvGrpSpPr/>
          <p:nvPr/>
        </p:nvGrpSpPr>
        <p:grpSpPr>
          <a:xfrm>
            <a:off x="1373874" y="1348521"/>
            <a:ext cx="9445691" cy="604533"/>
            <a:chOff x="431228" y="2907762"/>
            <a:chExt cx="9445691" cy="6045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FB012E3-673B-4DD0-8A07-745CDEC0B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" y="2913807"/>
              <a:ext cx="9445691" cy="598488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8E71845-0F1F-43B2-AAA9-34F2538C6F6B}"/>
                </a:ext>
              </a:extLst>
            </p:cNvPr>
            <p:cNvSpPr/>
            <p:nvPr/>
          </p:nvSpPr>
          <p:spPr>
            <a:xfrm>
              <a:off x="431228" y="2907763"/>
              <a:ext cx="468436" cy="6045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4520B1D-A3DE-48F4-ACC3-0EDFA1B5CD61}"/>
                </a:ext>
              </a:extLst>
            </p:cNvPr>
            <p:cNvSpPr/>
            <p:nvPr/>
          </p:nvSpPr>
          <p:spPr>
            <a:xfrm>
              <a:off x="3621861" y="2907762"/>
              <a:ext cx="609583" cy="60453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ABFA4C1-824D-4E0A-8E3F-947542215B2F}"/>
              </a:ext>
            </a:extLst>
          </p:cNvPr>
          <p:cNvGrpSpPr/>
          <p:nvPr/>
        </p:nvGrpSpPr>
        <p:grpSpPr>
          <a:xfrm>
            <a:off x="1373874" y="2549223"/>
            <a:ext cx="6735767" cy="637899"/>
            <a:chOff x="1373154" y="3153844"/>
            <a:chExt cx="6735767" cy="63789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D629391-B107-4217-853C-C01CC954C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154" y="3153844"/>
              <a:ext cx="6735767" cy="623829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915F749-F4D7-4EBE-9043-5FF1D1ACE2E1}"/>
                </a:ext>
              </a:extLst>
            </p:cNvPr>
            <p:cNvSpPr/>
            <p:nvPr/>
          </p:nvSpPr>
          <p:spPr>
            <a:xfrm>
              <a:off x="1373154" y="3187211"/>
              <a:ext cx="1288244" cy="6045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E48A9AF-6712-43DB-9154-381DE554BD56}"/>
                </a:ext>
              </a:extLst>
            </p:cNvPr>
            <p:cNvSpPr/>
            <p:nvPr/>
          </p:nvSpPr>
          <p:spPr>
            <a:xfrm>
              <a:off x="5179368" y="3173140"/>
              <a:ext cx="1549533" cy="60453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A409EB4-1698-476B-B877-FC2FDEBE32A7}"/>
              </a:ext>
            </a:extLst>
          </p:cNvPr>
          <p:cNvGrpSpPr/>
          <p:nvPr/>
        </p:nvGrpSpPr>
        <p:grpSpPr>
          <a:xfrm>
            <a:off x="1373874" y="4850869"/>
            <a:ext cx="8705694" cy="1329531"/>
            <a:chOff x="1373874" y="4850869"/>
            <a:chExt cx="8705694" cy="132953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AC5C3594-6C92-4EFB-A4B1-023FE9AB6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3874" y="4850869"/>
              <a:ext cx="8705694" cy="1329531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6790867-A016-454B-BDE9-A1A5EE3DE896}"/>
                </a:ext>
              </a:extLst>
            </p:cNvPr>
            <p:cNvSpPr/>
            <p:nvPr/>
          </p:nvSpPr>
          <p:spPr>
            <a:xfrm>
              <a:off x="1373875" y="4956465"/>
              <a:ext cx="546232" cy="6045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44A36F-49B7-4781-AC0F-4453D5A1B433}"/>
              </a:ext>
            </a:extLst>
          </p:cNvPr>
          <p:cNvGrpSpPr/>
          <p:nvPr/>
        </p:nvGrpSpPr>
        <p:grpSpPr>
          <a:xfrm>
            <a:off x="3840296" y="978424"/>
            <a:ext cx="4511405" cy="1644666"/>
            <a:chOff x="3442785" y="957909"/>
            <a:chExt cx="4511405" cy="164466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6FD23BE-5442-43B9-B719-41F5E9BC4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2787" y="965528"/>
              <a:ext cx="4269343" cy="45098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5A882F-8336-41CF-9363-5DCA0BE129F8}"/>
                </a:ext>
              </a:extLst>
            </p:cNvPr>
            <p:cNvSpPr/>
            <p:nvPr/>
          </p:nvSpPr>
          <p:spPr>
            <a:xfrm>
              <a:off x="3442787" y="957909"/>
              <a:ext cx="361265" cy="46622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115D0AB-B8F3-4844-BF64-1B77484F4321}"/>
                </a:ext>
              </a:extLst>
            </p:cNvPr>
            <p:cNvSpPr/>
            <p:nvPr/>
          </p:nvSpPr>
          <p:spPr>
            <a:xfrm>
              <a:off x="4645405" y="965528"/>
              <a:ext cx="528517" cy="46622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50D3514-F26B-48D9-918F-B28D232C7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2786" y="2192036"/>
              <a:ext cx="4511404" cy="336672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E5DA4D-A94E-4831-A2DF-D314BCDD5018}"/>
                </a:ext>
              </a:extLst>
            </p:cNvPr>
            <p:cNvSpPr/>
            <p:nvPr/>
          </p:nvSpPr>
          <p:spPr>
            <a:xfrm>
              <a:off x="3442785" y="2136351"/>
              <a:ext cx="361265" cy="46622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A397F9B-3E68-4676-8A96-16324A2B33E4}"/>
                </a:ext>
              </a:extLst>
            </p:cNvPr>
            <p:cNvSpPr/>
            <p:nvPr/>
          </p:nvSpPr>
          <p:spPr>
            <a:xfrm>
              <a:off x="5396824" y="2131662"/>
              <a:ext cx="361265" cy="46622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1A4C750-C281-4818-972E-2421D407F8A6}"/>
                </a:ext>
              </a:extLst>
            </p:cNvPr>
            <p:cNvCxnSpPr/>
            <p:nvPr/>
          </p:nvCxnSpPr>
          <p:spPr>
            <a:xfrm>
              <a:off x="4090241" y="1441692"/>
              <a:ext cx="37351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B85969-BB3D-4A00-A151-6CA9136A83EB}"/>
                </a:ext>
              </a:extLst>
            </p:cNvPr>
            <p:cNvCxnSpPr>
              <a:cxnSpLocks/>
            </p:cNvCxnSpPr>
            <p:nvPr/>
          </p:nvCxnSpPr>
          <p:spPr>
            <a:xfrm>
              <a:off x="5577456" y="1542939"/>
              <a:ext cx="0" cy="506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2EFB151-C1AE-4288-B4E5-42D267C90F48}"/>
                </a:ext>
              </a:extLst>
            </p:cNvPr>
            <p:cNvSpPr txBox="1"/>
            <p:nvPr/>
          </p:nvSpPr>
          <p:spPr>
            <a:xfrm>
              <a:off x="5758089" y="1555845"/>
              <a:ext cx="1508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Substitute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FDB0F4C-D8FD-44EC-8D1C-B1B525F27964}"/>
              </a:ext>
            </a:extLst>
          </p:cNvPr>
          <p:cNvGrpSpPr/>
          <p:nvPr/>
        </p:nvGrpSpPr>
        <p:grpSpPr>
          <a:xfrm>
            <a:off x="1373874" y="3697584"/>
            <a:ext cx="9401485" cy="880236"/>
            <a:chOff x="1373874" y="3697584"/>
            <a:chExt cx="9401485" cy="880236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907A42F6-43BA-4038-BEFF-8A98B902E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4908" y="3697584"/>
              <a:ext cx="4470451" cy="462186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70E316B0-9712-4BC6-BFE8-842CB5BF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50727" y="4110865"/>
              <a:ext cx="978811" cy="46695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C6071BB-AE06-4EB4-9550-F7D0C6EE5A2E}"/>
                </a:ext>
              </a:extLst>
            </p:cNvPr>
            <p:cNvSpPr txBox="1"/>
            <p:nvPr/>
          </p:nvSpPr>
          <p:spPr>
            <a:xfrm>
              <a:off x="4215127" y="3801705"/>
              <a:ext cx="1860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Recursion</a:t>
              </a: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CDA4BA5-59DE-4A56-BDB9-0FA61B45A542}"/>
                    </a:ext>
                  </a:extLst>
                </p:cNvPr>
                <p:cNvSpPr txBox="1"/>
                <p:nvPr/>
              </p:nvSpPr>
              <p:spPr>
                <a:xfrm>
                  <a:off x="1373874" y="3972026"/>
                  <a:ext cx="2315762" cy="3754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CDA4BA5-59DE-4A56-BDB9-0FA61B45A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874" y="3972026"/>
                  <a:ext cx="2315762" cy="375487"/>
                </a:xfrm>
                <a:prstGeom prst="rect">
                  <a:avLst/>
                </a:prstGeom>
                <a:blipFill>
                  <a:blip r:embed="rId10"/>
                  <a:stretch>
                    <a:fillRect l="-210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4AE3531-44AC-46BF-A809-3EF32E752EA4}"/>
                </a:ext>
              </a:extLst>
            </p:cNvPr>
            <p:cNvCxnSpPr/>
            <p:nvPr/>
          </p:nvCxnSpPr>
          <p:spPr>
            <a:xfrm>
              <a:off x="4110533" y="4344343"/>
              <a:ext cx="186476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99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F28C1F-19BA-4181-8E0E-9FCC72A6E036}"/>
              </a:ext>
            </a:extLst>
          </p:cNvPr>
          <p:cNvGrpSpPr/>
          <p:nvPr/>
        </p:nvGrpSpPr>
        <p:grpSpPr>
          <a:xfrm>
            <a:off x="1232008" y="1507953"/>
            <a:ext cx="9445691" cy="604533"/>
            <a:chOff x="431228" y="1167548"/>
            <a:chExt cx="9445691" cy="604533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67E2579-F49B-4DA2-9A60-B1634E98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" y="1198240"/>
              <a:ext cx="9445691" cy="480940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3F38C90-1B7A-48F7-92C7-E5D82A49BF6C}"/>
                </a:ext>
              </a:extLst>
            </p:cNvPr>
            <p:cNvSpPr/>
            <p:nvPr/>
          </p:nvSpPr>
          <p:spPr>
            <a:xfrm>
              <a:off x="431228" y="1167549"/>
              <a:ext cx="644124" cy="6045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E6BDBA-784D-4A26-B58C-4FB1E8B26764}"/>
                </a:ext>
              </a:extLst>
            </p:cNvPr>
            <p:cNvSpPr/>
            <p:nvPr/>
          </p:nvSpPr>
          <p:spPr>
            <a:xfrm>
              <a:off x="3899338" y="1167548"/>
              <a:ext cx="519868" cy="60453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A4A257-EFA5-424D-8542-A01F523BFE20}"/>
              </a:ext>
            </a:extLst>
          </p:cNvPr>
          <p:cNvGrpSpPr/>
          <p:nvPr/>
        </p:nvGrpSpPr>
        <p:grpSpPr>
          <a:xfrm>
            <a:off x="1232008" y="4968319"/>
            <a:ext cx="9442274" cy="1061947"/>
            <a:chOff x="445155" y="4566405"/>
            <a:chExt cx="9442274" cy="1061947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FB2350D4-6A48-4806-82BF-59FAA9B9D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155" y="4566405"/>
              <a:ext cx="9442274" cy="1061947"/>
            </a:xfrm>
            <a:prstGeom prst="rect">
              <a:avLst/>
            </a:prstGeom>
          </p:spPr>
        </p:pic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1354665-4BDB-40A3-96C9-3D1BE5FE9501}"/>
                </a:ext>
              </a:extLst>
            </p:cNvPr>
            <p:cNvSpPr/>
            <p:nvPr/>
          </p:nvSpPr>
          <p:spPr>
            <a:xfrm>
              <a:off x="445155" y="4566405"/>
              <a:ext cx="483172" cy="6045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Derivation of </a:t>
            </a:r>
            <a:r>
              <a:rPr lang="en-US" altLang="zh-CN" sz="3200" dirty="0" err="1"/>
              <a:t>KF_bias</a:t>
            </a:r>
            <a:endParaRPr lang="zh-CN" altLang="en-US" sz="32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44A36F-49B7-4781-AC0F-4453D5A1B433}"/>
              </a:ext>
            </a:extLst>
          </p:cNvPr>
          <p:cNvGrpSpPr/>
          <p:nvPr/>
        </p:nvGrpSpPr>
        <p:grpSpPr>
          <a:xfrm>
            <a:off x="3840296" y="978424"/>
            <a:ext cx="4511405" cy="1644666"/>
            <a:chOff x="3442785" y="957909"/>
            <a:chExt cx="4511405" cy="164466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6FD23BE-5442-43B9-B719-41F5E9BC4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2787" y="965528"/>
              <a:ext cx="4269343" cy="45098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5A882F-8336-41CF-9363-5DCA0BE129F8}"/>
                </a:ext>
              </a:extLst>
            </p:cNvPr>
            <p:cNvSpPr/>
            <p:nvPr/>
          </p:nvSpPr>
          <p:spPr>
            <a:xfrm>
              <a:off x="3442787" y="957909"/>
              <a:ext cx="361265" cy="46622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115D0AB-B8F3-4844-BF64-1B77484F4321}"/>
                </a:ext>
              </a:extLst>
            </p:cNvPr>
            <p:cNvSpPr/>
            <p:nvPr/>
          </p:nvSpPr>
          <p:spPr>
            <a:xfrm>
              <a:off x="4645405" y="965528"/>
              <a:ext cx="528517" cy="46622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50D3514-F26B-48D9-918F-B28D232C7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2786" y="2192036"/>
              <a:ext cx="4511404" cy="336672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E5DA4D-A94E-4831-A2DF-D314BCDD5018}"/>
                </a:ext>
              </a:extLst>
            </p:cNvPr>
            <p:cNvSpPr/>
            <p:nvPr/>
          </p:nvSpPr>
          <p:spPr>
            <a:xfrm>
              <a:off x="3442785" y="2136351"/>
              <a:ext cx="361265" cy="46622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A397F9B-3E68-4676-8A96-16324A2B33E4}"/>
                </a:ext>
              </a:extLst>
            </p:cNvPr>
            <p:cNvSpPr/>
            <p:nvPr/>
          </p:nvSpPr>
          <p:spPr>
            <a:xfrm>
              <a:off x="5396824" y="2131662"/>
              <a:ext cx="361265" cy="46622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1A4C750-C281-4818-972E-2421D407F8A6}"/>
                </a:ext>
              </a:extLst>
            </p:cNvPr>
            <p:cNvCxnSpPr/>
            <p:nvPr/>
          </p:nvCxnSpPr>
          <p:spPr>
            <a:xfrm>
              <a:off x="4218679" y="2579992"/>
              <a:ext cx="37351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B85969-BB3D-4A00-A151-6CA9136A8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7459" y="1555845"/>
              <a:ext cx="0" cy="4616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2EFB151-C1AE-4288-B4E5-42D267C90F48}"/>
                </a:ext>
              </a:extLst>
            </p:cNvPr>
            <p:cNvSpPr txBox="1"/>
            <p:nvPr/>
          </p:nvSpPr>
          <p:spPr>
            <a:xfrm>
              <a:off x="5758089" y="1555845"/>
              <a:ext cx="1508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Substitute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C0A08F-78F7-4841-B3EE-939F9BAB604D}"/>
              </a:ext>
            </a:extLst>
          </p:cNvPr>
          <p:cNvGrpSpPr/>
          <p:nvPr/>
        </p:nvGrpSpPr>
        <p:grpSpPr>
          <a:xfrm>
            <a:off x="1232008" y="2584607"/>
            <a:ext cx="7493899" cy="604532"/>
            <a:chOff x="431228" y="2408075"/>
            <a:chExt cx="7493899" cy="604532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61D79341-A837-4AA8-AE92-CF91ED7D6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228" y="2513702"/>
              <a:ext cx="7493899" cy="480939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2022302-2036-42C7-9058-6BD9BAB374E9}"/>
                </a:ext>
              </a:extLst>
            </p:cNvPr>
            <p:cNvSpPr/>
            <p:nvPr/>
          </p:nvSpPr>
          <p:spPr>
            <a:xfrm>
              <a:off x="431228" y="2408075"/>
              <a:ext cx="1649820" cy="6045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40E8C30-82D8-4124-9101-A4D52A60B91C}"/>
                </a:ext>
              </a:extLst>
            </p:cNvPr>
            <p:cNvSpPr/>
            <p:nvPr/>
          </p:nvSpPr>
          <p:spPr>
            <a:xfrm>
              <a:off x="4519448" y="2408075"/>
              <a:ext cx="1471450" cy="586566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A357E0F-11FF-4B52-850A-A56D9E638865}"/>
              </a:ext>
            </a:extLst>
          </p:cNvPr>
          <p:cNvGrpSpPr/>
          <p:nvPr/>
        </p:nvGrpSpPr>
        <p:grpSpPr>
          <a:xfrm>
            <a:off x="1232008" y="3733445"/>
            <a:ext cx="9700004" cy="785548"/>
            <a:chOff x="1232008" y="3733445"/>
            <a:chExt cx="9700004" cy="785548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396BA699-CC51-4982-8D01-F5F1A22BD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5600" y="3733445"/>
              <a:ext cx="4776412" cy="40293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C6071BB-AE06-4EB4-9550-F7D0C6EE5A2E}"/>
                </a:ext>
              </a:extLst>
            </p:cNvPr>
            <p:cNvSpPr txBox="1"/>
            <p:nvPr/>
          </p:nvSpPr>
          <p:spPr>
            <a:xfrm>
              <a:off x="4295055" y="3792681"/>
              <a:ext cx="1860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Recursion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4AE3531-44AC-46BF-A809-3EF32E752EA4}"/>
                </a:ext>
              </a:extLst>
            </p:cNvPr>
            <p:cNvCxnSpPr/>
            <p:nvPr/>
          </p:nvCxnSpPr>
          <p:spPr>
            <a:xfrm>
              <a:off x="4190461" y="4335319"/>
              <a:ext cx="186476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ECD9540E-7658-4FBC-9A1D-1DC509420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2008" y="3919300"/>
              <a:ext cx="2743133" cy="48093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57DDDED1-2854-4EA6-B000-621597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34158" y="4051495"/>
              <a:ext cx="1111411" cy="467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8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0D26C4-C999-4EE0-8686-837E3893D1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Derivation of </a:t>
            </a:r>
            <a:r>
              <a:rPr lang="en-US" altLang="zh-CN" sz="3200" dirty="0" err="1"/>
              <a:t>KF_bias</a:t>
            </a:r>
            <a:endParaRPr lang="zh-CN" altLang="en-US" sz="32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8FCA26-91A0-4FCC-A77D-3F6511246752}"/>
              </a:ext>
            </a:extLst>
          </p:cNvPr>
          <p:cNvGrpSpPr/>
          <p:nvPr/>
        </p:nvGrpSpPr>
        <p:grpSpPr>
          <a:xfrm>
            <a:off x="1075351" y="1287833"/>
            <a:ext cx="9050694" cy="995773"/>
            <a:chOff x="1075352" y="1147938"/>
            <a:chExt cx="9050694" cy="99577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2AF70B-6382-4F4A-BC0F-8F38F6EF7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7891" y="1272788"/>
              <a:ext cx="8968155" cy="870923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074E351-C96C-45BA-A0FD-D058167A1EAB}"/>
                </a:ext>
              </a:extLst>
            </p:cNvPr>
            <p:cNvSpPr/>
            <p:nvPr/>
          </p:nvSpPr>
          <p:spPr>
            <a:xfrm>
              <a:off x="1075352" y="1147938"/>
              <a:ext cx="493683" cy="6045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BF793D-8AAF-4C86-8A3D-32AA03451CF3}"/>
              </a:ext>
            </a:extLst>
          </p:cNvPr>
          <p:cNvGrpSpPr/>
          <p:nvPr/>
        </p:nvGrpSpPr>
        <p:grpSpPr>
          <a:xfrm>
            <a:off x="1075351" y="5009754"/>
            <a:ext cx="3299946" cy="604532"/>
            <a:chOff x="1075351" y="5070912"/>
            <a:chExt cx="3299946" cy="60453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938EDE3-6F2C-4C43-8BD9-272740686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352" y="5131954"/>
              <a:ext cx="3299945" cy="482448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9DD925-E71C-4110-AF60-D750F4A8B1C6}"/>
                </a:ext>
              </a:extLst>
            </p:cNvPr>
            <p:cNvSpPr/>
            <p:nvPr/>
          </p:nvSpPr>
          <p:spPr>
            <a:xfrm>
              <a:off x="1075351" y="5070912"/>
              <a:ext cx="493683" cy="6045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B7B163-4E33-41CB-A17C-D8977EBB3A54}"/>
              </a:ext>
            </a:extLst>
          </p:cNvPr>
          <p:cNvGrpSpPr/>
          <p:nvPr/>
        </p:nvGrpSpPr>
        <p:grpSpPr>
          <a:xfrm>
            <a:off x="1075351" y="3165932"/>
            <a:ext cx="10343492" cy="961612"/>
            <a:chOff x="1075352" y="2965503"/>
            <a:chExt cx="10343492" cy="96161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ED421EF-01E9-476A-8BC8-649996ED9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4855" y="2965503"/>
              <a:ext cx="4457003" cy="451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D600A29-D339-45D5-932C-0216A85AE330}"/>
                    </a:ext>
                  </a:extLst>
                </p:cNvPr>
                <p:cNvSpPr txBox="1"/>
                <p:nvPr/>
              </p:nvSpPr>
              <p:spPr>
                <a:xfrm>
                  <a:off x="1075352" y="3027832"/>
                  <a:ext cx="1738425" cy="802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D600A29-D339-45D5-932C-0216A85AE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52" y="3027832"/>
                  <a:ext cx="1738425" cy="802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049C0A6-86E8-42E0-8C13-F7DBA42CF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943" t="45123" b="44763"/>
            <a:stretch/>
          </p:blipFill>
          <p:spPr>
            <a:xfrm>
              <a:off x="4284855" y="3550678"/>
              <a:ext cx="7133989" cy="376437"/>
            </a:xfrm>
            <a:prstGeom prst="rect">
              <a:avLst/>
            </a:prstGeom>
          </p:spPr>
        </p:pic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BDC8562-AFE8-409F-80E0-9B4CAD1CDF59}"/>
                </a:ext>
              </a:extLst>
            </p:cNvPr>
            <p:cNvCxnSpPr>
              <a:cxnSpLocks/>
            </p:cNvCxnSpPr>
            <p:nvPr/>
          </p:nvCxnSpPr>
          <p:spPr>
            <a:xfrm>
              <a:off x="3226333" y="3429000"/>
              <a:ext cx="7951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0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宽屏</PresentationFormat>
  <Paragraphs>169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华文仿宋</vt:lpstr>
      <vt:lpstr>Arial</vt:lpstr>
      <vt:lpstr>Cambria Math</vt:lpstr>
      <vt:lpstr>Times New Roman</vt:lpstr>
      <vt:lpstr>Wingdings</vt:lpstr>
      <vt:lpstr>Office 主题​​</vt:lpstr>
      <vt:lpstr>1_Office 主题​​</vt:lpstr>
      <vt:lpstr>2_Office 主题​​</vt:lpstr>
      <vt:lpstr>Kalman Filter with Uncompensated Bias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 with Uncompensated Bias</dc:title>
  <dc:creator>缘炯 应</dc:creator>
  <cp:lastModifiedBy>缘炯</cp:lastModifiedBy>
  <cp:revision>14</cp:revision>
  <dcterms:created xsi:type="dcterms:W3CDTF">2021-08-06T00:21:21Z</dcterms:created>
  <dcterms:modified xsi:type="dcterms:W3CDTF">2021-10-25T08:00:16Z</dcterms:modified>
</cp:coreProperties>
</file>