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1747" r:id="rId4"/>
    <p:sldId id="1748" r:id="rId5"/>
    <p:sldId id="1749" r:id="rId6"/>
    <p:sldId id="1750" r:id="rId7"/>
    <p:sldId id="1751" r:id="rId8"/>
    <p:sldId id="1752" r:id="rId9"/>
    <p:sldId id="1758" r:id="rId10"/>
    <p:sldId id="1759" r:id="rId11"/>
    <p:sldId id="1760" r:id="rId12"/>
    <p:sldId id="1755" r:id="rId13"/>
    <p:sldId id="1756" r:id="rId14"/>
    <p:sldId id="1757" r:id="rId15"/>
    <p:sldId id="1761" r:id="rId16"/>
    <p:sldId id="174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4" autoAdjust="0"/>
    <p:restoredTop sz="93826" autoAdjust="0"/>
  </p:normalViewPr>
  <p:slideViewPr>
    <p:cSldViewPr snapToGrid="0">
      <p:cViewPr varScale="1">
        <p:scale>
          <a:sx n="64" d="100"/>
          <a:sy n="64" d="100"/>
        </p:scale>
        <p:origin x="10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48A7-8DC9-4F29-9F04-23F85BAB9D6F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FEA01-1B9F-4103-9BD4-A31577238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0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619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90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253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437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31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为什么考虑</a:t>
            </a:r>
            <a:r>
              <a:rPr lang="en-US" altLang="zh-CN" dirty="0" err="1"/>
              <a:t>Qk</a:t>
            </a:r>
            <a:r>
              <a:rPr lang="zh-CN" altLang="en-US" dirty="0"/>
              <a:t>未知？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将两个分布拆分考虑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98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确保在先验</a:t>
            </a:r>
            <a:r>
              <a:rPr lang="en-US" altLang="zh-CN" dirty="0"/>
              <a:t>-</a:t>
            </a:r>
            <a:r>
              <a:rPr lang="zh-CN" altLang="en-US" dirty="0"/>
              <a:t>后验的交替计算中 仍保持同一分布类型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61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首先讲细节实现最后再讲何处体现了贝叶斯</a:t>
            </a:r>
            <a:endParaRPr lang="en-US" altLang="zh-CN" dirty="0"/>
          </a:p>
          <a:p>
            <a:r>
              <a:rPr lang="zh-CN" altLang="en-US" dirty="0"/>
              <a:t>相对熵等价于两个概率分布的信息熵的差值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65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63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97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08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07572-B59D-4269-93FE-20F2929866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16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8404D-794C-4511-BB06-1F6F466A6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7FD45F-966E-4593-B72D-A6519FA79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684E1-CEC9-46CB-8A32-B35A7E6F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85DF7-70BA-4128-98AD-C05B00E2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62A82E-4987-4FF0-ABCA-2B3CFE79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0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5FD7D-A9D3-4EEE-BE36-D11E33DF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81FFE-8111-4722-92EA-1C32289B7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0DE2E-0073-4BFB-B5A6-DD50D871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1C37B-4899-48A7-979E-3F2C4E57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B4CF7-1D18-4C5F-ACCE-295BF92C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FD8E8B-5CD2-48DB-90C5-9CE398621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0CBBD-1C6F-4E1A-8391-0BD031DD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C7C9F-AFD6-4F89-A0E0-1D2C701C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9D9BF-A12C-4481-BE19-DF7283D6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569EB-8F52-4947-BCAC-16D7CB60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1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484313"/>
            <a:ext cx="319357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9208" y="3871615"/>
            <a:ext cx="7287114" cy="78187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49208" y="5438453"/>
            <a:ext cx="7287114" cy="41033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49208" y="4908366"/>
            <a:ext cx="7287114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191954" y="1484311"/>
            <a:ext cx="100004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49208" y="1484311"/>
            <a:ext cx="7287114" cy="23868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0">
                <a:solidFill>
                  <a:schemeClr val="accent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输入大标题</a:t>
            </a:r>
          </a:p>
        </p:txBody>
      </p:sp>
    </p:spTree>
    <p:extLst>
      <p:ext uri="{BB962C8B-B14F-4D97-AF65-F5344CB8AC3E}">
        <p14:creationId xmlns:p14="http://schemas.microsoft.com/office/powerpoint/2010/main" val="1094367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230860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60400" y="3429000"/>
            <a:ext cx="2762739" cy="150495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accent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045307" y="5014694"/>
            <a:ext cx="1992924" cy="360850"/>
          </a:xfrm>
        </p:spPr>
        <p:txBody>
          <a:bodyPr>
            <a:noAutofit/>
          </a:bodyPr>
          <a:lstStyle>
            <a:lvl1pPr marL="0" indent="0" algn="dist">
              <a:buFontTx/>
              <a:buNone/>
              <a:defRPr sz="1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290220"/>
            <a:ext cx="12192001" cy="196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2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53"/>
          <a:stretch>
            <a:fillRect/>
          </a:stretch>
        </p:blipFill>
        <p:spPr>
          <a:xfrm>
            <a:off x="8542333" y="525080"/>
            <a:ext cx="3645492" cy="5807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1" r="69423"/>
          <a:stretch>
            <a:fillRect/>
          </a:stretch>
        </p:blipFill>
        <p:spPr>
          <a:xfrm>
            <a:off x="-25053" y="525080"/>
            <a:ext cx="3486689" cy="58078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5723340" y="1294827"/>
            <a:ext cx="745319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723340" y="5613415"/>
            <a:ext cx="745319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418011" y="1689433"/>
            <a:ext cx="3355975" cy="1157287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FontTx/>
              <a:buNone/>
              <a:defRPr lang="zh-CN" altLang="en-US" sz="7200" kern="1200" spc="3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397746" y="2939737"/>
            <a:ext cx="7396504" cy="129600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lang="zh-CN" altLang="en-US" sz="8000" kern="1200" spc="300" dirty="0" smtClean="0">
                <a:solidFill>
                  <a:schemeClr val="bg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4883260" y="4485305"/>
            <a:ext cx="2448625" cy="2297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zh-CN" altLang="en-US" sz="900" kern="1200" spc="6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214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B209-057F-43EE-B472-2F921428AF51}" type="datetime1">
              <a:rPr lang="zh-CN" altLang="en-US" smtClean="0"/>
              <a:t>2021/11/26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>
            <a:lvl1pPr>
              <a:defRPr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236548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段2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0D6E-7359-4990-8D9C-DB2B0DBB859F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>
            <a:lvl1pPr>
              <a:defRPr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rPr>
              <a:t>饮水思源 爱国荣校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838201" y="1349829"/>
            <a:ext cx="5098142" cy="4586503"/>
          </a:xfrm>
          <a:prstGeom prst="rect">
            <a:avLst/>
          </a:prstGeom>
          <a:noFill/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942975" y="1446696"/>
            <a:ext cx="2525713" cy="439276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150883" y="1349829"/>
            <a:ext cx="5098142" cy="4586503"/>
          </a:xfrm>
          <a:prstGeom prst="rect">
            <a:avLst/>
          </a:prstGeom>
          <a:noFill/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7"/>
          <p:cNvSpPr>
            <a:spLocks noGrp="1"/>
          </p:cNvSpPr>
          <p:nvPr>
            <p:ph type="pic" sz="quarter" idx="14"/>
          </p:nvPr>
        </p:nvSpPr>
        <p:spPr>
          <a:xfrm>
            <a:off x="6255657" y="1446696"/>
            <a:ext cx="2525713" cy="4392769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04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段3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FEE0D-D3C3-4720-A848-AC3CD5841A14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>
            <a:lvl1pPr>
              <a:defRPr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465945" y="1364347"/>
            <a:ext cx="9260114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465265" y="1365028"/>
            <a:ext cx="2438400" cy="1450975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3904345" y="1364347"/>
            <a:ext cx="0" cy="14514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1465944" y="2938920"/>
            <a:ext cx="9260103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7"/>
          <p:cNvSpPr>
            <a:spLocks noGrp="1"/>
          </p:cNvSpPr>
          <p:nvPr>
            <p:ph type="pic" sz="quarter" idx="14"/>
          </p:nvPr>
        </p:nvSpPr>
        <p:spPr>
          <a:xfrm>
            <a:off x="1465265" y="2939601"/>
            <a:ext cx="2438400" cy="1450975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904345" y="2938920"/>
            <a:ext cx="0" cy="14514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 userDrawn="1"/>
        </p:nvSpPr>
        <p:spPr>
          <a:xfrm>
            <a:off x="1465945" y="4498750"/>
            <a:ext cx="9260102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图片占位符 7"/>
          <p:cNvSpPr>
            <a:spLocks noGrp="1"/>
          </p:cNvSpPr>
          <p:nvPr>
            <p:ph type="pic" sz="quarter" idx="15"/>
          </p:nvPr>
        </p:nvSpPr>
        <p:spPr>
          <a:xfrm>
            <a:off x="1465265" y="4499431"/>
            <a:ext cx="2438400" cy="1450975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3904345" y="4498750"/>
            <a:ext cx="0" cy="14514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1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圆图人物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4F5-FDB4-4157-8C9C-C85CAAFA1932}" type="datetime1">
              <a:rPr lang="zh-CN" altLang="en-US" smtClean="0"/>
              <a:t>2021/11/26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>
            <a:lvl1pPr>
              <a:defRPr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rPr>
              <a:t>饮水思源爱国荣校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002972" y="2057400"/>
            <a:ext cx="1611086" cy="1611086"/>
          </a:xfrm>
          <a:custGeom>
            <a:avLst/>
            <a:gdLst>
              <a:gd name="connsiteX0" fmla="*/ 805543 w 1611086"/>
              <a:gd name="connsiteY0" fmla="*/ 0 h 1611086"/>
              <a:gd name="connsiteX1" fmla="*/ 1611086 w 1611086"/>
              <a:gd name="connsiteY1" fmla="*/ 805543 h 1611086"/>
              <a:gd name="connsiteX2" fmla="*/ 805543 w 1611086"/>
              <a:gd name="connsiteY2" fmla="*/ 1611086 h 1611086"/>
              <a:gd name="connsiteX3" fmla="*/ 0 w 1611086"/>
              <a:gd name="connsiteY3" fmla="*/ 805543 h 1611086"/>
              <a:gd name="connsiteX4" fmla="*/ 805543 w 1611086"/>
              <a:gd name="connsiteY4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6" h="1611086">
                <a:moveTo>
                  <a:pt x="805543" y="0"/>
                </a:moveTo>
                <a:cubicBezTo>
                  <a:pt x="1250432" y="0"/>
                  <a:pt x="1611086" y="360654"/>
                  <a:pt x="1611086" y="805543"/>
                </a:cubicBezTo>
                <a:cubicBezTo>
                  <a:pt x="1611086" y="1250432"/>
                  <a:pt x="1250432" y="1611086"/>
                  <a:pt x="805543" y="1611086"/>
                </a:cubicBezTo>
                <a:cubicBezTo>
                  <a:pt x="360654" y="1611086"/>
                  <a:pt x="0" y="1250432"/>
                  <a:pt x="0" y="805543"/>
                </a:cubicBezTo>
                <a:cubicBezTo>
                  <a:pt x="0" y="360654"/>
                  <a:pt x="360654" y="0"/>
                  <a:pt x="805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295901" y="2057400"/>
            <a:ext cx="1611086" cy="1611086"/>
          </a:xfrm>
          <a:custGeom>
            <a:avLst/>
            <a:gdLst>
              <a:gd name="connsiteX0" fmla="*/ 805543 w 1611086"/>
              <a:gd name="connsiteY0" fmla="*/ 0 h 1611086"/>
              <a:gd name="connsiteX1" fmla="*/ 1611086 w 1611086"/>
              <a:gd name="connsiteY1" fmla="*/ 805543 h 1611086"/>
              <a:gd name="connsiteX2" fmla="*/ 805543 w 1611086"/>
              <a:gd name="connsiteY2" fmla="*/ 1611086 h 1611086"/>
              <a:gd name="connsiteX3" fmla="*/ 0 w 1611086"/>
              <a:gd name="connsiteY3" fmla="*/ 805543 h 1611086"/>
              <a:gd name="connsiteX4" fmla="*/ 805543 w 1611086"/>
              <a:gd name="connsiteY4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6" h="1611086">
                <a:moveTo>
                  <a:pt x="805543" y="0"/>
                </a:moveTo>
                <a:cubicBezTo>
                  <a:pt x="1250432" y="0"/>
                  <a:pt x="1611086" y="360654"/>
                  <a:pt x="1611086" y="805543"/>
                </a:cubicBezTo>
                <a:cubicBezTo>
                  <a:pt x="1611086" y="1250432"/>
                  <a:pt x="1250432" y="1611086"/>
                  <a:pt x="805543" y="1611086"/>
                </a:cubicBezTo>
                <a:cubicBezTo>
                  <a:pt x="360654" y="1611086"/>
                  <a:pt x="0" y="1250432"/>
                  <a:pt x="0" y="805543"/>
                </a:cubicBezTo>
                <a:cubicBezTo>
                  <a:pt x="0" y="360654"/>
                  <a:pt x="360654" y="0"/>
                  <a:pt x="805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5"/>
          </p:nvPr>
        </p:nvSpPr>
        <p:spPr>
          <a:xfrm>
            <a:off x="8588829" y="2057400"/>
            <a:ext cx="1611086" cy="1611086"/>
          </a:xfrm>
          <a:custGeom>
            <a:avLst/>
            <a:gdLst>
              <a:gd name="connsiteX0" fmla="*/ 805543 w 1611086"/>
              <a:gd name="connsiteY0" fmla="*/ 0 h 1611086"/>
              <a:gd name="connsiteX1" fmla="*/ 1611086 w 1611086"/>
              <a:gd name="connsiteY1" fmla="*/ 805543 h 1611086"/>
              <a:gd name="connsiteX2" fmla="*/ 805543 w 1611086"/>
              <a:gd name="connsiteY2" fmla="*/ 1611086 h 1611086"/>
              <a:gd name="connsiteX3" fmla="*/ 0 w 1611086"/>
              <a:gd name="connsiteY3" fmla="*/ 805543 h 1611086"/>
              <a:gd name="connsiteX4" fmla="*/ 805543 w 1611086"/>
              <a:gd name="connsiteY4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6" h="1611086">
                <a:moveTo>
                  <a:pt x="805543" y="0"/>
                </a:moveTo>
                <a:cubicBezTo>
                  <a:pt x="1250432" y="0"/>
                  <a:pt x="1611086" y="360654"/>
                  <a:pt x="1611086" y="805543"/>
                </a:cubicBezTo>
                <a:cubicBezTo>
                  <a:pt x="1611086" y="1250432"/>
                  <a:pt x="1250432" y="1611086"/>
                  <a:pt x="805543" y="1611086"/>
                </a:cubicBezTo>
                <a:cubicBezTo>
                  <a:pt x="360654" y="1611086"/>
                  <a:pt x="0" y="1250432"/>
                  <a:pt x="0" y="805543"/>
                </a:cubicBezTo>
                <a:cubicBezTo>
                  <a:pt x="0" y="360654"/>
                  <a:pt x="360654" y="0"/>
                  <a:pt x="805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861457" y="1915885"/>
            <a:ext cx="1894116" cy="1894116"/>
          </a:xfrm>
          <a:prstGeom prst="ellipse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2035630" y="210603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3352801" y="35211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3450771" y="367357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 userDrawn="1"/>
        </p:nvSpPr>
        <p:spPr>
          <a:xfrm>
            <a:off x="8447316" y="1915885"/>
            <a:ext cx="1894116" cy="1894116"/>
          </a:xfrm>
          <a:prstGeom prst="ellipse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 userDrawn="1"/>
        </p:nvSpPr>
        <p:spPr>
          <a:xfrm>
            <a:off x="8621489" y="210603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>
          <a:xfrm>
            <a:off x="9938660" y="35211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 userDrawn="1"/>
        </p:nvSpPr>
        <p:spPr>
          <a:xfrm>
            <a:off x="10036630" y="367357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5154774" y="1915885"/>
            <a:ext cx="1894116" cy="1894116"/>
          </a:xfrm>
          <a:prstGeom prst="ellipse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 userDrawn="1"/>
        </p:nvSpPr>
        <p:spPr>
          <a:xfrm>
            <a:off x="5328947" y="210603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6646118" y="35211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/>
        </p:nvSpPr>
        <p:spPr>
          <a:xfrm>
            <a:off x="6744088" y="367357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3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2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F0CA-747A-40D5-9514-A6678B90D654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27769" y="1391559"/>
            <a:ext cx="3536462" cy="3851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>
            <a:lvl1pPr>
              <a:defRPr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rPr>
              <a:t>饮水思源爱国荣校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674077" y="5443570"/>
            <a:ext cx="10858500" cy="748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/>
              <a:t>这里可以输入一段话，充分解释这个标题的内容，接下来是废话。这里可以输入一段话，充分解释这个标题的内容，接下来是废话。这里可以输入一段话充分解释。</a:t>
            </a:r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4"/>
          </p:nvPr>
        </p:nvSpPr>
        <p:spPr>
          <a:xfrm>
            <a:off x="660400" y="1391559"/>
            <a:ext cx="3536462" cy="3851998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5"/>
          </p:nvPr>
        </p:nvSpPr>
        <p:spPr>
          <a:xfrm>
            <a:off x="7982438" y="1391559"/>
            <a:ext cx="3536462" cy="3851998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6" hasCustomPrompt="1"/>
          </p:nvPr>
        </p:nvSpPr>
        <p:spPr>
          <a:xfrm>
            <a:off x="4347089" y="3354377"/>
            <a:ext cx="3489325" cy="1597001"/>
          </a:xfr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zh-CN" altLang="en-US" sz="4000" dirty="0" smtClean="0">
                <a:solidFill>
                  <a:schemeClr val="bg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pPr marL="0" lvl="0" algn="ctr">
              <a:lnSpc>
                <a:spcPct val="130000"/>
              </a:lnSpc>
            </a:pPr>
            <a:r>
              <a:rPr lang="zh-CN" altLang="en-US" dirty="0"/>
              <a:t>在此输入</a:t>
            </a:r>
            <a:endParaRPr lang="en-US" altLang="zh-CN" dirty="0"/>
          </a:p>
          <a:p>
            <a:pPr marL="0" lvl="0" algn="ctr">
              <a:lnSpc>
                <a:spcPct val="130000"/>
              </a:lnSpc>
            </a:pPr>
            <a:r>
              <a:rPr lang="zh-CN" altLang="en-US" dirty="0"/>
              <a:t>段落标题</a:t>
            </a:r>
          </a:p>
        </p:txBody>
      </p:sp>
      <p:cxnSp>
        <p:nvCxnSpPr>
          <p:cNvPr id="18" name="直接箭头连接符 17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FE05F-48E4-4F53-A8D4-469B50CD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18D66-63AD-40BA-9D6D-BA21D9BF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7FEF8-9F71-409D-B377-E9BB2D29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D36F6-E576-4CD7-A5E6-5E76AF77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B16F0-83A7-4D72-A321-EC2499D5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3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2图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A8704-B746-4446-AB31-CF586601BF4E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>
            <a:lvl1pPr>
              <a:defRPr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rPr>
              <a:t>饮水思源爱国荣校</a:t>
            </a:r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4"/>
          </p:nvPr>
        </p:nvSpPr>
        <p:spPr>
          <a:xfrm>
            <a:off x="660400" y="1150574"/>
            <a:ext cx="2446215" cy="4983526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18" name="直接箭头连接符 17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3180861" y="1150574"/>
            <a:ext cx="2446215" cy="4983526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74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2图式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3"/>
          <p:cNvSpPr>
            <a:spLocks noGrp="1"/>
          </p:cNvSpPr>
          <p:nvPr>
            <p:ph type="pic" sz="quarter" idx="14"/>
          </p:nvPr>
        </p:nvSpPr>
        <p:spPr>
          <a:xfrm>
            <a:off x="5861229" y="1296300"/>
            <a:ext cx="5435600" cy="2278411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2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5854879" y="3681116"/>
            <a:ext cx="5441950" cy="2278411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8E30-7E99-4265-B00F-0C9CFC5B6430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>
            <a:lvl1pPr>
              <a:defRPr baseline="0">
                <a:latin typeface="+mj-ea"/>
                <a:ea typeface="方正启体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rPr>
              <a:t>饮水思源爱国荣校</a:t>
            </a:r>
          </a:p>
        </p:txBody>
      </p:sp>
      <p:cxnSp>
        <p:nvCxnSpPr>
          <p:cNvPr id="18" name="直接箭头连接符 17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58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段3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23"/>
          </p:nvPr>
        </p:nvSpPr>
        <p:spPr>
          <a:xfrm>
            <a:off x="6198570" y="1396495"/>
            <a:ext cx="2617522" cy="3460607"/>
          </a:xfrm>
          <a:custGeom>
            <a:avLst/>
            <a:gdLst>
              <a:gd name="connsiteX0" fmla="*/ 0 w 2617522"/>
              <a:gd name="connsiteY0" fmla="*/ 0 h 3460607"/>
              <a:gd name="connsiteX1" fmla="*/ 2617522 w 2617522"/>
              <a:gd name="connsiteY1" fmla="*/ 0 h 3460607"/>
              <a:gd name="connsiteX2" fmla="*/ 2617522 w 2617522"/>
              <a:gd name="connsiteY2" fmla="*/ 3460607 h 3460607"/>
              <a:gd name="connsiteX3" fmla="*/ 0 w 2617522"/>
              <a:gd name="connsiteY3" fmla="*/ 3460607 h 34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522" h="3460607">
                <a:moveTo>
                  <a:pt x="0" y="0"/>
                </a:moveTo>
                <a:lnTo>
                  <a:pt x="2617522" y="0"/>
                </a:lnTo>
                <a:lnTo>
                  <a:pt x="2617522" y="3460607"/>
                </a:lnTo>
                <a:lnTo>
                  <a:pt x="0" y="34606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2236-AFBE-4F86-9E76-82CDFDCD7F50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>
            <a:lvl1pPr>
              <a:defRPr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64422" y="4957988"/>
            <a:ext cx="2617200" cy="3619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buFontTx/>
              <a:buNone/>
              <a:defRPr lang="zh-CN" altLang="en-US" sz="20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图片标题</a:t>
            </a:r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64422" y="5410461"/>
            <a:ext cx="2617200" cy="72363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这里可以输入一段话，充分解释这张图片，介绍这张图片。这里可以输入一段话</a:t>
            </a:r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31496" y="4957988"/>
            <a:ext cx="2617200" cy="3619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buFontTx/>
              <a:buNone/>
              <a:defRPr lang="zh-CN" altLang="en-US" sz="20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图片标题</a:t>
            </a: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3431496" y="5410461"/>
            <a:ext cx="2617200" cy="72363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这里可以输入一段话，充分解释这张图片，介绍这张图片。这里可以输入一段话</a:t>
            </a:r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570" y="4957988"/>
            <a:ext cx="2617200" cy="3619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buFontTx/>
              <a:buNone/>
              <a:defRPr lang="zh-CN" altLang="en-US" sz="20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图片标题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570" y="5410461"/>
            <a:ext cx="2617200" cy="72363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这里可以输入一段话，充分解释这张图片，介绍这张图片。这里可以输入一段话</a:t>
            </a:r>
          </a:p>
        </p:txBody>
      </p:sp>
      <p:sp>
        <p:nvSpPr>
          <p:cNvPr id="3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9093889" y="2405063"/>
            <a:ext cx="2425011" cy="1052063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zh-CN" altLang="en-US" sz="36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标题观点</a:t>
            </a:r>
            <a:endParaRPr lang="en-US" altLang="zh-CN" dirty="0"/>
          </a:p>
          <a:p>
            <a:pPr lvl="0"/>
            <a:r>
              <a:rPr lang="zh-CN" altLang="en-US" dirty="0"/>
              <a:t>标题观点</a:t>
            </a:r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9093888" y="3660523"/>
            <a:ext cx="2425012" cy="1234025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这里可以输入一段话，说明你的观点。这里可以输入一段话，说明你的观点。这里可以输入一段话，说明你的观点。这里可以输入一段话。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6" name="图片占位符 35"/>
          <p:cNvSpPr>
            <a:spLocks noGrp="1"/>
          </p:cNvSpPr>
          <p:nvPr>
            <p:ph type="pic" sz="quarter" idx="21"/>
          </p:nvPr>
        </p:nvSpPr>
        <p:spPr>
          <a:xfrm>
            <a:off x="664422" y="1396495"/>
            <a:ext cx="2617522" cy="3460607"/>
          </a:xfrm>
          <a:custGeom>
            <a:avLst/>
            <a:gdLst>
              <a:gd name="connsiteX0" fmla="*/ 0 w 2617522"/>
              <a:gd name="connsiteY0" fmla="*/ 0 h 3460607"/>
              <a:gd name="connsiteX1" fmla="*/ 2617522 w 2617522"/>
              <a:gd name="connsiteY1" fmla="*/ 0 h 3460607"/>
              <a:gd name="connsiteX2" fmla="*/ 2617522 w 2617522"/>
              <a:gd name="connsiteY2" fmla="*/ 3460607 h 3460607"/>
              <a:gd name="connsiteX3" fmla="*/ 0 w 2617522"/>
              <a:gd name="connsiteY3" fmla="*/ 3460607 h 34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522" h="3460607">
                <a:moveTo>
                  <a:pt x="0" y="0"/>
                </a:moveTo>
                <a:lnTo>
                  <a:pt x="2617522" y="0"/>
                </a:lnTo>
                <a:lnTo>
                  <a:pt x="2617522" y="3460607"/>
                </a:lnTo>
                <a:lnTo>
                  <a:pt x="0" y="34606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37" name="图片占位符 36"/>
          <p:cNvSpPr>
            <a:spLocks noGrp="1"/>
          </p:cNvSpPr>
          <p:nvPr>
            <p:ph type="pic" sz="quarter" idx="22"/>
          </p:nvPr>
        </p:nvSpPr>
        <p:spPr>
          <a:xfrm>
            <a:off x="3431496" y="1396495"/>
            <a:ext cx="2617522" cy="3460607"/>
          </a:xfrm>
          <a:custGeom>
            <a:avLst/>
            <a:gdLst>
              <a:gd name="connsiteX0" fmla="*/ 0 w 2617522"/>
              <a:gd name="connsiteY0" fmla="*/ 0 h 3460607"/>
              <a:gd name="connsiteX1" fmla="*/ 2617522 w 2617522"/>
              <a:gd name="connsiteY1" fmla="*/ 0 h 3460607"/>
              <a:gd name="connsiteX2" fmla="*/ 2617522 w 2617522"/>
              <a:gd name="connsiteY2" fmla="*/ 3460607 h 3460607"/>
              <a:gd name="connsiteX3" fmla="*/ 0 w 2617522"/>
              <a:gd name="connsiteY3" fmla="*/ 3460607 h 34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522" h="3460607">
                <a:moveTo>
                  <a:pt x="0" y="0"/>
                </a:moveTo>
                <a:lnTo>
                  <a:pt x="2617522" y="0"/>
                </a:lnTo>
                <a:lnTo>
                  <a:pt x="2617522" y="3460607"/>
                </a:lnTo>
                <a:lnTo>
                  <a:pt x="0" y="34606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9073295" y="3471099"/>
            <a:ext cx="244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49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段1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1D8E-5A79-470A-9C17-69A8CDF477BE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  <p:sp>
        <p:nvSpPr>
          <p:cNvPr id="9" name="矩形: 圆角 8"/>
          <p:cNvSpPr/>
          <p:nvPr userDrawn="1"/>
        </p:nvSpPr>
        <p:spPr>
          <a:xfrm>
            <a:off x="3759201" y="1857830"/>
            <a:ext cx="7329714" cy="1152000"/>
          </a:xfrm>
          <a:prstGeom prst="roundRect">
            <a:avLst>
              <a:gd name="adj" fmla="val 53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103085" y="1714046"/>
            <a:ext cx="3893458" cy="3893458"/>
          </a:xfrm>
          <a:custGeom>
            <a:avLst/>
            <a:gdLst>
              <a:gd name="connsiteX0" fmla="*/ 1946729 w 3893458"/>
              <a:gd name="connsiteY0" fmla="*/ 0 h 3893458"/>
              <a:gd name="connsiteX1" fmla="*/ 3893458 w 3893458"/>
              <a:gd name="connsiteY1" fmla="*/ 1946729 h 3893458"/>
              <a:gd name="connsiteX2" fmla="*/ 1946729 w 3893458"/>
              <a:gd name="connsiteY2" fmla="*/ 3893458 h 3893458"/>
              <a:gd name="connsiteX3" fmla="*/ 0 w 3893458"/>
              <a:gd name="connsiteY3" fmla="*/ 1946729 h 3893458"/>
              <a:gd name="connsiteX4" fmla="*/ 1946729 w 3893458"/>
              <a:gd name="connsiteY4" fmla="*/ 0 h 389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3458" h="3893458">
                <a:moveTo>
                  <a:pt x="1946729" y="0"/>
                </a:moveTo>
                <a:cubicBezTo>
                  <a:pt x="3021878" y="0"/>
                  <a:pt x="3893458" y="871580"/>
                  <a:pt x="3893458" y="1946729"/>
                </a:cubicBezTo>
                <a:cubicBezTo>
                  <a:pt x="3893458" y="3021878"/>
                  <a:pt x="3021878" y="3893458"/>
                  <a:pt x="1946729" y="3893458"/>
                </a:cubicBezTo>
                <a:cubicBezTo>
                  <a:pt x="871580" y="3893458"/>
                  <a:pt x="0" y="3021878"/>
                  <a:pt x="0" y="1946729"/>
                </a:cubicBezTo>
                <a:cubicBezTo>
                  <a:pt x="0" y="871580"/>
                  <a:pt x="871580" y="0"/>
                  <a:pt x="1946729" y="0"/>
                </a:cubicBezTo>
                <a:close/>
              </a:path>
            </a:pathLst>
          </a:custGeom>
          <a:ln w="762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矩形: 圆角 19"/>
          <p:cNvSpPr/>
          <p:nvPr userDrawn="1"/>
        </p:nvSpPr>
        <p:spPr>
          <a:xfrm>
            <a:off x="3759201" y="3106931"/>
            <a:ext cx="7329714" cy="1152000"/>
          </a:xfrm>
          <a:prstGeom prst="roundRect">
            <a:avLst>
              <a:gd name="adj" fmla="val 53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 userDrawn="1"/>
        </p:nvSpPr>
        <p:spPr>
          <a:xfrm>
            <a:off x="3759201" y="4356032"/>
            <a:ext cx="7329714" cy="1152000"/>
          </a:xfrm>
          <a:prstGeom prst="roundRect">
            <a:avLst>
              <a:gd name="adj" fmla="val 53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87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段4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8708-FDCA-47B6-B609-52501C96A382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399367" y="1353275"/>
            <a:ext cx="2654300" cy="230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77300" y="1353275"/>
            <a:ext cx="2654300" cy="2305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60400" y="3739783"/>
            <a:ext cx="2654300" cy="230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138334" y="3739783"/>
            <a:ext cx="2654300" cy="23050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3659339" y="2603474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28" name="文本占位符 26"/>
          <p:cNvSpPr>
            <a:spLocks noGrp="1"/>
          </p:cNvSpPr>
          <p:nvPr>
            <p:ph type="body" sz="quarter" idx="14" hasCustomPrompt="1"/>
          </p:nvPr>
        </p:nvSpPr>
        <p:spPr>
          <a:xfrm>
            <a:off x="9150711" y="2603474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7" hasCustomPrompt="1"/>
          </p:nvPr>
        </p:nvSpPr>
        <p:spPr>
          <a:xfrm>
            <a:off x="3659339" y="1353275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8" hasCustomPrompt="1"/>
          </p:nvPr>
        </p:nvSpPr>
        <p:spPr>
          <a:xfrm>
            <a:off x="9150710" y="1353275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  <p:sp>
        <p:nvSpPr>
          <p:cNvPr id="40" name="图片占位符 39"/>
          <p:cNvSpPr>
            <a:spLocks noGrp="1"/>
          </p:cNvSpPr>
          <p:nvPr>
            <p:ph type="pic" sz="quarter" idx="21"/>
          </p:nvPr>
        </p:nvSpPr>
        <p:spPr>
          <a:xfrm>
            <a:off x="660400" y="1353275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1" name="图片占位符 40"/>
          <p:cNvSpPr>
            <a:spLocks noGrp="1"/>
          </p:cNvSpPr>
          <p:nvPr>
            <p:ph type="pic" sz="quarter" idx="22"/>
          </p:nvPr>
        </p:nvSpPr>
        <p:spPr>
          <a:xfrm>
            <a:off x="6138334" y="1353275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2" name="图片占位符 41"/>
          <p:cNvSpPr>
            <a:spLocks noGrp="1"/>
          </p:cNvSpPr>
          <p:nvPr>
            <p:ph type="pic" sz="quarter" idx="23"/>
          </p:nvPr>
        </p:nvSpPr>
        <p:spPr>
          <a:xfrm>
            <a:off x="3385927" y="3739783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3" name="图片占位符 42"/>
          <p:cNvSpPr>
            <a:spLocks noGrp="1"/>
          </p:cNvSpPr>
          <p:nvPr>
            <p:ph type="pic" sz="quarter" idx="24"/>
          </p:nvPr>
        </p:nvSpPr>
        <p:spPr>
          <a:xfrm>
            <a:off x="8863861" y="3739783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 userDrawn="1"/>
        </p:nvCxnSpPr>
        <p:spPr>
          <a:xfrm>
            <a:off x="660400" y="103915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1" name="文本占位符 26"/>
          <p:cNvSpPr>
            <a:spLocks noGrp="1"/>
          </p:cNvSpPr>
          <p:nvPr>
            <p:ph type="body" sz="quarter" idx="25" hasCustomPrompt="1"/>
          </p:nvPr>
        </p:nvSpPr>
        <p:spPr>
          <a:xfrm>
            <a:off x="933812" y="4994388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37" name="文本占位符 26"/>
          <p:cNvSpPr>
            <a:spLocks noGrp="1"/>
          </p:cNvSpPr>
          <p:nvPr>
            <p:ph type="body" sz="quarter" idx="26" hasCustomPrompt="1"/>
          </p:nvPr>
        </p:nvSpPr>
        <p:spPr>
          <a:xfrm>
            <a:off x="6411746" y="4994388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38" name="文本占位符 31"/>
          <p:cNvSpPr>
            <a:spLocks noGrp="1"/>
          </p:cNvSpPr>
          <p:nvPr>
            <p:ph type="body" sz="quarter" idx="27" hasCustomPrompt="1"/>
          </p:nvPr>
        </p:nvSpPr>
        <p:spPr>
          <a:xfrm>
            <a:off x="933812" y="3744189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39" name="文本占位符 31"/>
          <p:cNvSpPr>
            <a:spLocks noGrp="1"/>
          </p:cNvSpPr>
          <p:nvPr>
            <p:ph type="body" sz="quarter" idx="28" hasCustomPrompt="1"/>
          </p:nvPr>
        </p:nvSpPr>
        <p:spPr>
          <a:xfrm>
            <a:off x="6411746" y="3744189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25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1图式_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76028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D3A8-67BC-41F0-8517-AF90DB7933C2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-6350" y="2763802"/>
            <a:ext cx="12192000" cy="665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509739" y="2808935"/>
            <a:ext cx="9233879" cy="668444"/>
          </a:xfrm>
          <a:noFill/>
        </p:spPr>
        <p:txBody>
          <a:bodyPr anchor="ctr" anchorCtr="1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7783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1图式_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9885536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 爱国荣校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4630057" y="1628568"/>
            <a:ext cx="6501370" cy="663575"/>
          </a:xfrm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单击此处输入标题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452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72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段1图式_上下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1163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885536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 爱国荣校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60400" y="3390571"/>
            <a:ext cx="10858500" cy="6635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31064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C7C2-5744-4A6A-A9D2-1914CE03607C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61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592C-DA42-4E0C-A3D6-26DE9C1E69B9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 爱国荣校</a:t>
            </a: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643063" y="1384301"/>
            <a:ext cx="2164555" cy="4553747"/>
          </a:xfrm>
          <a:custGeom>
            <a:avLst/>
            <a:gdLst>
              <a:gd name="connsiteX0" fmla="*/ 82375 w 2164555"/>
              <a:gd name="connsiteY0" fmla="*/ 0 h 4553747"/>
              <a:gd name="connsiteX1" fmla="*/ 2060749 w 2164555"/>
              <a:gd name="connsiteY1" fmla="*/ 0 h 4553747"/>
              <a:gd name="connsiteX2" fmla="*/ 2069951 w 2164555"/>
              <a:gd name="connsiteY2" fmla="*/ 1858 h 4553747"/>
              <a:gd name="connsiteX3" fmla="*/ 2152383 w 2164555"/>
              <a:gd name="connsiteY3" fmla="*/ 84291 h 4553747"/>
              <a:gd name="connsiteX4" fmla="*/ 2164555 w 2164555"/>
              <a:gd name="connsiteY4" fmla="*/ 144579 h 4553747"/>
              <a:gd name="connsiteX5" fmla="*/ 2164555 w 2164555"/>
              <a:gd name="connsiteY5" fmla="*/ 4398853 h 4553747"/>
              <a:gd name="connsiteX6" fmla="*/ 2152383 w 2164555"/>
              <a:gd name="connsiteY6" fmla="*/ 4459142 h 4553747"/>
              <a:gd name="connsiteX7" fmla="*/ 2009657 w 2164555"/>
              <a:gd name="connsiteY7" fmla="*/ 4553747 h 4553747"/>
              <a:gd name="connsiteX8" fmla="*/ 133467 w 2164555"/>
              <a:gd name="connsiteY8" fmla="*/ 4553747 h 4553747"/>
              <a:gd name="connsiteX9" fmla="*/ 23937 w 2164555"/>
              <a:gd name="connsiteY9" fmla="*/ 4508378 h 4553747"/>
              <a:gd name="connsiteX10" fmla="*/ 0 w 2164555"/>
              <a:gd name="connsiteY10" fmla="*/ 4472875 h 4553747"/>
              <a:gd name="connsiteX11" fmla="*/ 0 w 2164555"/>
              <a:gd name="connsiteY11" fmla="*/ 70557 h 4553747"/>
              <a:gd name="connsiteX12" fmla="*/ 23937 w 2164555"/>
              <a:gd name="connsiteY12" fmla="*/ 35054 h 4553747"/>
              <a:gd name="connsiteX13" fmla="*/ 73174 w 2164555"/>
              <a:gd name="connsiteY13" fmla="*/ 1858 h 455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4555" h="4553747">
                <a:moveTo>
                  <a:pt x="82375" y="0"/>
                </a:moveTo>
                <a:lnTo>
                  <a:pt x="2060749" y="0"/>
                </a:lnTo>
                <a:lnTo>
                  <a:pt x="2069951" y="1858"/>
                </a:lnTo>
                <a:cubicBezTo>
                  <a:pt x="2107014" y="17535"/>
                  <a:pt x="2136707" y="47227"/>
                  <a:pt x="2152383" y="84291"/>
                </a:cubicBezTo>
                <a:lnTo>
                  <a:pt x="2164555" y="144579"/>
                </a:lnTo>
                <a:lnTo>
                  <a:pt x="2164555" y="4398853"/>
                </a:lnTo>
                <a:lnTo>
                  <a:pt x="2152383" y="4459142"/>
                </a:lnTo>
                <a:cubicBezTo>
                  <a:pt x="2128868" y="4514737"/>
                  <a:pt x="2073818" y="4553747"/>
                  <a:pt x="2009657" y="4553747"/>
                </a:cubicBezTo>
                <a:lnTo>
                  <a:pt x="133467" y="4553747"/>
                </a:lnTo>
                <a:cubicBezTo>
                  <a:pt x="90693" y="4553747"/>
                  <a:pt x="51968" y="4536410"/>
                  <a:pt x="23937" y="4508378"/>
                </a:cubicBezTo>
                <a:lnTo>
                  <a:pt x="0" y="4472875"/>
                </a:lnTo>
                <a:lnTo>
                  <a:pt x="0" y="70557"/>
                </a:lnTo>
                <a:lnTo>
                  <a:pt x="23937" y="35054"/>
                </a:lnTo>
                <a:cubicBezTo>
                  <a:pt x="37953" y="21038"/>
                  <a:pt x="54642" y="9696"/>
                  <a:pt x="73174" y="18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EBF29-949B-4E01-9630-111F6EBF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74E50-FE64-4224-82C4-539AE20B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F31CA-FDF5-45F8-86C4-574EABC4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AF850-F53D-4D0D-9EFC-CB6C40E1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C0A21-98E1-4444-A899-9E29D24B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597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图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39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4079737"/>
            <a:ext cx="9233879" cy="663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84809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等分全图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39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072103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39"/>
          <p:cNvSpPr>
            <a:spLocks noGrp="1"/>
          </p:cNvSpPr>
          <p:nvPr>
            <p:ph type="pic" sz="quarter" idx="22"/>
          </p:nvPr>
        </p:nvSpPr>
        <p:spPr>
          <a:xfrm>
            <a:off x="4068000" y="0"/>
            <a:ext cx="406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39"/>
          <p:cNvSpPr>
            <a:spLocks noGrp="1"/>
          </p:cNvSpPr>
          <p:nvPr>
            <p:ph type="pic" sz="quarter" idx="23"/>
          </p:nvPr>
        </p:nvSpPr>
        <p:spPr>
          <a:xfrm>
            <a:off x="8127324" y="0"/>
            <a:ext cx="4076676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658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等分全图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39"/>
          <p:cNvSpPr>
            <a:spLocks noGrp="1"/>
          </p:cNvSpPr>
          <p:nvPr>
            <p:ph type="pic" sz="quarter" idx="24"/>
          </p:nvPr>
        </p:nvSpPr>
        <p:spPr>
          <a:xfrm>
            <a:off x="304800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39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39"/>
          <p:cNvSpPr>
            <a:spLocks noGrp="1"/>
          </p:cNvSpPr>
          <p:nvPr>
            <p:ph type="pic" sz="quarter" idx="26"/>
          </p:nvPr>
        </p:nvSpPr>
        <p:spPr>
          <a:xfrm>
            <a:off x="914400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39"/>
          <p:cNvSpPr>
            <a:spLocks noGrp="1"/>
          </p:cNvSpPr>
          <p:nvPr>
            <p:ph type="pic" sz="quarter" idx="27"/>
          </p:nvPr>
        </p:nvSpPr>
        <p:spPr>
          <a:xfrm>
            <a:off x="609600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80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998424" y="1484311"/>
            <a:ext cx="319357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6315" y="3871615"/>
            <a:ext cx="7287114" cy="78187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216315" y="5438453"/>
            <a:ext cx="7287114" cy="41033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16315" y="4908366"/>
            <a:ext cx="7287114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84313"/>
            <a:ext cx="100004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16315" y="1346199"/>
            <a:ext cx="7287114" cy="240566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6600">
                <a:solidFill>
                  <a:schemeClr val="accent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7766794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484313"/>
            <a:ext cx="319357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9208" y="3871615"/>
            <a:ext cx="7287114" cy="78187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49208" y="5438453"/>
            <a:ext cx="7287114" cy="41033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49208" y="4908366"/>
            <a:ext cx="7287114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191954" y="1484311"/>
            <a:ext cx="100004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3549208" y="1484311"/>
            <a:ext cx="7287114" cy="23868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0">
                <a:solidFill>
                  <a:schemeClr val="accent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pPr lvl="0"/>
            <a:r>
              <a:rPr lang="zh-CN" altLang="en-US" dirty="0"/>
              <a:t>单击此处</a:t>
            </a:r>
            <a:endParaRPr lang="en-US" altLang="zh-CN" dirty="0"/>
          </a:p>
          <a:p>
            <a:pPr lvl="0"/>
            <a:r>
              <a:rPr lang="zh-CN" altLang="en-US" dirty="0"/>
              <a:t>输入大标题</a:t>
            </a:r>
          </a:p>
        </p:txBody>
      </p:sp>
    </p:spTree>
    <p:extLst>
      <p:ext uri="{BB962C8B-B14F-4D97-AF65-F5344CB8AC3E}">
        <p14:creationId xmlns:p14="http://schemas.microsoft.com/office/powerpoint/2010/main" val="17305918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230860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60400" y="3429000"/>
            <a:ext cx="2762739" cy="150495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045307" y="5014694"/>
            <a:ext cx="1992924" cy="360850"/>
          </a:xfrm>
        </p:spPr>
        <p:txBody>
          <a:bodyPr>
            <a:noAutofit/>
          </a:bodyPr>
          <a:lstStyle>
            <a:lvl1pPr marL="0" indent="0" algn="dist">
              <a:buFontTx/>
              <a:buNone/>
              <a:defRPr sz="1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2290220"/>
            <a:ext cx="12192001" cy="196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47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53"/>
          <a:stretch>
            <a:fillRect/>
          </a:stretch>
        </p:blipFill>
        <p:spPr>
          <a:xfrm>
            <a:off x="8542333" y="525080"/>
            <a:ext cx="3645492" cy="5807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1" r="69423"/>
          <a:stretch>
            <a:fillRect/>
          </a:stretch>
        </p:blipFill>
        <p:spPr>
          <a:xfrm>
            <a:off x="-25053" y="525080"/>
            <a:ext cx="3486689" cy="58078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5723340" y="1294827"/>
            <a:ext cx="745319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5723340" y="5613415"/>
            <a:ext cx="745319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418011" y="1689433"/>
            <a:ext cx="3355975" cy="1157287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buFontTx/>
              <a:buNone/>
              <a:defRPr lang="zh-CN" altLang="en-US" sz="7200" kern="1200" spc="3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397746" y="2939737"/>
            <a:ext cx="7396504" cy="129600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lang="zh-CN" altLang="en-US" sz="8000" kern="1200" spc="300" dirty="0" smtClean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4883260" y="4485305"/>
            <a:ext cx="2448625" cy="2297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zh-CN" altLang="en-US" sz="900" kern="1200" spc="6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7037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FEF0-11D8-4498-ACAA-2B67EE29CBDA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2676447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段2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A8FE-1F12-491B-A04B-784D8234C880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838201" y="1349829"/>
            <a:ext cx="5098142" cy="4586503"/>
          </a:xfrm>
          <a:prstGeom prst="rect">
            <a:avLst/>
          </a:prstGeom>
          <a:noFill/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942975" y="1446696"/>
            <a:ext cx="2525713" cy="439276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6150883" y="1349829"/>
            <a:ext cx="5098142" cy="4586503"/>
          </a:xfrm>
          <a:prstGeom prst="rect">
            <a:avLst/>
          </a:prstGeom>
          <a:noFill/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7"/>
          <p:cNvSpPr>
            <a:spLocks noGrp="1"/>
          </p:cNvSpPr>
          <p:nvPr>
            <p:ph type="pic" sz="quarter" idx="14"/>
          </p:nvPr>
        </p:nvSpPr>
        <p:spPr>
          <a:xfrm>
            <a:off x="6255657" y="1446696"/>
            <a:ext cx="2525713" cy="4392769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2637206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段3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784D-6728-4271-93F6-2E459E358A1C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465945" y="1364347"/>
            <a:ext cx="9260114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465265" y="1365028"/>
            <a:ext cx="2438400" cy="1450975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3904345" y="1364347"/>
            <a:ext cx="0" cy="14514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1465944" y="2938920"/>
            <a:ext cx="9260103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7"/>
          <p:cNvSpPr>
            <a:spLocks noGrp="1"/>
          </p:cNvSpPr>
          <p:nvPr>
            <p:ph type="pic" sz="quarter" idx="14"/>
          </p:nvPr>
        </p:nvSpPr>
        <p:spPr>
          <a:xfrm>
            <a:off x="1465265" y="2939601"/>
            <a:ext cx="2438400" cy="1450975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904345" y="2938920"/>
            <a:ext cx="0" cy="14514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 userDrawn="1"/>
        </p:nvSpPr>
        <p:spPr>
          <a:xfrm>
            <a:off x="1465945" y="4498750"/>
            <a:ext cx="9260102" cy="1451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图片占位符 7"/>
          <p:cNvSpPr>
            <a:spLocks noGrp="1"/>
          </p:cNvSpPr>
          <p:nvPr>
            <p:ph type="pic" sz="quarter" idx="15"/>
          </p:nvPr>
        </p:nvSpPr>
        <p:spPr>
          <a:xfrm>
            <a:off x="1465265" y="4499431"/>
            <a:ext cx="2438400" cy="1450975"/>
          </a:xfrm>
        </p:spPr>
        <p:txBody>
          <a:bodyPr/>
          <a:lstStyle/>
          <a:p>
            <a:endParaRPr lang="zh-CN" altLang="en-US"/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3904345" y="4498750"/>
            <a:ext cx="0" cy="145142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15206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7940-BD5B-425A-9E6F-11CF44CA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E103A-5A3C-4C81-8E04-99C47DD86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0B061-4D53-4AD8-8402-1FEC7A81C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A0E44-AB20-4EAF-B9CB-77A71CFC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9C88B-4DCD-4372-85A0-DABB5D41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2EFA2-5D18-4D9D-998D-2F36BFED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285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圆图人物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E620-E878-47CC-80C5-B2858713B59C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002972" y="2057400"/>
            <a:ext cx="1611086" cy="1611086"/>
          </a:xfrm>
          <a:custGeom>
            <a:avLst/>
            <a:gdLst>
              <a:gd name="connsiteX0" fmla="*/ 805543 w 1611086"/>
              <a:gd name="connsiteY0" fmla="*/ 0 h 1611086"/>
              <a:gd name="connsiteX1" fmla="*/ 1611086 w 1611086"/>
              <a:gd name="connsiteY1" fmla="*/ 805543 h 1611086"/>
              <a:gd name="connsiteX2" fmla="*/ 805543 w 1611086"/>
              <a:gd name="connsiteY2" fmla="*/ 1611086 h 1611086"/>
              <a:gd name="connsiteX3" fmla="*/ 0 w 1611086"/>
              <a:gd name="connsiteY3" fmla="*/ 805543 h 1611086"/>
              <a:gd name="connsiteX4" fmla="*/ 805543 w 1611086"/>
              <a:gd name="connsiteY4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6" h="1611086">
                <a:moveTo>
                  <a:pt x="805543" y="0"/>
                </a:moveTo>
                <a:cubicBezTo>
                  <a:pt x="1250432" y="0"/>
                  <a:pt x="1611086" y="360654"/>
                  <a:pt x="1611086" y="805543"/>
                </a:cubicBezTo>
                <a:cubicBezTo>
                  <a:pt x="1611086" y="1250432"/>
                  <a:pt x="1250432" y="1611086"/>
                  <a:pt x="805543" y="1611086"/>
                </a:cubicBezTo>
                <a:cubicBezTo>
                  <a:pt x="360654" y="1611086"/>
                  <a:pt x="0" y="1250432"/>
                  <a:pt x="0" y="805543"/>
                </a:cubicBezTo>
                <a:cubicBezTo>
                  <a:pt x="0" y="360654"/>
                  <a:pt x="360654" y="0"/>
                  <a:pt x="805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295901" y="2057400"/>
            <a:ext cx="1611086" cy="1611086"/>
          </a:xfrm>
          <a:custGeom>
            <a:avLst/>
            <a:gdLst>
              <a:gd name="connsiteX0" fmla="*/ 805543 w 1611086"/>
              <a:gd name="connsiteY0" fmla="*/ 0 h 1611086"/>
              <a:gd name="connsiteX1" fmla="*/ 1611086 w 1611086"/>
              <a:gd name="connsiteY1" fmla="*/ 805543 h 1611086"/>
              <a:gd name="connsiteX2" fmla="*/ 805543 w 1611086"/>
              <a:gd name="connsiteY2" fmla="*/ 1611086 h 1611086"/>
              <a:gd name="connsiteX3" fmla="*/ 0 w 1611086"/>
              <a:gd name="connsiteY3" fmla="*/ 805543 h 1611086"/>
              <a:gd name="connsiteX4" fmla="*/ 805543 w 1611086"/>
              <a:gd name="connsiteY4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6" h="1611086">
                <a:moveTo>
                  <a:pt x="805543" y="0"/>
                </a:moveTo>
                <a:cubicBezTo>
                  <a:pt x="1250432" y="0"/>
                  <a:pt x="1611086" y="360654"/>
                  <a:pt x="1611086" y="805543"/>
                </a:cubicBezTo>
                <a:cubicBezTo>
                  <a:pt x="1611086" y="1250432"/>
                  <a:pt x="1250432" y="1611086"/>
                  <a:pt x="805543" y="1611086"/>
                </a:cubicBezTo>
                <a:cubicBezTo>
                  <a:pt x="360654" y="1611086"/>
                  <a:pt x="0" y="1250432"/>
                  <a:pt x="0" y="805543"/>
                </a:cubicBezTo>
                <a:cubicBezTo>
                  <a:pt x="0" y="360654"/>
                  <a:pt x="360654" y="0"/>
                  <a:pt x="805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5"/>
          </p:nvPr>
        </p:nvSpPr>
        <p:spPr>
          <a:xfrm>
            <a:off x="8588829" y="2057400"/>
            <a:ext cx="1611086" cy="1611086"/>
          </a:xfrm>
          <a:custGeom>
            <a:avLst/>
            <a:gdLst>
              <a:gd name="connsiteX0" fmla="*/ 805543 w 1611086"/>
              <a:gd name="connsiteY0" fmla="*/ 0 h 1611086"/>
              <a:gd name="connsiteX1" fmla="*/ 1611086 w 1611086"/>
              <a:gd name="connsiteY1" fmla="*/ 805543 h 1611086"/>
              <a:gd name="connsiteX2" fmla="*/ 805543 w 1611086"/>
              <a:gd name="connsiteY2" fmla="*/ 1611086 h 1611086"/>
              <a:gd name="connsiteX3" fmla="*/ 0 w 1611086"/>
              <a:gd name="connsiteY3" fmla="*/ 805543 h 1611086"/>
              <a:gd name="connsiteX4" fmla="*/ 805543 w 1611086"/>
              <a:gd name="connsiteY4" fmla="*/ 0 h 161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086" h="1611086">
                <a:moveTo>
                  <a:pt x="805543" y="0"/>
                </a:moveTo>
                <a:cubicBezTo>
                  <a:pt x="1250432" y="0"/>
                  <a:pt x="1611086" y="360654"/>
                  <a:pt x="1611086" y="805543"/>
                </a:cubicBezTo>
                <a:cubicBezTo>
                  <a:pt x="1611086" y="1250432"/>
                  <a:pt x="1250432" y="1611086"/>
                  <a:pt x="805543" y="1611086"/>
                </a:cubicBezTo>
                <a:cubicBezTo>
                  <a:pt x="360654" y="1611086"/>
                  <a:pt x="0" y="1250432"/>
                  <a:pt x="0" y="805543"/>
                </a:cubicBezTo>
                <a:cubicBezTo>
                  <a:pt x="0" y="360654"/>
                  <a:pt x="360654" y="0"/>
                  <a:pt x="805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861457" y="1915885"/>
            <a:ext cx="1894116" cy="1894116"/>
          </a:xfrm>
          <a:prstGeom prst="ellipse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2035630" y="210603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3352801" y="35211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3450771" y="367357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 userDrawn="1"/>
        </p:nvSpPr>
        <p:spPr>
          <a:xfrm>
            <a:off x="8447316" y="1915885"/>
            <a:ext cx="1894116" cy="1894116"/>
          </a:xfrm>
          <a:prstGeom prst="ellipse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 userDrawn="1"/>
        </p:nvSpPr>
        <p:spPr>
          <a:xfrm>
            <a:off x="8621489" y="210603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>
          <a:xfrm>
            <a:off x="9938660" y="35211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 userDrawn="1"/>
        </p:nvSpPr>
        <p:spPr>
          <a:xfrm>
            <a:off x="10036630" y="367357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 userDrawn="1"/>
        </p:nvSpPr>
        <p:spPr>
          <a:xfrm>
            <a:off x="5154774" y="1915885"/>
            <a:ext cx="1894116" cy="1894116"/>
          </a:xfrm>
          <a:prstGeom prst="ellipse">
            <a:avLst/>
          </a:prstGeom>
          <a:noFill/>
          <a:ln w="63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 userDrawn="1"/>
        </p:nvSpPr>
        <p:spPr>
          <a:xfrm>
            <a:off x="5328947" y="210603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6646118" y="352117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 userDrawn="1"/>
        </p:nvSpPr>
        <p:spPr>
          <a:xfrm>
            <a:off x="6744088" y="3673572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  <p:sp>
        <p:nvSpPr>
          <p:cNvPr id="37" name="文本框 36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7498229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段2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9031-DDC9-4C5C-92AB-82B569F892BB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327769" y="1391559"/>
            <a:ext cx="3536462" cy="3851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674077" y="5443570"/>
            <a:ext cx="10858500" cy="748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/>
              <a:t>这里可以输入一段话，充分解释这个标题的内容，接下来是废话。这里可以输入一段话，充分解释这个标题的内容，接下来是废话。这里可以输入一段话充分解释。</a:t>
            </a:r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4"/>
          </p:nvPr>
        </p:nvSpPr>
        <p:spPr>
          <a:xfrm>
            <a:off x="660400" y="1391559"/>
            <a:ext cx="3536462" cy="3851998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5"/>
          </p:nvPr>
        </p:nvSpPr>
        <p:spPr>
          <a:xfrm>
            <a:off x="7982438" y="1391559"/>
            <a:ext cx="3536462" cy="3851998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6" hasCustomPrompt="1"/>
          </p:nvPr>
        </p:nvSpPr>
        <p:spPr>
          <a:xfrm>
            <a:off x="4347089" y="3354377"/>
            <a:ext cx="3489325" cy="1597001"/>
          </a:xfr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zh-CN" altLang="en-US" sz="400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 algn="ctr">
              <a:lnSpc>
                <a:spcPct val="130000"/>
              </a:lnSpc>
            </a:pPr>
            <a:r>
              <a:rPr lang="zh-CN" altLang="en-US" dirty="0"/>
              <a:t>在此输入</a:t>
            </a:r>
            <a:endParaRPr lang="en-US" altLang="zh-CN" dirty="0"/>
          </a:p>
          <a:p>
            <a:pPr marL="0" lvl="0" algn="ctr">
              <a:lnSpc>
                <a:spcPct val="130000"/>
              </a:lnSpc>
            </a:pPr>
            <a:r>
              <a:rPr lang="zh-CN" altLang="en-US" dirty="0"/>
              <a:t>段落标题</a:t>
            </a:r>
          </a:p>
        </p:txBody>
      </p:sp>
      <p:cxnSp>
        <p:nvCxnSpPr>
          <p:cNvPr id="18" name="直接箭头连接符 17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15655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段2图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8F7-1C59-44BA-BDF4-2A62FFE81BE4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4"/>
          </p:nvPr>
        </p:nvSpPr>
        <p:spPr>
          <a:xfrm>
            <a:off x="660400" y="1150574"/>
            <a:ext cx="2446215" cy="4983526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18" name="直接箭头连接符 17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3180861" y="1150574"/>
            <a:ext cx="2446215" cy="4983526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118762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段2图式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23"/>
          <p:cNvSpPr>
            <a:spLocks noGrp="1"/>
          </p:cNvSpPr>
          <p:nvPr>
            <p:ph type="pic" sz="quarter" idx="14"/>
          </p:nvPr>
        </p:nvSpPr>
        <p:spPr>
          <a:xfrm>
            <a:off x="5861229" y="1296300"/>
            <a:ext cx="5435600" cy="2278411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2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5854879" y="3681116"/>
            <a:ext cx="5441950" cy="2278411"/>
          </a:xfrm>
          <a:custGeom>
            <a:avLst/>
            <a:gdLst>
              <a:gd name="connsiteX0" fmla="*/ 0 w 3536462"/>
              <a:gd name="connsiteY0" fmla="*/ 0 h 3851998"/>
              <a:gd name="connsiteX1" fmla="*/ 3536462 w 3536462"/>
              <a:gd name="connsiteY1" fmla="*/ 0 h 3851998"/>
              <a:gd name="connsiteX2" fmla="*/ 3536462 w 3536462"/>
              <a:gd name="connsiteY2" fmla="*/ 3851998 h 3851998"/>
              <a:gd name="connsiteX3" fmla="*/ 0 w 3536462"/>
              <a:gd name="connsiteY3" fmla="*/ 3851998 h 385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6462" h="3851998">
                <a:moveTo>
                  <a:pt x="0" y="0"/>
                </a:moveTo>
                <a:lnTo>
                  <a:pt x="3536462" y="0"/>
                </a:lnTo>
                <a:lnTo>
                  <a:pt x="3536462" y="3851998"/>
                </a:lnTo>
                <a:lnTo>
                  <a:pt x="0" y="3851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F044-E1B3-4356-B68A-6D5AD7ED8327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18" name="直接箭头连接符 17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5161195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多段3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片占位符 37"/>
          <p:cNvSpPr>
            <a:spLocks noGrp="1"/>
          </p:cNvSpPr>
          <p:nvPr>
            <p:ph type="pic" sz="quarter" idx="23"/>
          </p:nvPr>
        </p:nvSpPr>
        <p:spPr>
          <a:xfrm>
            <a:off x="6198570" y="1396495"/>
            <a:ext cx="2617522" cy="3460607"/>
          </a:xfrm>
          <a:custGeom>
            <a:avLst/>
            <a:gdLst>
              <a:gd name="connsiteX0" fmla="*/ 0 w 2617522"/>
              <a:gd name="connsiteY0" fmla="*/ 0 h 3460607"/>
              <a:gd name="connsiteX1" fmla="*/ 2617522 w 2617522"/>
              <a:gd name="connsiteY1" fmla="*/ 0 h 3460607"/>
              <a:gd name="connsiteX2" fmla="*/ 2617522 w 2617522"/>
              <a:gd name="connsiteY2" fmla="*/ 3460607 h 3460607"/>
              <a:gd name="connsiteX3" fmla="*/ 0 w 2617522"/>
              <a:gd name="connsiteY3" fmla="*/ 3460607 h 34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522" h="3460607">
                <a:moveTo>
                  <a:pt x="0" y="0"/>
                </a:moveTo>
                <a:lnTo>
                  <a:pt x="2617522" y="0"/>
                </a:lnTo>
                <a:lnTo>
                  <a:pt x="2617522" y="3460607"/>
                </a:lnTo>
                <a:lnTo>
                  <a:pt x="0" y="34606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6E2A-0B49-45DE-A9FB-BC97C865E9A0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64422" y="4957988"/>
            <a:ext cx="2617200" cy="3619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buFontTx/>
              <a:buNone/>
              <a:defRPr lang="zh-CN" altLang="en-US" sz="20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图片标题</a:t>
            </a:r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64422" y="5410461"/>
            <a:ext cx="2617200" cy="72363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这里可以输入一段话，充分解释这张图片，介绍这张图片。这里可以输入一段话</a:t>
            </a:r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3431496" y="4957988"/>
            <a:ext cx="2617200" cy="3619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buFontTx/>
              <a:buNone/>
              <a:defRPr lang="zh-CN" altLang="en-US" sz="20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图片标题</a:t>
            </a: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3431496" y="5410461"/>
            <a:ext cx="2617200" cy="72363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这里可以输入一段话，充分解释这张图片，介绍这张图片。这里可以输入一段话</a:t>
            </a:r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570" y="4957988"/>
            <a:ext cx="2617200" cy="36195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buFontTx/>
              <a:buNone/>
              <a:defRPr lang="zh-CN" altLang="en-US" sz="20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图片标题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570" y="5410461"/>
            <a:ext cx="2617200" cy="72363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这里可以输入一段话，充分解释这张图片，介绍这张图片。这里可以输入一段话</a:t>
            </a:r>
          </a:p>
        </p:txBody>
      </p:sp>
      <p:sp>
        <p:nvSpPr>
          <p:cNvPr id="3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9093889" y="2405063"/>
            <a:ext cx="2425011" cy="1052063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zh-CN" altLang="en-US" sz="3600" kern="1200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标题观点</a:t>
            </a:r>
            <a:endParaRPr lang="en-US" altLang="zh-CN" dirty="0"/>
          </a:p>
          <a:p>
            <a:pPr lvl="0"/>
            <a:r>
              <a:rPr lang="zh-CN" altLang="en-US" dirty="0"/>
              <a:t>标题观点</a:t>
            </a:r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9093888" y="3660523"/>
            <a:ext cx="2425012" cy="1234025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20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这里可以输入一段话，说明你的观点。这里可以输入一段话，说明你的观点。这里可以输入一段话，说明你的观点。这里可以输入一段话。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6" name="图片占位符 35"/>
          <p:cNvSpPr>
            <a:spLocks noGrp="1"/>
          </p:cNvSpPr>
          <p:nvPr>
            <p:ph type="pic" sz="quarter" idx="21"/>
          </p:nvPr>
        </p:nvSpPr>
        <p:spPr>
          <a:xfrm>
            <a:off x="664422" y="1396495"/>
            <a:ext cx="2617522" cy="3460607"/>
          </a:xfrm>
          <a:custGeom>
            <a:avLst/>
            <a:gdLst>
              <a:gd name="connsiteX0" fmla="*/ 0 w 2617522"/>
              <a:gd name="connsiteY0" fmla="*/ 0 h 3460607"/>
              <a:gd name="connsiteX1" fmla="*/ 2617522 w 2617522"/>
              <a:gd name="connsiteY1" fmla="*/ 0 h 3460607"/>
              <a:gd name="connsiteX2" fmla="*/ 2617522 w 2617522"/>
              <a:gd name="connsiteY2" fmla="*/ 3460607 h 3460607"/>
              <a:gd name="connsiteX3" fmla="*/ 0 w 2617522"/>
              <a:gd name="connsiteY3" fmla="*/ 3460607 h 34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522" h="3460607">
                <a:moveTo>
                  <a:pt x="0" y="0"/>
                </a:moveTo>
                <a:lnTo>
                  <a:pt x="2617522" y="0"/>
                </a:lnTo>
                <a:lnTo>
                  <a:pt x="2617522" y="3460607"/>
                </a:lnTo>
                <a:lnTo>
                  <a:pt x="0" y="34606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37" name="图片占位符 36"/>
          <p:cNvSpPr>
            <a:spLocks noGrp="1"/>
          </p:cNvSpPr>
          <p:nvPr>
            <p:ph type="pic" sz="quarter" idx="22"/>
          </p:nvPr>
        </p:nvSpPr>
        <p:spPr>
          <a:xfrm>
            <a:off x="3431496" y="1396495"/>
            <a:ext cx="2617522" cy="3460607"/>
          </a:xfrm>
          <a:custGeom>
            <a:avLst/>
            <a:gdLst>
              <a:gd name="connsiteX0" fmla="*/ 0 w 2617522"/>
              <a:gd name="connsiteY0" fmla="*/ 0 h 3460607"/>
              <a:gd name="connsiteX1" fmla="*/ 2617522 w 2617522"/>
              <a:gd name="connsiteY1" fmla="*/ 0 h 3460607"/>
              <a:gd name="connsiteX2" fmla="*/ 2617522 w 2617522"/>
              <a:gd name="connsiteY2" fmla="*/ 3460607 h 3460607"/>
              <a:gd name="connsiteX3" fmla="*/ 0 w 2617522"/>
              <a:gd name="connsiteY3" fmla="*/ 3460607 h 34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522" h="3460607">
                <a:moveTo>
                  <a:pt x="0" y="0"/>
                </a:moveTo>
                <a:lnTo>
                  <a:pt x="2617522" y="0"/>
                </a:lnTo>
                <a:lnTo>
                  <a:pt x="2617522" y="3460607"/>
                </a:lnTo>
                <a:lnTo>
                  <a:pt x="0" y="34606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9073295" y="3471099"/>
            <a:ext cx="2448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  <p:sp>
        <p:nvSpPr>
          <p:cNvPr id="26" name="文本框 25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34571155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段1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8FC3-6916-4B97-AEEC-19CD0FFAAE13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: 圆角 8"/>
          <p:cNvSpPr/>
          <p:nvPr userDrawn="1"/>
        </p:nvSpPr>
        <p:spPr>
          <a:xfrm>
            <a:off x="3759201" y="1857830"/>
            <a:ext cx="7329714" cy="1152000"/>
          </a:xfrm>
          <a:prstGeom prst="roundRect">
            <a:avLst>
              <a:gd name="adj" fmla="val 53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103085" y="1714046"/>
            <a:ext cx="3893458" cy="3893458"/>
          </a:xfrm>
          <a:custGeom>
            <a:avLst/>
            <a:gdLst>
              <a:gd name="connsiteX0" fmla="*/ 1946729 w 3893458"/>
              <a:gd name="connsiteY0" fmla="*/ 0 h 3893458"/>
              <a:gd name="connsiteX1" fmla="*/ 3893458 w 3893458"/>
              <a:gd name="connsiteY1" fmla="*/ 1946729 h 3893458"/>
              <a:gd name="connsiteX2" fmla="*/ 1946729 w 3893458"/>
              <a:gd name="connsiteY2" fmla="*/ 3893458 h 3893458"/>
              <a:gd name="connsiteX3" fmla="*/ 0 w 3893458"/>
              <a:gd name="connsiteY3" fmla="*/ 1946729 h 3893458"/>
              <a:gd name="connsiteX4" fmla="*/ 1946729 w 3893458"/>
              <a:gd name="connsiteY4" fmla="*/ 0 h 389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3458" h="3893458">
                <a:moveTo>
                  <a:pt x="1946729" y="0"/>
                </a:moveTo>
                <a:cubicBezTo>
                  <a:pt x="3021878" y="0"/>
                  <a:pt x="3893458" y="871580"/>
                  <a:pt x="3893458" y="1946729"/>
                </a:cubicBezTo>
                <a:cubicBezTo>
                  <a:pt x="3893458" y="3021878"/>
                  <a:pt x="3021878" y="3893458"/>
                  <a:pt x="1946729" y="3893458"/>
                </a:cubicBezTo>
                <a:cubicBezTo>
                  <a:pt x="871580" y="3893458"/>
                  <a:pt x="0" y="3021878"/>
                  <a:pt x="0" y="1946729"/>
                </a:cubicBezTo>
                <a:cubicBezTo>
                  <a:pt x="0" y="871580"/>
                  <a:pt x="871580" y="0"/>
                  <a:pt x="1946729" y="0"/>
                </a:cubicBezTo>
                <a:close/>
              </a:path>
            </a:pathLst>
          </a:custGeom>
          <a:ln w="76200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矩形: 圆角 19"/>
          <p:cNvSpPr/>
          <p:nvPr userDrawn="1"/>
        </p:nvSpPr>
        <p:spPr>
          <a:xfrm>
            <a:off x="3759201" y="3106931"/>
            <a:ext cx="7329714" cy="1152000"/>
          </a:xfrm>
          <a:prstGeom prst="roundRect">
            <a:avLst>
              <a:gd name="adj" fmla="val 532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 userDrawn="1"/>
        </p:nvSpPr>
        <p:spPr>
          <a:xfrm>
            <a:off x="3759201" y="4356032"/>
            <a:ext cx="7329714" cy="1152000"/>
          </a:xfrm>
          <a:prstGeom prst="roundRect">
            <a:avLst>
              <a:gd name="adj" fmla="val 53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38253150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段4图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17C7-0861-4BEF-A0FD-6127767FB01C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399367" y="1353275"/>
            <a:ext cx="2654300" cy="230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77300" y="1353275"/>
            <a:ext cx="2654300" cy="2305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60400" y="3739783"/>
            <a:ext cx="2654300" cy="230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138334" y="3739783"/>
            <a:ext cx="2654300" cy="23050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3659339" y="2603474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28" name="文本占位符 26"/>
          <p:cNvSpPr>
            <a:spLocks noGrp="1"/>
          </p:cNvSpPr>
          <p:nvPr>
            <p:ph type="body" sz="quarter" idx="14" hasCustomPrompt="1"/>
          </p:nvPr>
        </p:nvSpPr>
        <p:spPr>
          <a:xfrm>
            <a:off x="9150711" y="2603474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7" hasCustomPrompt="1"/>
          </p:nvPr>
        </p:nvSpPr>
        <p:spPr>
          <a:xfrm>
            <a:off x="3659339" y="1353275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8" hasCustomPrompt="1"/>
          </p:nvPr>
        </p:nvSpPr>
        <p:spPr>
          <a:xfrm>
            <a:off x="9150710" y="1353275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36" name="文本框 35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40" name="图片占位符 39"/>
          <p:cNvSpPr>
            <a:spLocks noGrp="1"/>
          </p:cNvSpPr>
          <p:nvPr>
            <p:ph type="pic" sz="quarter" idx="21"/>
          </p:nvPr>
        </p:nvSpPr>
        <p:spPr>
          <a:xfrm>
            <a:off x="660400" y="1353275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1" name="图片占位符 40"/>
          <p:cNvSpPr>
            <a:spLocks noGrp="1"/>
          </p:cNvSpPr>
          <p:nvPr>
            <p:ph type="pic" sz="quarter" idx="22"/>
          </p:nvPr>
        </p:nvSpPr>
        <p:spPr>
          <a:xfrm>
            <a:off x="6138334" y="1353275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2" name="图片占位符 41"/>
          <p:cNvSpPr>
            <a:spLocks noGrp="1"/>
          </p:cNvSpPr>
          <p:nvPr>
            <p:ph type="pic" sz="quarter" idx="23"/>
          </p:nvPr>
        </p:nvSpPr>
        <p:spPr>
          <a:xfrm>
            <a:off x="3385927" y="3739783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3" name="图片占位符 42"/>
          <p:cNvSpPr>
            <a:spLocks noGrp="1"/>
          </p:cNvSpPr>
          <p:nvPr>
            <p:ph type="pic" sz="quarter" idx="24"/>
          </p:nvPr>
        </p:nvSpPr>
        <p:spPr>
          <a:xfrm>
            <a:off x="8863861" y="3739783"/>
            <a:ext cx="2654300" cy="230505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 userDrawn="1"/>
        </p:nvCxnSpPr>
        <p:spPr>
          <a:xfrm>
            <a:off x="660400" y="103915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1" name="文本占位符 26"/>
          <p:cNvSpPr>
            <a:spLocks noGrp="1"/>
          </p:cNvSpPr>
          <p:nvPr>
            <p:ph type="body" sz="quarter" idx="25" hasCustomPrompt="1"/>
          </p:nvPr>
        </p:nvSpPr>
        <p:spPr>
          <a:xfrm>
            <a:off x="933812" y="4994388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37" name="文本占位符 26"/>
          <p:cNvSpPr>
            <a:spLocks noGrp="1"/>
          </p:cNvSpPr>
          <p:nvPr>
            <p:ph type="body" sz="quarter" idx="26" hasCustomPrompt="1"/>
          </p:nvPr>
        </p:nvSpPr>
        <p:spPr>
          <a:xfrm>
            <a:off x="6411746" y="4994388"/>
            <a:ext cx="2107477" cy="787839"/>
          </a:xfrm>
        </p:spPr>
        <p:txBody>
          <a:bodyPr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lang="zh-CN" altLang="en-US" sz="2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请在这里输入你的内容图片可改</a:t>
            </a:r>
          </a:p>
        </p:txBody>
      </p:sp>
      <p:sp>
        <p:nvSpPr>
          <p:cNvPr id="38" name="文本占位符 31"/>
          <p:cNvSpPr>
            <a:spLocks noGrp="1"/>
          </p:cNvSpPr>
          <p:nvPr>
            <p:ph type="body" sz="quarter" idx="27" hasCustomPrompt="1"/>
          </p:nvPr>
        </p:nvSpPr>
        <p:spPr>
          <a:xfrm>
            <a:off x="933812" y="3744189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sp>
        <p:nvSpPr>
          <p:cNvPr id="39" name="文本占位符 31"/>
          <p:cNvSpPr>
            <a:spLocks noGrp="1"/>
          </p:cNvSpPr>
          <p:nvPr>
            <p:ph type="body" sz="quarter" idx="28" hasCustomPrompt="1"/>
          </p:nvPr>
        </p:nvSpPr>
        <p:spPr>
          <a:xfrm>
            <a:off x="6411746" y="3744189"/>
            <a:ext cx="2107477" cy="1238250"/>
          </a:xfrm>
        </p:spPr>
        <p:txBody>
          <a:bodyPr/>
          <a:lstStyle>
            <a:lvl1pPr marL="0" indent="0">
              <a:buFontTx/>
              <a:buNone/>
              <a:defRPr lang="zh-CN" altLang="en-US" sz="7200" kern="1200" spc="300" dirty="0" smtClean="0">
                <a:solidFill>
                  <a:schemeClr val="bg1">
                    <a:alpha val="16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序号</a:t>
            </a: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14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段1图式_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76028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3806-C28E-4B47-BA46-CFCBD7BF53AF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 userDrawn="1"/>
        </p:nvSpPr>
        <p:spPr>
          <a:xfrm>
            <a:off x="-6350" y="2763802"/>
            <a:ext cx="12192000" cy="665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509739" y="2808935"/>
            <a:ext cx="9233879" cy="668444"/>
          </a:xfrm>
          <a:noFill/>
        </p:spPr>
        <p:txBody>
          <a:bodyPr anchor="ctr" anchorCtr="1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饮水思源爱国荣校</a:t>
            </a:r>
          </a:p>
        </p:txBody>
      </p:sp>
    </p:spTree>
    <p:extLst>
      <p:ext uri="{BB962C8B-B14F-4D97-AF65-F5344CB8AC3E}">
        <p14:creationId xmlns:p14="http://schemas.microsoft.com/office/powerpoint/2010/main" val="25613827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段1图式_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4630057" y="1628568"/>
            <a:ext cx="6501370" cy="663575"/>
          </a:xfrm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单击此处输入标题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45200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9885536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 爱国荣校</a:t>
            </a:r>
          </a:p>
        </p:txBody>
      </p:sp>
    </p:spTree>
    <p:extLst>
      <p:ext uri="{BB962C8B-B14F-4D97-AF65-F5344CB8AC3E}">
        <p14:creationId xmlns:p14="http://schemas.microsoft.com/office/powerpoint/2010/main" val="28787724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段1图式_上下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1163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60400" y="3390571"/>
            <a:ext cx="10858500" cy="6635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9885536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饮水思源 爱国荣校</a:t>
            </a:r>
          </a:p>
        </p:txBody>
      </p:sp>
    </p:spTree>
    <p:extLst>
      <p:ext uri="{BB962C8B-B14F-4D97-AF65-F5344CB8AC3E}">
        <p14:creationId xmlns:p14="http://schemas.microsoft.com/office/powerpoint/2010/main" val="225503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90356-66B2-4225-B7EE-F0D1C41F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9928A-2575-4769-A6FB-AE47B310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62649-FE34-4A82-9195-0B561B44B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B7EE35-3974-4322-89BF-A13F781E1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3C2FA1-FC01-4474-8EA6-49BE30100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8C6304-1D0B-4D01-8EE8-81E5BD7B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5506EB-1798-40CD-A75B-E69851D9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13F04-0BE7-495D-B556-993DD2E0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774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手机样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FEFF-FBA0-4F78-974B-5F489672A279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7256" y="345937"/>
            <a:ext cx="384629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13657" y="345937"/>
            <a:ext cx="108000" cy="5621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9233879" cy="6635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67143" y="6369559"/>
            <a:ext cx="16851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200" spc="300" dirty="0">
                <a:solidFill>
                  <a:schemeClr val="bg2">
                    <a:lumMod val="25000"/>
                    <a:alpha val="42000"/>
                  </a:schemeClr>
                </a:solidFill>
                <a:latin typeface="+mj-ea"/>
                <a:ea typeface="+mj-ea"/>
              </a:rPr>
              <a:t>学为人师行为世范</a:t>
            </a: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643063" y="1384301"/>
            <a:ext cx="2164555" cy="4553747"/>
          </a:xfrm>
          <a:custGeom>
            <a:avLst/>
            <a:gdLst>
              <a:gd name="connsiteX0" fmla="*/ 82375 w 2164555"/>
              <a:gd name="connsiteY0" fmla="*/ 0 h 4553747"/>
              <a:gd name="connsiteX1" fmla="*/ 2060749 w 2164555"/>
              <a:gd name="connsiteY1" fmla="*/ 0 h 4553747"/>
              <a:gd name="connsiteX2" fmla="*/ 2069951 w 2164555"/>
              <a:gd name="connsiteY2" fmla="*/ 1858 h 4553747"/>
              <a:gd name="connsiteX3" fmla="*/ 2152383 w 2164555"/>
              <a:gd name="connsiteY3" fmla="*/ 84291 h 4553747"/>
              <a:gd name="connsiteX4" fmla="*/ 2164555 w 2164555"/>
              <a:gd name="connsiteY4" fmla="*/ 144579 h 4553747"/>
              <a:gd name="connsiteX5" fmla="*/ 2164555 w 2164555"/>
              <a:gd name="connsiteY5" fmla="*/ 4398853 h 4553747"/>
              <a:gd name="connsiteX6" fmla="*/ 2152383 w 2164555"/>
              <a:gd name="connsiteY6" fmla="*/ 4459142 h 4553747"/>
              <a:gd name="connsiteX7" fmla="*/ 2009657 w 2164555"/>
              <a:gd name="connsiteY7" fmla="*/ 4553747 h 4553747"/>
              <a:gd name="connsiteX8" fmla="*/ 133467 w 2164555"/>
              <a:gd name="connsiteY8" fmla="*/ 4553747 h 4553747"/>
              <a:gd name="connsiteX9" fmla="*/ 23937 w 2164555"/>
              <a:gd name="connsiteY9" fmla="*/ 4508378 h 4553747"/>
              <a:gd name="connsiteX10" fmla="*/ 0 w 2164555"/>
              <a:gd name="connsiteY10" fmla="*/ 4472875 h 4553747"/>
              <a:gd name="connsiteX11" fmla="*/ 0 w 2164555"/>
              <a:gd name="connsiteY11" fmla="*/ 70557 h 4553747"/>
              <a:gd name="connsiteX12" fmla="*/ 23937 w 2164555"/>
              <a:gd name="connsiteY12" fmla="*/ 35054 h 4553747"/>
              <a:gd name="connsiteX13" fmla="*/ 73174 w 2164555"/>
              <a:gd name="connsiteY13" fmla="*/ 1858 h 455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4555" h="4553747">
                <a:moveTo>
                  <a:pt x="82375" y="0"/>
                </a:moveTo>
                <a:lnTo>
                  <a:pt x="2060749" y="0"/>
                </a:lnTo>
                <a:lnTo>
                  <a:pt x="2069951" y="1858"/>
                </a:lnTo>
                <a:cubicBezTo>
                  <a:pt x="2107014" y="17535"/>
                  <a:pt x="2136707" y="47227"/>
                  <a:pt x="2152383" y="84291"/>
                </a:cubicBezTo>
                <a:lnTo>
                  <a:pt x="2164555" y="144579"/>
                </a:lnTo>
                <a:lnTo>
                  <a:pt x="2164555" y="4398853"/>
                </a:lnTo>
                <a:lnTo>
                  <a:pt x="2152383" y="4459142"/>
                </a:lnTo>
                <a:cubicBezTo>
                  <a:pt x="2128868" y="4514737"/>
                  <a:pt x="2073818" y="4553747"/>
                  <a:pt x="2009657" y="4553747"/>
                </a:cubicBezTo>
                <a:lnTo>
                  <a:pt x="133467" y="4553747"/>
                </a:lnTo>
                <a:cubicBezTo>
                  <a:pt x="90693" y="4553747"/>
                  <a:pt x="51968" y="4536410"/>
                  <a:pt x="23937" y="4508378"/>
                </a:cubicBezTo>
                <a:lnTo>
                  <a:pt x="0" y="4472875"/>
                </a:lnTo>
                <a:lnTo>
                  <a:pt x="0" y="70557"/>
                </a:lnTo>
                <a:lnTo>
                  <a:pt x="23937" y="35054"/>
                </a:lnTo>
                <a:cubicBezTo>
                  <a:pt x="37953" y="21038"/>
                  <a:pt x="54642" y="9696"/>
                  <a:pt x="73174" y="185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51972" y="208193"/>
            <a:ext cx="2466928" cy="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979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全图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39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660400" y="1016002"/>
            <a:ext cx="10858500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0400" y="4079737"/>
            <a:ext cx="9233879" cy="663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05159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等分全图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39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072103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39"/>
          <p:cNvSpPr>
            <a:spLocks noGrp="1"/>
          </p:cNvSpPr>
          <p:nvPr>
            <p:ph type="pic" sz="quarter" idx="22"/>
          </p:nvPr>
        </p:nvSpPr>
        <p:spPr>
          <a:xfrm>
            <a:off x="4068000" y="0"/>
            <a:ext cx="406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39"/>
          <p:cNvSpPr>
            <a:spLocks noGrp="1"/>
          </p:cNvSpPr>
          <p:nvPr>
            <p:ph type="pic" sz="quarter" idx="23"/>
          </p:nvPr>
        </p:nvSpPr>
        <p:spPr>
          <a:xfrm>
            <a:off x="8127324" y="0"/>
            <a:ext cx="4076676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856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四等分全图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39"/>
          <p:cNvSpPr>
            <a:spLocks noGrp="1"/>
          </p:cNvSpPr>
          <p:nvPr>
            <p:ph type="pic" sz="quarter" idx="24"/>
          </p:nvPr>
        </p:nvSpPr>
        <p:spPr>
          <a:xfrm>
            <a:off x="304800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39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39"/>
          <p:cNvSpPr>
            <a:spLocks noGrp="1"/>
          </p:cNvSpPr>
          <p:nvPr>
            <p:ph type="pic" sz="quarter" idx="26"/>
          </p:nvPr>
        </p:nvSpPr>
        <p:spPr>
          <a:xfrm>
            <a:off x="914400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39"/>
          <p:cNvSpPr>
            <a:spLocks noGrp="1"/>
          </p:cNvSpPr>
          <p:nvPr>
            <p:ph type="pic" sz="quarter" idx="27"/>
          </p:nvPr>
        </p:nvSpPr>
        <p:spPr>
          <a:xfrm>
            <a:off x="6096000" y="0"/>
            <a:ext cx="3048000" cy="6858000"/>
          </a:xfrm>
          <a:custGeom>
            <a:avLst/>
            <a:gdLst>
              <a:gd name="connsiteX0" fmla="*/ 0 w 2654300"/>
              <a:gd name="connsiteY0" fmla="*/ 0 h 2305050"/>
              <a:gd name="connsiteX1" fmla="*/ 2654300 w 2654300"/>
              <a:gd name="connsiteY1" fmla="*/ 0 h 2305050"/>
              <a:gd name="connsiteX2" fmla="*/ 2654300 w 2654300"/>
              <a:gd name="connsiteY2" fmla="*/ 2305050 h 2305050"/>
              <a:gd name="connsiteX3" fmla="*/ 0 w 2654300"/>
              <a:gd name="connsiteY3" fmla="*/ 2305050 h 23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2305050">
                <a:moveTo>
                  <a:pt x="0" y="0"/>
                </a:moveTo>
                <a:lnTo>
                  <a:pt x="2654300" y="0"/>
                </a:lnTo>
                <a:lnTo>
                  <a:pt x="2654300" y="2305050"/>
                </a:lnTo>
                <a:lnTo>
                  <a:pt x="0" y="2305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07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8998424" y="1484311"/>
            <a:ext cx="319357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6315" y="3871615"/>
            <a:ext cx="7287114" cy="78187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1216315" y="5438453"/>
            <a:ext cx="7287114" cy="41033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16315" y="4908366"/>
            <a:ext cx="7287114" cy="4103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84313"/>
            <a:ext cx="1000046" cy="4364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16315" y="1346199"/>
            <a:ext cx="7287114" cy="240566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41550" algn="l"/>
              </a:tabLst>
              <a:defRPr sz="6600">
                <a:solidFill>
                  <a:schemeClr val="accent1"/>
                </a:solidFill>
                <a:latin typeface="方正启体简体" panose="03000509000000000000" pitchFamily="65" charset="-122"/>
                <a:ea typeface="方正启体简体" panose="03000509000000000000" pitchFamily="65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r>
              <a:rPr lang="zh-CN" altLang="en-US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9954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CC147-3EE0-4082-9676-6BFFAA3D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471A86-9885-4D19-A0C6-66142F2C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7C5997-9D3F-4437-BBCF-E527C9BD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5691D-AA6F-4CA5-A9CD-66EE1FB9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4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D0118D-F147-45CB-98FE-D4387D7E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191064-ACDD-4CC0-9E62-88CDD899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7AF20-EA62-4A48-912E-69C96FC8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9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31B10-8F7E-432D-844F-D22168D6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B627F-882B-4EE7-A102-62F8F37F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52816-72EF-49CF-8CB8-5A6E1B99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7CC1C-C530-43ED-B08A-5964EC74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E7952-7682-4E60-B073-77884A3A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93E8B-8238-414B-B1BB-6950B5BE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4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3EF0E-0997-4EC0-90B4-7593DFD3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0FB4F5-F755-4C2A-9A9B-BE108DF47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1C7877-E9DB-401F-9358-4E636FE4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C0E1F-A263-4F0A-A2CA-6BA42877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76037-6A0F-441D-89C5-CB424C02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A4F5E-0BF7-4948-87F3-119445F8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0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7A30ED-5C84-46C4-B272-46A54B0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82C5D-8E9E-43B0-98C8-A748B76C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B68F5-9B91-4457-A700-5D87C3D7A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087F-0125-4008-AFBC-49146D7C2742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D1F89-ADAD-4384-BC39-52A080F8E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89B20-EFCA-4E24-BB2E-53ECC4D13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0A0E-0955-4363-9483-7F93E0746B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345937"/>
            <a:ext cx="10858500" cy="6635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B07D-D621-4AD6-94FE-76C2B3EB6AC2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D1B2-A81C-44B8-9F41-403C7D15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8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2800" kern="1200" spc="3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2400" kern="1200" spc="3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 spc="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 spc="3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 spc="3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jp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8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3.png"/><Relationship Id="rId7" Type="http://schemas.openxmlformats.org/officeDocument/2006/relationships/image" Target="../media/image49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png"/><Relationship Id="rId11" Type="http://schemas.openxmlformats.org/officeDocument/2006/relationships/image" Target="../media/image56.png"/><Relationship Id="rId5" Type="http://schemas.openxmlformats.org/officeDocument/2006/relationships/image" Target="../media/image54.png"/><Relationship Id="rId10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9749" y="2012692"/>
            <a:ext cx="2031325" cy="34522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饮水思源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爱国荣校</a:t>
            </a:r>
          </a:p>
        </p:txBody>
      </p:sp>
      <p:sp>
        <p:nvSpPr>
          <p:cNvPr id="31" name="文本框 30"/>
          <p:cNvSpPr txBox="1"/>
          <p:nvPr/>
        </p:nvSpPr>
        <p:spPr>
          <a:xfrm rot="16200000">
            <a:off x="10462781" y="3466936"/>
            <a:ext cx="3170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4000"/>
                  </a:srgbClr>
                </a:solidFill>
                <a:effectLst/>
                <a:uLnTx/>
                <a:uFillTx/>
                <a:latin typeface="Arial" panose="020B0604020202090204" pitchFamily="34" charset="0"/>
                <a:ea typeface="微软雅黑"/>
                <a:cs typeface="Arial" panose="020B0604020202090204" pitchFamily="34" charset="0"/>
              </a:rPr>
              <a:t>SHANGHAI JIAOTONG  UNIVERSITY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4000"/>
                </a:srgbClr>
              </a:solidFill>
              <a:effectLst/>
              <a:uLnTx/>
              <a:uFillTx/>
              <a:latin typeface="Arial" panose="020B0604020202090204" pitchFamily="34" charset="0"/>
              <a:ea typeface="微软雅黑"/>
              <a:cs typeface="Arial" panose="020B060402020209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85" y="4667532"/>
            <a:ext cx="1745943" cy="123584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27031" y="2080012"/>
            <a:ext cx="400110" cy="16568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上海交通大学校训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0B14A6-72A0-49DD-A05C-96F438AD8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87" r="14231"/>
          <a:stretch/>
        </p:blipFill>
        <p:spPr>
          <a:xfrm>
            <a:off x="10015582" y="0"/>
            <a:ext cx="2176418" cy="7506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FBF0F2-90B4-4598-93E0-96DB159E40A4}"/>
              </a:ext>
            </a:extLst>
          </p:cNvPr>
          <p:cNvSpPr/>
          <p:nvPr/>
        </p:nvSpPr>
        <p:spPr>
          <a:xfrm>
            <a:off x="3091879" y="1334300"/>
            <a:ext cx="8241527" cy="4387734"/>
          </a:xfrm>
          <a:prstGeom prst="rect">
            <a:avLst/>
          </a:prstGeom>
          <a:solidFill>
            <a:srgbClr val="003D8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569085" y="5113217"/>
            <a:ext cx="7287114" cy="410333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汇报时间：</a:t>
            </a:r>
            <a:r>
              <a:rPr lang="en-US" altLang="zh-CN" sz="2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2021/11/26</a:t>
            </a:r>
            <a:endParaRPr lang="zh-CN" altLang="en-US" sz="24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569085" y="4597958"/>
            <a:ext cx="7287114" cy="410335"/>
          </a:xfrm>
        </p:spPr>
        <p:txBody>
          <a:bodyPr>
            <a:noAutofit/>
          </a:bodyPr>
          <a:lstStyle/>
          <a:p>
            <a:pPr>
              <a:tabLst>
                <a:tab pos="2149475" algn="l"/>
                <a:tab pos="3140075" algn="l"/>
                <a:tab pos="3946525" algn="l"/>
              </a:tabLst>
            </a:pP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汇报人：应缘炯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3409406" y="1976794"/>
            <a:ext cx="7606472" cy="178747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针对未知过程噪声方差的</a:t>
            </a:r>
            <a:endParaRPr lang="en-US" altLang="zh-CN" sz="72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77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自适应卡尔曼滤波器</a:t>
            </a:r>
            <a:endParaRPr lang="zh-CN" altLang="en-US" sz="57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C1481BE-3D17-4B07-89DE-33A397713303}"/>
              </a:ext>
            </a:extLst>
          </p:cNvPr>
          <p:cNvSpPr/>
          <p:nvPr/>
        </p:nvSpPr>
        <p:spPr>
          <a:xfrm>
            <a:off x="310701" y="1203221"/>
            <a:ext cx="11706588" cy="36212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近似后验分布</a:t>
                </a:r>
                <a:r>
                  <a:rPr lang="en-US" altLang="zh-CN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--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𝑞</m:t>
                    </m:r>
                    <m:r>
                      <a:rPr lang="en-US" altLang="zh-CN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630" t="-31193" b="-46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52FC4D-E4ED-4E33-9881-858970E84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51" y="1362258"/>
            <a:ext cx="5472266" cy="5821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264839-A827-41DE-9A5D-E12DF5B0FB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90"/>
          <a:stretch/>
        </p:blipFill>
        <p:spPr>
          <a:xfrm>
            <a:off x="5843751" y="1416481"/>
            <a:ext cx="4238761" cy="4737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1FBB606-BFFA-459D-80E1-E96235A9B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574" y="2273498"/>
            <a:ext cx="5198983" cy="5586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58E70ED-058B-4F9B-92D1-1FA2AA851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9557" y="2276827"/>
            <a:ext cx="4959737" cy="55536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4253595-3125-4E7E-B81F-97B0D8D32D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0573" y="2958200"/>
            <a:ext cx="4371451" cy="76246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F1B40BE-A790-4C89-85E9-995F6FC179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2024" y="2958200"/>
            <a:ext cx="3856506" cy="76246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1CF5BF2-332C-49BB-B1CB-D12BC4DEB75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007" t="3480" r="32618" b="69170"/>
          <a:stretch/>
        </p:blipFill>
        <p:spPr>
          <a:xfrm>
            <a:off x="483133" y="4055737"/>
            <a:ext cx="5198984" cy="402360"/>
          </a:xfrm>
          <a:custGeom>
            <a:avLst/>
            <a:gdLst>
              <a:gd name="connsiteX0" fmla="*/ 0 w 4985006"/>
              <a:gd name="connsiteY0" fmla="*/ 0 h 908097"/>
              <a:gd name="connsiteX1" fmla="*/ 4452689 w 4985006"/>
              <a:gd name="connsiteY1" fmla="*/ 0 h 908097"/>
              <a:gd name="connsiteX2" fmla="*/ 4452689 w 4985006"/>
              <a:gd name="connsiteY2" fmla="*/ 272746 h 908097"/>
              <a:gd name="connsiteX3" fmla="*/ 4985006 w 4985006"/>
              <a:gd name="connsiteY3" fmla="*/ 272746 h 908097"/>
              <a:gd name="connsiteX4" fmla="*/ 4985006 w 4985006"/>
              <a:gd name="connsiteY4" fmla="*/ 908097 h 908097"/>
              <a:gd name="connsiteX5" fmla="*/ 0 w 4985006"/>
              <a:gd name="connsiteY5" fmla="*/ 908097 h 9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5006" h="908097">
                <a:moveTo>
                  <a:pt x="0" y="0"/>
                </a:moveTo>
                <a:lnTo>
                  <a:pt x="4452689" y="0"/>
                </a:lnTo>
                <a:lnTo>
                  <a:pt x="4452689" y="272746"/>
                </a:lnTo>
                <a:lnTo>
                  <a:pt x="4985006" y="272746"/>
                </a:lnTo>
                <a:lnTo>
                  <a:pt x="4985006" y="908097"/>
                </a:lnTo>
                <a:lnTo>
                  <a:pt x="0" y="908097"/>
                </a:lnTo>
                <a:close/>
              </a:path>
            </a:pathLst>
          </a:cu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A4A1C0D-8B34-4A53-B034-148CDB4E843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9170" r="9366" b="4263"/>
          <a:stretch/>
        </p:blipFill>
        <p:spPr>
          <a:xfrm>
            <a:off x="4430432" y="4055737"/>
            <a:ext cx="7319689" cy="390848"/>
          </a:xfrm>
          <a:custGeom>
            <a:avLst/>
            <a:gdLst>
              <a:gd name="connsiteX0" fmla="*/ 0 w 4985006"/>
              <a:gd name="connsiteY0" fmla="*/ 0 h 908097"/>
              <a:gd name="connsiteX1" fmla="*/ 4452689 w 4985006"/>
              <a:gd name="connsiteY1" fmla="*/ 0 h 908097"/>
              <a:gd name="connsiteX2" fmla="*/ 4452689 w 4985006"/>
              <a:gd name="connsiteY2" fmla="*/ 272746 h 908097"/>
              <a:gd name="connsiteX3" fmla="*/ 4985006 w 4985006"/>
              <a:gd name="connsiteY3" fmla="*/ 272746 h 908097"/>
              <a:gd name="connsiteX4" fmla="*/ 4985006 w 4985006"/>
              <a:gd name="connsiteY4" fmla="*/ 908097 h 908097"/>
              <a:gd name="connsiteX5" fmla="*/ 0 w 4985006"/>
              <a:gd name="connsiteY5" fmla="*/ 908097 h 90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5006" h="908097">
                <a:moveTo>
                  <a:pt x="0" y="0"/>
                </a:moveTo>
                <a:lnTo>
                  <a:pt x="4452689" y="0"/>
                </a:lnTo>
                <a:lnTo>
                  <a:pt x="4452689" y="272746"/>
                </a:lnTo>
                <a:lnTo>
                  <a:pt x="4985006" y="272746"/>
                </a:lnTo>
                <a:lnTo>
                  <a:pt x="4985006" y="908097"/>
                </a:lnTo>
                <a:lnTo>
                  <a:pt x="0" y="908097"/>
                </a:lnTo>
                <a:close/>
              </a:path>
            </a:pathLst>
          </a:cu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4170B557-9E63-423E-A3DA-312797D9AF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557" y="5482510"/>
            <a:ext cx="2829618" cy="69894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52F87CB-E6B4-4C4D-B195-143DF2C5239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54821"/>
          <a:stretch/>
        </p:blipFill>
        <p:spPr>
          <a:xfrm>
            <a:off x="4446878" y="5700981"/>
            <a:ext cx="2867077" cy="394226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140A5E9-1E91-4D25-8220-8E5ECD9FCB23}"/>
              </a:ext>
            </a:extLst>
          </p:cNvPr>
          <p:cNvSpPr txBox="1"/>
          <p:nvPr/>
        </p:nvSpPr>
        <p:spPr>
          <a:xfrm>
            <a:off x="546496" y="4927067"/>
            <a:ext cx="3064942" cy="4530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78"/>
              </a:buClr>
              <a:buSzPct val="80000"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sz="2600" b="1" spc="300" dirty="0">
                <a:solidFill>
                  <a:srgbClr val="0033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噪声协方差后验</a:t>
            </a:r>
            <a:endParaRPr kumimoji="0" lang="en-US" altLang="zh-CN" sz="2600" b="1" i="0" u="none" strike="noStrike" kern="1200" cap="none" spc="300" normalizeH="0" baseline="0" noProof="0" dirty="0">
              <a:ln>
                <a:noFill/>
              </a:ln>
              <a:solidFill>
                <a:srgbClr val="00337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538B181-1939-4590-BEB5-347F799D12C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4821"/>
          <a:stretch/>
        </p:blipFill>
        <p:spPr>
          <a:xfrm>
            <a:off x="7027202" y="5700981"/>
            <a:ext cx="2867077" cy="3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8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𝑉𝐵𝐴𝐾𝐹</m:t>
                    </m:r>
                    <m:r>
                      <a:rPr lang="en-US" altLang="zh-CN" sz="36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−</m:t>
                    </m:r>
                    <m:r>
                      <a:rPr lang="en-US" altLang="zh-CN" sz="3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𝑄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算法</a:t>
                </a:r>
                <a:endParaRPr lang="zh-CN" altLang="en-US" dirty="0">
                  <a:solidFill>
                    <a:schemeClr val="accent2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30275" b="-46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27505637-90C0-4C9B-A827-E95AE44259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10702" y="1301308"/>
            <a:ext cx="5258529" cy="5016757"/>
          </a:xfrm>
          <a:custGeom>
            <a:avLst/>
            <a:gdLst>
              <a:gd name="connsiteX0" fmla="*/ 0 w 5258529"/>
              <a:gd name="connsiteY0" fmla="*/ 0 h 5016757"/>
              <a:gd name="connsiteX1" fmla="*/ 5258529 w 5258529"/>
              <a:gd name="connsiteY1" fmla="*/ 0 h 5016757"/>
              <a:gd name="connsiteX2" fmla="*/ 5258529 w 5258529"/>
              <a:gd name="connsiteY2" fmla="*/ 1412075 h 5016757"/>
              <a:gd name="connsiteX3" fmla="*/ 4601473 w 5258529"/>
              <a:gd name="connsiteY3" fmla="*/ 1412075 h 5016757"/>
              <a:gd name="connsiteX4" fmla="*/ 4601473 w 5258529"/>
              <a:gd name="connsiteY4" fmla="*/ 3956492 h 5016757"/>
              <a:gd name="connsiteX5" fmla="*/ 5258529 w 5258529"/>
              <a:gd name="connsiteY5" fmla="*/ 3956492 h 5016757"/>
              <a:gd name="connsiteX6" fmla="*/ 5258529 w 5258529"/>
              <a:gd name="connsiteY6" fmla="*/ 5016757 h 5016757"/>
              <a:gd name="connsiteX7" fmla="*/ 0 w 5258529"/>
              <a:gd name="connsiteY7" fmla="*/ 5016757 h 501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58529" h="5016757">
                <a:moveTo>
                  <a:pt x="0" y="0"/>
                </a:moveTo>
                <a:lnTo>
                  <a:pt x="5258529" y="0"/>
                </a:lnTo>
                <a:lnTo>
                  <a:pt x="5258529" y="1412075"/>
                </a:lnTo>
                <a:lnTo>
                  <a:pt x="4601473" y="1412075"/>
                </a:lnTo>
                <a:lnTo>
                  <a:pt x="4601473" y="3956492"/>
                </a:lnTo>
                <a:lnTo>
                  <a:pt x="5258529" y="3956492"/>
                </a:lnTo>
                <a:lnTo>
                  <a:pt x="5258529" y="5016757"/>
                </a:lnTo>
                <a:lnTo>
                  <a:pt x="0" y="5016757"/>
                </a:lnTo>
                <a:close/>
              </a:path>
            </a:pathLst>
          </a:cu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EF9F97-96ED-4A64-92F8-2E12B6C786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322770" y="1301307"/>
            <a:ext cx="4908802" cy="5016758"/>
          </a:xfrm>
          <a:custGeom>
            <a:avLst/>
            <a:gdLst>
              <a:gd name="connsiteX0" fmla="*/ 0 w 4908802"/>
              <a:gd name="connsiteY0" fmla="*/ 0 h 5016758"/>
              <a:gd name="connsiteX1" fmla="*/ 4908802 w 4908802"/>
              <a:gd name="connsiteY1" fmla="*/ 0 h 5016758"/>
              <a:gd name="connsiteX2" fmla="*/ 4908802 w 4908802"/>
              <a:gd name="connsiteY2" fmla="*/ 185936 h 5016758"/>
              <a:gd name="connsiteX3" fmla="*/ 4424205 w 4908802"/>
              <a:gd name="connsiteY3" fmla="*/ 185936 h 5016758"/>
              <a:gd name="connsiteX4" fmla="*/ 4424205 w 4908802"/>
              <a:gd name="connsiteY4" fmla="*/ 3797467 h 5016758"/>
              <a:gd name="connsiteX5" fmla="*/ 4908802 w 4908802"/>
              <a:gd name="connsiteY5" fmla="*/ 3797467 h 5016758"/>
              <a:gd name="connsiteX6" fmla="*/ 4908802 w 4908802"/>
              <a:gd name="connsiteY6" fmla="*/ 5016758 h 5016758"/>
              <a:gd name="connsiteX7" fmla="*/ 0 w 4908802"/>
              <a:gd name="connsiteY7" fmla="*/ 5016758 h 501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08802" h="5016758">
                <a:moveTo>
                  <a:pt x="0" y="0"/>
                </a:moveTo>
                <a:lnTo>
                  <a:pt x="4908802" y="0"/>
                </a:lnTo>
                <a:lnTo>
                  <a:pt x="4908802" y="185936"/>
                </a:lnTo>
                <a:lnTo>
                  <a:pt x="4424205" y="185936"/>
                </a:lnTo>
                <a:lnTo>
                  <a:pt x="4424205" y="3797467"/>
                </a:lnTo>
                <a:lnTo>
                  <a:pt x="4908802" y="3797467"/>
                </a:lnTo>
                <a:lnTo>
                  <a:pt x="4908802" y="5016758"/>
                </a:lnTo>
                <a:lnTo>
                  <a:pt x="0" y="5016758"/>
                </a:lnTo>
                <a:close/>
              </a:path>
            </a:pathLst>
          </a:cu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7937ECC-5047-4CAD-8456-B54804E63BDE}"/>
              </a:ext>
            </a:extLst>
          </p:cNvPr>
          <p:cNvCxnSpPr>
            <a:cxnSpLocks/>
          </p:cNvCxnSpPr>
          <p:nvPr/>
        </p:nvCxnSpPr>
        <p:spPr>
          <a:xfrm>
            <a:off x="625059" y="1370882"/>
            <a:ext cx="0" cy="501675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B579F6E-45A8-4AA5-A5B1-66F1B0A477E6}"/>
              </a:ext>
            </a:extLst>
          </p:cNvPr>
          <p:cNvCxnSpPr>
            <a:cxnSpLocks/>
          </p:cNvCxnSpPr>
          <p:nvPr/>
        </p:nvCxnSpPr>
        <p:spPr>
          <a:xfrm>
            <a:off x="5837205" y="1370882"/>
            <a:ext cx="0" cy="501675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6FFD7B7-2209-403F-9A3D-98E86D880140}"/>
              </a:ext>
            </a:extLst>
          </p:cNvPr>
          <p:cNvCxnSpPr>
            <a:cxnSpLocks/>
          </p:cNvCxnSpPr>
          <p:nvPr/>
        </p:nvCxnSpPr>
        <p:spPr>
          <a:xfrm>
            <a:off x="11159434" y="1225108"/>
            <a:ext cx="0" cy="501675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2AA0AA-6419-419A-8D67-C244BF1D2858}"/>
              </a:ext>
            </a:extLst>
          </p:cNvPr>
          <p:cNvCxnSpPr>
            <a:cxnSpLocks/>
          </p:cNvCxnSpPr>
          <p:nvPr/>
        </p:nvCxnSpPr>
        <p:spPr>
          <a:xfrm>
            <a:off x="6345236" y="1225108"/>
            <a:ext cx="0" cy="501675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4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仿真设计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975662-0334-4547-BDE9-61FB91A5E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722897"/>
            <a:ext cx="5084265" cy="38131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7926ED-8DD2-4C1E-BBF5-A64A6CE25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478" y="3060174"/>
            <a:ext cx="2334837" cy="15165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26F9D3-3DBC-494A-BE5D-205C6DC3E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269" y="5018933"/>
            <a:ext cx="4457525" cy="14101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F012E18-0EEC-48C6-A704-51F657881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478" y="1798284"/>
            <a:ext cx="2700004" cy="451794"/>
          </a:xfrm>
          <a:prstGeom prst="rect">
            <a:avLst/>
          </a:prstGeom>
        </p:spPr>
      </p:pic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C2B1261F-2534-4642-BA6D-DFFC0EB1869C}"/>
              </a:ext>
            </a:extLst>
          </p:cNvPr>
          <p:cNvSpPr/>
          <p:nvPr/>
        </p:nvSpPr>
        <p:spPr>
          <a:xfrm flipH="1">
            <a:off x="6096000" y="1103243"/>
            <a:ext cx="5435600" cy="5434221"/>
          </a:xfrm>
          <a:prstGeom prst="parallelogram">
            <a:avLst>
              <a:gd name="adj" fmla="val 0"/>
            </a:avLst>
          </a:prstGeom>
          <a:noFill/>
          <a:ln w="38100">
            <a:gradFill>
              <a:gsLst>
                <a:gs pos="20000">
                  <a:srgbClr val="003378">
                    <a:alpha val="10000"/>
                  </a:srgb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04DD57-3946-4469-88B3-00DE35429A2B}"/>
              </a:ext>
            </a:extLst>
          </p:cNvPr>
          <p:cNvSpPr txBox="1"/>
          <p:nvPr/>
        </p:nvSpPr>
        <p:spPr>
          <a:xfrm>
            <a:off x="6581101" y="1263700"/>
            <a:ext cx="1949252" cy="4530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78"/>
              </a:buClr>
              <a:buSzPct val="8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300" normalizeH="0" baseline="0" noProof="0" dirty="0">
                <a:ln>
                  <a:noFill/>
                </a:ln>
                <a:solidFill>
                  <a:srgbClr val="00337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状态扩增</a:t>
            </a:r>
            <a:endParaRPr kumimoji="0" lang="en-US" altLang="zh-CN" sz="2600" b="1" i="0" u="none" strike="noStrike" kern="1200" cap="none" spc="300" normalizeH="0" baseline="0" noProof="0" dirty="0">
              <a:ln>
                <a:noFill/>
              </a:ln>
              <a:solidFill>
                <a:srgbClr val="00337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171F52-F610-4E27-98E3-C1531AEFD80A}"/>
                  </a:ext>
                </a:extLst>
              </p:cNvPr>
              <p:cNvSpPr txBox="1"/>
              <p:nvPr/>
            </p:nvSpPr>
            <p:spPr>
              <a:xfrm>
                <a:off x="6581101" y="2513434"/>
                <a:ext cx="3424655" cy="453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78"/>
                  </a:buClr>
                  <a:buSzPct val="80000"/>
                  <a:buFont typeface="Wingdings" panose="05000000000000000000" pitchFamily="2" charset="2"/>
                  <a:buChar char="p"/>
                  <a:tabLst/>
                  <a:defRPr/>
                </a:pPr>
                <a:r>
                  <a:rPr kumimoji="0" lang="zh-CN" altLang="en-US" sz="26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仿真曲线</a:t>
                </a:r>
                <a:r>
                  <a:rPr kumimoji="0" lang="en-US" altLang="zh-CN" sz="20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zh-CN" sz="20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300" normalizeH="0" baseline="0" noProof="0" smtClean="0">
                        <a:ln>
                          <a:noFill/>
                        </a:ln>
                        <a:solidFill>
                          <a:srgbClr val="00337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=20</m:t>
                    </m:r>
                    <m:r>
                      <a:rPr kumimoji="0" lang="en-US" altLang="zh-CN" sz="2000" b="0" i="1" u="none" strike="noStrike" kern="1200" cap="none" spc="300" normalizeH="0" baseline="0" noProof="0" smtClean="0">
                        <a:ln>
                          <a:noFill/>
                        </a:ln>
                        <a:solidFill>
                          <a:srgbClr val="00337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CN" sz="20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)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171F52-F610-4E27-98E3-C1531AEF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1" y="2513434"/>
                <a:ext cx="3424655" cy="453009"/>
              </a:xfrm>
              <a:prstGeom prst="rect">
                <a:avLst/>
              </a:prstGeom>
              <a:blipFill>
                <a:blip r:embed="rId7"/>
                <a:stretch>
                  <a:fillRect l="-4456" t="-9333" r="-2852" b="-4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6232C68-3260-4C9E-86C1-E7CFCC77F84E}"/>
                  </a:ext>
                </a:extLst>
              </p:cNvPr>
              <p:cNvSpPr txBox="1"/>
              <p:nvPr/>
            </p:nvSpPr>
            <p:spPr>
              <a:xfrm>
                <a:off x="6608230" y="4565923"/>
                <a:ext cx="3204595" cy="453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78"/>
                  </a:buClr>
                  <a:buSzPct val="80000"/>
                  <a:buFont typeface="Wingdings" panose="05000000000000000000" pitchFamily="2" charset="2"/>
                  <a:buChar char="p"/>
                  <a:tabLst/>
                  <a:defRPr/>
                </a:pPr>
                <a:r>
                  <a:rPr kumimoji="0" lang="zh-CN" altLang="en-US" sz="26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噪声方差</a:t>
                </a:r>
                <a:r>
                  <a:rPr kumimoji="0" lang="en-US" altLang="zh-CN" sz="20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zh-CN" sz="20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000" b="0" i="1" u="none" strike="noStrike" kern="1200" cap="none" spc="300" normalizeH="0" baseline="0" noProof="0" smtClean="0">
                        <a:ln>
                          <a:noFill/>
                        </a:ln>
                        <a:solidFill>
                          <a:srgbClr val="00337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=2</m:t>
                    </m:r>
                    <m:r>
                      <a:rPr kumimoji="0" lang="en-US" altLang="zh-CN" sz="2000" b="0" i="1" u="none" strike="noStrike" kern="1200" cap="none" spc="300" normalizeH="0" baseline="0" noProof="0" smtClean="0">
                        <a:ln>
                          <a:noFill/>
                        </a:ln>
                        <a:solidFill>
                          <a:srgbClr val="00337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CN" sz="20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)</a:t>
                </a:r>
                <a:endParaRPr kumimoji="0" lang="en-US" altLang="zh-CN" sz="26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3378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6232C68-3260-4C9E-86C1-E7CFCC77F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230" y="4565923"/>
                <a:ext cx="3204595" cy="453009"/>
              </a:xfrm>
              <a:prstGeom prst="rect">
                <a:avLst/>
              </a:prstGeom>
              <a:blipFill>
                <a:blip r:embed="rId8"/>
                <a:stretch>
                  <a:fillRect l="-4563" t="-10811" r="-4563" b="-4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8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仿真结果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407A63C-60BC-4803-8639-A5E8FFAA3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6" y="1575897"/>
            <a:ext cx="5633654" cy="42252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EADFC3-1DEB-476B-92E3-8230B4C6D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575897"/>
            <a:ext cx="5633656" cy="42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7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仿真结果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141B22-1EFD-48DA-8621-D366388C27F9}"/>
              </a:ext>
            </a:extLst>
          </p:cNvPr>
          <p:cNvSpPr txBox="1"/>
          <p:nvPr/>
        </p:nvSpPr>
        <p:spPr>
          <a:xfrm>
            <a:off x="2065643" y="5013541"/>
            <a:ext cx="8425152" cy="13045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0" indent="-45720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518A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x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轴的运动频率高于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y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、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z</a:t>
            </a: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两轴，状态估计的效果较差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marR="0" lvl="0" indent="-45720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518A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由于参数设置、可观性等因素，误差呈现增大的趋势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marR="0" lvl="0" indent="-457200" algn="di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1518A"/>
              </a:buClr>
              <a:buSzPct val="80000"/>
              <a:buFont typeface="Wingdings" panose="05000000000000000000" charset="0"/>
              <a:buChar char=""/>
              <a:tabLst/>
              <a:defRPr/>
            </a:pPr>
            <a:r>
              <a:rPr kumimoji="0" lang="zh-CN" altLang="en-US" sz="24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使用该方法状态估计的结果略好于经典的卡尔曼滤波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8D68EA-FE35-4528-87B4-4BDF00A56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2" y="1117462"/>
            <a:ext cx="4780721" cy="35855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C04819-ABD5-4BCD-8E67-E089C92B7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19" y="1117462"/>
            <a:ext cx="4780721" cy="35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2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89749" y="2012692"/>
            <a:ext cx="2031325" cy="345222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饮水思源</a:t>
            </a:r>
            <a:endParaRPr kumimoji="0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爱国荣校</a:t>
            </a:r>
          </a:p>
        </p:txBody>
      </p:sp>
      <p:sp>
        <p:nvSpPr>
          <p:cNvPr id="31" name="文本框 30"/>
          <p:cNvSpPr txBox="1"/>
          <p:nvPr/>
        </p:nvSpPr>
        <p:spPr>
          <a:xfrm rot="16200000">
            <a:off x="10462781" y="3466936"/>
            <a:ext cx="3170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4000"/>
                  </a:srgbClr>
                </a:solidFill>
                <a:effectLst/>
                <a:uLnTx/>
                <a:uFillTx/>
                <a:latin typeface="Arial" panose="020B0604020202090204" pitchFamily="34" charset="0"/>
                <a:ea typeface="微软雅黑"/>
                <a:cs typeface="Arial" panose="020B0604020202090204" pitchFamily="34" charset="0"/>
              </a:rPr>
              <a:t>SHANGHAI JIAOTONG  UNIVERSITY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4000"/>
                </a:srgbClr>
              </a:solidFill>
              <a:effectLst/>
              <a:uLnTx/>
              <a:uFillTx/>
              <a:latin typeface="Arial" panose="020B0604020202090204" pitchFamily="34" charset="0"/>
              <a:ea typeface="微软雅黑"/>
              <a:cs typeface="Arial" panose="020B060402020209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85" y="4667532"/>
            <a:ext cx="1745943" cy="1235845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27031" y="2080012"/>
            <a:ext cx="400110" cy="16568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9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上海交通大学校训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0B14A6-72A0-49DD-A05C-96F438AD8B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87" r="14231"/>
          <a:stretch/>
        </p:blipFill>
        <p:spPr>
          <a:xfrm>
            <a:off x="10015582" y="0"/>
            <a:ext cx="2176418" cy="7506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FBF0F2-90B4-4598-93E0-96DB159E40A4}"/>
              </a:ext>
            </a:extLst>
          </p:cNvPr>
          <p:cNvSpPr/>
          <p:nvPr/>
        </p:nvSpPr>
        <p:spPr>
          <a:xfrm>
            <a:off x="3091879" y="1334300"/>
            <a:ext cx="8241527" cy="4387734"/>
          </a:xfrm>
          <a:prstGeom prst="rect">
            <a:avLst/>
          </a:prstGeom>
          <a:solidFill>
            <a:srgbClr val="003D8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845550" y="5009293"/>
            <a:ext cx="3567211" cy="410333"/>
          </a:xfrm>
        </p:spPr>
        <p:txBody>
          <a:bodyPr>
            <a:noAutofit/>
          </a:bodyPr>
          <a:lstStyle/>
          <a:p>
            <a:r>
              <a:rPr lang="zh-CN" altLang="en-US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汇报时间：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2021/11/26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845550" y="4666303"/>
            <a:ext cx="3567211" cy="410335"/>
          </a:xfrm>
        </p:spPr>
        <p:txBody>
          <a:bodyPr>
            <a:noAutofit/>
          </a:bodyPr>
          <a:lstStyle/>
          <a:p>
            <a:pPr>
              <a:tabLst>
                <a:tab pos="2149475" algn="l"/>
                <a:tab pos="3140075" algn="l"/>
                <a:tab pos="3946525" algn="l"/>
              </a:tabLst>
            </a:pPr>
            <a:r>
              <a:rPr lang="zh-CN" altLang="en-US" sz="22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汇报人：应缘炯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/>
          </p:nvPr>
        </p:nvSpPr>
        <p:spPr>
          <a:xfrm>
            <a:off x="3656708" y="1750773"/>
            <a:ext cx="5396664" cy="10148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THANKS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EC9EF7-4C6B-43F2-BE92-F7A6F69D12A2}"/>
              </a:ext>
            </a:extLst>
          </p:cNvPr>
          <p:cNvSpPr txBox="1"/>
          <p:nvPr/>
        </p:nvSpPr>
        <p:spPr>
          <a:xfrm>
            <a:off x="3656708" y="3040456"/>
            <a:ext cx="62625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针对未知过程噪声方差的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自适应卡尔曼滤波器</a:t>
            </a:r>
          </a:p>
        </p:txBody>
      </p:sp>
    </p:spTree>
    <p:extLst>
      <p:ext uri="{BB962C8B-B14F-4D97-AF65-F5344CB8AC3E}">
        <p14:creationId xmlns:p14="http://schemas.microsoft.com/office/powerpoint/2010/main" val="219927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066AAC46-E806-45E4-AB1D-125038D00EC4}"/>
              </a:ext>
            </a:extLst>
          </p:cNvPr>
          <p:cNvSpPr/>
          <p:nvPr/>
        </p:nvSpPr>
        <p:spPr>
          <a:xfrm>
            <a:off x="6712264" y="4078594"/>
            <a:ext cx="5143039" cy="2433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AFEDCE-F3EA-4D42-A4E2-D80D65C8E6FB}"/>
              </a:ext>
            </a:extLst>
          </p:cNvPr>
          <p:cNvSpPr/>
          <p:nvPr/>
        </p:nvSpPr>
        <p:spPr>
          <a:xfrm>
            <a:off x="290959" y="4068415"/>
            <a:ext cx="6285960" cy="24436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问题描述</a:t>
            </a:r>
          </a:p>
        </p:txBody>
      </p:sp>
      <p:sp>
        <p:nvSpPr>
          <p:cNvPr id="5" name="平行四边形 4"/>
          <p:cNvSpPr/>
          <p:nvPr/>
        </p:nvSpPr>
        <p:spPr>
          <a:xfrm flipH="1">
            <a:off x="375922" y="1263856"/>
            <a:ext cx="11564346" cy="1928922"/>
          </a:xfrm>
          <a:prstGeom prst="parallelogram">
            <a:avLst>
              <a:gd name="adj" fmla="val 0"/>
            </a:avLst>
          </a:prstGeom>
          <a:noFill/>
          <a:ln w="38100">
            <a:gradFill>
              <a:gsLst>
                <a:gs pos="20000">
                  <a:srgbClr val="003378">
                    <a:alpha val="10000"/>
                  </a:srgbClr>
                </a:gs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5965" y="1379927"/>
            <a:ext cx="4308872" cy="4530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78"/>
              </a:buClr>
              <a:buSzPct val="80000"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sz="2600" b="1" spc="300" dirty="0">
                <a:solidFill>
                  <a:srgbClr val="0033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离散</a:t>
            </a:r>
            <a:r>
              <a:rPr kumimoji="0" lang="zh-CN" altLang="en-US" sz="2600" b="1" i="0" u="none" strike="noStrike" kern="1200" cap="none" spc="300" normalizeH="0" baseline="0" noProof="0" dirty="0">
                <a:ln>
                  <a:noFill/>
                </a:ln>
                <a:solidFill>
                  <a:srgbClr val="00337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线性状态空间模型</a:t>
            </a:r>
            <a:endParaRPr kumimoji="0" lang="en-US" altLang="zh-CN" sz="2600" b="1" i="0" u="none" strike="noStrike" kern="1200" cap="none" spc="300" normalizeH="0" baseline="0" noProof="0" dirty="0">
              <a:ln>
                <a:noFill/>
              </a:ln>
              <a:solidFill>
                <a:srgbClr val="00337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23E79E-0E60-4947-A318-E94B7061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25" y="1832936"/>
            <a:ext cx="2782901" cy="5988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1C2BD36-2D74-41C2-B49D-2C523609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25" y="2553873"/>
            <a:ext cx="2497673" cy="453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34D64E3-6203-4B1A-ADC4-5F7CECFA8225}"/>
                  </a:ext>
                </a:extLst>
              </p:cNvPr>
              <p:cNvSpPr txBox="1"/>
              <p:nvPr/>
            </p:nvSpPr>
            <p:spPr>
              <a:xfrm>
                <a:off x="4995855" y="1934169"/>
                <a:ext cx="2190308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4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~</m:t>
                      </m:r>
                      <m:r>
                        <a:rPr lang="en-US" altLang="zh-CN" sz="24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𝑁</m:t>
                      </m:r>
                      <m:r>
                        <a:rPr lang="en-US" altLang="zh-CN" sz="24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(0,</m:t>
                      </m:r>
                      <m:sSub>
                        <m:sSubPr>
                          <m:ctrlPr>
                            <a:rPr lang="en-US" altLang="zh-CN" sz="24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4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)</m:t>
                      </m:r>
                    </m:oMath>
                  </m:oMathPara>
                </a14:m>
                <a:endParaRPr lang="zh-CN" altLang="en-US" sz="2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启功字体简体" panose="03000509000000000000" pitchFamily="65" charset="-122"/>
                  <a:ea typeface="启功字体简体" panose="03000509000000000000" pitchFamily="65" charset="-122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34D64E3-6203-4B1A-ADC4-5F7CECFA8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55" y="1934169"/>
                <a:ext cx="2190308" cy="443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F04D49F-59ED-4CCD-B6F4-94702CD05F5F}"/>
                  </a:ext>
                </a:extLst>
              </p:cNvPr>
              <p:cNvSpPr txBox="1"/>
              <p:nvPr/>
            </p:nvSpPr>
            <p:spPr>
              <a:xfrm>
                <a:off x="4995855" y="2555957"/>
                <a:ext cx="2190308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4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~</m:t>
                      </m:r>
                      <m:r>
                        <a:rPr lang="en-US" altLang="zh-CN" sz="24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𝑁</m:t>
                      </m:r>
                      <m:r>
                        <a:rPr lang="en-US" altLang="zh-CN" sz="24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(0,</m:t>
                      </m:r>
                      <m:sSub>
                        <m:sSubPr>
                          <m:ctrlPr>
                            <a:rPr lang="en-US" altLang="zh-CN" sz="24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4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)</m:t>
                      </m:r>
                    </m:oMath>
                  </m:oMathPara>
                </a14:m>
                <a:endParaRPr lang="zh-CN" altLang="en-US" sz="2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启功字体简体" panose="03000509000000000000" pitchFamily="65" charset="-122"/>
                  <a:ea typeface="启功字体简体" panose="03000509000000000000" pitchFamily="65" charset="-122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F04D49F-59ED-4CCD-B6F4-94702CD05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55" y="2555957"/>
                <a:ext cx="2190308" cy="4431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469682B-C077-4FFF-B27B-2308F967853C}"/>
                  </a:ext>
                </a:extLst>
              </p:cNvPr>
              <p:cNvSpPr txBox="1"/>
              <p:nvPr/>
            </p:nvSpPr>
            <p:spPr>
              <a:xfrm>
                <a:off x="7455933" y="2003643"/>
                <a:ext cx="3684142" cy="304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pc="3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</m:ctrlPr>
                      </m:sSubPr>
                      <m:e>
                        <m:r>
                          <a:rPr lang="en-US" altLang="zh-CN" b="0" i="1" spc="3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pc="3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：</a:t>
                </a:r>
                <a:r>
                  <a:rPr lang="zh-CN" altLang="en-US" b="1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未知</a:t>
                </a:r>
                <a:r>
                  <a:rPr lang="zh-CN" altLang="en-US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的过程噪声方差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469682B-C077-4FFF-B27B-2308F967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33" y="2003643"/>
                <a:ext cx="3684142" cy="304250"/>
              </a:xfrm>
              <a:prstGeom prst="rect">
                <a:avLst/>
              </a:prstGeom>
              <a:blipFill>
                <a:blip r:embed="rId7"/>
                <a:stretch>
                  <a:fillRect l="-2815" t="-16000" b="-4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1D2D26F-BC52-4551-832D-132489D4D37B}"/>
                  </a:ext>
                </a:extLst>
              </p:cNvPr>
              <p:cNvSpPr txBox="1"/>
              <p:nvPr/>
            </p:nvSpPr>
            <p:spPr>
              <a:xfrm>
                <a:off x="7455932" y="2655746"/>
                <a:ext cx="3684142" cy="304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pc="3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</m:ctrlPr>
                      </m:sSubPr>
                      <m:e>
                        <m:r>
                          <a:rPr lang="en-US" altLang="zh-CN" b="0" i="1" spc="3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pc="3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：已知的量测噪声方差</a:t>
                </a: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1D2D26F-BC52-4551-832D-132489D4D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932" y="2655746"/>
                <a:ext cx="3684142" cy="304250"/>
              </a:xfrm>
              <a:prstGeom prst="rect">
                <a:avLst/>
              </a:prstGeom>
              <a:blipFill>
                <a:blip r:embed="rId8"/>
                <a:stretch>
                  <a:fillRect l="-2152" t="-16000" b="-4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A631839-17EC-46A6-93E4-98EEABCA0EF2}"/>
                  </a:ext>
                </a:extLst>
              </p:cNvPr>
              <p:cNvSpPr txBox="1"/>
              <p:nvPr/>
            </p:nvSpPr>
            <p:spPr>
              <a:xfrm>
                <a:off x="285965" y="3386557"/>
                <a:ext cx="4822859" cy="450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78"/>
                  </a:buClr>
                  <a:buSzPct val="80000"/>
                  <a:buFont typeface="Wingdings" panose="05000000000000000000" pitchFamily="2" charset="2"/>
                  <a:buChar char="p"/>
                  <a:tabLst/>
                  <a:defRPr/>
                </a:pPr>
                <a:r>
                  <a:rPr kumimoji="0" lang="zh-CN" altLang="en-US" sz="26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如何获得 </a:t>
                </a:r>
                <a14:m>
                  <m:oMath xmlns:m="http://schemas.openxmlformats.org/officeDocument/2006/math">
                    <m:r>
                      <a:rPr kumimoji="0" lang="en-US" altLang="zh-CN" sz="2600" b="1" i="1" u="none" strike="noStrike" kern="1200" cap="none" spc="300" normalizeH="0" baseline="0" noProof="0" smtClean="0">
                        <a:ln>
                          <a:noFill/>
                        </a:ln>
                        <a:solidFill>
                          <a:srgbClr val="00337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𝒑</m:t>
                    </m:r>
                    <m:d>
                      <m:dPr>
                        <m:ctrlPr>
                          <a:rPr kumimoji="0" lang="en-US" altLang="zh-CN" sz="2600" b="1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zh-CN" sz="2600" b="1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𝟏</m:t>
                            </m:r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:</m:t>
                            </m:r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sz="26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？</a:t>
                </a:r>
                <a:endParaRPr kumimoji="0" lang="en-US" altLang="zh-CN" sz="26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3378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A631839-17EC-46A6-93E4-98EEABCA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65" y="3386557"/>
                <a:ext cx="4822859" cy="450829"/>
              </a:xfrm>
              <a:prstGeom prst="rect">
                <a:avLst/>
              </a:prstGeom>
              <a:blipFill>
                <a:blip r:embed="rId9"/>
                <a:stretch>
                  <a:fillRect l="-3161" t="-10959" r="-3287" b="-46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图片 45">
            <a:extLst>
              <a:ext uri="{FF2B5EF4-FFF2-40B4-BE49-F238E27FC236}">
                <a16:creationId xmlns:a16="http://schemas.microsoft.com/office/drawing/2014/main" id="{A0AA14D9-C819-4985-822F-102C8C283B9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382437" y="5125398"/>
            <a:ext cx="6194481" cy="1030982"/>
          </a:xfrm>
          <a:custGeom>
            <a:avLst/>
            <a:gdLst>
              <a:gd name="connsiteX0" fmla="*/ 0 w 5553275"/>
              <a:gd name="connsiteY0" fmla="*/ 0 h 924262"/>
              <a:gd name="connsiteX1" fmla="*/ 5135275 w 5553275"/>
              <a:gd name="connsiteY1" fmla="*/ 0 h 924262"/>
              <a:gd name="connsiteX2" fmla="*/ 5135275 w 5553275"/>
              <a:gd name="connsiteY2" fmla="*/ 516523 h 924262"/>
              <a:gd name="connsiteX3" fmla="*/ 5553275 w 5553275"/>
              <a:gd name="connsiteY3" fmla="*/ 516523 h 924262"/>
              <a:gd name="connsiteX4" fmla="*/ 5553275 w 5553275"/>
              <a:gd name="connsiteY4" fmla="*/ 924262 h 924262"/>
              <a:gd name="connsiteX5" fmla="*/ 0 w 5553275"/>
              <a:gd name="connsiteY5" fmla="*/ 924262 h 9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3275" h="924262">
                <a:moveTo>
                  <a:pt x="0" y="0"/>
                </a:moveTo>
                <a:lnTo>
                  <a:pt x="5135275" y="0"/>
                </a:lnTo>
                <a:lnTo>
                  <a:pt x="5135275" y="516523"/>
                </a:lnTo>
                <a:lnTo>
                  <a:pt x="5553275" y="516523"/>
                </a:lnTo>
                <a:lnTo>
                  <a:pt x="5553275" y="924262"/>
                </a:lnTo>
                <a:lnTo>
                  <a:pt x="0" y="924262"/>
                </a:lnTo>
                <a:close/>
              </a:path>
            </a:pathLst>
          </a:cu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699E96A-D434-498E-922D-C9E69837D1A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1256"/>
          <a:stretch/>
        </p:blipFill>
        <p:spPr>
          <a:xfrm>
            <a:off x="7272874" y="5552137"/>
            <a:ext cx="4461282" cy="49920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CC2600D-08DA-4BA5-861A-2756832A1C70}"/>
              </a:ext>
            </a:extLst>
          </p:cNvPr>
          <p:cNvSpPr txBox="1"/>
          <p:nvPr/>
        </p:nvSpPr>
        <p:spPr>
          <a:xfrm>
            <a:off x="380913" y="4146975"/>
            <a:ext cx="3709349" cy="7198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spc="300" dirty="0">
                <a:solidFill>
                  <a:schemeClr val="accent1"/>
                </a:solidFill>
                <a:latin typeface="+mj-ea"/>
                <a:ea typeface="+mj-ea"/>
              </a:rPr>
              <a:t>先验分布（预测）</a:t>
            </a:r>
            <a:endParaRPr lang="en-US" altLang="zh-CN" sz="2200" b="1" spc="3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zh-CN" b="1" spc="300" dirty="0">
                <a:solidFill>
                  <a:schemeClr val="accent1"/>
                </a:solidFill>
                <a:latin typeface="+mj-ea"/>
                <a:ea typeface="+mj-ea"/>
              </a:rPr>
              <a:t>  </a:t>
            </a:r>
            <a:r>
              <a:rPr lang="en-US" altLang="zh-CN" sz="1600" b="1" spc="300" dirty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</a:rPr>
              <a:t>——Chapman Kolmogorov</a:t>
            </a:r>
            <a:r>
              <a:rPr lang="zh-CN" altLang="en-US" sz="1600" b="1" spc="300" dirty="0">
                <a:solidFill>
                  <a:schemeClr val="accent1"/>
                </a:solidFill>
                <a:latin typeface="+mj-ea"/>
                <a:ea typeface="+mj-ea"/>
                <a:cs typeface="Times New Roman" panose="02020603050405020304" pitchFamily="18" charset="0"/>
              </a:rPr>
              <a:t>方程</a:t>
            </a:r>
            <a:endParaRPr lang="zh-CN" altLang="en-US" b="1" spc="300" dirty="0">
              <a:solidFill>
                <a:schemeClr val="accent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7B2C66A-64F5-45C1-B69C-6D24EB4BB65B}"/>
              </a:ext>
            </a:extLst>
          </p:cNvPr>
          <p:cNvSpPr txBox="1"/>
          <p:nvPr/>
        </p:nvSpPr>
        <p:spPr>
          <a:xfrm>
            <a:off x="6748039" y="4181856"/>
            <a:ext cx="2564805" cy="684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spc="300" dirty="0">
                <a:solidFill>
                  <a:schemeClr val="accent1"/>
                </a:solidFill>
                <a:latin typeface="+mj-ea"/>
                <a:ea typeface="+mj-ea"/>
              </a:rPr>
              <a:t>后验分布（更新）</a:t>
            </a:r>
            <a:endParaRPr lang="en-US" altLang="zh-CN" sz="2200" b="1" spc="3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 b="1" spc="300" dirty="0">
                <a:solidFill>
                  <a:schemeClr val="accent1"/>
                </a:solidFill>
                <a:latin typeface="+mj-ea"/>
                <a:ea typeface="+mj-ea"/>
              </a:rPr>
              <a:t>  ——</a:t>
            </a:r>
            <a:r>
              <a:rPr lang="zh-CN" altLang="en-US" sz="1600" b="1" spc="300" dirty="0">
                <a:solidFill>
                  <a:schemeClr val="accent1"/>
                </a:solidFill>
                <a:latin typeface="+mj-ea"/>
                <a:ea typeface="+mj-ea"/>
              </a:rPr>
              <a:t>贝叶斯公式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91FF7CF-85C4-4CB5-9307-7FBB0225EA67}"/>
              </a:ext>
            </a:extLst>
          </p:cNvPr>
          <p:cNvSpPr txBox="1"/>
          <p:nvPr/>
        </p:nvSpPr>
        <p:spPr>
          <a:xfrm>
            <a:off x="2884833" y="4985988"/>
            <a:ext cx="1615827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pc="300" dirty="0">
                <a:solidFill>
                  <a:srgbClr val="C00000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rPr>
              <a:t>状态变量预测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87FAFB5-7565-463E-A94A-08962420F57E}"/>
              </a:ext>
            </a:extLst>
          </p:cNvPr>
          <p:cNvSpPr txBox="1"/>
          <p:nvPr/>
        </p:nvSpPr>
        <p:spPr>
          <a:xfrm>
            <a:off x="4594837" y="4990168"/>
            <a:ext cx="1615827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pc="300" dirty="0">
                <a:solidFill>
                  <a:srgbClr val="C00000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rPr>
              <a:t>噪声方差预测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C6F0928-6FE6-40B1-AEA1-232C5BADAB42}"/>
              </a:ext>
            </a:extLst>
          </p:cNvPr>
          <p:cNvSpPr txBox="1"/>
          <p:nvPr/>
        </p:nvSpPr>
        <p:spPr>
          <a:xfrm>
            <a:off x="3274198" y="6081783"/>
            <a:ext cx="1534779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pc="300" dirty="0">
                <a:solidFill>
                  <a:srgbClr val="C00000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rPr>
              <a:t>k-1</a:t>
            </a:r>
            <a:r>
              <a:rPr lang="zh-CN" altLang="en-US" spc="300" dirty="0">
                <a:solidFill>
                  <a:srgbClr val="C00000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rPr>
              <a:t>时刻分布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8C009F8-9645-471F-AF88-D45B850A1B90}"/>
              </a:ext>
            </a:extLst>
          </p:cNvPr>
          <p:cNvSpPr txBox="1"/>
          <p:nvPr/>
        </p:nvSpPr>
        <p:spPr>
          <a:xfrm>
            <a:off x="8105754" y="5996388"/>
            <a:ext cx="1077218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pc="300" dirty="0">
                <a:solidFill>
                  <a:srgbClr val="C00000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rPr>
              <a:t>量测过程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2E3EF58-1DCD-4467-9DA3-17B54BEDD462}"/>
              </a:ext>
            </a:extLst>
          </p:cNvPr>
          <p:cNvSpPr txBox="1"/>
          <p:nvPr/>
        </p:nvSpPr>
        <p:spPr>
          <a:xfrm>
            <a:off x="10062856" y="5987202"/>
            <a:ext cx="1077218" cy="304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pc="300" dirty="0">
                <a:solidFill>
                  <a:srgbClr val="C00000"/>
                </a:solidFill>
                <a:latin typeface="启功字体简体" panose="03000509000000000000" pitchFamily="65" charset="-122"/>
                <a:ea typeface="启功字体简体" panose="03000509000000000000" pitchFamily="65" charset="-122"/>
              </a:rPr>
              <a:t>预测过程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C1F058B5-5A34-4DE7-84B4-CEC4A6990B5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1" r="67851" b="4376"/>
          <a:stretch/>
        </p:blipFill>
        <p:spPr>
          <a:xfrm>
            <a:off x="6746073" y="5021563"/>
            <a:ext cx="2089713" cy="4781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3CA8C7FE-5CC6-4B91-9828-9E19798278CC}"/>
              </a:ext>
            </a:extLst>
          </p:cNvPr>
          <p:cNvSpPr/>
          <p:nvPr/>
        </p:nvSpPr>
        <p:spPr>
          <a:xfrm>
            <a:off x="593663" y="1279014"/>
            <a:ext cx="11004674" cy="2432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预测过程</a:t>
            </a:r>
            <a:r>
              <a:rPr lang="en-US" altLang="zh-CN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隐变量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18337DE-9355-478B-B949-BB997DA4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02" y="2057759"/>
            <a:ext cx="2800405" cy="60262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A4BCAD0-63A5-4D95-8364-75FC71968F28}"/>
              </a:ext>
            </a:extLst>
          </p:cNvPr>
          <p:cNvSpPr txBox="1"/>
          <p:nvPr/>
        </p:nvSpPr>
        <p:spPr>
          <a:xfrm>
            <a:off x="956402" y="1529091"/>
            <a:ext cx="1949252" cy="4530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78"/>
              </a:buClr>
              <a:buSzPct val="80000"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sz="2600" b="1" spc="300" dirty="0">
                <a:solidFill>
                  <a:srgbClr val="0033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状态方程</a:t>
            </a:r>
            <a:endParaRPr kumimoji="0" lang="en-US" altLang="zh-CN" sz="2600" b="1" i="0" u="none" strike="noStrike" kern="1200" cap="none" spc="300" normalizeH="0" baseline="0" noProof="0" dirty="0">
              <a:ln>
                <a:noFill/>
              </a:ln>
              <a:solidFill>
                <a:srgbClr val="00337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AB85AC4-894B-49B4-BB92-CE06B4976415}"/>
                  </a:ext>
                </a:extLst>
              </p:cNvPr>
              <p:cNvSpPr txBox="1"/>
              <p:nvPr/>
            </p:nvSpPr>
            <p:spPr>
              <a:xfrm>
                <a:off x="6206529" y="1890416"/>
                <a:ext cx="3757760" cy="563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|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−1|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8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启功字体简体" panose="03000509000000000000" pitchFamily="65" charset="-122"/>
                  <a:ea typeface="启功字体简体" panose="03000509000000000000" pitchFamily="65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AB85AC4-894B-49B4-BB92-CE06B497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29" y="1890416"/>
                <a:ext cx="3757760" cy="563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04B01A-77E4-4B9D-AF74-EA30FE812EB1}"/>
                  </a:ext>
                </a:extLst>
              </p:cNvPr>
              <p:cNvSpPr txBox="1"/>
              <p:nvPr/>
            </p:nvSpPr>
            <p:spPr>
              <a:xfrm>
                <a:off x="6069895" y="2645687"/>
                <a:ext cx="5352876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|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−1|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8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启功字体简体" panose="03000509000000000000" pitchFamily="65" charset="-122"/>
                  <a:ea typeface="启功字体简体" panose="03000509000000000000" pitchFamily="65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04B01A-77E4-4B9D-AF74-EA30FE81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895" y="2645687"/>
                <a:ext cx="5352876" cy="587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390F34-3B3B-4095-A007-7208BD2ED925}"/>
                  </a:ext>
                </a:extLst>
              </p:cNvPr>
              <p:cNvSpPr txBox="1"/>
              <p:nvPr/>
            </p:nvSpPr>
            <p:spPr>
              <a:xfrm>
                <a:off x="1163138" y="2680977"/>
                <a:ext cx="2593669" cy="338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000" spc="300" dirty="0">
                    <a:solidFill>
                      <a:srgbClr val="C00000"/>
                    </a:solidFill>
                    <a:latin typeface="+mn-ea"/>
                  </a:rPr>
                  <a:t>（输入</a:t>
                </a:r>
                <a14:m>
                  <m:oMath xmlns:m="http://schemas.openxmlformats.org/officeDocument/2006/math">
                    <m:r>
                      <a:rPr lang="en-US" altLang="zh-CN" sz="2000" b="0" i="1" spc="3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000" spc="300" dirty="0">
                    <a:solidFill>
                      <a:srgbClr val="C00000"/>
                    </a:solidFill>
                    <a:latin typeface="+mn-ea"/>
                  </a:rPr>
                  <a:t>省略）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390F34-3B3B-4095-A007-7208BD2ED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38" y="2680977"/>
                <a:ext cx="2593669" cy="338041"/>
              </a:xfrm>
              <a:prstGeom prst="rect">
                <a:avLst/>
              </a:prstGeom>
              <a:blipFill>
                <a:blip r:embed="rId6"/>
                <a:stretch>
                  <a:fillRect l="-6118" t="-14545" b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6E6A55C-2C77-4EC7-80EF-77ABC71C493E}"/>
                  </a:ext>
                </a:extLst>
              </p:cNvPr>
              <p:cNvSpPr txBox="1"/>
              <p:nvPr/>
            </p:nvSpPr>
            <p:spPr>
              <a:xfrm>
                <a:off x="1389009" y="4627300"/>
                <a:ext cx="3977243" cy="43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2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引入</a:t>
                </a:r>
                <a:r>
                  <a:rPr lang="zh-CN" altLang="en-US" sz="2200" b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隐变量</a:t>
                </a:r>
                <a:r>
                  <a:rPr lang="zh-CN" altLang="en-US" sz="22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600" b="0" i="1" spc="3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n-ea"/>
                          </a:rPr>
                          <m:t>𝜃</m:t>
                        </m:r>
                      </m:e>
                      <m:sub>
                        <m:r>
                          <a:rPr lang="en-US" altLang="zh-CN" sz="2600" b="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n-ea"/>
                          </a:rPr>
                          <m:t>𝑘</m:t>
                        </m:r>
                      </m:sub>
                    </m:sSub>
                    <m:r>
                      <a:rPr lang="en-US" altLang="zh-CN" sz="2600" b="0" i="1" spc="30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</a:rPr>
                      <m:t>=</m:t>
                    </m:r>
                    <m:sSub>
                      <m:sSubPr>
                        <m:ctrlPr>
                          <a:rPr lang="en-US" altLang="zh-CN" sz="260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600" b="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sz="2600" b="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n-ea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60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600" b="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n-ea"/>
                          </a:rPr>
                          <m:t>𝑋</m:t>
                        </m:r>
                      </m:e>
                      <m:sub>
                        <m:r>
                          <a:rPr lang="en-US" altLang="zh-CN" sz="2600" b="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n-ea"/>
                          </a:rPr>
                          <m:t>𝑘</m:t>
                        </m:r>
                        <m:r>
                          <a:rPr lang="en-US" altLang="zh-CN" sz="2600" b="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n-ea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26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6E6A55C-2C77-4EC7-80EF-77ABC71C4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009" y="4627300"/>
                <a:ext cx="3977243" cy="439416"/>
              </a:xfrm>
              <a:prstGeom prst="rect">
                <a:avLst/>
              </a:prstGeom>
              <a:blipFill>
                <a:blip r:embed="rId7"/>
                <a:stretch>
                  <a:fillRect l="-4294" b="-36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EC92AFF-AEC2-4063-B596-0A59DD5CCD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3927"/>
          <a:stretch/>
        </p:blipFill>
        <p:spPr>
          <a:xfrm>
            <a:off x="1315437" y="5303643"/>
            <a:ext cx="7173126" cy="91261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11CD8839-136C-478F-98CB-5F54F71834B8}"/>
              </a:ext>
            </a:extLst>
          </p:cNvPr>
          <p:cNvSpPr txBox="1"/>
          <p:nvPr/>
        </p:nvSpPr>
        <p:spPr>
          <a:xfrm>
            <a:off x="6206529" y="1455345"/>
            <a:ext cx="1949252" cy="4530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78"/>
              </a:buClr>
              <a:buSzPct val="80000"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sz="2600" b="1" spc="300" dirty="0">
                <a:solidFill>
                  <a:srgbClr val="003378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预测过程</a:t>
            </a:r>
            <a:endParaRPr kumimoji="0" lang="en-US" altLang="zh-CN" sz="2600" b="1" i="0" u="none" strike="noStrike" kern="1200" cap="none" spc="300" normalizeH="0" baseline="0" noProof="0" dirty="0">
              <a:ln>
                <a:noFill/>
              </a:ln>
              <a:solidFill>
                <a:srgbClr val="00337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FDB6123-5AAC-43BF-925A-5B8007F49E90}"/>
                  </a:ext>
                </a:extLst>
              </p:cNvPr>
              <p:cNvSpPr txBox="1"/>
              <p:nvPr/>
            </p:nvSpPr>
            <p:spPr>
              <a:xfrm>
                <a:off x="956402" y="3886705"/>
                <a:ext cx="3857659" cy="453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78"/>
                  </a:buClr>
                  <a:buSzPct val="80000"/>
                  <a:buFont typeface="Wingdings" panose="05000000000000000000" pitchFamily="2" charset="2"/>
                  <a:buChar char="p"/>
                  <a:tabLst/>
                  <a:defRPr/>
                </a:pPr>
                <a:r>
                  <a:rPr kumimoji="0" lang="zh-CN" altLang="en-US" sz="26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如何处理未知的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3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</m:ctrlPr>
                      </m:sSubPr>
                      <m:e>
                        <m:r>
                          <a:rPr lang="en-US" altLang="zh-CN" sz="2400" b="0" i="1" spc="3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pc="3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26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？</a:t>
                </a:r>
                <a:endParaRPr kumimoji="0" lang="en-US" altLang="zh-CN" sz="26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3378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FDB6123-5AAC-43BF-925A-5B8007F4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02" y="3886705"/>
                <a:ext cx="3857659" cy="453009"/>
              </a:xfrm>
              <a:prstGeom prst="rect">
                <a:avLst/>
              </a:prstGeom>
              <a:blipFill>
                <a:blip r:embed="rId9"/>
                <a:stretch>
                  <a:fillRect l="-3949" t="-10811" r="-4581" b="-4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52050319-6341-45F6-8EDF-C7F78C3111B8}"/>
              </a:ext>
            </a:extLst>
          </p:cNvPr>
          <p:cNvSpPr txBox="1"/>
          <p:nvPr/>
        </p:nvSpPr>
        <p:spPr>
          <a:xfrm>
            <a:off x="9893629" y="2267832"/>
            <a:ext cx="1384995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78"/>
              </a:buClr>
              <a:buSzPct val="80000"/>
              <a:tabLst/>
              <a:defRPr/>
            </a:pPr>
            <a:r>
              <a:rPr lang="zh-CN" altLang="en-US" sz="2400" spc="300" noProof="0" dirty="0">
                <a:solidFill>
                  <a:srgbClr val="C00000"/>
                </a:solidFill>
                <a:latin typeface="+mn-ea"/>
              </a:rPr>
              <a:t>拆分考虑</a:t>
            </a:r>
            <a:endParaRPr kumimoji="0" lang="en-US" altLang="zh-CN" sz="2400" i="0" u="none" strike="noStrike" kern="1200" cap="none" spc="3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F44834-6B98-4D07-9CBC-8CF9A92DDF57}"/>
              </a:ext>
            </a:extLst>
          </p:cNvPr>
          <p:cNvSpPr/>
          <p:nvPr/>
        </p:nvSpPr>
        <p:spPr>
          <a:xfrm>
            <a:off x="7829112" y="2710929"/>
            <a:ext cx="2497170" cy="5551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30DA755-D441-4BED-8419-FD4F968EFD3B}"/>
              </a:ext>
            </a:extLst>
          </p:cNvPr>
          <p:cNvSpPr/>
          <p:nvPr/>
        </p:nvSpPr>
        <p:spPr>
          <a:xfrm>
            <a:off x="10700610" y="2718376"/>
            <a:ext cx="586193" cy="5551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1613A8-E7FD-43C9-9C2D-3744FC901364}"/>
                  </a:ext>
                </a:extLst>
              </p:cNvPr>
              <p:cNvSpPr txBox="1"/>
              <p:nvPr/>
            </p:nvSpPr>
            <p:spPr>
              <a:xfrm>
                <a:off x="6096000" y="4581591"/>
                <a:ext cx="4545420" cy="547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0" i="1" u="none" strike="noStrike" kern="1200" cap="none" spc="300" normalizeH="0" baseline="0" noProof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30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n-cs"/>
                        </a:rPr>
                        <m:t>~</m:t>
                      </m:r>
                      <m:r>
                        <a:rPr kumimoji="0" lang="en-US" altLang="zh-CN" sz="2600" b="0" i="1" u="none" strike="noStrike" kern="1200" cap="none" spc="30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n-cs"/>
                        </a:rPr>
                        <m:t>𝑁</m:t>
                      </m:r>
                      <m:r>
                        <a:rPr kumimoji="0" lang="en-US" altLang="zh-CN" sz="2600" b="0" i="1" u="none" strike="noStrike" kern="1200" cap="none" spc="30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|</m:t>
                          </m:r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30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600" i="1" spc="3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k</m:t>
                          </m:r>
                          <m:r>
                            <a:rPr lang="en-US" altLang="zh-CN" sz="2600" i="1" spc="3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-1|</m:t>
                          </m:r>
                          <m:r>
                            <m:rPr>
                              <m:sty m:val="p"/>
                            </m:rPr>
                            <a:rPr lang="en-US" altLang="zh-CN" sz="2600" i="1" spc="3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k</m:t>
                          </m:r>
                          <m:r>
                            <a:rPr lang="en-US" altLang="zh-CN" sz="2600" i="1" spc="3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-1</m:t>
                          </m:r>
                        </m:sub>
                      </m:sSub>
                      <m:sSubSup>
                        <m:sSubSupPr>
                          <m:ctrlP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CN" sz="2600" b="0" i="1" u="none" strike="noStrike" kern="1200" cap="none" spc="30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2600" b="0" i="1" u="none" strike="noStrike" kern="1200" cap="none" spc="30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1613A8-E7FD-43C9-9C2D-3744FC901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81591"/>
                <a:ext cx="4545420" cy="547009"/>
              </a:xfrm>
              <a:prstGeom prst="rect">
                <a:avLst/>
              </a:prstGeom>
              <a:blipFill>
                <a:blip r:embed="rId10"/>
                <a:stretch>
                  <a:fillRect r="-2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>
            <a:extLst>
              <a:ext uri="{FF2B5EF4-FFF2-40B4-BE49-F238E27FC236}">
                <a16:creationId xmlns:a16="http://schemas.microsoft.com/office/drawing/2014/main" id="{58F39D99-C182-433E-859E-E6C85DE86C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061" t="60397" b="1"/>
          <a:stretch/>
        </p:blipFill>
        <p:spPr>
          <a:xfrm>
            <a:off x="7425929" y="5443532"/>
            <a:ext cx="3510455" cy="54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0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  <p:bldP spid="9" grpId="0" animBg="1"/>
      <p:bldP spid="35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567454" y="6204782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预测过程</a:t>
                </a:r>
                <a:r>
                  <a:rPr lang="en-US" altLang="zh-CN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--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𝐼𝑊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分布</a:t>
                </a:r>
                <a:endParaRPr lang="zh-CN" altLang="en-US" dirty="0">
                  <a:solidFill>
                    <a:schemeClr val="accent2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630" t="-30275" b="-46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F23AE3FA-C89C-4DC0-AD42-A1E5B25DF66A}"/>
              </a:ext>
            </a:extLst>
          </p:cNvPr>
          <p:cNvGrpSpPr/>
          <p:nvPr/>
        </p:nvGrpSpPr>
        <p:grpSpPr>
          <a:xfrm>
            <a:off x="591875" y="1143063"/>
            <a:ext cx="10620875" cy="2443792"/>
            <a:chOff x="591875" y="1143063"/>
            <a:chExt cx="10620875" cy="244379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16073F3-E561-4B31-AC20-E6AED246C912}"/>
                </a:ext>
              </a:extLst>
            </p:cNvPr>
            <p:cNvSpPr/>
            <p:nvPr/>
          </p:nvSpPr>
          <p:spPr>
            <a:xfrm>
              <a:off x="591875" y="1143063"/>
              <a:ext cx="10620875" cy="24437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37AF2DB-3D53-45B4-B7AB-211D448BD5D7}"/>
                </a:ext>
              </a:extLst>
            </p:cNvPr>
            <p:cNvSpPr txBox="1"/>
            <p:nvPr/>
          </p:nvSpPr>
          <p:spPr>
            <a:xfrm>
              <a:off x="779519" y="1288763"/>
              <a:ext cx="6782819" cy="48423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457200" indent="-457200" algn="l">
                <a:lnSpc>
                  <a:spcPct val="120000"/>
                </a:lnSpc>
                <a:buSzPct val="80000"/>
                <a:buFont typeface="Wingdings" panose="05000000000000000000" pitchFamily="2" charset="2"/>
                <a:buChar char="p"/>
              </a:pPr>
              <a:r>
                <a:rPr lang="en-US" altLang="zh-CN" sz="2800" b="1" spc="3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IW</a:t>
              </a:r>
              <a:r>
                <a:rPr lang="zh-CN" altLang="en-US" sz="2800" b="1" spc="3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分布 </a:t>
              </a:r>
              <a:r>
                <a:rPr lang="en-US" altLang="zh-CN" sz="2400" spc="3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(Inverse-Wishart distribution)</a:t>
              </a:r>
              <a:endParaRPr lang="en-US" altLang="zh-CN" sz="2800" spc="3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8C9424-89F6-4825-ACD0-7278D8A603AB}"/>
                </a:ext>
              </a:extLst>
            </p:cNvPr>
            <p:cNvSpPr txBox="1"/>
            <p:nvPr/>
          </p:nvSpPr>
          <p:spPr>
            <a:xfrm>
              <a:off x="1226169" y="1924648"/>
              <a:ext cx="8656216" cy="3718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常作为贝叶斯估计中正态分布变量协方差矩阵的</a:t>
              </a:r>
              <a:r>
                <a:rPr lang="zh-CN" altLang="en-US" sz="22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共轭先验分布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160F32-2176-46A1-8D58-24BFA057F6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083" t="11302" r="8030" b="57908"/>
            <a:stretch/>
          </p:blipFill>
          <p:spPr>
            <a:xfrm>
              <a:off x="1085146" y="2537004"/>
              <a:ext cx="6549698" cy="74940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F8F64D5-A15C-4120-8C3E-DA00CE0CA994}"/>
                </a:ext>
              </a:extLst>
            </p:cNvPr>
            <p:cNvSpPr txBox="1"/>
            <p:nvPr/>
          </p:nvSpPr>
          <p:spPr>
            <a:xfrm>
              <a:off x="8061374" y="2471942"/>
              <a:ext cx="1821011" cy="9688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zh-CN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：随机矩阵</a:t>
              </a:r>
              <a:endPara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：自由度</a:t>
              </a:r>
              <a:endPara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20000"/>
                </a:lnSpc>
              </a:pPr>
              <a:r>
                <a:rPr lang="en-US" altLang="zh-CN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zh-CN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：特定逆矩阵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81F0A22-AEBB-41A5-ABF9-B1EC15002C8A}"/>
              </a:ext>
            </a:extLst>
          </p:cNvPr>
          <p:cNvGrpSpPr/>
          <p:nvPr/>
        </p:nvGrpSpPr>
        <p:grpSpPr>
          <a:xfrm>
            <a:off x="591875" y="3760986"/>
            <a:ext cx="10620875" cy="2834643"/>
            <a:chOff x="591875" y="3760986"/>
            <a:chExt cx="10620875" cy="2834643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4E379D9-57F7-4DCB-83AE-A0F512B059C7}"/>
                </a:ext>
              </a:extLst>
            </p:cNvPr>
            <p:cNvGrpSpPr/>
            <p:nvPr/>
          </p:nvGrpSpPr>
          <p:grpSpPr>
            <a:xfrm>
              <a:off x="591875" y="3760986"/>
              <a:ext cx="10620875" cy="2834643"/>
              <a:chOff x="591875" y="3760986"/>
              <a:chExt cx="10620875" cy="283464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21F262-229D-4257-BAA4-603751413666}"/>
                  </a:ext>
                </a:extLst>
              </p:cNvPr>
              <p:cNvSpPr/>
              <p:nvPr/>
            </p:nvSpPr>
            <p:spPr>
              <a:xfrm>
                <a:off x="591875" y="3760986"/>
                <a:ext cx="10620875" cy="28346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3732DB5-139A-4189-B357-C98F62496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4427" y="3949984"/>
                <a:ext cx="4977469" cy="437142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D5E10356-4158-43DC-AA92-9A3E25694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0790" y="4524309"/>
                <a:ext cx="1950673" cy="630446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BCB06D58-394B-41A8-AE42-7EB16E3CE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4969" y="4612578"/>
                <a:ext cx="3538777" cy="415349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7D97F08-2827-4A06-A85A-B20689F5C984}"/>
                  </a:ext>
                </a:extLst>
              </p:cNvPr>
              <p:cNvSpPr txBox="1"/>
              <p:nvPr/>
            </p:nvSpPr>
            <p:spPr>
              <a:xfrm>
                <a:off x="781307" y="3902891"/>
                <a:ext cx="6521971" cy="484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 algn="l">
                  <a:lnSpc>
                    <a:spcPct val="120000"/>
                  </a:lnSpc>
                  <a:buSzPct val="80000"/>
                  <a:buFont typeface="Wingdings" panose="05000000000000000000" pitchFamily="2" charset="2"/>
                  <a:buChar char="p"/>
                </a:pPr>
                <a:r>
                  <a:rPr lang="zh-CN" altLang="en-US" sz="2800" b="1" spc="3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过程噪声方差先验分布</a:t>
                </a:r>
                <a:endParaRPr lang="en-US" altLang="zh-CN" sz="2800" b="1" spc="3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2C4FCF95-8C26-4A9A-B8B3-0B3BE7771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2504" y="5625026"/>
                <a:ext cx="4461004" cy="811091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31B5349-F482-426F-AECC-3B3ACECDDD47}"/>
                  </a:ext>
                </a:extLst>
              </p:cNvPr>
              <p:cNvSpPr txBox="1"/>
              <p:nvPr/>
            </p:nvSpPr>
            <p:spPr>
              <a:xfrm>
                <a:off x="1227957" y="4638845"/>
                <a:ext cx="1384995" cy="405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启功字体简体" panose="03000509000000000000" pitchFamily="65" charset="-122"/>
                    <a:ea typeface="启功字体简体" panose="03000509000000000000" pitchFamily="65" charset="-122"/>
                  </a:rPr>
                  <a:t>①初始化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0E297A-F165-4BBC-81F6-2559B290A90D}"/>
                  </a:ext>
                </a:extLst>
              </p:cNvPr>
              <p:cNvSpPr txBox="1"/>
              <p:nvPr/>
            </p:nvSpPr>
            <p:spPr>
              <a:xfrm>
                <a:off x="1227957" y="5625026"/>
                <a:ext cx="1384995" cy="405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启功字体简体" panose="03000509000000000000" pitchFamily="65" charset="-122"/>
                    <a:ea typeface="启功字体简体" panose="03000509000000000000" pitchFamily="65" charset="-122"/>
                  </a:rPr>
                  <a:t>②预测步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1EA798B2-ACAF-46E4-B742-9339CC4884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4969" y="5121771"/>
                    <a:ext cx="2066720" cy="3038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>
                      <a:lnSpc>
                        <a:spcPct val="1200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pc="30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:</m:t>
                        </m:r>
                        <m:r>
                          <a:rPr lang="zh-CN" altLang="en-US" i="1" spc="3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状态</m:t>
                        </m:r>
                      </m:oMath>
                    </a14:m>
                    <a:r>
                      <a:rPr lang="zh-CN" altLang="en-US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启功字体简体" panose="03000509000000000000" pitchFamily="65" charset="-122"/>
                        <a:ea typeface="启功字体简体" panose="03000509000000000000" pitchFamily="65" charset="-122"/>
                      </a:rPr>
                      <a:t>变量维数</a:t>
                    </a:r>
                  </a:p>
                </p:txBody>
              </p:sp>
            </mc:Choice>
            <mc:Fallback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1EA798B2-ACAF-46E4-B742-9339CC4884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4969" y="5121771"/>
                    <a:ext cx="2066720" cy="3038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50" t="-16000" r="-5900" b="-4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3DEDB588-127D-486D-99F3-C093AD9F9C70}"/>
                      </a:ext>
                    </a:extLst>
                  </p:cNvPr>
                  <p:cNvSpPr txBox="1"/>
                  <p:nvPr/>
                </p:nvSpPr>
                <p:spPr>
                  <a:xfrm>
                    <a:off x="5154447" y="5121771"/>
                    <a:ext cx="1495730" cy="3042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>
                      <a:lnSpc>
                        <a:spcPct val="120000"/>
                      </a:lnSpc>
                    </a:pPr>
                    <a14:m>
                      <m:oMath xmlns:m="http://schemas.openxmlformats.org/officeDocument/2006/math">
                        <m:r>
                          <a:rPr lang="zh-CN" altLang="en-US" i="1" spc="30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𝜏</m:t>
                        </m:r>
                      </m:oMath>
                    </a14:m>
                    <a:r>
                      <a:rPr lang="zh-CN" altLang="en-US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启功字体简体" panose="03000509000000000000" pitchFamily="65" charset="-122"/>
                        <a:ea typeface="启功字体简体" panose="03000509000000000000" pitchFamily="65" charset="-122"/>
                      </a:rPr>
                      <a:t>：调整因子</a:t>
                    </a:r>
                  </a:p>
                </p:txBody>
              </p:sp>
            </mc:Choice>
            <mc:Fallback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3DEDB588-127D-486D-99F3-C093AD9F9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4447" y="5121771"/>
                    <a:ext cx="1495730" cy="30425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082" t="-16000" r="-8571" b="-4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6BCF738-82FD-4D11-B654-F8F0F3CBDF82}"/>
                    </a:ext>
                  </a:extLst>
                </p:cNvPr>
                <p:cNvSpPr txBox="1"/>
                <p:nvPr/>
              </p:nvSpPr>
              <p:spPr>
                <a:xfrm>
                  <a:off x="5574427" y="6052657"/>
                  <a:ext cx="1517660" cy="304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zh-CN" altLang="en-US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𝜌</m:t>
                      </m:r>
                    </m:oMath>
                  </a14:m>
                  <a:r>
                    <a:rPr lang="zh-CN" altLang="en-US" spc="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启功字体简体" panose="03000509000000000000" pitchFamily="65" charset="-122"/>
                      <a:ea typeface="启功字体简体" panose="03000509000000000000" pitchFamily="65" charset="-122"/>
                    </a:rPr>
                    <a:t>：遗忘因子</a:t>
                  </a:r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6BCF738-82FD-4D11-B654-F8F0F3CBD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427" y="6052657"/>
                  <a:ext cx="1517660" cy="304250"/>
                </a:xfrm>
                <a:prstGeom prst="rect">
                  <a:avLst/>
                </a:prstGeom>
                <a:blipFill>
                  <a:blip r:embed="rId11"/>
                  <a:stretch>
                    <a:fillRect l="-5622" t="-16000" r="-8835" b="-4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390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变分贝叶斯估计</a:t>
            </a:r>
            <a:endParaRPr lang="zh-CN" altLang="en-US" dirty="0">
              <a:solidFill>
                <a:schemeClr val="accent2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81A4A2C-D040-4847-82DD-CA401ABF9B14}"/>
                  </a:ext>
                </a:extLst>
              </p:cNvPr>
              <p:cNvSpPr txBox="1"/>
              <p:nvPr/>
            </p:nvSpPr>
            <p:spPr>
              <a:xfrm>
                <a:off x="692484" y="1329997"/>
                <a:ext cx="8368445" cy="450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3378"/>
                  </a:buClr>
                  <a:buSzPct val="80000"/>
                  <a:buFont typeface="Wingdings" panose="05000000000000000000" pitchFamily="2" charset="2"/>
                  <a:buChar char="p"/>
                  <a:tabLst/>
                  <a:defRPr/>
                </a:pPr>
                <a:r>
                  <a:rPr kumimoji="0" lang="zh-CN" altLang="en-US" sz="26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如何获得联合后验概率分布 </a:t>
                </a:r>
                <a14:m>
                  <m:oMath xmlns:m="http://schemas.openxmlformats.org/officeDocument/2006/math">
                    <m:r>
                      <a:rPr kumimoji="0" lang="en-US" altLang="zh-CN" sz="2600" b="1" i="1" u="none" strike="noStrike" kern="1200" cap="none" spc="300" normalizeH="0" baseline="0" noProof="0" smtClean="0">
                        <a:ln>
                          <a:noFill/>
                        </a:ln>
                        <a:solidFill>
                          <a:srgbClr val="00337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𝒑</m:t>
                    </m:r>
                    <m:d>
                      <m:dPr>
                        <m:ctrlPr>
                          <a:rPr kumimoji="0" lang="en-US" altLang="zh-CN" sz="2600" b="1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zh-CN" sz="2600" b="1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zh-CN" altLang="en-US" sz="2600" b="1" i="1" spc="300" smtClean="0">
                                <a:solidFill>
                                  <a:srgbClr val="003378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𝜽</m:t>
                            </m:r>
                          </m:e>
                          <m:sub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zh-CN" sz="2600" b="1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337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𝟏</m:t>
                            </m:r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:</m:t>
                            </m:r>
                            <m:r>
                              <a:rPr kumimoji="0" lang="en-US" altLang="zh-CN" sz="2600" b="1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7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kumimoji="0" lang="en-US" altLang="zh-CN" sz="2600" b="1" i="1" u="none" strike="noStrike" kern="1200" cap="none" spc="300" normalizeH="0" baseline="0" noProof="0" smtClean="0">
                        <a:ln>
                          <a:noFill/>
                        </a:ln>
                        <a:solidFill>
                          <a:srgbClr val="00337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 ?</m:t>
                    </m:r>
                  </m:oMath>
                </a14:m>
                <a:endParaRPr kumimoji="0" lang="en-US" altLang="zh-CN" sz="26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3378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81A4A2C-D040-4847-82DD-CA401ABF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84" y="1329997"/>
                <a:ext cx="8368445" cy="450829"/>
              </a:xfrm>
              <a:prstGeom prst="rect">
                <a:avLst/>
              </a:prstGeom>
              <a:blipFill>
                <a:blip r:embed="rId3"/>
                <a:stretch>
                  <a:fillRect l="-1822" t="-10811" b="-4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B1F4DC82-4CB6-4ADD-9770-C58CFF2C4CB0}"/>
              </a:ext>
            </a:extLst>
          </p:cNvPr>
          <p:cNvGrpSpPr/>
          <p:nvPr/>
        </p:nvGrpSpPr>
        <p:grpSpPr>
          <a:xfrm>
            <a:off x="692484" y="3388251"/>
            <a:ext cx="10824303" cy="1598101"/>
            <a:chOff x="692484" y="3388251"/>
            <a:chExt cx="10824303" cy="15981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F7B4FAEA-839A-490D-BD81-8B46659B2C3F}"/>
                    </a:ext>
                  </a:extLst>
                </p:cNvPr>
                <p:cNvSpPr/>
                <p:nvPr/>
              </p:nvSpPr>
              <p:spPr>
                <a:xfrm>
                  <a:off x="692484" y="3703025"/>
                  <a:ext cx="10824303" cy="1283327"/>
                </a:xfrm>
                <a:custGeom>
                  <a:avLst/>
                  <a:gdLst>
                    <a:gd name="connsiteX0" fmla="*/ 0 w 6096000"/>
                    <a:gd name="connsiteY0" fmla="*/ 0 h 926100"/>
                    <a:gd name="connsiteX1" fmla="*/ 6096000 w 6096000"/>
                    <a:gd name="connsiteY1" fmla="*/ 0 h 926100"/>
                    <a:gd name="connsiteX2" fmla="*/ 6096000 w 6096000"/>
                    <a:gd name="connsiteY2" fmla="*/ 926100 h 926100"/>
                    <a:gd name="connsiteX3" fmla="*/ 0 w 6096000"/>
                    <a:gd name="connsiteY3" fmla="*/ 926100 h 926100"/>
                    <a:gd name="connsiteX4" fmla="*/ 0 w 6096000"/>
                    <a:gd name="connsiteY4" fmla="*/ 0 h 92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00" h="926100">
                      <a:moveTo>
                        <a:pt x="0" y="0"/>
                      </a:moveTo>
                      <a:lnTo>
                        <a:pt x="6096000" y="0"/>
                      </a:lnTo>
                      <a:lnTo>
                        <a:pt x="6096000" y="926100"/>
                      </a:lnTo>
                      <a:lnTo>
                        <a:pt x="0" y="9261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  <a:hueOff val="0"/>
                    <a:satOff val="0"/>
                    <a:lumOff val="0"/>
                    <a:alphaOff val="0"/>
                  </a:srgbClr>
                </a:solidFill>
                <a:ln w="1270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 spcFirstLastPara="0" vert="horz" wrap="square" lIns="473117" tIns="437388" rIns="473117" bIns="149352" numCol="1" spcCol="1270" anchor="t" anchorCtr="0">
                  <a:no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r>
                    <a:rPr lang="zh-CN" altLang="en-US" sz="2000" spc="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最小化</a:t>
                  </a:r>
                  <a14:m>
                    <m:oMath xmlns:m="http://schemas.openxmlformats.org/officeDocument/2006/math">
                      <m:r>
                        <a:rPr lang="en-US" altLang="zh-CN" sz="2000" b="0" i="0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spc="3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sz="2000" b="0" i="1" spc="30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pc="3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spc="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000" b="0" i="1" spc="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000" b="0" i="1" spc="3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pc="300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pc="300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pc="300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pc="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000" b="0" i="1" spc="3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pc="300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pc="300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pc="300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pc="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pc="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pc="3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pc="3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b="0" i="1" spc="30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pc="3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000" spc="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间的信息散度</a:t>
                  </a:r>
                  <a:r>
                    <a:rPr lang="en-US" altLang="zh-CN" sz="2000" spc="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(KL divergence)</a:t>
                  </a:r>
                </a:p>
                <a:p>
                  <a:pPr algn="l">
                    <a:lnSpc>
                      <a:spcPct val="130000"/>
                    </a:lnSpc>
                  </a:pPr>
                  <a:r>
                    <a:rPr lang="zh-CN" altLang="en-US" sz="2000" spc="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由于信息散度具有非负性，该问题等同于最大化证据下界</a:t>
                  </a:r>
                  <a:r>
                    <a:rPr lang="en-US" altLang="zh-CN" sz="2000" spc="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(ELBO)</a:t>
                  </a:r>
                </a:p>
              </p:txBody>
            </p:sp>
          </mc:Choice>
          <mc:Fallback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F7B4FAEA-839A-490D-BD81-8B46659B2C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84" y="3703025"/>
                  <a:ext cx="10824303" cy="1283327"/>
                </a:xfrm>
                <a:custGeom>
                  <a:avLst/>
                  <a:gdLst>
                    <a:gd name="connsiteX0" fmla="*/ 0 w 6096000"/>
                    <a:gd name="connsiteY0" fmla="*/ 0 h 926100"/>
                    <a:gd name="connsiteX1" fmla="*/ 6096000 w 6096000"/>
                    <a:gd name="connsiteY1" fmla="*/ 0 h 926100"/>
                    <a:gd name="connsiteX2" fmla="*/ 6096000 w 6096000"/>
                    <a:gd name="connsiteY2" fmla="*/ 926100 h 926100"/>
                    <a:gd name="connsiteX3" fmla="*/ 0 w 6096000"/>
                    <a:gd name="connsiteY3" fmla="*/ 926100 h 926100"/>
                    <a:gd name="connsiteX4" fmla="*/ 0 w 6096000"/>
                    <a:gd name="connsiteY4" fmla="*/ 0 h 92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00" h="926100">
                      <a:moveTo>
                        <a:pt x="0" y="0"/>
                      </a:moveTo>
                      <a:lnTo>
                        <a:pt x="6096000" y="0"/>
                      </a:lnTo>
                      <a:lnTo>
                        <a:pt x="6096000" y="926100"/>
                      </a:lnTo>
                      <a:lnTo>
                        <a:pt x="0" y="9261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 b="-4695"/>
                  </a:stretch>
                </a:blipFill>
                <a:ln w="1270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9FC2E3C-86D8-456E-A01A-801A4938AE75}"/>
                </a:ext>
              </a:extLst>
            </p:cNvPr>
            <p:cNvSpPr/>
            <p:nvPr/>
          </p:nvSpPr>
          <p:spPr>
            <a:xfrm>
              <a:off x="997286" y="3388251"/>
              <a:ext cx="4267200" cy="619920"/>
            </a:xfrm>
            <a:custGeom>
              <a:avLst/>
              <a:gdLst>
                <a:gd name="connsiteX0" fmla="*/ 0 w 4267200"/>
                <a:gd name="connsiteY0" fmla="*/ 103322 h 619920"/>
                <a:gd name="connsiteX1" fmla="*/ 103322 w 4267200"/>
                <a:gd name="connsiteY1" fmla="*/ 0 h 619920"/>
                <a:gd name="connsiteX2" fmla="*/ 4163878 w 4267200"/>
                <a:gd name="connsiteY2" fmla="*/ 0 h 619920"/>
                <a:gd name="connsiteX3" fmla="*/ 4267200 w 4267200"/>
                <a:gd name="connsiteY3" fmla="*/ 103322 h 619920"/>
                <a:gd name="connsiteX4" fmla="*/ 4267200 w 4267200"/>
                <a:gd name="connsiteY4" fmla="*/ 516598 h 619920"/>
                <a:gd name="connsiteX5" fmla="*/ 4163878 w 4267200"/>
                <a:gd name="connsiteY5" fmla="*/ 619920 h 619920"/>
                <a:gd name="connsiteX6" fmla="*/ 103322 w 4267200"/>
                <a:gd name="connsiteY6" fmla="*/ 619920 h 619920"/>
                <a:gd name="connsiteX7" fmla="*/ 0 w 4267200"/>
                <a:gd name="connsiteY7" fmla="*/ 516598 h 619920"/>
                <a:gd name="connsiteX8" fmla="*/ 0 w 4267200"/>
                <a:gd name="connsiteY8" fmla="*/ 103322 h 61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619920">
                  <a:moveTo>
                    <a:pt x="0" y="103322"/>
                  </a:moveTo>
                  <a:cubicBezTo>
                    <a:pt x="0" y="46259"/>
                    <a:pt x="46259" y="0"/>
                    <a:pt x="103322" y="0"/>
                  </a:cubicBezTo>
                  <a:lnTo>
                    <a:pt x="4163878" y="0"/>
                  </a:lnTo>
                  <a:cubicBezTo>
                    <a:pt x="4220941" y="0"/>
                    <a:pt x="4267200" y="46259"/>
                    <a:pt x="4267200" y="103322"/>
                  </a:cubicBezTo>
                  <a:lnTo>
                    <a:pt x="4267200" y="516598"/>
                  </a:lnTo>
                  <a:cubicBezTo>
                    <a:pt x="4267200" y="573661"/>
                    <a:pt x="4220941" y="619920"/>
                    <a:pt x="4163878" y="619920"/>
                  </a:cubicBezTo>
                  <a:lnTo>
                    <a:pt x="103322" y="619920"/>
                  </a:lnTo>
                  <a:cubicBezTo>
                    <a:pt x="46259" y="619920"/>
                    <a:pt x="0" y="573661"/>
                    <a:pt x="0" y="516598"/>
                  </a:cubicBezTo>
                  <a:lnTo>
                    <a:pt x="0" y="103322"/>
                  </a:ln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91552" tIns="30262" rIns="191552" bIns="30262" numCol="1" spcCol="1270" anchor="ctr" anchorCtr="0">
              <a:noAutofit/>
            </a:bodyPr>
            <a:lstStyle/>
            <a:p>
              <a:pPr marL="0" marR="0" lvl="0" indent="0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等线" panose="02010600030101010101" pitchFamily="2" charset="-122"/>
                  <a:cs typeface="+mn-cs"/>
                </a:rPr>
                <a:t>② 变分贝叶斯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75A9D90-0038-4FA4-87DD-74C4308AEB3F}"/>
              </a:ext>
            </a:extLst>
          </p:cNvPr>
          <p:cNvGrpSpPr/>
          <p:nvPr/>
        </p:nvGrpSpPr>
        <p:grpSpPr>
          <a:xfrm>
            <a:off x="692484" y="1904046"/>
            <a:ext cx="10824303" cy="1375222"/>
            <a:chOff x="692484" y="1904046"/>
            <a:chExt cx="10824303" cy="1375222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017587B-2C30-4D33-94AE-3DA41AF37502}"/>
                </a:ext>
              </a:extLst>
            </p:cNvPr>
            <p:cNvSpPr/>
            <p:nvPr/>
          </p:nvSpPr>
          <p:spPr>
            <a:xfrm>
              <a:off x="692484" y="2214006"/>
              <a:ext cx="10824303" cy="1065262"/>
            </a:xfrm>
            <a:custGeom>
              <a:avLst/>
              <a:gdLst>
                <a:gd name="connsiteX0" fmla="*/ 0 w 6096000"/>
                <a:gd name="connsiteY0" fmla="*/ 0 h 926100"/>
                <a:gd name="connsiteX1" fmla="*/ 6096000 w 6096000"/>
                <a:gd name="connsiteY1" fmla="*/ 0 h 926100"/>
                <a:gd name="connsiteX2" fmla="*/ 6096000 w 6096000"/>
                <a:gd name="connsiteY2" fmla="*/ 926100 h 926100"/>
                <a:gd name="connsiteX3" fmla="*/ 0 w 6096000"/>
                <a:gd name="connsiteY3" fmla="*/ 926100 h 926100"/>
                <a:gd name="connsiteX4" fmla="*/ 0 w 6096000"/>
                <a:gd name="connsiteY4" fmla="*/ 0 h 92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926100">
                  <a:moveTo>
                    <a:pt x="0" y="0"/>
                  </a:moveTo>
                  <a:lnTo>
                    <a:pt x="6096000" y="0"/>
                  </a:lnTo>
                  <a:lnTo>
                    <a:pt x="6096000" y="926100"/>
                  </a:lnTo>
                  <a:lnTo>
                    <a:pt x="0" y="92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spcFirstLastPara="0" vert="horz" wrap="square" lIns="473117" tIns="437388" rIns="473117" bIns="149352" numCol="1" spcCol="1270" anchor="t" anchorCtr="0">
              <a:noAutofit/>
            </a:bodyPr>
            <a:lstStyle/>
            <a:p>
              <a:pPr marL="0" marR="0" lvl="1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tabLst/>
                <a:defRPr/>
              </a:pPr>
              <a:endPara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2894775-03CC-4B43-91EE-BCB7BE0AD47F}"/>
                </a:ext>
              </a:extLst>
            </p:cNvPr>
            <p:cNvSpPr/>
            <p:nvPr/>
          </p:nvSpPr>
          <p:spPr>
            <a:xfrm>
              <a:off x="997286" y="1904046"/>
              <a:ext cx="4267200" cy="619920"/>
            </a:xfrm>
            <a:custGeom>
              <a:avLst/>
              <a:gdLst>
                <a:gd name="connsiteX0" fmla="*/ 0 w 4267200"/>
                <a:gd name="connsiteY0" fmla="*/ 103322 h 619920"/>
                <a:gd name="connsiteX1" fmla="*/ 103322 w 4267200"/>
                <a:gd name="connsiteY1" fmla="*/ 0 h 619920"/>
                <a:gd name="connsiteX2" fmla="*/ 4163878 w 4267200"/>
                <a:gd name="connsiteY2" fmla="*/ 0 h 619920"/>
                <a:gd name="connsiteX3" fmla="*/ 4267200 w 4267200"/>
                <a:gd name="connsiteY3" fmla="*/ 103322 h 619920"/>
                <a:gd name="connsiteX4" fmla="*/ 4267200 w 4267200"/>
                <a:gd name="connsiteY4" fmla="*/ 516598 h 619920"/>
                <a:gd name="connsiteX5" fmla="*/ 4163878 w 4267200"/>
                <a:gd name="connsiteY5" fmla="*/ 619920 h 619920"/>
                <a:gd name="connsiteX6" fmla="*/ 103322 w 4267200"/>
                <a:gd name="connsiteY6" fmla="*/ 619920 h 619920"/>
                <a:gd name="connsiteX7" fmla="*/ 0 w 4267200"/>
                <a:gd name="connsiteY7" fmla="*/ 516598 h 619920"/>
                <a:gd name="connsiteX8" fmla="*/ 0 w 4267200"/>
                <a:gd name="connsiteY8" fmla="*/ 103322 h 61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619920">
                  <a:moveTo>
                    <a:pt x="0" y="103322"/>
                  </a:moveTo>
                  <a:cubicBezTo>
                    <a:pt x="0" y="46259"/>
                    <a:pt x="46259" y="0"/>
                    <a:pt x="103322" y="0"/>
                  </a:cubicBezTo>
                  <a:lnTo>
                    <a:pt x="4163878" y="0"/>
                  </a:lnTo>
                  <a:cubicBezTo>
                    <a:pt x="4220941" y="0"/>
                    <a:pt x="4267200" y="46259"/>
                    <a:pt x="4267200" y="103322"/>
                  </a:cubicBezTo>
                  <a:lnTo>
                    <a:pt x="4267200" y="516598"/>
                  </a:lnTo>
                  <a:cubicBezTo>
                    <a:pt x="4267200" y="573661"/>
                    <a:pt x="4220941" y="619920"/>
                    <a:pt x="4163878" y="619920"/>
                  </a:cubicBezTo>
                  <a:lnTo>
                    <a:pt x="103322" y="619920"/>
                  </a:lnTo>
                  <a:cubicBezTo>
                    <a:pt x="46259" y="619920"/>
                    <a:pt x="0" y="573661"/>
                    <a:pt x="0" y="516598"/>
                  </a:cubicBezTo>
                  <a:lnTo>
                    <a:pt x="0" y="103322"/>
                  </a:ln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91552" tIns="30262" rIns="191552" bIns="30262" numCol="1" spcCol="1270" anchor="ctr" anchorCtr="0">
              <a:noAutofit/>
            </a:bodyPr>
            <a:lstStyle/>
            <a:p>
              <a:pPr marL="0" marR="0" lvl="0" indent="0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等线" panose="02010600030101010101" pitchFamily="2" charset="-122"/>
                  <a:cs typeface="+mn-cs"/>
                </a:rPr>
                <a:t>① 平均场近似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52E7B63-EED7-48E8-A6D7-5E261B959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4579"/>
            <a:stretch/>
          </p:blipFill>
          <p:spPr>
            <a:xfrm>
              <a:off x="1159076" y="2684872"/>
              <a:ext cx="5339482" cy="441894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BD56CB4-5537-4AE2-A291-14CA9F6CB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7998" t="45733"/>
            <a:stretch/>
          </p:blipFill>
          <p:spPr>
            <a:xfrm>
              <a:off x="6096000" y="2619238"/>
              <a:ext cx="2753427" cy="523534"/>
            </a:xfrm>
            <a:prstGeom prst="rect">
              <a:avLst/>
            </a:prstGeom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EBC6D1D-23A2-4116-A4F4-1830614BE9F2}"/>
              </a:ext>
            </a:extLst>
          </p:cNvPr>
          <p:cNvGrpSpPr/>
          <p:nvPr/>
        </p:nvGrpSpPr>
        <p:grpSpPr>
          <a:xfrm>
            <a:off x="692484" y="5100149"/>
            <a:ext cx="10824303" cy="1489494"/>
            <a:chOff x="692484" y="5100149"/>
            <a:chExt cx="10824303" cy="1489494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F6E0A13-C81C-4706-9C21-9228C684ADD9}"/>
                </a:ext>
              </a:extLst>
            </p:cNvPr>
            <p:cNvSpPr/>
            <p:nvPr/>
          </p:nvSpPr>
          <p:spPr>
            <a:xfrm>
              <a:off x="692484" y="5410109"/>
              <a:ext cx="10824303" cy="1179534"/>
            </a:xfrm>
            <a:custGeom>
              <a:avLst/>
              <a:gdLst>
                <a:gd name="connsiteX0" fmla="*/ 0 w 6096000"/>
                <a:gd name="connsiteY0" fmla="*/ 0 h 926100"/>
                <a:gd name="connsiteX1" fmla="*/ 6096000 w 6096000"/>
                <a:gd name="connsiteY1" fmla="*/ 0 h 926100"/>
                <a:gd name="connsiteX2" fmla="*/ 6096000 w 6096000"/>
                <a:gd name="connsiteY2" fmla="*/ 926100 h 926100"/>
                <a:gd name="connsiteX3" fmla="*/ 0 w 6096000"/>
                <a:gd name="connsiteY3" fmla="*/ 926100 h 926100"/>
                <a:gd name="connsiteX4" fmla="*/ 0 w 6096000"/>
                <a:gd name="connsiteY4" fmla="*/ 0 h 92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926100">
                  <a:moveTo>
                    <a:pt x="0" y="0"/>
                  </a:moveTo>
                  <a:lnTo>
                    <a:pt x="6096000" y="0"/>
                  </a:lnTo>
                  <a:lnTo>
                    <a:pt x="6096000" y="926100"/>
                  </a:lnTo>
                  <a:lnTo>
                    <a:pt x="0" y="926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spcFirstLastPara="0" vert="horz" wrap="square" lIns="473117" tIns="437388" rIns="473117" bIns="149352" numCol="1" spcCol="1270" anchor="t" anchorCtr="0">
              <a:noAutofit/>
            </a:bodyPr>
            <a:lstStyle/>
            <a:p>
              <a:pPr marL="0" marR="0" lvl="1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tabLst/>
                <a:defRPr/>
              </a:pPr>
              <a:endPara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DA5886F-E268-4882-8474-0EA14E399B71}"/>
                </a:ext>
              </a:extLst>
            </p:cNvPr>
            <p:cNvSpPr/>
            <p:nvPr/>
          </p:nvSpPr>
          <p:spPr>
            <a:xfrm>
              <a:off x="997286" y="5100149"/>
              <a:ext cx="4267200" cy="619920"/>
            </a:xfrm>
            <a:custGeom>
              <a:avLst/>
              <a:gdLst>
                <a:gd name="connsiteX0" fmla="*/ 0 w 4267200"/>
                <a:gd name="connsiteY0" fmla="*/ 103322 h 619920"/>
                <a:gd name="connsiteX1" fmla="*/ 103322 w 4267200"/>
                <a:gd name="connsiteY1" fmla="*/ 0 h 619920"/>
                <a:gd name="connsiteX2" fmla="*/ 4163878 w 4267200"/>
                <a:gd name="connsiteY2" fmla="*/ 0 h 619920"/>
                <a:gd name="connsiteX3" fmla="*/ 4267200 w 4267200"/>
                <a:gd name="connsiteY3" fmla="*/ 103322 h 619920"/>
                <a:gd name="connsiteX4" fmla="*/ 4267200 w 4267200"/>
                <a:gd name="connsiteY4" fmla="*/ 516598 h 619920"/>
                <a:gd name="connsiteX5" fmla="*/ 4163878 w 4267200"/>
                <a:gd name="connsiteY5" fmla="*/ 619920 h 619920"/>
                <a:gd name="connsiteX6" fmla="*/ 103322 w 4267200"/>
                <a:gd name="connsiteY6" fmla="*/ 619920 h 619920"/>
                <a:gd name="connsiteX7" fmla="*/ 0 w 4267200"/>
                <a:gd name="connsiteY7" fmla="*/ 516598 h 619920"/>
                <a:gd name="connsiteX8" fmla="*/ 0 w 4267200"/>
                <a:gd name="connsiteY8" fmla="*/ 103322 h 61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619920">
                  <a:moveTo>
                    <a:pt x="0" y="103322"/>
                  </a:moveTo>
                  <a:cubicBezTo>
                    <a:pt x="0" y="46259"/>
                    <a:pt x="46259" y="0"/>
                    <a:pt x="103322" y="0"/>
                  </a:cubicBezTo>
                  <a:lnTo>
                    <a:pt x="4163878" y="0"/>
                  </a:lnTo>
                  <a:cubicBezTo>
                    <a:pt x="4220941" y="0"/>
                    <a:pt x="4267200" y="46259"/>
                    <a:pt x="4267200" y="103322"/>
                  </a:cubicBezTo>
                  <a:lnTo>
                    <a:pt x="4267200" y="516598"/>
                  </a:lnTo>
                  <a:cubicBezTo>
                    <a:pt x="4267200" y="573661"/>
                    <a:pt x="4220941" y="619920"/>
                    <a:pt x="4163878" y="619920"/>
                  </a:cubicBezTo>
                  <a:lnTo>
                    <a:pt x="103322" y="619920"/>
                  </a:lnTo>
                  <a:cubicBezTo>
                    <a:pt x="46259" y="619920"/>
                    <a:pt x="0" y="573661"/>
                    <a:pt x="0" y="516598"/>
                  </a:cubicBezTo>
                  <a:lnTo>
                    <a:pt x="0" y="103322"/>
                  </a:ln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91552" tIns="30262" rIns="191552" bIns="30262" numCol="1" spcCol="1270" anchor="ctr" anchorCtr="0">
              <a:noAutofit/>
            </a:bodyPr>
            <a:lstStyle/>
            <a:p>
              <a:pPr marL="0" marR="0" lvl="0" indent="0" defTabSz="9334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等线" panose="02010600030101010101" pitchFamily="2" charset="-122"/>
                  <a:cs typeface="+mn-cs"/>
                </a:rPr>
                <a:t>③ 最优化问题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40058C-245C-41A1-A429-48DC53B79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0375"/>
            <a:stretch/>
          </p:blipFill>
          <p:spPr>
            <a:xfrm>
              <a:off x="1169259" y="5894307"/>
              <a:ext cx="5261357" cy="43278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5A06185-5D4A-4C6E-916E-2DD33A7F8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39967" y="5702819"/>
              <a:ext cx="4513999" cy="759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联合概率分布</a:t>
            </a:r>
            <a:endParaRPr lang="zh-CN" altLang="en-US" dirty="0">
              <a:solidFill>
                <a:schemeClr val="accent2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ABC84F-10FA-4AF4-A111-40E383948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75"/>
          <a:stretch/>
        </p:blipFill>
        <p:spPr>
          <a:xfrm>
            <a:off x="1137426" y="2097837"/>
            <a:ext cx="5261357" cy="4327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3949FFB-63BC-4EE2-A3A5-0D47510F0A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81" t="-773" b="1"/>
          <a:stretch/>
        </p:blipFill>
        <p:spPr>
          <a:xfrm>
            <a:off x="5738737" y="1780179"/>
            <a:ext cx="4155542" cy="86988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B58A3C4-C0F0-479D-9D13-0C4DEDC7E733}"/>
              </a:ext>
            </a:extLst>
          </p:cNvPr>
          <p:cNvSpPr txBox="1"/>
          <p:nvPr/>
        </p:nvSpPr>
        <p:spPr>
          <a:xfrm>
            <a:off x="660400" y="1327170"/>
            <a:ext cx="2321148" cy="4530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78"/>
              </a:buClr>
              <a:buSzPct val="8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300" normalizeH="0" baseline="0" noProof="0" dirty="0">
                <a:ln>
                  <a:noFill/>
                </a:ln>
                <a:solidFill>
                  <a:srgbClr val="00337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最优化问题</a:t>
            </a:r>
            <a:endParaRPr kumimoji="0" lang="en-US" altLang="zh-CN" sz="2600" b="1" i="0" u="none" strike="noStrike" kern="1200" cap="none" spc="300" normalizeH="0" baseline="0" noProof="0" dirty="0">
              <a:ln>
                <a:noFill/>
              </a:ln>
              <a:solidFill>
                <a:srgbClr val="00337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DE76FE-91A1-4ADB-BBB2-F0B4516CA39C}"/>
              </a:ext>
            </a:extLst>
          </p:cNvPr>
          <p:cNvSpPr txBox="1"/>
          <p:nvPr/>
        </p:nvSpPr>
        <p:spPr>
          <a:xfrm>
            <a:off x="660400" y="2761306"/>
            <a:ext cx="2693045" cy="45300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78"/>
              </a:buClr>
              <a:buSzPct val="8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2600" b="1" i="0" u="none" strike="noStrike" kern="1200" cap="none" spc="300" normalizeH="0" baseline="0" noProof="0" dirty="0">
                <a:ln>
                  <a:noFill/>
                </a:ln>
                <a:solidFill>
                  <a:srgbClr val="003378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联合分布分解</a:t>
            </a:r>
            <a:endParaRPr kumimoji="0" lang="en-US" altLang="zh-CN" sz="2600" b="1" i="0" u="none" strike="noStrike" kern="1200" cap="none" spc="300" normalizeH="0" baseline="0" noProof="0" dirty="0">
              <a:ln>
                <a:noFill/>
              </a:ln>
              <a:solidFill>
                <a:srgbClr val="003378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B3F68F-E6EC-40A2-8809-2A67D3D0B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26" y="3365733"/>
            <a:ext cx="5621183" cy="6148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D5A3F5-C6F5-4C9F-830A-CCD6C8EFD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278" y="4060348"/>
            <a:ext cx="6837229" cy="11906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5320C5D-273A-4EC6-9641-38697F07E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0974" y="5330767"/>
            <a:ext cx="7670896" cy="102715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D5523D26-2E74-41C0-A7B0-42DF387197C4}"/>
              </a:ext>
            </a:extLst>
          </p:cNvPr>
          <p:cNvSpPr/>
          <p:nvPr/>
        </p:nvSpPr>
        <p:spPr>
          <a:xfrm>
            <a:off x="2623930" y="5330767"/>
            <a:ext cx="2047461" cy="55337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919C7E-9629-4E74-B6F2-FA03AAA41A66}"/>
              </a:ext>
            </a:extLst>
          </p:cNvPr>
          <p:cNvSpPr/>
          <p:nvPr/>
        </p:nvSpPr>
        <p:spPr>
          <a:xfrm>
            <a:off x="3025408" y="5884137"/>
            <a:ext cx="3254922" cy="55337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6518D2-3D18-443B-9B12-FDFA0EBDA2D7}"/>
              </a:ext>
            </a:extLst>
          </p:cNvPr>
          <p:cNvSpPr/>
          <p:nvPr/>
        </p:nvSpPr>
        <p:spPr>
          <a:xfrm>
            <a:off x="7083286" y="5884138"/>
            <a:ext cx="2408584" cy="55337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D27DB53-0BBF-4D93-B58F-0EC8A700FCDC}"/>
              </a:ext>
            </a:extLst>
          </p:cNvPr>
          <p:cNvSpPr/>
          <p:nvPr/>
        </p:nvSpPr>
        <p:spPr>
          <a:xfrm>
            <a:off x="5474347" y="5330767"/>
            <a:ext cx="2476957" cy="55337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C9B2DD4-472E-4AA5-8D17-C46B34E3F246}"/>
              </a:ext>
            </a:extLst>
          </p:cNvPr>
          <p:cNvSpPr/>
          <p:nvPr/>
        </p:nvSpPr>
        <p:spPr>
          <a:xfrm>
            <a:off x="483133" y="1327170"/>
            <a:ext cx="11048467" cy="14341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81922FB-78E9-4B31-8D88-EA1C0607D1A5}"/>
              </a:ext>
            </a:extLst>
          </p:cNvPr>
          <p:cNvSpPr/>
          <p:nvPr/>
        </p:nvSpPr>
        <p:spPr>
          <a:xfrm>
            <a:off x="483132" y="2761306"/>
            <a:ext cx="11048467" cy="38208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近似后验分布</a:t>
                </a:r>
                <a:r>
                  <a:rPr lang="en-US" altLang="zh-CN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--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𝑞</m:t>
                    </m:r>
                    <m:r>
                      <a:rPr lang="en-US" altLang="zh-CN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630" t="-31193" b="-46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45A7C5BC-3ED8-4E87-B82A-3734291CEA15}"/>
              </a:ext>
            </a:extLst>
          </p:cNvPr>
          <p:cNvSpPr/>
          <p:nvPr/>
        </p:nvSpPr>
        <p:spPr>
          <a:xfrm>
            <a:off x="157564" y="1289519"/>
            <a:ext cx="11823430" cy="52225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4AB7B0-6CB3-498F-BAFD-0129186FFB41}"/>
                  </a:ext>
                </a:extLst>
              </p:cNvPr>
              <p:cNvSpPr txBox="1"/>
              <p:nvPr/>
            </p:nvSpPr>
            <p:spPr>
              <a:xfrm>
                <a:off x="211006" y="1641386"/>
                <a:ext cx="11823430" cy="385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  <a:buClr>
                    <a:schemeClr val="accent1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pc="3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k</m:t>
                          </m:r>
                        </m:sub>
                      </m:sSub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=</m:t>
                      </m:r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𝑙𝑜𝑔𝑁</m:t>
                      </m:r>
                      <m:d>
                        <m:dPr>
                          <m:ctrlP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+</m:t>
                      </m:r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𝑙𝑜𝑔𝑁</m:t>
                      </m:r>
                      <m:d>
                        <m:dPr>
                          <m:ctrlP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|</m:t>
                              </m:r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spc="3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spc="3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+</m:t>
                      </m:r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𝑙𝑜𝑔𝐼𝑊</m:t>
                      </m:r>
                      <m:d>
                        <m:dPr>
                          <m:ctrlP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|</m:t>
                              </m:r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|</m:t>
                              </m:r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𝑘</m:t>
                              </m:r>
                              <m:r>
                                <a:rPr lang="en-US" altLang="zh-CN" b="0" i="1" spc="30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启功字体简体" panose="03000509000000000000" pitchFamily="65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+</m:t>
                      </m:r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𝑙𝑜𝑔𝑁</m:t>
                      </m:r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</m:ctrlPr>
                        </m:sSubPr>
                        <m:e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pc="30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启功字体简体" panose="03000509000000000000" pitchFamily="65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pc="3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启功字体简体" panose="03000509000000000000" pitchFamily="65" charset="-122"/>
                        </a:rPr>
                        <m:t>)</m:t>
                      </m:r>
                    </m:oMath>
                  </m:oMathPara>
                </a14:m>
                <a:endParaRPr lang="zh-CN" altLang="en-US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启功字体简体" panose="03000509000000000000" pitchFamily="65" charset="-122"/>
                  <a:ea typeface="启功字体简体" panose="03000509000000000000" pitchFamily="65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44AB7B0-6CB3-498F-BAFD-0129186FF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06" y="1641386"/>
                <a:ext cx="11823430" cy="385939"/>
              </a:xfrm>
              <a:prstGeom prst="rect">
                <a:avLst/>
              </a:prstGeom>
              <a:blipFill>
                <a:blip r:embed="rId4"/>
                <a:stretch>
                  <a:fillRect r="-52" b="-17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57D10A33-3DFB-4ABD-93B9-7D5661617D89}"/>
              </a:ext>
            </a:extLst>
          </p:cNvPr>
          <p:cNvSpPr/>
          <p:nvPr/>
        </p:nvSpPr>
        <p:spPr>
          <a:xfrm>
            <a:off x="1387585" y="1630423"/>
            <a:ext cx="1600200" cy="43260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47894E-0380-4CC3-8A7F-14877DBFD491}"/>
              </a:ext>
            </a:extLst>
          </p:cNvPr>
          <p:cNvSpPr/>
          <p:nvPr/>
        </p:nvSpPr>
        <p:spPr>
          <a:xfrm>
            <a:off x="9945176" y="1630422"/>
            <a:ext cx="1983977" cy="432601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15C69B6-C04B-4DF1-B404-18BCE771637F}"/>
              </a:ext>
            </a:extLst>
          </p:cNvPr>
          <p:cNvGrpSpPr/>
          <p:nvPr/>
        </p:nvGrpSpPr>
        <p:grpSpPr>
          <a:xfrm>
            <a:off x="211006" y="2616862"/>
            <a:ext cx="10704531" cy="2651675"/>
            <a:chOff x="211006" y="2616862"/>
            <a:chExt cx="10704531" cy="265167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C88C2A1-721A-4CDA-82BF-C3B17936D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006" y="2616862"/>
              <a:ext cx="5323349" cy="680029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C638767-699F-4C30-88F8-D5AB02DF8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34355" y="2674364"/>
              <a:ext cx="3771593" cy="57553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0236AFDC-41D3-4853-A66E-F092AF14E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8310" y="3429000"/>
              <a:ext cx="5800792" cy="73592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258FBDB-1874-4D25-8948-FCCC5380E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99102" y="3516637"/>
              <a:ext cx="3616435" cy="555426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E4071A28-02E1-4814-9E69-594D861AD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73280" y="4353811"/>
              <a:ext cx="7371792" cy="610476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E05347C-82FB-4CB7-BC80-2B773934103D}"/>
                </a:ext>
              </a:extLst>
            </p:cNvPr>
            <p:cNvSpPr txBox="1"/>
            <p:nvPr/>
          </p:nvSpPr>
          <p:spPr>
            <a:xfrm>
              <a:off x="313316" y="4964287"/>
              <a:ext cx="2808461" cy="304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pc="300" dirty="0">
                  <a:solidFill>
                    <a:srgbClr val="C00000"/>
                  </a:solidFill>
                  <a:latin typeface="+mn-ea"/>
                </a:rPr>
                <a:t>(</a:t>
              </a:r>
              <a:r>
                <a:rPr lang="zh-CN" altLang="en-US" spc="300" dirty="0">
                  <a:solidFill>
                    <a:srgbClr val="C00000"/>
                  </a:solidFill>
                  <a:latin typeface="+mn-ea"/>
                </a:rPr>
                <a:t>表示仅相差一个常数）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E346884-0F9D-47CA-964F-DB3E79CDF884}"/>
                </a:ext>
              </a:extLst>
            </p:cNvPr>
            <p:cNvSpPr/>
            <p:nvPr/>
          </p:nvSpPr>
          <p:spPr>
            <a:xfrm>
              <a:off x="1473280" y="4353811"/>
              <a:ext cx="446647" cy="61047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D3B713E-F116-4D46-9533-A1713DB2E08B}"/>
                </a:ext>
              </a:extLst>
            </p:cNvPr>
            <p:cNvSpPr/>
            <p:nvPr/>
          </p:nvSpPr>
          <p:spPr>
            <a:xfrm>
              <a:off x="2426798" y="4371044"/>
              <a:ext cx="6418274" cy="610476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69F08F4C-BB30-4F3A-B305-DF47075949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51046"/>
          <a:stretch/>
        </p:blipFill>
        <p:spPr>
          <a:xfrm>
            <a:off x="1276463" y="5625425"/>
            <a:ext cx="6115189" cy="51207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3A59EA7-95CB-49BF-9E64-F6F5CFAC52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4069" y="5629371"/>
            <a:ext cx="3131468" cy="508125"/>
          </a:xfrm>
          <a:prstGeom prst="rect">
            <a:avLst/>
          </a:prstGeom>
        </p:spPr>
      </p:pic>
      <p:sp>
        <p:nvSpPr>
          <p:cNvPr id="41" name="箭头: 右 40">
            <a:extLst>
              <a:ext uri="{FF2B5EF4-FFF2-40B4-BE49-F238E27FC236}">
                <a16:creationId xmlns:a16="http://schemas.microsoft.com/office/drawing/2014/main" id="{104A8C3A-F862-4F8F-9405-801C5CD97355}"/>
              </a:ext>
            </a:extLst>
          </p:cNvPr>
          <p:cNvSpPr/>
          <p:nvPr/>
        </p:nvSpPr>
        <p:spPr>
          <a:xfrm>
            <a:off x="427015" y="5706719"/>
            <a:ext cx="609943" cy="390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3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671E766-D65E-43B9-94FD-1B636A4F652E}"/>
              </a:ext>
            </a:extLst>
          </p:cNvPr>
          <p:cNvSpPr/>
          <p:nvPr/>
        </p:nvSpPr>
        <p:spPr>
          <a:xfrm>
            <a:off x="483132" y="1192471"/>
            <a:ext cx="11435599" cy="98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近似后验分布</a:t>
                </a:r>
                <a:r>
                  <a:rPr lang="en-US" altLang="zh-CN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--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𝑞</m:t>
                    </m:r>
                    <m:r>
                      <a:rPr lang="en-US" altLang="zh-CN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630" t="-31193" b="-46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7942C9-3011-4A5C-937C-F0019E2C3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046"/>
          <a:stretch/>
        </p:blipFill>
        <p:spPr>
          <a:xfrm>
            <a:off x="918587" y="1417062"/>
            <a:ext cx="6068079" cy="5081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37B1D90-880C-4FEF-BCA5-D1AC94599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119" y="1417062"/>
            <a:ext cx="3131468" cy="508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A1A153F-E929-433F-BC3B-6E8D3E41DACA}"/>
                  </a:ext>
                </a:extLst>
              </p:cNvPr>
              <p:cNvSpPr txBox="1"/>
              <p:nvPr/>
            </p:nvSpPr>
            <p:spPr>
              <a:xfrm>
                <a:off x="483133" y="2398166"/>
                <a:ext cx="6521971" cy="484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 algn="l">
                  <a:lnSpc>
                    <a:spcPct val="120000"/>
                  </a:lnSpc>
                  <a:buSzPct val="80000"/>
                  <a:buFont typeface="Wingdings" panose="05000000000000000000" pitchFamily="2" charset="2"/>
                  <a:buChar char="p"/>
                </a:pPr>
                <a:r>
                  <a:rPr lang="zh-CN" altLang="en-US" sz="2800" b="1" spc="3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如何求取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b="1" spc="3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的后验分布？</a:t>
                </a:r>
                <a:endParaRPr lang="en-US" altLang="zh-CN" sz="2800" b="1" spc="300" dirty="0">
                  <a:solidFill>
                    <a:schemeClr val="accent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A1A153F-E929-433F-BC3B-6E8D3E41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33" y="2398166"/>
                <a:ext cx="6521971" cy="484235"/>
              </a:xfrm>
              <a:prstGeom prst="rect">
                <a:avLst/>
              </a:prstGeom>
              <a:blipFill>
                <a:blip r:embed="rId6"/>
                <a:stretch>
                  <a:fillRect l="-2430" t="-11250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84B02CC3-C2D2-4A1D-92EE-063913F4516F}"/>
              </a:ext>
            </a:extLst>
          </p:cNvPr>
          <p:cNvGrpSpPr/>
          <p:nvPr/>
        </p:nvGrpSpPr>
        <p:grpSpPr>
          <a:xfrm>
            <a:off x="0" y="3117698"/>
            <a:ext cx="11918731" cy="2625363"/>
            <a:chOff x="0" y="3117698"/>
            <a:chExt cx="11918731" cy="2625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0D7E63B-5DB4-4298-953C-D9F92120C580}"/>
                    </a:ext>
                  </a:extLst>
                </p:cNvPr>
                <p:cNvSpPr txBox="1"/>
                <p:nvPr/>
              </p:nvSpPr>
              <p:spPr>
                <a:xfrm>
                  <a:off x="4534915" y="3117698"/>
                  <a:ext cx="7383816" cy="471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𝑝</m:t>
                        </m:r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1:</m:t>
                            </m:r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)</m:t>
                        </m:r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200" i="1" spc="3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i="1" spc="3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b="0" i="1" spc="30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2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200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启功字体简体" panose="03000509000000000000" pitchFamily="65" charset="-122"/>
                    <a:ea typeface="启功字体简体" panose="03000509000000000000" pitchFamily="65" charset="-122"/>
                  </a:endParaRP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0D7E63B-5DB4-4298-953C-D9F92120C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15" y="3117698"/>
                  <a:ext cx="7383816" cy="4717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5F36D8D-38DB-455B-9654-72E6D8899B58}"/>
                    </a:ext>
                  </a:extLst>
                </p:cNvPr>
                <p:cNvSpPr txBox="1"/>
                <p:nvPr/>
              </p:nvSpPr>
              <p:spPr>
                <a:xfrm>
                  <a:off x="870305" y="3975600"/>
                  <a:ext cx="5330626" cy="503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𝑘</m:t>
                            </m:r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|</m:t>
                            </m:r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𝑘</m:t>
                            </m:r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pc="30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pc="3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启功字体简体" panose="03000509000000000000" pitchFamily="65" charset="-122"/>
                          </a:rPr>
                          <m:t>,</m:t>
                        </m:r>
                      </m:oMath>
                    </m:oMathPara>
                  </a14:m>
                  <a:endParaRPr lang="en-US" altLang="zh-CN" sz="2400" b="0" i="1" spc="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启功字体简体" panose="03000509000000000000" pitchFamily="65" charset="-122"/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5F36D8D-38DB-455B-9654-72E6D8899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05" y="3975600"/>
                  <a:ext cx="5330626" cy="5036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DC5A8FE-2A3A-42A2-B4D1-4867D25432D8}"/>
                </a:ext>
              </a:extLst>
            </p:cNvPr>
            <p:cNvSpPr txBox="1"/>
            <p:nvPr/>
          </p:nvSpPr>
          <p:spPr>
            <a:xfrm>
              <a:off x="918587" y="3175130"/>
              <a:ext cx="3808735" cy="4056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经典的卡尔曼滤波后验：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789585C-CF2F-45E5-92B9-363689667E9F}"/>
                    </a:ext>
                  </a:extLst>
                </p:cNvPr>
                <p:cNvSpPr txBox="1"/>
                <p:nvPr/>
              </p:nvSpPr>
              <p:spPr>
                <a:xfrm>
                  <a:off x="244352" y="4537968"/>
                  <a:ext cx="6101254" cy="5752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,</m:t>
                        </m:r>
                      </m:oMath>
                    </m:oMathPara>
                  </a14:m>
                  <a:endParaRPr kumimoji="0" lang="en-US" altLang="zh-CN" sz="2400" b="0" i="1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启功字体简体" panose="03000509000000000000" pitchFamily="65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789585C-CF2F-45E5-92B9-363689667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52" y="4537968"/>
                  <a:ext cx="6101254" cy="5752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D1B2CF5-80C2-46B1-9546-8B24DFBF59D5}"/>
                    </a:ext>
                  </a:extLst>
                </p:cNvPr>
                <p:cNvSpPr txBox="1"/>
                <p:nvPr/>
              </p:nvSpPr>
              <p:spPr>
                <a:xfrm>
                  <a:off x="0" y="5248246"/>
                  <a:ext cx="6101254" cy="4948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D1B2CF5-80C2-46B1-9546-8B24DFBF5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48246"/>
                  <a:ext cx="6101254" cy="494815"/>
                </a:xfrm>
                <a:prstGeom prst="rect">
                  <a:avLst/>
                </a:prstGeom>
                <a:blipFill>
                  <a:blip r:embed="rId10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FD3773-ED80-4DBA-943D-BB7DE9FA913D}"/>
              </a:ext>
            </a:extLst>
          </p:cNvPr>
          <p:cNvGrpSpPr/>
          <p:nvPr/>
        </p:nvGrpSpPr>
        <p:grpSpPr>
          <a:xfrm>
            <a:off x="4534915" y="3978173"/>
            <a:ext cx="7383816" cy="2566989"/>
            <a:chOff x="4534915" y="3978173"/>
            <a:chExt cx="7383816" cy="256698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5E224D9-C798-4090-9840-D74AFB5EA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88105" y="4070927"/>
              <a:ext cx="5330626" cy="167213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47CE938-0063-43AE-B9BD-69391F416F24}"/>
                </a:ext>
              </a:extLst>
            </p:cNvPr>
            <p:cNvSpPr/>
            <p:nvPr/>
          </p:nvSpPr>
          <p:spPr>
            <a:xfrm>
              <a:off x="6345606" y="3978173"/>
              <a:ext cx="5573125" cy="185764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下弧形 11">
              <a:extLst>
                <a:ext uri="{FF2B5EF4-FFF2-40B4-BE49-F238E27FC236}">
                  <a16:creationId xmlns:a16="http://schemas.microsoft.com/office/drawing/2014/main" id="{65EB8972-7BF0-446B-A739-9005EBD481DF}"/>
                </a:ext>
              </a:extLst>
            </p:cNvPr>
            <p:cNvSpPr/>
            <p:nvPr/>
          </p:nvSpPr>
          <p:spPr>
            <a:xfrm>
              <a:off x="4534915" y="5969876"/>
              <a:ext cx="2801306" cy="57528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2877468-ED38-46F8-AF8F-5EF324DE06C9}"/>
                </a:ext>
              </a:extLst>
            </p:cNvPr>
            <p:cNvSpPr txBox="1"/>
            <p:nvPr/>
          </p:nvSpPr>
          <p:spPr>
            <a:xfrm>
              <a:off x="5529455" y="6054707"/>
              <a:ext cx="692497" cy="4056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4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启功字体简体" panose="03000509000000000000" pitchFamily="65" charset="-122"/>
                  <a:ea typeface="启功字体简体" panose="03000509000000000000" pitchFamily="65" charset="-122"/>
                </a:rPr>
                <a:t>类比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6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8671E766-D65E-43B9-94FD-1B636A4F652E}"/>
              </a:ext>
            </a:extLst>
          </p:cNvPr>
          <p:cNvSpPr/>
          <p:nvPr/>
        </p:nvSpPr>
        <p:spPr>
          <a:xfrm>
            <a:off x="483132" y="1192471"/>
            <a:ext cx="11435599" cy="9807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近似后验分布</a:t>
                </a:r>
                <a:r>
                  <a:rPr lang="en-US" altLang="zh-CN" dirty="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--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𝑞</m:t>
                    </m:r>
                    <m:r>
                      <a:rPr lang="en-US" altLang="zh-CN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zh-CN" altLang="en-US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accent2"/>
                  </a:solidFill>
                  <a:latin typeface="Comic Sans MS" panose="030F0702030302020204" pitchFamily="66" charset="0"/>
                  <a:ea typeface="华文新魏" panose="02010800040101010101" pitchFamily="2" charset="-122"/>
                </a:endParaRPr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630" t="-31193" b="-46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483133" y="6318065"/>
            <a:ext cx="2023583" cy="390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37B1D90-880C-4FEF-BCA5-D1AC9459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843" y="1523824"/>
            <a:ext cx="2265971" cy="367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A1A153F-E929-433F-BC3B-6E8D3E41DACA}"/>
                  </a:ext>
                </a:extLst>
              </p:cNvPr>
              <p:cNvSpPr txBox="1"/>
              <p:nvPr/>
            </p:nvSpPr>
            <p:spPr>
              <a:xfrm>
                <a:off x="483133" y="2398166"/>
                <a:ext cx="6521971" cy="484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80000"/>
                  <a:buFont typeface="Wingdings" panose="05000000000000000000" pitchFamily="2" charset="2"/>
                  <a:buChar char="p"/>
                  <a:tabLst/>
                  <a:defRPr/>
                </a:pPr>
                <a:r>
                  <a:rPr kumimoji="0" lang="zh-CN" altLang="en-US" sz="28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/>
                    <a:cs typeface="Times New Roman" panose="02020603050405020304" pitchFamily="18" charset="0"/>
                  </a:rPr>
                  <a:t>如何求取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151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151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1518A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新魏" panose="02010800040101010101" pitchFamily="2" charset="-122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zh-CN" altLang="en-US" sz="2800" b="1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3378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/>
                    <a:cs typeface="Times New Roman" panose="02020603050405020304" pitchFamily="18" charset="0"/>
                  </a:rPr>
                  <a:t>的后验分布？</a:t>
                </a:r>
                <a:endPara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3378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A1A153F-E929-433F-BC3B-6E8D3E41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33" y="2398166"/>
                <a:ext cx="6521971" cy="484235"/>
              </a:xfrm>
              <a:prstGeom prst="rect">
                <a:avLst/>
              </a:prstGeom>
              <a:blipFill>
                <a:blip r:embed="rId5"/>
                <a:stretch>
                  <a:fillRect l="-2430" t="-11250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84B02CC3-C2D2-4A1D-92EE-063913F4516F}"/>
              </a:ext>
            </a:extLst>
          </p:cNvPr>
          <p:cNvGrpSpPr/>
          <p:nvPr/>
        </p:nvGrpSpPr>
        <p:grpSpPr>
          <a:xfrm>
            <a:off x="0" y="3117698"/>
            <a:ext cx="11918731" cy="2625363"/>
            <a:chOff x="0" y="3117698"/>
            <a:chExt cx="11918731" cy="2625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0D7E63B-5DB4-4298-953C-D9F92120C580}"/>
                    </a:ext>
                  </a:extLst>
                </p:cNvPr>
                <p:cNvSpPr txBox="1"/>
                <p:nvPr/>
              </p:nvSpPr>
              <p:spPr>
                <a:xfrm>
                  <a:off x="4534915" y="3117698"/>
                  <a:ext cx="7383816" cy="471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𝑝</m:t>
                        </m:r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1:</m:t>
                            </m:r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)</m:t>
                        </m:r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∝</m:t>
                        </m:r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  <m:d>
                          <m:dPr>
                            <m:ctrlP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zh-CN" sz="22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22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2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200" b="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启功字体简体" panose="03000509000000000000" pitchFamily="65" charset="-122"/>
                    <a:ea typeface="启功字体简体" panose="03000509000000000000" pitchFamily="65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0D7E63B-5DB4-4298-953C-D9F92120C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15" y="3117698"/>
                  <a:ext cx="7383816" cy="4717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5F36D8D-38DB-455B-9654-72E6D8899B58}"/>
                    </a:ext>
                  </a:extLst>
                </p:cNvPr>
                <p:cNvSpPr txBox="1"/>
                <p:nvPr/>
              </p:nvSpPr>
              <p:spPr>
                <a:xfrm>
                  <a:off x="870305" y="3975600"/>
                  <a:ext cx="5330626" cy="503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,</m:t>
                        </m:r>
                      </m:oMath>
                    </m:oMathPara>
                  </a14:m>
                  <a:endParaRPr kumimoji="0" lang="en-US" altLang="zh-CN" sz="2400" b="0" i="1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启功字体简体" panose="03000509000000000000" pitchFamily="65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5F36D8D-38DB-455B-9654-72E6D8899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05" y="3975600"/>
                  <a:ext cx="5330626" cy="5036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DC5A8FE-2A3A-42A2-B4D1-4867D25432D8}"/>
                </a:ext>
              </a:extLst>
            </p:cNvPr>
            <p:cNvSpPr txBox="1"/>
            <p:nvPr/>
          </p:nvSpPr>
          <p:spPr>
            <a:xfrm>
              <a:off x="918587" y="3175130"/>
              <a:ext cx="3808735" cy="4056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30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经典的卡尔曼滤波后验：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789585C-CF2F-45E5-92B9-363689667E9F}"/>
                    </a:ext>
                  </a:extLst>
                </p:cNvPr>
                <p:cNvSpPr txBox="1"/>
                <p:nvPr/>
              </p:nvSpPr>
              <p:spPr>
                <a:xfrm>
                  <a:off x="244352" y="4537968"/>
                  <a:ext cx="6101254" cy="5752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30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>
                                        <a:lumMod val="75000"/>
                                        <a:lumOff val="2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启功字体简体" panose="03000509000000000000" pitchFamily="65" charset="-122"/>
                                    <a:cs typeface="+mn-cs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,</m:t>
                        </m:r>
                      </m:oMath>
                    </m:oMathPara>
                  </a14:m>
                  <a:endParaRPr kumimoji="0" lang="en-US" altLang="zh-CN" sz="2400" b="0" i="1" u="none" strike="noStrike" kern="1200" cap="none" spc="30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启功字体简体" panose="03000509000000000000" pitchFamily="65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4789585C-CF2F-45E5-92B9-363689667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352" y="4537968"/>
                  <a:ext cx="6101254" cy="5752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D1B2CF5-80C2-46B1-9546-8B24DFBF59D5}"/>
                    </a:ext>
                  </a:extLst>
                </p:cNvPr>
                <p:cNvSpPr txBox="1"/>
                <p:nvPr/>
              </p:nvSpPr>
              <p:spPr>
                <a:xfrm>
                  <a:off x="0" y="5248246"/>
                  <a:ext cx="6101254" cy="4948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300" normalizeH="0" baseline="0" noProof="0" smtClean="0">
                            <a:ln>
                              <a:noFill/>
                            </a:ln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启功字体简体" panose="03000509000000000000" pitchFamily="65" charset="-122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𝑘</m:t>
                            </m:r>
                            <m:r>
                              <a:rPr kumimoji="0" lang="en-US" altLang="zh-CN" sz="2400" b="0" i="1" u="none" strike="noStrike" kern="1200" cap="none" spc="30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>
                                    <a:lumMod val="75000"/>
                                    <a:lumOff val="2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启功字体简体" panose="03000509000000000000" pitchFamily="65" charset="-122"/>
                                <a:cs typeface="+mn-cs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D1B2CF5-80C2-46B1-9546-8B24DFBF5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48246"/>
                  <a:ext cx="6101254" cy="494815"/>
                </a:xfrm>
                <a:prstGeom prst="rect">
                  <a:avLst/>
                </a:prstGeom>
                <a:blipFill>
                  <a:blip r:embed="rId9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47CE938-0063-43AE-B9BD-69391F416F24}"/>
              </a:ext>
            </a:extLst>
          </p:cNvPr>
          <p:cNvSpPr/>
          <p:nvPr/>
        </p:nvSpPr>
        <p:spPr>
          <a:xfrm>
            <a:off x="6345606" y="3978173"/>
            <a:ext cx="5573125" cy="1857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65EB8972-7BF0-446B-A739-9005EBD481DF}"/>
              </a:ext>
            </a:extLst>
          </p:cNvPr>
          <p:cNvSpPr/>
          <p:nvPr/>
        </p:nvSpPr>
        <p:spPr>
          <a:xfrm>
            <a:off x="4534915" y="5969876"/>
            <a:ext cx="2801306" cy="57528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877468-ED38-46F8-AF8F-5EF324DE06C9}"/>
              </a:ext>
            </a:extLst>
          </p:cNvPr>
          <p:cNvSpPr txBox="1"/>
          <p:nvPr/>
        </p:nvSpPr>
        <p:spPr>
          <a:xfrm>
            <a:off x="5529455" y="6054707"/>
            <a:ext cx="692497" cy="4056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启功字体简体" panose="03000509000000000000" pitchFamily="65" charset="-122"/>
                <a:ea typeface="启功字体简体" panose="03000509000000000000" pitchFamily="65" charset="-122"/>
                <a:cs typeface="+mn-cs"/>
              </a:rPr>
              <a:t>类比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C4A110A-F46B-4025-9631-D42039E13B4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" b="48535"/>
          <a:stretch/>
        </p:blipFill>
        <p:spPr>
          <a:xfrm>
            <a:off x="785664" y="1465550"/>
            <a:ext cx="5415267" cy="484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9CDC15-904B-4C72-B60D-B5F78B2293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5572" y="1487945"/>
            <a:ext cx="2582401" cy="42567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8D7E2D6-3462-43AB-9ADD-EDEFB98CCE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1123" y="4191490"/>
            <a:ext cx="5468898" cy="14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1">
      <a:majorFont>
        <a:latin typeface="Arial Black"/>
        <a:ea typeface="华文楷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2800" spc="300" dirty="0">
            <a:solidFill>
              <a:schemeClr val="accent1"/>
            </a:solidFill>
            <a:latin typeface="启功字体简体" panose="03000509000000000000" pitchFamily="65" charset="-122"/>
            <a:ea typeface="启功字体简体" panose="03000509000000000000" pitchFamily="65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宽屏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等线</vt:lpstr>
      <vt:lpstr>等线 Light</vt:lpstr>
      <vt:lpstr>方正启体简体</vt:lpstr>
      <vt:lpstr>华文楷体</vt:lpstr>
      <vt:lpstr>华文新魏</vt:lpstr>
      <vt:lpstr>华文行楷</vt:lpstr>
      <vt:lpstr>启功字体简体</vt:lpstr>
      <vt:lpstr>微软雅黑</vt:lpstr>
      <vt:lpstr>Arial</vt:lpstr>
      <vt:lpstr>Arial Black</vt:lpstr>
      <vt:lpstr>Cambria Math</vt:lpstr>
      <vt:lpstr>Comic Sans MS</vt:lpstr>
      <vt:lpstr>Times New Roman</vt:lpstr>
      <vt:lpstr>Wingdings</vt:lpstr>
      <vt:lpstr>Office 主题​​</vt:lpstr>
      <vt:lpstr>1_Office 主题​​</vt:lpstr>
      <vt:lpstr>PowerPoint 演示文稿</vt:lpstr>
      <vt:lpstr>问题描述</vt:lpstr>
      <vt:lpstr>预测过程--隐变量</vt:lpstr>
      <vt:lpstr>预测过程--IW分布</vt:lpstr>
      <vt:lpstr>变分贝叶斯估计</vt:lpstr>
      <vt:lpstr>联合概率分布</vt:lpstr>
      <vt:lpstr>近似后验分布--q(x_k)</vt:lpstr>
      <vt:lpstr>近似后验分布--q(x_k)</vt:lpstr>
      <vt:lpstr>近似后验分布--q(θ_k)</vt:lpstr>
      <vt:lpstr>近似后验分布--q(Q_k)</vt:lpstr>
      <vt:lpstr>VBAKF-Q算法</vt:lpstr>
      <vt:lpstr>仿真设计</vt:lpstr>
      <vt:lpstr>仿真结果</vt:lpstr>
      <vt:lpstr>仿真结果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缘炯</dc:creator>
  <cp:lastModifiedBy>缘炯</cp:lastModifiedBy>
  <cp:revision>6</cp:revision>
  <dcterms:created xsi:type="dcterms:W3CDTF">2021-11-26T01:58:21Z</dcterms:created>
  <dcterms:modified xsi:type="dcterms:W3CDTF">2021-11-26T10:19:03Z</dcterms:modified>
</cp:coreProperties>
</file>