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Default Extension="xls" ContentType="application/vnd.ms-exce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1434" r:id="rId2"/>
    <p:sldId id="1435" r:id="rId3"/>
    <p:sldId id="1436" r:id="rId4"/>
    <p:sldId id="1437" r:id="rId5"/>
    <p:sldId id="1438" r:id="rId6"/>
    <p:sldId id="1439" r:id="rId7"/>
    <p:sldId id="1440" r:id="rId8"/>
    <p:sldId id="1441" r:id="rId9"/>
    <p:sldId id="1442" r:id="rId10"/>
    <p:sldId id="1443" r:id="rId11"/>
    <p:sldId id="1305" r:id="rId12"/>
    <p:sldId id="1264" r:id="rId13"/>
    <p:sldId id="1266" r:id="rId14"/>
    <p:sldId id="1267" r:id="rId15"/>
    <p:sldId id="1270" r:id="rId16"/>
    <p:sldId id="1268" r:id="rId17"/>
    <p:sldId id="1269" r:id="rId18"/>
    <p:sldId id="1271" r:id="rId19"/>
    <p:sldId id="1272" r:id="rId20"/>
    <p:sldId id="1273" r:id="rId21"/>
    <p:sldId id="1274" r:id="rId22"/>
    <p:sldId id="1275" r:id="rId23"/>
    <p:sldId id="1276" r:id="rId24"/>
    <p:sldId id="1395" r:id="rId25"/>
    <p:sldId id="1396" r:id="rId26"/>
    <p:sldId id="1397" r:id="rId27"/>
    <p:sldId id="1398" r:id="rId28"/>
    <p:sldId id="1399" r:id="rId29"/>
    <p:sldId id="1400" r:id="rId30"/>
    <p:sldId id="1401" r:id="rId31"/>
    <p:sldId id="1402" r:id="rId32"/>
    <p:sldId id="1403" r:id="rId33"/>
    <p:sldId id="1404" r:id="rId34"/>
    <p:sldId id="1405" r:id="rId35"/>
    <p:sldId id="1406" r:id="rId36"/>
    <p:sldId id="1407" r:id="rId37"/>
    <p:sldId id="1408" r:id="rId38"/>
    <p:sldId id="1409" r:id="rId39"/>
    <p:sldId id="1410" r:id="rId40"/>
    <p:sldId id="1411" r:id="rId41"/>
    <p:sldId id="1412" r:id="rId42"/>
    <p:sldId id="1413" r:id="rId43"/>
    <p:sldId id="1414" r:id="rId44"/>
    <p:sldId id="1415" r:id="rId45"/>
    <p:sldId id="1416" r:id="rId46"/>
    <p:sldId id="1417" r:id="rId47"/>
    <p:sldId id="1418" r:id="rId48"/>
    <p:sldId id="1419" r:id="rId49"/>
    <p:sldId id="1420" r:id="rId50"/>
    <p:sldId id="1421" r:id="rId51"/>
    <p:sldId id="1422" r:id="rId52"/>
    <p:sldId id="1423" r:id="rId53"/>
    <p:sldId id="1424" r:id="rId54"/>
    <p:sldId id="1425" r:id="rId55"/>
    <p:sldId id="1427" r:id="rId56"/>
    <p:sldId id="1428" r:id="rId57"/>
    <p:sldId id="1429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6F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1.wmf"/><Relationship Id="rId1" Type="http://schemas.openxmlformats.org/officeDocument/2006/relationships/image" Target="../media/image16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70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586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586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586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586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586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586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586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586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586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58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586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586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58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586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586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58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586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586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586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586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586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586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step</a:t>
            </a:r>
            <a:r>
              <a:rPr lang="en-US" baseline="0" dirty="0" smtClean="0"/>
              <a:t> 2, the combination of all </a:t>
            </a:r>
            <a:r>
              <a:rPr lang="en-US" sz="1200" dirty="0" smtClean="0"/>
              <a:t>Query optimization is one of the most important tasks of a relational DBMS</a:t>
            </a:r>
          </a:p>
          <a:p>
            <a:r>
              <a:rPr lang="en-US" baseline="0" dirty="0" smtClean="0"/>
              <a:t>is used as a key for sorting.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58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55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pPr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pPr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Microsoft_Office_Excel_Chart2.xls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Microsoft_Office_Excel_Chart6.xls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8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9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Relational Algebra Equivalences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A relational query optimizer uses </a:t>
            </a:r>
            <a:r>
              <a:rPr lang="en-US" sz="2800" i="1" dirty="0" smtClean="0"/>
              <a:t>relational algebra equivalences</a:t>
            </a:r>
            <a:r>
              <a:rPr lang="en-US" sz="2800" dirty="0" smtClean="0"/>
              <a:t> to identify many </a:t>
            </a:r>
            <a:r>
              <a:rPr lang="en-US" sz="2800" i="1" dirty="0" smtClean="0"/>
              <a:t>equivalent</a:t>
            </a:r>
            <a:r>
              <a:rPr lang="en-US" sz="2800" dirty="0" smtClean="0"/>
              <a:t> expressions for a given query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Two relational algebra expressions over the same set of input relations are said to be </a:t>
            </a:r>
            <a:r>
              <a:rPr lang="en-US" sz="2800" i="1" dirty="0" smtClean="0"/>
              <a:t>equivalent</a:t>
            </a:r>
            <a:r>
              <a:rPr lang="en-US" sz="2800" dirty="0" smtClean="0"/>
              <a:t> if they produce the same result on all relations’ instances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Relational algebra equivalences allow us to: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Push </a:t>
            </a:r>
            <a:r>
              <a:rPr lang="en-US" dirty="0"/>
              <a:t>selections and projections ahead of </a:t>
            </a:r>
            <a:r>
              <a:rPr lang="en-US" dirty="0" smtClean="0"/>
              <a:t>joins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Combine selections and cross-products into joins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Choose different join orders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66546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How to Estimate the Cost of Plans?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381000" y="1447800"/>
            <a:ext cx="8468047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800" dirty="0" smtClean="0"/>
              <a:t>Now that correctness is ensured, how can the DBMS estimate the costs of various plans?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35" name="Line 4"/>
          <p:cNvSpPr>
            <a:spLocks noChangeShapeType="1"/>
          </p:cNvSpPr>
          <p:nvPr/>
        </p:nvSpPr>
        <p:spPr bwMode="auto">
          <a:xfrm>
            <a:off x="3945731" y="4494045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3900487" y="3274845"/>
            <a:ext cx="2224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dirty="0"/>
              <a:t>Canonical form</a:t>
            </a:r>
          </a:p>
        </p:txBody>
      </p:sp>
      <p:grpSp>
        <p:nvGrpSpPr>
          <p:cNvPr id="37" name="Group 53"/>
          <p:cNvGrpSpPr>
            <a:grpSpLocks/>
          </p:cNvGrpSpPr>
          <p:nvPr/>
        </p:nvGrpSpPr>
        <p:grpSpPr bwMode="auto">
          <a:xfrm>
            <a:off x="950912" y="2806857"/>
            <a:ext cx="2687638" cy="3313113"/>
            <a:chOff x="3020" y="2103"/>
            <a:chExt cx="1693" cy="2087"/>
          </a:xfrm>
        </p:grpSpPr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3269" y="2688"/>
              <a:ext cx="73" cy="100"/>
            </a:xfrm>
            <a:custGeom>
              <a:avLst/>
              <a:gdLst>
                <a:gd name="T0" fmla="*/ 72 w 73"/>
                <a:gd name="T1" fmla="*/ 50 h 100"/>
                <a:gd name="T2" fmla="*/ 62 w 73"/>
                <a:gd name="T3" fmla="*/ 15 h 100"/>
                <a:gd name="T4" fmla="*/ 36 w 73"/>
                <a:gd name="T5" fmla="*/ 0 h 100"/>
                <a:gd name="T6" fmla="*/ 11 w 73"/>
                <a:gd name="T7" fmla="*/ 15 h 100"/>
                <a:gd name="T8" fmla="*/ 0 w 73"/>
                <a:gd name="T9" fmla="*/ 50 h 100"/>
                <a:gd name="T10" fmla="*/ 11 w 73"/>
                <a:gd name="T11" fmla="*/ 84 h 100"/>
                <a:gd name="T12" fmla="*/ 36 w 73"/>
                <a:gd name="T13" fmla="*/ 99 h 100"/>
                <a:gd name="T14" fmla="*/ 62 w 73"/>
                <a:gd name="T15" fmla="*/ 84 h 100"/>
                <a:gd name="T16" fmla="*/ 72 w 73"/>
                <a:gd name="T1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0">
                  <a:moveTo>
                    <a:pt x="72" y="50"/>
                  </a:moveTo>
                  <a:lnTo>
                    <a:pt x="62" y="15"/>
                  </a:lnTo>
                  <a:lnTo>
                    <a:pt x="36" y="0"/>
                  </a:lnTo>
                  <a:lnTo>
                    <a:pt x="11" y="15"/>
                  </a:lnTo>
                  <a:lnTo>
                    <a:pt x="0" y="50"/>
                  </a:lnTo>
                  <a:lnTo>
                    <a:pt x="11" y="84"/>
                  </a:lnTo>
                  <a:lnTo>
                    <a:pt x="36" y="99"/>
                  </a:lnTo>
                  <a:lnTo>
                    <a:pt x="62" y="84"/>
                  </a:lnTo>
                  <a:lnTo>
                    <a:pt x="72" y="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/>
          </p:nvSpPr>
          <p:spPr bwMode="auto">
            <a:xfrm>
              <a:off x="3306" y="2699"/>
              <a:ext cx="65" cy="1"/>
            </a:xfrm>
            <a:custGeom>
              <a:avLst/>
              <a:gdLst>
                <a:gd name="T0" fmla="*/ 0 w 65"/>
                <a:gd name="T1" fmla="*/ 0 h 1"/>
                <a:gd name="T2" fmla="*/ 64 w 65"/>
                <a:gd name="T3" fmla="*/ 0 h 1"/>
                <a:gd name="T4" fmla="*/ 0 w 6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1">
                  <a:moveTo>
                    <a:pt x="0" y="0"/>
                  </a:move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/>
          </p:nvSpPr>
          <p:spPr bwMode="auto">
            <a:xfrm>
              <a:off x="3671" y="2113"/>
              <a:ext cx="1" cy="109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2"/>
            <p:cNvSpPr>
              <a:spLocks/>
            </p:cNvSpPr>
            <p:nvPr/>
          </p:nvSpPr>
          <p:spPr bwMode="auto">
            <a:xfrm>
              <a:off x="3726" y="2113"/>
              <a:ext cx="1" cy="109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3"/>
            <p:cNvSpPr>
              <a:spLocks/>
            </p:cNvSpPr>
            <p:nvPr/>
          </p:nvSpPr>
          <p:spPr bwMode="auto">
            <a:xfrm>
              <a:off x="3645" y="2103"/>
              <a:ext cx="110" cy="1"/>
            </a:xfrm>
            <a:custGeom>
              <a:avLst/>
              <a:gdLst>
                <a:gd name="T0" fmla="*/ 0 w 110"/>
                <a:gd name="T1" fmla="*/ 0 h 1"/>
                <a:gd name="T2" fmla="*/ 109 w 110"/>
                <a:gd name="T3" fmla="*/ 0 h 1"/>
                <a:gd name="T4" fmla="*/ 0 w 110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1">
                  <a:moveTo>
                    <a:pt x="0" y="0"/>
                  </a:move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4"/>
            <p:cNvSpPr>
              <a:spLocks/>
            </p:cNvSpPr>
            <p:nvPr/>
          </p:nvSpPr>
          <p:spPr bwMode="auto">
            <a:xfrm>
              <a:off x="3745" y="3371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5"/>
            <p:cNvSpPr>
              <a:spLocks/>
            </p:cNvSpPr>
            <p:nvPr/>
          </p:nvSpPr>
          <p:spPr bwMode="auto">
            <a:xfrm>
              <a:off x="3964" y="3371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6"/>
            <p:cNvSpPr>
              <a:spLocks/>
            </p:cNvSpPr>
            <p:nvPr/>
          </p:nvSpPr>
          <p:spPr bwMode="auto">
            <a:xfrm>
              <a:off x="3745" y="3371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7"/>
            <p:cNvSpPr>
              <a:spLocks/>
            </p:cNvSpPr>
            <p:nvPr/>
          </p:nvSpPr>
          <p:spPr bwMode="auto">
            <a:xfrm>
              <a:off x="3745" y="3371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8"/>
            <p:cNvSpPr>
              <a:spLocks/>
            </p:cNvSpPr>
            <p:nvPr/>
          </p:nvSpPr>
          <p:spPr bwMode="auto">
            <a:xfrm>
              <a:off x="3370" y="3693"/>
              <a:ext cx="422" cy="225"/>
            </a:xfrm>
            <a:custGeom>
              <a:avLst/>
              <a:gdLst>
                <a:gd name="T0" fmla="*/ 0 w 422"/>
                <a:gd name="T1" fmla="*/ 224 h 225"/>
                <a:gd name="T2" fmla="*/ 421 w 422"/>
                <a:gd name="T3" fmla="*/ 0 h 225"/>
                <a:gd name="T4" fmla="*/ 0 w 422"/>
                <a:gd name="T5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" h="225">
                  <a:moveTo>
                    <a:pt x="0" y="224"/>
                  </a:moveTo>
                  <a:lnTo>
                    <a:pt x="421" y="0"/>
                  </a:lnTo>
                  <a:lnTo>
                    <a:pt x="0" y="22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39"/>
            <p:cNvSpPr>
              <a:spLocks/>
            </p:cNvSpPr>
            <p:nvPr/>
          </p:nvSpPr>
          <p:spPr bwMode="auto">
            <a:xfrm>
              <a:off x="3947" y="3693"/>
              <a:ext cx="431" cy="225"/>
            </a:xfrm>
            <a:custGeom>
              <a:avLst/>
              <a:gdLst>
                <a:gd name="T0" fmla="*/ 0 w 431"/>
                <a:gd name="T1" fmla="*/ 0 h 225"/>
                <a:gd name="T2" fmla="*/ 430 w 431"/>
                <a:gd name="T3" fmla="*/ 224 h 225"/>
                <a:gd name="T4" fmla="*/ 0 w 431"/>
                <a:gd name="T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" h="225">
                  <a:moveTo>
                    <a:pt x="0" y="0"/>
                  </a:moveTo>
                  <a:lnTo>
                    <a:pt x="430" y="22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40"/>
            <p:cNvSpPr>
              <a:spLocks/>
            </p:cNvSpPr>
            <p:nvPr/>
          </p:nvSpPr>
          <p:spPr bwMode="auto">
            <a:xfrm>
              <a:off x="3856" y="2922"/>
              <a:ext cx="1" cy="353"/>
            </a:xfrm>
            <a:custGeom>
              <a:avLst/>
              <a:gdLst>
                <a:gd name="T0" fmla="*/ 0 w 1"/>
                <a:gd name="T1" fmla="*/ 0 h 353"/>
                <a:gd name="T2" fmla="*/ 0 w 1"/>
                <a:gd name="T3" fmla="*/ 352 h 353"/>
                <a:gd name="T4" fmla="*/ 0 w 1"/>
                <a:gd name="T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41"/>
            <p:cNvSpPr>
              <a:spLocks/>
            </p:cNvSpPr>
            <p:nvPr/>
          </p:nvSpPr>
          <p:spPr bwMode="auto">
            <a:xfrm>
              <a:off x="3856" y="2338"/>
              <a:ext cx="1" cy="323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42"/>
            <p:cNvSpPr>
              <a:spLocks/>
            </p:cNvSpPr>
            <p:nvPr/>
          </p:nvSpPr>
          <p:spPr bwMode="auto">
            <a:xfrm>
              <a:off x="3828" y="2741"/>
              <a:ext cx="55" cy="100"/>
            </a:xfrm>
            <a:custGeom>
              <a:avLst/>
              <a:gdLst>
                <a:gd name="T0" fmla="*/ 0 w 55"/>
                <a:gd name="T1" fmla="*/ 99 h 100"/>
                <a:gd name="T2" fmla="*/ 54 w 55"/>
                <a:gd name="T3" fmla="*/ 0 h 100"/>
                <a:gd name="T4" fmla="*/ 0 w 55"/>
                <a:gd name="T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100">
                  <a:moveTo>
                    <a:pt x="0" y="99"/>
                  </a:moveTo>
                  <a:lnTo>
                    <a:pt x="54" y="0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43"/>
            <p:cNvSpPr>
              <a:spLocks/>
            </p:cNvSpPr>
            <p:nvPr/>
          </p:nvSpPr>
          <p:spPr bwMode="auto">
            <a:xfrm>
              <a:off x="3882" y="2749"/>
              <a:ext cx="48" cy="92"/>
            </a:xfrm>
            <a:custGeom>
              <a:avLst/>
              <a:gdLst>
                <a:gd name="T0" fmla="*/ 0 w 48"/>
                <a:gd name="T1" fmla="*/ 0 h 92"/>
                <a:gd name="T2" fmla="*/ 47 w 48"/>
                <a:gd name="T3" fmla="*/ 91 h 92"/>
                <a:gd name="T4" fmla="*/ 0 w 48"/>
                <a:gd name="T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2">
                  <a:moveTo>
                    <a:pt x="0" y="0"/>
                  </a:moveTo>
                  <a:lnTo>
                    <a:pt x="47" y="9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44"/>
            <p:cNvSpPr>
              <a:spLocks noChangeArrowheads="1"/>
            </p:cNvSpPr>
            <p:nvPr/>
          </p:nvSpPr>
          <p:spPr bwMode="auto">
            <a:xfrm>
              <a:off x="3020" y="3971"/>
              <a:ext cx="719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Reserves</a:t>
              </a:r>
            </a:p>
          </p:txBody>
        </p:sp>
        <p:sp>
          <p:nvSpPr>
            <p:cNvPr id="84" name="Rectangle 45"/>
            <p:cNvSpPr>
              <a:spLocks noChangeArrowheads="1"/>
            </p:cNvSpPr>
            <p:nvPr/>
          </p:nvSpPr>
          <p:spPr bwMode="auto">
            <a:xfrm>
              <a:off x="4145" y="3961"/>
              <a:ext cx="568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Sailors</a:t>
              </a:r>
            </a:p>
          </p:txBody>
        </p:sp>
        <p:sp>
          <p:nvSpPr>
            <p:cNvPr id="85" name="Rectangle 46"/>
            <p:cNvSpPr>
              <a:spLocks noChangeArrowheads="1"/>
            </p:cNvSpPr>
            <p:nvPr/>
          </p:nvSpPr>
          <p:spPr bwMode="auto">
            <a:xfrm>
              <a:off x="3633" y="3504"/>
              <a:ext cx="503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dirty="0" err="1">
                  <a:solidFill>
                    <a:srgbClr val="000000"/>
                  </a:solidFill>
                  <a:latin typeface="Arial" pitchFamily="34" charset="0"/>
                </a:rPr>
                <a:t>sid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</a:rPr>
                <a:t>=</a:t>
              </a:r>
              <a:r>
                <a:rPr lang="en-US" sz="1400" b="1" dirty="0" err="1">
                  <a:solidFill>
                    <a:srgbClr val="000000"/>
                  </a:solidFill>
                  <a:latin typeface="Arial" pitchFamily="34" charset="0"/>
                </a:rPr>
                <a:t>sid</a:t>
              </a:r>
              <a:endParaRPr lang="en-US" sz="1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6" name="Rectangle 47"/>
            <p:cNvSpPr>
              <a:spLocks noChangeArrowheads="1"/>
            </p:cNvSpPr>
            <p:nvPr/>
          </p:nvSpPr>
          <p:spPr bwMode="auto">
            <a:xfrm>
              <a:off x="3331" y="2733"/>
              <a:ext cx="56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bid=100 </a:t>
              </a:r>
            </a:p>
          </p:txBody>
        </p:sp>
        <p:sp>
          <p:nvSpPr>
            <p:cNvPr id="87" name="Rectangle 48"/>
            <p:cNvSpPr>
              <a:spLocks noChangeArrowheads="1"/>
            </p:cNvSpPr>
            <p:nvPr/>
          </p:nvSpPr>
          <p:spPr bwMode="auto">
            <a:xfrm>
              <a:off x="3935" y="2712"/>
              <a:ext cx="61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</a:rPr>
                <a:t>rating &gt; 5</a:t>
              </a:r>
            </a:p>
          </p:txBody>
        </p:sp>
        <p:sp>
          <p:nvSpPr>
            <p:cNvPr id="88" name="Rectangle 49"/>
            <p:cNvSpPr>
              <a:spLocks noChangeArrowheads="1"/>
            </p:cNvSpPr>
            <p:nvPr/>
          </p:nvSpPr>
          <p:spPr bwMode="auto">
            <a:xfrm>
              <a:off x="3706" y="2157"/>
              <a:ext cx="46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sname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445614" y="2889488"/>
            <a:ext cx="1617663" cy="3278188"/>
            <a:chOff x="6309883" y="1728825"/>
            <a:chExt cx="1617663" cy="3278188"/>
          </a:xfrm>
        </p:grpSpPr>
        <p:sp>
          <p:nvSpPr>
            <p:cNvPr id="90" name="Freeform 9"/>
            <p:cNvSpPr>
              <a:spLocks/>
            </p:cNvSpPr>
            <p:nvPr/>
          </p:nvSpPr>
          <p:spPr bwMode="auto">
            <a:xfrm>
              <a:off x="6948058" y="3321088"/>
              <a:ext cx="1588" cy="88900"/>
            </a:xfrm>
            <a:custGeom>
              <a:avLst/>
              <a:gdLst>
                <a:gd name="T0" fmla="*/ 0 w 1"/>
                <a:gd name="T1" fmla="*/ 0 h 56"/>
                <a:gd name="T2" fmla="*/ 0 w 1"/>
                <a:gd name="T3" fmla="*/ 55 h 56"/>
                <a:gd name="T4" fmla="*/ 0 w 1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6">
                  <a:moveTo>
                    <a:pt x="0" y="0"/>
                  </a:moveTo>
                  <a:lnTo>
                    <a:pt x="0" y="5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7130621" y="3321088"/>
              <a:ext cx="1587" cy="88900"/>
            </a:xfrm>
            <a:custGeom>
              <a:avLst/>
              <a:gdLst>
                <a:gd name="T0" fmla="*/ 0 w 1"/>
                <a:gd name="T1" fmla="*/ 0 h 56"/>
                <a:gd name="T2" fmla="*/ 0 w 1"/>
                <a:gd name="T3" fmla="*/ 55 h 56"/>
                <a:gd name="T4" fmla="*/ 0 w 1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6">
                  <a:moveTo>
                    <a:pt x="0" y="0"/>
                  </a:moveTo>
                  <a:lnTo>
                    <a:pt x="0" y="5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6948058" y="3321088"/>
              <a:ext cx="184150" cy="88900"/>
            </a:xfrm>
            <a:custGeom>
              <a:avLst/>
              <a:gdLst>
                <a:gd name="T0" fmla="*/ 0 w 116"/>
                <a:gd name="T1" fmla="*/ 0 h 56"/>
                <a:gd name="T2" fmla="*/ 115 w 116"/>
                <a:gd name="T3" fmla="*/ 55 h 56"/>
                <a:gd name="T4" fmla="*/ 0 w 116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56">
                  <a:moveTo>
                    <a:pt x="0" y="0"/>
                  </a:moveTo>
                  <a:lnTo>
                    <a:pt x="115" y="5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6948058" y="3321088"/>
              <a:ext cx="184150" cy="88900"/>
            </a:xfrm>
            <a:custGeom>
              <a:avLst/>
              <a:gdLst>
                <a:gd name="T0" fmla="*/ 0 w 116"/>
                <a:gd name="T1" fmla="*/ 55 h 56"/>
                <a:gd name="T2" fmla="*/ 115 w 116"/>
                <a:gd name="T3" fmla="*/ 0 h 56"/>
                <a:gd name="T4" fmla="*/ 0 w 116"/>
                <a:gd name="T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56">
                  <a:moveTo>
                    <a:pt x="0" y="55"/>
                  </a:moveTo>
                  <a:lnTo>
                    <a:pt x="115" y="0"/>
                  </a:lnTo>
                  <a:lnTo>
                    <a:pt x="0" y="5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6635321" y="3678275"/>
              <a:ext cx="350837" cy="250825"/>
            </a:xfrm>
            <a:custGeom>
              <a:avLst/>
              <a:gdLst>
                <a:gd name="T0" fmla="*/ 0 w 221"/>
                <a:gd name="T1" fmla="*/ 157 h 158"/>
                <a:gd name="T2" fmla="*/ 220 w 221"/>
                <a:gd name="T3" fmla="*/ 0 h 158"/>
                <a:gd name="T4" fmla="*/ 0 w 221"/>
                <a:gd name="T5" fmla="*/ 15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" h="158">
                  <a:moveTo>
                    <a:pt x="0" y="157"/>
                  </a:moveTo>
                  <a:lnTo>
                    <a:pt x="220" y="0"/>
                  </a:lnTo>
                  <a:lnTo>
                    <a:pt x="0" y="15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7116333" y="3678275"/>
              <a:ext cx="360363" cy="250825"/>
            </a:xfrm>
            <a:custGeom>
              <a:avLst/>
              <a:gdLst>
                <a:gd name="T0" fmla="*/ 0 w 227"/>
                <a:gd name="T1" fmla="*/ 0 h 158"/>
                <a:gd name="T2" fmla="*/ 226 w 227"/>
                <a:gd name="T3" fmla="*/ 157 h 158"/>
                <a:gd name="T4" fmla="*/ 0 w 227"/>
                <a:gd name="T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" h="158">
                  <a:moveTo>
                    <a:pt x="0" y="0"/>
                  </a:moveTo>
                  <a:lnTo>
                    <a:pt x="226" y="15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7038546" y="2033625"/>
              <a:ext cx="1587" cy="390525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5 h 246"/>
                <a:gd name="T4" fmla="*/ 0 w 1"/>
                <a:gd name="T5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46">
                  <a:moveTo>
                    <a:pt x="0" y="0"/>
                  </a:moveTo>
                  <a:lnTo>
                    <a:pt x="0" y="24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7032196" y="2822613"/>
              <a:ext cx="1587" cy="358775"/>
            </a:xfrm>
            <a:custGeom>
              <a:avLst/>
              <a:gdLst>
                <a:gd name="T0" fmla="*/ 0 w 1"/>
                <a:gd name="T1" fmla="*/ 0 h 226"/>
                <a:gd name="T2" fmla="*/ 0 w 1"/>
                <a:gd name="T3" fmla="*/ 225 h 226"/>
                <a:gd name="T4" fmla="*/ 0 w 1"/>
                <a:gd name="T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26">
                  <a:moveTo>
                    <a:pt x="0" y="0"/>
                  </a:moveTo>
                  <a:lnTo>
                    <a:pt x="0" y="2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7"/>
            <p:cNvSpPr>
              <a:spLocks/>
            </p:cNvSpPr>
            <p:nvPr/>
          </p:nvSpPr>
          <p:spPr bwMode="auto">
            <a:xfrm>
              <a:off x="6809946" y="1738350"/>
              <a:ext cx="1587" cy="120650"/>
            </a:xfrm>
            <a:custGeom>
              <a:avLst/>
              <a:gdLst>
                <a:gd name="T0" fmla="*/ 0 w 1"/>
                <a:gd name="T1" fmla="*/ 0 h 76"/>
                <a:gd name="T2" fmla="*/ 0 w 1"/>
                <a:gd name="T3" fmla="*/ 75 h 76"/>
                <a:gd name="T4" fmla="*/ 0 w 1"/>
                <a:gd name="T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76">
                  <a:moveTo>
                    <a:pt x="0" y="0"/>
                  </a:moveTo>
                  <a:lnTo>
                    <a:pt x="0" y="7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8"/>
            <p:cNvSpPr>
              <a:spLocks/>
            </p:cNvSpPr>
            <p:nvPr/>
          </p:nvSpPr>
          <p:spPr bwMode="auto">
            <a:xfrm>
              <a:off x="6855983" y="1738350"/>
              <a:ext cx="1588" cy="120650"/>
            </a:xfrm>
            <a:custGeom>
              <a:avLst/>
              <a:gdLst>
                <a:gd name="T0" fmla="*/ 0 w 1"/>
                <a:gd name="T1" fmla="*/ 0 h 76"/>
                <a:gd name="T2" fmla="*/ 0 w 1"/>
                <a:gd name="T3" fmla="*/ 75 h 76"/>
                <a:gd name="T4" fmla="*/ 0 w 1"/>
                <a:gd name="T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76">
                  <a:moveTo>
                    <a:pt x="0" y="0"/>
                  </a:moveTo>
                  <a:lnTo>
                    <a:pt x="0" y="7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9"/>
            <p:cNvSpPr>
              <a:spLocks/>
            </p:cNvSpPr>
            <p:nvPr/>
          </p:nvSpPr>
          <p:spPr bwMode="auto">
            <a:xfrm>
              <a:off x="6787721" y="1728825"/>
              <a:ext cx="92075" cy="1588"/>
            </a:xfrm>
            <a:custGeom>
              <a:avLst/>
              <a:gdLst>
                <a:gd name="T0" fmla="*/ 0 w 58"/>
                <a:gd name="T1" fmla="*/ 0 h 1"/>
                <a:gd name="T2" fmla="*/ 57 w 58"/>
                <a:gd name="T3" fmla="*/ 0 h 1"/>
                <a:gd name="T4" fmla="*/ 0 w 5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1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20"/>
            <p:cNvSpPr>
              <a:spLocks/>
            </p:cNvSpPr>
            <p:nvPr/>
          </p:nvSpPr>
          <p:spPr bwMode="auto">
            <a:xfrm>
              <a:off x="6803596" y="2489238"/>
              <a:ext cx="61912" cy="109537"/>
            </a:xfrm>
            <a:custGeom>
              <a:avLst/>
              <a:gdLst>
                <a:gd name="T0" fmla="*/ 38 w 39"/>
                <a:gd name="T1" fmla="*/ 34 h 69"/>
                <a:gd name="T2" fmla="*/ 33 w 39"/>
                <a:gd name="T3" fmla="*/ 10 h 69"/>
                <a:gd name="T4" fmla="*/ 19 w 39"/>
                <a:gd name="T5" fmla="*/ 0 h 69"/>
                <a:gd name="T6" fmla="*/ 5 w 39"/>
                <a:gd name="T7" fmla="*/ 10 h 69"/>
                <a:gd name="T8" fmla="*/ 0 w 39"/>
                <a:gd name="T9" fmla="*/ 34 h 69"/>
                <a:gd name="T10" fmla="*/ 5 w 39"/>
                <a:gd name="T11" fmla="*/ 58 h 69"/>
                <a:gd name="T12" fmla="*/ 19 w 39"/>
                <a:gd name="T13" fmla="*/ 68 h 69"/>
                <a:gd name="T14" fmla="*/ 33 w 39"/>
                <a:gd name="T15" fmla="*/ 58 h 69"/>
                <a:gd name="T16" fmla="*/ 38 w 39"/>
                <a:gd name="T17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69">
                  <a:moveTo>
                    <a:pt x="38" y="34"/>
                  </a:moveTo>
                  <a:lnTo>
                    <a:pt x="33" y="10"/>
                  </a:lnTo>
                  <a:lnTo>
                    <a:pt x="19" y="0"/>
                  </a:lnTo>
                  <a:lnTo>
                    <a:pt x="5" y="10"/>
                  </a:lnTo>
                  <a:lnTo>
                    <a:pt x="0" y="34"/>
                  </a:lnTo>
                  <a:lnTo>
                    <a:pt x="5" y="58"/>
                  </a:lnTo>
                  <a:lnTo>
                    <a:pt x="19" y="68"/>
                  </a:lnTo>
                  <a:lnTo>
                    <a:pt x="33" y="58"/>
                  </a:lnTo>
                  <a:lnTo>
                    <a:pt x="38" y="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21"/>
            <p:cNvSpPr>
              <a:spLocks/>
            </p:cNvSpPr>
            <p:nvPr/>
          </p:nvSpPr>
          <p:spPr bwMode="auto">
            <a:xfrm>
              <a:off x="6832171" y="2498763"/>
              <a:ext cx="57150" cy="1587"/>
            </a:xfrm>
            <a:custGeom>
              <a:avLst/>
              <a:gdLst>
                <a:gd name="T0" fmla="*/ 0 w 36"/>
                <a:gd name="T1" fmla="*/ 0 h 1"/>
                <a:gd name="T2" fmla="*/ 35 w 36"/>
                <a:gd name="T3" fmla="*/ 0 h 1"/>
                <a:gd name="T4" fmla="*/ 0 w 3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">
                  <a:moveTo>
                    <a:pt x="0" y="0"/>
                  </a:moveTo>
                  <a:lnTo>
                    <a:pt x="35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22"/>
            <p:cNvSpPr>
              <a:spLocks/>
            </p:cNvSpPr>
            <p:nvPr/>
          </p:nvSpPr>
          <p:spPr bwMode="auto">
            <a:xfrm>
              <a:off x="6619446" y="4306925"/>
              <a:ext cx="1587" cy="388938"/>
            </a:xfrm>
            <a:custGeom>
              <a:avLst/>
              <a:gdLst>
                <a:gd name="T0" fmla="*/ 0 w 1"/>
                <a:gd name="T1" fmla="*/ 0 h 245"/>
                <a:gd name="T2" fmla="*/ 0 w 1"/>
                <a:gd name="T3" fmla="*/ 244 h 245"/>
                <a:gd name="T4" fmla="*/ 0 w 1"/>
                <a:gd name="T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45">
                  <a:moveTo>
                    <a:pt x="0" y="0"/>
                  </a:moveTo>
                  <a:lnTo>
                    <a:pt x="0" y="24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23"/>
            <p:cNvSpPr>
              <a:spLocks noChangeArrowheads="1"/>
            </p:cNvSpPr>
            <p:nvPr/>
          </p:nvSpPr>
          <p:spPr bwMode="auto">
            <a:xfrm>
              <a:off x="6309883" y="4735550"/>
              <a:ext cx="858838" cy="271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pitchFamily="34" charset="0"/>
                </a:rPr>
                <a:t>Reserves</a:t>
              </a:r>
            </a:p>
          </p:txBody>
        </p:sp>
        <p:sp>
          <p:nvSpPr>
            <p:cNvPr id="105" name="Rectangle 24"/>
            <p:cNvSpPr>
              <a:spLocks noChangeArrowheads="1"/>
            </p:cNvSpPr>
            <p:nvPr/>
          </p:nvSpPr>
          <p:spPr bwMode="auto">
            <a:xfrm>
              <a:off x="7238571" y="4062450"/>
              <a:ext cx="688975" cy="271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pitchFamily="34" charset="0"/>
                </a:rPr>
                <a:t>Sailors</a:t>
              </a:r>
            </a:p>
          </p:txBody>
        </p:sp>
        <p:sp>
          <p:nvSpPr>
            <p:cNvPr id="106" name="Rectangle 25"/>
            <p:cNvSpPr>
              <a:spLocks noChangeArrowheads="1"/>
            </p:cNvSpPr>
            <p:nvPr/>
          </p:nvSpPr>
          <p:spPr bwMode="auto">
            <a:xfrm>
              <a:off x="6659133" y="3386175"/>
              <a:ext cx="709613" cy="271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pitchFamily="34" charset="0"/>
                </a:rPr>
                <a:t>sid=sid</a:t>
              </a:r>
            </a:p>
          </p:txBody>
        </p:sp>
        <p:sp>
          <p:nvSpPr>
            <p:cNvPr id="107" name="Rectangle 26"/>
            <p:cNvSpPr>
              <a:spLocks noChangeArrowheads="1"/>
            </p:cNvSpPr>
            <p:nvPr/>
          </p:nvSpPr>
          <p:spPr bwMode="auto">
            <a:xfrm>
              <a:off x="6400371" y="4076738"/>
              <a:ext cx="795337" cy="271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pitchFamily="34" charset="0"/>
                </a:rPr>
                <a:t>bid=100 </a:t>
              </a:r>
            </a:p>
          </p:txBody>
        </p:sp>
        <p:sp>
          <p:nvSpPr>
            <p:cNvPr id="108" name="Rectangle 27"/>
            <p:cNvSpPr>
              <a:spLocks noChangeArrowheads="1"/>
            </p:cNvSpPr>
            <p:nvPr/>
          </p:nvSpPr>
          <p:spPr bwMode="auto">
            <a:xfrm>
              <a:off x="6797246" y="1782800"/>
              <a:ext cx="663575" cy="271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pitchFamily="34" charset="0"/>
                </a:rPr>
                <a:t>sname</a:t>
              </a:r>
            </a:p>
          </p:txBody>
        </p:sp>
        <p:sp>
          <p:nvSpPr>
            <p:cNvPr id="109" name="Rectangle 29"/>
            <p:cNvSpPr>
              <a:spLocks noChangeArrowheads="1"/>
            </p:cNvSpPr>
            <p:nvPr/>
          </p:nvSpPr>
          <p:spPr bwMode="auto">
            <a:xfrm>
              <a:off x="6797246" y="2517813"/>
              <a:ext cx="862012" cy="271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pitchFamily="34" charset="0"/>
                </a:rPr>
                <a:t>rating &gt; 5</a:t>
              </a:r>
            </a:p>
          </p:txBody>
        </p:sp>
        <p:sp>
          <p:nvSpPr>
            <p:cNvPr id="110" name="Freeform 32"/>
            <p:cNvSpPr>
              <a:spLocks/>
            </p:cNvSpPr>
            <p:nvPr/>
          </p:nvSpPr>
          <p:spPr bwMode="auto">
            <a:xfrm>
              <a:off x="6384496" y="4046575"/>
              <a:ext cx="65087" cy="111125"/>
            </a:xfrm>
            <a:custGeom>
              <a:avLst/>
              <a:gdLst>
                <a:gd name="T0" fmla="*/ 40 w 41"/>
                <a:gd name="T1" fmla="*/ 34 h 70"/>
                <a:gd name="T2" fmla="*/ 34 w 41"/>
                <a:gd name="T3" fmla="*/ 10 h 70"/>
                <a:gd name="T4" fmla="*/ 20 w 41"/>
                <a:gd name="T5" fmla="*/ 0 h 70"/>
                <a:gd name="T6" fmla="*/ 6 w 41"/>
                <a:gd name="T7" fmla="*/ 10 h 70"/>
                <a:gd name="T8" fmla="*/ 0 w 41"/>
                <a:gd name="T9" fmla="*/ 34 h 70"/>
                <a:gd name="T10" fmla="*/ 6 w 41"/>
                <a:gd name="T11" fmla="*/ 59 h 70"/>
                <a:gd name="T12" fmla="*/ 20 w 41"/>
                <a:gd name="T13" fmla="*/ 69 h 70"/>
                <a:gd name="T14" fmla="*/ 34 w 41"/>
                <a:gd name="T15" fmla="*/ 59 h 70"/>
                <a:gd name="T16" fmla="*/ 40 w 41"/>
                <a:gd name="T17" fmla="*/ 3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70">
                  <a:moveTo>
                    <a:pt x="40" y="34"/>
                  </a:moveTo>
                  <a:lnTo>
                    <a:pt x="34" y="10"/>
                  </a:lnTo>
                  <a:lnTo>
                    <a:pt x="20" y="0"/>
                  </a:lnTo>
                  <a:lnTo>
                    <a:pt x="6" y="10"/>
                  </a:lnTo>
                  <a:lnTo>
                    <a:pt x="0" y="34"/>
                  </a:lnTo>
                  <a:lnTo>
                    <a:pt x="6" y="59"/>
                  </a:lnTo>
                  <a:lnTo>
                    <a:pt x="20" y="69"/>
                  </a:lnTo>
                  <a:lnTo>
                    <a:pt x="34" y="59"/>
                  </a:lnTo>
                  <a:lnTo>
                    <a:pt x="40" y="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33"/>
            <p:cNvSpPr>
              <a:spLocks/>
            </p:cNvSpPr>
            <p:nvPr/>
          </p:nvSpPr>
          <p:spPr bwMode="auto">
            <a:xfrm>
              <a:off x="6416246" y="4057688"/>
              <a:ext cx="58737" cy="1587"/>
            </a:xfrm>
            <a:custGeom>
              <a:avLst/>
              <a:gdLst>
                <a:gd name="T0" fmla="*/ 0 w 37"/>
                <a:gd name="T1" fmla="*/ 0 h 1"/>
                <a:gd name="T2" fmla="*/ 36 w 37"/>
                <a:gd name="T3" fmla="*/ 0 h 1"/>
                <a:gd name="T4" fmla="*/ 0 w 3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1">
                  <a:moveTo>
                    <a:pt x="0" y="0"/>
                  </a:moveTo>
                  <a:lnTo>
                    <a:pt x="3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4" name="Rectangle 29"/>
          <p:cNvSpPr>
            <a:spLocks noChangeArrowheads="1"/>
          </p:cNvSpPr>
          <p:nvPr/>
        </p:nvSpPr>
        <p:spPr bwMode="auto">
          <a:xfrm>
            <a:off x="1146175" y="4737100"/>
            <a:ext cx="723900" cy="3937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30"/>
          <p:cNvSpPr>
            <a:spLocks noChangeArrowheads="1"/>
          </p:cNvSpPr>
          <p:nvPr/>
        </p:nvSpPr>
        <p:spPr bwMode="auto">
          <a:xfrm>
            <a:off x="1532798" y="4219486"/>
            <a:ext cx="114300" cy="406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 rot="20003422">
            <a:off x="1346663" y="5319721"/>
            <a:ext cx="533400" cy="20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 rot="1817574">
            <a:off x="2744498" y="5296489"/>
            <a:ext cx="533400" cy="20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30"/>
          <p:cNvSpPr>
            <a:spLocks noChangeArrowheads="1"/>
          </p:cNvSpPr>
          <p:nvPr/>
        </p:nvSpPr>
        <p:spPr bwMode="auto">
          <a:xfrm>
            <a:off x="1556213" y="3178413"/>
            <a:ext cx="57150" cy="406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Rectangle 117"/>
          <p:cNvSpPr/>
          <p:nvPr/>
        </p:nvSpPr>
        <p:spPr>
          <a:xfrm rot="19361719">
            <a:off x="6342174" y="4875394"/>
            <a:ext cx="533400" cy="113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6032864" y="4422686"/>
            <a:ext cx="723900" cy="203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6431523" y="3127613"/>
            <a:ext cx="57150" cy="406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Rectangle 30"/>
          <p:cNvSpPr>
            <a:spLocks noChangeArrowheads="1"/>
          </p:cNvSpPr>
          <p:nvPr/>
        </p:nvSpPr>
        <p:spPr bwMode="auto">
          <a:xfrm>
            <a:off x="6411046" y="3885223"/>
            <a:ext cx="114300" cy="406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60"/>
          <p:cNvSpPr/>
          <p:nvPr/>
        </p:nvSpPr>
        <p:spPr>
          <a:xfrm rot="2396778">
            <a:off x="7510712" y="4779324"/>
            <a:ext cx="533400" cy="20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5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3" grpId="0" animBg="1"/>
      <p:bldP spid="116" grpId="0" animBg="1"/>
      <p:bldP spid="117" grpId="0" animBg="1"/>
      <p:bldP spid="118" grpId="0" animBg="1"/>
      <p:bldP spid="120" grpId="0" animBg="1"/>
      <p:bldP spid="122" grpId="0" animBg="1"/>
      <p:bldP spid="123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Estimating the Cost of a Plan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smtClean="0"/>
              <a:t>The cost of a plan can be estimated by: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Estimating </a:t>
            </a:r>
            <a:r>
              <a:rPr lang="en-US" i="1" dirty="0" smtClean="0"/>
              <a:t>the cost of each operation </a:t>
            </a:r>
            <a:r>
              <a:rPr lang="en-US" dirty="0" smtClean="0"/>
              <a:t>in the </a:t>
            </a:r>
            <a:br>
              <a:rPr lang="en-US" dirty="0" smtClean="0"/>
            </a:br>
            <a:r>
              <a:rPr lang="en-US" dirty="0" smtClean="0"/>
              <a:t>plan tree</a:t>
            </a:r>
          </a:p>
          <a:p>
            <a:pPr lvl="2">
              <a:buFont typeface="Wingdings" pitchFamily="2" charset="2"/>
              <a:buChar char="§"/>
            </a:pPr>
            <a:r>
              <a:rPr lang="en-US" sz="2600" dirty="0" smtClean="0"/>
              <a:t>Already covered last week (e.g., costs of various </a:t>
            </a:r>
            <a:br>
              <a:rPr lang="en-US" sz="2600" dirty="0" smtClean="0"/>
            </a:br>
            <a:r>
              <a:rPr lang="en-US" sz="2600" dirty="0" smtClean="0"/>
              <a:t>join algorithms)</a:t>
            </a:r>
          </a:p>
          <a:p>
            <a:pPr lvl="2">
              <a:buFont typeface="Wingdings" pitchFamily="2" charset="2"/>
              <a:buChar char="§"/>
            </a:pPr>
            <a:endParaRPr lang="en-US" sz="2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Estimating </a:t>
            </a:r>
            <a:r>
              <a:rPr lang="en-US" i="1" dirty="0" smtClean="0"/>
              <a:t>the size of the result set of each operation </a:t>
            </a:r>
            <a:r>
              <a:rPr lang="en-US" dirty="0" smtClean="0"/>
              <a:t>in the plan tree</a:t>
            </a:r>
          </a:p>
          <a:p>
            <a:pPr lvl="2">
              <a:buFont typeface="Wingdings" pitchFamily="2" charset="2"/>
              <a:buChar char="§"/>
            </a:pPr>
            <a:r>
              <a:rPr lang="en-US" sz="2600" dirty="0" smtClean="0"/>
              <a:t>The output </a:t>
            </a:r>
            <a:r>
              <a:rPr lang="en-US" sz="2600" i="1" u="sng" dirty="0" smtClean="0"/>
              <a:t>size</a:t>
            </a:r>
            <a:r>
              <a:rPr lang="en-US" sz="2600" dirty="0" smtClean="0"/>
              <a:t> and </a:t>
            </a:r>
            <a:r>
              <a:rPr lang="en-US" sz="2600" i="1" u="sng" dirty="0" smtClean="0"/>
              <a:t>order</a:t>
            </a:r>
            <a:r>
              <a:rPr lang="en-US" sz="2600" dirty="0" smtClean="0"/>
              <a:t> of a child node affects the cost of its parent node 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962114" y="6147276"/>
            <a:ext cx="7496086" cy="533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How can we estimate result sizes?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427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Estimating Result Sizes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Consider a query block, </a:t>
            </a:r>
            <a:r>
              <a:rPr lang="en-US" sz="2800" b="1" i="1" dirty="0" smtClean="0"/>
              <a:t>QB</a:t>
            </a:r>
            <a:r>
              <a:rPr lang="en-US" sz="2800" dirty="0" smtClean="0"/>
              <a:t>, of the form: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What is the </a:t>
            </a:r>
            <a:r>
              <a:rPr lang="en-US" sz="2600" i="1" dirty="0" smtClean="0"/>
              <a:t>maximum</a:t>
            </a:r>
            <a:r>
              <a:rPr lang="en-US" sz="2600" dirty="0" smtClean="0"/>
              <a:t> number of tuples generated by </a:t>
            </a:r>
            <a:r>
              <a:rPr lang="en-US" sz="2600" b="1" i="1" dirty="0" smtClean="0"/>
              <a:t>QB</a:t>
            </a:r>
            <a:r>
              <a:rPr lang="en-US" sz="2600" dirty="0" smtClean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err="1" smtClean="0"/>
              <a:t>NTuples</a:t>
            </a:r>
            <a:r>
              <a:rPr lang="en-US" sz="2600" dirty="0" smtClean="0"/>
              <a:t> (R1) × </a:t>
            </a:r>
            <a:r>
              <a:rPr lang="en-US" sz="2600" dirty="0" err="1" smtClean="0"/>
              <a:t>NTuples</a:t>
            </a:r>
            <a:r>
              <a:rPr lang="en-US" sz="2600" dirty="0" smtClean="0"/>
              <a:t> (R2) × …. × </a:t>
            </a:r>
            <a:r>
              <a:rPr lang="en-US" sz="2600" dirty="0" err="1" smtClean="0"/>
              <a:t>NTuples</a:t>
            </a:r>
            <a:r>
              <a:rPr lang="en-US" sz="2600" dirty="0" smtClean="0"/>
              <a:t>(</a:t>
            </a:r>
            <a:r>
              <a:rPr lang="en-US" sz="2600" dirty="0" err="1" smtClean="0"/>
              <a:t>Rn</a:t>
            </a:r>
            <a:r>
              <a:rPr lang="en-US" sz="26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Every term in the WHERE clause, however, eliminates some of the possible resultant tuples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A </a:t>
            </a:r>
            <a:r>
              <a:rPr lang="en-US" sz="2600" i="1" dirty="0" smtClean="0"/>
              <a:t>reduction factor</a:t>
            </a:r>
            <a:r>
              <a:rPr lang="en-US" sz="2600" dirty="0" smtClean="0"/>
              <a:t> can be associated with each term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14600" y="2209800"/>
            <a:ext cx="4199869" cy="101309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>
                <a:latin typeface="Book Antiqua" pitchFamily="18" charset="0"/>
              </a:rPr>
              <a:t>SELECT</a:t>
            </a:r>
            <a:r>
              <a:rPr lang="en-US" dirty="0">
                <a:latin typeface="Book Antiqua" pitchFamily="18" charset="0"/>
              </a:rPr>
              <a:t>  attribute list</a:t>
            </a:r>
          </a:p>
          <a:p>
            <a:r>
              <a:rPr lang="en-US" sz="2000" dirty="0">
                <a:latin typeface="Book Antiqua" pitchFamily="18" charset="0"/>
              </a:rPr>
              <a:t>FROM</a:t>
            </a:r>
            <a:r>
              <a:rPr lang="en-US" dirty="0">
                <a:latin typeface="Book Antiqua" pitchFamily="18" charset="0"/>
              </a:rPr>
              <a:t>  </a:t>
            </a:r>
            <a:r>
              <a:rPr lang="en-US" dirty="0" smtClean="0">
                <a:latin typeface="Book Antiqua" pitchFamily="18" charset="0"/>
              </a:rPr>
              <a:t>R1, R2, …., </a:t>
            </a:r>
            <a:r>
              <a:rPr lang="en-US" dirty="0" err="1" smtClean="0">
                <a:latin typeface="Book Antiqua" pitchFamily="18" charset="0"/>
              </a:rPr>
              <a:t>Rn</a:t>
            </a:r>
            <a:endParaRPr lang="en-US" dirty="0">
              <a:latin typeface="Book Antiqua" pitchFamily="18" charset="0"/>
            </a:endParaRPr>
          </a:p>
          <a:p>
            <a:r>
              <a:rPr lang="en-US" sz="2000" dirty="0">
                <a:latin typeface="Book Antiqua" pitchFamily="18" charset="0"/>
              </a:rPr>
              <a:t>WHERE</a:t>
            </a:r>
            <a:r>
              <a:rPr lang="en-US" dirty="0">
                <a:solidFill>
                  <a:srgbClr val="3365FB"/>
                </a:solidFill>
                <a:latin typeface="Book Antiqua" pitchFamily="18" charset="0"/>
              </a:rPr>
              <a:t>  </a:t>
            </a:r>
            <a:r>
              <a:rPr lang="en-US" dirty="0" smtClean="0">
                <a:solidFill>
                  <a:srgbClr val="3365FB"/>
                </a:solidFill>
                <a:latin typeface="Book Antiqua" pitchFamily="18" charset="0"/>
              </a:rPr>
              <a:t>term 1 </a:t>
            </a:r>
            <a:r>
              <a:rPr lang="en-US" sz="2000" dirty="0">
                <a:latin typeface="Book Antiqua" pitchFamily="18" charset="0"/>
              </a:rPr>
              <a:t>AND</a:t>
            </a:r>
            <a:r>
              <a:rPr lang="en-US" dirty="0">
                <a:latin typeface="Book Antiqua" pitchFamily="18" charset="0"/>
              </a:rPr>
              <a:t> ... </a:t>
            </a:r>
            <a:r>
              <a:rPr lang="en-US" sz="2000" dirty="0">
                <a:latin typeface="Book Antiqua" pitchFamily="18" charset="0"/>
              </a:rPr>
              <a:t>AND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solidFill>
                  <a:srgbClr val="3365FB"/>
                </a:solidFill>
                <a:latin typeface="Book Antiqua" pitchFamily="18" charset="0"/>
              </a:rPr>
              <a:t>term k</a:t>
            </a:r>
            <a:endParaRPr lang="en-US" dirty="0">
              <a:solidFill>
                <a:srgbClr val="3365FB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1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Estimating Result Sizes (</a:t>
            </a:r>
            <a:r>
              <a:rPr lang="en-US" i="1" dirty="0" smtClean="0">
                <a:ea typeface="ＭＳ Ｐゴシック" pitchFamily="34" charset="-128"/>
              </a:rPr>
              <a:t>Cont’d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4953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Consider a query block, </a:t>
            </a:r>
            <a:r>
              <a:rPr lang="en-US" sz="2800" b="1" i="1" dirty="0" smtClean="0"/>
              <a:t>QB</a:t>
            </a:r>
            <a:r>
              <a:rPr lang="en-US" sz="2800" dirty="0" smtClean="0"/>
              <a:t>, of the form: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The </a:t>
            </a:r>
            <a:r>
              <a:rPr lang="en-US" sz="2600" i="1" dirty="0"/>
              <a:t>r</a:t>
            </a:r>
            <a:r>
              <a:rPr lang="en-US" sz="2600" i="1" dirty="0" smtClean="0"/>
              <a:t>eduction </a:t>
            </a:r>
            <a:r>
              <a:rPr lang="en-US" sz="2600" i="1" dirty="0"/>
              <a:t>factor (RF) </a:t>
            </a:r>
            <a:r>
              <a:rPr lang="en-US" sz="2600" dirty="0"/>
              <a:t>associated with each </a:t>
            </a:r>
            <a:r>
              <a:rPr lang="en-US" sz="2600" i="1" dirty="0"/>
              <a:t>term</a:t>
            </a:r>
            <a:r>
              <a:rPr lang="en-US" sz="2600" dirty="0"/>
              <a:t> reflects the impact of the </a:t>
            </a:r>
            <a:r>
              <a:rPr lang="en-US" sz="2600" i="1" dirty="0"/>
              <a:t>term</a:t>
            </a:r>
            <a:r>
              <a:rPr lang="en-US" sz="2600" dirty="0"/>
              <a:t> in reducing </a:t>
            </a:r>
            <a:r>
              <a:rPr lang="en-US" sz="2600" dirty="0" smtClean="0"/>
              <a:t>the result size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Final (</a:t>
            </a:r>
            <a:r>
              <a:rPr lang="en-US" sz="2600" b="1" i="1" u="sng" dirty="0" smtClean="0"/>
              <a:t>estimated</a:t>
            </a:r>
            <a:r>
              <a:rPr lang="en-US" sz="2600" dirty="0" smtClean="0"/>
              <a:t>) result </a:t>
            </a:r>
            <a:r>
              <a:rPr lang="en-US" sz="2600" dirty="0"/>
              <a:t>cardinality = </a:t>
            </a:r>
            <a:r>
              <a:rPr lang="en-US" sz="2600" dirty="0" smtClean="0"/>
              <a:t>[</a:t>
            </a:r>
            <a:r>
              <a:rPr lang="pt-BR" sz="2600" dirty="0" smtClean="0"/>
              <a:t>NTuples </a:t>
            </a:r>
            <a:r>
              <a:rPr lang="pt-BR" sz="2600" dirty="0"/>
              <a:t>(R1) × </a:t>
            </a:r>
            <a:r>
              <a:rPr lang="pt-BR" sz="2600" dirty="0" smtClean="0"/>
              <a:t>... × </a:t>
            </a:r>
            <a:r>
              <a:rPr lang="pt-BR" sz="2600" dirty="0"/>
              <a:t>NTuples(Rn</a:t>
            </a:r>
            <a:r>
              <a:rPr lang="pt-BR" sz="2600" dirty="0" smtClean="0"/>
              <a:t>)] × [ RF(term 1) ×... × RF(term k)]</a:t>
            </a:r>
          </a:p>
          <a:p>
            <a:pPr lvl="1">
              <a:buFont typeface="Wingdings" pitchFamily="2" charset="2"/>
              <a:buChar char="§"/>
            </a:pPr>
            <a:r>
              <a:rPr lang="pt-BR" sz="2400" b="1" i="1" dirty="0" smtClean="0"/>
              <a:t>Implicit assumptions</a:t>
            </a:r>
            <a:r>
              <a:rPr lang="pt-BR" sz="2400" i="1" dirty="0" smtClean="0"/>
              <a:t>: terms are independent and distribution is uniform!</a:t>
            </a:r>
            <a:endParaRPr lang="pt-BR" sz="2400" i="1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14600" y="2209800"/>
            <a:ext cx="4199869" cy="101309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>
                <a:latin typeface="Book Antiqua" pitchFamily="18" charset="0"/>
              </a:rPr>
              <a:t>SELECT</a:t>
            </a:r>
            <a:r>
              <a:rPr lang="en-US" dirty="0">
                <a:latin typeface="Book Antiqua" pitchFamily="18" charset="0"/>
              </a:rPr>
              <a:t>  attribute list</a:t>
            </a:r>
          </a:p>
          <a:p>
            <a:r>
              <a:rPr lang="en-US" sz="2000" dirty="0">
                <a:latin typeface="Book Antiqua" pitchFamily="18" charset="0"/>
              </a:rPr>
              <a:t>FROM</a:t>
            </a:r>
            <a:r>
              <a:rPr lang="en-US" dirty="0">
                <a:latin typeface="Book Antiqua" pitchFamily="18" charset="0"/>
              </a:rPr>
              <a:t>  </a:t>
            </a:r>
            <a:r>
              <a:rPr lang="en-US" dirty="0" smtClean="0">
                <a:latin typeface="Book Antiqua" pitchFamily="18" charset="0"/>
              </a:rPr>
              <a:t>R1, R2, …., </a:t>
            </a:r>
            <a:r>
              <a:rPr lang="en-US" dirty="0" err="1" smtClean="0">
                <a:latin typeface="Book Antiqua" pitchFamily="18" charset="0"/>
              </a:rPr>
              <a:t>Rn</a:t>
            </a:r>
            <a:endParaRPr lang="en-US" dirty="0">
              <a:latin typeface="Book Antiqua" pitchFamily="18" charset="0"/>
            </a:endParaRPr>
          </a:p>
          <a:p>
            <a:r>
              <a:rPr lang="en-US" sz="2000" dirty="0">
                <a:latin typeface="Book Antiqua" pitchFamily="18" charset="0"/>
              </a:rPr>
              <a:t>WHERE</a:t>
            </a:r>
            <a:r>
              <a:rPr lang="en-US" dirty="0">
                <a:solidFill>
                  <a:srgbClr val="3365FB"/>
                </a:solidFill>
                <a:latin typeface="Book Antiqua" pitchFamily="18" charset="0"/>
              </a:rPr>
              <a:t>  </a:t>
            </a:r>
            <a:r>
              <a:rPr lang="en-US" dirty="0" smtClean="0">
                <a:solidFill>
                  <a:srgbClr val="3365FB"/>
                </a:solidFill>
                <a:latin typeface="Book Antiqua" pitchFamily="18" charset="0"/>
              </a:rPr>
              <a:t>term 1 </a:t>
            </a:r>
            <a:r>
              <a:rPr lang="en-US" sz="2000" dirty="0">
                <a:latin typeface="Book Antiqua" pitchFamily="18" charset="0"/>
              </a:rPr>
              <a:t>AND</a:t>
            </a:r>
            <a:r>
              <a:rPr lang="en-US" dirty="0">
                <a:latin typeface="Book Antiqua" pitchFamily="18" charset="0"/>
              </a:rPr>
              <a:t> ... </a:t>
            </a:r>
            <a:r>
              <a:rPr lang="en-US" sz="2000" dirty="0">
                <a:latin typeface="Book Antiqua" pitchFamily="18" charset="0"/>
              </a:rPr>
              <a:t>AND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solidFill>
                  <a:srgbClr val="3365FB"/>
                </a:solidFill>
                <a:latin typeface="Book Antiqua" pitchFamily="18" charset="0"/>
              </a:rPr>
              <a:t>term k</a:t>
            </a:r>
            <a:endParaRPr lang="en-US" dirty="0">
              <a:solidFill>
                <a:srgbClr val="3365FB"/>
              </a:solidFill>
              <a:latin typeface="Book Antiqua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42634" y="6155818"/>
            <a:ext cx="7543800" cy="4572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But, how can we compute reduction factors?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895600" y="4860422"/>
            <a:ext cx="3742669" cy="53340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" idx="4"/>
            <a:endCxn id="2" idx="0"/>
          </p:cNvCxnSpPr>
          <p:nvPr/>
        </p:nvCxnSpPr>
        <p:spPr>
          <a:xfrm flipH="1">
            <a:off x="4614534" y="5393822"/>
            <a:ext cx="152401" cy="761996"/>
          </a:xfrm>
          <a:prstGeom prst="straightConnector1">
            <a:avLst/>
          </a:prstGeom>
          <a:ln w="158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7602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Approximating Reduction Factors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Reduction factors (RFs) can be </a:t>
            </a:r>
            <a:r>
              <a:rPr lang="en-US" sz="2800" i="1" dirty="0" smtClean="0"/>
              <a:t>approximated</a:t>
            </a:r>
            <a:r>
              <a:rPr lang="en-US" sz="2800" dirty="0" smtClean="0"/>
              <a:t> using the statistics available in the DBMS’s catalog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For different </a:t>
            </a:r>
            <a:r>
              <a:rPr lang="en-US" sz="2800" b="1" i="1" u="sng" dirty="0" smtClean="0"/>
              <a:t>forms</a:t>
            </a:r>
            <a:r>
              <a:rPr lang="en-US" sz="2800" dirty="0" smtClean="0"/>
              <a:t> of terms, RF is computed differently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Form 1</a:t>
            </a:r>
            <a:r>
              <a:rPr lang="en-US" sz="2600" dirty="0" smtClean="0"/>
              <a:t>: </a:t>
            </a:r>
            <a:r>
              <a:rPr lang="en-US" sz="2600" i="1" dirty="0" smtClean="0"/>
              <a:t>Column</a:t>
            </a:r>
            <a:r>
              <a:rPr lang="en-US" sz="2600" dirty="0" smtClean="0"/>
              <a:t> = </a:t>
            </a:r>
            <a:r>
              <a:rPr lang="en-US" sz="2600" i="1" dirty="0" smtClean="0"/>
              <a:t>Value</a:t>
            </a:r>
          </a:p>
          <a:p>
            <a:pPr lvl="2">
              <a:buFont typeface="Wingdings" pitchFamily="2" charset="2"/>
              <a:buChar char="§"/>
            </a:pPr>
            <a:r>
              <a:rPr lang="en-US" sz="2600" dirty="0" smtClean="0"/>
              <a:t>RF = 1/</a:t>
            </a:r>
            <a:r>
              <a:rPr lang="en-US" sz="2600" dirty="0" err="1" smtClean="0"/>
              <a:t>NKeys</a:t>
            </a:r>
            <a:r>
              <a:rPr lang="en-US" sz="2600" dirty="0" smtClean="0"/>
              <a:t>(</a:t>
            </a:r>
            <a:r>
              <a:rPr lang="en-US" sz="2600" b="1" i="1" dirty="0" smtClean="0"/>
              <a:t>I</a:t>
            </a:r>
            <a:r>
              <a:rPr lang="en-US" sz="2600" dirty="0" smtClean="0"/>
              <a:t>), if there is </a:t>
            </a:r>
            <a:br>
              <a:rPr lang="en-US" sz="2600" dirty="0" smtClean="0"/>
            </a:br>
            <a:r>
              <a:rPr lang="en-US" sz="2600" dirty="0" smtClean="0"/>
              <a:t>an index </a:t>
            </a:r>
            <a:r>
              <a:rPr lang="en-US" sz="2600" b="1" i="1" dirty="0" smtClean="0"/>
              <a:t>I</a:t>
            </a:r>
            <a:r>
              <a:rPr lang="en-US" sz="2600" dirty="0" smtClean="0"/>
              <a:t> on </a:t>
            </a:r>
            <a:r>
              <a:rPr lang="en-US" sz="2600" i="1" dirty="0" smtClean="0"/>
              <a:t>Column</a:t>
            </a:r>
          </a:p>
          <a:p>
            <a:pPr lvl="2">
              <a:buFont typeface="Wingdings" pitchFamily="2" charset="2"/>
              <a:buChar char="§"/>
            </a:pPr>
            <a:r>
              <a:rPr lang="en-US" sz="2600" dirty="0" smtClean="0"/>
              <a:t>Otherwise, RF = 1/10</a:t>
            </a:r>
            <a:endParaRPr lang="pt-BR" sz="26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789612" y="3470275"/>
            <a:ext cx="2435225" cy="2778125"/>
            <a:chOff x="3986" y="1562"/>
            <a:chExt cx="1534" cy="175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128" y="2160"/>
              <a:ext cx="192" cy="672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896" y="3024"/>
              <a:ext cx="5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>
                  <a:solidFill>
                    <a:schemeClr val="tx2"/>
                  </a:solidFill>
                </a:rPr>
                <a:t>grade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4128" y="1824"/>
              <a:ext cx="0" cy="100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512" y="2160"/>
              <a:ext cx="192" cy="672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704" y="2160"/>
              <a:ext cx="192" cy="672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896" y="2160"/>
              <a:ext cx="192" cy="672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320" y="2160"/>
              <a:ext cx="192" cy="672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986" y="1562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>
                  <a:solidFill>
                    <a:schemeClr val="tx2"/>
                  </a:solidFill>
                </a:rPr>
                <a:t>count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4913" y="276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060" y="281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dirty="0" smtClean="0">
                  <a:solidFill>
                    <a:schemeClr val="tx2"/>
                  </a:solidFill>
                </a:rPr>
                <a:t>F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128" y="2832"/>
              <a:ext cx="13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7081837" y="3971599"/>
            <a:ext cx="418886" cy="38100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283384" y="5685402"/>
            <a:ext cx="684212" cy="228600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73566" y="5683619"/>
            <a:ext cx="1209818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NKeys</a:t>
            </a:r>
            <a:r>
              <a:rPr lang="en-US" sz="2400" dirty="0" smtClean="0"/>
              <a:t>(I)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05635" y="3558143"/>
            <a:ext cx="162191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E.g., grade = ‘B’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29437" y="4437062"/>
            <a:ext cx="304800" cy="10318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955215" y="5520584"/>
            <a:ext cx="1651001" cy="346075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860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Approximating Reduction </a:t>
            </a:r>
            <a:r>
              <a:rPr lang="en-US" dirty="0">
                <a:ea typeface="ＭＳ Ｐゴシック" pitchFamily="34" charset="-128"/>
              </a:rPr>
              <a:t>Factors (</a:t>
            </a:r>
            <a:r>
              <a:rPr lang="en-US" i="1" dirty="0">
                <a:ea typeface="ＭＳ Ｐゴシック" pitchFamily="34" charset="-128"/>
              </a:rPr>
              <a:t>Cont’d</a:t>
            </a:r>
            <a:r>
              <a:rPr lang="en-US" dirty="0">
                <a:ea typeface="ＭＳ Ｐゴシック" pitchFamily="34" charset="-128"/>
              </a:rPr>
              <a:t>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For different forms of terms, RF is computed differently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Form 2</a:t>
            </a:r>
            <a:r>
              <a:rPr lang="en-US" sz="2600" dirty="0" smtClean="0"/>
              <a:t>: </a:t>
            </a:r>
            <a:r>
              <a:rPr lang="en-US" sz="2600" i="1" dirty="0" smtClean="0"/>
              <a:t>Column 1</a:t>
            </a:r>
            <a:r>
              <a:rPr lang="en-US" sz="2600" dirty="0" smtClean="0"/>
              <a:t> = </a:t>
            </a:r>
            <a:r>
              <a:rPr lang="en-US" sz="2600" i="1" dirty="0" smtClean="0"/>
              <a:t>Column 2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RF = 1/MAX(</a:t>
            </a:r>
            <a:r>
              <a:rPr lang="en-US" dirty="0" err="1" smtClean="0"/>
              <a:t>NKeys</a:t>
            </a:r>
            <a:r>
              <a:rPr lang="en-US" dirty="0" smtClean="0"/>
              <a:t>(</a:t>
            </a:r>
            <a:r>
              <a:rPr lang="en-US" b="1" i="1" dirty="0" smtClean="0"/>
              <a:t>I1</a:t>
            </a:r>
            <a:r>
              <a:rPr lang="en-US" dirty="0" smtClean="0"/>
              <a:t>), </a:t>
            </a:r>
            <a:r>
              <a:rPr lang="en-US" dirty="0" err="1" smtClean="0"/>
              <a:t>NKeys</a:t>
            </a:r>
            <a:r>
              <a:rPr lang="en-US" dirty="0" smtClean="0"/>
              <a:t>(</a:t>
            </a:r>
            <a:r>
              <a:rPr lang="en-US" b="1" i="1" dirty="0" smtClean="0"/>
              <a:t>I2</a:t>
            </a:r>
            <a:r>
              <a:rPr lang="en-US" dirty="0" smtClean="0"/>
              <a:t>)), if there are indices </a:t>
            </a:r>
            <a:r>
              <a:rPr lang="en-US" b="1" i="1" dirty="0" smtClean="0"/>
              <a:t>I1</a:t>
            </a:r>
            <a:r>
              <a:rPr lang="en-US" dirty="0" smtClean="0"/>
              <a:t> and </a:t>
            </a:r>
            <a:r>
              <a:rPr lang="en-US" b="1" i="1" dirty="0" smtClean="0"/>
              <a:t>I2</a:t>
            </a:r>
            <a:r>
              <a:rPr lang="en-US" dirty="0" smtClean="0"/>
              <a:t> on </a:t>
            </a:r>
            <a:r>
              <a:rPr lang="en-US" i="1" dirty="0" smtClean="0"/>
              <a:t>Column 1</a:t>
            </a:r>
            <a:r>
              <a:rPr lang="en-US" dirty="0" smtClean="0"/>
              <a:t> and </a:t>
            </a:r>
            <a:r>
              <a:rPr lang="en-US" i="1" dirty="0" smtClean="0"/>
              <a:t>Column 2</a:t>
            </a:r>
            <a:r>
              <a:rPr lang="en-US" dirty="0" smtClean="0"/>
              <a:t>, respectively</a:t>
            </a:r>
          </a:p>
          <a:p>
            <a:pPr lvl="2">
              <a:buFont typeface="Wingdings" pitchFamily="2" charset="2"/>
              <a:buChar char="§"/>
            </a:pPr>
            <a:r>
              <a:rPr lang="en-US" b="1" dirty="0" smtClean="0"/>
              <a:t>Or</a:t>
            </a:r>
            <a:r>
              <a:rPr lang="en-US" dirty="0" smtClean="0"/>
              <a:t>: RF = 1/</a:t>
            </a:r>
            <a:r>
              <a:rPr lang="en-US" dirty="0" err="1" smtClean="0"/>
              <a:t>NKeys</a:t>
            </a:r>
            <a:r>
              <a:rPr lang="en-US" dirty="0" smtClean="0"/>
              <a:t>(</a:t>
            </a:r>
            <a:r>
              <a:rPr lang="en-US" b="1" i="1" dirty="0" smtClean="0"/>
              <a:t>I</a:t>
            </a:r>
            <a:r>
              <a:rPr lang="en-US" dirty="0" smtClean="0"/>
              <a:t>), if there is only 1 index on </a:t>
            </a:r>
            <a:r>
              <a:rPr lang="en-US" i="1" dirty="0" smtClean="0"/>
              <a:t>Column 1</a:t>
            </a:r>
            <a:r>
              <a:rPr lang="en-US" dirty="0" smtClean="0"/>
              <a:t> or </a:t>
            </a:r>
            <a:r>
              <a:rPr lang="en-US" i="1" dirty="0" smtClean="0"/>
              <a:t>Column 2</a:t>
            </a:r>
            <a:r>
              <a:rPr lang="en-US" dirty="0" smtClean="0"/>
              <a:t> </a:t>
            </a:r>
          </a:p>
          <a:p>
            <a:pPr lvl="2">
              <a:buFont typeface="Wingdings" pitchFamily="2" charset="2"/>
              <a:buChar char="§"/>
            </a:pPr>
            <a:r>
              <a:rPr lang="en-US" b="1" dirty="0" smtClean="0"/>
              <a:t>Or</a:t>
            </a:r>
            <a:r>
              <a:rPr lang="en-US" dirty="0" smtClean="0"/>
              <a:t>: RF = 1/10, if neither </a:t>
            </a:r>
            <a:r>
              <a:rPr lang="en-US" i="1" dirty="0" smtClean="0"/>
              <a:t>Column 1</a:t>
            </a:r>
            <a:r>
              <a:rPr lang="en-US" dirty="0" smtClean="0"/>
              <a:t> nor </a:t>
            </a:r>
            <a:r>
              <a:rPr lang="en-US" i="1" dirty="0" smtClean="0"/>
              <a:t>Column 2</a:t>
            </a:r>
            <a:r>
              <a:rPr lang="en-US" dirty="0" smtClean="0"/>
              <a:t> has </a:t>
            </a:r>
            <a:br>
              <a:rPr lang="en-US" dirty="0" smtClean="0"/>
            </a:br>
            <a:r>
              <a:rPr lang="en-US" dirty="0" smtClean="0"/>
              <a:t>an index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rgbClr val="0070C0"/>
                </a:solidFill>
              </a:rPr>
              <a:t>Form </a:t>
            </a:r>
            <a:r>
              <a:rPr lang="en-US" sz="2600" dirty="0" smtClean="0">
                <a:solidFill>
                  <a:srgbClr val="0070C0"/>
                </a:solidFill>
              </a:rPr>
              <a:t>3</a:t>
            </a:r>
            <a:r>
              <a:rPr lang="en-US" sz="2600" dirty="0" smtClean="0"/>
              <a:t>: </a:t>
            </a:r>
            <a:r>
              <a:rPr lang="en-US" sz="2600" i="1" dirty="0"/>
              <a:t>Column</a:t>
            </a:r>
            <a:r>
              <a:rPr lang="en-US" sz="2600" dirty="0"/>
              <a:t> </a:t>
            </a:r>
            <a:r>
              <a:rPr lang="en-US" sz="2600" b="1" dirty="0"/>
              <a:t>IN</a:t>
            </a:r>
            <a:r>
              <a:rPr lang="en-US" sz="2600" dirty="0"/>
              <a:t> (</a:t>
            </a:r>
            <a:r>
              <a:rPr lang="en-US" sz="2600" i="1" dirty="0"/>
              <a:t>List of Values</a:t>
            </a:r>
            <a:r>
              <a:rPr lang="en-US" sz="2600" dirty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RF </a:t>
            </a:r>
            <a:r>
              <a:rPr lang="en-US" dirty="0" smtClean="0"/>
              <a:t>equals to </a:t>
            </a:r>
            <a:r>
              <a:rPr lang="en-US" dirty="0"/>
              <a:t>RF of </a:t>
            </a:r>
            <a:r>
              <a:rPr lang="en-US" dirty="0" smtClean="0"/>
              <a:t>“</a:t>
            </a:r>
            <a:r>
              <a:rPr lang="en-US" i="1" dirty="0" smtClean="0"/>
              <a:t>Column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 smtClean="0"/>
              <a:t>Value</a:t>
            </a:r>
            <a:r>
              <a:rPr lang="en-US" dirty="0" smtClean="0"/>
              <a:t>” </a:t>
            </a:r>
            <a:r>
              <a:rPr lang="en-US" dirty="0"/>
              <a:t>(i.e., </a:t>
            </a:r>
            <a:r>
              <a:rPr lang="en-US" dirty="0">
                <a:solidFill>
                  <a:srgbClr val="0070C0"/>
                </a:solidFill>
              </a:rPr>
              <a:t>Form 1</a:t>
            </a:r>
            <a:r>
              <a:rPr lang="en-US" dirty="0"/>
              <a:t>) × # of elements in the </a:t>
            </a:r>
            <a:r>
              <a:rPr lang="en-US" i="1" dirty="0"/>
              <a:t>List of </a:t>
            </a:r>
            <a:r>
              <a:rPr lang="en-US" i="1" dirty="0" smtClean="0"/>
              <a:t>Values 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3775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Approximating Reduction Factors (</a:t>
            </a:r>
            <a:r>
              <a:rPr lang="en-US" i="1" dirty="0" smtClean="0">
                <a:ea typeface="ＭＳ Ｐゴシック" pitchFamily="34" charset="-128"/>
              </a:rPr>
              <a:t>Cont’d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For different forms of terms, RF is computed differently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Form 4</a:t>
            </a:r>
            <a:r>
              <a:rPr lang="en-US" dirty="0" smtClean="0"/>
              <a:t>: </a:t>
            </a:r>
            <a:r>
              <a:rPr lang="en-US" i="1" dirty="0" smtClean="0"/>
              <a:t>Column</a:t>
            </a:r>
            <a:r>
              <a:rPr lang="en-US" dirty="0" smtClean="0"/>
              <a:t> &gt; </a:t>
            </a:r>
            <a:r>
              <a:rPr lang="en-US" i="1" dirty="0" smtClean="0"/>
              <a:t>Value</a:t>
            </a:r>
          </a:p>
          <a:p>
            <a:pPr lvl="2">
              <a:buFont typeface="Wingdings" pitchFamily="2" charset="2"/>
              <a:buChar char="§"/>
            </a:pPr>
            <a:r>
              <a:rPr lang="en-US" sz="2600" dirty="0" smtClean="0"/>
              <a:t>RF = (High(</a:t>
            </a:r>
            <a:r>
              <a:rPr lang="en-US" sz="2600" b="1" i="1" dirty="0" smtClean="0"/>
              <a:t>I</a:t>
            </a:r>
            <a:r>
              <a:rPr lang="en-US" sz="2600" dirty="0" smtClean="0"/>
              <a:t>) – </a:t>
            </a:r>
            <a:r>
              <a:rPr lang="en-US" sz="2600" i="1" dirty="0" smtClean="0"/>
              <a:t>Value</a:t>
            </a:r>
            <a:r>
              <a:rPr lang="en-US" sz="2600" dirty="0" smtClean="0"/>
              <a:t>)/</a:t>
            </a:r>
            <a:br>
              <a:rPr lang="en-US" sz="2600" dirty="0" smtClean="0"/>
            </a:br>
            <a:r>
              <a:rPr lang="en-US" sz="2600" dirty="0" smtClean="0"/>
              <a:t>(High(</a:t>
            </a:r>
            <a:r>
              <a:rPr lang="en-US" sz="2600" b="1" i="1" dirty="0" smtClean="0"/>
              <a:t>I</a:t>
            </a:r>
            <a:r>
              <a:rPr lang="en-US" sz="2600" dirty="0" smtClean="0"/>
              <a:t>) – Low(</a:t>
            </a:r>
            <a:r>
              <a:rPr lang="en-US" sz="2600" b="1" i="1" dirty="0" smtClean="0"/>
              <a:t>I</a:t>
            </a:r>
            <a:r>
              <a:rPr lang="en-US" sz="2600" dirty="0" smtClean="0"/>
              <a:t>)), if there </a:t>
            </a:r>
            <a:br>
              <a:rPr lang="en-US" sz="2600" dirty="0" smtClean="0"/>
            </a:br>
            <a:r>
              <a:rPr lang="en-US" sz="2600" dirty="0" smtClean="0"/>
              <a:t>is an index </a:t>
            </a:r>
            <a:r>
              <a:rPr lang="en-US" sz="2600" b="1" i="1" dirty="0" smtClean="0"/>
              <a:t>I</a:t>
            </a:r>
            <a:r>
              <a:rPr lang="en-US" sz="2600" dirty="0" smtClean="0"/>
              <a:t> on </a:t>
            </a:r>
            <a:r>
              <a:rPr lang="en-US" sz="2600" i="1" dirty="0" smtClean="0"/>
              <a:t>Column</a:t>
            </a:r>
          </a:p>
          <a:p>
            <a:pPr lvl="2">
              <a:buFont typeface="Wingdings" pitchFamily="2" charset="2"/>
              <a:buChar char="§"/>
            </a:pPr>
            <a:r>
              <a:rPr lang="en-US" sz="2600" dirty="0" smtClean="0"/>
              <a:t>Otherwise, RF equals to </a:t>
            </a:r>
            <a:br>
              <a:rPr lang="en-US" sz="2600" dirty="0" smtClean="0"/>
            </a:br>
            <a:r>
              <a:rPr lang="en-US" sz="2600" dirty="0" smtClean="0"/>
              <a:t>any fraction &lt; 1/2</a:t>
            </a:r>
            <a:endParaRPr lang="pt-BR" sz="26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" name="Rectangle 1044"/>
          <p:cNvSpPr>
            <a:spLocks noChangeArrowheads="1"/>
          </p:cNvSpPr>
          <p:nvPr/>
        </p:nvSpPr>
        <p:spPr bwMode="auto">
          <a:xfrm>
            <a:off x="6251575" y="4419600"/>
            <a:ext cx="914400" cy="1143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grpSp>
        <p:nvGrpSpPr>
          <p:cNvPr id="6" name="Group 1028"/>
          <p:cNvGrpSpPr>
            <a:grpSpLocks/>
          </p:cNvGrpSpPr>
          <p:nvPr/>
        </p:nvGrpSpPr>
        <p:grpSpPr bwMode="auto">
          <a:xfrm>
            <a:off x="5413375" y="3505200"/>
            <a:ext cx="2435225" cy="2778125"/>
            <a:chOff x="3986" y="1562"/>
            <a:chExt cx="1534" cy="1750"/>
          </a:xfrm>
        </p:grpSpPr>
        <p:sp>
          <p:nvSpPr>
            <p:cNvPr id="7" name="Rectangle 1029"/>
            <p:cNvSpPr>
              <a:spLocks noChangeArrowheads="1"/>
            </p:cNvSpPr>
            <p:nvPr/>
          </p:nvSpPr>
          <p:spPr bwMode="auto">
            <a:xfrm>
              <a:off x="4128" y="2160"/>
              <a:ext cx="192" cy="672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Text Box 1030"/>
            <p:cNvSpPr txBox="1">
              <a:spLocks noChangeArrowheads="1"/>
            </p:cNvSpPr>
            <p:nvPr/>
          </p:nvSpPr>
          <p:spPr bwMode="auto">
            <a:xfrm>
              <a:off x="4896" y="3024"/>
              <a:ext cx="5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>
                  <a:solidFill>
                    <a:schemeClr val="tx2"/>
                  </a:solidFill>
                </a:rPr>
                <a:t>grade</a:t>
              </a:r>
            </a:p>
          </p:txBody>
        </p:sp>
        <p:sp>
          <p:nvSpPr>
            <p:cNvPr id="9" name="Line 1031"/>
            <p:cNvSpPr>
              <a:spLocks noChangeShapeType="1"/>
            </p:cNvSpPr>
            <p:nvPr/>
          </p:nvSpPr>
          <p:spPr bwMode="auto">
            <a:xfrm flipV="1">
              <a:off x="4128" y="1824"/>
              <a:ext cx="0" cy="100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1032"/>
            <p:cNvSpPr>
              <a:spLocks noChangeArrowheads="1"/>
            </p:cNvSpPr>
            <p:nvPr/>
          </p:nvSpPr>
          <p:spPr bwMode="auto">
            <a:xfrm>
              <a:off x="4512" y="2160"/>
              <a:ext cx="192" cy="672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Rectangle 1033"/>
            <p:cNvSpPr>
              <a:spLocks noChangeArrowheads="1"/>
            </p:cNvSpPr>
            <p:nvPr/>
          </p:nvSpPr>
          <p:spPr bwMode="auto">
            <a:xfrm>
              <a:off x="4704" y="2160"/>
              <a:ext cx="192" cy="672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1034"/>
            <p:cNvSpPr>
              <a:spLocks noChangeArrowheads="1"/>
            </p:cNvSpPr>
            <p:nvPr/>
          </p:nvSpPr>
          <p:spPr bwMode="auto">
            <a:xfrm>
              <a:off x="4896" y="2160"/>
              <a:ext cx="192" cy="672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Rectangle 1035"/>
            <p:cNvSpPr>
              <a:spLocks noChangeArrowheads="1"/>
            </p:cNvSpPr>
            <p:nvPr/>
          </p:nvSpPr>
          <p:spPr bwMode="auto">
            <a:xfrm>
              <a:off x="4320" y="2160"/>
              <a:ext cx="192" cy="672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1036"/>
            <p:cNvSpPr txBox="1">
              <a:spLocks noChangeArrowheads="1"/>
            </p:cNvSpPr>
            <p:nvPr/>
          </p:nvSpPr>
          <p:spPr bwMode="auto">
            <a:xfrm>
              <a:off x="3986" y="1562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>
                  <a:solidFill>
                    <a:schemeClr val="tx2"/>
                  </a:solidFill>
                </a:rPr>
                <a:t>count</a:t>
              </a:r>
            </a:p>
          </p:txBody>
        </p:sp>
        <p:sp>
          <p:nvSpPr>
            <p:cNvPr id="15" name="Text Box 1037"/>
            <p:cNvSpPr txBox="1">
              <a:spLocks noChangeArrowheads="1"/>
            </p:cNvSpPr>
            <p:nvPr/>
          </p:nvSpPr>
          <p:spPr bwMode="auto">
            <a:xfrm>
              <a:off x="4913" y="276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6" name="Text Box 1038"/>
            <p:cNvSpPr txBox="1">
              <a:spLocks noChangeArrowheads="1"/>
            </p:cNvSpPr>
            <p:nvPr/>
          </p:nvSpPr>
          <p:spPr bwMode="auto">
            <a:xfrm>
              <a:off x="4060" y="281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>
                  <a:solidFill>
                    <a:schemeClr val="tx2"/>
                  </a:solidFill>
                </a:rPr>
                <a:t>F</a:t>
              </a:r>
            </a:p>
          </p:txBody>
        </p:sp>
        <p:sp>
          <p:nvSpPr>
            <p:cNvPr id="17" name="Line 1039"/>
            <p:cNvSpPr>
              <a:spLocks noChangeShapeType="1"/>
            </p:cNvSpPr>
            <p:nvPr/>
          </p:nvSpPr>
          <p:spPr bwMode="auto">
            <a:xfrm>
              <a:off x="4128" y="2832"/>
              <a:ext cx="13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" name="Line 1040"/>
          <p:cNvSpPr>
            <a:spLocks noChangeShapeType="1"/>
          </p:cNvSpPr>
          <p:nvPr/>
        </p:nvSpPr>
        <p:spPr bwMode="auto">
          <a:xfrm>
            <a:off x="6251575" y="41910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Line 1041"/>
          <p:cNvSpPr>
            <a:spLocks noChangeShapeType="1"/>
          </p:cNvSpPr>
          <p:nvPr/>
        </p:nvSpPr>
        <p:spPr bwMode="auto">
          <a:xfrm>
            <a:off x="6251575" y="5791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Line 1042"/>
          <p:cNvSpPr>
            <a:spLocks noChangeShapeType="1"/>
          </p:cNvSpPr>
          <p:nvPr/>
        </p:nvSpPr>
        <p:spPr bwMode="auto">
          <a:xfrm>
            <a:off x="6251575" y="4191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1" name="Straight Arrow Connector 20"/>
          <p:cNvCxnSpPr>
            <a:stCxn id="22" idx="2"/>
          </p:cNvCxnSpPr>
          <p:nvPr/>
        </p:nvCxnSpPr>
        <p:spPr>
          <a:xfrm flipH="1">
            <a:off x="7010401" y="3915672"/>
            <a:ext cx="495616" cy="275328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45337" y="3515562"/>
            <a:ext cx="1921360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E.g., grade &gt;= ‘C’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0405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Improved Statistics: Histograms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Estimates can be improved considerably by maintaining more detailed statistics known as </a:t>
            </a:r>
            <a:r>
              <a:rPr lang="en-US" sz="2800" i="1" dirty="0" smtClean="0">
                <a:solidFill>
                  <a:srgbClr val="00B050"/>
                </a:solidFill>
              </a:rPr>
              <a:t>histograms</a:t>
            </a:r>
            <a:endParaRPr lang="en-US" i="1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03213" y="2943225"/>
            <a:ext cx="3738854" cy="3571875"/>
            <a:chOff x="199733" y="2943225"/>
            <a:chExt cx="3738854" cy="3571875"/>
          </a:xfrm>
        </p:grpSpPr>
        <p:graphicFrame>
          <p:nvGraphicFramePr>
            <p:cNvPr id="11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69820211"/>
                </p:ext>
              </p:extLst>
            </p:nvPr>
          </p:nvGraphicFramePr>
          <p:xfrm>
            <a:off x="199733" y="2943225"/>
            <a:ext cx="3667125" cy="3571875"/>
          </p:xfrm>
          <a:graphic>
            <a:graphicData uri="http://schemas.openxmlformats.org/presentationml/2006/ole">
              <p:oleObj spid="_x0000_s32608" name="Worksheet" r:id="rId3" imgW="3667237" imgH="3571798" progId="Excel.Sheet.8">
                <p:embed/>
              </p:oleObj>
            </a:graphicData>
          </a:graphic>
        </p:graphicFrame>
        <p:sp>
          <p:nvSpPr>
            <p:cNvPr id="12" name="Text Box 2054"/>
            <p:cNvSpPr txBox="1">
              <a:spLocks noChangeArrowheads="1"/>
            </p:cNvSpPr>
            <p:nvPr/>
          </p:nvSpPr>
          <p:spPr bwMode="auto">
            <a:xfrm>
              <a:off x="509587" y="6022975"/>
              <a:ext cx="3429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400" b="0" dirty="0">
                  <a:cs typeface="Times New Roman" pitchFamily="18" charset="0"/>
                </a:rPr>
                <a:t>0   1   2  </a:t>
              </a:r>
              <a:r>
                <a:rPr lang="en-US" sz="1400" b="0" dirty="0" smtClean="0">
                  <a:cs typeface="Times New Roman" pitchFamily="18" charset="0"/>
                </a:rPr>
                <a:t>3  4   </a:t>
              </a:r>
              <a:r>
                <a:rPr lang="en-US" sz="1400" b="0" dirty="0">
                  <a:cs typeface="Times New Roman" pitchFamily="18" charset="0"/>
                </a:rPr>
                <a:t>5   6   7   8   9  </a:t>
              </a:r>
              <a:r>
                <a:rPr lang="en-US" sz="1400" b="0" dirty="0" smtClean="0">
                  <a:cs typeface="Times New Roman" pitchFamily="18" charset="0"/>
                </a:rPr>
                <a:t>10 11 12 13 14</a:t>
              </a:r>
              <a:endParaRPr lang="en-US" sz="1400" b="0" dirty="0">
                <a:cs typeface="Times New Roman" pitchFamily="18" charset="0"/>
              </a:endParaRPr>
            </a:p>
          </p:txBody>
        </p:sp>
      </p:grpSp>
      <p:sp>
        <p:nvSpPr>
          <p:cNvPr id="13" name="Text Box 2056"/>
          <p:cNvSpPr txBox="1">
            <a:spLocks noChangeArrowheads="1"/>
          </p:cNvSpPr>
          <p:nvPr/>
        </p:nvSpPr>
        <p:spPr bwMode="auto">
          <a:xfrm>
            <a:off x="1428249" y="2516736"/>
            <a:ext cx="1817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 dirty="0">
                <a:solidFill>
                  <a:srgbClr val="CF0E30"/>
                </a:solidFill>
                <a:latin typeface="Book Antiqua" pitchFamily="18" charset="0"/>
              </a:rPr>
              <a:t>Distribution 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723105" y="2943225"/>
            <a:ext cx="3838575" cy="3457575"/>
            <a:chOff x="4619625" y="2943225"/>
            <a:chExt cx="3838575" cy="3457575"/>
          </a:xfrm>
        </p:grpSpPr>
        <p:graphicFrame>
          <p:nvGraphicFramePr>
            <p:cNvPr id="1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968621484"/>
                </p:ext>
              </p:extLst>
            </p:nvPr>
          </p:nvGraphicFramePr>
          <p:xfrm>
            <a:off x="4619625" y="2943225"/>
            <a:ext cx="3838575" cy="3457575"/>
          </p:xfrm>
          <a:graphic>
            <a:graphicData uri="http://schemas.openxmlformats.org/presentationml/2006/ole">
              <p:oleObj spid="_x0000_s32609" name="Chart" r:id="rId4" imgW="3838575" imgH="3457651" progId="Excel.Chart.8">
                <p:embed/>
              </p:oleObj>
            </a:graphicData>
          </a:graphic>
        </p:graphicFrame>
        <p:sp>
          <p:nvSpPr>
            <p:cNvPr id="16" name="Text Box 2053"/>
            <p:cNvSpPr txBox="1">
              <a:spLocks noChangeArrowheads="1"/>
            </p:cNvSpPr>
            <p:nvPr/>
          </p:nvSpPr>
          <p:spPr bwMode="auto">
            <a:xfrm>
              <a:off x="4962525" y="5883275"/>
              <a:ext cx="3429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400" b="0" dirty="0">
                  <a:cs typeface="Times New Roman" pitchFamily="18" charset="0"/>
                </a:rPr>
                <a:t>0   1   2   3   4   5   6   7   8   9  10 11 12 13 14</a:t>
              </a:r>
            </a:p>
          </p:txBody>
        </p:sp>
      </p:grpSp>
      <p:sp>
        <p:nvSpPr>
          <p:cNvPr id="17" name="Text Box 2055"/>
          <p:cNvSpPr txBox="1">
            <a:spLocks noChangeArrowheads="1"/>
          </p:cNvSpPr>
          <p:nvPr/>
        </p:nvSpPr>
        <p:spPr bwMode="auto">
          <a:xfrm>
            <a:off x="4370680" y="2519363"/>
            <a:ext cx="4697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 dirty="0">
                <a:solidFill>
                  <a:srgbClr val="0070C0"/>
                </a:solidFill>
                <a:latin typeface="Book Antiqua" pitchFamily="18" charset="0"/>
              </a:rPr>
              <a:t>Uniform </a:t>
            </a:r>
            <a:r>
              <a:rPr lang="en-US" sz="2000" b="0" dirty="0" smtClean="0">
                <a:solidFill>
                  <a:srgbClr val="0070C0"/>
                </a:solidFill>
                <a:latin typeface="Book Antiqua" pitchFamily="18" charset="0"/>
              </a:rPr>
              <a:t>Distribution Approximating </a:t>
            </a:r>
            <a:r>
              <a:rPr lang="en-US" sz="2000" b="0" dirty="0">
                <a:solidFill>
                  <a:srgbClr val="0070C0"/>
                </a:solidFill>
                <a:latin typeface="Book Antiqua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xmlns="" val="4538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Improved Statistics: Histograms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Estimates can be improved considerably by maintaining more detailed statistics known as </a:t>
            </a:r>
            <a:r>
              <a:rPr lang="en-US" sz="2800" i="1" dirty="0" smtClean="0">
                <a:solidFill>
                  <a:srgbClr val="00B050"/>
                </a:solidFill>
              </a:rPr>
              <a:t>histograms</a:t>
            </a:r>
            <a:endParaRPr lang="en-US" i="1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13" name="Text Box 2056"/>
          <p:cNvSpPr txBox="1">
            <a:spLocks noChangeArrowheads="1"/>
          </p:cNvSpPr>
          <p:nvPr/>
        </p:nvSpPr>
        <p:spPr bwMode="auto">
          <a:xfrm>
            <a:off x="1428249" y="2516736"/>
            <a:ext cx="1817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 dirty="0">
                <a:solidFill>
                  <a:srgbClr val="CF0E30"/>
                </a:solidFill>
                <a:latin typeface="Book Antiqua" pitchFamily="18" charset="0"/>
              </a:rPr>
              <a:t>Distribution 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00366" y="2930210"/>
            <a:ext cx="4620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What is the result size of </a:t>
            </a:r>
            <a:r>
              <a:rPr lang="en-US" sz="2000" b="1" i="1" dirty="0" smtClean="0"/>
              <a:t>term</a:t>
            </a:r>
            <a:r>
              <a:rPr lang="en-US" sz="2000" b="1" dirty="0" smtClean="0"/>
              <a:t> value &gt; 13?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09076" y="4354082"/>
            <a:ext cx="11801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9 tuples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16" idx="3"/>
            <a:endCxn id="5" idx="1"/>
          </p:cNvCxnSpPr>
          <p:nvPr/>
        </p:nvCxnSpPr>
        <p:spPr>
          <a:xfrm flipV="1">
            <a:off x="3850165" y="4584915"/>
            <a:ext cx="1458911" cy="29506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03213" y="2943225"/>
            <a:ext cx="3738854" cy="3571875"/>
            <a:chOff x="199733" y="2943225"/>
            <a:chExt cx="3738854" cy="3571875"/>
          </a:xfrm>
        </p:grpSpPr>
        <p:graphicFrame>
          <p:nvGraphicFramePr>
            <p:cNvPr id="1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379628105"/>
                </p:ext>
              </p:extLst>
            </p:nvPr>
          </p:nvGraphicFramePr>
          <p:xfrm>
            <a:off x="199733" y="2943225"/>
            <a:ext cx="3667125" cy="3571875"/>
          </p:xfrm>
          <a:graphic>
            <a:graphicData uri="http://schemas.openxmlformats.org/presentationml/2006/ole">
              <p:oleObj spid="_x0000_s66615" name="Worksheet" r:id="rId3" imgW="3667237" imgH="3571798" progId="Excel.Sheet.8">
                <p:embed/>
              </p:oleObj>
            </a:graphicData>
          </a:graphic>
        </p:graphicFrame>
        <p:sp>
          <p:nvSpPr>
            <p:cNvPr id="15" name="Text Box 2054"/>
            <p:cNvSpPr txBox="1">
              <a:spLocks noChangeArrowheads="1"/>
            </p:cNvSpPr>
            <p:nvPr/>
          </p:nvSpPr>
          <p:spPr bwMode="auto">
            <a:xfrm>
              <a:off x="509587" y="6022975"/>
              <a:ext cx="3429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400" b="0" dirty="0">
                  <a:cs typeface="Times New Roman" pitchFamily="18" charset="0"/>
                </a:rPr>
                <a:t>0   1   2  </a:t>
              </a:r>
              <a:r>
                <a:rPr lang="en-US" sz="1400" b="0" dirty="0" smtClean="0">
                  <a:cs typeface="Times New Roman" pitchFamily="18" charset="0"/>
                </a:rPr>
                <a:t>3  4   </a:t>
              </a:r>
              <a:r>
                <a:rPr lang="en-US" sz="1400" b="0" dirty="0">
                  <a:cs typeface="Times New Roman" pitchFamily="18" charset="0"/>
                </a:rPr>
                <a:t>5   6   7   8   9  </a:t>
              </a:r>
              <a:r>
                <a:rPr lang="en-US" sz="1400" b="0" dirty="0" smtClean="0">
                  <a:cs typeface="Times New Roman" pitchFamily="18" charset="0"/>
                </a:rPr>
                <a:t>10 11 12 13 14</a:t>
              </a:r>
              <a:endParaRPr lang="en-US" sz="1400" b="0" dirty="0">
                <a:cs typeface="Times New Roman" pitchFamily="18" charset="0"/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638550" y="3432175"/>
            <a:ext cx="211615" cy="28956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88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Improved Statistics: Histograms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Estimates can be improved considerably by maintaining more detailed statistics known as </a:t>
            </a:r>
            <a:r>
              <a:rPr lang="en-US" sz="2800" i="1" dirty="0" smtClean="0">
                <a:solidFill>
                  <a:srgbClr val="00B050"/>
                </a:solidFill>
              </a:rPr>
              <a:t>histograms</a:t>
            </a:r>
            <a:endParaRPr lang="en-US" i="1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28625" y="2943225"/>
            <a:ext cx="3838575" cy="3457575"/>
            <a:chOff x="4619625" y="2943225"/>
            <a:chExt cx="3838575" cy="3457575"/>
          </a:xfrm>
        </p:grpSpPr>
        <p:graphicFrame>
          <p:nvGraphicFramePr>
            <p:cNvPr id="1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446889003"/>
                </p:ext>
              </p:extLst>
            </p:nvPr>
          </p:nvGraphicFramePr>
          <p:xfrm>
            <a:off x="4619625" y="2943225"/>
            <a:ext cx="3838575" cy="3457575"/>
          </p:xfrm>
          <a:graphic>
            <a:graphicData uri="http://schemas.openxmlformats.org/presentationml/2006/ole">
              <p:oleObj spid="_x0000_s34223" name="Chart" r:id="rId3" imgW="3838575" imgH="3457651" progId="Excel.Chart.8">
                <p:embed/>
              </p:oleObj>
            </a:graphicData>
          </a:graphic>
        </p:graphicFrame>
        <p:sp>
          <p:nvSpPr>
            <p:cNvPr id="16" name="Text Box 2053"/>
            <p:cNvSpPr txBox="1">
              <a:spLocks noChangeArrowheads="1"/>
            </p:cNvSpPr>
            <p:nvPr/>
          </p:nvSpPr>
          <p:spPr bwMode="auto">
            <a:xfrm>
              <a:off x="4962525" y="5883275"/>
              <a:ext cx="3429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400" b="0" dirty="0">
                  <a:cs typeface="Times New Roman" pitchFamily="18" charset="0"/>
                </a:rPr>
                <a:t>0   1   2   3   4   5   6   7   8   9  10 11 12 13 14</a:t>
              </a:r>
            </a:p>
          </p:txBody>
        </p:sp>
      </p:grpSp>
      <p:sp>
        <p:nvSpPr>
          <p:cNvPr id="17" name="Text Box 2055"/>
          <p:cNvSpPr txBox="1">
            <a:spLocks noChangeArrowheads="1"/>
          </p:cNvSpPr>
          <p:nvPr/>
        </p:nvSpPr>
        <p:spPr bwMode="auto">
          <a:xfrm>
            <a:off x="76200" y="2519363"/>
            <a:ext cx="4697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 dirty="0">
                <a:solidFill>
                  <a:srgbClr val="0070C0"/>
                </a:solidFill>
                <a:latin typeface="Book Antiqua" pitchFamily="18" charset="0"/>
              </a:rPr>
              <a:t>Uniform </a:t>
            </a:r>
            <a:r>
              <a:rPr lang="en-US" sz="2000" b="0" dirty="0" smtClean="0">
                <a:solidFill>
                  <a:srgbClr val="0070C0"/>
                </a:solidFill>
                <a:latin typeface="Book Antiqua" pitchFamily="18" charset="0"/>
              </a:rPr>
              <a:t>Distribution Approximating </a:t>
            </a:r>
            <a:r>
              <a:rPr lang="en-US" sz="2000" b="0" dirty="0">
                <a:solidFill>
                  <a:srgbClr val="0070C0"/>
                </a:solidFill>
                <a:latin typeface="Book Antiqua" pitchFamily="18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41154" y="2719418"/>
            <a:ext cx="4140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What is the (</a:t>
            </a:r>
            <a:r>
              <a:rPr lang="en-US" sz="2000" b="1" i="1" u="sng" dirty="0" smtClean="0"/>
              <a:t>estimated</a:t>
            </a:r>
            <a:r>
              <a:rPr lang="en-US" sz="2000" b="1" dirty="0" smtClean="0"/>
              <a:t>) result size of </a:t>
            </a:r>
            <a:br>
              <a:rPr lang="en-US" sz="2000" b="1" dirty="0" smtClean="0"/>
            </a:br>
            <a:r>
              <a:rPr lang="en-US" sz="2000" b="1" i="1" dirty="0" smtClean="0"/>
              <a:t>term</a:t>
            </a:r>
            <a:r>
              <a:rPr lang="en-US" sz="2000" b="1" dirty="0" smtClean="0"/>
              <a:t> value &gt; 13?</a:t>
            </a:r>
            <a:endParaRPr lang="en-US" sz="2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900801" y="4910270"/>
            <a:ext cx="258685" cy="12954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41893" y="4354082"/>
            <a:ext cx="284565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(1/15 × 45) = 3 tuples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19" idx="3"/>
            <a:endCxn id="20" idx="1"/>
          </p:cNvCxnSpPr>
          <p:nvPr/>
        </p:nvCxnSpPr>
        <p:spPr>
          <a:xfrm flipV="1">
            <a:off x="4159486" y="4584915"/>
            <a:ext cx="1282407" cy="97305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5692746" y="5105400"/>
            <a:ext cx="2232054" cy="12192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Clearly, this is inaccurate!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485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RA Equivalences: Selections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Two important equivalences involve selections: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Cascading of Selections: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 smtClean="0"/>
              <a:t>Commutation of Selections: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2133600" y="2655888"/>
          <a:ext cx="5562600" cy="925512"/>
        </p:xfrm>
        <a:graphic>
          <a:graphicData uri="http://schemas.openxmlformats.org/presentationml/2006/ole">
            <p:oleObj spid="_x0000_s70672" name="Equation" r:id="rId3" imgW="5564188" imgH="927100" progId="Equation.3">
              <p:embed/>
            </p:oleObj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2362200" y="5131260"/>
          <a:ext cx="5308600" cy="1223962"/>
        </p:xfrm>
        <a:graphic>
          <a:graphicData uri="http://schemas.openxmlformats.org/presentationml/2006/ole">
            <p:oleObj spid="_x0000_s70673" name="Equation" r:id="rId4" imgW="5310188" imgH="122555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3352800"/>
            <a:ext cx="740087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Allows us to combine several selections into one selection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3962400"/>
            <a:ext cx="840877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OR</a:t>
            </a:r>
            <a:r>
              <a:rPr lang="en-US" sz="2400" dirty="0" smtClean="0"/>
              <a:t>: Allows us to replace a selection with several smaller selections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411273" y="5786735"/>
            <a:ext cx="666592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Allows us to test selection conditions in either order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7423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Improved Statistics: Histograms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We can do better if we divide the range of values into </a:t>
            </a:r>
            <a:r>
              <a:rPr lang="en-US" sz="2800" i="1" dirty="0" smtClean="0"/>
              <a:t>sub-ranges</a:t>
            </a:r>
            <a:r>
              <a:rPr lang="en-US" sz="2800" dirty="0" smtClean="0"/>
              <a:t> called </a:t>
            </a:r>
            <a:r>
              <a:rPr lang="en-US" sz="2800" i="1" dirty="0" smtClean="0">
                <a:solidFill>
                  <a:srgbClr val="00B050"/>
                </a:solidFill>
              </a:rPr>
              <a:t>buckets</a:t>
            </a:r>
          </a:p>
          <a:p>
            <a:pPr>
              <a:buFont typeface="Wingdings" pitchFamily="2" charset="2"/>
              <a:buChar char="§"/>
            </a:pPr>
            <a:endParaRPr lang="en-US" i="1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00025" y="2790825"/>
            <a:ext cx="3838575" cy="3838575"/>
            <a:chOff x="200025" y="2562225"/>
            <a:chExt cx="3838575" cy="3838575"/>
          </a:xfrm>
        </p:grpSpPr>
        <p:graphicFrame>
          <p:nvGraphicFramePr>
            <p:cNvPr id="1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17734323"/>
                </p:ext>
              </p:extLst>
            </p:nvPr>
          </p:nvGraphicFramePr>
          <p:xfrm>
            <a:off x="200025" y="2562225"/>
            <a:ext cx="3838575" cy="3457575"/>
          </p:xfrm>
          <a:graphic>
            <a:graphicData uri="http://schemas.openxmlformats.org/presentationml/2006/ole">
              <p:oleObj spid="_x0000_s35674" name="Chart" r:id="rId3" imgW="3838575" imgH="3457651" progId="Excel.Chart.8">
                <p:embed/>
              </p:oleObj>
            </a:graphicData>
          </a:graphic>
        </p:graphicFrame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533400" y="5486400"/>
              <a:ext cx="3429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400" b="0">
                  <a:cs typeface="Times New Roman" pitchFamily="18" charset="0"/>
                </a:rPr>
                <a:t>0   1   2   3   4   5   6   7   8   9  10 11 12 13 14</a:t>
              </a: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547688" y="5943600"/>
              <a:ext cx="7318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1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Count=8</a:t>
              </a:r>
            </a:p>
          </p:txBody>
        </p:sp>
        <p:sp>
          <p:nvSpPr>
            <p:cNvPr id="22" name="AutoShape 11"/>
            <p:cNvSpPr>
              <a:spLocks/>
            </p:cNvSpPr>
            <p:nvPr/>
          </p:nvSpPr>
          <p:spPr bwMode="auto">
            <a:xfrm rot="16200000">
              <a:off x="776288" y="5562600"/>
              <a:ext cx="228600" cy="533400"/>
            </a:xfrm>
            <a:prstGeom prst="leftBrace">
              <a:avLst>
                <a:gd name="adj1" fmla="val 1944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1233488" y="5943600"/>
              <a:ext cx="7318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2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Count=4</a:t>
              </a:r>
            </a:p>
          </p:txBody>
        </p:sp>
        <p:sp>
          <p:nvSpPr>
            <p:cNvPr id="24" name="AutoShape 13"/>
            <p:cNvSpPr>
              <a:spLocks/>
            </p:cNvSpPr>
            <p:nvPr/>
          </p:nvSpPr>
          <p:spPr bwMode="auto">
            <a:xfrm rot="16200000">
              <a:off x="1462088" y="5562600"/>
              <a:ext cx="228600" cy="533400"/>
            </a:xfrm>
            <a:prstGeom prst="leftBrace">
              <a:avLst>
                <a:gd name="adj1" fmla="val 1944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1873250" y="5943600"/>
              <a:ext cx="7953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3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Count=15</a:t>
              </a:r>
            </a:p>
          </p:txBody>
        </p:sp>
        <p:sp>
          <p:nvSpPr>
            <p:cNvPr id="26" name="AutoShape 15"/>
            <p:cNvSpPr>
              <a:spLocks/>
            </p:cNvSpPr>
            <p:nvPr/>
          </p:nvSpPr>
          <p:spPr bwMode="auto">
            <a:xfrm rot="16200000">
              <a:off x="2101850" y="5562600"/>
              <a:ext cx="228600" cy="533400"/>
            </a:xfrm>
            <a:prstGeom prst="leftBrace">
              <a:avLst>
                <a:gd name="adj1" fmla="val 1944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2559050" y="5943600"/>
              <a:ext cx="7318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4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Count=3</a:t>
              </a:r>
            </a:p>
          </p:txBody>
        </p:sp>
        <p:sp>
          <p:nvSpPr>
            <p:cNvPr id="28" name="AutoShape 17"/>
            <p:cNvSpPr>
              <a:spLocks/>
            </p:cNvSpPr>
            <p:nvPr/>
          </p:nvSpPr>
          <p:spPr bwMode="auto">
            <a:xfrm rot="16200000">
              <a:off x="2787650" y="5562600"/>
              <a:ext cx="228600" cy="533400"/>
            </a:xfrm>
            <a:prstGeom prst="leftBrace">
              <a:avLst>
                <a:gd name="adj1" fmla="val 1944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3214688" y="5943600"/>
              <a:ext cx="7953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5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Count=15</a:t>
              </a:r>
            </a:p>
          </p:txBody>
        </p:sp>
        <p:sp>
          <p:nvSpPr>
            <p:cNvPr id="30" name="AutoShape 19"/>
            <p:cNvSpPr>
              <a:spLocks/>
            </p:cNvSpPr>
            <p:nvPr/>
          </p:nvSpPr>
          <p:spPr bwMode="auto">
            <a:xfrm rot="16200000">
              <a:off x="3443288" y="5562600"/>
              <a:ext cx="228600" cy="533400"/>
            </a:xfrm>
            <a:prstGeom prst="leftBrace">
              <a:avLst>
                <a:gd name="adj1" fmla="val 1944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24400" y="2790825"/>
            <a:ext cx="4129088" cy="3838575"/>
            <a:chOff x="4724400" y="2562225"/>
            <a:chExt cx="4129088" cy="3838575"/>
          </a:xfrm>
        </p:grpSpPr>
        <p:graphicFrame>
          <p:nvGraphicFramePr>
            <p:cNvPr id="32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717427865"/>
                </p:ext>
              </p:extLst>
            </p:nvPr>
          </p:nvGraphicFramePr>
          <p:xfrm>
            <a:off x="4724400" y="2562225"/>
            <a:ext cx="3838575" cy="3457575"/>
          </p:xfrm>
          <a:graphic>
            <a:graphicData uri="http://schemas.openxmlformats.org/presentationml/2006/ole">
              <p:oleObj spid="_x0000_s35675" name="Chart" r:id="rId4" imgW="3838575" imgH="3457651" progId="Excel.Chart.8">
                <p:embed/>
              </p:oleObj>
            </a:graphicData>
          </a:graphic>
        </p:graphicFrame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043488" y="5486400"/>
              <a:ext cx="3429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400" b="0">
                  <a:cs typeface="Times New Roman" pitchFamily="18" charset="0"/>
                </a:rPr>
                <a:t>0   1   2   3   4   5   6   7   8   9  10 11 12 13 14</a:t>
              </a:r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5195888" y="5943600"/>
              <a:ext cx="7318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1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Count=9</a:t>
              </a:r>
            </a:p>
          </p:txBody>
        </p:sp>
        <p:sp>
          <p:nvSpPr>
            <p:cNvPr id="35" name="AutoShape 21"/>
            <p:cNvSpPr>
              <a:spLocks/>
            </p:cNvSpPr>
            <p:nvPr/>
          </p:nvSpPr>
          <p:spPr bwMode="auto">
            <a:xfrm rot="16200000">
              <a:off x="5445919" y="5431631"/>
              <a:ext cx="228600" cy="795338"/>
            </a:xfrm>
            <a:prstGeom prst="leftBrace">
              <a:avLst>
                <a:gd name="adj1" fmla="val 2899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22"/>
            <p:cNvSpPr>
              <a:spLocks/>
            </p:cNvSpPr>
            <p:nvPr/>
          </p:nvSpPr>
          <p:spPr bwMode="auto">
            <a:xfrm rot="16200000">
              <a:off x="6317457" y="5431631"/>
              <a:ext cx="228600" cy="795337"/>
            </a:xfrm>
            <a:prstGeom prst="leftBrace">
              <a:avLst>
                <a:gd name="adj1" fmla="val 2899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5957888" y="5943600"/>
              <a:ext cx="7953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2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Count=10</a:t>
              </a:r>
            </a:p>
          </p:txBody>
        </p:sp>
        <p:sp>
          <p:nvSpPr>
            <p:cNvPr id="38" name="AutoShape 24"/>
            <p:cNvSpPr>
              <a:spLocks/>
            </p:cNvSpPr>
            <p:nvPr/>
          </p:nvSpPr>
          <p:spPr bwMode="auto">
            <a:xfrm rot="16200000">
              <a:off x="6948488" y="5638800"/>
              <a:ext cx="228600" cy="381000"/>
            </a:xfrm>
            <a:prstGeom prst="leftBrace">
              <a:avLst>
                <a:gd name="adj1" fmla="val 1388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6686550" y="5943600"/>
              <a:ext cx="7953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3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Count=10</a:t>
              </a:r>
            </a:p>
          </p:txBody>
        </p:sp>
        <p:sp>
          <p:nvSpPr>
            <p:cNvPr id="40" name="AutoShape 26"/>
            <p:cNvSpPr>
              <a:spLocks/>
            </p:cNvSpPr>
            <p:nvPr/>
          </p:nvSpPr>
          <p:spPr bwMode="auto">
            <a:xfrm rot="16200000">
              <a:off x="7634288" y="5410200"/>
              <a:ext cx="228600" cy="838200"/>
            </a:xfrm>
            <a:prstGeom prst="leftBrace">
              <a:avLst>
                <a:gd name="adj1" fmla="val 3055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7435850" y="5943600"/>
              <a:ext cx="7318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4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Count=7</a:t>
              </a:r>
            </a:p>
          </p:txBody>
        </p:sp>
        <p:sp>
          <p:nvSpPr>
            <p:cNvPr id="42" name="AutoShape 28"/>
            <p:cNvSpPr>
              <a:spLocks/>
            </p:cNvSpPr>
            <p:nvPr/>
          </p:nvSpPr>
          <p:spPr bwMode="auto">
            <a:xfrm rot="16200000">
              <a:off x="8205788" y="5753100"/>
              <a:ext cx="228600" cy="1524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29"/>
            <p:cNvSpPr txBox="1">
              <a:spLocks noChangeArrowheads="1"/>
            </p:cNvSpPr>
            <p:nvPr/>
          </p:nvSpPr>
          <p:spPr bwMode="auto">
            <a:xfrm>
              <a:off x="8121650" y="5943600"/>
              <a:ext cx="7318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5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Count=9</a:t>
              </a:r>
            </a:p>
          </p:txBody>
        </p:sp>
      </p:grp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5386354" y="2414527"/>
            <a:ext cx="26436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i="1" dirty="0" err="1">
                <a:solidFill>
                  <a:srgbClr val="0070C0"/>
                </a:solidFill>
                <a:latin typeface="Book Antiqua" pitchFamily="18" charset="0"/>
              </a:rPr>
              <a:t>Equidepth</a:t>
            </a:r>
            <a:r>
              <a:rPr lang="en-US" sz="2000" b="0" dirty="0">
                <a:solidFill>
                  <a:srgbClr val="0070C0"/>
                </a:solidFill>
                <a:latin typeface="Book Antiqua" pitchFamily="18" charset="0"/>
              </a:rPr>
              <a:t> </a:t>
            </a:r>
            <a:r>
              <a:rPr lang="en-US" sz="2000" b="0" dirty="0" smtClean="0">
                <a:solidFill>
                  <a:srgbClr val="0070C0"/>
                </a:solidFill>
                <a:latin typeface="Book Antiqua" pitchFamily="18" charset="0"/>
              </a:rPr>
              <a:t>histogram</a:t>
            </a:r>
            <a:endParaRPr lang="en-US" sz="2000" b="0" dirty="0">
              <a:solidFill>
                <a:srgbClr val="0070C0"/>
              </a:solidFill>
              <a:latin typeface="Book Antiqua" pitchFamily="18" charset="0"/>
            </a:endParaRPr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668337" y="2417762"/>
            <a:ext cx="2587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i="1" dirty="0" err="1">
                <a:solidFill>
                  <a:srgbClr val="0070C0"/>
                </a:solidFill>
                <a:latin typeface="Book Antiqua" pitchFamily="18" charset="0"/>
              </a:rPr>
              <a:t>Equiwidth</a:t>
            </a:r>
            <a:r>
              <a:rPr lang="en-US" sz="2000" b="0" dirty="0">
                <a:solidFill>
                  <a:srgbClr val="CF0E30"/>
                </a:solidFill>
                <a:latin typeface="Book Antiqua" pitchFamily="18" charset="0"/>
              </a:rPr>
              <a:t> </a:t>
            </a:r>
            <a:r>
              <a:rPr lang="en-US" sz="2000" b="0" dirty="0">
                <a:solidFill>
                  <a:srgbClr val="0070C0"/>
                </a:solidFill>
                <a:latin typeface="Book Antiqua" pitchFamily="18" charset="0"/>
              </a:rPr>
              <a:t>histogram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9378" y="3534182"/>
            <a:ext cx="331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Uniform distribution per a bucket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5400000">
            <a:off x="2075413" y="3810000"/>
            <a:ext cx="304800" cy="8382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5400000">
            <a:off x="6913192" y="4076700"/>
            <a:ext cx="304800" cy="5334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43964" y="3821668"/>
            <a:ext cx="296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Equal # of tuples per a bucket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128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3" grpId="0"/>
      <p:bldP spid="4" grpId="0" animBg="1"/>
      <p:bldP spid="46" grpId="0" animBg="1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Improved Statistics: Histograms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We can do better if we divide the range of values into </a:t>
            </a:r>
            <a:r>
              <a:rPr lang="en-US" sz="2800" i="1" dirty="0" smtClean="0"/>
              <a:t>sub-ranges</a:t>
            </a:r>
            <a:r>
              <a:rPr lang="en-US" sz="2800" dirty="0" smtClean="0"/>
              <a:t> called </a:t>
            </a:r>
            <a:r>
              <a:rPr lang="en-US" sz="2800" i="1" dirty="0" smtClean="0">
                <a:solidFill>
                  <a:srgbClr val="00B050"/>
                </a:solidFill>
              </a:rPr>
              <a:t>buckets</a:t>
            </a:r>
          </a:p>
          <a:p>
            <a:pPr>
              <a:buFont typeface="Wingdings" pitchFamily="2" charset="2"/>
              <a:buChar char="§"/>
            </a:pPr>
            <a:endParaRPr lang="en-US" i="1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00025" y="2790825"/>
            <a:ext cx="3838575" cy="3838575"/>
            <a:chOff x="200025" y="2562225"/>
            <a:chExt cx="3838575" cy="3838575"/>
          </a:xfrm>
        </p:grpSpPr>
        <p:graphicFrame>
          <p:nvGraphicFramePr>
            <p:cNvPr id="1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635314973"/>
                </p:ext>
              </p:extLst>
            </p:nvPr>
          </p:nvGraphicFramePr>
          <p:xfrm>
            <a:off x="200025" y="2562225"/>
            <a:ext cx="3838575" cy="3457575"/>
          </p:xfrm>
          <a:graphic>
            <a:graphicData uri="http://schemas.openxmlformats.org/presentationml/2006/ole">
              <p:oleObj spid="_x0000_s36267" name="Chart" r:id="rId3" imgW="3838575" imgH="3457651" progId="Excel.Chart.8">
                <p:embed/>
              </p:oleObj>
            </a:graphicData>
          </a:graphic>
        </p:graphicFrame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533400" y="5486400"/>
              <a:ext cx="3429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400" b="0">
                  <a:cs typeface="Times New Roman" pitchFamily="18" charset="0"/>
                </a:rPr>
                <a:t>0   1   2   3   4   5   6   7   8   9  10 11 12 13 14</a:t>
              </a: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547688" y="5943600"/>
              <a:ext cx="7318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1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Count=8</a:t>
              </a:r>
            </a:p>
          </p:txBody>
        </p:sp>
        <p:sp>
          <p:nvSpPr>
            <p:cNvPr id="22" name="AutoShape 11"/>
            <p:cNvSpPr>
              <a:spLocks/>
            </p:cNvSpPr>
            <p:nvPr/>
          </p:nvSpPr>
          <p:spPr bwMode="auto">
            <a:xfrm rot="16200000">
              <a:off x="776288" y="5562600"/>
              <a:ext cx="228600" cy="533400"/>
            </a:xfrm>
            <a:prstGeom prst="leftBrace">
              <a:avLst>
                <a:gd name="adj1" fmla="val 1944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1233488" y="5943600"/>
              <a:ext cx="7318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2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Count=4</a:t>
              </a:r>
            </a:p>
          </p:txBody>
        </p:sp>
        <p:sp>
          <p:nvSpPr>
            <p:cNvPr id="24" name="AutoShape 13"/>
            <p:cNvSpPr>
              <a:spLocks/>
            </p:cNvSpPr>
            <p:nvPr/>
          </p:nvSpPr>
          <p:spPr bwMode="auto">
            <a:xfrm rot="16200000">
              <a:off x="1462088" y="5562600"/>
              <a:ext cx="228600" cy="533400"/>
            </a:xfrm>
            <a:prstGeom prst="leftBrace">
              <a:avLst>
                <a:gd name="adj1" fmla="val 1944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1873250" y="5943600"/>
              <a:ext cx="7953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3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Count=15</a:t>
              </a:r>
            </a:p>
          </p:txBody>
        </p:sp>
        <p:sp>
          <p:nvSpPr>
            <p:cNvPr id="26" name="AutoShape 15"/>
            <p:cNvSpPr>
              <a:spLocks/>
            </p:cNvSpPr>
            <p:nvPr/>
          </p:nvSpPr>
          <p:spPr bwMode="auto">
            <a:xfrm rot="16200000">
              <a:off x="2101850" y="5562600"/>
              <a:ext cx="228600" cy="533400"/>
            </a:xfrm>
            <a:prstGeom prst="leftBrace">
              <a:avLst>
                <a:gd name="adj1" fmla="val 1944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2559050" y="5943600"/>
              <a:ext cx="7318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4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Count=3</a:t>
              </a:r>
            </a:p>
          </p:txBody>
        </p:sp>
        <p:sp>
          <p:nvSpPr>
            <p:cNvPr id="28" name="AutoShape 17"/>
            <p:cNvSpPr>
              <a:spLocks/>
            </p:cNvSpPr>
            <p:nvPr/>
          </p:nvSpPr>
          <p:spPr bwMode="auto">
            <a:xfrm rot="16200000">
              <a:off x="2787650" y="5562600"/>
              <a:ext cx="228600" cy="533400"/>
            </a:xfrm>
            <a:prstGeom prst="leftBrace">
              <a:avLst>
                <a:gd name="adj1" fmla="val 1944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3214688" y="5943600"/>
              <a:ext cx="7953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5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Count=15</a:t>
              </a:r>
            </a:p>
          </p:txBody>
        </p:sp>
        <p:sp>
          <p:nvSpPr>
            <p:cNvPr id="30" name="AutoShape 19"/>
            <p:cNvSpPr>
              <a:spLocks/>
            </p:cNvSpPr>
            <p:nvPr/>
          </p:nvSpPr>
          <p:spPr bwMode="auto">
            <a:xfrm rot="16200000">
              <a:off x="3443288" y="5562600"/>
              <a:ext cx="228600" cy="533400"/>
            </a:xfrm>
            <a:prstGeom prst="leftBrace">
              <a:avLst>
                <a:gd name="adj1" fmla="val 1944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668337" y="2417762"/>
            <a:ext cx="2587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i="1" dirty="0" err="1">
                <a:solidFill>
                  <a:srgbClr val="0070C0"/>
                </a:solidFill>
                <a:latin typeface="Book Antiqua" pitchFamily="18" charset="0"/>
              </a:rPr>
              <a:t>Equiwidth</a:t>
            </a:r>
            <a:r>
              <a:rPr lang="en-US" sz="2000" b="0" dirty="0">
                <a:solidFill>
                  <a:srgbClr val="CF0E30"/>
                </a:solidFill>
                <a:latin typeface="Book Antiqua" pitchFamily="18" charset="0"/>
              </a:rPr>
              <a:t> </a:t>
            </a:r>
            <a:r>
              <a:rPr lang="en-US" sz="2000" b="0" dirty="0">
                <a:solidFill>
                  <a:srgbClr val="0070C0"/>
                </a:solidFill>
                <a:latin typeface="Book Antiqua" pitchFamily="18" charset="0"/>
              </a:rPr>
              <a:t>histogram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663565" y="4354081"/>
            <a:ext cx="258685" cy="1589517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012962" y="3657600"/>
            <a:ext cx="5105400" cy="9233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Ins="0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selected range = 1/3 of the range for bucket 5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Bucket 5 represents a total of 15 tuples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Estimated size = 1/3 × 15 = 5 tuples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9" idx="3"/>
            <a:endCxn id="50" idx="1"/>
          </p:cNvCxnSpPr>
          <p:nvPr/>
        </p:nvCxnSpPr>
        <p:spPr>
          <a:xfrm flipV="1">
            <a:off x="3922250" y="4119265"/>
            <a:ext cx="90712" cy="102957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692746" y="5105400"/>
            <a:ext cx="1805335" cy="12192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Better than regular histograms!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41154" y="2719418"/>
            <a:ext cx="4140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What is the (</a:t>
            </a:r>
            <a:r>
              <a:rPr lang="en-US" sz="2000" b="1" i="1" u="sng" dirty="0" smtClean="0"/>
              <a:t>estimated</a:t>
            </a:r>
            <a:r>
              <a:rPr lang="en-US" sz="2000" b="1" dirty="0" smtClean="0"/>
              <a:t>) result size of </a:t>
            </a:r>
            <a:br>
              <a:rPr lang="en-US" sz="2000" b="1" dirty="0" smtClean="0"/>
            </a:br>
            <a:r>
              <a:rPr lang="en-US" sz="2000" b="1" i="1" dirty="0" smtClean="0"/>
              <a:t>term</a:t>
            </a:r>
            <a:r>
              <a:rPr lang="en-US" sz="2000" b="1" dirty="0" smtClean="0"/>
              <a:t> value &gt; 13?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69378" y="3534182"/>
            <a:ext cx="331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Uniform distribution per a bucket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Left Brace 31"/>
          <p:cNvSpPr/>
          <p:nvPr/>
        </p:nvSpPr>
        <p:spPr>
          <a:xfrm rot="5400000">
            <a:off x="2075413" y="3810000"/>
            <a:ext cx="304800" cy="8382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201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2" grpId="0" animBg="1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Improved Statistics: Histograms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We can do better if we divide the range of values into </a:t>
            </a:r>
            <a:r>
              <a:rPr lang="en-US" sz="2800" i="1" dirty="0" smtClean="0"/>
              <a:t>sub-ranges</a:t>
            </a:r>
            <a:r>
              <a:rPr lang="en-US" sz="2800" dirty="0" smtClean="0"/>
              <a:t> called </a:t>
            </a:r>
            <a:r>
              <a:rPr lang="en-US" sz="2800" i="1" dirty="0" smtClean="0">
                <a:solidFill>
                  <a:srgbClr val="00B050"/>
                </a:solidFill>
              </a:rPr>
              <a:t>buckets</a:t>
            </a:r>
          </a:p>
          <a:p>
            <a:pPr>
              <a:buFont typeface="Wingdings" pitchFamily="2" charset="2"/>
              <a:buChar char="§"/>
            </a:pPr>
            <a:endParaRPr lang="en-US" i="1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52400" y="2790825"/>
            <a:ext cx="4129088" cy="3838575"/>
            <a:chOff x="4724400" y="2562225"/>
            <a:chExt cx="4129088" cy="3838575"/>
          </a:xfrm>
        </p:grpSpPr>
        <p:graphicFrame>
          <p:nvGraphicFramePr>
            <p:cNvPr id="32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232335719"/>
                </p:ext>
              </p:extLst>
            </p:nvPr>
          </p:nvGraphicFramePr>
          <p:xfrm>
            <a:off x="4724400" y="2562225"/>
            <a:ext cx="3838575" cy="3457575"/>
          </p:xfrm>
          <a:graphic>
            <a:graphicData uri="http://schemas.openxmlformats.org/presentationml/2006/ole">
              <p:oleObj spid="_x0000_s37291" name="Chart" r:id="rId3" imgW="3838575" imgH="3457651" progId="Excel.Chart.8">
                <p:embed/>
              </p:oleObj>
            </a:graphicData>
          </a:graphic>
        </p:graphicFrame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043488" y="5486400"/>
              <a:ext cx="3429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400" b="0">
                  <a:cs typeface="Times New Roman" pitchFamily="18" charset="0"/>
                </a:rPr>
                <a:t>0   1   2   3   4   5   6   7   8   9  10 11 12 13 14</a:t>
              </a:r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5195888" y="5943600"/>
              <a:ext cx="7318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1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Count=9</a:t>
              </a:r>
            </a:p>
          </p:txBody>
        </p:sp>
        <p:sp>
          <p:nvSpPr>
            <p:cNvPr id="35" name="AutoShape 21"/>
            <p:cNvSpPr>
              <a:spLocks/>
            </p:cNvSpPr>
            <p:nvPr/>
          </p:nvSpPr>
          <p:spPr bwMode="auto">
            <a:xfrm rot="16200000">
              <a:off x="5445919" y="5431631"/>
              <a:ext cx="228600" cy="795338"/>
            </a:xfrm>
            <a:prstGeom prst="leftBrace">
              <a:avLst>
                <a:gd name="adj1" fmla="val 2899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22"/>
            <p:cNvSpPr>
              <a:spLocks/>
            </p:cNvSpPr>
            <p:nvPr/>
          </p:nvSpPr>
          <p:spPr bwMode="auto">
            <a:xfrm rot="16200000">
              <a:off x="6317457" y="5431631"/>
              <a:ext cx="228600" cy="795337"/>
            </a:xfrm>
            <a:prstGeom prst="leftBrace">
              <a:avLst>
                <a:gd name="adj1" fmla="val 2899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5957888" y="5943600"/>
              <a:ext cx="7953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2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Count=10</a:t>
              </a:r>
            </a:p>
          </p:txBody>
        </p:sp>
        <p:sp>
          <p:nvSpPr>
            <p:cNvPr id="38" name="AutoShape 24"/>
            <p:cNvSpPr>
              <a:spLocks/>
            </p:cNvSpPr>
            <p:nvPr/>
          </p:nvSpPr>
          <p:spPr bwMode="auto">
            <a:xfrm rot="16200000">
              <a:off x="6948488" y="5638800"/>
              <a:ext cx="228600" cy="381000"/>
            </a:xfrm>
            <a:prstGeom prst="leftBrace">
              <a:avLst>
                <a:gd name="adj1" fmla="val 1388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6686550" y="5943600"/>
              <a:ext cx="7953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3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Count=10</a:t>
              </a:r>
            </a:p>
          </p:txBody>
        </p:sp>
        <p:sp>
          <p:nvSpPr>
            <p:cNvPr id="40" name="AutoShape 26"/>
            <p:cNvSpPr>
              <a:spLocks/>
            </p:cNvSpPr>
            <p:nvPr/>
          </p:nvSpPr>
          <p:spPr bwMode="auto">
            <a:xfrm rot="16200000">
              <a:off x="7634288" y="5410200"/>
              <a:ext cx="228600" cy="838200"/>
            </a:xfrm>
            <a:prstGeom prst="leftBrace">
              <a:avLst>
                <a:gd name="adj1" fmla="val 3055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7435850" y="5943600"/>
              <a:ext cx="7318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4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Count=7</a:t>
              </a:r>
            </a:p>
          </p:txBody>
        </p:sp>
        <p:sp>
          <p:nvSpPr>
            <p:cNvPr id="42" name="AutoShape 28"/>
            <p:cNvSpPr>
              <a:spLocks/>
            </p:cNvSpPr>
            <p:nvPr/>
          </p:nvSpPr>
          <p:spPr bwMode="auto">
            <a:xfrm rot="16200000">
              <a:off x="8205788" y="5753100"/>
              <a:ext cx="228600" cy="1524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29"/>
            <p:cNvSpPr txBox="1">
              <a:spLocks noChangeArrowheads="1"/>
            </p:cNvSpPr>
            <p:nvPr/>
          </p:nvSpPr>
          <p:spPr bwMode="auto">
            <a:xfrm>
              <a:off x="8121650" y="5943600"/>
              <a:ext cx="7318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5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Count=9</a:t>
              </a:r>
            </a:p>
          </p:txBody>
        </p:sp>
      </p:grp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814354" y="2414527"/>
            <a:ext cx="26436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i="1" dirty="0" err="1">
                <a:solidFill>
                  <a:srgbClr val="0070C0"/>
                </a:solidFill>
                <a:latin typeface="Book Antiqua" pitchFamily="18" charset="0"/>
              </a:rPr>
              <a:t>Equidepth</a:t>
            </a:r>
            <a:r>
              <a:rPr lang="en-US" sz="2000" b="0" dirty="0">
                <a:solidFill>
                  <a:srgbClr val="0070C0"/>
                </a:solidFill>
                <a:latin typeface="Book Antiqua" pitchFamily="18" charset="0"/>
              </a:rPr>
              <a:t> </a:t>
            </a:r>
            <a:r>
              <a:rPr lang="en-US" sz="2000" b="0" dirty="0" smtClean="0">
                <a:solidFill>
                  <a:srgbClr val="0070C0"/>
                </a:solidFill>
                <a:latin typeface="Book Antiqua" pitchFamily="18" charset="0"/>
              </a:rPr>
              <a:t>histogram</a:t>
            </a:r>
            <a:endParaRPr lang="en-US" sz="2000" b="0" dirty="0">
              <a:solidFill>
                <a:srgbClr val="0070C0"/>
              </a:solidFill>
              <a:latin typeface="Book Antiqua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41154" y="2719418"/>
            <a:ext cx="4140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What is the (</a:t>
            </a:r>
            <a:r>
              <a:rPr lang="en-US" sz="2000" b="1" i="1" u="sng" dirty="0" smtClean="0"/>
              <a:t>estimated</a:t>
            </a:r>
            <a:r>
              <a:rPr lang="en-US" sz="2000" b="1" dirty="0" smtClean="0"/>
              <a:t>) result size of </a:t>
            </a:r>
            <a:br>
              <a:rPr lang="en-US" sz="2000" b="1" dirty="0" smtClean="0"/>
            </a:br>
            <a:r>
              <a:rPr lang="en-US" sz="2000" b="1" i="1" dirty="0" smtClean="0"/>
              <a:t>term</a:t>
            </a:r>
            <a:r>
              <a:rPr lang="en-US" sz="2000" b="1" dirty="0" smtClean="0"/>
              <a:t> value &gt; 13?</a:t>
            </a:r>
            <a:endParaRPr lang="en-US" sz="2000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3619466" y="3276600"/>
            <a:ext cx="258685" cy="266700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49" idx="3"/>
            <a:endCxn id="52" idx="1"/>
          </p:cNvCxnSpPr>
          <p:nvPr/>
        </p:nvCxnSpPr>
        <p:spPr>
          <a:xfrm flipV="1">
            <a:off x="3878151" y="4257765"/>
            <a:ext cx="134811" cy="35233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12962" y="3657600"/>
            <a:ext cx="5105400" cy="120032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Ins="0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selected range = 100% of the range for </a:t>
            </a:r>
            <a:br>
              <a:rPr lang="en-US" dirty="0" smtClean="0"/>
            </a:br>
            <a:r>
              <a:rPr lang="en-US" dirty="0" smtClean="0"/>
              <a:t>bucket 5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Bucket 5 represents a total of 9 tuples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Estimated size = 1 × 9 = 9 tuples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5410200" y="5105400"/>
            <a:ext cx="2286000" cy="16002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Better than </a:t>
            </a:r>
            <a:r>
              <a:rPr lang="en-US" sz="2400" i="1" dirty="0" err="1" smtClean="0">
                <a:solidFill>
                  <a:schemeClr val="tx1"/>
                </a:solidFill>
              </a:rPr>
              <a:t>equiwidth</a:t>
            </a:r>
            <a:r>
              <a:rPr lang="en-US" sz="2400" dirty="0" smtClean="0">
                <a:solidFill>
                  <a:schemeClr val="tx1"/>
                </a:solidFill>
              </a:rPr>
              <a:t> histograms!</a:t>
            </a:r>
          </a:p>
        </p:txBody>
      </p:sp>
      <p:sp>
        <p:nvSpPr>
          <p:cNvPr id="25" name="Left Brace 24"/>
          <p:cNvSpPr/>
          <p:nvPr/>
        </p:nvSpPr>
        <p:spPr>
          <a:xfrm rot="5400000">
            <a:off x="2342661" y="4069668"/>
            <a:ext cx="304800" cy="5334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73433" y="3814636"/>
            <a:ext cx="296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Equal # of tuples per a bucket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0624" y="6323752"/>
            <a:ext cx="8502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i="1" dirty="0" smtClean="0"/>
              <a:t>Why?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xmlns="" val="24389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2" grpId="0" animBg="1"/>
      <p:bldP spid="53" grpId="0" animBg="1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Improved Statistics: Histograms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We can do better if we divide the range of values into </a:t>
            </a:r>
            <a:r>
              <a:rPr lang="en-US" sz="2800" i="1" dirty="0" smtClean="0"/>
              <a:t>sub-ranges</a:t>
            </a:r>
            <a:r>
              <a:rPr lang="en-US" sz="2800" dirty="0" smtClean="0"/>
              <a:t> called </a:t>
            </a:r>
            <a:r>
              <a:rPr lang="en-US" sz="2800" i="1" dirty="0" smtClean="0">
                <a:solidFill>
                  <a:srgbClr val="00B050"/>
                </a:solidFill>
              </a:rPr>
              <a:t>buckets</a:t>
            </a:r>
          </a:p>
          <a:p>
            <a:pPr>
              <a:buFont typeface="Wingdings" pitchFamily="2" charset="2"/>
              <a:buChar char="§"/>
            </a:pPr>
            <a:endParaRPr lang="en-US" i="1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52400" y="2790825"/>
            <a:ext cx="4129088" cy="3838575"/>
            <a:chOff x="4724400" y="2562225"/>
            <a:chExt cx="4129088" cy="3838575"/>
          </a:xfrm>
        </p:grpSpPr>
        <p:graphicFrame>
          <p:nvGraphicFramePr>
            <p:cNvPr id="32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810561519"/>
                </p:ext>
              </p:extLst>
            </p:nvPr>
          </p:nvGraphicFramePr>
          <p:xfrm>
            <a:off x="4724400" y="2562225"/>
            <a:ext cx="3838575" cy="3457575"/>
          </p:xfrm>
          <a:graphic>
            <a:graphicData uri="http://schemas.openxmlformats.org/presentationml/2006/ole">
              <p:oleObj spid="_x0000_s38314" name="Chart" r:id="rId3" imgW="3838575" imgH="3457651" progId="Excel.Chart.8">
                <p:embed/>
              </p:oleObj>
            </a:graphicData>
          </a:graphic>
        </p:graphicFrame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043488" y="5486400"/>
              <a:ext cx="3429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400" b="0">
                  <a:cs typeface="Times New Roman" pitchFamily="18" charset="0"/>
                </a:rPr>
                <a:t>0   1   2   3   4   5   6   7   8   9  10 11 12 13 14</a:t>
              </a:r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5195888" y="5943600"/>
              <a:ext cx="7318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1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Count=9</a:t>
              </a:r>
            </a:p>
          </p:txBody>
        </p:sp>
        <p:sp>
          <p:nvSpPr>
            <p:cNvPr id="35" name="AutoShape 21"/>
            <p:cNvSpPr>
              <a:spLocks/>
            </p:cNvSpPr>
            <p:nvPr/>
          </p:nvSpPr>
          <p:spPr bwMode="auto">
            <a:xfrm rot="16200000">
              <a:off x="5445919" y="5431631"/>
              <a:ext cx="228600" cy="795338"/>
            </a:xfrm>
            <a:prstGeom prst="leftBrace">
              <a:avLst>
                <a:gd name="adj1" fmla="val 2899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22"/>
            <p:cNvSpPr>
              <a:spLocks/>
            </p:cNvSpPr>
            <p:nvPr/>
          </p:nvSpPr>
          <p:spPr bwMode="auto">
            <a:xfrm rot="16200000">
              <a:off x="6317457" y="5431631"/>
              <a:ext cx="228600" cy="795337"/>
            </a:xfrm>
            <a:prstGeom prst="leftBrace">
              <a:avLst>
                <a:gd name="adj1" fmla="val 2899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5957888" y="5943600"/>
              <a:ext cx="7953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2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Count=10</a:t>
              </a:r>
            </a:p>
          </p:txBody>
        </p:sp>
        <p:sp>
          <p:nvSpPr>
            <p:cNvPr id="38" name="AutoShape 24"/>
            <p:cNvSpPr>
              <a:spLocks/>
            </p:cNvSpPr>
            <p:nvPr/>
          </p:nvSpPr>
          <p:spPr bwMode="auto">
            <a:xfrm rot="16200000">
              <a:off x="6948488" y="5638800"/>
              <a:ext cx="228600" cy="381000"/>
            </a:xfrm>
            <a:prstGeom prst="leftBrace">
              <a:avLst>
                <a:gd name="adj1" fmla="val 1388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6686550" y="5943600"/>
              <a:ext cx="7953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3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Count=10</a:t>
              </a:r>
            </a:p>
          </p:txBody>
        </p:sp>
        <p:sp>
          <p:nvSpPr>
            <p:cNvPr id="40" name="AutoShape 26"/>
            <p:cNvSpPr>
              <a:spLocks/>
            </p:cNvSpPr>
            <p:nvPr/>
          </p:nvSpPr>
          <p:spPr bwMode="auto">
            <a:xfrm rot="16200000">
              <a:off x="7634288" y="5410200"/>
              <a:ext cx="228600" cy="838200"/>
            </a:xfrm>
            <a:prstGeom prst="leftBrace">
              <a:avLst>
                <a:gd name="adj1" fmla="val 3055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7435850" y="5943600"/>
              <a:ext cx="7318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4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Count=7</a:t>
              </a:r>
            </a:p>
          </p:txBody>
        </p:sp>
        <p:sp>
          <p:nvSpPr>
            <p:cNvPr id="42" name="AutoShape 28"/>
            <p:cNvSpPr>
              <a:spLocks/>
            </p:cNvSpPr>
            <p:nvPr/>
          </p:nvSpPr>
          <p:spPr bwMode="auto">
            <a:xfrm rot="16200000">
              <a:off x="8205788" y="5753100"/>
              <a:ext cx="228600" cy="1524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29"/>
            <p:cNvSpPr txBox="1">
              <a:spLocks noChangeArrowheads="1"/>
            </p:cNvSpPr>
            <p:nvPr/>
          </p:nvSpPr>
          <p:spPr bwMode="auto">
            <a:xfrm>
              <a:off x="8121650" y="5943600"/>
              <a:ext cx="7318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Bucket 5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200" b="0">
                  <a:cs typeface="Times New Roman" pitchFamily="18" charset="0"/>
                </a:rPr>
                <a:t>Count=9</a:t>
              </a:r>
            </a:p>
          </p:txBody>
        </p:sp>
      </p:grp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814354" y="2414527"/>
            <a:ext cx="26436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i="1" dirty="0" err="1">
                <a:solidFill>
                  <a:srgbClr val="0070C0"/>
                </a:solidFill>
                <a:latin typeface="Book Antiqua" pitchFamily="18" charset="0"/>
              </a:rPr>
              <a:t>Equidepth</a:t>
            </a:r>
            <a:r>
              <a:rPr lang="en-US" sz="2000" b="0" dirty="0">
                <a:solidFill>
                  <a:srgbClr val="0070C0"/>
                </a:solidFill>
                <a:latin typeface="Book Antiqua" pitchFamily="18" charset="0"/>
              </a:rPr>
              <a:t> </a:t>
            </a:r>
            <a:r>
              <a:rPr lang="en-US" sz="2000" b="0" dirty="0" smtClean="0">
                <a:solidFill>
                  <a:srgbClr val="0070C0"/>
                </a:solidFill>
                <a:latin typeface="Book Antiqua" pitchFamily="18" charset="0"/>
              </a:rPr>
              <a:t>histogram</a:t>
            </a:r>
            <a:endParaRPr lang="en-US" sz="2000" b="0" dirty="0">
              <a:solidFill>
                <a:srgbClr val="0070C0"/>
              </a:solidFill>
              <a:latin typeface="Book Antiqua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50790" y="2614582"/>
            <a:ext cx="3875673" cy="195741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Because, buckets with very frequently occurring values contain fewer slots; hence, the uniform distribution assumption is applied to a smaller range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of values!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71998" y="4981485"/>
            <a:ext cx="3875673" cy="141931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What about buckets with </a:t>
            </a:r>
            <a:r>
              <a:rPr lang="en-US" sz="2000" u="sng" dirty="0" smtClean="0">
                <a:solidFill>
                  <a:schemeClr val="tx1"/>
                </a:solidFill>
              </a:rPr>
              <a:t>mostly</a:t>
            </a:r>
            <a:r>
              <a:rPr lang="en-US" sz="2000" dirty="0" smtClean="0">
                <a:solidFill>
                  <a:schemeClr val="tx1"/>
                </a:solidFill>
              </a:rPr>
              <a:t> infrequent values?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5687529"/>
            <a:ext cx="240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They are approximated </a:t>
            </a:r>
            <a:br>
              <a:rPr lang="en-US" i="1" dirty="0" smtClean="0"/>
            </a:br>
            <a:r>
              <a:rPr lang="en-US" i="1" dirty="0" smtClean="0"/>
              <a:t>less accurately!</a:t>
            </a:r>
            <a:endParaRPr lang="en-US" i="1" dirty="0"/>
          </a:p>
        </p:txBody>
      </p:sp>
      <p:sp>
        <p:nvSpPr>
          <p:cNvPr id="23" name="Left Brace 22"/>
          <p:cNvSpPr/>
          <p:nvPr/>
        </p:nvSpPr>
        <p:spPr>
          <a:xfrm rot="5400000">
            <a:off x="2342661" y="4069668"/>
            <a:ext cx="304800" cy="5334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3433" y="3814636"/>
            <a:ext cx="296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Equal # of tuples per a bucket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33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Enumerating Execution Plans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68047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Consider a query </a:t>
            </a:r>
            <a:r>
              <a:rPr lang="en-US" sz="2800" b="1" i="1" dirty="0" smtClean="0"/>
              <a:t>Q</a:t>
            </a:r>
            <a:r>
              <a:rPr lang="en-US" sz="2800" dirty="0" smtClean="0"/>
              <a:t> = 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Here are 3 plans that are </a:t>
            </a:r>
            <a:r>
              <a:rPr lang="en-US" sz="2800" i="1" dirty="0" smtClean="0"/>
              <a:t>equivalent</a:t>
            </a:r>
            <a:r>
              <a:rPr lang="en-US" sz="2800" dirty="0" smtClean="0"/>
              <a:t>: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86825847"/>
              </p:ext>
            </p:extLst>
          </p:nvPr>
        </p:nvGraphicFramePr>
        <p:xfrm>
          <a:off x="3928930" y="1531832"/>
          <a:ext cx="3327400" cy="342900"/>
        </p:xfrm>
        <a:graphic>
          <a:graphicData uri="http://schemas.openxmlformats.org/presentationml/2006/ole">
            <p:oleObj spid="_x0000_s68641" name="Equation" r:id="rId3" imgW="2793960" imgH="342720" progId="Equation.3">
              <p:embed/>
            </p:oleObj>
          </a:graphicData>
        </a:graphic>
      </p:graphicFrame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4800600" y="3429000"/>
            <a:ext cx="4151313" cy="1881188"/>
            <a:chOff x="90" y="2928"/>
            <a:chExt cx="2615" cy="1185"/>
          </a:xfrm>
        </p:grpSpPr>
        <p:sp>
          <p:nvSpPr>
            <p:cNvPr id="10" name="Freeform 52"/>
            <p:cNvSpPr>
              <a:spLocks/>
            </p:cNvSpPr>
            <p:nvPr/>
          </p:nvSpPr>
          <p:spPr bwMode="auto">
            <a:xfrm>
              <a:off x="2046" y="3439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  <a:gd name="T6" fmla="*/ 0 60000 65536"/>
                <a:gd name="T7" fmla="*/ 0 60000 65536"/>
                <a:gd name="T8" fmla="*/ 0 60000 65536"/>
                <a:gd name="T9" fmla="*/ 0 w 1"/>
                <a:gd name="T10" fmla="*/ 0 h 88"/>
                <a:gd name="T11" fmla="*/ 1 w 1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3"/>
            <p:cNvSpPr>
              <a:spLocks/>
            </p:cNvSpPr>
            <p:nvPr/>
          </p:nvSpPr>
          <p:spPr bwMode="auto">
            <a:xfrm>
              <a:off x="2322" y="3439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  <a:gd name="T6" fmla="*/ 0 60000 65536"/>
                <a:gd name="T7" fmla="*/ 0 60000 65536"/>
                <a:gd name="T8" fmla="*/ 0 60000 65536"/>
                <a:gd name="T9" fmla="*/ 0 w 1"/>
                <a:gd name="T10" fmla="*/ 0 h 88"/>
                <a:gd name="T11" fmla="*/ 1 w 1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4"/>
            <p:cNvSpPr>
              <a:spLocks/>
            </p:cNvSpPr>
            <p:nvPr/>
          </p:nvSpPr>
          <p:spPr bwMode="auto">
            <a:xfrm>
              <a:off x="2046" y="3439"/>
              <a:ext cx="277" cy="88"/>
            </a:xfrm>
            <a:custGeom>
              <a:avLst/>
              <a:gdLst>
                <a:gd name="T0" fmla="*/ 0 w 277"/>
                <a:gd name="T1" fmla="*/ 0 h 88"/>
                <a:gd name="T2" fmla="*/ 276 w 277"/>
                <a:gd name="T3" fmla="*/ 87 h 88"/>
                <a:gd name="T4" fmla="*/ 0 w 277"/>
                <a:gd name="T5" fmla="*/ 0 h 88"/>
                <a:gd name="T6" fmla="*/ 0 60000 65536"/>
                <a:gd name="T7" fmla="*/ 0 60000 65536"/>
                <a:gd name="T8" fmla="*/ 0 60000 65536"/>
                <a:gd name="T9" fmla="*/ 0 w 277"/>
                <a:gd name="T10" fmla="*/ 0 h 88"/>
                <a:gd name="T11" fmla="*/ 277 w 277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" h="88">
                  <a:moveTo>
                    <a:pt x="0" y="0"/>
                  </a:moveTo>
                  <a:lnTo>
                    <a:pt x="276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5"/>
            <p:cNvSpPr>
              <a:spLocks/>
            </p:cNvSpPr>
            <p:nvPr/>
          </p:nvSpPr>
          <p:spPr bwMode="auto">
            <a:xfrm>
              <a:off x="2046" y="3439"/>
              <a:ext cx="277" cy="88"/>
            </a:xfrm>
            <a:custGeom>
              <a:avLst/>
              <a:gdLst>
                <a:gd name="T0" fmla="*/ 0 w 277"/>
                <a:gd name="T1" fmla="*/ 87 h 88"/>
                <a:gd name="T2" fmla="*/ 276 w 277"/>
                <a:gd name="T3" fmla="*/ 0 h 88"/>
                <a:gd name="T4" fmla="*/ 0 w 277"/>
                <a:gd name="T5" fmla="*/ 87 h 88"/>
                <a:gd name="T6" fmla="*/ 0 60000 65536"/>
                <a:gd name="T7" fmla="*/ 0 60000 65536"/>
                <a:gd name="T8" fmla="*/ 0 60000 65536"/>
                <a:gd name="T9" fmla="*/ 0 w 277"/>
                <a:gd name="T10" fmla="*/ 0 h 88"/>
                <a:gd name="T11" fmla="*/ 277 w 277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" h="88">
                  <a:moveTo>
                    <a:pt x="0" y="87"/>
                  </a:moveTo>
                  <a:lnTo>
                    <a:pt x="276" y="0"/>
                  </a:lnTo>
                  <a:lnTo>
                    <a:pt x="0" y="8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6"/>
            <p:cNvSpPr>
              <a:spLocks/>
            </p:cNvSpPr>
            <p:nvPr/>
          </p:nvSpPr>
          <p:spPr bwMode="auto">
            <a:xfrm>
              <a:off x="1371" y="2928"/>
              <a:ext cx="1" cy="89"/>
            </a:xfrm>
            <a:custGeom>
              <a:avLst/>
              <a:gdLst>
                <a:gd name="T0" fmla="*/ 0 w 1"/>
                <a:gd name="T1" fmla="*/ 0 h 89"/>
                <a:gd name="T2" fmla="*/ 0 w 1"/>
                <a:gd name="T3" fmla="*/ 88 h 89"/>
                <a:gd name="T4" fmla="*/ 0 w 1"/>
                <a:gd name="T5" fmla="*/ 0 h 89"/>
                <a:gd name="T6" fmla="*/ 0 60000 65536"/>
                <a:gd name="T7" fmla="*/ 0 60000 65536"/>
                <a:gd name="T8" fmla="*/ 0 60000 65536"/>
                <a:gd name="T9" fmla="*/ 0 w 1"/>
                <a:gd name="T10" fmla="*/ 0 h 89"/>
                <a:gd name="T11" fmla="*/ 1 w 1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9">
                  <a:moveTo>
                    <a:pt x="0" y="0"/>
                  </a:moveTo>
                  <a:lnTo>
                    <a:pt x="0" y="8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7"/>
            <p:cNvSpPr>
              <a:spLocks/>
            </p:cNvSpPr>
            <p:nvPr/>
          </p:nvSpPr>
          <p:spPr bwMode="auto">
            <a:xfrm>
              <a:off x="1647" y="2928"/>
              <a:ext cx="1" cy="89"/>
            </a:xfrm>
            <a:custGeom>
              <a:avLst/>
              <a:gdLst>
                <a:gd name="T0" fmla="*/ 0 w 1"/>
                <a:gd name="T1" fmla="*/ 0 h 89"/>
                <a:gd name="T2" fmla="*/ 0 w 1"/>
                <a:gd name="T3" fmla="*/ 88 h 89"/>
                <a:gd name="T4" fmla="*/ 0 w 1"/>
                <a:gd name="T5" fmla="*/ 0 h 89"/>
                <a:gd name="T6" fmla="*/ 0 60000 65536"/>
                <a:gd name="T7" fmla="*/ 0 60000 65536"/>
                <a:gd name="T8" fmla="*/ 0 60000 65536"/>
                <a:gd name="T9" fmla="*/ 0 w 1"/>
                <a:gd name="T10" fmla="*/ 0 h 89"/>
                <a:gd name="T11" fmla="*/ 1 w 1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9">
                  <a:moveTo>
                    <a:pt x="0" y="0"/>
                  </a:moveTo>
                  <a:lnTo>
                    <a:pt x="0" y="8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8"/>
            <p:cNvSpPr>
              <a:spLocks/>
            </p:cNvSpPr>
            <p:nvPr/>
          </p:nvSpPr>
          <p:spPr bwMode="auto">
            <a:xfrm>
              <a:off x="1371" y="2928"/>
              <a:ext cx="277" cy="89"/>
            </a:xfrm>
            <a:custGeom>
              <a:avLst/>
              <a:gdLst>
                <a:gd name="T0" fmla="*/ 0 w 277"/>
                <a:gd name="T1" fmla="*/ 0 h 89"/>
                <a:gd name="T2" fmla="*/ 276 w 277"/>
                <a:gd name="T3" fmla="*/ 88 h 89"/>
                <a:gd name="T4" fmla="*/ 0 w 277"/>
                <a:gd name="T5" fmla="*/ 0 h 89"/>
                <a:gd name="T6" fmla="*/ 0 60000 65536"/>
                <a:gd name="T7" fmla="*/ 0 60000 65536"/>
                <a:gd name="T8" fmla="*/ 0 60000 65536"/>
                <a:gd name="T9" fmla="*/ 0 w 277"/>
                <a:gd name="T10" fmla="*/ 0 h 89"/>
                <a:gd name="T11" fmla="*/ 277 w 277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" h="89">
                  <a:moveTo>
                    <a:pt x="0" y="0"/>
                  </a:moveTo>
                  <a:lnTo>
                    <a:pt x="276" y="8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9"/>
            <p:cNvSpPr>
              <a:spLocks/>
            </p:cNvSpPr>
            <p:nvPr/>
          </p:nvSpPr>
          <p:spPr bwMode="auto">
            <a:xfrm>
              <a:off x="1371" y="2928"/>
              <a:ext cx="277" cy="89"/>
            </a:xfrm>
            <a:custGeom>
              <a:avLst/>
              <a:gdLst>
                <a:gd name="T0" fmla="*/ 0 w 277"/>
                <a:gd name="T1" fmla="*/ 88 h 89"/>
                <a:gd name="T2" fmla="*/ 276 w 277"/>
                <a:gd name="T3" fmla="*/ 0 h 89"/>
                <a:gd name="T4" fmla="*/ 0 w 277"/>
                <a:gd name="T5" fmla="*/ 88 h 89"/>
                <a:gd name="T6" fmla="*/ 0 60000 65536"/>
                <a:gd name="T7" fmla="*/ 0 60000 65536"/>
                <a:gd name="T8" fmla="*/ 0 60000 65536"/>
                <a:gd name="T9" fmla="*/ 0 w 277"/>
                <a:gd name="T10" fmla="*/ 0 h 89"/>
                <a:gd name="T11" fmla="*/ 277 w 277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" h="89">
                  <a:moveTo>
                    <a:pt x="0" y="88"/>
                  </a:moveTo>
                  <a:lnTo>
                    <a:pt x="276" y="0"/>
                  </a:lnTo>
                  <a:lnTo>
                    <a:pt x="0" y="8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60"/>
            <p:cNvSpPr>
              <a:spLocks/>
            </p:cNvSpPr>
            <p:nvPr/>
          </p:nvSpPr>
          <p:spPr bwMode="auto">
            <a:xfrm>
              <a:off x="1673" y="3517"/>
              <a:ext cx="508" cy="335"/>
            </a:xfrm>
            <a:custGeom>
              <a:avLst/>
              <a:gdLst>
                <a:gd name="T0" fmla="*/ 0 w 508"/>
                <a:gd name="T1" fmla="*/ 334 h 335"/>
                <a:gd name="T2" fmla="*/ 507 w 508"/>
                <a:gd name="T3" fmla="*/ 0 h 335"/>
                <a:gd name="T4" fmla="*/ 0 w 508"/>
                <a:gd name="T5" fmla="*/ 334 h 335"/>
                <a:gd name="T6" fmla="*/ 0 60000 65536"/>
                <a:gd name="T7" fmla="*/ 0 60000 65536"/>
                <a:gd name="T8" fmla="*/ 0 60000 65536"/>
                <a:gd name="T9" fmla="*/ 0 w 508"/>
                <a:gd name="T10" fmla="*/ 0 h 335"/>
                <a:gd name="T11" fmla="*/ 508 w 508"/>
                <a:gd name="T12" fmla="*/ 335 h 3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8" h="335">
                  <a:moveTo>
                    <a:pt x="0" y="334"/>
                  </a:moveTo>
                  <a:lnTo>
                    <a:pt x="507" y="0"/>
                  </a:lnTo>
                  <a:lnTo>
                    <a:pt x="0" y="3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61"/>
            <p:cNvSpPr>
              <a:spLocks/>
            </p:cNvSpPr>
            <p:nvPr/>
          </p:nvSpPr>
          <p:spPr bwMode="auto">
            <a:xfrm>
              <a:off x="2190" y="3526"/>
              <a:ext cx="422" cy="281"/>
            </a:xfrm>
            <a:custGeom>
              <a:avLst/>
              <a:gdLst>
                <a:gd name="T0" fmla="*/ 0 w 422"/>
                <a:gd name="T1" fmla="*/ 0 h 281"/>
                <a:gd name="T2" fmla="*/ 421 w 422"/>
                <a:gd name="T3" fmla="*/ 280 h 281"/>
                <a:gd name="T4" fmla="*/ 0 w 422"/>
                <a:gd name="T5" fmla="*/ 0 h 281"/>
                <a:gd name="T6" fmla="*/ 0 60000 65536"/>
                <a:gd name="T7" fmla="*/ 0 60000 65536"/>
                <a:gd name="T8" fmla="*/ 0 60000 65536"/>
                <a:gd name="T9" fmla="*/ 0 w 422"/>
                <a:gd name="T10" fmla="*/ 0 h 281"/>
                <a:gd name="T11" fmla="*/ 422 w 422"/>
                <a:gd name="T12" fmla="*/ 281 h 2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81">
                  <a:moveTo>
                    <a:pt x="0" y="0"/>
                  </a:moveTo>
                  <a:lnTo>
                    <a:pt x="421" y="28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62"/>
            <p:cNvSpPr>
              <a:spLocks/>
            </p:cNvSpPr>
            <p:nvPr/>
          </p:nvSpPr>
          <p:spPr bwMode="auto">
            <a:xfrm>
              <a:off x="631" y="3427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  <a:gd name="T6" fmla="*/ 0 60000 65536"/>
                <a:gd name="T7" fmla="*/ 0 60000 65536"/>
                <a:gd name="T8" fmla="*/ 0 60000 65536"/>
                <a:gd name="T9" fmla="*/ 0 w 1"/>
                <a:gd name="T10" fmla="*/ 0 h 88"/>
                <a:gd name="T11" fmla="*/ 1 w 1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3"/>
            <p:cNvSpPr>
              <a:spLocks/>
            </p:cNvSpPr>
            <p:nvPr/>
          </p:nvSpPr>
          <p:spPr bwMode="auto">
            <a:xfrm>
              <a:off x="908" y="3427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  <a:gd name="T6" fmla="*/ 0 60000 65536"/>
                <a:gd name="T7" fmla="*/ 0 60000 65536"/>
                <a:gd name="T8" fmla="*/ 0 60000 65536"/>
                <a:gd name="T9" fmla="*/ 0 w 1"/>
                <a:gd name="T10" fmla="*/ 0 h 88"/>
                <a:gd name="T11" fmla="*/ 1 w 1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64"/>
            <p:cNvSpPr>
              <a:spLocks/>
            </p:cNvSpPr>
            <p:nvPr/>
          </p:nvSpPr>
          <p:spPr bwMode="auto">
            <a:xfrm>
              <a:off x="631" y="3427"/>
              <a:ext cx="278" cy="88"/>
            </a:xfrm>
            <a:custGeom>
              <a:avLst/>
              <a:gdLst>
                <a:gd name="T0" fmla="*/ 0 w 278"/>
                <a:gd name="T1" fmla="*/ 0 h 88"/>
                <a:gd name="T2" fmla="*/ 277 w 278"/>
                <a:gd name="T3" fmla="*/ 87 h 88"/>
                <a:gd name="T4" fmla="*/ 0 w 278"/>
                <a:gd name="T5" fmla="*/ 0 h 88"/>
                <a:gd name="T6" fmla="*/ 0 60000 65536"/>
                <a:gd name="T7" fmla="*/ 0 60000 65536"/>
                <a:gd name="T8" fmla="*/ 0 60000 65536"/>
                <a:gd name="T9" fmla="*/ 0 w 278"/>
                <a:gd name="T10" fmla="*/ 0 h 88"/>
                <a:gd name="T11" fmla="*/ 278 w 278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" h="88">
                  <a:moveTo>
                    <a:pt x="0" y="0"/>
                  </a:moveTo>
                  <a:lnTo>
                    <a:pt x="277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5"/>
            <p:cNvSpPr>
              <a:spLocks/>
            </p:cNvSpPr>
            <p:nvPr/>
          </p:nvSpPr>
          <p:spPr bwMode="auto">
            <a:xfrm>
              <a:off x="631" y="3427"/>
              <a:ext cx="278" cy="88"/>
            </a:xfrm>
            <a:custGeom>
              <a:avLst/>
              <a:gdLst>
                <a:gd name="T0" fmla="*/ 0 w 278"/>
                <a:gd name="T1" fmla="*/ 87 h 88"/>
                <a:gd name="T2" fmla="*/ 277 w 278"/>
                <a:gd name="T3" fmla="*/ 0 h 88"/>
                <a:gd name="T4" fmla="*/ 0 w 278"/>
                <a:gd name="T5" fmla="*/ 87 h 88"/>
                <a:gd name="T6" fmla="*/ 0 60000 65536"/>
                <a:gd name="T7" fmla="*/ 0 60000 65536"/>
                <a:gd name="T8" fmla="*/ 0 60000 65536"/>
                <a:gd name="T9" fmla="*/ 0 w 278"/>
                <a:gd name="T10" fmla="*/ 0 h 88"/>
                <a:gd name="T11" fmla="*/ 278 w 278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" h="88">
                  <a:moveTo>
                    <a:pt x="0" y="87"/>
                  </a:moveTo>
                  <a:lnTo>
                    <a:pt x="277" y="0"/>
                  </a:lnTo>
                  <a:lnTo>
                    <a:pt x="0" y="8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66"/>
            <p:cNvSpPr>
              <a:spLocks/>
            </p:cNvSpPr>
            <p:nvPr/>
          </p:nvSpPr>
          <p:spPr bwMode="auto">
            <a:xfrm>
              <a:off x="260" y="3530"/>
              <a:ext cx="509" cy="334"/>
            </a:xfrm>
            <a:custGeom>
              <a:avLst/>
              <a:gdLst>
                <a:gd name="T0" fmla="*/ 0 w 509"/>
                <a:gd name="T1" fmla="*/ 333 h 334"/>
                <a:gd name="T2" fmla="*/ 508 w 509"/>
                <a:gd name="T3" fmla="*/ 0 h 334"/>
                <a:gd name="T4" fmla="*/ 0 w 509"/>
                <a:gd name="T5" fmla="*/ 333 h 334"/>
                <a:gd name="T6" fmla="*/ 0 60000 65536"/>
                <a:gd name="T7" fmla="*/ 0 60000 65536"/>
                <a:gd name="T8" fmla="*/ 0 60000 65536"/>
                <a:gd name="T9" fmla="*/ 0 w 509"/>
                <a:gd name="T10" fmla="*/ 0 h 334"/>
                <a:gd name="T11" fmla="*/ 509 w 509"/>
                <a:gd name="T12" fmla="*/ 334 h 3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334">
                  <a:moveTo>
                    <a:pt x="0" y="333"/>
                  </a:moveTo>
                  <a:lnTo>
                    <a:pt x="508" y="0"/>
                  </a:lnTo>
                  <a:lnTo>
                    <a:pt x="0" y="3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67"/>
            <p:cNvSpPr>
              <a:spLocks/>
            </p:cNvSpPr>
            <p:nvPr/>
          </p:nvSpPr>
          <p:spPr bwMode="auto">
            <a:xfrm>
              <a:off x="777" y="3538"/>
              <a:ext cx="422" cy="282"/>
            </a:xfrm>
            <a:custGeom>
              <a:avLst/>
              <a:gdLst>
                <a:gd name="T0" fmla="*/ 0 w 422"/>
                <a:gd name="T1" fmla="*/ 0 h 282"/>
                <a:gd name="T2" fmla="*/ 421 w 422"/>
                <a:gd name="T3" fmla="*/ 281 h 282"/>
                <a:gd name="T4" fmla="*/ 0 w 422"/>
                <a:gd name="T5" fmla="*/ 0 h 282"/>
                <a:gd name="T6" fmla="*/ 0 60000 65536"/>
                <a:gd name="T7" fmla="*/ 0 60000 65536"/>
                <a:gd name="T8" fmla="*/ 0 60000 65536"/>
                <a:gd name="T9" fmla="*/ 0 w 422"/>
                <a:gd name="T10" fmla="*/ 0 h 282"/>
                <a:gd name="T11" fmla="*/ 422 w 422"/>
                <a:gd name="T12" fmla="*/ 282 h 2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82">
                  <a:moveTo>
                    <a:pt x="0" y="0"/>
                  </a:moveTo>
                  <a:lnTo>
                    <a:pt x="421" y="28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779" y="3057"/>
              <a:ext cx="730" cy="328"/>
            </a:xfrm>
            <a:custGeom>
              <a:avLst/>
              <a:gdLst>
                <a:gd name="T0" fmla="*/ 0 w 730"/>
                <a:gd name="T1" fmla="*/ 327 h 328"/>
                <a:gd name="T2" fmla="*/ 729 w 730"/>
                <a:gd name="T3" fmla="*/ 0 h 328"/>
                <a:gd name="T4" fmla="*/ 0 w 730"/>
                <a:gd name="T5" fmla="*/ 327 h 328"/>
                <a:gd name="T6" fmla="*/ 0 60000 65536"/>
                <a:gd name="T7" fmla="*/ 0 60000 65536"/>
                <a:gd name="T8" fmla="*/ 0 60000 65536"/>
                <a:gd name="T9" fmla="*/ 0 w 730"/>
                <a:gd name="T10" fmla="*/ 0 h 328"/>
                <a:gd name="T11" fmla="*/ 730 w 730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0" h="328">
                  <a:moveTo>
                    <a:pt x="0" y="327"/>
                  </a:moveTo>
                  <a:lnTo>
                    <a:pt x="729" y="0"/>
                  </a:lnTo>
                  <a:lnTo>
                    <a:pt x="0" y="32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69"/>
            <p:cNvSpPr>
              <a:spLocks/>
            </p:cNvSpPr>
            <p:nvPr/>
          </p:nvSpPr>
          <p:spPr bwMode="auto">
            <a:xfrm>
              <a:off x="1517" y="3057"/>
              <a:ext cx="654" cy="328"/>
            </a:xfrm>
            <a:custGeom>
              <a:avLst/>
              <a:gdLst>
                <a:gd name="T0" fmla="*/ 0 w 654"/>
                <a:gd name="T1" fmla="*/ 0 h 328"/>
                <a:gd name="T2" fmla="*/ 653 w 654"/>
                <a:gd name="T3" fmla="*/ 327 h 328"/>
                <a:gd name="T4" fmla="*/ 0 w 654"/>
                <a:gd name="T5" fmla="*/ 0 h 328"/>
                <a:gd name="T6" fmla="*/ 0 60000 65536"/>
                <a:gd name="T7" fmla="*/ 0 60000 65536"/>
                <a:gd name="T8" fmla="*/ 0 60000 65536"/>
                <a:gd name="T9" fmla="*/ 0 w 654"/>
                <a:gd name="T10" fmla="*/ 0 h 328"/>
                <a:gd name="T11" fmla="*/ 654 w 654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4" h="328">
                  <a:moveTo>
                    <a:pt x="0" y="0"/>
                  </a:moveTo>
                  <a:lnTo>
                    <a:pt x="653" y="32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70"/>
            <p:cNvSpPr>
              <a:spLocks noChangeArrowheads="1"/>
            </p:cNvSpPr>
            <p:nvPr/>
          </p:nvSpPr>
          <p:spPr bwMode="auto">
            <a:xfrm>
              <a:off x="1540" y="3903"/>
              <a:ext cx="2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29" name="Rectangle 71"/>
            <p:cNvSpPr>
              <a:spLocks noChangeArrowheads="1"/>
            </p:cNvSpPr>
            <p:nvPr/>
          </p:nvSpPr>
          <p:spPr bwMode="auto">
            <a:xfrm>
              <a:off x="2499" y="3883"/>
              <a:ext cx="2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31" name="Rectangle 72"/>
            <p:cNvSpPr>
              <a:spLocks noChangeArrowheads="1"/>
            </p:cNvSpPr>
            <p:nvPr/>
          </p:nvSpPr>
          <p:spPr bwMode="auto">
            <a:xfrm>
              <a:off x="1113" y="3885"/>
              <a:ext cx="2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32" name="Rectangle 73"/>
            <p:cNvSpPr>
              <a:spLocks noChangeArrowheads="1"/>
            </p:cNvSpPr>
            <p:nvPr/>
          </p:nvSpPr>
          <p:spPr bwMode="auto">
            <a:xfrm>
              <a:off x="90" y="3894"/>
              <a:ext cx="2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</p:grpSp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762000" y="5105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3200400" y="5105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04800" y="3446463"/>
            <a:ext cx="2357438" cy="1924050"/>
            <a:chOff x="304800" y="3446463"/>
            <a:chExt cx="2357438" cy="1924050"/>
          </a:xfrm>
        </p:grpSpPr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858838" y="4529138"/>
              <a:ext cx="1588" cy="104775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1119188" y="4529138"/>
              <a:ext cx="1588" cy="104775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858838" y="4529138"/>
              <a:ext cx="261938" cy="104775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858838" y="4529138"/>
              <a:ext cx="261938" cy="104775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1344613" y="4021138"/>
              <a:ext cx="1588" cy="103188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1606550" y="4021138"/>
              <a:ext cx="1588" cy="103188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1344613" y="4021138"/>
              <a:ext cx="263525" cy="103188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1344613" y="4021138"/>
              <a:ext cx="263525" cy="103188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5"/>
            <p:cNvSpPr>
              <a:spLocks/>
            </p:cNvSpPr>
            <p:nvPr/>
          </p:nvSpPr>
          <p:spPr bwMode="auto">
            <a:xfrm>
              <a:off x="1851025" y="3446463"/>
              <a:ext cx="1588" cy="104775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6"/>
            <p:cNvSpPr>
              <a:spLocks/>
            </p:cNvSpPr>
            <p:nvPr/>
          </p:nvSpPr>
          <p:spPr bwMode="auto">
            <a:xfrm>
              <a:off x="2111375" y="3446463"/>
              <a:ext cx="1588" cy="104775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auto">
            <a:xfrm>
              <a:off x="1851025" y="3446463"/>
              <a:ext cx="261938" cy="104775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1851025" y="3446463"/>
              <a:ext cx="261938" cy="104775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1485900" y="3582988"/>
              <a:ext cx="482600" cy="398463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1974850" y="3592513"/>
              <a:ext cx="401638" cy="334963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1"/>
            <p:cNvSpPr>
              <a:spLocks/>
            </p:cNvSpPr>
            <p:nvPr/>
          </p:nvSpPr>
          <p:spPr bwMode="auto">
            <a:xfrm>
              <a:off x="990600" y="4122738"/>
              <a:ext cx="484188" cy="398463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2"/>
            <p:cNvSpPr>
              <a:spLocks/>
            </p:cNvSpPr>
            <p:nvPr/>
          </p:nvSpPr>
          <p:spPr bwMode="auto">
            <a:xfrm>
              <a:off x="1481138" y="4132263"/>
              <a:ext cx="401638" cy="334963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23"/>
            <p:cNvSpPr>
              <a:spLocks/>
            </p:cNvSpPr>
            <p:nvPr/>
          </p:nvSpPr>
          <p:spPr bwMode="auto">
            <a:xfrm>
              <a:off x="504825" y="4652963"/>
              <a:ext cx="484188" cy="396875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4"/>
            <p:cNvSpPr>
              <a:spLocks/>
            </p:cNvSpPr>
            <p:nvPr/>
          </p:nvSpPr>
          <p:spPr bwMode="auto">
            <a:xfrm>
              <a:off x="995363" y="4662488"/>
              <a:ext cx="403225" cy="334963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43"/>
            <p:cNvSpPr>
              <a:spLocks noChangeArrowheads="1"/>
            </p:cNvSpPr>
            <p:nvPr/>
          </p:nvSpPr>
          <p:spPr bwMode="auto">
            <a:xfrm>
              <a:off x="1274763" y="5013325"/>
              <a:ext cx="336550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78" name="Rectangle 44"/>
            <p:cNvSpPr>
              <a:spLocks noChangeArrowheads="1"/>
            </p:cNvSpPr>
            <p:nvPr/>
          </p:nvSpPr>
          <p:spPr bwMode="auto">
            <a:xfrm>
              <a:off x="304800" y="5022850"/>
              <a:ext cx="336550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9" name="Rectangle 45"/>
            <p:cNvSpPr>
              <a:spLocks noChangeArrowheads="1"/>
            </p:cNvSpPr>
            <p:nvPr/>
          </p:nvSpPr>
          <p:spPr bwMode="auto">
            <a:xfrm>
              <a:off x="1770063" y="4456113"/>
              <a:ext cx="336550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80" name="Rectangle 46"/>
            <p:cNvSpPr>
              <a:spLocks noChangeArrowheads="1"/>
            </p:cNvSpPr>
            <p:nvPr/>
          </p:nvSpPr>
          <p:spPr bwMode="auto">
            <a:xfrm>
              <a:off x="2325688" y="3929063"/>
              <a:ext cx="336550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74963" y="3429000"/>
            <a:ext cx="1827212" cy="1957388"/>
            <a:chOff x="2874963" y="3429000"/>
            <a:chExt cx="1827212" cy="1957388"/>
          </a:xfrm>
        </p:grpSpPr>
        <p:sp>
          <p:nvSpPr>
            <p:cNvPr id="59" name="Freeform 25"/>
            <p:cNvSpPr>
              <a:spLocks/>
            </p:cNvSpPr>
            <p:nvPr/>
          </p:nvSpPr>
          <p:spPr bwMode="auto">
            <a:xfrm>
              <a:off x="3816350" y="4545013"/>
              <a:ext cx="1588" cy="106363"/>
            </a:xfrm>
            <a:custGeom>
              <a:avLst/>
              <a:gdLst>
                <a:gd name="T0" fmla="*/ 0 w 1"/>
                <a:gd name="T1" fmla="*/ 0 h 67"/>
                <a:gd name="T2" fmla="*/ 0 w 1"/>
                <a:gd name="T3" fmla="*/ 66 h 67"/>
                <a:gd name="T4" fmla="*/ 0 w 1"/>
                <a:gd name="T5" fmla="*/ 0 h 67"/>
                <a:gd name="T6" fmla="*/ 0 60000 65536"/>
                <a:gd name="T7" fmla="*/ 0 60000 65536"/>
                <a:gd name="T8" fmla="*/ 0 60000 65536"/>
                <a:gd name="T9" fmla="*/ 0 w 1"/>
                <a:gd name="T10" fmla="*/ 0 h 67"/>
                <a:gd name="T11" fmla="*/ 1 w 1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7">
                  <a:moveTo>
                    <a:pt x="0" y="0"/>
                  </a:move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6"/>
            <p:cNvSpPr>
              <a:spLocks/>
            </p:cNvSpPr>
            <p:nvPr/>
          </p:nvSpPr>
          <p:spPr bwMode="auto">
            <a:xfrm>
              <a:off x="4076700" y="4545013"/>
              <a:ext cx="1588" cy="106363"/>
            </a:xfrm>
            <a:custGeom>
              <a:avLst/>
              <a:gdLst>
                <a:gd name="T0" fmla="*/ 0 w 1"/>
                <a:gd name="T1" fmla="*/ 0 h 67"/>
                <a:gd name="T2" fmla="*/ 0 w 1"/>
                <a:gd name="T3" fmla="*/ 66 h 67"/>
                <a:gd name="T4" fmla="*/ 0 w 1"/>
                <a:gd name="T5" fmla="*/ 0 h 67"/>
                <a:gd name="T6" fmla="*/ 0 60000 65536"/>
                <a:gd name="T7" fmla="*/ 0 60000 65536"/>
                <a:gd name="T8" fmla="*/ 0 60000 65536"/>
                <a:gd name="T9" fmla="*/ 0 w 1"/>
                <a:gd name="T10" fmla="*/ 0 h 67"/>
                <a:gd name="T11" fmla="*/ 1 w 1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7">
                  <a:moveTo>
                    <a:pt x="0" y="0"/>
                  </a:move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7"/>
            <p:cNvSpPr>
              <a:spLocks/>
            </p:cNvSpPr>
            <p:nvPr/>
          </p:nvSpPr>
          <p:spPr bwMode="auto">
            <a:xfrm>
              <a:off x="3816350" y="4545013"/>
              <a:ext cx="261938" cy="106363"/>
            </a:xfrm>
            <a:custGeom>
              <a:avLst/>
              <a:gdLst>
                <a:gd name="T0" fmla="*/ 0 w 165"/>
                <a:gd name="T1" fmla="*/ 0 h 67"/>
                <a:gd name="T2" fmla="*/ 164 w 165"/>
                <a:gd name="T3" fmla="*/ 66 h 67"/>
                <a:gd name="T4" fmla="*/ 0 w 165"/>
                <a:gd name="T5" fmla="*/ 0 h 67"/>
                <a:gd name="T6" fmla="*/ 0 60000 65536"/>
                <a:gd name="T7" fmla="*/ 0 60000 65536"/>
                <a:gd name="T8" fmla="*/ 0 60000 65536"/>
                <a:gd name="T9" fmla="*/ 0 w 165"/>
                <a:gd name="T10" fmla="*/ 0 h 67"/>
                <a:gd name="T11" fmla="*/ 165 w 165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7">
                  <a:moveTo>
                    <a:pt x="0" y="0"/>
                  </a:moveTo>
                  <a:lnTo>
                    <a:pt x="164" y="6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8"/>
            <p:cNvSpPr>
              <a:spLocks/>
            </p:cNvSpPr>
            <p:nvPr/>
          </p:nvSpPr>
          <p:spPr bwMode="auto">
            <a:xfrm>
              <a:off x="3816350" y="4545013"/>
              <a:ext cx="261938" cy="106363"/>
            </a:xfrm>
            <a:custGeom>
              <a:avLst/>
              <a:gdLst>
                <a:gd name="T0" fmla="*/ 0 w 165"/>
                <a:gd name="T1" fmla="*/ 66 h 67"/>
                <a:gd name="T2" fmla="*/ 164 w 165"/>
                <a:gd name="T3" fmla="*/ 0 h 67"/>
                <a:gd name="T4" fmla="*/ 0 w 165"/>
                <a:gd name="T5" fmla="*/ 66 h 67"/>
                <a:gd name="T6" fmla="*/ 0 60000 65536"/>
                <a:gd name="T7" fmla="*/ 0 60000 65536"/>
                <a:gd name="T8" fmla="*/ 0 60000 65536"/>
                <a:gd name="T9" fmla="*/ 0 w 165"/>
                <a:gd name="T10" fmla="*/ 0 h 67"/>
                <a:gd name="T11" fmla="*/ 165 w 165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7">
                  <a:moveTo>
                    <a:pt x="0" y="66"/>
                  </a:moveTo>
                  <a:lnTo>
                    <a:pt x="164" y="0"/>
                  </a:lnTo>
                  <a:lnTo>
                    <a:pt x="0" y="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9"/>
            <p:cNvSpPr>
              <a:spLocks/>
            </p:cNvSpPr>
            <p:nvPr/>
          </p:nvSpPr>
          <p:spPr bwMode="auto">
            <a:xfrm>
              <a:off x="3386138" y="4003675"/>
              <a:ext cx="1588" cy="104775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30"/>
            <p:cNvSpPr>
              <a:spLocks/>
            </p:cNvSpPr>
            <p:nvPr/>
          </p:nvSpPr>
          <p:spPr bwMode="auto">
            <a:xfrm>
              <a:off x="3646488" y="4003675"/>
              <a:ext cx="1588" cy="104775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31"/>
            <p:cNvSpPr>
              <a:spLocks/>
            </p:cNvSpPr>
            <p:nvPr/>
          </p:nvSpPr>
          <p:spPr bwMode="auto">
            <a:xfrm>
              <a:off x="3386138" y="4003675"/>
              <a:ext cx="261938" cy="104775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32"/>
            <p:cNvSpPr>
              <a:spLocks/>
            </p:cNvSpPr>
            <p:nvPr/>
          </p:nvSpPr>
          <p:spPr bwMode="auto">
            <a:xfrm>
              <a:off x="3386138" y="4003675"/>
              <a:ext cx="261938" cy="104775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33"/>
            <p:cNvSpPr>
              <a:spLocks/>
            </p:cNvSpPr>
            <p:nvPr/>
          </p:nvSpPr>
          <p:spPr bwMode="auto">
            <a:xfrm>
              <a:off x="3890963" y="3429000"/>
              <a:ext cx="1588" cy="104775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4"/>
            <p:cNvSpPr>
              <a:spLocks/>
            </p:cNvSpPr>
            <p:nvPr/>
          </p:nvSpPr>
          <p:spPr bwMode="auto">
            <a:xfrm>
              <a:off x="4152900" y="3429000"/>
              <a:ext cx="1588" cy="104775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35"/>
            <p:cNvSpPr>
              <a:spLocks/>
            </p:cNvSpPr>
            <p:nvPr/>
          </p:nvSpPr>
          <p:spPr bwMode="auto">
            <a:xfrm>
              <a:off x="3890963" y="3429000"/>
              <a:ext cx="263525" cy="104775"/>
            </a:xfrm>
            <a:custGeom>
              <a:avLst/>
              <a:gdLst>
                <a:gd name="T0" fmla="*/ 0 w 166"/>
                <a:gd name="T1" fmla="*/ 0 h 66"/>
                <a:gd name="T2" fmla="*/ 165 w 166"/>
                <a:gd name="T3" fmla="*/ 65 h 66"/>
                <a:gd name="T4" fmla="*/ 0 w 166"/>
                <a:gd name="T5" fmla="*/ 0 h 66"/>
                <a:gd name="T6" fmla="*/ 0 60000 65536"/>
                <a:gd name="T7" fmla="*/ 0 60000 65536"/>
                <a:gd name="T8" fmla="*/ 0 60000 65536"/>
                <a:gd name="T9" fmla="*/ 0 w 166"/>
                <a:gd name="T10" fmla="*/ 0 h 66"/>
                <a:gd name="T11" fmla="*/ 166 w 166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6">
                  <a:moveTo>
                    <a:pt x="0" y="0"/>
                  </a:moveTo>
                  <a:lnTo>
                    <a:pt x="165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6"/>
            <p:cNvSpPr>
              <a:spLocks/>
            </p:cNvSpPr>
            <p:nvPr/>
          </p:nvSpPr>
          <p:spPr bwMode="auto">
            <a:xfrm>
              <a:off x="3890963" y="3429000"/>
              <a:ext cx="263525" cy="104775"/>
            </a:xfrm>
            <a:custGeom>
              <a:avLst/>
              <a:gdLst>
                <a:gd name="T0" fmla="*/ 0 w 166"/>
                <a:gd name="T1" fmla="*/ 65 h 66"/>
                <a:gd name="T2" fmla="*/ 165 w 166"/>
                <a:gd name="T3" fmla="*/ 0 h 66"/>
                <a:gd name="T4" fmla="*/ 0 w 166"/>
                <a:gd name="T5" fmla="*/ 65 h 66"/>
                <a:gd name="T6" fmla="*/ 0 60000 65536"/>
                <a:gd name="T7" fmla="*/ 0 60000 65536"/>
                <a:gd name="T8" fmla="*/ 0 60000 65536"/>
                <a:gd name="T9" fmla="*/ 0 w 166"/>
                <a:gd name="T10" fmla="*/ 0 h 66"/>
                <a:gd name="T11" fmla="*/ 166 w 166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6">
                  <a:moveTo>
                    <a:pt x="0" y="65"/>
                  </a:moveTo>
                  <a:lnTo>
                    <a:pt x="165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7"/>
            <p:cNvSpPr>
              <a:spLocks/>
            </p:cNvSpPr>
            <p:nvPr/>
          </p:nvSpPr>
          <p:spPr bwMode="auto">
            <a:xfrm>
              <a:off x="3524250" y="3565525"/>
              <a:ext cx="484188" cy="398463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8"/>
            <p:cNvSpPr>
              <a:spLocks/>
            </p:cNvSpPr>
            <p:nvPr/>
          </p:nvSpPr>
          <p:spPr bwMode="auto">
            <a:xfrm>
              <a:off x="4016375" y="3575050"/>
              <a:ext cx="401638" cy="334963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9"/>
            <p:cNvSpPr>
              <a:spLocks/>
            </p:cNvSpPr>
            <p:nvPr/>
          </p:nvSpPr>
          <p:spPr bwMode="auto">
            <a:xfrm>
              <a:off x="3040063" y="4127500"/>
              <a:ext cx="482600" cy="398463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40"/>
            <p:cNvSpPr>
              <a:spLocks/>
            </p:cNvSpPr>
            <p:nvPr/>
          </p:nvSpPr>
          <p:spPr bwMode="auto">
            <a:xfrm>
              <a:off x="3530600" y="4138613"/>
              <a:ext cx="401638" cy="333375"/>
            </a:xfrm>
            <a:custGeom>
              <a:avLst/>
              <a:gdLst>
                <a:gd name="T0" fmla="*/ 0 w 253"/>
                <a:gd name="T1" fmla="*/ 0 h 210"/>
                <a:gd name="T2" fmla="*/ 252 w 253"/>
                <a:gd name="T3" fmla="*/ 209 h 210"/>
                <a:gd name="T4" fmla="*/ 0 w 253"/>
                <a:gd name="T5" fmla="*/ 0 h 210"/>
                <a:gd name="T6" fmla="*/ 0 60000 65536"/>
                <a:gd name="T7" fmla="*/ 0 60000 65536"/>
                <a:gd name="T8" fmla="*/ 0 60000 65536"/>
                <a:gd name="T9" fmla="*/ 0 w 253"/>
                <a:gd name="T10" fmla="*/ 0 h 210"/>
                <a:gd name="T11" fmla="*/ 253 w 253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0">
                  <a:moveTo>
                    <a:pt x="0" y="0"/>
                  </a:moveTo>
                  <a:lnTo>
                    <a:pt x="252" y="20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41"/>
            <p:cNvSpPr>
              <a:spLocks/>
            </p:cNvSpPr>
            <p:nvPr/>
          </p:nvSpPr>
          <p:spPr bwMode="auto">
            <a:xfrm>
              <a:off x="3463925" y="4667250"/>
              <a:ext cx="482600" cy="398463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42"/>
            <p:cNvSpPr>
              <a:spLocks/>
            </p:cNvSpPr>
            <p:nvPr/>
          </p:nvSpPr>
          <p:spPr bwMode="auto">
            <a:xfrm>
              <a:off x="3954463" y="4676775"/>
              <a:ext cx="401638" cy="334963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47"/>
            <p:cNvSpPr>
              <a:spLocks noChangeArrowheads="1"/>
            </p:cNvSpPr>
            <p:nvPr/>
          </p:nvSpPr>
          <p:spPr bwMode="auto">
            <a:xfrm>
              <a:off x="4233863" y="5027613"/>
              <a:ext cx="336550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82" name="Rectangle 48"/>
            <p:cNvSpPr>
              <a:spLocks noChangeArrowheads="1"/>
            </p:cNvSpPr>
            <p:nvPr/>
          </p:nvSpPr>
          <p:spPr bwMode="auto">
            <a:xfrm>
              <a:off x="3263900" y="5038725"/>
              <a:ext cx="336550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83" name="Rectangle 49"/>
            <p:cNvSpPr>
              <a:spLocks noChangeArrowheads="1"/>
            </p:cNvSpPr>
            <p:nvPr/>
          </p:nvSpPr>
          <p:spPr bwMode="auto">
            <a:xfrm>
              <a:off x="2874963" y="4513263"/>
              <a:ext cx="336550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84" name="Rectangle 50"/>
            <p:cNvSpPr>
              <a:spLocks noChangeArrowheads="1"/>
            </p:cNvSpPr>
            <p:nvPr/>
          </p:nvSpPr>
          <p:spPr bwMode="auto">
            <a:xfrm>
              <a:off x="4365625" y="3913188"/>
              <a:ext cx="336550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</p:grpSp>
      <p:sp>
        <p:nvSpPr>
          <p:cNvPr id="3" name="Left Bracket 2"/>
          <p:cNvSpPr/>
          <p:nvPr/>
        </p:nvSpPr>
        <p:spPr>
          <a:xfrm rot="16200000">
            <a:off x="2374503" y="3988197"/>
            <a:ext cx="318294" cy="4229100"/>
          </a:xfrm>
          <a:prstGeom prst="leftBracke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8403" y="633626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Linear Trees</a:t>
            </a:r>
            <a:endParaRPr lang="en-US" b="1" dirty="0"/>
          </a:p>
        </p:txBody>
      </p:sp>
      <p:sp>
        <p:nvSpPr>
          <p:cNvPr id="87" name="Left Bracket 86"/>
          <p:cNvSpPr/>
          <p:nvPr/>
        </p:nvSpPr>
        <p:spPr>
          <a:xfrm rot="16200000">
            <a:off x="6831410" y="4065191"/>
            <a:ext cx="318294" cy="4075113"/>
          </a:xfrm>
          <a:prstGeom prst="leftBracke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384302" y="6336268"/>
            <a:ext cx="14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Bushy Tree</a:t>
            </a:r>
            <a:endParaRPr lang="en-US" b="1" dirty="0"/>
          </a:p>
        </p:txBody>
      </p:sp>
      <p:sp>
        <p:nvSpPr>
          <p:cNvPr id="89" name="Left Bracket 88"/>
          <p:cNvSpPr/>
          <p:nvPr/>
        </p:nvSpPr>
        <p:spPr>
          <a:xfrm rot="16200000">
            <a:off x="1372579" y="4367026"/>
            <a:ext cx="318294" cy="2225253"/>
          </a:xfrm>
          <a:prstGeom prst="leftBracke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821702" y="5715000"/>
            <a:ext cx="158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Left-Deep Tree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8358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7" grpId="0" animBg="1"/>
      <p:bldP spid="88" grpId="0"/>
      <p:bldP spid="89" grpId="0" animBg="1"/>
      <p:bldP spid="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Enumerating Execution Plans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68047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Consider a query </a:t>
            </a:r>
            <a:r>
              <a:rPr lang="en-US" sz="2800" b="1" i="1" dirty="0" smtClean="0"/>
              <a:t>Q</a:t>
            </a:r>
            <a:r>
              <a:rPr lang="en-US" sz="2800" dirty="0" smtClean="0"/>
              <a:t> = 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Here are 3 plans that are </a:t>
            </a:r>
            <a:r>
              <a:rPr lang="en-US" sz="2800" i="1" dirty="0" smtClean="0"/>
              <a:t>equivalent</a:t>
            </a:r>
            <a:r>
              <a:rPr lang="en-US" sz="2800" dirty="0" smtClean="0"/>
              <a:t>: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38341"/>
              </p:ext>
            </p:extLst>
          </p:nvPr>
        </p:nvGraphicFramePr>
        <p:xfrm>
          <a:off x="3928930" y="1531832"/>
          <a:ext cx="3327400" cy="342900"/>
        </p:xfrm>
        <a:graphic>
          <a:graphicData uri="http://schemas.openxmlformats.org/presentationml/2006/ole">
            <p:oleObj spid="_x0000_s69665" name="Equation" r:id="rId3" imgW="2793960" imgH="342720" progId="Equation.3">
              <p:embed/>
            </p:oleObj>
          </a:graphicData>
        </a:graphic>
      </p:graphicFrame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4800600" y="3429000"/>
            <a:ext cx="4151313" cy="1881188"/>
            <a:chOff x="90" y="2928"/>
            <a:chExt cx="2615" cy="1185"/>
          </a:xfrm>
        </p:grpSpPr>
        <p:sp>
          <p:nvSpPr>
            <p:cNvPr id="10" name="Freeform 52"/>
            <p:cNvSpPr>
              <a:spLocks/>
            </p:cNvSpPr>
            <p:nvPr/>
          </p:nvSpPr>
          <p:spPr bwMode="auto">
            <a:xfrm>
              <a:off x="2046" y="3439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  <a:gd name="T6" fmla="*/ 0 60000 65536"/>
                <a:gd name="T7" fmla="*/ 0 60000 65536"/>
                <a:gd name="T8" fmla="*/ 0 60000 65536"/>
                <a:gd name="T9" fmla="*/ 0 w 1"/>
                <a:gd name="T10" fmla="*/ 0 h 88"/>
                <a:gd name="T11" fmla="*/ 1 w 1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3"/>
            <p:cNvSpPr>
              <a:spLocks/>
            </p:cNvSpPr>
            <p:nvPr/>
          </p:nvSpPr>
          <p:spPr bwMode="auto">
            <a:xfrm>
              <a:off x="2322" y="3439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  <a:gd name="T6" fmla="*/ 0 60000 65536"/>
                <a:gd name="T7" fmla="*/ 0 60000 65536"/>
                <a:gd name="T8" fmla="*/ 0 60000 65536"/>
                <a:gd name="T9" fmla="*/ 0 w 1"/>
                <a:gd name="T10" fmla="*/ 0 h 88"/>
                <a:gd name="T11" fmla="*/ 1 w 1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4"/>
            <p:cNvSpPr>
              <a:spLocks/>
            </p:cNvSpPr>
            <p:nvPr/>
          </p:nvSpPr>
          <p:spPr bwMode="auto">
            <a:xfrm>
              <a:off x="2046" y="3439"/>
              <a:ext cx="277" cy="88"/>
            </a:xfrm>
            <a:custGeom>
              <a:avLst/>
              <a:gdLst>
                <a:gd name="T0" fmla="*/ 0 w 277"/>
                <a:gd name="T1" fmla="*/ 0 h 88"/>
                <a:gd name="T2" fmla="*/ 276 w 277"/>
                <a:gd name="T3" fmla="*/ 87 h 88"/>
                <a:gd name="T4" fmla="*/ 0 w 277"/>
                <a:gd name="T5" fmla="*/ 0 h 88"/>
                <a:gd name="T6" fmla="*/ 0 60000 65536"/>
                <a:gd name="T7" fmla="*/ 0 60000 65536"/>
                <a:gd name="T8" fmla="*/ 0 60000 65536"/>
                <a:gd name="T9" fmla="*/ 0 w 277"/>
                <a:gd name="T10" fmla="*/ 0 h 88"/>
                <a:gd name="T11" fmla="*/ 277 w 277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" h="88">
                  <a:moveTo>
                    <a:pt x="0" y="0"/>
                  </a:moveTo>
                  <a:lnTo>
                    <a:pt x="276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5"/>
            <p:cNvSpPr>
              <a:spLocks/>
            </p:cNvSpPr>
            <p:nvPr/>
          </p:nvSpPr>
          <p:spPr bwMode="auto">
            <a:xfrm>
              <a:off x="2046" y="3439"/>
              <a:ext cx="277" cy="88"/>
            </a:xfrm>
            <a:custGeom>
              <a:avLst/>
              <a:gdLst>
                <a:gd name="T0" fmla="*/ 0 w 277"/>
                <a:gd name="T1" fmla="*/ 87 h 88"/>
                <a:gd name="T2" fmla="*/ 276 w 277"/>
                <a:gd name="T3" fmla="*/ 0 h 88"/>
                <a:gd name="T4" fmla="*/ 0 w 277"/>
                <a:gd name="T5" fmla="*/ 87 h 88"/>
                <a:gd name="T6" fmla="*/ 0 60000 65536"/>
                <a:gd name="T7" fmla="*/ 0 60000 65536"/>
                <a:gd name="T8" fmla="*/ 0 60000 65536"/>
                <a:gd name="T9" fmla="*/ 0 w 277"/>
                <a:gd name="T10" fmla="*/ 0 h 88"/>
                <a:gd name="T11" fmla="*/ 277 w 277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" h="88">
                  <a:moveTo>
                    <a:pt x="0" y="87"/>
                  </a:moveTo>
                  <a:lnTo>
                    <a:pt x="276" y="0"/>
                  </a:lnTo>
                  <a:lnTo>
                    <a:pt x="0" y="8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6"/>
            <p:cNvSpPr>
              <a:spLocks/>
            </p:cNvSpPr>
            <p:nvPr/>
          </p:nvSpPr>
          <p:spPr bwMode="auto">
            <a:xfrm>
              <a:off x="1371" y="2928"/>
              <a:ext cx="1" cy="89"/>
            </a:xfrm>
            <a:custGeom>
              <a:avLst/>
              <a:gdLst>
                <a:gd name="T0" fmla="*/ 0 w 1"/>
                <a:gd name="T1" fmla="*/ 0 h 89"/>
                <a:gd name="T2" fmla="*/ 0 w 1"/>
                <a:gd name="T3" fmla="*/ 88 h 89"/>
                <a:gd name="T4" fmla="*/ 0 w 1"/>
                <a:gd name="T5" fmla="*/ 0 h 89"/>
                <a:gd name="T6" fmla="*/ 0 60000 65536"/>
                <a:gd name="T7" fmla="*/ 0 60000 65536"/>
                <a:gd name="T8" fmla="*/ 0 60000 65536"/>
                <a:gd name="T9" fmla="*/ 0 w 1"/>
                <a:gd name="T10" fmla="*/ 0 h 89"/>
                <a:gd name="T11" fmla="*/ 1 w 1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9">
                  <a:moveTo>
                    <a:pt x="0" y="0"/>
                  </a:moveTo>
                  <a:lnTo>
                    <a:pt x="0" y="8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7"/>
            <p:cNvSpPr>
              <a:spLocks/>
            </p:cNvSpPr>
            <p:nvPr/>
          </p:nvSpPr>
          <p:spPr bwMode="auto">
            <a:xfrm>
              <a:off x="1647" y="2928"/>
              <a:ext cx="1" cy="89"/>
            </a:xfrm>
            <a:custGeom>
              <a:avLst/>
              <a:gdLst>
                <a:gd name="T0" fmla="*/ 0 w 1"/>
                <a:gd name="T1" fmla="*/ 0 h 89"/>
                <a:gd name="T2" fmla="*/ 0 w 1"/>
                <a:gd name="T3" fmla="*/ 88 h 89"/>
                <a:gd name="T4" fmla="*/ 0 w 1"/>
                <a:gd name="T5" fmla="*/ 0 h 89"/>
                <a:gd name="T6" fmla="*/ 0 60000 65536"/>
                <a:gd name="T7" fmla="*/ 0 60000 65536"/>
                <a:gd name="T8" fmla="*/ 0 60000 65536"/>
                <a:gd name="T9" fmla="*/ 0 w 1"/>
                <a:gd name="T10" fmla="*/ 0 h 89"/>
                <a:gd name="T11" fmla="*/ 1 w 1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9">
                  <a:moveTo>
                    <a:pt x="0" y="0"/>
                  </a:moveTo>
                  <a:lnTo>
                    <a:pt x="0" y="8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8"/>
            <p:cNvSpPr>
              <a:spLocks/>
            </p:cNvSpPr>
            <p:nvPr/>
          </p:nvSpPr>
          <p:spPr bwMode="auto">
            <a:xfrm>
              <a:off x="1371" y="2928"/>
              <a:ext cx="277" cy="89"/>
            </a:xfrm>
            <a:custGeom>
              <a:avLst/>
              <a:gdLst>
                <a:gd name="T0" fmla="*/ 0 w 277"/>
                <a:gd name="T1" fmla="*/ 0 h 89"/>
                <a:gd name="T2" fmla="*/ 276 w 277"/>
                <a:gd name="T3" fmla="*/ 88 h 89"/>
                <a:gd name="T4" fmla="*/ 0 w 277"/>
                <a:gd name="T5" fmla="*/ 0 h 89"/>
                <a:gd name="T6" fmla="*/ 0 60000 65536"/>
                <a:gd name="T7" fmla="*/ 0 60000 65536"/>
                <a:gd name="T8" fmla="*/ 0 60000 65536"/>
                <a:gd name="T9" fmla="*/ 0 w 277"/>
                <a:gd name="T10" fmla="*/ 0 h 89"/>
                <a:gd name="T11" fmla="*/ 277 w 277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" h="89">
                  <a:moveTo>
                    <a:pt x="0" y="0"/>
                  </a:moveTo>
                  <a:lnTo>
                    <a:pt x="276" y="8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9"/>
            <p:cNvSpPr>
              <a:spLocks/>
            </p:cNvSpPr>
            <p:nvPr/>
          </p:nvSpPr>
          <p:spPr bwMode="auto">
            <a:xfrm>
              <a:off x="1371" y="2928"/>
              <a:ext cx="277" cy="89"/>
            </a:xfrm>
            <a:custGeom>
              <a:avLst/>
              <a:gdLst>
                <a:gd name="T0" fmla="*/ 0 w 277"/>
                <a:gd name="T1" fmla="*/ 88 h 89"/>
                <a:gd name="T2" fmla="*/ 276 w 277"/>
                <a:gd name="T3" fmla="*/ 0 h 89"/>
                <a:gd name="T4" fmla="*/ 0 w 277"/>
                <a:gd name="T5" fmla="*/ 88 h 89"/>
                <a:gd name="T6" fmla="*/ 0 60000 65536"/>
                <a:gd name="T7" fmla="*/ 0 60000 65536"/>
                <a:gd name="T8" fmla="*/ 0 60000 65536"/>
                <a:gd name="T9" fmla="*/ 0 w 277"/>
                <a:gd name="T10" fmla="*/ 0 h 89"/>
                <a:gd name="T11" fmla="*/ 277 w 277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7" h="89">
                  <a:moveTo>
                    <a:pt x="0" y="88"/>
                  </a:moveTo>
                  <a:lnTo>
                    <a:pt x="276" y="0"/>
                  </a:lnTo>
                  <a:lnTo>
                    <a:pt x="0" y="8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60"/>
            <p:cNvSpPr>
              <a:spLocks/>
            </p:cNvSpPr>
            <p:nvPr/>
          </p:nvSpPr>
          <p:spPr bwMode="auto">
            <a:xfrm>
              <a:off x="1673" y="3517"/>
              <a:ext cx="508" cy="335"/>
            </a:xfrm>
            <a:custGeom>
              <a:avLst/>
              <a:gdLst>
                <a:gd name="T0" fmla="*/ 0 w 508"/>
                <a:gd name="T1" fmla="*/ 334 h 335"/>
                <a:gd name="T2" fmla="*/ 507 w 508"/>
                <a:gd name="T3" fmla="*/ 0 h 335"/>
                <a:gd name="T4" fmla="*/ 0 w 508"/>
                <a:gd name="T5" fmla="*/ 334 h 335"/>
                <a:gd name="T6" fmla="*/ 0 60000 65536"/>
                <a:gd name="T7" fmla="*/ 0 60000 65536"/>
                <a:gd name="T8" fmla="*/ 0 60000 65536"/>
                <a:gd name="T9" fmla="*/ 0 w 508"/>
                <a:gd name="T10" fmla="*/ 0 h 335"/>
                <a:gd name="T11" fmla="*/ 508 w 508"/>
                <a:gd name="T12" fmla="*/ 335 h 3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8" h="335">
                  <a:moveTo>
                    <a:pt x="0" y="334"/>
                  </a:moveTo>
                  <a:lnTo>
                    <a:pt x="507" y="0"/>
                  </a:lnTo>
                  <a:lnTo>
                    <a:pt x="0" y="3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61"/>
            <p:cNvSpPr>
              <a:spLocks/>
            </p:cNvSpPr>
            <p:nvPr/>
          </p:nvSpPr>
          <p:spPr bwMode="auto">
            <a:xfrm>
              <a:off x="2190" y="3526"/>
              <a:ext cx="422" cy="281"/>
            </a:xfrm>
            <a:custGeom>
              <a:avLst/>
              <a:gdLst>
                <a:gd name="T0" fmla="*/ 0 w 422"/>
                <a:gd name="T1" fmla="*/ 0 h 281"/>
                <a:gd name="T2" fmla="*/ 421 w 422"/>
                <a:gd name="T3" fmla="*/ 280 h 281"/>
                <a:gd name="T4" fmla="*/ 0 w 422"/>
                <a:gd name="T5" fmla="*/ 0 h 281"/>
                <a:gd name="T6" fmla="*/ 0 60000 65536"/>
                <a:gd name="T7" fmla="*/ 0 60000 65536"/>
                <a:gd name="T8" fmla="*/ 0 60000 65536"/>
                <a:gd name="T9" fmla="*/ 0 w 422"/>
                <a:gd name="T10" fmla="*/ 0 h 281"/>
                <a:gd name="T11" fmla="*/ 422 w 422"/>
                <a:gd name="T12" fmla="*/ 281 h 2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81">
                  <a:moveTo>
                    <a:pt x="0" y="0"/>
                  </a:moveTo>
                  <a:lnTo>
                    <a:pt x="421" y="28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62"/>
            <p:cNvSpPr>
              <a:spLocks/>
            </p:cNvSpPr>
            <p:nvPr/>
          </p:nvSpPr>
          <p:spPr bwMode="auto">
            <a:xfrm>
              <a:off x="631" y="3427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  <a:gd name="T6" fmla="*/ 0 60000 65536"/>
                <a:gd name="T7" fmla="*/ 0 60000 65536"/>
                <a:gd name="T8" fmla="*/ 0 60000 65536"/>
                <a:gd name="T9" fmla="*/ 0 w 1"/>
                <a:gd name="T10" fmla="*/ 0 h 88"/>
                <a:gd name="T11" fmla="*/ 1 w 1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3"/>
            <p:cNvSpPr>
              <a:spLocks/>
            </p:cNvSpPr>
            <p:nvPr/>
          </p:nvSpPr>
          <p:spPr bwMode="auto">
            <a:xfrm>
              <a:off x="908" y="3427"/>
              <a:ext cx="1" cy="88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87 h 88"/>
                <a:gd name="T4" fmla="*/ 0 w 1"/>
                <a:gd name="T5" fmla="*/ 0 h 88"/>
                <a:gd name="T6" fmla="*/ 0 60000 65536"/>
                <a:gd name="T7" fmla="*/ 0 60000 65536"/>
                <a:gd name="T8" fmla="*/ 0 60000 65536"/>
                <a:gd name="T9" fmla="*/ 0 w 1"/>
                <a:gd name="T10" fmla="*/ 0 h 88"/>
                <a:gd name="T11" fmla="*/ 1 w 1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8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64"/>
            <p:cNvSpPr>
              <a:spLocks/>
            </p:cNvSpPr>
            <p:nvPr/>
          </p:nvSpPr>
          <p:spPr bwMode="auto">
            <a:xfrm>
              <a:off x="631" y="3427"/>
              <a:ext cx="278" cy="88"/>
            </a:xfrm>
            <a:custGeom>
              <a:avLst/>
              <a:gdLst>
                <a:gd name="T0" fmla="*/ 0 w 278"/>
                <a:gd name="T1" fmla="*/ 0 h 88"/>
                <a:gd name="T2" fmla="*/ 277 w 278"/>
                <a:gd name="T3" fmla="*/ 87 h 88"/>
                <a:gd name="T4" fmla="*/ 0 w 278"/>
                <a:gd name="T5" fmla="*/ 0 h 88"/>
                <a:gd name="T6" fmla="*/ 0 60000 65536"/>
                <a:gd name="T7" fmla="*/ 0 60000 65536"/>
                <a:gd name="T8" fmla="*/ 0 60000 65536"/>
                <a:gd name="T9" fmla="*/ 0 w 278"/>
                <a:gd name="T10" fmla="*/ 0 h 88"/>
                <a:gd name="T11" fmla="*/ 278 w 278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" h="88">
                  <a:moveTo>
                    <a:pt x="0" y="0"/>
                  </a:moveTo>
                  <a:lnTo>
                    <a:pt x="277" y="8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5"/>
            <p:cNvSpPr>
              <a:spLocks/>
            </p:cNvSpPr>
            <p:nvPr/>
          </p:nvSpPr>
          <p:spPr bwMode="auto">
            <a:xfrm>
              <a:off x="631" y="3427"/>
              <a:ext cx="278" cy="88"/>
            </a:xfrm>
            <a:custGeom>
              <a:avLst/>
              <a:gdLst>
                <a:gd name="T0" fmla="*/ 0 w 278"/>
                <a:gd name="T1" fmla="*/ 87 h 88"/>
                <a:gd name="T2" fmla="*/ 277 w 278"/>
                <a:gd name="T3" fmla="*/ 0 h 88"/>
                <a:gd name="T4" fmla="*/ 0 w 278"/>
                <a:gd name="T5" fmla="*/ 87 h 88"/>
                <a:gd name="T6" fmla="*/ 0 60000 65536"/>
                <a:gd name="T7" fmla="*/ 0 60000 65536"/>
                <a:gd name="T8" fmla="*/ 0 60000 65536"/>
                <a:gd name="T9" fmla="*/ 0 w 278"/>
                <a:gd name="T10" fmla="*/ 0 h 88"/>
                <a:gd name="T11" fmla="*/ 278 w 278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" h="88">
                  <a:moveTo>
                    <a:pt x="0" y="87"/>
                  </a:moveTo>
                  <a:lnTo>
                    <a:pt x="277" y="0"/>
                  </a:lnTo>
                  <a:lnTo>
                    <a:pt x="0" y="8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66"/>
            <p:cNvSpPr>
              <a:spLocks/>
            </p:cNvSpPr>
            <p:nvPr/>
          </p:nvSpPr>
          <p:spPr bwMode="auto">
            <a:xfrm>
              <a:off x="260" y="3530"/>
              <a:ext cx="509" cy="334"/>
            </a:xfrm>
            <a:custGeom>
              <a:avLst/>
              <a:gdLst>
                <a:gd name="T0" fmla="*/ 0 w 509"/>
                <a:gd name="T1" fmla="*/ 333 h 334"/>
                <a:gd name="T2" fmla="*/ 508 w 509"/>
                <a:gd name="T3" fmla="*/ 0 h 334"/>
                <a:gd name="T4" fmla="*/ 0 w 509"/>
                <a:gd name="T5" fmla="*/ 333 h 334"/>
                <a:gd name="T6" fmla="*/ 0 60000 65536"/>
                <a:gd name="T7" fmla="*/ 0 60000 65536"/>
                <a:gd name="T8" fmla="*/ 0 60000 65536"/>
                <a:gd name="T9" fmla="*/ 0 w 509"/>
                <a:gd name="T10" fmla="*/ 0 h 334"/>
                <a:gd name="T11" fmla="*/ 509 w 509"/>
                <a:gd name="T12" fmla="*/ 334 h 3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334">
                  <a:moveTo>
                    <a:pt x="0" y="333"/>
                  </a:moveTo>
                  <a:lnTo>
                    <a:pt x="508" y="0"/>
                  </a:lnTo>
                  <a:lnTo>
                    <a:pt x="0" y="3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67"/>
            <p:cNvSpPr>
              <a:spLocks/>
            </p:cNvSpPr>
            <p:nvPr/>
          </p:nvSpPr>
          <p:spPr bwMode="auto">
            <a:xfrm>
              <a:off x="777" y="3538"/>
              <a:ext cx="422" cy="282"/>
            </a:xfrm>
            <a:custGeom>
              <a:avLst/>
              <a:gdLst>
                <a:gd name="T0" fmla="*/ 0 w 422"/>
                <a:gd name="T1" fmla="*/ 0 h 282"/>
                <a:gd name="T2" fmla="*/ 421 w 422"/>
                <a:gd name="T3" fmla="*/ 281 h 282"/>
                <a:gd name="T4" fmla="*/ 0 w 422"/>
                <a:gd name="T5" fmla="*/ 0 h 282"/>
                <a:gd name="T6" fmla="*/ 0 60000 65536"/>
                <a:gd name="T7" fmla="*/ 0 60000 65536"/>
                <a:gd name="T8" fmla="*/ 0 60000 65536"/>
                <a:gd name="T9" fmla="*/ 0 w 422"/>
                <a:gd name="T10" fmla="*/ 0 h 282"/>
                <a:gd name="T11" fmla="*/ 422 w 422"/>
                <a:gd name="T12" fmla="*/ 282 h 2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82">
                  <a:moveTo>
                    <a:pt x="0" y="0"/>
                  </a:moveTo>
                  <a:lnTo>
                    <a:pt x="421" y="281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779" y="3057"/>
              <a:ext cx="730" cy="328"/>
            </a:xfrm>
            <a:custGeom>
              <a:avLst/>
              <a:gdLst>
                <a:gd name="T0" fmla="*/ 0 w 730"/>
                <a:gd name="T1" fmla="*/ 327 h 328"/>
                <a:gd name="T2" fmla="*/ 729 w 730"/>
                <a:gd name="T3" fmla="*/ 0 h 328"/>
                <a:gd name="T4" fmla="*/ 0 w 730"/>
                <a:gd name="T5" fmla="*/ 327 h 328"/>
                <a:gd name="T6" fmla="*/ 0 60000 65536"/>
                <a:gd name="T7" fmla="*/ 0 60000 65536"/>
                <a:gd name="T8" fmla="*/ 0 60000 65536"/>
                <a:gd name="T9" fmla="*/ 0 w 730"/>
                <a:gd name="T10" fmla="*/ 0 h 328"/>
                <a:gd name="T11" fmla="*/ 730 w 730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0" h="328">
                  <a:moveTo>
                    <a:pt x="0" y="327"/>
                  </a:moveTo>
                  <a:lnTo>
                    <a:pt x="729" y="0"/>
                  </a:lnTo>
                  <a:lnTo>
                    <a:pt x="0" y="32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69"/>
            <p:cNvSpPr>
              <a:spLocks/>
            </p:cNvSpPr>
            <p:nvPr/>
          </p:nvSpPr>
          <p:spPr bwMode="auto">
            <a:xfrm>
              <a:off x="1517" y="3057"/>
              <a:ext cx="654" cy="328"/>
            </a:xfrm>
            <a:custGeom>
              <a:avLst/>
              <a:gdLst>
                <a:gd name="T0" fmla="*/ 0 w 654"/>
                <a:gd name="T1" fmla="*/ 0 h 328"/>
                <a:gd name="T2" fmla="*/ 653 w 654"/>
                <a:gd name="T3" fmla="*/ 327 h 328"/>
                <a:gd name="T4" fmla="*/ 0 w 654"/>
                <a:gd name="T5" fmla="*/ 0 h 328"/>
                <a:gd name="T6" fmla="*/ 0 60000 65536"/>
                <a:gd name="T7" fmla="*/ 0 60000 65536"/>
                <a:gd name="T8" fmla="*/ 0 60000 65536"/>
                <a:gd name="T9" fmla="*/ 0 w 654"/>
                <a:gd name="T10" fmla="*/ 0 h 328"/>
                <a:gd name="T11" fmla="*/ 654 w 654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4" h="328">
                  <a:moveTo>
                    <a:pt x="0" y="0"/>
                  </a:moveTo>
                  <a:lnTo>
                    <a:pt x="653" y="32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70"/>
            <p:cNvSpPr>
              <a:spLocks noChangeArrowheads="1"/>
            </p:cNvSpPr>
            <p:nvPr/>
          </p:nvSpPr>
          <p:spPr bwMode="auto">
            <a:xfrm>
              <a:off x="1540" y="3903"/>
              <a:ext cx="2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29" name="Rectangle 71"/>
            <p:cNvSpPr>
              <a:spLocks noChangeArrowheads="1"/>
            </p:cNvSpPr>
            <p:nvPr/>
          </p:nvSpPr>
          <p:spPr bwMode="auto">
            <a:xfrm>
              <a:off x="2499" y="3883"/>
              <a:ext cx="2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31" name="Rectangle 72"/>
            <p:cNvSpPr>
              <a:spLocks noChangeArrowheads="1"/>
            </p:cNvSpPr>
            <p:nvPr/>
          </p:nvSpPr>
          <p:spPr bwMode="auto">
            <a:xfrm>
              <a:off x="1113" y="3885"/>
              <a:ext cx="2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32" name="Rectangle 73"/>
            <p:cNvSpPr>
              <a:spLocks noChangeArrowheads="1"/>
            </p:cNvSpPr>
            <p:nvPr/>
          </p:nvSpPr>
          <p:spPr bwMode="auto">
            <a:xfrm>
              <a:off x="90" y="3894"/>
              <a:ext cx="2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</p:grpSp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762000" y="5105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3200400" y="5105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304800" y="3429000"/>
            <a:ext cx="4397375" cy="1957388"/>
            <a:chOff x="2754" y="2928"/>
            <a:chExt cx="2770" cy="1233"/>
          </a:xfrm>
        </p:grpSpPr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3103" y="3621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3267" y="3621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3103" y="3621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3103" y="3621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3409" y="3301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3574" y="3301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3409" y="3301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3409" y="3301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5"/>
            <p:cNvSpPr>
              <a:spLocks/>
            </p:cNvSpPr>
            <p:nvPr/>
          </p:nvSpPr>
          <p:spPr bwMode="auto">
            <a:xfrm>
              <a:off x="3728" y="2939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6"/>
            <p:cNvSpPr>
              <a:spLocks/>
            </p:cNvSpPr>
            <p:nvPr/>
          </p:nvSpPr>
          <p:spPr bwMode="auto">
            <a:xfrm>
              <a:off x="3892" y="2939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auto">
            <a:xfrm>
              <a:off x="3728" y="2939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3728" y="2939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3498" y="3025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3806" y="3031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1"/>
            <p:cNvSpPr>
              <a:spLocks/>
            </p:cNvSpPr>
            <p:nvPr/>
          </p:nvSpPr>
          <p:spPr bwMode="auto">
            <a:xfrm>
              <a:off x="3186" y="3365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2"/>
            <p:cNvSpPr>
              <a:spLocks/>
            </p:cNvSpPr>
            <p:nvPr/>
          </p:nvSpPr>
          <p:spPr bwMode="auto">
            <a:xfrm>
              <a:off x="3495" y="3371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23"/>
            <p:cNvSpPr>
              <a:spLocks/>
            </p:cNvSpPr>
            <p:nvPr/>
          </p:nvSpPr>
          <p:spPr bwMode="auto">
            <a:xfrm>
              <a:off x="2880" y="3699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4"/>
            <p:cNvSpPr>
              <a:spLocks/>
            </p:cNvSpPr>
            <p:nvPr/>
          </p:nvSpPr>
          <p:spPr bwMode="auto">
            <a:xfrm>
              <a:off x="3189" y="3705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5"/>
            <p:cNvSpPr>
              <a:spLocks/>
            </p:cNvSpPr>
            <p:nvPr/>
          </p:nvSpPr>
          <p:spPr bwMode="auto">
            <a:xfrm>
              <a:off x="4966" y="3631"/>
              <a:ext cx="1" cy="67"/>
            </a:xfrm>
            <a:custGeom>
              <a:avLst/>
              <a:gdLst>
                <a:gd name="T0" fmla="*/ 0 w 1"/>
                <a:gd name="T1" fmla="*/ 0 h 67"/>
                <a:gd name="T2" fmla="*/ 0 w 1"/>
                <a:gd name="T3" fmla="*/ 66 h 67"/>
                <a:gd name="T4" fmla="*/ 0 w 1"/>
                <a:gd name="T5" fmla="*/ 0 h 67"/>
                <a:gd name="T6" fmla="*/ 0 60000 65536"/>
                <a:gd name="T7" fmla="*/ 0 60000 65536"/>
                <a:gd name="T8" fmla="*/ 0 60000 65536"/>
                <a:gd name="T9" fmla="*/ 0 w 1"/>
                <a:gd name="T10" fmla="*/ 0 h 67"/>
                <a:gd name="T11" fmla="*/ 1 w 1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7">
                  <a:moveTo>
                    <a:pt x="0" y="0"/>
                  </a:move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6"/>
            <p:cNvSpPr>
              <a:spLocks/>
            </p:cNvSpPr>
            <p:nvPr/>
          </p:nvSpPr>
          <p:spPr bwMode="auto">
            <a:xfrm>
              <a:off x="5130" y="3631"/>
              <a:ext cx="1" cy="67"/>
            </a:xfrm>
            <a:custGeom>
              <a:avLst/>
              <a:gdLst>
                <a:gd name="T0" fmla="*/ 0 w 1"/>
                <a:gd name="T1" fmla="*/ 0 h 67"/>
                <a:gd name="T2" fmla="*/ 0 w 1"/>
                <a:gd name="T3" fmla="*/ 66 h 67"/>
                <a:gd name="T4" fmla="*/ 0 w 1"/>
                <a:gd name="T5" fmla="*/ 0 h 67"/>
                <a:gd name="T6" fmla="*/ 0 60000 65536"/>
                <a:gd name="T7" fmla="*/ 0 60000 65536"/>
                <a:gd name="T8" fmla="*/ 0 60000 65536"/>
                <a:gd name="T9" fmla="*/ 0 w 1"/>
                <a:gd name="T10" fmla="*/ 0 h 67"/>
                <a:gd name="T11" fmla="*/ 1 w 1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7">
                  <a:moveTo>
                    <a:pt x="0" y="0"/>
                  </a:move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7"/>
            <p:cNvSpPr>
              <a:spLocks/>
            </p:cNvSpPr>
            <p:nvPr/>
          </p:nvSpPr>
          <p:spPr bwMode="auto">
            <a:xfrm>
              <a:off x="4966" y="3631"/>
              <a:ext cx="165" cy="67"/>
            </a:xfrm>
            <a:custGeom>
              <a:avLst/>
              <a:gdLst>
                <a:gd name="T0" fmla="*/ 0 w 165"/>
                <a:gd name="T1" fmla="*/ 0 h 67"/>
                <a:gd name="T2" fmla="*/ 164 w 165"/>
                <a:gd name="T3" fmla="*/ 66 h 67"/>
                <a:gd name="T4" fmla="*/ 0 w 165"/>
                <a:gd name="T5" fmla="*/ 0 h 67"/>
                <a:gd name="T6" fmla="*/ 0 60000 65536"/>
                <a:gd name="T7" fmla="*/ 0 60000 65536"/>
                <a:gd name="T8" fmla="*/ 0 60000 65536"/>
                <a:gd name="T9" fmla="*/ 0 w 165"/>
                <a:gd name="T10" fmla="*/ 0 h 67"/>
                <a:gd name="T11" fmla="*/ 165 w 165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7">
                  <a:moveTo>
                    <a:pt x="0" y="0"/>
                  </a:moveTo>
                  <a:lnTo>
                    <a:pt x="164" y="6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8"/>
            <p:cNvSpPr>
              <a:spLocks/>
            </p:cNvSpPr>
            <p:nvPr/>
          </p:nvSpPr>
          <p:spPr bwMode="auto">
            <a:xfrm>
              <a:off x="4966" y="3631"/>
              <a:ext cx="165" cy="67"/>
            </a:xfrm>
            <a:custGeom>
              <a:avLst/>
              <a:gdLst>
                <a:gd name="T0" fmla="*/ 0 w 165"/>
                <a:gd name="T1" fmla="*/ 66 h 67"/>
                <a:gd name="T2" fmla="*/ 164 w 165"/>
                <a:gd name="T3" fmla="*/ 0 h 67"/>
                <a:gd name="T4" fmla="*/ 0 w 165"/>
                <a:gd name="T5" fmla="*/ 66 h 67"/>
                <a:gd name="T6" fmla="*/ 0 60000 65536"/>
                <a:gd name="T7" fmla="*/ 0 60000 65536"/>
                <a:gd name="T8" fmla="*/ 0 60000 65536"/>
                <a:gd name="T9" fmla="*/ 0 w 165"/>
                <a:gd name="T10" fmla="*/ 0 h 67"/>
                <a:gd name="T11" fmla="*/ 165 w 165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7">
                  <a:moveTo>
                    <a:pt x="0" y="66"/>
                  </a:moveTo>
                  <a:lnTo>
                    <a:pt x="164" y="0"/>
                  </a:lnTo>
                  <a:lnTo>
                    <a:pt x="0" y="6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9"/>
            <p:cNvSpPr>
              <a:spLocks/>
            </p:cNvSpPr>
            <p:nvPr/>
          </p:nvSpPr>
          <p:spPr bwMode="auto">
            <a:xfrm>
              <a:off x="4695" y="3290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30"/>
            <p:cNvSpPr>
              <a:spLocks/>
            </p:cNvSpPr>
            <p:nvPr/>
          </p:nvSpPr>
          <p:spPr bwMode="auto">
            <a:xfrm>
              <a:off x="4859" y="3290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31"/>
            <p:cNvSpPr>
              <a:spLocks/>
            </p:cNvSpPr>
            <p:nvPr/>
          </p:nvSpPr>
          <p:spPr bwMode="auto">
            <a:xfrm>
              <a:off x="4695" y="3290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32"/>
            <p:cNvSpPr>
              <a:spLocks/>
            </p:cNvSpPr>
            <p:nvPr/>
          </p:nvSpPr>
          <p:spPr bwMode="auto">
            <a:xfrm>
              <a:off x="4695" y="3290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33"/>
            <p:cNvSpPr>
              <a:spLocks/>
            </p:cNvSpPr>
            <p:nvPr/>
          </p:nvSpPr>
          <p:spPr bwMode="auto">
            <a:xfrm>
              <a:off x="5013" y="292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4"/>
            <p:cNvSpPr>
              <a:spLocks/>
            </p:cNvSpPr>
            <p:nvPr/>
          </p:nvSpPr>
          <p:spPr bwMode="auto">
            <a:xfrm>
              <a:off x="5178" y="2928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35"/>
            <p:cNvSpPr>
              <a:spLocks/>
            </p:cNvSpPr>
            <p:nvPr/>
          </p:nvSpPr>
          <p:spPr bwMode="auto">
            <a:xfrm>
              <a:off x="5013" y="2928"/>
              <a:ext cx="166" cy="66"/>
            </a:xfrm>
            <a:custGeom>
              <a:avLst/>
              <a:gdLst>
                <a:gd name="T0" fmla="*/ 0 w 166"/>
                <a:gd name="T1" fmla="*/ 0 h 66"/>
                <a:gd name="T2" fmla="*/ 165 w 166"/>
                <a:gd name="T3" fmla="*/ 65 h 66"/>
                <a:gd name="T4" fmla="*/ 0 w 166"/>
                <a:gd name="T5" fmla="*/ 0 h 66"/>
                <a:gd name="T6" fmla="*/ 0 60000 65536"/>
                <a:gd name="T7" fmla="*/ 0 60000 65536"/>
                <a:gd name="T8" fmla="*/ 0 60000 65536"/>
                <a:gd name="T9" fmla="*/ 0 w 166"/>
                <a:gd name="T10" fmla="*/ 0 h 66"/>
                <a:gd name="T11" fmla="*/ 166 w 166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6">
                  <a:moveTo>
                    <a:pt x="0" y="0"/>
                  </a:moveTo>
                  <a:lnTo>
                    <a:pt x="165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6"/>
            <p:cNvSpPr>
              <a:spLocks/>
            </p:cNvSpPr>
            <p:nvPr/>
          </p:nvSpPr>
          <p:spPr bwMode="auto">
            <a:xfrm>
              <a:off x="5013" y="2928"/>
              <a:ext cx="166" cy="66"/>
            </a:xfrm>
            <a:custGeom>
              <a:avLst/>
              <a:gdLst>
                <a:gd name="T0" fmla="*/ 0 w 166"/>
                <a:gd name="T1" fmla="*/ 65 h 66"/>
                <a:gd name="T2" fmla="*/ 165 w 166"/>
                <a:gd name="T3" fmla="*/ 0 h 66"/>
                <a:gd name="T4" fmla="*/ 0 w 166"/>
                <a:gd name="T5" fmla="*/ 65 h 66"/>
                <a:gd name="T6" fmla="*/ 0 60000 65536"/>
                <a:gd name="T7" fmla="*/ 0 60000 65536"/>
                <a:gd name="T8" fmla="*/ 0 60000 65536"/>
                <a:gd name="T9" fmla="*/ 0 w 166"/>
                <a:gd name="T10" fmla="*/ 0 h 66"/>
                <a:gd name="T11" fmla="*/ 166 w 166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6">
                  <a:moveTo>
                    <a:pt x="0" y="65"/>
                  </a:moveTo>
                  <a:lnTo>
                    <a:pt x="165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7"/>
            <p:cNvSpPr>
              <a:spLocks/>
            </p:cNvSpPr>
            <p:nvPr/>
          </p:nvSpPr>
          <p:spPr bwMode="auto">
            <a:xfrm>
              <a:off x="4782" y="3014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8"/>
            <p:cNvSpPr>
              <a:spLocks/>
            </p:cNvSpPr>
            <p:nvPr/>
          </p:nvSpPr>
          <p:spPr bwMode="auto">
            <a:xfrm>
              <a:off x="5092" y="3020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9"/>
            <p:cNvSpPr>
              <a:spLocks/>
            </p:cNvSpPr>
            <p:nvPr/>
          </p:nvSpPr>
          <p:spPr bwMode="auto">
            <a:xfrm>
              <a:off x="4477" y="3368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40"/>
            <p:cNvSpPr>
              <a:spLocks/>
            </p:cNvSpPr>
            <p:nvPr/>
          </p:nvSpPr>
          <p:spPr bwMode="auto">
            <a:xfrm>
              <a:off x="4786" y="3375"/>
              <a:ext cx="253" cy="210"/>
            </a:xfrm>
            <a:custGeom>
              <a:avLst/>
              <a:gdLst>
                <a:gd name="T0" fmla="*/ 0 w 253"/>
                <a:gd name="T1" fmla="*/ 0 h 210"/>
                <a:gd name="T2" fmla="*/ 252 w 253"/>
                <a:gd name="T3" fmla="*/ 209 h 210"/>
                <a:gd name="T4" fmla="*/ 0 w 253"/>
                <a:gd name="T5" fmla="*/ 0 h 210"/>
                <a:gd name="T6" fmla="*/ 0 60000 65536"/>
                <a:gd name="T7" fmla="*/ 0 60000 65536"/>
                <a:gd name="T8" fmla="*/ 0 60000 65536"/>
                <a:gd name="T9" fmla="*/ 0 w 253"/>
                <a:gd name="T10" fmla="*/ 0 h 210"/>
                <a:gd name="T11" fmla="*/ 253 w 253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0">
                  <a:moveTo>
                    <a:pt x="0" y="0"/>
                  </a:moveTo>
                  <a:lnTo>
                    <a:pt x="252" y="20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41"/>
            <p:cNvSpPr>
              <a:spLocks/>
            </p:cNvSpPr>
            <p:nvPr/>
          </p:nvSpPr>
          <p:spPr bwMode="auto">
            <a:xfrm>
              <a:off x="4744" y="3708"/>
              <a:ext cx="304" cy="251"/>
            </a:xfrm>
            <a:custGeom>
              <a:avLst/>
              <a:gdLst>
                <a:gd name="T0" fmla="*/ 0 w 304"/>
                <a:gd name="T1" fmla="*/ 250 h 251"/>
                <a:gd name="T2" fmla="*/ 303 w 304"/>
                <a:gd name="T3" fmla="*/ 0 h 251"/>
                <a:gd name="T4" fmla="*/ 0 w 304"/>
                <a:gd name="T5" fmla="*/ 250 h 251"/>
                <a:gd name="T6" fmla="*/ 0 60000 65536"/>
                <a:gd name="T7" fmla="*/ 0 60000 65536"/>
                <a:gd name="T8" fmla="*/ 0 60000 65536"/>
                <a:gd name="T9" fmla="*/ 0 w 304"/>
                <a:gd name="T10" fmla="*/ 0 h 251"/>
                <a:gd name="T11" fmla="*/ 304 w 304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251">
                  <a:moveTo>
                    <a:pt x="0" y="250"/>
                  </a:moveTo>
                  <a:lnTo>
                    <a:pt x="303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42"/>
            <p:cNvSpPr>
              <a:spLocks/>
            </p:cNvSpPr>
            <p:nvPr/>
          </p:nvSpPr>
          <p:spPr bwMode="auto">
            <a:xfrm>
              <a:off x="5053" y="371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43"/>
            <p:cNvSpPr>
              <a:spLocks noChangeArrowheads="1"/>
            </p:cNvSpPr>
            <p:nvPr/>
          </p:nvSpPr>
          <p:spPr bwMode="auto">
            <a:xfrm>
              <a:off x="3365" y="3926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78" name="Rectangle 44"/>
            <p:cNvSpPr>
              <a:spLocks noChangeArrowheads="1"/>
            </p:cNvSpPr>
            <p:nvPr/>
          </p:nvSpPr>
          <p:spPr bwMode="auto">
            <a:xfrm>
              <a:off x="2754" y="3932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9" name="Rectangle 45"/>
            <p:cNvSpPr>
              <a:spLocks noChangeArrowheads="1"/>
            </p:cNvSpPr>
            <p:nvPr/>
          </p:nvSpPr>
          <p:spPr bwMode="auto">
            <a:xfrm>
              <a:off x="3677" y="3575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80" name="Rectangle 46"/>
            <p:cNvSpPr>
              <a:spLocks noChangeArrowheads="1"/>
            </p:cNvSpPr>
            <p:nvPr/>
          </p:nvSpPr>
          <p:spPr bwMode="auto">
            <a:xfrm>
              <a:off x="4027" y="3243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81" name="Rectangle 47"/>
            <p:cNvSpPr>
              <a:spLocks noChangeArrowheads="1"/>
            </p:cNvSpPr>
            <p:nvPr/>
          </p:nvSpPr>
          <p:spPr bwMode="auto">
            <a:xfrm>
              <a:off x="5229" y="3935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82" name="Rectangle 48"/>
            <p:cNvSpPr>
              <a:spLocks noChangeArrowheads="1"/>
            </p:cNvSpPr>
            <p:nvPr/>
          </p:nvSpPr>
          <p:spPr bwMode="auto">
            <a:xfrm>
              <a:off x="4618" y="3942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83" name="Rectangle 49"/>
            <p:cNvSpPr>
              <a:spLocks noChangeArrowheads="1"/>
            </p:cNvSpPr>
            <p:nvPr/>
          </p:nvSpPr>
          <p:spPr bwMode="auto">
            <a:xfrm>
              <a:off x="4373" y="3611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84" name="Rectangle 50"/>
            <p:cNvSpPr>
              <a:spLocks noChangeArrowheads="1"/>
            </p:cNvSpPr>
            <p:nvPr/>
          </p:nvSpPr>
          <p:spPr bwMode="auto">
            <a:xfrm>
              <a:off x="5312" y="3233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3352800" y="3124200"/>
            <a:ext cx="5203825" cy="2286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352800" y="2971800"/>
            <a:ext cx="4868862" cy="2514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8372" y="309988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6000" dirty="0" smtClean="0"/>
              <a:t> </a:t>
            </a:r>
            <a:endParaRPr lang="en-US" sz="6000" dirty="0"/>
          </a:p>
        </p:txBody>
      </p:sp>
      <p:sp>
        <p:nvSpPr>
          <p:cNvPr id="36" name="Rounded Rectangle 35"/>
          <p:cNvSpPr/>
          <p:nvPr/>
        </p:nvSpPr>
        <p:spPr>
          <a:xfrm>
            <a:off x="860426" y="6019800"/>
            <a:ext cx="7608886" cy="4572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Why?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891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Enumerating Execution Plans (</a:t>
            </a:r>
            <a:r>
              <a:rPr lang="en-US" i="1" dirty="0" smtClean="0">
                <a:ea typeface="ＭＳ Ｐゴシック" pitchFamily="34" charset="-128"/>
              </a:rPr>
              <a:t>Cont’d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68047" cy="5257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There are two main reasons for concentrating only on left-deep plans: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As the number of joins increases, the number of plans increases rapidly; hence, it becomes necessary to prune the space of alternative plans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Left-deep trees allow us to generate all </a:t>
            </a:r>
            <a:r>
              <a:rPr lang="en-US" sz="2600" b="1" i="1" dirty="0" smtClean="0"/>
              <a:t>fully pipelined</a:t>
            </a:r>
            <a:r>
              <a:rPr lang="en-US" sz="2600" dirty="0" smtClean="0"/>
              <a:t> plans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Clearly, by adding details to left-deep trees (e.g., the join algorithm per each join), several query plans can </a:t>
            </a:r>
            <a:br>
              <a:rPr lang="en-US" sz="2800" dirty="0" smtClean="0"/>
            </a:br>
            <a:r>
              <a:rPr lang="en-US" sz="2800" dirty="0" smtClean="0"/>
              <a:t>be obtained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The query optimizer enumerates </a:t>
            </a:r>
            <a:r>
              <a:rPr lang="en-US" sz="2800" i="1" dirty="0" smtClean="0"/>
              <a:t>all possible left-deep </a:t>
            </a:r>
            <a:r>
              <a:rPr lang="en-US" sz="2800" dirty="0" smtClean="0"/>
              <a:t>plans using typically a </a:t>
            </a:r>
            <a:r>
              <a:rPr lang="en-US" sz="2800" i="1" dirty="0" smtClean="0">
                <a:solidFill>
                  <a:srgbClr val="FF0000"/>
                </a:solidFill>
              </a:rPr>
              <a:t>dynamic programming approach </a:t>
            </a:r>
            <a:r>
              <a:rPr lang="en-US" sz="2800" dirty="0" smtClean="0"/>
              <a:t>(later), estimates the cost of each plan, and selects the one with the lowest cost!</a:t>
            </a: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0014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Enumerating Execution </a:t>
            </a:r>
            <a:r>
              <a:rPr lang="en-US" dirty="0">
                <a:ea typeface="ＭＳ Ｐゴシック" pitchFamily="34" charset="-128"/>
              </a:rPr>
              <a:t>Plans (</a:t>
            </a:r>
            <a:r>
              <a:rPr lang="en-US" i="1" dirty="0">
                <a:ea typeface="ＭＳ Ｐゴシック" pitchFamily="34" charset="-128"/>
              </a:rPr>
              <a:t>Cont’d</a:t>
            </a:r>
            <a:r>
              <a:rPr lang="en-US" dirty="0">
                <a:ea typeface="ＭＳ Ｐゴシック" pitchFamily="34" charset="-128"/>
              </a:rPr>
              <a:t>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868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In particular, the query optimizer enumerates: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All possible left-deep orderings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The different possible ways </a:t>
            </a:r>
            <a:r>
              <a:rPr lang="en-US" sz="2600" dirty="0"/>
              <a:t>for </a:t>
            </a:r>
            <a:r>
              <a:rPr lang="en-US" sz="2600" dirty="0" smtClean="0"/>
              <a:t>evaluating each </a:t>
            </a:r>
            <a:r>
              <a:rPr lang="en-US" sz="2600" dirty="0"/>
              <a:t>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The different access </a:t>
            </a:r>
            <a:r>
              <a:rPr lang="en-US" sz="2600" dirty="0"/>
              <a:t>paths for each </a:t>
            </a:r>
            <a:r>
              <a:rPr lang="en-US" sz="2600" dirty="0" smtClean="0"/>
              <a:t>relation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71500" indent="-514350">
              <a:buFont typeface="Wingdings" pitchFamily="2" charset="2"/>
              <a:buChar char="§"/>
            </a:pPr>
            <a:r>
              <a:rPr lang="en-US" sz="2800" dirty="0" smtClean="0"/>
              <a:t>Assume the following query </a:t>
            </a:r>
            <a:r>
              <a:rPr lang="en-US" sz="2800" b="1" i="1" dirty="0" smtClean="0"/>
              <a:t>Q</a:t>
            </a:r>
            <a:r>
              <a:rPr lang="en-US" sz="2800" dirty="0" smtClean="0"/>
              <a:t>:</a:t>
            </a: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2057400" y="4736216"/>
            <a:ext cx="4724400" cy="101309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0">
                <a:latin typeface="Book Antiqua" pitchFamily="18" charset="0"/>
              </a:rPr>
              <a:t>SELECT </a:t>
            </a:r>
            <a:r>
              <a:rPr lang="en-US" b="0">
                <a:latin typeface="Book Antiqua" pitchFamily="18" charset="0"/>
              </a:rPr>
              <a:t> S.sname, B.bname, R.day</a:t>
            </a:r>
          </a:p>
          <a:p>
            <a:pPr algn="l">
              <a:spcBef>
                <a:spcPct val="0"/>
              </a:spcBef>
            </a:pPr>
            <a:r>
              <a:rPr lang="en-US" sz="2000" b="0">
                <a:latin typeface="Book Antiqua" pitchFamily="18" charset="0"/>
              </a:rPr>
              <a:t>FROM </a:t>
            </a:r>
            <a:r>
              <a:rPr lang="en-US" b="0">
                <a:latin typeface="Book Antiqua" pitchFamily="18" charset="0"/>
              </a:rPr>
              <a:t> Sailors S, Reserves R, Boats B</a:t>
            </a:r>
          </a:p>
          <a:p>
            <a:pPr algn="l">
              <a:spcBef>
                <a:spcPct val="0"/>
              </a:spcBef>
            </a:pPr>
            <a:r>
              <a:rPr lang="en-US" sz="2000" b="0">
                <a:latin typeface="Book Antiqua" pitchFamily="18" charset="0"/>
              </a:rPr>
              <a:t>WHERE</a:t>
            </a:r>
            <a:r>
              <a:rPr lang="en-US" b="0">
                <a:latin typeface="Book Antiqua" pitchFamily="18" charset="0"/>
              </a:rPr>
              <a:t>  S.sid = R.sid AND R.bid = B.bid</a:t>
            </a:r>
          </a:p>
        </p:txBody>
      </p:sp>
    </p:spTree>
    <p:extLst>
      <p:ext uri="{BB962C8B-B14F-4D97-AF65-F5344CB8AC3E}">
        <p14:creationId xmlns:p14="http://schemas.microsoft.com/office/powerpoint/2010/main" xmlns="" val="384762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Enumerating Execution </a:t>
            </a:r>
            <a:r>
              <a:rPr lang="en-US" dirty="0">
                <a:ea typeface="ＭＳ Ｐゴシック" pitchFamily="34" charset="-128"/>
              </a:rPr>
              <a:t>Plans (</a:t>
            </a:r>
            <a:r>
              <a:rPr lang="en-US" i="1" dirty="0">
                <a:ea typeface="ＭＳ Ｐゴシック" pitchFamily="34" charset="-128"/>
              </a:rPr>
              <a:t>Cont’d</a:t>
            </a:r>
            <a:r>
              <a:rPr lang="en-US" dirty="0">
                <a:ea typeface="ＭＳ Ｐゴシック" pitchFamily="34" charset="-128"/>
              </a:rPr>
              <a:t>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68047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In particular, the query optimizer enumerates: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 possible </a:t>
            </a:r>
            <a:r>
              <a:rPr lang="en-US" dirty="0" smtClean="0"/>
              <a:t>left-deep orderings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85800" y="2870200"/>
            <a:ext cx="1801813" cy="1349375"/>
            <a:chOff x="384" y="1664"/>
            <a:chExt cx="1135" cy="850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3455988" y="2892425"/>
            <a:ext cx="1801812" cy="1349375"/>
            <a:chOff x="384" y="1664"/>
            <a:chExt cx="1135" cy="850"/>
          </a:xfrm>
        </p:grpSpPr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995" y="2289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384" y="2295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grpSp>
        <p:nvGrpSpPr>
          <p:cNvPr id="48" name="Group 48"/>
          <p:cNvGrpSpPr>
            <a:grpSpLocks/>
          </p:cNvGrpSpPr>
          <p:nvPr/>
        </p:nvGrpSpPr>
        <p:grpSpPr bwMode="auto">
          <a:xfrm>
            <a:off x="3532188" y="4670425"/>
            <a:ext cx="1790700" cy="1349375"/>
            <a:chOff x="384" y="1664"/>
            <a:chExt cx="1128" cy="850"/>
          </a:xfrm>
        </p:grpSpPr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384" y="2295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307" y="1938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</p:grpSp>
      <p:grpSp>
        <p:nvGrpSpPr>
          <p:cNvPr id="64" name="Group 64"/>
          <p:cNvGrpSpPr>
            <a:grpSpLocks/>
          </p:cNvGrpSpPr>
          <p:nvPr/>
        </p:nvGrpSpPr>
        <p:grpSpPr bwMode="auto">
          <a:xfrm>
            <a:off x="6427788" y="4670425"/>
            <a:ext cx="1790700" cy="1349375"/>
            <a:chOff x="384" y="1664"/>
            <a:chExt cx="1128" cy="850"/>
          </a:xfrm>
        </p:grpSpPr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 dirty="0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384" y="2295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1307" y="1938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62000" y="4648200"/>
            <a:ext cx="1801813" cy="1349375"/>
            <a:chOff x="762000" y="4648200"/>
            <a:chExt cx="1801813" cy="1349375"/>
          </a:xfrm>
        </p:grpSpPr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1801813" y="4648200"/>
              <a:ext cx="1587" cy="103188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2147483647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2063750" y="4648200"/>
              <a:ext cx="1588" cy="103188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2147483647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1801813" y="4648200"/>
              <a:ext cx="263525" cy="103188"/>
            </a:xfrm>
            <a:custGeom>
              <a:avLst/>
              <a:gdLst>
                <a:gd name="T0" fmla="*/ 0 w 166"/>
                <a:gd name="T1" fmla="*/ 0 h 65"/>
                <a:gd name="T2" fmla="*/ 2147483647 w 166"/>
                <a:gd name="T3" fmla="*/ 2147483647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801813" y="4648200"/>
              <a:ext cx="263525" cy="103188"/>
            </a:xfrm>
            <a:custGeom>
              <a:avLst/>
              <a:gdLst>
                <a:gd name="T0" fmla="*/ 0 w 166"/>
                <a:gd name="T1" fmla="*/ 2147483647 h 65"/>
                <a:gd name="T2" fmla="*/ 2147483647 w 166"/>
                <a:gd name="T3" fmla="*/ 0 h 65"/>
                <a:gd name="T4" fmla="*/ 0 w 166"/>
                <a:gd name="T5" fmla="*/ 2147483647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1524000" y="4749800"/>
              <a:ext cx="407988" cy="355600"/>
            </a:xfrm>
            <a:custGeom>
              <a:avLst/>
              <a:gdLst>
                <a:gd name="T0" fmla="*/ 0 w 305"/>
                <a:gd name="T1" fmla="*/ 2147483647 h 251"/>
                <a:gd name="T2" fmla="*/ 2147483647 w 305"/>
                <a:gd name="T3" fmla="*/ 0 h 251"/>
                <a:gd name="T4" fmla="*/ 0 w 305"/>
                <a:gd name="T5" fmla="*/ 2147483647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1938338" y="4759325"/>
              <a:ext cx="401637" cy="334963"/>
            </a:xfrm>
            <a:custGeom>
              <a:avLst/>
              <a:gdLst>
                <a:gd name="T0" fmla="*/ 0 w 253"/>
                <a:gd name="T1" fmla="*/ 0 h 211"/>
                <a:gd name="T2" fmla="*/ 2147483647 w 253"/>
                <a:gd name="T3" fmla="*/ 2147483647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962025" y="5280025"/>
              <a:ext cx="484188" cy="396875"/>
            </a:xfrm>
            <a:custGeom>
              <a:avLst/>
              <a:gdLst>
                <a:gd name="T0" fmla="*/ 0 w 305"/>
                <a:gd name="T1" fmla="*/ 2147483647 h 250"/>
                <a:gd name="T2" fmla="*/ 2147483647 w 305"/>
                <a:gd name="T3" fmla="*/ 0 h 250"/>
                <a:gd name="T4" fmla="*/ 0 w 305"/>
                <a:gd name="T5" fmla="*/ 2147483647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1452563" y="5289550"/>
              <a:ext cx="403225" cy="334963"/>
            </a:xfrm>
            <a:custGeom>
              <a:avLst/>
              <a:gdLst>
                <a:gd name="T0" fmla="*/ 0 w 254"/>
                <a:gd name="T1" fmla="*/ 0 h 211"/>
                <a:gd name="T2" fmla="*/ 2147483647 w 254"/>
                <a:gd name="T3" fmla="*/ 2147483647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731963" y="5640388"/>
              <a:ext cx="336550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762000" y="5649913"/>
              <a:ext cx="325438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2227263" y="5083175"/>
              <a:ext cx="336550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80" name="Text Box 80"/>
            <p:cNvSpPr txBox="1">
              <a:spLocks noChangeArrowheads="1"/>
            </p:cNvSpPr>
            <p:nvPr/>
          </p:nvSpPr>
          <p:spPr bwMode="auto">
            <a:xfrm>
              <a:off x="1295400" y="4967288"/>
              <a:ext cx="2968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800" b="0">
                  <a:latin typeface="Tahoma" pitchFamily="34" charset="0"/>
                </a:rPr>
                <a:t>x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27788" y="2895600"/>
            <a:ext cx="1804987" cy="1349375"/>
            <a:chOff x="6427788" y="2895600"/>
            <a:chExt cx="1804987" cy="1349375"/>
          </a:xfrm>
        </p:grpSpPr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7467600" y="2895600"/>
              <a:ext cx="1588" cy="103188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2147483647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7729538" y="2895600"/>
              <a:ext cx="1587" cy="103188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2147483647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7467600" y="2895600"/>
              <a:ext cx="263525" cy="103188"/>
            </a:xfrm>
            <a:custGeom>
              <a:avLst/>
              <a:gdLst>
                <a:gd name="T0" fmla="*/ 0 w 166"/>
                <a:gd name="T1" fmla="*/ 0 h 65"/>
                <a:gd name="T2" fmla="*/ 2147483647 w 166"/>
                <a:gd name="T3" fmla="*/ 2147483647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7467600" y="2895600"/>
              <a:ext cx="263525" cy="103188"/>
            </a:xfrm>
            <a:custGeom>
              <a:avLst/>
              <a:gdLst>
                <a:gd name="T0" fmla="*/ 0 w 166"/>
                <a:gd name="T1" fmla="*/ 2147483647 h 65"/>
                <a:gd name="T2" fmla="*/ 2147483647 w 166"/>
                <a:gd name="T3" fmla="*/ 0 h 65"/>
                <a:gd name="T4" fmla="*/ 0 w 166"/>
                <a:gd name="T5" fmla="*/ 2147483647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7189788" y="2997200"/>
              <a:ext cx="407987" cy="355600"/>
            </a:xfrm>
            <a:custGeom>
              <a:avLst/>
              <a:gdLst>
                <a:gd name="T0" fmla="*/ 0 w 305"/>
                <a:gd name="T1" fmla="*/ 2147483647 h 251"/>
                <a:gd name="T2" fmla="*/ 2147483647 w 305"/>
                <a:gd name="T3" fmla="*/ 0 h 251"/>
                <a:gd name="T4" fmla="*/ 0 w 305"/>
                <a:gd name="T5" fmla="*/ 2147483647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7604125" y="3006725"/>
              <a:ext cx="401638" cy="334963"/>
            </a:xfrm>
            <a:custGeom>
              <a:avLst/>
              <a:gdLst>
                <a:gd name="T0" fmla="*/ 0 w 253"/>
                <a:gd name="T1" fmla="*/ 0 h 211"/>
                <a:gd name="T2" fmla="*/ 2147483647 w 253"/>
                <a:gd name="T3" fmla="*/ 2147483647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6627813" y="3527425"/>
              <a:ext cx="484187" cy="396875"/>
            </a:xfrm>
            <a:custGeom>
              <a:avLst/>
              <a:gdLst>
                <a:gd name="T0" fmla="*/ 0 w 305"/>
                <a:gd name="T1" fmla="*/ 2147483647 h 250"/>
                <a:gd name="T2" fmla="*/ 2147483647 w 305"/>
                <a:gd name="T3" fmla="*/ 0 h 250"/>
                <a:gd name="T4" fmla="*/ 0 w 305"/>
                <a:gd name="T5" fmla="*/ 2147483647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7118350" y="3536950"/>
              <a:ext cx="403225" cy="334963"/>
            </a:xfrm>
            <a:custGeom>
              <a:avLst/>
              <a:gdLst>
                <a:gd name="T0" fmla="*/ 0 w 254"/>
                <a:gd name="T1" fmla="*/ 0 h 211"/>
                <a:gd name="T2" fmla="*/ 2147483647 w 254"/>
                <a:gd name="T3" fmla="*/ 2147483647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7397750" y="3887788"/>
              <a:ext cx="328613" cy="35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 dirty="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6427788" y="3897313"/>
              <a:ext cx="336550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7893050" y="3330575"/>
              <a:ext cx="339725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 dirty="0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92" name="Text Box 92"/>
            <p:cNvSpPr txBox="1">
              <a:spLocks noChangeArrowheads="1"/>
            </p:cNvSpPr>
            <p:nvPr/>
          </p:nvSpPr>
          <p:spPr bwMode="auto">
            <a:xfrm>
              <a:off x="6961188" y="3214688"/>
              <a:ext cx="2968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1800" b="0">
                  <a:latin typeface="Tahoma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63979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Enumerating Execution </a:t>
            </a:r>
            <a:r>
              <a:rPr lang="en-US" dirty="0">
                <a:ea typeface="ＭＳ Ｐゴシック" pitchFamily="34" charset="-128"/>
              </a:rPr>
              <a:t>Plans (</a:t>
            </a:r>
            <a:r>
              <a:rPr lang="en-US" i="1" dirty="0">
                <a:ea typeface="ＭＳ Ｐゴシック" pitchFamily="34" charset="-128"/>
              </a:rPr>
              <a:t>Cont’d</a:t>
            </a:r>
            <a:r>
              <a:rPr lang="en-US" dirty="0">
                <a:ea typeface="ＭＳ Ｐゴシック" pitchFamily="34" charset="-128"/>
              </a:rPr>
              <a:t>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68047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In particular, the query optimizer enumerates: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 possible left-deep orderings</a:t>
            </a:r>
          </a:p>
          <a:p>
            <a:pPr marL="457200" lvl="1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85800" y="2870200"/>
            <a:ext cx="1801813" cy="1349375"/>
            <a:chOff x="384" y="1664"/>
            <a:chExt cx="1135" cy="850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21" name="Freeform 21"/>
          <p:cNvSpPr>
            <a:spLocks/>
          </p:cNvSpPr>
          <p:nvPr/>
        </p:nvSpPr>
        <p:spPr bwMode="auto">
          <a:xfrm>
            <a:off x="1801813" y="4648200"/>
            <a:ext cx="1587" cy="103188"/>
          </a:xfrm>
          <a:custGeom>
            <a:avLst/>
            <a:gdLst>
              <a:gd name="T0" fmla="*/ 0 w 1"/>
              <a:gd name="T1" fmla="*/ 0 h 65"/>
              <a:gd name="T2" fmla="*/ 0 w 1"/>
              <a:gd name="T3" fmla="*/ 2147483647 h 65"/>
              <a:gd name="T4" fmla="*/ 0 w 1"/>
              <a:gd name="T5" fmla="*/ 0 h 65"/>
              <a:gd name="T6" fmla="*/ 0 60000 65536"/>
              <a:gd name="T7" fmla="*/ 0 60000 65536"/>
              <a:gd name="T8" fmla="*/ 0 60000 65536"/>
              <a:gd name="T9" fmla="*/ 0 w 1"/>
              <a:gd name="T10" fmla="*/ 0 h 65"/>
              <a:gd name="T11" fmla="*/ 1 w 1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5">
                <a:moveTo>
                  <a:pt x="0" y="0"/>
                </a:moveTo>
                <a:lnTo>
                  <a:pt x="0" y="6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2063750" y="4648200"/>
            <a:ext cx="1588" cy="103188"/>
          </a:xfrm>
          <a:custGeom>
            <a:avLst/>
            <a:gdLst>
              <a:gd name="T0" fmla="*/ 0 w 1"/>
              <a:gd name="T1" fmla="*/ 0 h 65"/>
              <a:gd name="T2" fmla="*/ 0 w 1"/>
              <a:gd name="T3" fmla="*/ 2147483647 h 65"/>
              <a:gd name="T4" fmla="*/ 0 w 1"/>
              <a:gd name="T5" fmla="*/ 0 h 65"/>
              <a:gd name="T6" fmla="*/ 0 60000 65536"/>
              <a:gd name="T7" fmla="*/ 0 60000 65536"/>
              <a:gd name="T8" fmla="*/ 0 60000 65536"/>
              <a:gd name="T9" fmla="*/ 0 w 1"/>
              <a:gd name="T10" fmla="*/ 0 h 65"/>
              <a:gd name="T11" fmla="*/ 1 w 1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5">
                <a:moveTo>
                  <a:pt x="0" y="0"/>
                </a:moveTo>
                <a:lnTo>
                  <a:pt x="0" y="6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1801813" y="4648200"/>
            <a:ext cx="263525" cy="103188"/>
          </a:xfrm>
          <a:custGeom>
            <a:avLst/>
            <a:gdLst>
              <a:gd name="T0" fmla="*/ 0 w 166"/>
              <a:gd name="T1" fmla="*/ 0 h 65"/>
              <a:gd name="T2" fmla="*/ 2147483647 w 166"/>
              <a:gd name="T3" fmla="*/ 2147483647 h 65"/>
              <a:gd name="T4" fmla="*/ 0 w 166"/>
              <a:gd name="T5" fmla="*/ 0 h 65"/>
              <a:gd name="T6" fmla="*/ 0 60000 65536"/>
              <a:gd name="T7" fmla="*/ 0 60000 65536"/>
              <a:gd name="T8" fmla="*/ 0 60000 65536"/>
              <a:gd name="T9" fmla="*/ 0 w 166"/>
              <a:gd name="T10" fmla="*/ 0 h 65"/>
              <a:gd name="T11" fmla="*/ 166 w 166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65">
                <a:moveTo>
                  <a:pt x="0" y="0"/>
                </a:moveTo>
                <a:lnTo>
                  <a:pt x="165" y="6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1801813" y="4648200"/>
            <a:ext cx="263525" cy="103188"/>
          </a:xfrm>
          <a:custGeom>
            <a:avLst/>
            <a:gdLst>
              <a:gd name="T0" fmla="*/ 0 w 166"/>
              <a:gd name="T1" fmla="*/ 2147483647 h 65"/>
              <a:gd name="T2" fmla="*/ 2147483647 w 166"/>
              <a:gd name="T3" fmla="*/ 0 h 65"/>
              <a:gd name="T4" fmla="*/ 0 w 166"/>
              <a:gd name="T5" fmla="*/ 2147483647 h 65"/>
              <a:gd name="T6" fmla="*/ 0 60000 65536"/>
              <a:gd name="T7" fmla="*/ 0 60000 65536"/>
              <a:gd name="T8" fmla="*/ 0 60000 65536"/>
              <a:gd name="T9" fmla="*/ 0 w 166"/>
              <a:gd name="T10" fmla="*/ 0 h 65"/>
              <a:gd name="T11" fmla="*/ 166 w 166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65">
                <a:moveTo>
                  <a:pt x="0" y="64"/>
                </a:moveTo>
                <a:lnTo>
                  <a:pt x="165" y="0"/>
                </a:lnTo>
                <a:lnTo>
                  <a:pt x="0" y="6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1524000" y="4749800"/>
            <a:ext cx="407988" cy="355600"/>
          </a:xfrm>
          <a:custGeom>
            <a:avLst/>
            <a:gdLst>
              <a:gd name="T0" fmla="*/ 0 w 305"/>
              <a:gd name="T1" fmla="*/ 2147483647 h 251"/>
              <a:gd name="T2" fmla="*/ 2147483647 w 305"/>
              <a:gd name="T3" fmla="*/ 0 h 251"/>
              <a:gd name="T4" fmla="*/ 0 w 305"/>
              <a:gd name="T5" fmla="*/ 2147483647 h 251"/>
              <a:gd name="T6" fmla="*/ 0 60000 65536"/>
              <a:gd name="T7" fmla="*/ 0 60000 65536"/>
              <a:gd name="T8" fmla="*/ 0 60000 65536"/>
              <a:gd name="T9" fmla="*/ 0 w 305"/>
              <a:gd name="T10" fmla="*/ 0 h 251"/>
              <a:gd name="T11" fmla="*/ 305 w 305"/>
              <a:gd name="T12" fmla="*/ 251 h 2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1">
                <a:moveTo>
                  <a:pt x="0" y="250"/>
                </a:moveTo>
                <a:lnTo>
                  <a:pt x="304" y="0"/>
                </a:lnTo>
                <a:lnTo>
                  <a:pt x="0" y="25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1938338" y="4759325"/>
            <a:ext cx="401637" cy="334963"/>
          </a:xfrm>
          <a:custGeom>
            <a:avLst/>
            <a:gdLst>
              <a:gd name="T0" fmla="*/ 0 w 253"/>
              <a:gd name="T1" fmla="*/ 0 h 211"/>
              <a:gd name="T2" fmla="*/ 2147483647 w 253"/>
              <a:gd name="T3" fmla="*/ 2147483647 h 211"/>
              <a:gd name="T4" fmla="*/ 0 w 253"/>
              <a:gd name="T5" fmla="*/ 0 h 211"/>
              <a:gd name="T6" fmla="*/ 0 60000 65536"/>
              <a:gd name="T7" fmla="*/ 0 60000 65536"/>
              <a:gd name="T8" fmla="*/ 0 60000 65536"/>
              <a:gd name="T9" fmla="*/ 0 w 253"/>
              <a:gd name="T10" fmla="*/ 0 h 211"/>
              <a:gd name="T11" fmla="*/ 253 w 253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3" h="211">
                <a:moveTo>
                  <a:pt x="0" y="0"/>
                </a:moveTo>
                <a:lnTo>
                  <a:pt x="252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962025" y="5280025"/>
            <a:ext cx="484188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1452563" y="5289550"/>
            <a:ext cx="403225" cy="334963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31963" y="5640388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762000" y="5649913"/>
            <a:ext cx="3254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227263" y="5083175"/>
            <a:ext cx="3365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R</a:t>
            </a:r>
          </a:p>
        </p:txBody>
      </p: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3455988" y="2892425"/>
            <a:ext cx="1801812" cy="1349375"/>
            <a:chOff x="384" y="1664"/>
            <a:chExt cx="1135" cy="850"/>
          </a:xfrm>
        </p:grpSpPr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995" y="2289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384" y="2295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grpSp>
        <p:nvGrpSpPr>
          <p:cNvPr id="48" name="Group 48"/>
          <p:cNvGrpSpPr>
            <a:grpSpLocks/>
          </p:cNvGrpSpPr>
          <p:nvPr/>
        </p:nvGrpSpPr>
        <p:grpSpPr bwMode="auto">
          <a:xfrm>
            <a:off x="3532188" y="4670425"/>
            <a:ext cx="1790700" cy="1349375"/>
            <a:chOff x="384" y="1664"/>
            <a:chExt cx="1128" cy="850"/>
          </a:xfrm>
        </p:grpSpPr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384" y="2295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307" y="1938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</p:grpSp>
      <p:grpSp>
        <p:nvGrpSpPr>
          <p:cNvPr id="64" name="Group 64"/>
          <p:cNvGrpSpPr>
            <a:grpSpLocks/>
          </p:cNvGrpSpPr>
          <p:nvPr/>
        </p:nvGrpSpPr>
        <p:grpSpPr bwMode="auto">
          <a:xfrm>
            <a:off x="6427788" y="4670425"/>
            <a:ext cx="1790700" cy="1349375"/>
            <a:chOff x="384" y="1664"/>
            <a:chExt cx="1128" cy="850"/>
          </a:xfrm>
        </p:grpSpPr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384" y="2295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1307" y="1938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</p:grpSp>
      <p:sp>
        <p:nvSpPr>
          <p:cNvPr id="80" name="Text Box 80"/>
          <p:cNvSpPr txBox="1">
            <a:spLocks noChangeArrowheads="1"/>
          </p:cNvSpPr>
          <p:nvPr/>
        </p:nvSpPr>
        <p:spPr bwMode="auto">
          <a:xfrm>
            <a:off x="1295400" y="4967288"/>
            <a:ext cx="296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800" b="0">
                <a:latin typeface="Tahoma" pitchFamily="34" charset="0"/>
              </a:rPr>
              <a:t>x</a:t>
            </a:r>
          </a:p>
        </p:txBody>
      </p:sp>
      <p:sp>
        <p:nvSpPr>
          <p:cNvPr id="81" name="Freeform 81"/>
          <p:cNvSpPr>
            <a:spLocks/>
          </p:cNvSpPr>
          <p:nvPr/>
        </p:nvSpPr>
        <p:spPr bwMode="auto">
          <a:xfrm>
            <a:off x="7467600" y="2895600"/>
            <a:ext cx="1588" cy="103188"/>
          </a:xfrm>
          <a:custGeom>
            <a:avLst/>
            <a:gdLst>
              <a:gd name="T0" fmla="*/ 0 w 1"/>
              <a:gd name="T1" fmla="*/ 0 h 65"/>
              <a:gd name="T2" fmla="*/ 0 w 1"/>
              <a:gd name="T3" fmla="*/ 2147483647 h 65"/>
              <a:gd name="T4" fmla="*/ 0 w 1"/>
              <a:gd name="T5" fmla="*/ 0 h 65"/>
              <a:gd name="T6" fmla="*/ 0 60000 65536"/>
              <a:gd name="T7" fmla="*/ 0 60000 65536"/>
              <a:gd name="T8" fmla="*/ 0 60000 65536"/>
              <a:gd name="T9" fmla="*/ 0 w 1"/>
              <a:gd name="T10" fmla="*/ 0 h 65"/>
              <a:gd name="T11" fmla="*/ 1 w 1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5">
                <a:moveTo>
                  <a:pt x="0" y="0"/>
                </a:moveTo>
                <a:lnTo>
                  <a:pt x="0" y="6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82"/>
          <p:cNvSpPr>
            <a:spLocks/>
          </p:cNvSpPr>
          <p:nvPr/>
        </p:nvSpPr>
        <p:spPr bwMode="auto">
          <a:xfrm>
            <a:off x="7729538" y="2895600"/>
            <a:ext cx="1587" cy="103188"/>
          </a:xfrm>
          <a:custGeom>
            <a:avLst/>
            <a:gdLst>
              <a:gd name="T0" fmla="*/ 0 w 1"/>
              <a:gd name="T1" fmla="*/ 0 h 65"/>
              <a:gd name="T2" fmla="*/ 0 w 1"/>
              <a:gd name="T3" fmla="*/ 2147483647 h 65"/>
              <a:gd name="T4" fmla="*/ 0 w 1"/>
              <a:gd name="T5" fmla="*/ 0 h 65"/>
              <a:gd name="T6" fmla="*/ 0 60000 65536"/>
              <a:gd name="T7" fmla="*/ 0 60000 65536"/>
              <a:gd name="T8" fmla="*/ 0 60000 65536"/>
              <a:gd name="T9" fmla="*/ 0 w 1"/>
              <a:gd name="T10" fmla="*/ 0 h 65"/>
              <a:gd name="T11" fmla="*/ 1 w 1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5">
                <a:moveTo>
                  <a:pt x="0" y="0"/>
                </a:moveTo>
                <a:lnTo>
                  <a:pt x="0" y="6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83"/>
          <p:cNvSpPr>
            <a:spLocks/>
          </p:cNvSpPr>
          <p:nvPr/>
        </p:nvSpPr>
        <p:spPr bwMode="auto">
          <a:xfrm>
            <a:off x="7467600" y="2895600"/>
            <a:ext cx="263525" cy="103188"/>
          </a:xfrm>
          <a:custGeom>
            <a:avLst/>
            <a:gdLst>
              <a:gd name="T0" fmla="*/ 0 w 166"/>
              <a:gd name="T1" fmla="*/ 0 h 65"/>
              <a:gd name="T2" fmla="*/ 2147483647 w 166"/>
              <a:gd name="T3" fmla="*/ 2147483647 h 65"/>
              <a:gd name="T4" fmla="*/ 0 w 166"/>
              <a:gd name="T5" fmla="*/ 0 h 65"/>
              <a:gd name="T6" fmla="*/ 0 60000 65536"/>
              <a:gd name="T7" fmla="*/ 0 60000 65536"/>
              <a:gd name="T8" fmla="*/ 0 60000 65536"/>
              <a:gd name="T9" fmla="*/ 0 w 166"/>
              <a:gd name="T10" fmla="*/ 0 h 65"/>
              <a:gd name="T11" fmla="*/ 166 w 166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65">
                <a:moveTo>
                  <a:pt x="0" y="0"/>
                </a:moveTo>
                <a:lnTo>
                  <a:pt x="165" y="6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84"/>
          <p:cNvSpPr>
            <a:spLocks/>
          </p:cNvSpPr>
          <p:nvPr/>
        </p:nvSpPr>
        <p:spPr bwMode="auto">
          <a:xfrm>
            <a:off x="7467600" y="2895600"/>
            <a:ext cx="263525" cy="103188"/>
          </a:xfrm>
          <a:custGeom>
            <a:avLst/>
            <a:gdLst>
              <a:gd name="T0" fmla="*/ 0 w 166"/>
              <a:gd name="T1" fmla="*/ 2147483647 h 65"/>
              <a:gd name="T2" fmla="*/ 2147483647 w 166"/>
              <a:gd name="T3" fmla="*/ 0 h 65"/>
              <a:gd name="T4" fmla="*/ 0 w 166"/>
              <a:gd name="T5" fmla="*/ 2147483647 h 65"/>
              <a:gd name="T6" fmla="*/ 0 60000 65536"/>
              <a:gd name="T7" fmla="*/ 0 60000 65536"/>
              <a:gd name="T8" fmla="*/ 0 60000 65536"/>
              <a:gd name="T9" fmla="*/ 0 w 166"/>
              <a:gd name="T10" fmla="*/ 0 h 65"/>
              <a:gd name="T11" fmla="*/ 166 w 166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65">
                <a:moveTo>
                  <a:pt x="0" y="64"/>
                </a:moveTo>
                <a:lnTo>
                  <a:pt x="165" y="0"/>
                </a:lnTo>
                <a:lnTo>
                  <a:pt x="0" y="6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85"/>
          <p:cNvSpPr>
            <a:spLocks/>
          </p:cNvSpPr>
          <p:nvPr/>
        </p:nvSpPr>
        <p:spPr bwMode="auto">
          <a:xfrm>
            <a:off x="7189788" y="2997200"/>
            <a:ext cx="407987" cy="355600"/>
          </a:xfrm>
          <a:custGeom>
            <a:avLst/>
            <a:gdLst>
              <a:gd name="T0" fmla="*/ 0 w 305"/>
              <a:gd name="T1" fmla="*/ 2147483647 h 251"/>
              <a:gd name="T2" fmla="*/ 2147483647 w 305"/>
              <a:gd name="T3" fmla="*/ 0 h 251"/>
              <a:gd name="T4" fmla="*/ 0 w 305"/>
              <a:gd name="T5" fmla="*/ 2147483647 h 251"/>
              <a:gd name="T6" fmla="*/ 0 60000 65536"/>
              <a:gd name="T7" fmla="*/ 0 60000 65536"/>
              <a:gd name="T8" fmla="*/ 0 60000 65536"/>
              <a:gd name="T9" fmla="*/ 0 w 305"/>
              <a:gd name="T10" fmla="*/ 0 h 251"/>
              <a:gd name="T11" fmla="*/ 305 w 305"/>
              <a:gd name="T12" fmla="*/ 251 h 2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1">
                <a:moveTo>
                  <a:pt x="0" y="250"/>
                </a:moveTo>
                <a:lnTo>
                  <a:pt x="304" y="0"/>
                </a:lnTo>
                <a:lnTo>
                  <a:pt x="0" y="25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86"/>
          <p:cNvSpPr>
            <a:spLocks/>
          </p:cNvSpPr>
          <p:nvPr/>
        </p:nvSpPr>
        <p:spPr bwMode="auto">
          <a:xfrm>
            <a:off x="7604125" y="3006725"/>
            <a:ext cx="401638" cy="334963"/>
          </a:xfrm>
          <a:custGeom>
            <a:avLst/>
            <a:gdLst>
              <a:gd name="T0" fmla="*/ 0 w 253"/>
              <a:gd name="T1" fmla="*/ 0 h 211"/>
              <a:gd name="T2" fmla="*/ 2147483647 w 253"/>
              <a:gd name="T3" fmla="*/ 2147483647 h 211"/>
              <a:gd name="T4" fmla="*/ 0 w 253"/>
              <a:gd name="T5" fmla="*/ 0 h 211"/>
              <a:gd name="T6" fmla="*/ 0 60000 65536"/>
              <a:gd name="T7" fmla="*/ 0 60000 65536"/>
              <a:gd name="T8" fmla="*/ 0 60000 65536"/>
              <a:gd name="T9" fmla="*/ 0 w 253"/>
              <a:gd name="T10" fmla="*/ 0 h 211"/>
              <a:gd name="T11" fmla="*/ 253 w 253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3" h="211">
                <a:moveTo>
                  <a:pt x="0" y="0"/>
                </a:moveTo>
                <a:lnTo>
                  <a:pt x="252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87"/>
          <p:cNvSpPr>
            <a:spLocks/>
          </p:cNvSpPr>
          <p:nvPr/>
        </p:nvSpPr>
        <p:spPr bwMode="auto">
          <a:xfrm>
            <a:off x="6627813" y="3527425"/>
            <a:ext cx="484187" cy="396875"/>
          </a:xfrm>
          <a:custGeom>
            <a:avLst/>
            <a:gdLst>
              <a:gd name="T0" fmla="*/ 0 w 305"/>
              <a:gd name="T1" fmla="*/ 2147483647 h 250"/>
              <a:gd name="T2" fmla="*/ 2147483647 w 305"/>
              <a:gd name="T3" fmla="*/ 0 h 250"/>
              <a:gd name="T4" fmla="*/ 0 w 305"/>
              <a:gd name="T5" fmla="*/ 2147483647 h 250"/>
              <a:gd name="T6" fmla="*/ 0 60000 65536"/>
              <a:gd name="T7" fmla="*/ 0 60000 65536"/>
              <a:gd name="T8" fmla="*/ 0 60000 65536"/>
              <a:gd name="T9" fmla="*/ 0 w 305"/>
              <a:gd name="T10" fmla="*/ 0 h 250"/>
              <a:gd name="T11" fmla="*/ 305 w 305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88"/>
          <p:cNvSpPr>
            <a:spLocks/>
          </p:cNvSpPr>
          <p:nvPr/>
        </p:nvSpPr>
        <p:spPr bwMode="auto">
          <a:xfrm>
            <a:off x="7118350" y="3536950"/>
            <a:ext cx="403225" cy="334963"/>
          </a:xfrm>
          <a:custGeom>
            <a:avLst/>
            <a:gdLst>
              <a:gd name="T0" fmla="*/ 0 w 254"/>
              <a:gd name="T1" fmla="*/ 0 h 211"/>
              <a:gd name="T2" fmla="*/ 2147483647 w 254"/>
              <a:gd name="T3" fmla="*/ 2147483647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  <a:gd name="T9" fmla="*/ 0 w 254"/>
              <a:gd name="T10" fmla="*/ 0 h 211"/>
              <a:gd name="T11" fmla="*/ 254 w 254"/>
              <a:gd name="T12" fmla="*/ 211 h 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7397750" y="3887788"/>
            <a:ext cx="32861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90" name="Rectangle 90"/>
          <p:cNvSpPr>
            <a:spLocks noChangeArrowheads="1"/>
          </p:cNvSpPr>
          <p:nvPr/>
        </p:nvSpPr>
        <p:spPr bwMode="auto">
          <a:xfrm>
            <a:off x="6427788" y="3897313"/>
            <a:ext cx="3365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91" name="Rectangle 91"/>
          <p:cNvSpPr>
            <a:spLocks noChangeArrowheads="1"/>
          </p:cNvSpPr>
          <p:nvPr/>
        </p:nvSpPr>
        <p:spPr bwMode="auto">
          <a:xfrm>
            <a:off x="7893050" y="3330575"/>
            <a:ext cx="3397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92" name="Text Box 92"/>
          <p:cNvSpPr txBox="1">
            <a:spLocks noChangeArrowheads="1"/>
          </p:cNvSpPr>
          <p:nvPr/>
        </p:nvSpPr>
        <p:spPr bwMode="auto">
          <a:xfrm>
            <a:off x="6961188" y="3214688"/>
            <a:ext cx="2968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800" b="0">
                <a:latin typeface="Tahoma" pitchFamily="34" charset="0"/>
              </a:rPr>
              <a:t>x</a:t>
            </a:r>
          </a:p>
        </p:txBody>
      </p:sp>
      <p:grpSp>
        <p:nvGrpSpPr>
          <p:cNvPr id="93" name="Group 93"/>
          <p:cNvGrpSpPr>
            <a:grpSpLocks/>
          </p:cNvGrpSpPr>
          <p:nvPr/>
        </p:nvGrpSpPr>
        <p:grpSpPr bwMode="auto">
          <a:xfrm>
            <a:off x="554038" y="4572000"/>
            <a:ext cx="2268537" cy="1447800"/>
            <a:chOff x="301" y="2736"/>
            <a:chExt cx="1429" cy="912"/>
          </a:xfrm>
        </p:grpSpPr>
        <p:sp>
          <p:nvSpPr>
            <p:cNvPr id="94" name="Line 94"/>
            <p:cNvSpPr>
              <a:spLocks noChangeShapeType="1"/>
            </p:cNvSpPr>
            <p:nvPr/>
          </p:nvSpPr>
          <p:spPr bwMode="auto">
            <a:xfrm>
              <a:off x="480" y="2736"/>
              <a:ext cx="1200" cy="9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5"/>
            <p:cNvSpPr>
              <a:spLocks noChangeShapeType="1"/>
            </p:cNvSpPr>
            <p:nvPr/>
          </p:nvSpPr>
          <p:spPr bwMode="auto">
            <a:xfrm rot="19820530" flipV="1">
              <a:off x="301" y="3044"/>
              <a:ext cx="1429" cy="3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96"/>
          <p:cNvGrpSpPr>
            <a:grpSpLocks/>
          </p:cNvGrpSpPr>
          <p:nvPr/>
        </p:nvGrpSpPr>
        <p:grpSpPr bwMode="auto">
          <a:xfrm>
            <a:off x="6265863" y="2743200"/>
            <a:ext cx="2268537" cy="1447800"/>
            <a:chOff x="301" y="2736"/>
            <a:chExt cx="1429" cy="912"/>
          </a:xfrm>
        </p:grpSpPr>
        <p:sp>
          <p:nvSpPr>
            <p:cNvPr id="97" name="Line 97"/>
            <p:cNvSpPr>
              <a:spLocks noChangeShapeType="1"/>
            </p:cNvSpPr>
            <p:nvPr/>
          </p:nvSpPr>
          <p:spPr bwMode="auto">
            <a:xfrm>
              <a:off x="480" y="2736"/>
              <a:ext cx="1200" cy="9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98"/>
            <p:cNvSpPr>
              <a:spLocks noChangeShapeType="1"/>
            </p:cNvSpPr>
            <p:nvPr/>
          </p:nvSpPr>
          <p:spPr bwMode="auto">
            <a:xfrm rot="19820530" flipV="1">
              <a:off x="301" y="3044"/>
              <a:ext cx="1429" cy="3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1683373" y="6172200"/>
            <a:ext cx="6026151" cy="4572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Prune plans with cross-products immediately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20675" y="2508250"/>
            <a:ext cx="2667000" cy="2057400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964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RA Equivalences: Projections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One important equivalence involves projections: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Cascading of Projections: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905071"/>
            <a:ext cx="801084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This says that successively eliminating columns from a relation</a:t>
            </a:r>
            <a:br>
              <a:rPr lang="en-US" sz="2400" dirty="0" smtClean="0"/>
            </a:br>
            <a:r>
              <a:rPr lang="en-US" sz="2400" dirty="0" smtClean="0"/>
              <a:t>is equivalent to simply eliminating all but the columns retained</a:t>
            </a:r>
            <a:br>
              <a:rPr lang="en-US" sz="2400" dirty="0" smtClean="0"/>
            </a:br>
            <a:r>
              <a:rPr lang="en-US" sz="2400" dirty="0" smtClean="0"/>
              <a:t>by the final projection!</a:t>
            </a:r>
            <a:endParaRPr lang="en-US" sz="2400" dirty="0"/>
          </a:p>
        </p:txBody>
      </p:sp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1957388" y="2792413"/>
          <a:ext cx="4543425" cy="557212"/>
        </p:xfrm>
        <a:graphic>
          <a:graphicData uri="http://schemas.openxmlformats.org/presentationml/2006/ole">
            <p:oleObj spid="_x0000_s71689" name="Equation" r:id="rId3" imgW="1447560" imgH="253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2518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Enumerating Execution </a:t>
            </a:r>
            <a:r>
              <a:rPr lang="en-US" dirty="0">
                <a:ea typeface="ＭＳ Ｐゴシック" pitchFamily="34" charset="-128"/>
              </a:rPr>
              <a:t>Plans (</a:t>
            </a:r>
            <a:r>
              <a:rPr lang="en-US" i="1" dirty="0">
                <a:ea typeface="ＭＳ Ｐゴシック" pitchFamily="34" charset="-128"/>
              </a:rPr>
              <a:t>Cont’d</a:t>
            </a:r>
            <a:r>
              <a:rPr lang="en-US" dirty="0">
                <a:ea typeface="ＭＳ Ｐゴシック" pitchFamily="34" charset="-128"/>
              </a:rPr>
              <a:t>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9154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In particular, the query optimizer enumerates: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All possible left-deep orderings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The </a:t>
            </a:r>
            <a:r>
              <a:rPr lang="en-US" sz="2600" dirty="0"/>
              <a:t>different possible ways for evaluating each operator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246187" y="3679825"/>
            <a:ext cx="1801813" cy="1349375"/>
            <a:chOff x="384" y="1664"/>
            <a:chExt cx="1135" cy="850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3352800" y="3048000"/>
            <a:ext cx="0" cy="2895600"/>
          </a:xfrm>
          <a:prstGeom prst="line">
            <a:avLst/>
          </a:prstGeom>
          <a:ln w="222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rved Up Arrow 3"/>
          <p:cNvSpPr/>
          <p:nvPr/>
        </p:nvSpPr>
        <p:spPr>
          <a:xfrm>
            <a:off x="3009900" y="6137305"/>
            <a:ext cx="685800" cy="30480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5" name="Group 23"/>
          <p:cNvGrpSpPr>
            <a:grpSpLocks/>
          </p:cNvGrpSpPr>
          <p:nvPr/>
        </p:nvGrpSpPr>
        <p:grpSpPr bwMode="auto">
          <a:xfrm>
            <a:off x="6553200" y="4975225"/>
            <a:ext cx="1801813" cy="1349375"/>
            <a:chOff x="384" y="1664"/>
            <a:chExt cx="1135" cy="850"/>
          </a:xfrm>
        </p:grpSpPr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26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4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36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109" name="Rectangle 37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110" name="Rectangle 38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111" name="Text Box 39"/>
          <p:cNvSpPr txBox="1">
            <a:spLocks noChangeArrowheads="1"/>
          </p:cNvSpPr>
          <p:nvPr/>
        </p:nvSpPr>
        <p:spPr bwMode="auto">
          <a:xfrm>
            <a:off x="7086600" y="48228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rgbClr val="CF0E30"/>
                </a:solidFill>
                <a:cs typeface="Times New Roman" pitchFamily="18" charset="0"/>
              </a:rPr>
              <a:t>HJ</a:t>
            </a:r>
          </a:p>
        </p:txBody>
      </p:sp>
      <p:sp>
        <p:nvSpPr>
          <p:cNvPr id="112" name="Text Box 40"/>
          <p:cNvSpPr txBox="1">
            <a:spLocks noChangeArrowheads="1"/>
          </p:cNvSpPr>
          <p:nvPr/>
        </p:nvSpPr>
        <p:spPr bwMode="auto">
          <a:xfrm>
            <a:off x="6629400" y="52800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rgbClr val="CF0E30"/>
                </a:solidFill>
                <a:cs typeface="Times New Roman" pitchFamily="18" charset="0"/>
              </a:rPr>
              <a:t>HJ</a:t>
            </a:r>
          </a:p>
        </p:txBody>
      </p:sp>
      <p:grpSp>
        <p:nvGrpSpPr>
          <p:cNvPr id="113" name="Group 41"/>
          <p:cNvGrpSpPr>
            <a:grpSpLocks/>
          </p:cNvGrpSpPr>
          <p:nvPr/>
        </p:nvGrpSpPr>
        <p:grpSpPr bwMode="auto">
          <a:xfrm>
            <a:off x="4191000" y="4975225"/>
            <a:ext cx="1801813" cy="1349375"/>
            <a:chOff x="384" y="1664"/>
            <a:chExt cx="1135" cy="850"/>
          </a:xfrm>
        </p:grpSpPr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45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46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47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48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49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0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1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2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53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54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127" name="Rectangle 55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128" name="Rectangle 56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129" name="Text Box 57"/>
          <p:cNvSpPr txBox="1">
            <a:spLocks noChangeArrowheads="1"/>
          </p:cNvSpPr>
          <p:nvPr/>
        </p:nvSpPr>
        <p:spPr bwMode="auto">
          <a:xfrm>
            <a:off x="4724400" y="48228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rgbClr val="CF0E30"/>
                </a:solidFill>
                <a:cs typeface="Times New Roman" pitchFamily="18" charset="0"/>
              </a:rPr>
              <a:t>HJ</a:t>
            </a:r>
          </a:p>
        </p:txBody>
      </p:sp>
      <p:sp>
        <p:nvSpPr>
          <p:cNvPr id="130" name="Text Box 58"/>
          <p:cNvSpPr txBox="1">
            <a:spLocks noChangeArrowheads="1"/>
          </p:cNvSpPr>
          <p:nvPr/>
        </p:nvSpPr>
        <p:spPr bwMode="auto">
          <a:xfrm>
            <a:off x="4114800" y="5280025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rgbClr val="CF0E30"/>
                </a:solidFill>
                <a:cs typeface="Times New Roman" pitchFamily="18" charset="0"/>
              </a:rPr>
              <a:t>NLJ</a:t>
            </a:r>
          </a:p>
        </p:txBody>
      </p:sp>
      <p:grpSp>
        <p:nvGrpSpPr>
          <p:cNvPr id="131" name="Group 59"/>
          <p:cNvGrpSpPr>
            <a:grpSpLocks/>
          </p:cNvGrpSpPr>
          <p:nvPr/>
        </p:nvGrpSpPr>
        <p:grpSpPr bwMode="auto">
          <a:xfrm>
            <a:off x="6553200" y="3200400"/>
            <a:ext cx="1801813" cy="1349375"/>
            <a:chOff x="384" y="1664"/>
            <a:chExt cx="1135" cy="850"/>
          </a:xfrm>
        </p:grpSpPr>
        <p:sp>
          <p:nvSpPr>
            <p:cNvPr id="132" name="Freeform 60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61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62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63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64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65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66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67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68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69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70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71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Rectangle 72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145" name="Rectangle 73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146" name="Rectangle 74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147" name="Text Box 75"/>
          <p:cNvSpPr txBox="1">
            <a:spLocks noChangeArrowheads="1"/>
          </p:cNvSpPr>
          <p:nvPr/>
        </p:nvSpPr>
        <p:spPr bwMode="auto">
          <a:xfrm>
            <a:off x="6934200" y="3048000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rgbClr val="CF0E30"/>
                </a:solidFill>
                <a:cs typeface="Times New Roman" pitchFamily="18" charset="0"/>
              </a:rPr>
              <a:t>NLJ</a:t>
            </a:r>
          </a:p>
        </p:txBody>
      </p:sp>
      <p:sp>
        <p:nvSpPr>
          <p:cNvPr id="148" name="Text Box 76"/>
          <p:cNvSpPr txBox="1">
            <a:spLocks noChangeArrowheads="1"/>
          </p:cNvSpPr>
          <p:nvPr/>
        </p:nvSpPr>
        <p:spPr bwMode="auto">
          <a:xfrm>
            <a:off x="6629400" y="35052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rgbClr val="CF0E30"/>
                </a:solidFill>
                <a:cs typeface="Times New Roman" pitchFamily="18" charset="0"/>
              </a:rPr>
              <a:t>HJ</a:t>
            </a:r>
          </a:p>
        </p:txBody>
      </p:sp>
      <p:grpSp>
        <p:nvGrpSpPr>
          <p:cNvPr id="149" name="Group 77"/>
          <p:cNvGrpSpPr>
            <a:grpSpLocks/>
          </p:cNvGrpSpPr>
          <p:nvPr/>
        </p:nvGrpSpPr>
        <p:grpSpPr bwMode="auto">
          <a:xfrm>
            <a:off x="4191000" y="3222625"/>
            <a:ext cx="1801813" cy="1349375"/>
            <a:chOff x="384" y="1664"/>
            <a:chExt cx="1135" cy="850"/>
          </a:xfrm>
        </p:grpSpPr>
        <p:sp>
          <p:nvSpPr>
            <p:cNvPr id="150" name="Freeform 78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79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80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81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82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83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84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85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86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87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88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89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90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163" name="Rectangle 91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164" name="Rectangle 92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165" name="Text Box 93"/>
          <p:cNvSpPr txBox="1">
            <a:spLocks noChangeArrowheads="1"/>
          </p:cNvSpPr>
          <p:nvPr/>
        </p:nvSpPr>
        <p:spPr bwMode="auto">
          <a:xfrm>
            <a:off x="4572000" y="3070225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rgbClr val="CF0E30"/>
                </a:solidFill>
                <a:cs typeface="Times New Roman" pitchFamily="18" charset="0"/>
              </a:rPr>
              <a:t>NLJ</a:t>
            </a:r>
          </a:p>
        </p:txBody>
      </p:sp>
      <p:sp>
        <p:nvSpPr>
          <p:cNvPr id="166" name="Text Box 94"/>
          <p:cNvSpPr txBox="1">
            <a:spLocks noChangeArrowheads="1"/>
          </p:cNvSpPr>
          <p:nvPr/>
        </p:nvSpPr>
        <p:spPr bwMode="auto">
          <a:xfrm>
            <a:off x="4114800" y="3581400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rgbClr val="CF0E30"/>
                </a:solidFill>
                <a:cs typeface="Times New Roman" pitchFamily="18" charset="0"/>
              </a:rPr>
              <a:t>NLJ</a:t>
            </a:r>
          </a:p>
        </p:txBody>
      </p:sp>
    </p:spTree>
    <p:extLst>
      <p:ext uri="{BB962C8B-B14F-4D97-AF65-F5344CB8AC3E}">
        <p14:creationId xmlns:p14="http://schemas.microsoft.com/office/powerpoint/2010/main" xmlns="" val="212495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1" grpId="0"/>
      <p:bldP spid="112" grpId="0"/>
      <p:bldP spid="129" grpId="0"/>
      <p:bldP spid="130" grpId="0"/>
      <p:bldP spid="147" grpId="0"/>
      <p:bldP spid="148" grpId="0"/>
      <p:bldP spid="165" grpId="0"/>
      <p:bldP spid="16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Enumerating Execution </a:t>
            </a:r>
            <a:r>
              <a:rPr lang="en-US" dirty="0">
                <a:ea typeface="ＭＳ Ｐゴシック" pitchFamily="34" charset="-128"/>
              </a:rPr>
              <a:t>Plans (</a:t>
            </a:r>
            <a:r>
              <a:rPr lang="en-US" i="1" dirty="0">
                <a:ea typeface="ＭＳ Ｐゴシック" pitchFamily="34" charset="-128"/>
              </a:rPr>
              <a:t>Cont’d</a:t>
            </a:r>
            <a:r>
              <a:rPr lang="en-US" dirty="0">
                <a:ea typeface="ＭＳ Ｐゴシック" pitchFamily="34" charset="-128"/>
              </a:rPr>
              <a:t>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In particular, the query optimizer enumerates: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All possible left-deep orderings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The </a:t>
            </a:r>
            <a:r>
              <a:rPr lang="en-US" sz="2600" dirty="0"/>
              <a:t>different possible ways for evaluating each operator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246187" y="3679825"/>
            <a:ext cx="1801813" cy="1349375"/>
            <a:chOff x="384" y="1664"/>
            <a:chExt cx="1135" cy="850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grpSp>
        <p:nvGrpSpPr>
          <p:cNvPr id="95" name="Group 23"/>
          <p:cNvGrpSpPr>
            <a:grpSpLocks/>
          </p:cNvGrpSpPr>
          <p:nvPr/>
        </p:nvGrpSpPr>
        <p:grpSpPr bwMode="auto">
          <a:xfrm>
            <a:off x="6553200" y="4975225"/>
            <a:ext cx="1801813" cy="1349375"/>
            <a:chOff x="384" y="1664"/>
            <a:chExt cx="1135" cy="850"/>
          </a:xfrm>
        </p:grpSpPr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26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4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36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109" name="Rectangle 37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110" name="Rectangle 38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111" name="Text Box 39"/>
          <p:cNvSpPr txBox="1">
            <a:spLocks noChangeArrowheads="1"/>
          </p:cNvSpPr>
          <p:nvPr/>
        </p:nvSpPr>
        <p:spPr bwMode="auto">
          <a:xfrm>
            <a:off x="7086600" y="48228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rgbClr val="CF0E30"/>
                </a:solidFill>
                <a:cs typeface="Times New Roman" pitchFamily="18" charset="0"/>
              </a:rPr>
              <a:t>HJ</a:t>
            </a:r>
          </a:p>
        </p:txBody>
      </p:sp>
      <p:sp>
        <p:nvSpPr>
          <p:cNvPr id="112" name="Text Box 40"/>
          <p:cNvSpPr txBox="1">
            <a:spLocks noChangeArrowheads="1"/>
          </p:cNvSpPr>
          <p:nvPr/>
        </p:nvSpPr>
        <p:spPr bwMode="auto">
          <a:xfrm>
            <a:off x="6629400" y="52800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rgbClr val="CF0E30"/>
                </a:solidFill>
                <a:cs typeface="Times New Roman" pitchFamily="18" charset="0"/>
              </a:rPr>
              <a:t>HJ</a:t>
            </a:r>
          </a:p>
        </p:txBody>
      </p:sp>
      <p:grpSp>
        <p:nvGrpSpPr>
          <p:cNvPr id="113" name="Group 41"/>
          <p:cNvGrpSpPr>
            <a:grpSpLocks/>
          </p:cNvGrpSpPr>
          <p:nvPr/>
        </p:nvGrpSpPr>
        <p:grpSpPr bwMode="auto">
          <a:xfrm>
            <a:off x="4191000" y="4975225"/>
            <a:ext cx="1801813" cy="1349375"/>
            <a:chOff x="384" y="1664"/>
            <a:chExt cx="1135" cy="850"/>
          </a:xfrm>
        </p:grpSpPr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45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46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47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48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49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0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1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2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53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54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127" name="Rectangle 55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128" name="Rectangle 56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129" name="Text Box 57"/>
          <p:cNvSpPr txBox="1">
            <a:spLocks noChangeArrowheads="1"/>
          </p:cNvSpPr>
          <p:nvPr/>
        </p:nvSpPr>
        <p:spPr bwMode="auto">
          <a:xfrm>
            <a:off x="4724400" y="48228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rgbClr val="CF0E30"/>
                </a:solidFill>
                <a:cs typeface="Times New Roman" pitchFamily="18" charset="0"/>
              </a:rPr>
              <a:t>HJ</a:t>
            </a:r>
          </a:p>
        </p:txBody>
      </p:sp>
      <p:sp>
        <p:nvSpPr>
          <p:cNvPr id="130" name="Text Box 58"/>
          <p:cNvSpPr txBox="1">
            <a:spLocks noChangeArrowheads="1"/>
          </p:cNvSpPr>
          <p:nvPr/>
        </p:nvSpPr>
        <p:spPr bwMode="auto">
          <a:xfrm>
            <a:off x="4114800" y="5280025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rgbClr val="CF0E30"/>
                </a:solidFill>
                <a:cs typeface="Times New Roman" pitchFamily="18" charset="0"/>
              </a:rPr>
              <a:t>NLJ</a:t>
            </a:r>
          </a:p>
        </p:txBody>
      </p:sp>
      <p:grpSp>
        <p:nvGrpSpPr>
          <p:cNvPr id="131" name="Group 59"/>
          <p:cNvGrpSpPr>
            <a:grpSpLocks/>
          </p:cNvGrpSpPr>
          <p:nvPr/>
        </p:nvGrpSpPr>
        <p:grpSpPr bwMode="auto">
          <a:xfrm>
            <a:off x="6553200" y="3200400"/>
            <a:ext cx="1801813" cy="1349375"/>
            <a:chOff x="384" y="1664"/>
            <a:chExt cx="1135" cy="850"/>
          </a:xfrm>
        </p:grpSpPr>
        <p:sp>
          <p:nvSpPr>
            <p:cNvPr id="132" name="Freeform 60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61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62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63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64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65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66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67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68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69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70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71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Rectangle 72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145" name="Rectangle 73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146" name="Rectangle 74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147" name="Text Box 75"/>
          <p:cNvSpPr txBox="1">
            <a:spLocks noChangeArrowheads="1"/>
          </p:cNvSpPr>
          <p:nvPr/>
        </p:nvSpPr>
        <p:spPr bwMode="auto">
          <a:xfrm>
            <a:off x="6934200" y="3048000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rgbClr val="CF0E30"/>
                </a:solidFill>
                <a:cs typeface="Times New Roman" pitchFamily="18" charset="0"/>
              </a:rPr>
              <a:t>NLJ</a:t>
            </a:r>
          </a:p>
        </p:txBody>
      </p:sp>
      <p:sp>
        <p:nvSpPr>
          <p:cNvPr id="148" name="Text Box 76"/>
          <p:cNvSpPr txBox="1">
            <a:spLocks noChangeArrowheads="1"/>
          </p:cNvSpPr>
          <p:nvPr/>
        </p:nvSpPr>
        <p:spPr bwMode="auto">
          <a:xfrm>
            <a:off x="6629400" y="35052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rgbClr val="CF0E30"/>
                </a:solidFill>
                <a:cs typeface="Times New Roman" pitchFamily="18" charset="0"/>
              </a:rPr>
              <a:t>HJ</a:t>
            </a:r>
          </a:p>
        </p:txBody>
      </p:sp>
      <p:grpSp>
        <p:nvGrpSpPr>
          <p:cNvPr id="149" name="Group 77"/>
          <p:cNvGrpSpPr>
            <a:grpSpLocks/>
          </p:cNvGrpSpPr>
          <p:nvPr/>
        </p:nvGrpSpPr>
        <p:grpSpPr bwMode="auto">
          <a:xfrm>
            <a:off x="4191000" y="3222625"/>
            <a:ext cx="1801813" cy="1349375"/>
            <a:chOff x="384" y="1664"/>
            <a:chExt cx="1135" cy="850"/>
          </a:xfrm>
        </p:grpSpPr>
        <p:sp>
          <p:nvSpPr>
            <p:cNvPr id="150" name="Freeform 78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79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80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81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82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83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84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85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86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87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88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89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90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163" name="Rectangle 91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164" name="Rectangle 92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165" name="Text Box 93"/>
          <p:cNvSpPr txBox="1">
            <a:spLocks noChangeArrowheads="1"/>
          </p:cNvSpPr>
          <p:nvPr/>
        </p:nvSpPr>
        <p:spPr bwMode="auto">
          <a:xfrm>
            <a:off x="4572000" y="3070225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rgbClr val="CF0E30"/>
                </a:solidFill>
                <a:cs typeface="Times New Roman" pitchFamily="18" charset="0"/>
              </a:rPr>
              <a:t>NLJ</a:t>
            </a:r>
          </a:p>
        </p:txBody>
      </p:sp>
      <p:sp>
        <p:nvSpPr>
          <p:cNvPr id="166" name="Text Box 94"/>
          <p:cNvSpPr txBox="1">
            <a:spLocks noChangeArrowheads="1"/>
          </p:cNvSpPr>
          <p:nvPr/>
        </p:nvSpPr>
        <p:spPr bwMode="auto">
          <a:xfrm>
            <a:off x="4114800" y="3581400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rgbClr val="CF0E30"/>
                </a:solidFill>
                <a:cs typeface="Times New Roman" pitchFamily="18" charset="0"/>
              </a:rPr>
              <a:t>NLJ</a:t>
            </a:r>
          </a:p>
        </p:txBody>
      </p:sp>
      <p:sp>
        <p:nvSpPr>
          <p:cNvPr id="167" name="Text Box 95"/>
          <p:cNvSpPr txBox="1">
            <a:spLocks noChangeArrowheads="1"/>
          </p:cNvSpPr>
          <p:nvPr/>
        </p:nvSpPr>
        <p:spPr bwMode="auto">
          <a:xfrm>
            <a:off x="228600" y="5538788"/>
            <a:ext cx="24828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b="0" dirty="0">
                <a:solidFill>
                  <a:srgbClr val="FF0000"/>
                </a:solidFill>
                <a:latin typeface="Book Antiqua" pitchFamily="18" charset="0"/>
              </a:rPr>
              <a:t>+ do same </a:t>
            </a:r>
            <a:r>
              <a:rPr lang="en-US" b="0" dirty="0" smtClean="0">
                <a:solidFill>
                  <a:srgbClr val="FF0000"/>
                </a:solidFill>
                <a:latin typeface="Book Antiqua" pitchFamily="18" charset="0"/>
              </a:rPr>
              <a:t>for the 3 </a:t>
            </a:r>
            <a:r>
              <a:rPr lang="en-US" b="0" dirty="0">
                <a:solidFill>
                  <a:srgbClr val="FF0000"/>
                </a:solidFill>
                <a:latin typeface="Book Antiqua" pitchFamily="18" charset="0"/>
              </a:rPr>
              <a:t>other plans</a:t>
            </a:r>
          </a:p>
        </p:txBody>
      </p:sp>
      <p:sp>
        <p:nvSpPr>
          <p:cNvPr id="169" name="Oval 168"/>
          <p:cNvSpPr/>
          <p:nvPr/>
        </p:nvSpPr>
        <p:spPr>
          <a:xfrm>
            <a:off x="3673476" y="3048000"/>
            <a:ext cx="2667000" cy="1633538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>
            <a:off x="3352800" y="3048000"/>
            <a:ext cx="0" cy="2895600"/>
          </a:xfrm>
          <a:prstGeom prst="line">
            <a:avLst/>
          </a:prstGeom>
          <a:ln w="222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Curved Up Arrow 170"/>
          <p:cNvSpPr/>
          <p:nvPr/>
        </p:nvSpPr>
        <p:spPr>
          <a:xfrm>
            <a:off x="3009900" y="6137305"/>
            <a:ext cx="685800" cy="30480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153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Enumerating Execution </a:t>
            </a:r>
            <a:r>
              <a:rPr lang="en-US" dirty="0">
                <a:ea typeface="ＭＳ Ｐゴシック" pitchFamily="34" charset="-128"/>
              </a:rPr>
              <a:t>Plans (</a:t>
            </a:r>
            <a:r>
              <a:rPr lang="en-US" i="1" dirty="0">
                <a:ea typeface="ＭＳ Ｐゴシック" pitchFamily="34" charset="-128"/>
              </a:rPr>
              <a:t>Cont’d</a:t>
            </a:r>
            <a:r>
              <a:rPr lang="en-US" dirty="0">
                <a:ea typeface="ＭＳ Ｐゴシック" pitchFamily="34" charset="-128"/>
              </a:rPr>
              <a:t>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839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In particular, the query optimizer enumerates: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All possible left-deep orderings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The </a:t>
            </a:r>
            <a:r>
              <a:rPr lang="en-US" sz="2600" dirty="0"/>
              <a:t>different possible ways for evaluating each </a:t>
            </a:r>
            <a:r>
              <a:rPr lang="en-US" sz="2600" dirty="0" smtClean="0"/>
              <a:t>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The different access paths for each relation</a:t>
            </a:r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352800" y="3692495"/>
            <a:ext cx="0" cy="2438400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rved Up Arrow 3"/>
          <p:cNvSpPr/>
          <p:nvPr/>
        </p:nvSpPr>
        <p:spPr>
          <a:xfrm>
            <a:off x="3009900" y="6324600"/>
            <a:ext cx="685800" cy="30480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9" name="Group 7"/>
          <p:cNvGrpSpPr>
            <a:grpSpLocks/>
          </p:cNvGrpSpPr>
          <p:nvPr/>
        </p:nvGrpSpPr>
        <p:grpSpPr bwMode="auto">
          <a:xfrm>
            <a:off x="992270" y="3886847"/>
            <a:ext cx="1801813" cy="1349375"/>
            <a:chOff x="384" y="1664"/>
            <a:chExt cx="1135" cy="850"/>
          </a:xfrm>
        </p:grpSpPr>
        <p:sp>
          <p:nvSpPr>
            <p:cNvPr id="170" name="Freeform 8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9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10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11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12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13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14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15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16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17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18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19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Rectangle 20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183" name="Rectangle 21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184" name="Rectangle 22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185" name="Text Box 23"/>
          <p:cNvSpPr txBox="1">
            <a:spLocks noChangeArrowheads="1"/>
          </p:cNvSpPr>
          <p:nvPr/>
        </p:nvSpPr>
        <p:spPr bwMode="auto">
          <a:xfrm>
            <a:off x="1373270" y="3734447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rgbClr val="CF0E30"/>
                </a:solidFill>
                <a:cs typeface="Times New Roman" pitchFamily="18" charset="0"/>
              </a:rPr>
              <a:t>NLJ</a:t>
            </a:r>
          </a:p>
        </p:txBody>
      </p:sp>
      <p:sp>
        <p:nvSpPr>
          <p:cNvPr id="186" name="Text Box 24"/>
          <p:cNvSpPr txBox="1">
            <a:spLocks noChangeArrowheads="1"/>
          </p:cNvSpPr>
          <p:nvPr/>
        </p:nvSpPr>
        <p:spPr bwMode="auto">
          <a:xfrm>
            <a:off x="916070" y="4191647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rgbClr val="CF0E30"/>
                </a:solidFill>
                <a:cs typeface="Times New Roman" pitchFamily="18" charset="0"/>
              </a:rPr>
              <a:t>NLJ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70363" y="3733800"/>
            <a:ext cx="3581400" cy="1746250"/>
            <a:chOff x="3505200" y="3511550"/>
            <a:chExt cx="3581400" cy="1746250"/>
          </a:xfrm>
        </p:grpSpPr>
        <p:grpSp>
          <p:nvGrpSpPr>
            <p:cNvPr id="187" name="Group 26"/>
            <p:cNvGrpSpPr>
              <a:grpSpLocks/>
            </p:cNvGrpSpPr>
            <p:nvPr/>
          </p:nvGrpSpPr>
          <p:grpSpPr bwMode="auto">
            <a:xfrm>
              <a:off x="3989388" y="3663950"/>
              <a:ext cx="1801812" cy="1349375"/>
              <a:chOff x="384" y="1664"/>
              <a:chExt cx="1135" cy="850"/>
            </a:xfrm>
          </p:grpSpPr>
          <p:sp>
            <p:nvSpPr>
              <p:cNvPr id="188" name="Freeform 27"/>
              <p:cNvSpPr>
                <a:spLocks/>
              </p:cNvSpPr>
              <p:nvPr/>
            </p:nvSpPr>
            <p:spPr bwMode="auto">
              <a:xfrm>
                <a:off x="733" y="1984"/>
                <a:ext cx="1" cy="66"/>
              </a:xfrm>
              <a:custGeom>
                <a:avLst/>
                <a:gdLst>
                  <a:gd name="T0" fmla="*/ 0 w 1"/>
                  <a:gd name="T1" fmla="*/ 0 h 66"/>
                  <a:gd name="T2" fmla="*/ 0 w 1"/>
                  <a:gd name="T3" fmla="*/ 65 h 66"/>
                  <a:gd name="T4" fmla="*/ 0 w 1"/>
                  <a:gd name="T5" fmla="*/ 0 h 6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6"/>
                  <a:gd name="T11" fmla="*/ 1 w 1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6">
                    <a:moveTo>
                      <a:pt x="0" y="0"/>
                    </a:moveTo>
                    <a:lnTo>
                      <a:pt x="0" y="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28"/>
              <p:cNvSpPr>
                <a:spLocks/>
              </p:cNvSpPr>
              <p:nvPr/>
            </p:nvSpPr>
            <p:spPr bwMode="auto">
              <a:xfrm>
                <a:off x="897" y="1984"/>
                <a:ext cx="1" cy="66"/>
              </a:xfrm>
              <a:custGeom>
                <a:avLst/>
                <a:gdLst>
                  <a:gd name="T0" fmla="*/ 0 w 1"/>
                  <a:gd name="T1" fmla="*/ 0 h 66"/>
                  <a:gd name="T2" fmla="*/ 0 w 1"/>
                  <a:gd name="T3" fmla="*/ 65 h 66"/>
                  <a:gd name="T4" fmla="*/ 0 w 1"/>
                  <a:gd name="T5" fmla="*/ 0 h 6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6"/>
                  <a:gd name="T11" fmla="*/ 1 w 1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6">
                    <a:moveTo>
                      <a:pt x="0" y="0"/>
                    </a:moveTo>
                    <a:lnTo>
                      <a:pt x="0" y="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29"/>
              <p:cNvSpPr>
                <a:spLocks/>
              </p:cNvSpPr>
              <p:nvPr/>
            </p:nvSpPr>
            <p:spPr bwMode="auto">
              <a:xfrm>
                <a:off x="733" y="1984"/>
                <a:ext cx="165" cy="66"/>
              </a:xfrm>
              <a:custGeom>
                <a:avLst/>
                <a:gdLst>
                  <a:gd name="T0" fmla="*/ 0 w 165"/>
                  <a:gd name="T1" fmla="*/ 0 h 66"/>
                  <a:gd name="T2" fmla="*/ 164 w 165"/>
                  <a:gd name="T3" fmla="*/ 65 h 66"/>
                  <a:gd name="T4" fmla="*/ 0 w 165"/>
                  <a:gd name="T5" fmla="*/ 0 h 66"/>
                  <a:gd name="T6" fmla="*/ 0 60000 65536"/>
                  <a:gd name="T7" fmla="*/ 0 60000 65536"/>
                  <a:gd name="T8" fmla="*/ 0 60000 65536"/>
                  <a:gd name="T9" fmla="*/ 0 w 165"/>
                  <a:gd name="T10" fmla="*/ 0 h 66"/>
                  <a:gd name="T11" fmla="*/ 165 w 165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5" h="66">
                    <a:moveTo>
                      <a:pt x="0" y="0"/>
                    </a:moveTo>
                    <a:lnTo>
                      <a:pt x="164" y="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30"/>
              <p:cNvSpPr>
                <a:spLocks/>
              </p:cNvSpPr>
              <p:nvPr/>
            </p:nvSpPr>
            <p:spPr bwMode="auto">
              <a:xfrm>
                <a:off x="733" y="1984"/>
                <a:ext cx="165" cy="66"/>
              </a:xfrm>
              <a:custGeom>
                <a:avLst/>
                <a:gdLst>
                  <a:gd name="T0" fmla="*/ 0 w 165"/>
                  <a:gd name="T1" fmla="*/ 65 h 66"/>
                  <a:gd name="T2" fmla="*/ 164 w 165"/>
                  <a:gd name="T3" fmla="*/ 0 h 66"/>
                  <a:gd name="T4" fmla="*/ 0 w 165"/>
                  <a:gd name="T5" fmla="*/ 65 h 66"/>
                  <a:gd name="T6" fmla="*/ 0 60000 65536"/>
                  <a:gd name="T7" fmla="*/ 0 60000 65536"/>
                  <a:gd name="T8" fmla="*/ 0 60000 65536"/>
                  <a:gd name="T9" fmla="*/ 0 w 165"/>
                  <a:gd name="T10" fmla="*/ 0 h 66"/>
                  <a:gd name="T11" fmla="*/ 165 w 165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5" h="66">
                    <a:moveTo>
                      <a:pt x="0" y="65"/>
                    </a:moveTo>
                    <a:lnTo>
                      <a:pt x="164" y="0"/>
                    </a:lnTo>
                    <a:lnTo>
                      <a:pt x="0" y="6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31"/>
              <p:cNvSpPr>
                <a:spLocks/>
              </p:cNvSpPr>
              <p:nvPr/>
            </p:nvSpPr>
            <p:spPr bwMode="auto">
              <a:xfrm>
                <a:off x="1039" y="1664"/>
                <a:ext cx="1" cy="65"/>
              </a:xfrm>
              <a:custGeom>
                <a:avLst/>
                <a:gdLst>
                  <a:gd name="T0" fmla="*/ 0 w 1"/>
                  <a:gd name="T1" fmla="*/ 0 h 65"/>
                  <a:gd name="T2" fmla="*/ 0 w 1"/>
                  <a:gd name="T3" fmla="*/ 64 h 65"/>
                  <a:gd name="T4" fmla="*/ 0 w 1"/>
                  <a:gd name="T5" fmla="*/ 0 h 6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5"/>
                  <a:gd name="T11" fmla="*/ 1 w 1"/>
                  <a:gd name="T12" fmla="*/ 65 h 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5">
                    <a:moveTo>
                      <a:pt x="0" y="0"/>
                    </a:moveTo>
                    <a:lnTo>
                      <a:pt x="0" y="6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32"/>
              <p:cNvSpPr>
                <a:spLocks/>
              </p:cNvSpPr>
              <p:nvPr/>
            </p:nvSpPr>
            <p:spPr bwMode="auto">
              <a:xfrm>
                <a:off x="1204" y="1664"/>
                <a:ext cx="1" cy="65"/>
              </a:xfrm>
              <a:custGeom>
                <a:avLst/>
                <a:gdLst>
                  <a:gd name="T0" fmla="*/ 0 w 1"/>
                  <a:gd name="T1" fmla="*/ 0 h 65"/>
                  <a:gd name="T2" fmla="*/ 0 w 1"/>
                  <a:gd name="T3" fmla="*/ 64 h 65"/>
                  <a:gd name="T4" fmla="*/ 0 w 1"/>
                  <a:gd name="T5" fmla="*/ 0 h 6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5"/>
                  <a:gd name="T11" fmla="*/ 1 w 1"/>
                  <a:gd name="T12" fmla="*/ 65 h 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5">
                    <a:moveTo>
                      <a:pt x="0" y="0"/>
                    </a:moveTo>
                    <a:lnTo>
                      <a:pt x="0" y="6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33"/>
              <p:cNvSpPr>
                <a:spLocks/>
              </p:cNvSpPr>
              <p:nvPr/>
            </p:nvSpPr>
            <p:spPr bwMode="auto">
              <a:xfrm>
                <a:off x="1039" y="1664"/>
                <a:ext cx="166" cy="65"/>
              </a:xfrm>
              <a:custGeom>
                <a:avLst/>
                <a:gdLst>
                  <a:gd name="T0" fmla="*/ 0 w 166"/>
                  <a:gd name="T1" fmla="*/ 0 h 65"/>
                  <a:gd name="T2" fmla="*/ 165 w 166"/>
                  <a:gd name="T3" fmla="*/ 64 h 65"/>
                  <a:gd name="T4" fmla="*/ 0 w 166"/>
                  <a:gd name="T5" fmla="*/ 0 h 65"/>
                  <a:gd name="T6" fmla="*/ 0 60000 65536"/>
                  <a:gd name="T7" fmla="*/ 0 60000 65536"/>
                  <a:gd name="T8" fmla="*/ 0 60000 65536"/>
                  <a:gd name="T9" fmla="*/ 0 w 166"/>
                  <a:gd name="T10" fmla="*/ 0 h 65"/>
                  <a:gd name="T11" fmla="*/ 166 w 166"/>
                  <a:gd name="T12" fmla="*/ 65 h 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" h="65">
                    <a:moveTo>
                      <a:pt x="0" y="0"/>
                    </a:moveTo>
                    <a:lnTo>
                      <a:pt x="165" y="6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34"/>
              <p:cNvSpPr>
                <a:spLocks/>
              </p:cNvSpPr>
              <p:nvPr/>
            </p:nvSpPr>
            <p:spPr bwMode="auto">
              <a:xfrm>
                <a:off x="1039" y="1664"/>
                <a:ext cx="166" cy="65"/>
              </a:xfrm>
              <a:custGeom>
                <a:avLst/>
                <a:gdLst>
                  <a:gd name="T0" fmla="*/ 0 w 166"/>
                  <a:gd name="T1" fmla="*/ 64 h 65"/>
                  <a:gd name="T2" fmla="*/ 165 w 166"/>
                  <a:gd name="T3" fmla="*/ 0 h 65"/>
                  <a:gd name="T4" fmla="*/ 0 w 166"/>
                  <a:gd name="T5" fmla="*/ 64 h 65"/>
                  <a:gd name="T6" fmla="*/ 0 60000 65536"/>
                  <a:gd name="T7" fmla="*/ 0 60000 65536"/>
                  <a:gd name="T8" fmla="*/ 0 60000 65536"/>
                  <a:gd name="T9" fmla="*/ 0 w 166"/>
                  <a:gd name="T10" fmla="*/ 0 h 65"/>
                  <a:gd name="T11" fmla="*/ 166 w 166"/>
                  <a:gd name="T12" fmla="*/ 65 h 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" h="65">
                    <a:moveTo>
                      <a:pt x="0" y="64"/>
                    </a:moveTo>
                    <a:lnTo>
                      <a:pt x="165" y="0"/>
                    </a:lnTo>
                    <a:lnTo>
                      <a:pt x="0" y="6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35"/>
              <p:cNvSpPr>
                <a:spLocks/>
              </p:cNvSpPr>
              <p:nvPr/>
            </p:nvSpPr>
            <p:spPr bwMode="auto">
              <a:xfrm>
                <a:off x="816" y="1728"/>
                <a:ext cx="305" cy="251"/>
              </a:xfrm>
              <a:custGeom>
                <a:avLst/>
                <a:gdLst>
                  <a:gd name="T0" fmla="*/ 0 w 305"/>
                  <a:gd name="T1" fmla="*/ 250 h 251"/>
                  <a:gd name="T2" fmla="*/ 304 w 305"/>
                  <a:gd name="T3" fmla="*/ 0 h 251"/>
                  <a:gd name="T4" fmla="*/ 0 w 305"/>
                  <a:gd name="T5" fmla="*/ 250 h 251"/>
                  <a:gd name="T6" fmla="*/ 0 60000 65536"/>
                  <a:gd name="T7" fmla="*/ 0 60000 65536"/>
                  <a:gd name="T8" fmla="*/ 0 60000 65536"/>
                  <a:gd name="T9" fmla="*/ 0 w 305"/>
                  <a:gd name="T10" fmla="*/ 0 h 251"/>
                  <a:gd name="T11" fmla="*/ 305 w 305"/>
                  <a:gd name="T12" fmla="*/ 251 h 2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5" h="251">
                    <a:moveTo>
                      <a:pt x="0" y="250"/>
                    </a:moveTo>
                    <a:lnTo>
                      <a:pt x="304" y="0"/>
                    </a:lnTo>
                    <a:lnTo>
                      <a:pt x="0" y="2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36"/>
              <p:cNvSpPr>
                <a:spLocks/>
              </p:cNvSpPr>
              <p:nvPr/>
            </p:nvSpPr>
            <p:spPr bwMode="auto">
              <a:xfrm>
                <a:off x="1125" y="1734"/>
                <a:ext cx="253" cy="211"/>
              </a:xfrm>
              <a:custGeom>
                <a:avLst/>
                <a:gdLst>
                  <a:gd name="T0" fmla="*/ 0 w 253"/>
                  <a:gd name="T1" fmla="*/ 0 h 211"/>
                  <a:gd name="T2" fmla="*/ 252 w 253"/>
                  <a:gd name="T3" fmla="*/ 210 h 211"/>
                  <a:gd name="T4" fmla="*/ 0 w 253"/>
                  <a:gd name="T5" fmla="*/ 0 h 211"/>
                  <a:gd name="T6" fmla="*/ 0 60000 65536"/>
                  <a:gd name="T7" fmla="*/ 0 60000 65536"/>
                  <a:gd name="T8" fmla="*/ 0 60000 65536"/>
                  <a:gd name="T9" fmla="*/ 0 w 253"/>
                  <a:gd name="T10" fmla="*/ 0 h 211"/>
                  <a:gd name="T11" fmla="*/ 253 w 253"/>
                  <a:gd name="T12" fmla="*/ 211 h 2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3" h="211">
                    <a:moveTo>
                      <a:pt x="0" y="0"/>
                    </a:moveTo>
                    <a:lnTo>
                      <a:pt x="252" y="2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37"/>
              <p:cNvSpPr>
                <a:spLocks/>
              </p:cNvSpPr>
              <p:nvPr/>
            </p:nvSpPr>
            <p:spPr bwMode="auto">
              <a:xfrm>
                <a:off x="510" y="2062"/>
                <a:ext cx="305" cy="250"/>
              </a:xfrm>
              <a:custGeom>
                <a:avLst/>
                <a:gdLst>
                  <a:gd name="T0" fmla="*/ 0 w 305"/>
                  <a:gd name="T1" fmla="*/ 249 h 250"/>
                  <a:gd name="T2" fmla="*/ 304 w 305"/>
                  <a:gd name="T3" fmla="*/ 0 h 250"/>
                  <a:gd name="T4" fmla="*/ 0 w 305"/>
                  <a:gd name="T5" fmla="*/ 249 h 250"/>
                  <a:gd name="T6" fmla="*/ 0 60000 65536"/>
                  <a:gd name="T7" fmla="*/ 0 60000 65536"/>
                  <a:gd name="T8" fmla="*/ 0 60000 65536"/>
                  <a:gd name="T9" fmla="*/ 0 w 305"/>
                  <a:gd name="T10" fmla="*/ 0 h 250"/>
                  <a:gd name="T11" fmla="*/ 305 w 305"/>
                  <a:gd name="T12" fmla="*/ 250 h 2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5" h="250">
                    <a:moveTo>
                      <a:pt x="0" y="249"/>
                    </a:moveTo>
                    <a:lnTo>
                      <a:pt x="304" y="0"/>
                    </a:lnTo>
                    <a:lnTo>
                      <a:pt x="0" y="24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38"/>
              <p:cNvSpPr>
                <a:spLocks/>
              </p:cNvSpPr>
              <p:nvPr/>
            </p:nvSpPr>
            <p:spPr bwMode="auto">
              <a:xfrm>
                <a:off x="819" y="2068"/>
                <a:ext cx="254" cy="211"/>
              </a:xfrm>
              <a:custGeom>
                <a:avLst/>
                <a:gdLst>
                  <a:gd name="T0" fmla="*/ 0 w 254"/>
                  <a:gd name="T1" fmla="*/ 0 h 211"/>
                  <a:gd name="T2" fmla="*/ 253 w 254"/>
                  <a:gd name="T3" fmla="*/ 210 h 211"/>
                  <a:gd name="T4" fmla="*/ 0 w 254"/>
                  <a:gd name="T5" fmla="*/ 0 h 211"/>
                  <a:gd name="T6" fmla="*/ 0 60000 65536"/>
                  <a:gd name="T7" fmla="*/ 0 60000 65536"/>
                  <a:gd name="T8" fmla="*/ 0 60000 65536"/>
                  <a:gd name="T9" fmla="*/ 0 w 254"/>
                  <a:gd name="T10" fmla="*/ 0 h 211"/>
                  <a:gd name="T11" fmla="*/ 254 w 254"/>
                  <a:gd name="T12" fmla="*/ 211 h 2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4" h="211">
                    <a:moveTo>
                      <a:pt x="0" y="0"/>
                    </a:moveTo>
                    <a:lnTo>
                      <a:pt x="253" y="2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Rectangle 39"/>
              <p:cNvSpPr>
                <a:spLocks noChangeArrowheads="1"/>
              </p:cNvSpPr>
              <p:nvPr/>
            </p:nvSpPr>
            <p:spPr bwMode="auto">
              <a:xfrm>
                <a:off x="995" y="2289"/>
                <a:ext cx="212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</a:p>
            </p:txBody>
          </p:sp>
          <p:sp>
            <p:nvSpPr>
              <p:cNvPr id="201" name="Rectangle 40"/>
              <p:cNvSpPr>
                <a:spLocks noChangeArrowheads="1"/>
              </p:cNvSpPr>
              <p:nvPr/>
            </p:nvSpPr>
            <p:spPr bwMode="auto">
              <a:xfrm>
                <a:off x="384" y="2295"/>
                <a:ext cx="205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S</a:t>
                </a:r>
              </a:p>
            </p:txBody>
          </p:sp>
          <p:sp>
            <p:nvSpPr>
              <p:cNvPr id="202" name="Rectangle 41"/>
              <p:cNvSpPr>
                <a:spLocks noChangeArrowheads="1"/>
              </p:cNvSpPr>
              <p:nvPr/>
            </p:nvSpPr>
            <p:spPr bwMode="auto">
              <a:xfrm>
                <a:off x="1307" y="1938"/>
                <a:ext cx="212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B</a:t>
                </a:r>
              </a:p>
            </p:txBody>
          </p:sp>
        </p:grpSp>
        <p:sp>
          <p:nvSpPr>
            <p:cNvPr id="203" name="Text Box 42"/>
            <p:cNvSpPr txBox="1">
              <a:spLocks noChangeArrowheads="1"/>
            </p:cNvSpPr>
            <p:nvPr/>
          </p:nvSpPr>
          <p:spPr bwMode="auto">
            <a:xfrm>
              <a:off x="4419600" y="3511550"/>
              <a:ext cx="622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2000" b="0" dirty="0">
                  <a:solidFill>
                    <a:srgbClr val="CF0E30"/>
                  </a:solidFill>
                  <a:cs typeface="Times New Roman" pitchFamily="18" charset="0"/>
                </a:rPr>
                <a:t>NLJ</a:t>
              </a:r>
            </a:p>
          </p:txBody>
        </p:sp>
        <p:sp>
          <p:nvSpPr>
            <p:cNvPr id="204" name="Text Box 43"/>
            <p:cNvSpPr txBox="1">
              <a:spLocks noChangeArrowheads="1"/>
            </p:cNvSpPr>
            <p:nvPr/>
          </p:nvSpPr>
          <p:spPr bwMode="auto">
            <a:xfrm>
              <a:off x="3913188" y="3968750"/>
              <a:ext cx="622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2000" b="0" dirty="0">
                  <a:solidFill>
                    <a:srgbClr val="CF0E30"/>
                  </a:solidFill>
                  <a:cs typeface="Times New Roman" pitchFamily="18" charset="0"/>
                </a:rPr>
                <a:t>NLJ</a:t>
              </a:r>
            </a:p>
          </p:txBody>
        </p:sp>
        <p:sp>
          <p:nvSpPr>
            <p:cNvPr id="205" name="Text Box 44"/>
            <p:cNvSpPr txBox="1">
              <a:spLocks noChangeArrowheads="1"/>
            </p:cNvSpPr>
            <p:nvPr/>
          </p:nvSpPr>
          <p:spPr bwMode="auto">
            <a:xfrm>
              <a:off x="5257800" y="4708525"/>
              <a:ext cx="1346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2000" b="0" dirty="0">
                  <a:solidFill>
                    <a:schemeClr val="accent1"/>
                  </a:solidFill>
                  <a:cs typeface="Times New Roman" pitchFamily="18" charset="0"/>
                </a:rPr>
                <a:t>(heap scan)</a:t>
              </a:r>
            </a:p>
          </p:txBody>
        </p:sp>
        <p:sp>
          <p:nvSpPr>
            <p:cNvPr id="206" name="Text Box 45"/>
            <p:cNvSpPr txBox="1">
              <a:spLocks noChangeArrowheads="1"/>
            </p:cNvSpPr>
            <p:nvPr/>
          </p:nvSpPr>
          <p:spPr bwMode="auto">
            <a:xfrm>
              <a:off x="5740400" y="4098925"/>
              <a:ext cx="1346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2000" b="0">
                  <a:solidFill>
                    <a:schemeClr val="accent1"/>
                  </a:solidFill>
                  <a:cs typeface="Times New Roman" pitchFamily="18" charset="0"/>
                </a:rPr>
                <a:t>(heap scan)</a:t>
              </a:r>
            </a:p>
          </p:txBody>
        </p:sp>
        <p:sp>
          <p:nvSpPr>
            <p:cNvPr id="207" name="Text Box 46"/>
            <p:cNvSpPr txBox="1">
              <a:spLocks noChangeArrowheads="1"/>
            </p:cNvSpPr>
            <p:nvPr/>
          </p:nvSpPr>
          <p:spPr bwMode="auto">
            <a:xfrm>
              <a:off x="3505200" y="4860925"/>
              <a:ext cx="1346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2000" b="0">
                  <a:solidFill>
                    <a:schemeClr val="accent1"/>
                  </a:solidFill>
                  <a:cs typeface="Times New Roman" pitchFamily="18" charset="0"/>
                </a:rPr>
                <a:t>(heap scan)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20625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Enumerating Execution </a:t>
            </a:r>
            <a:r>
              <a:rPr lang="en-US" dirty="0">
                <a:ea typeface="ＭＳ Ｐゴシック" pitchFamily="34" charset="-128"/>
              </a:rPr>
              <a:t>Plans (</a:t>
            </a:r>
            <a:r>
              <a:rPr lang="en-US" i="1" dirty="0">
                <a:ea typeface="ＭＳ Ｐゴシック" pitchFamily="34" charset="-128"/>
              </a:rPr>
              <a:t>Cont’d</a:t>
            </a:r>
            <a:r>
              <a:rPr lang="en-US" dirty="0">
                <a:ea typeface="ＭＳ Ｐゴシック" pitchFamily="34" charset="-128"/>
              </a:rPr>
              <a:t>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In particular, the query optimizer enumerates: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All possible left-deep orderings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The </a:t>
            </a:r>
            <a:r>
              <a:rPr lang="en-US" sz="2600" dirty="0"/>
              <a:t>different possible ways for evaluating each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The different access paths for each relation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167" name="Text Box 95"/>
          <p:cNvSpPr txBox="1">
            <a:spLocks noChangeArrowheads="1"/>
          </p:cNvSpPr>
          <p:nvPr/>
        </p:nvSpPr>
        <p:spPr bwMode="auto">
          <a:xfrm>
            <a:off x="228600" y="5538788"/>
            <a:ext cx="24828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b="0" dirty="0">
                <a:solidFill>
                  <a:srgbClr val="FF0000"/>
                </a:solidFill>
                <a:latin typeface="Book Antiqua" pitchFamily="18" charset="0"/>
              </a:rPr>
              <a:t>+ do same </a:t>
            </a:r>
            <a:r>
              <a:rPr lang="en-US" b="0" dirty="0" smtClean="0">
                <a:solidFill>
                  <a:srgbClr val="FF0000"/>
                </a:solidFill>
                <a:latin typeface="Book Antiqua" pitchFamily="18" charset="0"/>
              </a:rPr>
              <a:t>for the 3 </a:t>
            </a:r>
            <a:r>
              <a:rPr lang="en-US" b="0" dirty="0">
                <a:solidFill>
                  <a:srgbClr val="FF0000"/>
                </a:solidFill>
                <a:latin typeface="Book Antiqua" pitchFamily="18" charset="0"/>
              </a:rPr>
              <a:t>other plans</a:t>
            </a:r>
          </a:p>
        </p:txBody>
      </p:sp>
      <p:grpSp>
        <p:nvGrpSpPr>
          <p:cNvPr id="169" name="Group 7"/>
          <p:cNvGrpSpPr>
            <a:grpSpLocks/>
          </p:cNvGrpSpPr>
          <p:nvPr/>
        </p:nvGrpSpPr>
        <p:grpSpPr bwMode="auto">
          <a:xfrm>
            <a:off x="992270" y="3886847"/>
            <a:ext cx="1801813" cy="1349375"/>
            <a:chOff x="384" y="1664"/>
            <a:chExt cx="1135" cy="850"/>
          </a:xfrm>
        </p:grpSpPr>
        <p:sp>
          <p:nvSpPr>
            <p:cNvPr id="170" name="Freeform 8"/>
            <p:cNvSpPr>
              <a:spLocks/>
            </p:cNvSpPr>
            <p:nvPr/>
          </p:nvSpPr>
          <p:spPr bwMode="auto">
            <a:xfrm>
              <a:off x="733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9"/>
            <p:cNvSpPr>
              <a:spLocks/>
            </p:cNvSpPr>
            <p:nvPr/>
          </p:nvSpPr>
          <p:spPr bwMode="auto">
            <a:xfrm>
              <a:off x="897" y="1984"/>
              <a:ext cx="1" cy="66"/>
            </a:xfrm>
            <a:custGeom>
              <a:avLst/>
              <a:gdLst>
                <a:gd name="T0" fmla="*/ 0 w 1"/>
                <a:gd name="T1" fmla="*/ 0 h 66"/>
                <a:gd name="T2" fmla="*/ 0 w 1"/>
                <a:gd name="T3" fmla="*/ 65 h 66"/>
                <a:gd name="T4" fmla="*/ 0 w 1"/>
                <a:gd name="T5" fmla="*/ 0 h 66"/>
                <a:gd name="T6" fmla="*/ 0 60000 65536"/>
                <a:gd name="T7" fmla="*/ 0 60000 65536"/>
                <a:gd name="T8" fmla="*/ 0 60000 65536"/>
                <a:gd name="T9" fmla="*/ 0 w 1"/>
                <a:gd name="T10" fmla="*/ 0 h 66"/>
                <a:gd name="T11" fmla="*/ 1 w 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6">
                  <a:moveTo>
                    <a:pt x="0" y="0"/>
                  </a:moveTo>
                  <a:lnTo>
                    <a:pt x="0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10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0 h 66"/>
                <a:gd name="T2" fmla="*/ 164 w 165"/>
                <a:gd name="T3" fmla="*/ 65 h 66"/>
                <a:gd name="T4" fmla="*/ 0 w 165"/>
                <a:gd name="T5" fmla="*/ 0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0"/>
                  </a:moveTo>
                  <a:lnTo>
                    <a:pt x="164" y="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11"/>
            <p:cNvSpPr>
              <a:spLocks/>
            </p:cNvSpPr>
            <p:nvPr/>
          </p:nvSpPr>
          <p:spPr bwMode="auto">
            <a:xfrm>
              <a:off x="733" y="1984"/>
              <a:ext cx="165" cy="66"/>
            </a:xfrm>
            <a:custGeom>
              <a:avLst/>
              <a:gdLst>
                <a:gd name="T0" fmla="*/ 0 w 165"/>
                <a:gd name="T1" fmla="*/ 65 h 66"/>
                <a:gd name="T2" fmla="*/ 164 w 165"/>
                <a:gd name="T3" fmla="*/ 0 h 66"/>
                <a:gd name="T4" fmla="*/ 0 w 165"/>
                <a:gd name="T5" fmla="*/ 65 h 66"/>
                <a:gd name="T6" fmla="*/ 0 60000 65536"/>
                <a:gd name="T7" fmla="*/ 0 60000 65536"/>
                <a:gd name="T8" fmla="*/ 0 60000 65536"/>
                <a:gd name="T9" fmla="*/ 0 w 165"/>
                <a:gd name="T10" fmla="*/ 0 h 66"/>
                <a:gd name="T11" fmla="*/ 165 w 165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5" h="66">
                  <a:moveTo>
                    <a:pt x="0" y="65"/>
                  </a:moveTo>
                  <a:lnTo>
                    <a:pt x="164" y="0"/>
                  </a:lnTo>
                  <a:lnTo>
                    <a:pt x="0" y="6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12"/>
            <p:cNvSpPr>
              <a:spLocks/>
            </p:cNvSpPr>
            <p:nvPr/>
          </p:nvSpPr>
          <p:spPr bwMode="auto">
            <a:xfrm>
              <a:off x="1039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13"/>
            <p:cNvSpPr>
              <a:spLocks/>
            </p:cNvSpPr>
            <p:nvPr/>
          </p:nvSpPr>
          <p:spPr bwMode="auto">
            <a:xfrm>
              <a:off x="1204" y="1664"/>
              <a:ext cx="1" cy="65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64 h 65"/>
                <a:gd name="T4" fmla="*/ 0 w 1"/>
                <a:gd name="T5" fmla="*/ 0 h 65"/>
                <a:gd name="T6" fmla="*/ 0 60000 65536"/>
                <a:gd name="T7" fmla="*/ 0 60000 65536"/>
                <a:gd name="T8" fmla="*/ 0 60000 65536"/>
                <a:gd name="T9" fmla="*/ 0 w 1"/>
                <a:gd name="T10" fmla="*/ 0 h 65"/>
                <a:gd name="T11" fmla="*/ 1 w 1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14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0 h 65"/>
                <a:gd name="T2" fmla="*/ 165 w 166"/>
                <a:gd name="T3" fmla="*/ 64 h 65"/>
                <a:gd name="T4" fmla="*/ 0 w 166"/>
                <a:gd name="T5" fmla="*/ 0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0"/>
                  </a:moveTo>
                  <a:lnTo>
                    <a:pt x="165" y="6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15"/>
            <p:cNvSpPr>
              <a:spLocks/>
            </p:cNvSpPr>
            <p:nvPr/>
          </p:nvSpPr>
          <p:spPr bwMode="auto">
            <a:xfrm>
              <a:off x="1039" y="1664"/>
              <a:ext cx="166" cy="65"/>
            </a:xfrm>
            <a:custGeom>
              <a:avLst/>
              <a:gdLst>
                <a:gd name="T0" fmla="*/ 0 w 166"/>
                <a:gd name="T1" fmla="*/ 64 h 65"/>
                <a:gd name="T2" fmla="*/ 165 w 166"/>
                <a:gd name="T3" fmla="*/ 0 h 65"/>
                <a:gd name="T4" fmla="*/ 0 w 166"/>
                <a:gd name="T5" fmla="*/ 64 h 65"/>
                <a:gd name="T6" fmla="*/ 0 60000 65536"/>
                <a:gd name="T7" fmla="*/ 0 60000 65536"/>
                <a:gd name="T8" fmla="*/ 0 60000 65536"/>
                <a:gd name="T9" fmla="*/ 0 w 166"/>
                <a:gd name="T10" fmla="*/ 0 h 65"/>
                <a:gd name="T11" fmla="*/ 166 w 166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" h="65">
                  <a:moveTo>
                    <a:pt x="0" y="64"/>
                  </a:moveTo>
                  <a:lnTo>
                    <a:pt x="165" y="0"/>
                  </a:lnTo>
                  <a:lnTo>
                    <a:pt x="0" y="6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16"/>
            <p:cNvSpPr>
              <a:spLocks/>
            </p:cNvSpPr>
            <p:nvPr/>
          </p:nvSpPr>
          <p:spPr bwMode="auto">
            <a:xfrm>
              <a:off x="816" y="1728"/>
              <a:ext cx="305" cy="251"/>
            </a:xfrm>
            <a:custGeom>
              <a:avLst/>
              <a:gdLst>
                <a:gd name="T0" fmla="*/ 0 w 305"/>
                <a:gd name="T1" fmla="*/ 250 h 251"/>
                <a:gd name="T2" fmla="*/ 304 w 305"/>
                <a:gd name="T3" fmla="*/ 0 h 251"/>
                <a:gd name="T4" fmla="*/ 0 w 305"/>
                <a:gd name="T5" fmla="*/ 250 h 251"/>
                <a:gd name="T6" fmla="*/ 0 60000 65536"/>
                <a:gd name="T7" fmla="*/ 0 60000 65536"/>
                <a:gd name="T8" fmla="*/ 0 60000 65536"/>
                <a:gd name="T9" fmla="*/ 0 w 305"/>
                <a:gd name="T10" fmla="*/ 0 h 251"/>
                <a:gd name="T11" fmla="*/ 305 w 305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1">
                  <a:moveTo>
                    <a:pt x="0" y="250"/>
                  </a:moveTo>
                  <a:lnTo>
                    <a:pt x="304" y="0"/>
                  </a:lnTo>
                  <a:lnTo>
                    <a:pt x="0" y="25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17"/>
            <p:cNvSpPr>
              <a:spLocks/>
            </p:cNvSpPr>
            <p:nvPr/>
          </p:nvSpPr>
          <p:spPr bwMode="auto">
            <a:xfrm>
              <a:off x="1125" y="1734"/>
              <a:ext cx="253" cy="211"/>
            </a:xfrm>
            <a:custGeom>
              <a:avLst/>
              <a:gdLst>
                <a:gd name="T0" fmla="*/ 0 w 253"/>
                <a:gd name="T1" fmla="*/ 0 h 211"/>
                <a:gd name="T2" fmla="*/ 252 w 253"/>
                <a:gd name="T3" fmla="*/ 210 h 211"/>
                <a:gd name="T4" fmla="*/ 0 w 253"/>
                <a:gd name="T5" fmla="*/ 0 h 211"/>
                <a:gd name="T6" fmla="*/ 0 60000 65536"/>
                <a:gd name="T7" fmla="*/ 0 60000 65536"/>
                <a:gd name="T8" fmla="*/ 0 60000 65536"/>
                <a:gd name="T9" fmla="*/ 0 w 253"/>
                <a:gd name="T10" fmla="*/ 0 h 211"/>
                <a:gd name="T11" fmla="*/ 253 w 253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11">
                  <a:moveTo>
                    <a:pt x="0" y="0"/>
                  </a:moveTo>
                  <a:lnTo>
                    <a:pt x="252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18"/>
            <p:cNvSpPr>
              <a:spLocks/>
            </p:cNvSpPr>
            <p:nvPr/>
          </p:nvSpPr>
          <p:spPr bwMode="auto">
            <a:xfrm>
              <a:off x="510" y="2062"/>
              <a:ext cx="305" cy="250"/>
            </a:xfrm>
            <a:custGeom>
              <a:avLst/>
              <a:gdLst>
                <a:gd name="T0" fmla="*/ 0 w 305"/>
                <a:gd name="T1" fmla="*/ 249 h 250"/>
                <a:gd name="T2" fmla="*/ 304 w 305"/>
                <a:gd name="T3" fmla="*/ 0 h 250"/>
                <a:gd name="T4" fmla="*/ 0 w 305"/>
                <a:gd name="T5" fmla="*/ 249 h 250"/>
                <a:gd name="T6" fmla="*/ 0 60000 65536"/>
                <a:gd name="T7" fmla="*/ 0 60000 65536"/>
                <a:gd name="T8" fmla="*/ 0 60000 65536"/>
                <a:gd name="T9" fmla="*/ 0 w 305"/>
                <a:gd name="T10" fmla="*/ 0 h 250"/>
                <a:gd name="T11" fmla="*/ 305 w 305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250">
                  <a:moveTo>
                    <a:pt x="0" y="249"/>
                  </a:moveTo>
                  <a:lnTo>
                    <a:pt x="304" y="0"/>
                  </a:lnTo>
                  <a:lnTo>
                    <a:pt x="0" y="2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19"/>
            <p:cNvSpPr>
              <a:spLocks/>
            </p:cNvSpPr>
            <p:nvPr/>
          </p:nvSpPr>
          <p:spPr bwMode="auto">
            <a:xfrm>
              <a:off x="819" y="2068"/>
              <a:ext cx="254" cy="211"/>
            </a:xfrm>
            <a:custGeom>
              <a:avLst/>
              <a:gdLst>
                <a:gd name="T0" fmla="*/ 0 w 254"/>
                <a:gd name="T1" fmla="*/ 0 h 211"/>
                <a:gd name="T2" fmla="*/ 253 w 254"/>
                <a:gd name="T3" fmla="*/ 210 h 211"/>
                <a:gd name="T4" fmla="*/ 0 w 254"/>
                <a:gd name="T5" fmla="*/ 0 h 211"/>
                <a:gd name="T6" fmla="*/ 0 60000 65536"/>
                <a:gd name="T7" fmla="*/ 0 60000 65536"/>
                <a:gd name="T8" fmla="*/ 0 60000 65536"/>
                <a:gd name="T9" fmla="*/ 0 w 254"/>
                <a:gd name="T10" fmla="*/ 0 h 211"/>
                <a:gd name="T11" fmla="*/ 254 w 254"/>
                <a:gd name="T12" fmla="*/ 211 h 2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" h="211">
                  <a:moveTo>
                    <a:pt x="0" y="0"/>
                  </a:moveTo>
                  <a:lnTo>
                    <a:pt x="253" y="21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Rectangle 20"/>
            <p:cNvSpPr>
              <a:spLocks noChangeArrowheads="1"/>
            </p:cNvSpPr>
            <p:nvPr/>
          </p:nvSpPr>
          <p:spPr bwMode="auto">
            <a:xfrm>
              <a:off x="995" y="2289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183" name="Rectangle 21"/>
            <p:cNvSpPr>
              <a:spLocks noChangeArrowheads="1"/>
            </p:cNvSpPr>
            <p:nvPr/>
          </p:nvSpPr>
          <p:spPr bwMode="auto">
            <a:xfrm>
              <a:off x="384" y="2295"/>
              <a:ext cx="20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184" name="Rectangle 22"/>
            <p:cNvSpPr>
              <a:spLocks noChangeArrowheads="1"/>
            </p:cNvSpPr>
            <p:nvPr/>
          </p:nvSpPr>
          <p:spPr bwMode="auto">
            <a:xfrm>
              <a:off x="1307" y="1938"/>
              <a:ext cx="21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185" name="Text Box 23"/>
          <p:cNvSpPr txBox="1">
            <a:spLocks noChangeArrowheads="1"/>
          </p:cNvSpPr>
          <p:nvPr/>
        </p:nvSpPr>
        <p:spPr bwMode="auto">
          <a:xfrm>
            <a:off x="1373270" y="3734447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rgbClr val="CF0E30"/>
                </a:solidFill>
                <a:cs typeface="Times New Roman" pitchFamily="18" charset="0"/>
              </a:rPr>
              <a:t>NLJ</a:t>
            </a:r>
          </a:p>
        </p:txBody>
      </p:sp>
      <p:sp>
        <p:nvSpPr>
          <p:cNvPr id="186" name="Text Box 24"/>
          <p:cNvSpPr txBox="1">
            <a:spLocks noChangeArrowheads="1"/>
          </p:cNvSpPr>
          <p:nvPr/>
        </p:nvSpPr>
        <p:spPr bwMode="auto">
          <a:xfrm>
            <a:off x="916070" y="4191647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rgbClr val="CF0E30"/>
                </a:solidFill>
                <a:cs typeface="Times New Roman" pitchFamily="18" charset="0"/>
              </a:rPr>
              <a:t>NLJ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3352800" y="3692495"/>
            <a:ext cx="0" cy="2438400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rved Up Arrow 67"/>
          <p:cNvSpPr/>
          <p:nvPr/>
        </p:nvSpPr>
        <p:spPr>
          <a:xfrm>
            <a:off x="3009900" y="6324600"/>
            <a:ext cx="685800" cy="30480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170363" y="3733800"/>
            <a:ext cx="3581400" cy="1746250"/>
            <a:chOff x="3505200" y="3511550"/>
            <a:chExt cx="3581400" cy="1746250"/>
          </a:xfrm>
        </p:grpSpPr>
        <p:grpSp>
          <p:nvGrpSpPr>
            <p:cNvPr id="70" name="Group 26"/>
            <p:cNvGrpSpPr>
              <a:grpSpLocks/>
            </p:cNvGrpSpPr>
            <p:nvPr/>
          </p:nvGrpSpPr>
          <p:grpSpPr bwMode="auto">
            <a:xfrm>
              <a:off x="3989388" y="3663950"/>
              <a:ext cx="1801812" cy="1349375"/>
              <a:chOff x="384" y="1664"/>
              <a:chExt cx="1135" cy="850"/>
            </a:xfrm>
          </p:grpSpPr>
          <p:sp>
            <p:nvSpPr>
              <p:cNvPr id="76" name="Freeform 27"/>
              <p:cNvSpPr>
                <a:spLocks/>
              </p:cNvSpPr>
              <p:nvPr/>
            </p:nvSpPr>
            <p:spPr bwMode="auto">
              <a:xfrm>
                <a:off x="733" y="1984"/>
                <a:ext cx="1" cy="66"/>
              </a:xfrm>
              <a:custGeom>
                <a:avLst/>
                <a:gdLst>
                  <a:gd name="T0" fmla="*/ 0 w 1"/>
                  <a:gd name="T1" fmla="*/ 0 h 66"/>
                  <a:gd name="T2" fmla="*/ 0 w 1"/>
                  <a:gd name="T3" fmla="*/ 65 h 66"/>
                  <a:gd name="T4" fmla="*/ 0 w 1"/>
                  <a:gd name="T5" fmla="*/ 0 h 6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6"/>
                  <a:gd name="T11" fmla="*/ 1 w 1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6">
                    <a:moveTo>
                      <a:pt x="0" y="0"/>
                    </a:moveTo>
                    <a:lnTo>
                      <a:pt x="0" y="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28"/>
              <p:cNvSpPr>
                <a:spLocks/>
              </p:cNvSpPr>
              <p:nvPr/>
            </p:nvSpPr>
            <p:spPr bwMode="auto">
              <a:xfrm>
                <a:off x="897" y="1984"/>
                <a:ext cx="1" cy="66"/>
              </a:xfrm>
              <a:custGeom>
                <a:avLst/>
                <a:gdLst>
                  <a:gd name="T0" fmla="*/ 0 w 1"/>
                  <a:gd name="T1" fmla="*/ 0 h 66"/>
                  <a:gd name="T2" fmla="*/ 0 w 1"/>
                  <a:gd name="T3" fmla="*/ 65 h 66"/>
                  <a:gd name="T4" fmla="*/ 0 w 1"/>
                  <a:gd name="T5" fmla="*/ 0 h 6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6"/>
                  <a:gd name="T11" fmla="*/ 1 w 1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6">
                    <a:moveTo>
                      <a:pt x="0" y="0"/>
                    </a:moveTo>
                    <a:lnTo>
                      <a:pt x="0" y="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29"/>
              <p:cNvSpPr>
                <a:spLocks/>
              </p:cNvSpPr>
              <p:nvPr/>
            </p:nvSpPr>
            <p:spPr bwMode="auto">
              <a:xfrm>
                <a:off x="733" y="1984"/>
                <a:ext cx="165" cy="66"/>
              </a:xfrm>
              <a:custGeom>
                <a:avLst/>
                <a:gdLst>
                  <a:gd name="T0" fmla="*/ 0 w 165"/>
                  <a:gd name="T1" fmla="*/ 0 h 66"/>
                  <a:gd name="T2" fmla="*/ 164 w 165"/>
                  <a:gd name="T3" fmla="*/ 65 h 66"/>
                  <a:gd name="T4" fmla="*/ 0 w 165"/>
                  <a:gd name="T5" fmla="*/ 0 h 66"/>
                  <a:gd name="T6" fmla="*/ 0 60000 65536"/>
                  <a:gd name="T7" fmla="*/ 0 60000 65536"/>
                  <a:gd name="T8" fmla="*/ 0 60000 65536"/>
                  <a:gd name="T9" fmla="*/ 0 w 165"/>
                  <a:gd name="T10" fmla="*/ 0 h 66"/>
                  <a:gd name="T11" fmla="*/ 165 w 165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5" h="66">
                    <a:moveTo>
                      <a:pt x="0" y="0"/>
                    </a:moveTo>
                    <a:lnTo>
                      <a:pt x="164" y="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0"/>
              <p:cNvSpPr>
                <a:spLocks/>
              </p:cNvSpPr>
              <p:nvPr/>
            </p:nvSpPr>
            <p:spPr bwMode="auto">
              <a:xfrm>
                <a:off x="733" y="1984"/>
                <a:ext cx="165" cy="66"/>
              </a:xfrm>
              <a:custGeom>
                <a:avLst/>
                <a:gdLst>
                  <a:gd name="T0" fmla="*/ 0 w 165"/>
                  <a:gd name="T1" fmla="*/ 65 h 66"/>
                  <a:gd name="T2" fmla="*/ 164 w 165"/>
                  <a:gd name="T3" fmla="*/ 0 h 66"/>
                  <a:gd name="T4" fmla="*/ 0 w 165"/>
                  <a:gd name="T5" fmla="*/ 65 h 66"/>
                  <a:gd name="T6" fmla="*/ 0 60000 65536"/>
                  <a:gd name="T7" fmla="*/ 0 60000 65536"/>
                  <a:gd name="T8" fmla="*/ 0 60000 65536"/>
                  <a:gd name="T9" fmla="*/ 0 w 165"/>
                  <a:gd name="T10" fmla="*/ 0 h 66"/>
                  <a:gd name="T11" fmla="*/ 165 w 165"/>
                  <a:gd name="T12" fmla="*/ 66 h 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5" h="66">
                    <a:moveTo>
                      <a:pt x="0" y="65"/>
                    </a:moveTo>
                    <a:lnTo>
                      <a:pt x="164" y="0"/>
                    </a:lnTo>
                    <a:lnTo>
                      <a:pt x="0" y="6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31"/>
              <p:cNvSpPr>
                <a:spLocks/>
              </p:cNvSpPr>
              <p:nvPr/>
            </p:nvSpPr>
            <p:spPr bwMode="auto">
              <a:xfrm>
                <a:off x="1039" y="1664"/>
                <a:ext cx="1" cy="65"/>
              </a:xfrm>
              <a:custGeom>
                <a:avLst/>
                <a:gdLst>
                  <a:gd name="T0" fmla="*/ 0 w 1"/>
                  <a:gd name="T1" fmla="*/ 0 h 65"/>
                  <a:gd name="T2" fmla="*/ 0 w 1"/>
                  <a:gd name="T3" fmla="*/ 64 h 65"/>
                  <a:gd name="T4" fmla="*/ 0 w 1"/>
                  <a:gd name="T5" fmla="*/ 0 h 6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5"/>
                  <a:gd name="T11" fmla="*/ 1 w 1"/>
                  <a:gd name="T12" fmla="*/ 65 h 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5">
                    <a:moveTo>
                      <a:pt x="0" y="0"/>
                    </a:moveTo>
                    <a:lnTo>
                      <a:pt x="0" y="6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2"/>
              <p:cNvSpPr>
                <a:spLocks/>
              </p:cNvSpPr>
              <p:nvPr/>
            </p:nvSpPr>
            <p:spPr bwMode="auto">
              <a:xfrm>
                <a:off x="1204" y="1664"/>
                <a:ext cx="1" cy="65"/>
              </a:xfrm>
              <a:custGeom>
                <a:avLst/>
                <a:gdLst>
                  <a:gd name="T0" fmla="*/ 0 w 1"/>
                  <a:gd name="T1" fmla="*/ 0 h 65"/>
                  <a:gd name="T2" fmla="*/ 0 w 1"/>
                  <a:gd name="T3" fmla="*/ 64 h 65"/>
                  <a:gd name="T4" fmla="*/ 0 w 1"/>
                  <a:gd name="T5" fmla="*/ 0 h 6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5"/>
                  <a:gd name="T11" fmla="*/ 1 w 1"/>
                  <a:gd name="T12" fmla="*/ 65 h 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5">
                    <a:moveTo>
                      <a:pt x="0" y="0"/>
                    </a:moveTo>
                    <a:lnTo>
                      <a:pt x="0" y="6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33"/>
              <p:cNvSpPr>
                <a:spLocks/>
              </p:cNvSpPr>
              <p:nvPr/>
            </p:nvSpPr>
            <p:spPr bwMode="auto">
              <a:xfrm>
                <a:off x="1039" y="1664"/>
                <a:ext cx="166" cy="65"/>
              </a:xfrm>
              <a:custGeom>
                <a:avLst/>
                <a:gdLst>
                  <a:gd name="T0" fmla="*/ 0 w 166"/>
                  <a:gd name="T1" fmla="*/ 0 h 65"/>
                  <a:gd name="T2" fmla="*/ 165 w 166"/>
                  <a:gd name="T3" fmla="*/ 64 h 65"/>
                  <a:gd name="T4" fmla="*/ 0 w 166"/>
                  <a:gd name="T5" fmla="*/ 0 h 65"/>
                  <a:gd name="T6" fmla="*/ 0 60000 65536"/>
                  <a:gd name="T7" fmla="*/ 0 60000 65536"/>
                  <a:gd name="T8" fmla="*/ 0 60000 65536"/>
                  <a:gd name="T9" fmla="*/ 0 w 166"/>
                  <a:gd name="T10" fmla="*/ 0 h 65"/>
                  <a:gd name="T11" fmla="*/ 166 w 166"/>
                  <a:gd name="T12" fmla="*/ 65 h 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" h="65">
                    <a:moveTo>
                      <a:pt x="0" y="0"/>
                    </a:moveTo>
                    <a:lnTo>
                      <a:pt x="165" y="6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34"/>
              <p:cNvSpPr>
                <a:spLocks/>
              </p:cNvSpPr>
              <p:nvPr/>
            </p:nvSpPr>
            <p:spPr bwMode="auto">
              <a:xfrm>
                <a:off x="1039" y="1664"/>
                <a:ext cx="166" cy="65"/>
              </a:xfrm>
              <a:custGeom>
                <a:avLst/>
                <a:gdLst>
                  <a:gd name="T0" fmla="*/ 0 w 166"/>
                  <a:gd name="T1" fmla="*/ 64 h 65"/>
                  <a:gd name="T2" fmla="*/ 165 w 166"/>
                  <a:gd name="T3" fmla="*/ 0 h 65"/>
                  <a:gd name="T4" fmla="*/ 0 w 166"/>
                  <a:gd name="T5" fmla="*/ 64 h 65"/>
                  <a:gd name="T6" fmla="*/ 0 60000 65536"/>
                  <a:gd name="T7" fmla="*/ 0 60000 65536"/>
                  <a:gd name="T8" fmla="*/ 0 60000 65536"/>
                  <a:gd name="T9" fmla="*/ 0 w 166"/>
                  <a:gd name="T10" fmla="*/ 0 h 65"/>
                  <a:gd name="T11" fmla="*/ 166 w 166"/>
                  <a:gd name="T12" fmla="*/ 65 h 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" h="65">
                    <a:moveTo>
                      <a:pt x="0" y="64"/>
                    </a:moveTo>
                    <a:lnTo>
                      <a:pt x="165" y="0"/>
                    </a:lnTo>
                    <a:lnTo>
                      <a:pt x="0" y="6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35"/>
              <p:cNvSpPr>
                <a:spLocks/>
              </p:cNvSpPr>
              <p:nvPr/>
            </p:nvSpPr>
            <p:spPr bwMode="auto">
              <a:xfrm>
                <a:off x="816" y="1728"/>
                <a:ext cx="305" cy="251"/>
              </a:xfrm>
              <a:custGeom>
                <a:avLst/>
                <a:gdLst>
                  <a:gd name="T0" fmla="*/ 0 w 305"/>
                  <a:gd name="T1" fmla="*/ 250 h 251"/>
                  <a:gd name="T2" fmla="*/ 304 w 305"/>
                  <a:gd name="T3" fmla="*/ 0 h 251"/>
                  <a:gd name="T4" fmla="*/ 0 w 305"/>
                  <a:gd name="T5" fmla="*/ 250 h 251"/>
                  <a:gd name="T6" fmla="*/ 0 60000 65536"/>
                  <a:gd name="T7" fmla="*/ 0 60000 65536"/>
                  <a:gd name="T8" fmla="*/ 0 60000 65536"/>
                  <a:gd name="T9" fmla="*/ 0 w 305"/>
                  <a:gd name="T10" fmla="*/ 0 h 251"/>
                  <a:gd name="T11" fmla="*/ 305 w 305"/>
                  <a:gd name="T12" fmla="*/ 251 h 2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5" h="251">
                    <a:moveTo>
                      <a:pt x="0" y="250"/>
                    </a:moveTo>
                    <a:lnTo>
                      <a:pt x="304" y="0"/>
                    </a:lnTo>
                    <a:lnTo>
                      <a:pt x="0" y="25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36"/>
              <p:cNvSpPr>
                <a:spLocks/>
              </p:cNvSpPr>
              <p:nvPr/>
            </p:nvSpPr>
            <p:spPr bwMode="auto">
              <a:xfrm>
                <a:off x="1125" y="1734"/>
                <a:ext cx="253" cy="211"/>
              </a:xfrm>
              <a:custGeom>
                <a:avLst/>
                <a:gdLst>
                  <a:gd name="T0" fmla="*/ 0 w 253"/>
                  <a:gd name="T1" fmla="*/ 0 h 211"/>
                  <a:gd name="T2" fmla="*/ 252 w 253"/>
                  <a:gd name="T3" fmla="*/ 210 h 211"/>
                  <a:gd name="T4" fmla="*/ 0 w 253"/>
                  <a:gd name="T5" fmla="*/ 0 h 211"/>
                  <a:gd name="T6" fmla="*/ 0 60000 65536"/>
                  <a:gd name="T7" fmla="*/ 0 60000 65536"/>
                  <a:gd name="T8" fmla="*/ 0 60000 65536"/>
                  <a:gd name="T9" fmla="*/ 0 w 253"/>
                  <a:gd name="T10" fmla="*/ 0 h 211"/>
                  <a:gd name="T11" fmla="*/ 253 w 253"/>
                  <a:gd name="T12" fmla="*/ 211 h 2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3" h="211">
                    <a:moveTo>
                      <a:pt x="0" y="0"/>
                    </a:moveTo>
                    <a:lnTo>
                      <a:pt x="252" y="2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37"/>
              <p:cNvSpPr>
                <a:spLocks/>
              </p:cNvSpPr>
              <p:nvPr/>
            </p:nvSpPr>
            <p:spPr bwMode="auto">
              <a:xfrm>
                <a:off x="510" y="2062"/>
                <a:ext cx="305" cy="250"/>
              </a:xfrm>
              <a:custGeom>
                <a:avLst/>
                <a:gdLst>
                  <a:gd name="T0" fmla="*/ 0 w 305"/>
                  <a:gd name="T1" fmla="*/ 249 h 250"/>
                  <a:gd name="T2" fmla="*/ 304 w 305"/>
                  <a:gd name="T3" fmla="*/ 0 h 250"/>
                  <a:gd name="T4" fmla="*/ 0 w 305"/>
                  <a:gd name="T5" fmla="*/ 249 h 250"/>
                  <a:gd name="T6" fmla="*/ 0 60000 65536"/>
                  <a:gd name="T7" fmla="*/ 0 60000 65536"/>
                  <a:gd name="T8" fmla="*/ 0 60000 65536"/>
                  <a:gd name="T9" fmla="*/ 0 w 305"/>
                  <a:gd name="T10" fmla="*/ 0 h 250"/>
                  <a:gd name="T11" fmla="*/ 305 w 305"/>
                  <a:gd name="T12" fmla="*/ 250 h 2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5" h="250">
                    <a:moveTo>
                      <a:pt x="0" y="249"/>
                    </a:moveTo>
                    <a:lnTo>
                      <a:pt x="304" y="0"/>
                    </a:lnTo>
                    <a:lnTo>
                      <a:pt x="0" y="24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38"/>
              <p:cNvSpPr>
                <a:spLocks/>
              </p:cNvSpPr>
              <p:nvPr/>
            </p:nvSpPr>
            <p:spPr bwMode="auto">
              <a:xfrm>
                <a:off x="819" y="2068"/>
                <a:ext cx="254" cy="211"/>
              </a:xfrm>
              <a:custGeom>
                <a:avLst/>
                <a:gdLst>
                  <a:gd name="T0" fmla="*/ 0 w 254"/>
                  <a:gd name="T1" fmla="*/ 0 h 211"/>
                  <a:gd name="T2" fmla="*/ 253 w 254"/>
                  <a:gd name="T3" fmla="*/ 210 h 211"/>
                  <a:gd name="T4" fmla="*/ 0 w 254"/>
                  <a:gd name="T5" fmla="*/ 0 h 211"/>
                  <a:gd name="T6" fmla="*/ 0 60000 65536"/>
                  <a:gd name="T7" fmla="*/ 0 60000 65536"/>
                  <a:gd name="T8" fmla="*/ 0 60000 65536"/>
                  <a:gd name="T9" fmla="*/ 0 w 254"/>
                  <a:gd name="T10" fmla="*/ 0 h 211"/>
                  <a:gd name="T11" fmla="*/ 254 w 254"/>
                  <a:gd name="T12" fmla="*/ 211 h 2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4" h="211">
                    <a:moveTo>
                      <a:pt x="0" y="0"/>
                    </a:moveTo>
                    <a:lnTo>
                      <a:pt x="253" y="2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39"/>
              <p:cNvSpPr>
                <a:spLocks noChangeArrowheads="1"/>
              </p:cNvSpPr>
              <p:nvPr/>
            </p:nvSpPr>
            <p:spPr bwMode="auto">
              <a:xfrm>
                <a:off x="995" y="2289"/>
                <a:ext cx="212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R</a:t>
                </a:r>
              </a:p>
            </p:txBody>
          </p:sp>
          <p:sp>
            <p:nvSpPr>
              <p:cNvPr id="89" name="Rectangle 40"/>
              <p:cNvSpPr>
                <a:spLocks noChangeArrowheads="1"/>
              </p:cNvSpPr>
              <p:nvPr/>
            </p:nvSpPr>
            <p:spPr bwMode="auto">
              <a:xfrm>
                <a:off x="384" y="2295"/>
                <a:ext cx="205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S</a:t>
                </a:r>
              </a:p>
            </p:txBody>
          </p:sp>
          <p:sp>
            <p:nvSpPr>
              <p:cNvPr id="90" name="Rectangle 41"/>
              <p:cNvSpPr>
                <a:spLocks noChangeArrowheads="1"/>
              </p:cNvSpPr>
              <p:nvPr/>
            </p:nvSpPr>
            <p:spPr bwMode="auto">
              <a:xfrm>
                <a:off x="1307" y="1938"/>
                <a:ext cx="212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B</a:t>
                </a:r>
              </a:p>
            </p:txBody>
          </p:sp>
        </p:grpSp>
        <p:sp>
          <p:nvSpPr>
            <p:cNvPr id="71" name="Text Box 42"/>
            <p:cNvSpPr txBox="1">
              <a:spLocks noChangeArrowheads="1"/>
            </p:cNvSpPr>
            <p:nvPr/>
          </p:nvSpPr>
          <p:spPr bwMode="auto">
            <a:xfrm>
              <a:off x="4419600" y="3511550"/>
              <a:ext cx="622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2000" b="0" dirty="0">
                  <a:solidFill>
                    <a:srgbClr val="CF0E30"/>
                  </a:solidFill>
                  <a:cs typeface="Times New Roman" pitchFamily="18" charset="0"/>
                </a:rPr>
                <a:t>NLJ</a:t>
              </a:r>
            </a:p>
          </p:txBody>
        </p:sp>
        <p:sp>
          <p:nvSpPr>
            <p:cNvPr id="72" name="Text Box 43"/>
            <p:cNvSpPr txBox="1">
              <a:spLocks noChangeArrowheads="1"/>
            </p:cNvSpPr>
            <p:nvPr/>
          </p:nvSpPr>
          <p:spPr bwMode="auto">
            <a:xfrm>
              <a:off x="3913188" y="3968750"/>
              <a:ext cx="622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2000" b="0" dirty="0">
                  <a:solidFill>
                    <a:srgbClr val="CF0E30"/>
                  </a:solidFill>
                  <a:cs typeface="Times New Roman" pitchFamily="18" charset="0"/>
                </a:rPr>
                <a:t>NLJ</a:t>
              </a:r>
            </a:p>
          </p:txBody>
        </p:sp>
        <p:sp>
          <p:nvSpPr>
            <p:cNvPr id="73" name="Text Box 44"/>
            <p:cNvSpPr txBox="1">
              <a:spLocks noChangeArrowheads="1"/>
            </p:cNvSpPr>
            <p:nvPr/>
          </p:nvSpPr>
          <p:spPr bwMode="auto">
            <a:xfrm>
              <a:off x="5257800" y="4708525"/>
              <a:ext cx="1346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2000" b="0" dirty="0">
                  <a:solidFill>
                    <a:schemeClr val="accent1"/>
                  </a:solidFill>
                  <a:cs typeface="Times New Roman" pitchFamily="18" charset="0"/>
                </a:rPr>
                <a:t>(heap scan)</a:t>
              </a:r>
            </a:p>
          </p:txBody>
        </p:sp>
        <p:sp>
          <p:nvSpPr>
            <p:cNvPr id="74" name="Text Box 45"/>
            <p:cNvSpPr txBox="1">
              <a:spLocks noChangeArrowheads="1"/>
            </p:cNvSpPr>
            <p:nvPr/>
          </p:nvSpPr>
          <p:spPr bwMode="auto">
            <a:xfrm>
              <a:off x="5740400" y="4098925"/>
              <a:ext cx="1346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2000" b="0">
                  <a:solidFill>
                    <a:schemeClr val="accent1"/>
                  </a:solidFill>
                  <a:cs typeface="Times New Roman" pitchFamily="18" charset="0"/>
                </a:rPr>
                <a:t>(heap scan)</a:t>
              </a:r>
            </a:p>
          </p:txBody>
        </p:sp>
        <p:sp>
          <p:nvSpPr>
            <p:cNvPr id="75" name="Text Box 46"/>
            <p:cNvSpPr txBox="1">
              <a:spLocks noChangeArrowheads="1"/>
            </p:cNvSpPr>
            <p:nvPr/>
          </p:nvSpPr>
          <p:spPr bwMode="auto">
            <a:xfrm>
              <a:off x="3505200" y="4860925"/>
              <a:ext cx="1346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sz="2000" b="0">
                  <a:solidFill>
                    <a:schemeClr val="accent1"/>
                  </a:solidFill>
                  <a:cs typeface="Times New Roman" pitchFamily="18" charset="0"/>
                </a:rPr>
                <a:t>(heap scan)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9213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Enumerating Execution </a:t>
            </a:r>
            <a:r>
              <a:rPr lang="en-US" dirty="0">
                <a:ea typeface="ＭＳ Ｐゴシック" pitchFamily="34" charset="-128"/>
              </a:rPr>
              <a:t>Plans (</a:t>
            </a:r>
            <a:r>
              <a:rPr lang="en-US" i="1" dirty="0">
                <a:ea typeface="ＭＳ Ｐゴシック" pitchFamily="34" charset="-128"/>
              </a:rPr>
              <a:t>Cont’d</a:t>
            </a:r>
            <a:r>
              <a:rPr lang="en-US" dirty="0">
                <a:ea typeface="ＭＳ Ｐゴシック" pitchFamily="34" charset="-128"/>
              </a:rPr>
              <a:t>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In particular, the query optimizer enumerates: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All possible left-deep orderings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The </a:t>
            </a:r>
            <a:r>
              <a:rPr lang="en-US" sz="2600" dirty="0"/>
              <a:t>different possible ways for evaluating each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The different access paths for each relation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2" name="Rounded Rectangle 1"/>
          <p:cNvSpPr/>
          <p:nvPr/>
        </p:nvSpPr>
        <p:spPr>
          <a:xfrm>
            <a:off x="762000" y="3886200"/>
            <a:ext cx="7848600" cy="1066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Subsequently, estimate the cost of each plan using </a:t>
            </a:r>
            <a:r>
              <a:rPr lang="en-US" sz="2800" i="1" dirty="0" smtClean="0">
                <a:solidFill>
                  <a:schemeClr val="tx1"/>
                </a:solidFill>
              </a:rPr>
              <a:t>statistics</a:t>
            </a:r>
            <a:r>
              <a:rPr lang="en-US" sz="2800" dirty="0" smtClean="0">
                <a:solidFill>
                  <a:schemeClr val="tx1"/>
                </a:solidFill>
              </a:rPr>
              <a:t> collected and stored at the system catalog!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2000" y="5257800"/>
            <a:ext cx="7848600" cy="10668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Let us now study a </a:t>
            </a:r>
            <a:r>
              <a:rPr lang="en-US" sz="2800" i="1" dirty="0" smtClean="0">
                <a:solidFill>
                  <a:schemeClr val="tx1"/>
                </a:solidFill>
              </a:rPr>
              <a:t>dynamic programming algorithm </a:t>
            </a:r>
            <a:r>
              <a:rPr lang="en-US" sz="2800" dirty="0" smtClean="0">
                <a:solidFill>
                  <a:schemeClr val="tx1"/>
                </a:solidFill>
              </a:rPr>
              <a:t>to effectively enumerate and estimate cost plans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950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 lIns="0" rIns="0">
            <a:normAutofit/>
          </a:bodyPr>
          <a:lstStyle/>
          <a:p>
            <a:r>
              <a:rPr lang="en-US" sz="3800" dirty="0" smtClean="0">
                <a:ea typeface="ＭＳ Ｐゴシック" pitchFamily="34" charset="-128"/>
              </a:rPr>
              <a:t>Towards a Dynamic Programming Algorithm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105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There are two main cases to consider: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</a:rPr>
              <a:t>CASE I: Single-Relation Queries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</a:rPr>
              <a:t>CASE II: Multiple-Relation Queries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CASE I: Single-Relation Queries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Only </a:t>
            </a:r>
            <a:r>
              <a:rPr lang="en-US" sz="2400" i="1" dirty="0" smtClean="0"/>
              <a:t>selection</a:t>
            </a:r>
            <a:r>
              <a:rPr lang="en-US" sz="2400" dirty="0" smtClean="0"/>
              <a:t>, </a:t>
            </a:r>
            <a:r>
              <a:rPr lang="en-US" sz="2400" i="1" dirty="0" smtClean="0"/>
              <a:t>projection</a:t>
            </a:r>
            <a:r>
              <a:rPr lang="en-US" sz="2400" dirty="0" smtClean="0"/>
              <a:t>, </a:t>
            </a:r>
            <a:r>
              <a:rPr lang="en-US" sz="2400" i="1" dirty="0" smtClean="0"/>
              <a:t>grouping</a:t>
            </a:r>
            <a:r>
              <a:rPr lang="en-US" sz="2400" dirty="0" smtClean="0"/>
              <a:t> and </a:t>
            </a:r>
            <a:r>
              <a:rPr lang="en-US" sz="2400" i="1" dirty="0" smtClean="0"/>
              <a:t>aggregate</a:t>
            </a:r>
            <a:r>
              <a:rPr lang="en-US" sz="2400" dirty="0" smtClean="0"/>
              <a:t> operations are involved (i.e., no </a:t>
            </a:r>
            <a:r>
              <a:rPr lang="en-US" sz="2400" i="1" dirty="0" smtClean="0"/>
              <a:t>joins</a:t>
            </a:r>
            <a:r>
              <a:rPr lang="en-US" sz="24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Every available access path is considered and the one with the least estimated cost is selected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The different operations are </a:t>
            </a:r>
            <a:r>
              <a:rPr lang="en-US" sz="2400" dirty="0" smtClean="0"/>
              <a:t>carried </a:t>
            </a:r>
            <a:r>
              <a:rPr lang="en-US" sz="2400" dirty="0"/>
              <a:t>out </a:t>
            </a:r>
            <a:r>
              <a:rPr lang="en-US" sz="2400" dirty="0" smtClean="0"/>
              <a:t>together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 smtClean="0"/>
              <a:t>E.g., if </a:t>
            </a:r>
            <a:r>
              <a:rPr lang="en-US" sz="2200" dirty="0"/>
              <a:t>an index is used for a selection, projection </a:t>
            </a:r>
            <a:r>
              <a:rPr lang="en-US" sz="2200" dirty="0" smtClean="0"/>
              <a:t>can be </a:t>
            </a:r>
            <a:r>
              <a:rPr lang="en-US" sz="2200" dirty="0"/>
              <a:t>done for each retrieved tuple, and the resulting tuples </a:t>
            </a:r>
            <a:r>
              <a:rPr lang="en-US" sz="2200" dirty="0" smtClean="0"/>
              <a:t>can be </a:t>
            </a:r>
            <a:r>
              <a:rPr lang="en-US" sz="2200" i="1" dirty="0">
                <a:solidFill>
                  <a:schemeClr val="accent2"/>
                </a:solidFill>
              </a:rPr>
              <a:t>pipelined</a:t>
            </a:r>
            <a:r>
              <a:rPr lang="en-US" sz="2200" dirty="0"/>
              <a:t> into </a:t>
            </a:r>
            <a:r>
              <a:rPr lang="en-US" sz="2200" dirty="0" smtClean="0"/>
              <a:t>an </a:t>
            </a:r>
            <a:r>
              <a:rPr lang="en-US" sz="2200" dirty="0"/>
              <a:t>aggregate </a:t>
            </a:r>
            <a:r>
              <a:rPr lang="en-US" sz="2200" dirty="0" smtClean="0"/>
              <a:t>operation (if any)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233087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ea typeface="ＭＳ Ｐゴシック" pitchFamily="34" charset="-128"/>
              </a:rPr>
              <a:t>CASE I</a:t>
            </a:r>
            <a:r>
              <a:rPr lang="en-US" dirty="0" smtClean="0">
                <a:ea typeface="ＭＳ Ｐゴシック" pitchFamily="34" charset="-128"/>
              </a:rPr>
              <a:t>: Single-Relation Queries-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 Example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Consider the following SQL query </a:t>
            </a:r>
            <a:r>
              <a:rPr lang="en-US" sz="2800" b="1" i="1" dirty="0" smtClean="0"/>
              <a:t>Q</a:t>
            </a:r>
            <a:r>
              <a:rPr lang="en-US" sz="2800" dirty="0" smtClean="0"/>
              <a:t>:</a:t>
            </a: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700" b="1" i="1" dirty="0" smtClean="0"/>
              <a:t>Q</a:t>
            </a:r>
            <a:r>
              <a:rPr lang="en-US" sz="2700" dirty="0" smtClean="0"/>
              <a:t> can be expressed in a relational algebra tree as follows: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300317" y="2057400"/>
            <a:ext cx="4100483" cy="1290097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>
                <a:latin typeface="Book Antiqua" pitchFamily="18" charset="0"/>
              </a:rPr>
              <a:t>SELECT 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S.rating</a:t>
            </a:r>
            <a:r>
              <a:rPr lang="en-US" dirty="0" smtClean="0">
                <a:latin typeface="Book Antiqua" pitchFamily="18" charset="0"/>
              </a:rPr>
              <a:t>, COUNT (*)</a:t>
            </a:r>
            <a:endParaRPr lang="en-US" dirty="0">
              <a:latin typeface="Book Antiqua" pitchFamily="18" charset="0"/>
            </a:endParaRPr>
          </a:p>
          <a:p>
            <a:r>
              <a:rPr lang="en-US" sz="2000" dirty="0">
                <a:latin typeface="Book Antiqua" pitchFamily="18" charset="0"/>
              </a:rPr>
              <a:t>FROM </a:t>
            </a:r>
            <a:r>
              <a:rPr lang="en-US" dirty="0">
                <a:latin typeface="Book Antiqua" pitchFamily="18" charset="0"/>
              </a:rPr>
              <a:t> Sailors S</a:t>
            </a:r>
          </a:p>
          <a:p>
            <a:r>
              <a:rPr lang="en-US" sz="2000" dirty="0">
                <a:latin typeface="Book Antiqua" pitchFamily="18" charset="0"/>
              </a:rPr>
              <a:t>WHERE</a:t>
            </a:r>
            <a:r>
              <a:rPr lang="en-US" dirty="0">
                <a:latin typeface="Book Antiqua" pitchFamily="18" charset="0"/>
              </a:rPr>
              <a:t>  </a:t>
            </a:r>
            <a:r>
              <a:rPr lang="en-US" dirty="0" err="1" smtClean="0">
                <a:latin typeface="Book Antiqua" pitchFamily="18" charset="0"/>
              </a:rPr>
              <a:t>S.rating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&gt; 5 AND </a:t>
            </a:r>
            <a:r>
              <a:rPr lang="en-US" dirty="0" err="1" smtClean="0">
                <a:latin typeface="Book Antiqua" pitchFamily="18" charset="0"/>
              </a:rPr>
              <a:t>S.age</a:t>
            </a:r>
            <a:r>
              <a:rPr lang="en-US" dirty="0" smtClean="0">
                <a:latin typeface="Book Antiqua" pitchFamily="18" charset="0"/>
              </a:rPr>
              <a:t> = 20</a:t>
            </a:r>
          </a:p>
          <a:p>
            <a:r>
              <a:rPr lang="en-US" dirty="0" smtClean="0">
                <a:latin typeface="Book Antiqua" pitchFamily="18" charset="0"/>
              </a:rPr>
              <a:t>GROUP BY </a:t>
            </a:r>
            <a:r>
              <a:rPr lang="en-US" dirty="0" err="1" smtClean="0">
                <a:latin typeface="Book Antiqua" pitchFamily="18" charset="0"/>
              </a:rPr>
              <a:t>S.rating</a:t>
            </a:r>
            <a:endParaRPr lang="en-US" dirty="0">
              <a:latin typeface="Book Antiqua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31541" y="3962400"/>
            <a:ext cx="2546176" cy="2819400"/>
            <a:chOff x="3231541" y="3962400"/>
            <a:chExt cx="2546176" cy="2819400"/>
          </a:xfrm>
        </p:grpSpPr>
        <p:sp>
          <p:nvSpPr>
            <p:cNvPr id="17" name="Freeform 29"/>
            <p:cNvSpPr>
              <a:spLocks/>
            </p:cNvSpPr>
            <p:nvPr/>
          </p:nvSpPr>
          <p:spPr bwMode="auto">
            <a:xfrm>
              <a:off x="3352800" y="5833322"/>
              <a:ext cx="115888" cy="158750"/>
            </a:xfrm>
            <a:custGeom>
              <a:avLst/>
              <a:gdLst>
                <a:gd name="T0" fmla="*/ 72 w 73"/>
                <a:gd name="T1" fmla="*/ 50 h 100"/>
                <a:gd name="T2" fmla="*/ 62 w 73"/>
                <a:gd name="T3" fmla="*/ 15 h 100"/>
                <a:gd name="T4" fmla="*/ 36 w 73"/>
                <a:gd name="T5" fmla="*/ 0 h 100"/>
                <a:gd name="T6" fmla="*/ 11 w 73"/>
                <a:gd name="T7" fmla="*/ 15 h 100"/>
                <a:gd name="T8" fmla="*/ 0 w 73"/>
                <a:gd name="T9" fmla="*/ 50 h 100"/>
                <a:gd name="T10" fmla="*/ 11 w 73"/>
                <a:gd name="T11" fmla="*/ 84 h 100"/>
                <a:gd name="T12" fmla="*/ 36 w 73"/>
                <a:gd name="T13" fmla="*/ 99 h 100"/>
                <a:gd name="T14" fmla="*/ 62 w 73"/>
                <a:gd name="T15" fmla="*/ 84 h 100"/>
                <a:gd name="T16" fmla="*/ 72 w 73"/>
                <a:gd name="T1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0">
                  <a:moveTo>
                    <a:pt x="72" y="50"/>
                  </a:moveTo>
                  <a:lnTo>
                    <a:pt x="62" y="15"/>
                  </a:lnTo>
                  <a:lnTo>
                    <a:pt x="36" y="0"/>
                  </a:lnTo>
                  <a:lnTo>
                    <a:pt x="11" y="15"/>
                  </a:lnTo>
                  <a:lnTo>
                    <a:pt x="0" y="50"/>
                  </a:lnTo>
                  <a:lnTo>
                    <a:pt x="11" y="84"/>
                  </a:lnTo>
                  <a:lnTo>
                    <a:pt x="36" y="99"/>
                  </a:lnTo>
                  <a:lnTo>
                    <a:pt x="62" y="84"/>
                  </a:lnTo>
                  <a:lnTo>
                    <a:pt x="72" y="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3411538" y="5850784"/>
              <a:ext cx="103188" cy="1588"/>
            </a:xfrm>
            <a:custGeom>
              <a:avLst/>
              <a:gdLst>
                <a:gd name="T0" fmla="*/ 0 w 65"/>
                <a:gd name="T1" fmla="*/ 0 h 1"/>
                <a:gd name="T2" fmla="*/ 64 w 65"/>
                <a:gd name="T3" fmla="*/ 0 h 1"/>
                <a:gd name="T4" fmla="*/ 0 w 6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1">
                  <a:moveTo>
                    <a:pt x="0" y="0"/>
                  </a:move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115602" y="3978275"/>
              <a:ext cx="1588" cy="173038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2"/>
            <p:cNvSpPr>
              <a:spLocks/>
            </p:cNvSpPr>
            <p:nvPr/>
          </p:nvSpPr>
          <p:spPr bwMode="auto">
            <a:xfrm>
              <a:off x="4202915" y="3978275"/>
              <a:ext cx="1588" cy="173038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auto">
            <a:xfrm>
              <a:off x="4074327" y="3962400"/>
              <a:ext cx="174625" cy="1588"/>
            </a:xfrm>
            <a:custGeom>
              <a:avLst/>
              <a:gdLst>
                <a:gd name="T0" fmla="*/ 0 w 110"/>
                <a:gd name="T1" fmla="*/ 0 h 1"/>
                <a:gd name="T2" fmla="*/ 109 w 110"/>
                <a:gd name="T3" fmla="*/ 0 h 1"/>
                <a:gd name="T4" fmla="*/ 0 w 110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1">
                  <a:moveTo>
                    <a:pt x="0" y="0"/>
                  </a:move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40"/>
            <p:cNvSpPr>
              <a:spLocks/>
            </p:cNvSpPr>
            <p:nvPr/>
          </p:nvSpPr>
          <p:spPr bwMode="auto">
            <a:xfrm>
              <a:off x="4401352" y="6140449"/>
              <a:ext cx="46038" cy="312738"/>
            </a:xfrm>
            <a:custGeom>
              <a:avLst/>
              <a:gdLst>
                <a:gd name="T0" fmla="*/ 0 w 1"/>
                <a:gd name="T1" fmla="*/ 0 h 353"/>
                <a:gd name="T2" fmla="*/ 0 w 1"/>
                <a:gd name="T3" fmla="*/ 352 h 353"/>
                <a:gd name="T4" fmla="*/ 0 w 1"/>
                <a:gd name="T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41"/>
            <p:cNvSpPr>
              <a:spLocks/>
            </p:cNvSpPr>
            <p:nvPr/>
          </p:nvSpPr>
          <p:spPr bwMode="auto">
            <a:xfrm>
              <a:off x="4409290" y="4335463"/>
              <a:ext cx="46038" cy="336550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42"/>
            <p:cNvSpPr>
              <a:spLocks/>
            </p:cNvSpPr>
            <p:nvPr/>
          </p:nvSpPr>
          <p:spPr bwMode="auto">
            <a:xfrm>
              <a:off x="4324960" y="5917459"/>
              <a:ext cx="87313" cy="158750"/>
            </a:xfrm>
            <a:custGeom>
              <a:avLst/>
              <a:gdLst>
                <a:gd name="T0" fmla="*/ 0 w 55"/>
                <a:gd name="T1" fmla="*/ 99 h 100"/>
                <a:gd name="T2" fmla="*/ 54 w 55"/>
                <a:gd name="T3" fmla="*/ 0 h 100"/>
                <a:gd name="T4" fmla="*/ 0 w 55"/>
                <a:gd name="T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100">
                  <a:moveTo>
                    <a:pt x="0" y="99"/>
                  </a:moveTo>
                  <a:lnTo>
                    <a:pt x="54" y="0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43"/>
            <p:cNvSpPr>
              <a:spLocks/>
            </p:cNvSpPr>
            <p:nvPr/>
          </p:nvSpPr>
          <p:spPr bwMode="auto">
            <a:xfrm>
              <a:off x="4410685" y="5930159"/>
              <a:ext cx="76200" cy="146050"/>
            </a:xfrm>
            <a:custGeom>
              <a:avLst/>
              <a:gdLst>
                <a:gd name="T0" fmla="*/ 0 w 48"/>
                <a:gd name="T1" fmla="*/ 0 h 92"/>
                <a:gd name="T2" fmla="*/ 47 w 48"/>
                <a:gd name="T3" fmla="*/ 91 h 92"/>
                <a:gd name="T4" fmla="*/ 0 w 48"/>
                <a:gd name="T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2">
                  <a:moveTo>
                    <a:pt x="0" y="0"/>
                  </a:moveTo>
                  <a:lnTo>
                    <a:pt x="47" y="9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5"/>
            <p:cNvSpPr>
              <a:spLocks noChangeArrowheads="1"/>
            </p:cNvSpPr>
            <p:nvPr/>
          </p:nvSpPr>
          <p:spPr bwMode="auto">
            <a:xfrm>
              <a:off x="3960027" y="6434137"/>
              <a:ext cx="901701" cy="347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 dirty="0">
                  <a:solidFill>
                    <a:srgbClr val="000000"/>
                  </a:solidFill>
                  <a:latin typeface="Arial" pitchFamily="34" charset="0"/>
                </a:rPr>
                <a:t>Sailors</a:t>
              </a:r>
            </a:p>
          </p:txBody>
        </p:sp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4537945" y="5887429"/>
              <a:ext cx="923331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</a:rPr>
                <a:t>age = 20</a:t>
              </a:r>
              <a:endParaRPr lang="en-US" sz="1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3399842" y="5895605"/>
              <a:ext cx="976314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</a:rPr>
                <a:t>rating &gt; 5</a:t>
              </a:r>
            </a:p>
          </p:txBody>
        </p:sp>
        <p:sp>
          <p:nvSpPr>
            <p:cNvPr id="42" name="Rectangle 49"/>
            <p:cNvSpPr>
              <a:spLocks noChangeArrowheads="1"/>
            </p:cNvSpPr>
            <p:nvPr/>
          </p:nvSpPr>
          <p:spPr bwMode="auto">
            <a:xfrm>
              <a:off x="4171165" y="4048125"/>
              <a:ext cx="160655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</a:rPr>
                <a:t>r</a:t>
              </a:r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</a:rPr>
                <a:t>ating, COUNT(*)</a:t>
              </a:r>
              <a:endParaRPr lang="en-US" sz="1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31541" y="4514147"/>
              <a:ext cx="16128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 </a:t>
              </a:r>
              <a:r>
                <a:rPr lang="en-US" dirty="0" err="1" smtClean="0"/>
                <a:t>BY</a:t>
              </a:r>
              <a:r>
                <a:rPr lang="en-US" sz="2200" b="1" baseline="-25000" dirty="0" err="1" smtClean="0"/>
                <a:t>rating</a:t>
              </a:r>
              <a:endParaRPr lang="en-US" sz="2200" b="1" dirty="0"/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4114059" y="5187538"/>
              <a:ext cx="1588" cy="173038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4201372" y="5187538"/>
              <a:ext cx="1588" cy="173038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4072784" y="5171663"/>
              <a:ext cx="174625" cy="1588"/>
            </a:xfrm>
            <a:custGeom>
              <a:avLst/>
              <a:gdLst>
                <a:gd name="T0" fmla="*/ 0 w 110"/>
                <a:gd name="T1" fmla="*/ 0 h 1"/>
                <a:gd name="T2" fmla="*/ 109 w 110"/>
                <a:gd name="T3" fmla="*/ 0 h 1"/>
                <a:gd name="T4" fmla="*/ 0 w 110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1">
                  <a:moveTo>
                    <a:pt x="0" y="0"/>
                  </a:move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4169622" y="5257388"/>
              <a:ext cx="679674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</a:rPr>
                <a:t>rating</a:t>
              </a:r>
              <a:endParaRPr lang="en-US" sz="1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7" name="Freeform 41"/>
            <p:cNvSpPr>
              <a:spLocks/>
            </p:cNvSpPr>
            <p:nvPr/>
          </p:nvSpPr>
          <p:spPr bwMode="auto">
            <a:xfrm>
              <a:off x="4411054" y="4964694"/>
              <a:ext cx="46038" cy="336550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1"/>
            <p:cNvSpPr>
              <a:spLocks/>
            </p:cNvSpPr>
            <p:nvPr/>
          </p:nvSpPr>
          <p:spPr bwMode="auto">
            <a:xfrm>
              <a:off x="4399200" y="5523018"/>
              <a:ext cx="46038" cy="336550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94610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ea typeface="ＭＳ Ｐゴシック" pitchFamily="34" charset="-128"/>
              </a:rPr>
              <a:t>CASE I</a:t>
            </a:r>
            <a:r>
              <a:rPr lang="en-US" dirty="0" smtClean="0">
                <a:ea typeface="ＭＳ Ｐゴシック" pitchFamily="34" charset="-128"/>
              </a:rPr>
              <a:t>: Single-Relation </a:t>
            </a:r>
            <a:r>
              <a:rPr lang="en-US" dirty="0">
                <a:ea typeface="ＭＳ Ｐゴシック" pitchFamily="34" charset="-128"/>
              </a:rPr>
              <a:t>Queries- 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 </a:t>
            </a:r>
            <a:r>
              <a:rPr lang="en-US" dirty="0">
                <a:ea typeface="ＭＳ Ｐゴシック" pitchFamily="34" charset="-128"/>
              </a:rPr>
              <a:t>Example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41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Consider the following SQL query </a:t>
            </a:r>
            <a:r>
              <a:rPr lang="en-US" sz="2800" b="1" i="1" dirty="0" smtClean="0"/>
              <a:t>Q</a:t>
            </a:r>
            <a:r>
              <a:rPr lang="en-US" sz="2800" dirty="0" smtClean="0"/>
              <a:t>:</a:t>
            </a: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</a:rPr>
              <a:t>How can </a:t>
            </a:r>
            <a:r>
              <a:rPr lang="en-US" sz="2800" b="1" i="1" dirty="0" smtClean="0">
                <a:solidFill>
                  <a:srgbClr val="0070C0"/>
                </a:solidFill>
              </a:rPr>
              <a:t>Q</a:t>
            </a:r>
            <a:r>
              <a:rPr lang="en-US" sz="2800" dirty="0" smtClean="0">
                <a:solidFill>
                  <a:srgbClr val="0070C0"/>
                </a:solidFill>
              </a:rPr>
              <a:t> be evaluated?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Apply CASE I:</a:t>
            </a:r>
          </a:p>
          <a:p>
            <a:pPr lvl="2">
              <a:buFont typeface="Wingdings" pitchFamily="2" charset="2"/>
              <a:buChar char="§"/>
            </a:pPr>
            <a:r>
              <a:rPr lang="en-US" sz="2600" dirty="0" smtClean="0"/>
              <a:t>Every </a:t>
            </a:r>
            <a:r>
              <a:rPr lang="en-US" sz="2600" dirty="0"/>
              <a:t>available access path </a:t>
            </a:r>
            <a:r>
              <a:rPr lang="en-US" sz="2600" i="1" dirty="0" smtClean="0"/>
              <a:t>for Sailors</a:t>
            </a:r>
            <a:r>
              <a:rPr lang="en-US" sz="2600" dirty="0" smtClean="0"/>
              <a:t> is </a:t>
            </a:r>
            <a:r>
              <a:rPr lang="en-US" sz="2600" dirty="0"/>
              <a:t>considered and the one with the least estimated cost is selected</a:t>
            </a:r>
          </a:p>
          <a:p>
            <a:pPr lvl="2">
              <a:buFont typeface="Wingdings" pitchFamily="2" charset="2"/>
              <a:buChar char="§"/>
            </a:pPr>
            <a:r>
              <a:rPr lang="en-US" sz="2600" dirty="0"/>
              <a:t>The </a:t>
            </a:r>
            <a:r>
              <a:rPr lang="en-US" sz="2600" dirty="0" smtClean="0"/>
              <a:t>selection and projection </a:t>
            </a:r>
            <a:r>
              <a:rPr lang="en-US" sz="2600" dirty="0"/>
              <a:t>operations are carried out together</a:t>
            </a:r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  <p:sp>
        <p:nvSpPr>
          <p:cNvPr id="3" name="Striped Right Arrow 2"/>
          <p:cNvSpPr/>
          <p:nvPr/>
        </p:nvSpPr>
        <p:spPr>
          <a:xfrm>
            <a:off x="5562600" y="2526294"/>
            <a:ext cx="609600" cy="6858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066800" y="2291303"/>
            <a:ext cx="4100483" cy="1290097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>
                <a:latin typeface="Book Antiqua" pitchFamily="18" charset="0"/>
              </a:rPr>
              <a:t>SELECT 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S.rating</a:t>
            </a:r>
            <a:r>
              <a:rPr lang="en-US" dirty="0" smtClean="0">
                <a:latin typeface="Book Antiqua" pitchFamily="18" charset="0"/>
              </a:rPr>
              <a:t>, COUNT (*)</a:t>
            </a:r>
            <a:endParaRPr lang="en-US" dirty="0">
              <a:latin typeface="Book Antiqua" pitchFamily="18" charset="0"/>
            </a:endParaRPr>
          </a:p>
          <a:p>
            <a:r>
              <a:rPr lang="en-US" sz="2000" dirty="0">
                <a:latin typeface="Book Antiqua" pitchFamily="18" charset="0"/>
              </a:rPr>
              <a:t>FROM </a:t>
            </a:r>
            <a:r>
              <a:rPr lang="en-US" dirty="0">
                <a:latin typeface="Book Antiqua" pitchFamily="18" charset="0"/>
              </a:rPr>
              <a:t> Sailors S</a:t>
            </a:r>
          </a:p>
          <a:p>
            <a:r>
              <a:rPr lang="en-US" sz="2000" dirty="0">
                <a:latin typeface="Book Antiqua" pitchFamily="18" charset="0"/>
              </a:rPr>
              <a:t>WHERE</a:t>
            </a:r>
            <a:r>
              <a:rPr lang="en-US" dirty="0">
                <a:latin typeface="Book Antiqua" pitchFamily="18" charset="0"/>
              </a:rPr>
              <a:t>  </a:t>
            </a:r>
            <a:r>
              <a:rPr lang="en-US" dirty="0" err="1" smtClean="0">
                <a:latin typeface="Book Antiqua" pitchFamily="18" charset="0"/>
              </a:rPr>
              <a:t>S.rating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&gt; 5 AND </a:t>
            </a:r>
            <a:r>
              <a:rPr lang="en-US" dirty="0" err="1" smtClean="0">
                <a:latin typeface="Book Antiqua" pitchFamily="18" charset="0"/>
              </a:rPr>
              <a:t>S.age</a:t>
            </a:r>
            <a:r>
              <a:rPr lang="en-US" dirty="0" smtClean="0">
                <a:latin typeface="Book Antiqua" pitchFamily="18" charset="0"/>
              </a:rPr>
              <a:t> = 20</a:t>
            </a:r>
          </a:p>
          <a:p>
            <a:r>
              <a:rPr lang="en-US" dirty="0" smtClean="0">
                <a:latin typeface="Book Antiqua" pitchFamily="18" charset="0"/>
              </a:rPr>
              <a:t>GROUP BY </a:t>
            </a:r>
            <a:r>
              <a:rPr lang="en-US" dirty="0" err="1" smtClean="0">
                <a:latin typeface="Book Antiqua" pitchFamily="18" charset="0"/>
              </a:rPr>
              <a:t>S.rating</a:t>
            </a:r>
            <a:endParaRPr lang="en-US" dirty="0">
              <a:latin typeface="Book Antiqua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0800" y="1524000"/>
            <a:ext cx="2546176" cy="2819400"/>
            <a:chOff x="3231541" y="3962400"/>
            <a:chExt cx="2546176" cy="2819400"/>
          </a:xfrm>
        </p:grpSpPr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3352800" y="5833322"/>
              <a:ext cx="115888" cy="158750"/>
            </a:xfrm>
            <a:custGeom>
              <a:avLst/>
              <a:gdLst>
                <a:gd name="T0" fmla="*/ 72 w 73"/>
                <a:gd name="T1" fmla="*/ 50 h 100"/>
                <a:gd name="T2" fmla="*/ 62 w 73"/>
                <a:gd name="T3" fmla="*/ 15 h 100"/>
                <a:gd name="T4" fmla="*/ 36 w 73"/>
                <a:gd name="T5" fmla="*/ 0 h 100"/>
                <a:gd name="T6" fmla="*/ 11 w 73"/>
                <a:gd name="T7" fmla="*/ 15 h 100"/>
                <a:gd name="T8" fmla="*/ 0 w 73"/>
                <a:gd name="T9" fmla="*/ 50 h 100"/>
                <a:gd name="T10" fmla="*/ 11 w 73"/>
                <a:gd name="T11" fmla="*/ 84 h 100"/>
                <a:gd name="T12" fmla="*/ 36 w 73"/>
                <a:gd name="T13" fmla="*/ 99 h 100"/>
                <a:gd name="T14" fmla="*/ 62 w 73"/>
                <a:gd name="T15" fmla="*/ 84 h 100"/>
                <a:gd name="T16" fmla="*/ 72 w 73"/>
                <a:gd name="T1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0">
                  <a:moveTo>
                    <a:pt x="72" y="50"/>
                  </a:moveTo>
                  <a:lnTo>
                    <a:pt x="62" y="15"/>
                  </a:lnTo>
                  <a:lnTo>
                    <a:pt x="36" y="0"/>
                  </a:lnTo>
                  <a:lnTo>
                    <a:pt x="11" y="15"/>
                  </a:lnTo>
                  <a:lnTo>
                    <a:pt x="0" y="50"/>
                  </a:lnTo>
                  <a:lnTo>
                    <a:pt x="11" y="84"/>
                  </a:lnTo>
                  <a:lnTo>
                    <a:pt x="36" y="99"/>
                  </a:lnTo>
                  <a:lnTo>
                    <a:pt x="62" y="84"/>
                  </a:lnTo>
                  <a:lnTo>
                    <a:pt x="72" y="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3411538" y="5850784"/>
              <a:ext cx="103188" cy="1588"/>
            </a:xfrm>
            <a:custGeom>
              <a:avLst/>
              <a:gdLst>
                <a:gd name="T0" fmla="*/ 0 w 65"/>
                <a:gd name="T1" fmla="*/ 0 h 1"/>
                <a:gd name="T2" fmla="*/ 64 w 65"/>
                <a:gd name="T3" fmla="*/ 0 h 1"/>
                <a:gd name="T4" fmla="*/ 0 w 6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1">
                  <a:moveTo>
                    <a:pt x="0" y="0"/>
                  </a:move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115602" y="3978275"/>
              <a:ext cx="1588" cy="173038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2"/>
            <p:cNvSpPr>
              <a:spLocks/>
            </p:cNvSpPr>
            <p:nvPr/>
          </p:nvSpPr>
          <p:spPr bwMode="auto">
            <a:xfrm>
              <a:off x="4202915" y="3978275"/>
              <a:ext cx="1588" cy="173038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3"/>
            <p:cNvSpPr>
              <a:spLocks/>
            </p:cNvSpPr>
            <p:nvPr/>
          </p:nvSpPr>
          <p:spPr bwMode="auto">
            <a:xfrm>
              <a:off x="4074327" y="3962400"/>
              <a:ext cx="174625" cy="1588"/>
            </a:xfrm>
            <a:custGeom>
              <a:avLst/>
              <a:gdLst>
                <a:gd name="T0" fmla="*/ 0 w 110"/>
                <a:gd name="T1" fmla="*/ 0 h 1"/>
                <a:gd name="T2" fmla="*/ 109 w 110"/>
                <a:gd name="T3" fmla="*/ 0 h 1"/>
                <a:gd name="T4" fmla="*/ 0 w 110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1">
                  <a:moveTo>
                    <a:pt x="0" y="0"/>
                  </a:move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40"/>
            <p:cNvSpPr>
              <a:spLocks/>
            </p:cNvSpPr>
            <p:nvPr/>
          </p:nvSpPr>
          <p:spPr bwMode="auto">
            <a:xfrm>
              <a:off x="4401352" y="6140449"/>
              <a:ext cx="46038" cy="312738"/>
            </a:xfrm>
            <a:custGeom>
              <a:avLst/>
              <a:gdLst>
                <a:gd name="T0" fmla="*/ 0 w 1"/>
                <a:gd name="T1" fmla="*/ 0 h 353"/>
                <a:gd name="T2" fmla="*/ 0 w 1"/>
                <a:gd name="T3" fmla="*/ 352 h 353"/>
                <a:gd name="T4" fmla="*/ 0 w 1"/>
                <a:gd name="T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41"/>
            <p:cNvSpPr>
              <a:spLocks/>
            </p:cNvSpPr>
            <p:nvPr/>
          </p:nvSpPr>
          <p:spPr bwMode="auto">
            <a:xfrm>
              <a:off x="4409290" y="4335463"/>
              <a:ext cx="46038" cy="336550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42"/>
            <p:cNvSpPr>
              <a:spLocks/>
            </p:cNvSpPr>
            <p:nvPr/>
          </p:nvSpPr>
          <p:spPr bwMode="auto">
            <a:xfrm>
              <a:off x="4324960" y="5917459"/>
              <a:ext cx="87313" cy="158750"/>
            </a:xfrm>
            <a:custGeom>
              <a:avLst/>
              <a:gdLst>
                <a:gd name="T0" fmla="*/ 0 w 55"/>
                <a:gd name="T1" fmla="*/ 99 h 100"/>
                <a:gd name="T2" fmla="*/ 54 w 55"/>
                <a:gd name="T3" fmla="*/ 0 h 100"/>
                <a:gd name="T4" fmla="*/ 0 w 55"/>
                <a:gd name="T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100">
                  <a:moveTo>
                    <a:pt x="0" y="99"/>
                  </a:moveTo>
                  <a:lnTo>
                    <a:pt x="54" y="0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3"/>
            <p:cNvSpPr>
              <a:spLocks/>
            </p:cNvSpPr>
            <p:nvPr/>
          </p:nvSpPr>
          <p:spPr bwMode="auto">
            <a:xfrm>
              <a:off x="4410685" y="5930159"/>
              <a:ext cx="76200" cy="146050"/>
            </a:xfrm>
            <a:custGeom>
              <a:avLst/>
              <a:gdLst>
                <a:gd name="T0" fmla="*/ 0 w 48"/>
                <a:gd name="T1" fmla="*/ 0 h 92"/>
                <a:gd name="T2" fmla="*/ 47 w 48"/>
                <a:gd name="T3" fmla="*/ 91 h 92"/>
                <a:gd name="T4" fmla="*/ 0 w 48"/>
                <a:gd name="T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2">
                  <a:moveTo>
                    <a:pt x="0" y="0"/>
                  </a:moveTo>
                  <a:lnTo>
                    <a:pt x="47" y="9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45"/>
            <p:cNvSpPr>
              <a:spLocks noChangeArrowheads="1"/>
            </p:cNvSpPr>
            <p:nvPr/>
          </p:nvSpPr>
          <p:spPr bwMode="auto">
            <a:xfrm>
              <a:off x="3960027" y="6434137"/>
              <a:ext cx="901701" cy="347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 dirty="0">
                  <a:solidFill>
                    <a:srgbClr val="000000"/>
                  </a:solidFill>
                  <a:latin typeface="Arial" pitchFamily="34" charset="0"/>
                </a:rPr>
                <a:t>Sailors</a:t>
              </a:r>
            </a:p>
          </p:txBody>
        </p:sp>
        <p:sp>
          <p:nvSpPr>
            <p:cNvPr id="29" name="Rectangle 47"/>
            <p:cNvSpPr>
              <a:spLocks noChangeArrowheads="1"/>
            </p:cNvSpPr>
            <p:nvPr/>
          </p:nvSpPr>
          <p:spPr bwMode="auto">
            <a:xfrm>
              <a:off x="4537945" y="5887429"/>
              <a:ext cx="923331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</a:rPr>
                <a:t>age = 20</a:t>
              </a:r>
              <a:endParaRPr lang="en-US" sz="1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0" name="Rectangle 48"/>
            <p:cNvSpPr>
              <a:spLocks noChangeArrowheads="1"/>
            </p:cNvSpPr>
            <p:nvPr/>
          </p:nvSpPr>
          <p:spPr bwMode="auto">
            <a:xfrm>
              <a:off x="3399842" y="5895605"/>
              <a:ext cx="976314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</a:rPr>
                <a:t>rating &gt; 5</a:t>
              </a:r>
            </a:p>
          </p:txBody>
        </p:sp>
        <p:sp>
          <p:nvSpPr>
            <p:cNvPr id="31" name="Rectangle 49"/>
            <p:cNvSpPr>
              <a:spLocks noChangeArrowheads="1"/>
            </p:cNvSpPr>
            <p:nvPr/>
          </p:nvSpPr>
          <p:spPr bwMode="auto">
            <a:xfrm>
              <a:off x="4171165" y="4048125"/>
              <a:ext cx="160655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</a:rPr>
                <a:t>r</a:t>
              </a:r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</a:rPr>
                <a:t>ating, COUNT(*)</a:t>
              </a:r>
              <a:endParaRPr lang="en-US" sz="1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31541" y="4514147"/>
              <a:ext cx="16128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 </a:t>
              </a:r>
              <a:r>
                <a:rPr lang="en-US" dirty="0" err="1" smtClean="0"/>
                <a:t>BY</a:t>
              </a:r>
              <a:r>
                <a:rPr lang="en-US" sz="2200" b="1" baseline="-25000" dirty="0" err="1" smtClean="0"/>
                <a:t>rating</a:t>
              </a:r>
              <a:endParaRPr lang="en-US" sz="2200" b="1" dirty="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4114059" y="5187538"/>
              <a:ext cx="1588" cy="173038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4201372" y="5187538"/>
              <a:ext cx="1588" cy="173038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4072784" y="5171663"/>
              <a:ext cx="174625" cy="1588"/>
            </a:xfrm>
            <a:custGeom>
              <a:avLst/>
              <a:gdLst>
                <a:gd name="T0" fmla="*/ 0 w 110"/>
                <a:gd name="T1" fmla="*/ 0 h 1"/>
                <a:gd name="T2" fmla="*/ 109 w 110"/>
                <a:gd name="T3" fmla="*/ 0 h 1"/>
                <a:gd name="T4" fmla="*/ 0 w 110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1">
                  <a:moveTo>
                    <a:pt x="0" y="0"/>
                  </a:move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9"/>
            <p:cNvSpPr>
              <a:spLocks noChangeArrowheads="1"/>
            </p:cNvSpPr>
            <p:nvPr/>
          </p:nvSpPr>
          <p:spPr bwMode="auto">
            <a:xfrm>
              <a:off x="4169622" y="5257388"/>
              <a:ext cx="679674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</a:rPr>
                <a:t>rating</a:t>
              </a:r>
              <a:endParaRPr lang="en-US" sz="1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auto">
            <a:xfrm>
              <a:off x="4411054" y="4964694"/>
              <a:ext cx="46038" cy="336550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4399200" y="5523018"/>
              <a:ext cx="46038" cy="336550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618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ea typeface="ＭＳ Ｐゴシック" pitchFamily="34" charset="-128"/>
              </a:rPr>
              <a:t>CASE I</a:t>
            </a:r>
            <a:r>
              <a:rPr lang="en-US" dirty="0" smtClean="0">
                <a:ea typeface="ＭＳ Ｐゴシック" pitchFamily="34" charset="-128"/>
              </a:rPr>
              <a:t>: Single-Relation Queries-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 Example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Consider the following SQL query </a:t>
            </a:r>
            <a:r>
              <a:rPr lang="en-US" sz="2800" b="1" i="1" dirty="0" smtClean="0"/>
              <a:t>Q</a:t>
            </a:r>
            <a:r>
              <a:rPr lang="en-US" sz="2800" dirty="0" smtClean="0"/>
              <a:t>:</a:t>
            </a: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What would be the cost of we assume a </a:t>
            </a:r>
            <a:r>
              <a:rPr lang="en-US" sz="2600" u="sng" dirty="0" smtClean="0">
                <a:solidFill>
                  <a:srgbClr val="0070C0"/>
                </a:solidFill>
              </a:rPr>
              <a:t>file scan</a:t>
            </a:r>
            <a:r>
              <a:rPr lang="en-US" sz="2600" dirty="0" smtClean="0">
                <a:solidFill>
                  <a:srgbClr val="0070C0"/>
                </a:solidFill>
              </a:rPr>
              <a:t> for sailors?</a:t>
            </a:r>
            <a:endParaRPr lang="en-US" sz="26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  <p:sp>
        <p:nvSpPr>
          <p:cNvPr id="3" name="Striped Right Arrow 2"/>
          <p:cNvSpPr/>
          <p:nvPr/>
        </p:nvSpPr>
        <p:spPr>
          <a:xfrm>
            <a:off x="4191000" y="4926839"/>
            <a:ext cx="914400" cy="6858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2300317" y="2057400"/>
            <a:ext cx="4100483" cy="1290097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>
                <a:latin typeface="Book Antiqua" pitchFamily="18" charset="0"/>
              </a:rPr>
              <a:t>SELECT 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S.rating</a:t>
            </a:r>
            <a:r>
              <a:rPr lang="en-US" dirty="0" smtClean="0">
                <a:latin typeface="Book Antiqua" pitchFamily="18" charset="0"/>
              </a:rPr>
              <a:t>, COUNT (*)</a:t>
            </a:r>
            <a:endParaRPr lang="en-US" dirty="0">
              <a:latin typeface="Book Antiqua" pitchFamily="18" charset="0"/>
            </a:endParaRPr>
          </a:p>
          <a:p>
            <a:r>
              <a:rPr lang="en-US" sz="2000" dirty="0">
                <a:latin typeface="Book Antiqua" pitchFamily="18" charset="0"/>
              </a:rPr>
              <a:t>FROM </a:t>
            </a:r>
            <a:r>
              <a:rPr lang="en-US" dirty="0">
                <a:latin typeface="Book Antiqua" pitchFamily="18" charset="0"/>
              </a:rPr>
              <a:t> Sailors S</a:t>
            </a:r>
          </a:p>
          <a:p>
            <a:r>
              <a:rPr lang="en-US" sz="2000" dirty="0">
                <a:latin typeface="Book Antiqua" pitchFamily="18" charset="0"/>
              </a:rPr>
              <a:t>WHERE</a:t>
            </a:r>
            <a:r>
              <a:rPr lang="en-US" dirty="0">
                <a:latin typeface="Book Antiqua" pitchFamily="18" charset="0"/>
              </a:rPr>
              <a:t>  </a:t>
            </a:r>
            <a:r>
              <a:rPr lang="en-US" dirty="0" err="1" smtClean="0">
                <a:latin typeface="Book Antiqua" pitchFamily="18" charset="0"/>
              </a:rPr>
              <a:t>S.rating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&gt; 5 AND </a:t>
            </a:r>
            <a:r>
              <a:rPr lang="en-US" dirty="0" err="1" smtClean="0">
                <a:latin typeface="Book Antiqua" pitchFamily="18" charset="0"/>
              </a:rPr>
              <a:t>S.age</a:t>
            </a:r>
            <a:r>
              <a:rPr lang="en-US" dirty="0" smtClean="0">
                <a:latin typeface="Book Antiqua" pitchFamily="18" charset="0"/>
              </a:rPr>
              <a:t> = 20</a:t>
            </a:r>
          </a:p>
          <a:p>
            <a:r>
              <a:rPr lang="en-US" dirty="0" smtClean="0">
                <a:latin typeface="Book Antiqua" pitchFamily="18" charset="0"/>
              </a:rPr>
              <a:t>GROUP BY </a:t>
            </a:r>
            <a:r>
              <a:rPr lang="en-US" dirty="0" err="1" smtClean="0">
                <a:latin typeface="Book Antiqua" pitchFamily="18" charset="0"/>
              </a:rPr>
              <a:t>S.rating</a:t>
            </a:r>
            <a:endParaRPr lang="en-US" dirty="0">
              <a:latin typeface="Book Antiqua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492424" y="3962400"/>
            <a:ext cx="2546176" cy="2819400"/>
            <a:chOff x="3231541" y="3962400"/>
            <a:chExt cx="2546176" cy="2819400"/>
          </a:xfrm>
        </p:grpSpPr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3352800" y="5833322"/>
              <a:ext cx="115888" cy="158750"/>
            </a:xfrm>
            <a:custGeom>
              <a:avLst/>
              <a:gdLst>
                <a:gd name="T0" fmla="*/ 72 w 73"/>
                <a:gd name="T1" fmla="*/ 50 h 100"/>
                <a:gd name="T2" fmla="*/ 62 w 73"/>
                <a:gd name="T3" fmla="*/ 15 h 100"/>
                <a:gd name="T4" fmla="*/ 36 w 73"/>
                <a:gd name="T5" fmla="*/ 0 h 100"/>
                <a:gd name="T6" fmla="*/ 11 w 73"/>
                <a:gd name="T7" fmla="*/ 15 h 100"/>
                <a:gd name="T8" fmla="*/ 0 w 73"/>
                <a:gd name="T9" fmla="*/ 50 h 100"/>
                <a:gd name="T10" fmla="*/ 11 w 73"/>
                <a:gd name="T11" fmla="*/ 84 h 100"/>
                <a:gd name="T12" fmla="*/ 36 w 73"/>
                <a:gd name="T13" fmla="*/ 99 h 100"/>
                <a:gd name="T14" fmla="*/ 62 w 73"/>
                <a:gd name="T15" fmla="*/ 84 h 100"/>
                <a:gd name="T16" fmla="*/ 72 w 73"/>
                <a:gd name="T1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0">
                  <a:moveTo>
                    <a:pt x="72" y="50"/>
                  </a:moveTo>
                  <a:lnTo>
                    <a:pt x="62" y="15"/>
                  </a:lnTo>
                  <a:lnTo>
                    <a:pt x="36" y="0"/>
                  </a:lnTo>
                  <a:lnTo>
                    <a:pt x="11" y="15"/>
                  </a:lnTo>
                  <a:lnTo>
                    <a:pt x="0" y="50"/>
                  </a:lnTo>
                  <a:lnTo>
                    <a:pt x="11" y="84"/>
                  </a:lnTo>
                  <a:lnTo>
                    <a:pt x="36" y="99"/>
                  </a:lnTo>
                  <a:lnTo>
                    <a:pt x="62" y="84"/>
                  </a:lnTo>
                  <a:lnTo>
                    <a:pt x="72" y="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3411538" y="5850784"/>
              <a:ext cx="103188" cy="1588"/>
            </a:xfrm>
            <a:custGeom>
              <a:avLst/>
              <a:gdLst>
                <a:gd name="T0" fmla="*/ 0 w 65"/>
                <a:gd name="T1" fmla="*/ 0 h 1"/>
                <a:gd name="T2" fmla="*/ 64 w 65"/>
                <a:gd name="T3" fmla="*/ 0 h 1"/>
                <a:gd name="T4" fmla="*/ 0 w 6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1">
                  <a:moveTo>
                    <a:pt x="0" y="0"/>
                  </a:move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4115602" y="3978275"/>
              <a:ext cx="1588" cy="173038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4202915" y="3978275"/>
              <a:ext cx="1588" cy="173038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4074327" y="3962400"/>
              <a:ext cx="174625" cy="1588"/>
            </a:xfrm>
            <a:custGeom>
              <a:avLst/>
              <a:gdLst>
                <a:gd name="T0" fmla="*/ 0 w 110"/>
                <a:gd name="T1" fmla="*/ 0 h 1"/>
                <a:gd name="T2" fmla="*/ 109 w 110"/>
                <a:gd name="T3" fmla="*/ 0 h 1"/>
                <a:gd name="T4" fmla="*/ 0 w 110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1">
                  <a:moveTo>
                    <a:pt x="0" y="0"/>
                  </a:move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4401352" y="6140449"/>
              <a:ext cx="46038" cy="312738"/>
            </a:xfrm>
            <a:custGeom>
              <a:avLst/>
              <a:gdLst>
                <a:gd name="T0" fmla="*/ 0 w 1"/>
                <a:gd name="T1" fmla="*/ 0 h 353"/>
                <a:gd name="T2" fmla="*/ 0 w 1"/>
                <a:gd name="T3" fmla="*/ 352 h 353"/>
                <a:gd name="T4" fmla="*/ 0 w 1"/>
                <a:gd name="T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53">
                  <a:moveTo>
                    <a:pt x="0" y="0"/>
                  </a:moveTo>
                  <a:lnTo>
                    <a:pt x="0" y="3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4409290" y="4335463"/>
              <a:ext cx="46038" cy="336550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4324960" y="5917459"/>
              <a:ext cx="87313" cy="158750"/>
            </a:xfrm>
            <a:custGeom>
              <a:avLst/>
              <a:gdLst>
                <a:gd name="T0" fmla="*/ 0 w 55"/>
                <a:gd name="T1" fmla="*/ 99 h 100"/>
                <a:gd name="T2" fmla="*/ 54 w 55"/>
                <a:gd name="T3" fmla="*/ 0 h 100"/>
                <a:gd name="T4" fmla="*/ 0 w 55"/>
                <a:gd name="T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100">
                  <a:moveTo>
                    <a:pt x="0" y="99"/>
                  </a:moveTo>
                  <a:lnTo>
                    <a:pt x="54" y="0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4410685" y="5930159"/>
              <a:ext cx="76200" cy="146050"/>
            </a:xfrm>
            <a:custGeom>
              <a:avLst/>
              <a:gdLst>
                <a:gd name="T0" fmla="*/ 0 w 48"/>
                <a:gd name="T1" fmla="*/ 0 h 92"/>
                <a:gd name="T2" fmla="*/ 47 w 48"/>
                <a:gd name="T3" fmla="*/ 91 h 92"/>
                <a:gd name="T4" fmla="*/ 0 w 48"/>
                <a:gd name="T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92">
                  <a:moveTo>
                    <a:pt x="0" y="0"/>
                  </a:moveTo>
                  <a:lnTo>
                    <a:pt x="47" y="9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3960027" y="6434137"/>
              <a:ext cx="901701" cy="347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 dirty="0">
                  <a:solidFill>
                    <a:srgbClr val="000000"/>
                  </a:solidFill>
                  <a:latin typeface="Arial" pitchFamily="34" charset="0"/>
                </a:rPr>
                <a:t>Sailors</a:t>
              </a: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4537945" y="5887429"/>
              <a:ext cx="923331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</a:rPr>
                <a:t>age = 20</a:t>
              </a:r>
              <a:endParaRPr lang="en-US" sz="1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3399842" y="5895605"/>
              <a:ext cx="976314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</a:rPr>
                <a:t>rating &gt; 5</a:t>
              </a: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4171165" y="4048125"/>
              <a:ext cx="160655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</a:rPr>
                <a:t>r</a:t>
              </a:r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</a:rPr>
                <a:t>ating, COUNT(*)</a:t>
              </a:r>
              <a:endParaRPr lang="en-US" sz="1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1541" y="4514147"/>
              <a:ext cx="16128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 </a:t>
              </a:r>
              <a:r>
                <a:rPr lang="en-US" dirty="0" err="1" smtClean="0"/>
                <a:t>BY</a:t>
              </a:r>
              <a:r>
                <a:rPr lang="en-US" sz="2200" b="1" baseline="-25000" dirty="0" err="1" smtClean="0"/>
                <a:t>rating</a:t>
              </a:r>
              <a:endParaRPr lang="en-US" sz="2200" b="1" dirty="0"/>
            </a:p>
          </p:txBody>
        </p:sp>
        <p:sp>
          <p:nvSpPr>
            <p:cNvPr id="47" name="Freeform 31"/>
            <p:cNvSpPr>
              <a:spLocks/>
            </p:cNvSpPr>
            <p:nvPr/>
          </p:nvSpPr>
          <p:spPr bwMode="auto">
            <a:xfrm>
              <a:off x="4114059" y="5187538"/>
              <a:ext cx="1588" cy="173038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2"/>
            <p:cNvSpPr>
              <a:spLocks/>
            </p:cNvSpPr>
            <p:nvPr/>
          </p:nvSpPr>
          <p:spPr bwMode="auto">
            <a:xfrm>
              <a:off x="4201372" y="5187538"/>
              <a:ext cx="1588" cy="173038"/>
            </a:xfrm>
            <a:custGeom>
              <a:avLst/>
              <a:gdLst>
                <a:gd name="T0" fmla="*/ 0 w 1"/>
                <a:gd name="T1" fmla="*/ 0 h 109"/>
                <a:gd name="T2" fmla="*/ 0 w 1"/>
                <a:gd name="T3" fmla="*/ 108 h 109"/>
                <a:gd name="T4" fmla="*/ 0 w 1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09">
                  <a:moveTo>
                    <a:pt x="0" y="0"/>
                  </a:move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3"/>
            <p:cNvSpPr>
              <a:spLocks/>
            </p:cNvSpPr>
            <p:nvPr/>
          </p:nvSpPr>
          <p:spPr bwMode="auto">
            <a:xfrm>
              <a:off x="4072784" y="5171663"/>
              <a:ext cx="174625" cy="1588"/>
            </a:xfrm>
            <a:custGeom>
              <a:avLst/>
              <a:gdLst>
                <a:gd name="T0" fmla="*/ 0 w 110"/>
                <a:gd name="T1" fmla="*/ 0 h 1"/>
                <a:gd name="T2" fmla="*/ 109 w 110"/>
                <a:gd name="T3" fmla="*/ 0 h 1"/>
                <a:gd name="T4" fmla="*/ 0 w 110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1">
                  <a:moveTo>
                    <a:pt x="0" y="0"/>
                  </a:move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169622" y="5257388"/>
              <a:ext cx="679674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</a:rPr>
                <a:t>rating</a:t>
              </a:r>
              <a:endParaRPr lang="en-US" sz="1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4411054" y="4964694"/>
              <a:ext cx="46038" cy="336550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1"/>
            <p:cNvSpPr>
              <a:spLocks/>
            </p:cNvSpPr>
            <p:nvPr/>
          </p:nvSpPr>
          <p:spPr bwMode="auto">
            <a:xfrm>
              <a:off x="4399200" y="5523018"/>
              <a:ext cx="46038" cy="336550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461240" y="3958082"/>
            <a:ext cx="3704084" cy="2819400"/>
            <a:chOff x="5461240" y="3958082"/>
            <a:chExt cx="3704084" cy="2819400"/>
          </a:xfrm>
        </p:grpSpPr>
        <p:grpSp>
          <p:nvGrpSpPr>
            <p:cNvPr id="28" name="Group 27"/>
            <p:cNvGrpSpPr/>
            <p:nvPr/>
          </p:nvGrpSpPr>
          <p:grpSpPr>
            <a:xfrm>
              <a:off x="5461240" y="3958082"/>
              <a:ext cx="3558299" cy="2819400"/>
              <a:chOff x="5461240" y="3958082"/>
              <a:chExt cx="3558299" cy="281940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670323" y="5701326"/>
                <a:ext cx="13492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(Scan; Write</a:t>
                </a:r>
                <a:br>
                  <a:rPr lang="en-US" b="1" dirty="0" smtClean="0"/>
                </a:br>
                <a:r>
                  <a:rPr lang="en-US" b="1" dirty="0" smtClean="0"/>
                  <a:t>to Temp T1)</a:t>
                </a:r>
                <a:endParaRPr lang="en-US" b="1" dirty="0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5461240" y="3958082"/>
                <a:ext cx="2546176" cy="2819400"/>
                <a:chOff x="3231541" y="3962400"/>
                <a:chExt cx="2546176" cy="2819400"/>
              </a:xfrm>
            </p:grpSpPr>
            <p:sp>
              <p:nvSpPr>
                <p:cNvPr id="54" name="Freeform 29"/>
                <p:cNvSpPr>
                  <a:spLocks/>
                </p:cNvSpPr>
                <p:nvPr/>
              </p:nvSpPr>
              <p:spPr bwMode="auto">
                <a:xfrm>
                  <a:off x="3352800" y="5833322"/>
                  <a:ext cx="115888" cy="158750"/>
                </a:xfrm>
                <a:custGeom>
                  <a:avLst/>
                  <a:gdLst>
                    <a:gd name="T0" fmla="*/ 72 w 73"/>
                    <a:gd name="T1" fmla="*/ 50 h 100"/>
                    <a:gd name="T2" fmla="*/ 62 w 73"/>
                    <a:gd name="T3" fmla="*/ 15 h 100"/>
                    <a:gd name="T4" fmla="*/ 36 w 73"/>
                    <a:gd name="T5" fmla="*/ 0 h 100"/>
                    <a:gd name="T6" fmla="*/ 11 w 73"/>
                    <a:gd name="T7" fmla="*/ 15 h 100"/>
                    <a:gd name="T8" fmla="*/ 0 w 73"/>
                    <a:gd name="T9" fmla="*/ 50 h 100"/>
                    <a:gd name="T10" fmla="*/ 11 w 73"/>
                    <a:gd name="T11" fmla="*/ 84 h 100"/>
                    <a:gd name="T12" fmla="*/ 36 w 73"/>
                    <a:gd name="T13" fmla="*/ 99 h 100"/>
                    <a:gd name="T14" fmla="*/ 62 w 73"/>
                    <a:gd name="T15" fmla="*/ 84 h 100"/>
                    <a:gd name="T16" fmla="*/ 72 w 73"/>
                    <a:gd name="T17" fmla="*/ 5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100">
                      <a:moveTo>
                        <a:pt x="72" y="50"/>
                      </a:moveTo>
                      <a:lnTo>
                        <a:pt x="62" y="15"/>
                      </a:lnTo>
                      <a:lnTo>
                        <a:pt x="36" y="0"/>
                      </a:lnTo>
                      <a:lnTo>
                        <a:pt x="11" y="15"/>
                      </a:lnTo>
                      <a:lnTo>
                        <a:pt x="0" y="50"/>
                      </a:lnTo>
                      <a:lnTo>
                        <a:pt x="11" y="84"/>
                      </a:lnTo>
                      <a:lnTo>
                        <a:pt x="36" y="99"/>
                      </a:lnTo>
                      <a:lnTo>
                        <a:pt x="62" y="84"/>
                      </a:lnTo>
                      <a:lnTo>
                        <a:pt x="72" y="5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Freeform 30"/>
                <p:cNvSpPr>
                  <a:spLocks/>
                </p:cNvSpPr>
                <p:nvPr/>
              </p:nvSpPr>
              <p:spPr bwMode="auto">
                <a:xfrm>
                  <a:off x="3411538" y="5850784"/>
                  <a:ext cx="103188" cy="1588"/>
                </a:xfrm>
                <a:custGeom>
                  <a:avLst/>
                  <a:gdLst>
                    <a:gd name="T0" fmla="*/ 0 w 65"/>
                    <a:gd name="T1" fmla="*/ 0 h 1"/>
                    <a:gd name="T2" fmla="*/ 64 w 65"/>
                    <a:gd name="T3" fmla="*/ 0 h 1"/>
                    <a:gd name="T4" fmla="*/ 0 w 6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31"/>
                <p:cNvSpPr>
                  <a:spLocks/>
                </p:cNvSpPr>
                <p:nvPr/>
              </p:nvSpPr>
              <p:spPr bwMode="auto">
                <a:xfrm>
                  <a:off x="4115602" y="3978275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32"/>
                <p:cNvSpPr>
                  <a:spLocks/>
                </p:cNvSpPr>
                <p:nvPr/>
              </p:nvSpPr>
              <p:spPr bwMode="auto">
                <a:xfrm>
                  <a:off x="4202915" y="3978275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Freeform 33"/>
                <p:cNvSpPr>
                  <a:spLocks/>
                </p:cNvSpPr>
                <p:nvPr/>
              </p:nvSpPr>
              <p:spPr bwMode="auto">
                <a:xfrm>
                  <a:off x="4074327" y="3962400"/>
                  <a:ext cx="174625" cy="1588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40"/>
                <p:cNvSpPr>
                  <a:spLocks/>
                </p:cNvSpPr>
                <p:nvPr/>
              </p:nvSpPr>
              <p:spPr bwMode="auto">
                <a:xfrm>
                  <a:off x="4401352" y="6140449"/>
                  <a:ext cx="46038" cy="312738"/>
                </a:xfrm>
                <a:custGeom>
                  <a:avLst/>
                  <a:gdLst>
                    <a:gd name="T0" fmla="*/ 0 w 1"/>
                    <a:gd name="T1" fmla="*/ 0 h 353"/>
                    <a:gd name="T2" fmla="*/ 0 w 1"/>
                    <a:gd name="T3" fmla="*/ 352 h 353"/>
                    <a:gd name="T4" fmla="*/ 0 w 1"/>
                    <a:gd name="T5" fmla="*/ 0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53">
                      <a:moveTo>
                        <a:pt x="0" y="0"/>
                      </a:moveTo>
                      <a:lnTo>
                        <a:pt x="0" y="35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41"/>
                <p:cNvSpPr>
                  <a:spLocks/>
                </p:cNvSpPr>
                <p:nvPr/>
              </p:nvSpPr>
              <p:spPr bwMode="auto">
                <a:xfrm>
                  <a:off x="4409290" y="4335463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Freeform 42"/>
                <p:cNvSpPr>
                  <a:spLocks/>
                </p:cNvSpPr>
                <p:nvPr/>
              </p:nvSpPr>
              <p:spPr bwMode="auto">
                <a:xfrm>
                  <a:off x="4324960" y="5917459"/>
                  <a:ext cx="87313" cy="158750"/>
                </a:xfrm>
                <a:custGeom>
                  <a:avLst/>
                  <a:gdLst>
                    <a:gd name="T0" fmla="*/ 0 w 55"/>
                    <a:gd name="T1" fmla="*/ 99 h 100"/>
                    <a:gd name="T2" fmla="*/ 54 w 55"/>
                    <a:gd name="T3" fmla="*/ 0 h 100"/>
                    <a:gd name="T4" fmla="*/ 0 w 55"/>
                    <a:gd name="T5" fmla="*/ 99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5" h="100">
                      <a:moveTo>
                        <a:pt x="0" y="99"/>
                      </a:moveTo>
                      <a:lnTo>
                        <a:pt x="54" y="0"/>
                      </a:lnTo>
                      <a:lnTo>
                        <a:pt x="0" y="9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Freeform 43"/>
                <p:cNvSpPr>
                  <a:spLocks/>
                </p:cNvSpPr>
                <p:nvPr/>
              </p:nvSpPr>
              <p:spPr bwMode="auto">
                <a:xfrm>
                  <a:off x="4410685" y="5930159"/>
                  <a:ext cx="76200" cy="146050"/>
                </a:xfrm>
                <a:custGeom>
                  <a:avLst/>
                  <a:gdLst>
                    <a:gd name="T0" fmla="*/ 0 w 48"/>
                    <a:gd name="T1" fmla="*/ 0 h 92"/>
                    <a:gd name="T2" fmla="*/ 47 w 48"/>
                    <a:gd name="T3" fmla="*/ 91 h 92"/>
                    <a:gd name="T4" fmla="*/ 0 w 48"/>
                    <a:gd name="T5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92">
                      <a:moveTo>
                        <a:pt x="0" y="0"/>
                      </a:moveTo>
                      <a:lnTo>
                        <a:pt x="47" y="9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Rectangle 45"/>
                <p:cNvSpPr>
                  <a:spLocks noChangeArrowheads="1"/>
                </p:cNvSpPr>
                <p:nvPr/>
              </p:nvSpPr>
              <p:spPr bwMode="auto">
                <a:xfrm>
                  <a:off x="3960027" y="6434137"/>
                  <a:ext cx="901701" cy="3476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700" b="1" dirty="0">
                      <a:solidFill>
                        <a:srgbClr val="000000"/>
                      </a:solidFill>
                      <a:latin typeface="Arial" pitchFamily="34" charset="0"/>
                    </a:rPr>
                    <a:t>Sailors</a:t>
                  </a:r>
                </a:p>
              </p:txBody>
            </p:sp>
            <p:sp>
              <p:nvSpPr>
                <p:cNvPr id="64" name="Rectangle 47"/>
                <p:cNvSpPr>
                  <a:spLocks noChangeArrowheads="1"/>
                </p:cNvSpPr>
                <p:nvPr/>
              </p:nvSpPr>
              <p:spPr bwMode="auto">
                <a:xfrm>
                  <a:off x="4537945" y="5887429"/>
                  <a:ext cx="923331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age = 20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5" name="Rectangle 48"/>
                <p:cNvSpPr>
                  <a:spLocks noChangeArrowheads="1"/>
                </p:cNvSpPr>
                <p:nvPr/>
              </p:nvSpPr>
              <p:spPr bwMode="auto">
                <a:xfrm>
                  <a:off x="3399842" y="5895605"/>
                  <a:ext cx="976314" cy="3016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</a:rPr>
                    <a:t>rating &gt; 5</a:t>
                  </a:r>
                </a:p>
              </p:txBody>
            </p:sp>
            <p:sp>
              <p:nvSpPr>
                <p:cNvPr id="66" name="Rectangle 49"/>
                <p:cNvSpPr>
                  <a:spLocks noChangeArrowheads="1"/>
                </p:cNvSpPr>
                <p:nvPr/>
              </p:nvSpPr>
              <p:spPr bwMode="auto">
                <a:xfrm>
                  <a:off x="4171165" y="4048125"/>
                  <a:ext cx="1606552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</a:rPr>
                    <a:t>r</a:t>
                  </a:r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ating, COUNT(*)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3231541" y="4514147"/>
                  <a:ext cx="16128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GROUP </a:t>
                  </a:r>
                  <a:r>
                    <a:rPr lang="en-US" dirty="0" err="1" smtClean="0"/>
                    <a:t>BY</a:t>
                  </a:r>
                  <a:r>
                    <a:rPr lang="en-US" sz="2200" b="1" baseline="-25000" dirty="0" err="1" smtClean="0"/>
                    <a:t>rating</a:t>
                  </a:r>
                  <a:endParaRPr lang="en-US" sz="2200" b="1" dirty="0"/>
                </a:p>
              </p:txBody>
            </p:sp>
            <p:sp>
              <p:nvSpPr>
                <p:cNvPr id="68" name="Freeform 31"/>
                <p:cNvSpPr>
                  <a:spLocks/>
                </p:cNvSpPr>
                <p:nvPr/>
              </p:nvSpPr>
              <p:spPr bwMode="auto">
                <a:xfrm>
                  <a:off x="4114059" y="5187538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 32"/>
                <p:cNvSpPr>
                  <a:spLocks/>
                </p:cNvSpPr>
                <p:nvPr/>
              </p:nvSpPr>
              <p:spPr bwMode="auto">
                <a:xfrm>
                  <a:off x="4201372" y="5187538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Freeform 33"/>
                <p:cNvSpPr>
                  <a:spLocks/>
                </p:cNvSpPr>
                <p:nvPr/>
              </p:nvSpPr>
              <p:spPr bwMode="auto">
                <a:xfrm>
                  <a:off x="4072784" y="5171663"/>
                  <a:ext cx="174625" cy="1588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Rectangle 49"/>
                <p:cNvSpPr>
                  <a:spLocks noChangeArrowheads="1"/>
                </p:cNvSpPr>
                <p:nvPr/>
              </p:nvSpPr>
              <p:spPr bwMode="auto">
                <a:xfrm>
                  <a:off x="4169622" y="5257388"/>
                  <a:ext cx="679674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rating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/>
              </p:nvSpPr>
              <p:spPr bwMode="auto">
                <a:xfrm>
                  <a:off x="4411054" y="4964694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41"/>
                <p:cNvSpPr>
                  <a:spLocks/>
                </p:cNvSpPr>
                <p:nvPr/>
              </p:nvSpPr>
              <p:spPr bwMode="auto">
                <a:xfrm>
                  <a:off x="4399200" y="5523018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7063328" y="4560322"/>
                <a:ext cx="1850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(External Sorting)</a:t>
                </a:r>
                <a:endParaRPr lang="en-US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060962" y="5227452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(on-the-fly)</a:t>
                </a:r>
                <a:endParaRPr lang="en-US" b="1" dirty="0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7890616" y="399044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(on-the-fly)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70812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ea typeface="ＭＳ Ｐゴシック" pitchFamily="34" charset="-128"/>
              </a:rPr>
              <a:t>CASE I</a:t>
            </a:r>
            <a:r>
              <a:rPr lang="en-US" dirty="0" smtClean="0">
                <a:ea typeface="ＭＳ Ｐゴシック" pitchFamily="34" charset="-128"/>
              </a:rPr>
              <a:t>: Single-Relation Queries-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 Example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What would be the cost of we assume a </a:t>
            </a:r>
            <a:r>
              <a:rPr lang="en-US" sz="2600" u="sng" dirty="0" smtClean="0">
                <a:solidFill>
                  <a:srgbClr val="0070C0"/>
                </a:solidFill>
              </a:rPr>
              <a:t>file scan</a:t>
            </a:r>
            <a:r>
              <a:rPr lang="en-US" sz="2600" dirty="0" smtClean="0">
                <a:solidFill>
                  <a:srgbClr val="0070C0"/>
                </a:solidFill>
              </a:rPr>
              <a:t> for sailors?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838200" y="2422988"/>
            <a:ext cx="3704084" cy="2819400"/>
            <a:chOff x="5461240" y="3958082"/>
            <a:chExt cx="3704084" cy="2819400"/>
          </a:xfrm>
        </p:grpSpPr>
        <p:grpSp>
          <p:nvGrpSpPr>
            <p:cNvPr id="35" name="Group 34"/>
            <p:cNvGrpSpPr/>
            <p:nvPr/>
          </p:nvGrpSpPr>
          <p:grpSpPr>
            <a:xfrm>
              <a:off x="5461240" y="3958082"/>
              <a:ext cx="3558299" cy="2819400"/>
              <a:chOff x="5461240" y="3958082"/>
              <a:chExt cx="3558299" cy="281940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670323" y="5701326"/>
                <a:ext cx="134921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Scan</a:t>
                </a:r>
                <a:r>
                  <a:rPr lang="en-US" b="1" dirty="0" smtClean="0"/>
                  <a:t>;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Write</a:t>
                </a:r>
                <a:br>
                  <a:rPr lang="en-US" b="1" dirty="0" smtClean="0">
                    <a:solidFill>
                      <a:srgbClr val="0070C0"/>
                    </a:solidFill>
                  </a:rPr>
                </a:br>
                <a:r>
                  <a:rPr lang="en-US" b="1" dirty="0" smtClean="0">
                    <a:solidFill>
                      <a:srgbClr val="0070C0"/>
                    </a:solidFill>
                  </a:rPr>
                  <a:t>to Temp T1</a:t>
                </a:r>
                <a:r>
                  <a:rPr lang="en-US" b="1" dirty="0" smtClean="0"/>
                  <a:t>)</a:t>
                </a:r>
                <a:endParaRPr lang="en-US" b="1" dirty="0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461240" y="3958082"/>
                <a:ext cx="2546176" cy="2819400"/>
                <a:chOff x="3231541" y="3962400"/>
                <a:chExt cx="2546176" cy="2819400"/>
              </a:xfrm>
            </p:grpSpPr>
            <p:sp>
              <p:nvSpPr>
                <p:cNvPr id="41" name="Freeform 29"/>
                <p:cNvSpPr>
                  <a:spLocks/>
                </p:cNvSpPr>
                <p:nvPr/>
              </p:nvSpPr>
              <p:spPr bwMode="auto">
                <a:xfrm>
                  <a:off x="3352800" y="5833322"/>
                  <a:ext cx="115888" cy="158750"/>
                </a:xfrm>
                <a:custGeom>
                  <a:avLst/>
                  <a:gdLst>
                    <a:gd name="T0" fmla="*/ 72 w 73"/>
                    <a:gd name="T1" fmla="*/ 50 h 100"/>
                    <a:gd name="T2" fmla="*/ 62 w 73"/>
                    <a:gd name="T3" fmla="*/ 15 h 100"/>
                    <a:gd name="T4" fmla="*/ 36 w 73"/>
                    <a:gd name="T5" fmla="*/ 0 h 100"/>
                    <a:gd name="T6" fmla="*/ 11 w 73"/>
                    <a:gd name="T7" fmla="*/ 15 h 100"/>
                    <a:gd name="T8" fmla="*/ 0 w 73"/>
                    <a:gd name="T9" fmla="*/ 50 h 100"/>
                    <a:gd name="T10" fmla="*/ 11 w 73"/>
                    <a:gd name="T11" fmla="*/ 84 h 100"/>
                    <a:gd name="T12" fmla="*/ 36 w 73"/>
                    <a:gd name="T13" fmla="*/ 99 h 100"/>
                    <a:gd name="T14" fmla="*/ 62 w 73"/>
                    <a:gd name="T15" fmla="*/ 84 h 100"/>
                    <a:gd name="T16" fmla="*/ 72 w 73"/>
                    <a:gd name="T17" fmla="*/ 5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100">
                      <a:moveTo>
                        <a:pt x="72" y="50"/>
                      </a:moveTo>
                      <a:lnTo>
                        <a:pt x="62" y="15"/>
                      </a:lnTo>
                      <a:lnTo>
                        <a:pt x="36" y="0"/>
                      </a:lnTo>
                      <a:lnTo>
                        <a:pt x="11" y="15"/>
                      </a:lnTo>
                      <a:lnTo>
                        <a:pt x="0" y="50"/>
                      </a:lnTo>
                      <a:lnTo>
                        <a:pt x="11" y="84"/>
                      </a:lnTo>
                      <a:lnTo>
                        <a:pt x="36" y="99"/>
                      </a:lnTo>
                      <a:lnTo>
                        <a:pt x="62" y="84"/>
                      </a:lnTo>
                      <a:lnTo>
                        <a:pt x="72" y="5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30"/>
                <p:cNvSpPr>
                  <a:spLocks/>
                </p:cNvSpPr>
                <p:nvPr/>
              </p:nvSpPr>
              <p:spPr bwMode="auto">
                <a:xfrm>
                  <a:off x="3411538" y="5850784"/>
                  <a:ext cx="103188" cy="1588"/>
                </a:xfrm>
                <a:custGeom>
                  <a:avLst/>
                  <a:gdLst>
                    <a:gd name="T0" fmla="*/ 0 w 65"/>
                    <a:gd name="T1" fmla="*/ 0 h 1"/>
                    <a:gd name="T2" fmla="*/ 64 w 65"/>
                    <a:gd name="T3" fmla="*/ 0 h 1"/>
                    <a:gd name="T4" fmla="*/ 0 w 6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31"/>
                <p:cNvSpPr>
                  <a:spLocks/>
                </p:cNvSpPr>
                <p:nvPr/>
              </p:nvSpPr>
              <p:spPr bwMode="auto">
                <a:xfrm>
                  <a:off x="4115602" y="3978275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32"/>
                <p:cNvSpPr>
                  <a:spLocks/>
                </p:cNvSpPr>
                <p:nvPr/>
              </p:nvSpPr>
              <p:spPr bwMode="auto">
                <a:xfrm>
                  <a:off x="4202915" y="3978275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33"/>
                <p:cNvSpPr>
                  <a:spLocks/>
                </p:cNvSpPr>
                <p:nvPr/>
              </p:nvSpPr>
              <p:spPr bwMode="auto">
                <a:xfrm>
                  <a:off x="4074327" y="3962400"/>
                  <a:ext cx="174625" cy="1588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40"/>
                <p:cNvSpPr>
                  <a:spLocks/>
                </p:cNvSpPr>
                <p:nvPr/>
              </p:nvSpPr>
              <p:spPr bwMode="auto">
                <a:xfrm>
                  <a:off x="4401352" y="6140449"/>
                  <a:ext cx="46038" cy="312738"/>
                </a:xfrm>
                <a:custGeom>
                  <a:avLst/>
                  <a:gdLst>
                    <a:gd name="T0" fmla="*/ 0 w 1"/>
                    <a:gd name="T1" fmla="*/ 0 h 353"/>
                    <a:gd name="T2" fmla="*/ 0 w 1"/>
                    <a:gd name="T3" fmla="*/ 352 h 353"/>
                    <a:gd name="T4" fmla="*/ 0 w 1"/>
                    <a:gd name="T5" fmla="*/ 0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53">
                      <a:moveTo>
                        <a:pt x="0" y="0"/>
                      </a:moveTo>
                      <a:lnTo>
                        <a:pt x="0" y="35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41"/>
                <p:cNvSpPr>
                  <a:spLocks/>
                </p:cNvSpPr>
                <p:nvPr/>
              </p:nvSpPr>
              <p:spPr bwMode="auto">
                <a:xfrm>
                  <a:off x="4409290" y="4335463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42"/>
                <p:cNvSpPr>
                  <a:spLocks/>
                </p:cNvSpPr>
                <p:nvPr/>
              </p:nvSpPr>
              <p:spPr bwMode="auto">
                <a:xfrm>
                  <a:off x="4324960" y="5917459"/>
                  <a:ext cx="87313" cy="158750"/>
                </a:xfrm>
                <a:custGeom>
                  <a:avLst/>
                  <a:gdLst>
                    <a:gd name="T0" fmla="*/ 0 w 55"/>
                    <a:gd name="T1" fmla="*/ 99 h 100"/>
                    <a:gd name="T2" fmla="*/ 54 w 55"/>
                    <a:gd name="T3" fmla="*/ 0 h 100"/>
                    <a:gd name="T4" fmla="*/ 0 w 55"/>
                    <a:gd name="T5" fmla="*/ 99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5" h="100">
                      <a:moveTo>
                        <a:pt x="0" y="99"/>
                      </a:moveTo>
                      <a:lnTo>
                        <a:pt x="54" y="0"/>
                      </a:lnTo>
                      <a:lnTo>
                        <a:pt x="0" y="9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43"/>
                <p:cNvSpPr>
                  <a:spLocks/>
                </p:cNvSpPr>
                <p:nvPr/>
              </p:nvSpPr>
              <p:spPr bwMode="auto">
                <a:xfrm>
                  <a:off x="4410685" y="5930159"/>
                  <a:ext cx="76200" cy="146050"/>
                </a:xfrm>
                <a:custGeom>
                  <a:avLst/>
                  <a:gdLst>
                    <a:gd name="T0" fmla="*/ 0 w 48"/>
                    <a:gd name="T1" fmla="*/ 0 h 92"/>
                    <a:gd name="T2" fmla="*/ 47 w 48"/>
                    <a:gd name="T3" fmla="*/ 91 h 92"/>
                    <a:gd name="T4" fmla="*/ 0 w 48"/>
                    <a:gd name="T5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92">
                      <a:moveTo>
                        <a:pt x="0" y="0"/>
                      </a:moveTo>
                      <a:lnTo>
                        <a:pt x="47" y="9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Rectangle 45"/>
                <p:cNvSpPr>
                  <a:spLocks noChangeArrowheads="1"/>
                </p:cNvSpPr>
                <p:nvPr/>
              </p:nvSpPr>
              <p:spPr bwMode="auto">
                <a:xfrm>
                  <a:off x="3960027" y="6434137"/>
                  <a:ext cx="901701" cy="3476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700" b="1" dirty="0">
                      <a:solidFill>
                        <a:srgbClr val="000000"/>
                      </a:solidFill>
                      <a:latin typeface="Arial" pitchFamily="34" charset="0"/>
                    </a:rPr>
                    <a:t>Sailors</a:t>
                  </a:r>
                </a:p>
              </p:txBody>
            </p:sp>
            <p:sp>
              <p:nvSpPr>
                <p:cNvPr id="51" name="Rectangle 47"/>
                <p:cNvSpPr>
                  <a:spLocks noChangeArrowheads="1"/>
                </p:cNvSpPr>
                <p:nvPr/>
              </p:nvSpPr>
              <p:spPr bwMode="auto">
                <a:xfrm>
                  <a:off x="4537945" y="5887429"/>
                  <a:ext cx="923331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age = 20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2" name="Rectangle 48"/>
                <p:cNvSpPr>
                  <a:spLocks noChangeArrowheads="1"/>
                </p:cNvSpPr>
                <p:nvPr/>
              </p:nvSpPr>
              <p:spPr bwMode="auto">
                <a:xfrm>
                  <a:off x="3399842" y="5895605"/>
                  <a:ext cx="976314" cy="3016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</a:rPr>
                    <a:t>rating &gt; 5</a:t>
                  </a:r>
                </a:p>
              </p:txBody>
            </p:sp>
            <p:sp>
              <p:nvSpPr>
                <p:cNvPr id="53" name="Rectangle 49"/>
                <p:cNvSpPr>
                  <a:spLocks noChangeArrowheads="1"/>
                </p:cNvSpPr>
                <p:nvPr/>
              </p:nvSpPr>
              <p:spPr bwMode="auto">
                <a:xfrm>
                  <a:off x="4171165" y="4048125"/>
                  <a:ext cx="1606552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</a:rPr>
                    <a:t>r</a:t>
                  </a:r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ating, COUNT(*)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231541" y="4514147"/>
                  <a:ext cx="16128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GROUP </a:t>
                  </a:r>
                  <a:r>
                    <a:rPr lang="en-US" dirty="0" err="1" smtClean="0"/>
                    <a:t>BY</a:t>
                  </a:r>
                  <a:r>
                    <a:rPr lang="en-US" sz="2200" b="1" baseline="-25000" dirty="0" err="1" smtClean="0"/>
                    <a:t>rating</a:t>
                  </a:r>
                  <a:endParaRPr lang="en-US" sz="2200" b="1" dirty="0"/>
                </a:p>
              </p:txBody>
            </p:sp>
            <p:sp>
              <p:nvSpPr>
                <p:cNvPr id="55" name="Freeform 31"/>
                <p:cNvSpPr>
                  <a:spLocks/>
                </p:cNvSpPr>
                <p:nvPr/>
              </p:nvSpPr>
              <p:spPr bwMode="auto">
                <a:xfrm>
                  <a:off x="4114059" y="5187538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32"/>
                <p:cNvSpPr>
                  <a:spLocks/>
                </p:cNvSpPr>
                <p:nvPr/>
              </p:nvSpPr>
              <p:spPr bwMode="auto">
                <a:xfrm>
                  <a:off x="4201372" y="5187538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33"/>
                <p:cNvSpPr>
                  <a:spLocks/>
                </p:cNvSpPr>
                <p:nvPr/>
              </p:nvSpPr>
              <p:spPr bwMode="auto">
                <a:xfrm>
                  <a:off x="4072784" y="5171663"/>
                  <a:ext cx="174625" cy="1588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Rectangle 49"/>
                <p:cNvSpPr>
                  <a:spLocks noChangeArrowheads="1"/>
                </p:cNvSpPr>
                <p:nvPr/>
              </p:nvSpPr>
              <p:spPr bwMode="auto">
                <a:xfrm>
                  <a:off x="4169622" y="5257388"/>
                  <a:ext cx="679674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rating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9" name="Freeform 41"/>
                <p:cNvSpPr>
                  <a:spLocks/>
                </p:cNvSpPr>
                <p:nvPr/>
              </p:nvSpPr>
              <p:spPr bwMode="auto">
                <a:xfrm>
                  <a:off x="4411054" y="4964694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41"/>
                <p:cNvSpPr>
                  <a:spLocks/>
                </p:cNvSpPr>
                <p:nvPr/>
              </p:nvSpPr>
              <p:spPr bwMode="auto">
                <a:xfrm>
                  <a:off x="4399200" y="5523018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7063328" y="4560322"/>
                <a:ext cx="1850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(External Sorting)</a:t>
                </a:r>
                <a:endParaRPr lang="en-US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060962" y="5227452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(on-the-fly)</a:t>
                </a:r>
                <a:endParaRPr lang="en-US" b="1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890616" y="399044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(on-the-fly)</a:t>
              </a:r>
              <a:endParaRPr lang="en-US" b="1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381001" y="3502197"/>
            <a:ext cx="4056680" cy="183166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181600" y="3200400"/>
            <a:ext cx="3505199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NPages</a:t>
            </a:r>
            <a:r>
              <a:rPr lang="en-US" dirty="0"/>
              <a:t>(Sailors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598378" y="35153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×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172633" y="3974068"/>
            <a:ext cx="3514167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Size of T1 tuple/Size of Sailors </a:t>
            </a:r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26624" name="Rectangle 26623"/>
          <p:cNvSpPr/>
          <p:nvPr/>
        </p:nvSpPr>
        <p:spPr>
          <a:xfrm>
            <a:off x="5181600" y="5498068"/>
            <a:ext cx="3505200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Reduction Factor (RF) of </a:t>
            </a:r>
            <a:r>
              <a:rPr lang="en-US" dirty="0" err="1" smtClean="0"/>
              <a:t>S.age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612761" y="428861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×</a:t>
            </a:r>
          </a:p>
        </p:txBody>
      </p:sp>
      <p:cxnSp>
        <p:nvCxnSpPr>
          <p:cNvPr id="26627" name="Straight Arrow Connector 26626"/>
          <p:cNvCxnSpPr>
            <a:stCxn id="2" idx="6"/>
            <a:endCxn id="61" idx="1"/>
          </p:cNvCxnSpPr>
          <p:nvPr/>
        </p:nvCxnSpPr>
        <p:spPr>
          <a:xfrm flipV="1">
            <a:off x="4437681" y="3385066"/>
            <a:ext cx="743919" cy="1032964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31" name="Straight Arrow Connector 26630"/>
          <p:cNvCxnSpPr>
            <a:stCxn id="2" idx="6"/>
            <a:endCxn id="63" idx="1"/>
          </p:cNvCxnSpPr>
          <p:nvPr/>
        </p:nvCxnSpPr>
        <p:spPr>
          <a:xfrm flipV="1">
            <a:off x="4437681" y="4158734"/>
            <a:ext cx="734952" cy="259296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33" name="Straight Arrow Connector 26632"/>
          <p:cNvCxnSpPr>
            <a:stCxn id="2" idx="6"/>
            <a:endCxn id="26624" idx="1"/>
          </p:cNvCxnSpPr>
          <p:nvPr/>
        </p:nvCxnSpPr>
        <p:spPr>
          <a:xfrm>
            <a:off x="4437681" y="4418030"/>
            <a:ext cx="743919" cy="1264704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172633" y="2133600"/>
            <a:ext cx="3514166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NPages</a:t>
            </a:r>
            <a:r>
              <a:rPr lang="en-US" dirty="0"/>
              <a:t>(Sailors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2" idx="6"/>
            <a:endCxn id="76" idx="1"/>
          </p:cNvCxnSpPr>
          <p:nvPr/>
        </p:nvCxnSpPr>
        <p:spPr>
          <a:xfrm flipV="1">
            <a:off x="4437681" y="2318266"/>
            <a:ext cx="734952" cy="2099764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578577" y="252386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80" name="Rectangle 79"/>
          <p:cNvSpPr/>
          <p:nvPr/>
        </p:nvSpPr>
        <p:spPr>
          <a:xfrm>
            <a:off x="5181600" y="4729109"/>
            <a:ext cx="3505200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Reduction Factor (RF) of </a:t>
            </a:r>
            <a:r>
              <a:rPr lang="en-US" dirty="0" err="1" smtClean="0"/>
              <a:t>S.rating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6619994" y="499533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×</a:t>
            </a:r>
          </a:p>
        </p:txBody>
      </p:sp>
      <p:cxnSp>
        <p:nvCxnSpPr>
          <p:cNvPr id="64" name="Straight Arrow Connector 63"/>
          <p:cNvCxnSpPr>
            <a:stCxn id="2" idx="6"/>
            <a:endCxn id="80" idx="1"/>
          </p:cNvCxnSpPr>
          <p:nvPr/>
        </p:nvCxnSpPr>
        <p:spPr>
          <a:xfrm>
            <a:off x="4437681" y="4418030"/>
            <a:ext cx="743919" cy="495745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7328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1" grpId="0" animBg="1"/>
      <p:bldP spid="62" grpId="0"/>
      <p:bldP spid="63" grpId="0" animBg="1"/>
      <p:bldP spid="26624" grpId="0" animBg="1"/>
      <p:bldP spid="67" grpId="0"/>
      <p:bldP spid="76" grpId="0" animBg="1"/>
      <p:bldP spid="79" grpId="0"/>
      <p:bldP spid="80" grpId="0" animBg="1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RA Equivalences: Cross-Products and Joins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68047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Two important equivalences involve cross-products and joins: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Commutative Operations: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429035"/>
            <a:ext cx="757046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This allows us to choose which relation to be the inner and </a:t>
            </a:r>
            <a:br>
              <a:rPr lang="en-US" sz="2400" dirty="0" smtClean="0"/>
            </a:br>
            <a:r>
              <a:rPr lang="en-US" sz="2400" dirty="0" smtClean="0"/>
              <a:t>which to be the outer!</a:t>
            </a:r>
            <a:endParaRPr lang="en-US" sz="2400" dirty="0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3048000" y="3048000"/>
            <a:ext cx="2965556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i="1" dirty="0">
                <a:latin typeface="Book Antiqua" pitchFamily="18" charset="0"/>
              </a:rPr>
              <a:t>(R </a:t>
            </a:r>
            <a:r>
              <a:rPr lang="en-US" sz="2800" i="1" dirty="0" smtClean="0">
                <a:latin typeface="Book Antiqua" pitchFamily="18" charset="0"/>
              </a:rPr>
              <a:t>× S</a:t>
            </a:r>
            <a:r>
              <a:rPr lang="en-US" sz="2800" i="1" dirty="0">
                <a:latin typeface="Book Antiqua" pitchFamily="18" charset="0"/>
              </a:rPr>
              <a:t>)      (</a:t>
            </a:r>
            <a:r>
              <a:rPr lang="en-US" sz="2800" i="1" dirty="0" smtClean="0">
                <a:latin typeface="Book Antiqua" pitchFamily="18" charset="0"/>
              </a:rPr>
              <a:t>S × R</a:t>
            </a:r>
            <a:r>
              <a:rPr lang="en-US" sz="2800" i="1" dirty="0">
                <a:latin typeface="Book Antiqua" pitchFamily="18" charset="0"/>
              </a:rPr>
              <a:t>) </a:t>
            </a:r>
          </a:p>
        </p:txBody>
      </p:sp>
      <p:graphicFrame>
        <p:nvGraphicFramePr>
          <p:cNvPr id="8" name="Object 7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4343400" y="3131291"/>
          <a:ext cx="458787" cy="415925"/>
        </p:xfrm>
        <a:graphic>
          <a:graphicData uri="http://schemas.openxmlformats.org/presentationml/2006/ole">
            <p:oleObj spid="_x0000_s72734" name="Equation" r:id="rId3" imgW="458782" imgH="416068" progId="Equation.3">
              <p:embed/>
            </p:oleObj>
          </a:graphicData>
        </a:graphic>
      </p:graphicFrame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026516" y="3598862"/>
            <a:ext cx="30353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i="1" dirty="0">
                <a:latin typeface="Book Antiqua" pitchFamily="18" charset="0"/>
              </a:rPr>
              <a:t>(R     S)      (S     R) </a:t>
            </a:r>
          </a:p>
        </p:txBody>
      </p:sp>
      <p:graphicFrame>
        <p:nvGraphicFramePr>
          <p:cNvPr id="12" name="Object 11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3524991" y="3751262"/>
          <a:ext cx="415925" cy="269875"/>
        </p:xfrm>
        <a:graphic>
          <a:graphicData uri="http://schemas.openxmlformats.org/presentationml/2006/ole">
            <p:oleObj spid="_x0000_s72735" name="Equation" r:id="rId4" imgW="415349" imgH="270056" progId="Equation.3">
              <p:embed/>
            </p:oleObj>
          </a:graphicData>
        </a:graphic>
      </p:graphicFrame>
      <p:graphicFrame>
        <p:nvGraphicFramePr>
          <p:cNvPr id="13" name="Object 12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5125191" y="3751262"/>
          <a:ext cx="415925" cy="269875"/>
        </p:xfrm>
        <a:graphic>
          <a:graphicData uri="http://schemas.openxmlformats.org/presentationml/2006/ole">
            <p:oleObj spid="_x0000_s72736" name="Equation" r:id="rId5" imgW="415349" imgH="270056" progId="Equation.3">
              <p:embed/>
            </p:oleObj>
          </a:graphicData>
        </a:graphic>
      </p:graphicFrame>
      <p:graphicFrame>
        <p:nvGraphicFramePr>
          <p:cNvPr id="14" name="Object 13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4321916" y="3682153"/>
          <a:ext cx="458787" cy="415925"/>
        </p:xfrm>
        <a:graphic>
          <a:graphicData uri="http://schemas.openxmlformats.org/presentationml/2006/ole">
            <p:oleObj spid="_x0000_s72737" name="Equation" r:id="rId6" imgW="458782" imgH="416068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548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ea typeface="ＭＳ Ｐゴシック" pitchFamily="34" charset="-128"/>
              </a:rPr>
              <a:t>CASE I</a:t>
            </a:r>
            <a:r>
              <a:rPr lang="en-US" dirty="0" smtClean="0">
                <a:ea typeface="ＭＳ Ｐゴシック" pitchFamily="34" charset="-128"/>
              </a:rPr>
              <a:t>: Single-Relation Queries-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 Example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What would be the cost of we assume a </a:t>
            </a:r>
            <a:r>
              <a:rPr lang="en-US" sz="2600" u="sng" dirty="0" smtClean="0">
                <a:solidFill>
                  <a:srgbClr val="0070C0"/>
                </a:solidFill>
              </a:rPr>
              <a:t>file scan</a:t>
            </a:r>
            <a:r>
              <a:rPr lang="en-US" sz="2600" dirty="0" smtClean="0">
                <a:solidFill>
                  <a:srgbClr val="0070C0"/>
                </a:solidFill>
              </a:rPr>
              <a:t> for sailors?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838200" y="2422988"/>
            <a:ext cx="3704084" cy="2819400"/>
            <a:chOff x="5461240" y="3958082"/>
            <a:chExt cx="3704084" cy="2819400"/>
          </a:xfrm>
        </p:grpSpPr>
        <p:grpSp>
          <p:nvGrpSpPr>
            <p:cNvPr id="35" name="Group 34"/>
            <p:cNvGrpSpPr/>
            <p:nvPr/>
          </p:nvGrpSpPr>
          <p:grpSpPr>
            <a:xfrm>
              <a:off x="5461240" y="3958082"/>
              <a:ext cx="3558299" cy="2819400"/>
              <a:chOff x="5461240" y="3958082"/>
              <a:chExt cx="3558299" cy="281940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670323" y="5701326"/>
                <a:ext cx="13492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Scan</a:t>
                </a:r>
                <a:r>
                  <a:rPr lang="en-US" b="1" dirty="0" smtClean="0"/>
                  <a:t>;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Write</a:t>
                </a:r>
                <a:br>
                  <a:rPr lang="en-US" b="1" dirty="0" smtClean="0">
                    <a:solidFill>
                      <a:srgbClr val="0070C0"/>
                    </a:solidFill>
                  </a:rPr>
                </a:br>
                <a:r>
                  <a:rPr lang="en-US" b="1" dirty="0" smtClean="0">
                    <a:solidFill>
                      <a:srgbClr val="0070C0"/>
                    </a:solidFill>
                  </a:rPr>
                  <a:t>to Temp T1</a:t>
                </a:r>
                <a:r>
                  <a:rPr lang="en-US" b="1" dirty="0" smtClean="0"/>
                  <a:t>)</a:t>
                </a:r>
                <a:endParaRPr lang="en-US" b="1" dirty="0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461240" y="3958082"/>
                <a:ext cx="2546176" cy="2819400"/>
                <a:chOff x="3231541" y="3962400"/>
                <a:chExt cx="2546176" cy="2819400"/>
              </a:xfrm>
            </p:grpSpPr>
            <p:sp>
              <p:nvSpPr>
                <p:cNvPr id="41" name="Freeform 29"/>
                <p:cNvSpPr>
                  <a:spLocks/>
                </p:cNvSpPr>
                <p:nvPr/>
              </p:nvSpPr>
              <p:spPr bwMode="auto">
                <a:xfrm>
                  <a:off x="3352800" y="5833322"/>
                  <a:ext cx="115888" cy="158750"/>
                </a:xfrm>
                <a:custGeom>
                  <a:avLst/>
                  <a:gdLst>
                    <a:gd name="T0" fmla="*/ 72 w 73"/>
                    <a:gd name="T1" fmla="*/ 50 h 100"/>
                    <a:gd name="T2" fmla="*/ 62 w 73"/>
                    <a:gd name="T3" fmla="*/ 15 h 100"/>
                    <a:gd name="T4" fmla="*/ 36 w 73"/>
                    <a:gd name="T5" fmla="*/ 0 h 100"/>
                    <a:gd name="T6" fmla="*/ 11 w 73"/>
                    <a:gd name="T7" fmla="*/ 15 h 100"/>
                    <a:gd name="T8" fmla="*/ 0 w 73"/>
                    <a:gd name="T9" fmla="*/ 50 h 100"/>
                    <a:gd name="T10" fmla="*/ 11 w 73"/>
                    <a:gd name="T11" fmla="*/ 84 h 100"/>
                    <a:gd name="T12" fmla="*/ 36 w 73"/>
                    <a:gd name="T13" fmla="*/ 99 h 100"/>
                    <a:gd name="T14" fmla="*/ 62 w 73"/>
                    <a:gd name="T15" fmla="*/ 84 h 100"/>
                    <a:gd name="T16" fmla="*/ 72 w 73"/>
                    <a:gd name="T17" fmla="*/ 5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100">
                      <a:moveTo>
                        <a:pt x="72" y="50"/>
                      </a:moveTo>
                      <a:lnTo>
                        <a:pt x="62" y="15"/>
                      </a:lnTo>
                      <a:lnTo>
                        <a:pt x="36" y="0"/>
                      </a:lnTo>
                      <a:lnTo>
                        <a:pt x="11" y="15"/>
                      </a:lnTo>
                      <a:lnTo>
                        <a:pt x="0" y="50"/>
                      </a:lnTo>
                      <a:lnTo>
                        <a:pt x="11" y="84"/>
                      </a:lnTo>
                      <a:lnTo>
                        <a:pt x="36" y="99"/>
                      </a:lnTo>
                      <a:lnTo>
                        <a:pt x="62" y="84"/>
                      </a:lnTo>
                      <a:lnTo>
                        <a:pt x="72" y="5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30"/>
                <p:cNvSpPr>
                  <a:spLocks/>
                </p:cNvSpPr>
                <p:nvPr/>
              </p:nvSpPr>
              <p:spPr bwMode="auto">
                <a:xfrm>
                  <a:off x="3411538" y="5850784"/>
                  <a:ext cx="103188" cy="1588"/>
                </a:xfrm>
                <a:custGeom>
                  <a:avLst/>
                  <a:gdLst>
                    <a:gd name="T0" fmla="*/ 0 w 65"/>
                    <a:gd name="T1" fmla="*/ 0 h 1"/>
                    <a:gd name="T2" fmla="*/ 64 w 65"/>
                    <a:gd name="T3" fmla="*/ 0 h 1"/>
                    <a:gd name="T4" fmla="*/ 0 w 6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31"/>
                <p:cNvSpPr>
                  <a:spLocks/>
                </p:cNvSpPr>
                <p:nvPr/>
              </p:nvSpPr>
              <p:spPr bwMode="auto">
                <a:xfrm>
                  <a:off x="4115602" y="3978275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32"/>
                <p:cNvSpPr>
                  <a:spLocks/>
                </p:cNvSpPr>
                <p:nvPr/>
              </p:nvSpPr>
              <p:spPr bwMode="auto">
                <a:xfrm>
                  <a:off x="4202915" y="3978275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33"/>
                <p:cNvSpPr>
                  <a:spLocks/>
                </p:cNvSpPr>
                <p:nvPr/>
              </p:nvSpPr>
              <p:spPr bwMode="auto">
                <a:xfrm>
                  <a:off x="4074327" y="3962400"/>
                  <a:ext cx="174625" cy="1588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40"/>
                <p:cNvSpPr>
                  <a:spLocks/>
                </p:cNvSpPr>
                <p:nvPr/>
              </p:nvSpPr>
              <p:spPr bwMode="auto">
                <a:xfrm>
                  <a:off x="4401352" y="6140449"/>
                  <a:ext cx="46038" cy="312738"/>
                </a:xfrm>
                <a:custGeom>
                  <a:avLst/>
                  <a:gdLst>
                    <a:gd name="T0" fmla="*/ 0 w 1"/>
                    <a:gd name="T1" fmla="*/ 0 h 353"/>
                    <a:gd name="T2" fmla="*/ 0 w 1"/>
                    <a:gd name="T3" fmla="*/ 352 h 353"/>
                    <a:gd name="T4" fmla="*/ 0 w 1"/>
                    <a:gd name="T5" fmla="*/ 0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53">
                      <a:moveTo>
                        <a:pt x="0" y="0"/>
                      </a:moveTo>
                      <a:lnTo>
                        <a:pt x="0" y="35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41"/>
                <p:cNvSpPr>
                  <a:spLocks/>
                </p:cNvSpPr>
                <p:nvPr/>
              </p:nvSpPr>
              <p:spPr bwMode="auto">
                <a:xfrm>
                  <a:off x="4409290" y="4335463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42"/>
                <p:cNvSpPr>
                  <a:spLocks/>
                </p:cNvSpPr>
                <p:nvPr/>
              </p:nvSpPr>
              <p:spPr bwMode="auto">
                <a:xfrm>
                  <a:off x="4324960" y="5917459"/>
                  <a:ext cx="87313" cy="158750"/>
                </a:xfrm>
                <a:custGeom>
                  <a:avLst/>
                  <a:gdLst>
                    <a:gd name="T0" fmla="*/ 0 w 55"/>
                    <a:gd name="T1" fmla="*/ 99 h 100"/>
                    <a:gd name="T2" fmla="*/ 54 w 55"/>
                    <a:gd name="T3" fmla="*/ 0 h 100"/>
                    <a:gd name="T4" fmla="*/ 0 w 55"/>
                    <a:gd name="T5" fmla="*/ 99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5" h="100">
                      <a:moveTo>
                        <a:pt x="0" y="99"/>
                      </a:moveTo>
                      <a:lnTo>
                        <a:pt x="54" y="0"/>
                      </a:lnTo>
                      <a:lnTo>
                        <a:pt x="0" y="9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43"/>
                <p:cNvSpPr>
                  <a:spLocks/>
                </p:cNvSpPr>
                <p:nvPr/>
              </p:nvSpPr>
              <p:spPr bwMode="auto">
                <a:xfrm>
                  <a:off x="4410685" y="5930159"/>
                  <a:ext cx="76200" cy="146050"/>
                </a:xfrm>
                <a:custGeom>
                  <a:avLst/>
                  <a:gdLst>
                    <a:gd name="T0" fmla="*/ 0 w 48"/>
                    <a:gd name="T1" fmla="*/ 0 h 92"/>
                    <a:gd name="T2" fmla="*/ 47 w 48"/>
                    <a:gd name="T3" fmla="*/ 91 h 92"/>
                    <a:gd name="T4" fmla="*/ 0 w 48"/>
                    <a:gd name="T5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92">
                      <a:moveTo>
                        <a:pt x="0" y="0"/>
                      </a:moveTo>
                      <a:lnTo>
                        <a:pt x="47" y="9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Rectangle 45"/>
                <p:cNvSpPr>
                  <a:spLocks noChangeArrowheads="1"/>
                </p:cNvSpPr>
                <p:nvPr/>
              </p:nvSpPr>
              <p:spPr bwMode="auto">
                <a:xfrm>
                  <a:off x="3960027" y="6434137"/>
                  <a:ext cx="901701" cy="3476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700" b="1" dirty="0">
                      <a:solidFill>
                        <a:srgbClr val="000000"/>
                      </a:solidFill>
                      <a:latin typeface="Arial" pitchFamily="34" charset="0"/>
                    </a:rPr>
                    <a:t>Sailors</a:t>
                  </a:r>
                </a:p>
              </p:txBody>
            </p:sp>
            <p:sp>
              <p:nvSpPr>
                <p:cNvPr id="51" name="Rectangle 47"/>
                <p:cNvSpPr>
                  <a:spLocks noChangeArrowheads="1"/>
                </p:cNvSpPr>
                <p:nvPr/>
              </p:nvSpPr>
              <p:spPr bwMode="auto">
                <a:xfrm>
                  <a:off x="4537945" y="5887429"/>
                  <a:ext cx="923331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age = 20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2" name="Rectangle 48"/>
                <p:cNvSpPr>
                  <a:spLocks noChangeArrowheads="1"/>
                </p:cNvSpPr>
                <p:nvPr/>
              </p:nvSpPr>
              <p:spPr bwMode="auto">
                <a:xfrm>
                  <a:off x="3399842" y="5895605"/>
                  <a:ext cx="976314" cy="3016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</a:rPr>
                    <a:t>rating &gt; 5</a:t>
                  </a:r>
                </a:p>
              </p:txBody>
            </p:sp>
            <p:sp>
              <p:nvSpPr>
                <p:cNvPr id="53" name="Rectangle 49"/>
                <p:cNvSpPr>
                  <a:spLocks noChangeArrowheads="1"/>
                </p:cNvSpPr>
                <p:nvPr/>
              </p:nvSpPr>
              <p:spPr bwMode="auto">
                <a:xfrm>
                  <a:off x="4171165" y="4048125"/>
                  <a:ext cx="1606552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</a:rPr>
                    <a:t>r</a:t>
                  </a:r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ating, COUNT(*)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231541" y="4514147"/>
                  <a:ext cx="16128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GROUP </a:t>
                  </a:r>
                  <a:r>
                    <a:rPr lang="en-US" dirty="0" err="1" smtClean="0"/>
                    <a:t>BY</a:t>
                  </a:r>
                  <a:r>
                    <a:rPr lang="en-US" sz="2200" b="1" baseline="-25000" dirty="0" err="1" smtClean="0"/>
                    <a:t>rating</a:t>
                  </a:r>
                  <a:endParaRPr lang="en-US" sz="2200" b="1" dirty="0"/>
                </a:p>
              </p:txBody>
            </p:sp>
            <p:sp>
              <p:nvSpPr>
                <p:cNvPr id="55" name="Freeform 31"/>
                <p:cNvSpPr>
                  <a:spLocks/>
                </p:cNvSpPr>
                <p:nvPr/>
              </p:nvSpPr>
              <p:spPr bwMode="auto">
                <a:xfrm>
                  <a:off x="4114059" y="5187538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32"/>
                <p:cNvSpPr>
                  <a:spLocks/>
                </p:cNvSpPr>
                <p:nvPr/>
              </p:nvSpPr>
              <p:spPr bwMode="auto">
                <a:xfrm>
                  <a:off x="4201372" y="5187538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33"/>
                <p:cNvSpPr>
                  <a:spLocks/>
                </p:cNvSpPr>
                <p:nvPr/>
              </p:nvSpPr>
              <p:spPr bwMode="auto">
                <a:xfrm>
                  <a:off x="4072784" y="5171663"/>
                  <a:ext cx="174625" cy="1588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Rectangle 49"/>
                <p:cNvSpPr>
                  <a:spLocks noChangeArrowheads="1"/>
                </p:cNvSpPr>
                <p:nvPr/>
              </p:nvSpPr>
              <p:spPr bwMode="auto">
                <a:xfrm>
                  <a:off x="4169622" y="5257388"/>
                  <a:ext cx="679674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rating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9" name="Freeform 41"/>
                <p:cNvSpPr>
                  <a:spLocks/>
                </p:cNvSpPr>
                <p:nvPr/>
              </p:nvSpPr>
              <p:spPr bwMode="auto">
                <a:xfrm>
                  <a:off x="4411054" y="4964694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41"/>
                <p:cNvSpPr>
                  <a:spLocks/>
                </p:cNvSpPr>
                <p:nvPr/>
              </p:nvSpPr>
              <p:spPr bwMode="auto">
                <a:xfrm>
                  <a:off x="4399200" y="5523018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7063328" y="4560322"/>
                <a:ext cx="1850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(External Sorting)</a:t>
                </a:r>
                <a:endParaRPr lang="en-US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060962" y="5227452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(on-the-fly)</a:t>
                </a:r>
                <a:endParaRPr lang="en-US" b="1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890616" y="399044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(on-the-fly)</a:t>
              </a:r>
              <a:endParaRPr lang="en-US" b="1" dirty="0"/>
            </a:p>
          </p:txBody>
        </p:sp>
      </p:grpSp>
      <p:sp>
        <p:nvSpPr>
          <p:cNvPr id="64" name="Oval 63"/>
          <p:cNvSpPr/>
          <p:nvPr/>
        </p:nvSpPr>
        <p:spPr>
          <a:xfrm>
            <a:off x="953832" y="4356193"/>
            <a:ext cx="1015816" cy="33836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44604" y="4337824"/>
            <a:ext cx="1015816" cy="33836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81000" y="5421868"/>
            <a:ext cx="160659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Term of </a:t>
            </a:r>
            <a:r>
              <a:rPr lang="en-US" i="1" dirty="0" smtClean="0"/>
              <a:t>Form 4</a:t>
            </a:r>
            <a:br>
              <a:rPr lang="en-US" i="1" dirty="0" smtClean="0"/>
            </a:br>
            <a:r>
              <a:rPr lang="en-US" i="1" dirty="0" smtClean="0"/>
              <a:t>(default &lt; 1/2)</a:t>
            </a:r>
            <a:endParaRPr lang="en-US" i="1" dirty="0"/>
          </a:p>
        </p:txBody>
      </p:sp>
      <p:cxnSp>
        <p:nvCxnSpPr>
          <p:cNvPr id="68" name="Straight Arrow Connector 67"/>
          <p:cNvCxnSpPr>
            <a:stCxn id="64" idx="4"/>
            <a:endCxn id="66" idx="0"/>
          </p:cNvCxnSpPr>
          <p:nvPr/>
        </p:nvCxnSpPr>
        <p:spPr>
          <a:xfrm flipH="1">
            <a:off x="1184297" y="4694555"/>
            <a:ext cx="277443" cy="72731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61271" y="5389602"/>
            <a:ext cx="165154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Term of </a:t>
            </a:r>
            <a:r>
              <a:rPr lang="en-US" i="1" dirty="0" smtClean="0"/>
              <a:t>Form 1</a:t>
            </a:r>
            <a:br>
              <a:rPr lang="en-US" i="1" dirty="0" smtClean="0"/>
            </a:br>
            <a:r>
              <a:rPr lang="en-US" i="1" dirty="0" smtClean="0"/>
              <a:t>(</a:t>
            </a:r>
            <a:r>
              <a:rPr lang="en-US" i="1" dirty="0"/>
              <a:t>default </a:t>
            </a:r>
            <a:r>
              <a:rPr lang="en-US" i="1" dirty="0" smtClean="0"/>
              <a:t>= 1/10</a:t>
            </a:r>
            <a:r>
              <a:rPr lang="en-US" i="1" dirty="0"/>
              <a:t>)</a:t>
            </a:r>
          </a:p>
        </p:txBody>
      </p:sp>
      <p:cxnSp>
        <p:nvCxnSpPr>
          <p:cNvPr id="70" name="Straight Arrow Connector 69"/>
          <p:cNvCxnSpPr>
            <a:stCxn id="65" idx="4"/>
            <a:endCxn id="69" idx="0"/>
          </p:cNvCxnSpPr>
          <p:nvPr/>
        </p:nvCxnSpPr>
        <p:spPr>
          <a:xfrm>
            <a:off x="2652512" y="4676186"/>
            <a:ext cx="434530" cy="71341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81001" y="3502197"/>
            <a:ext cx="4056680" cy="183166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181600" y="3200400"/>
            <a:ext cx="3505199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NPages</a:t>
            </a:r>
            <a:r>
              <a:rPr lang="en-US" dirty="0"/>
              <a:t>(Sailors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598378" y="35153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×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172633" y="3974068"/>
            <a:ext cx="3514167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Size of T1 tuple/Size of Sailors </a:t>
            </a:r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5181600" y="5498068"/>
            <a:ext cx="3505200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Reduction Factor (RF) of </a:t>
            </a:r>
            <a:r>
              <a:rPr lang="en-US" dirty="0" err="1" smtClean="0"/>
              <a:t>S.age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6612761" y="428861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×</a:t>
            </a:r>
          </a:p>
        </p:txBody>
      </p:sp>
      <p:cxnSp>
        <p:nvCxnSpPr>
          <p:cNvPr id="87" name="Straight Arrow Connector 86"/>
          <p:cNvCxnSpPr>
            <a:stCxn id="78" idx="6"/>
            <a:endCxn id="82" idx="1"/>
          </p:cNvCxnSpPr>
          <p:nvPr/>
        </p:nvCxnSpPr>
        <p:spPr>
          <a:xfrm flipV="1">
            <a:off x="4437681" y="3385066"/>
            <a:ext cx="743919" cy="1032964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8" idx="6"/>
            <a:endCxn id="84" idx="1"/>
          </p:cNvCxnSpPr>
          <p:nvPr/>
        </p:nvCxnSpPr>
        <p:spPr>
          <a:xfrm flipV="1">
            <a:off x="4437681" y="4158734"/>
            <a:ext cx="734952" cy="259296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8" idx="6"/>
            <a:endCxn id="85" idx="1"/>
          </p:cNvCxnSpPr>
          <p:nvPr/>
        </p:nvCxnSpPr>
        <p:spPr>
          <a:xfrm>
            <a:off x="4437681" y="4418030"/>
            <a:ext cx="743919" cy="1264704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172633" y="2133600"/>
            <a:ext cx="3514166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NPages</a:t>
            </a:r>
            <a:r>
              <a:rPr lang="en-US" dirty="0"/>
              <a:t>(Sailors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78" idx="6"/>
            <a:endCxn id="90" idx="1"/>
          </p:cNvCxnSpPr>
          <p:nvPr/>
        </p:nvCxnSpPr>
        <p:spPr>
          <a:xfrm flipV="1">
            <a:off x="4437681" y="2318266"/>
            <a:ext cx="734952" cy="2099764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578577" y="252386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93" name="Rectangle 92"/>
          <p:cNvSpPr/>
          <p:nvPr/>
        </p:nvSpPr>
        <p:spPr>
          <a:xfrm>
            <a:off x="5181600" y="4729109"/>
            <a:ext cx="3505200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Reduction Factor (RF) of </a:t>
            </a:r>
            <a:r>
              <a:rPr lang="en-US" dirty="0" err="1" smtClean="0"/>
              <a:t>S.rating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6619994" y="499533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×</a:t>
            </a:r>
          </a:p>
        </p:txBody>
      </p:sp>
      <p:cxnSp>
        <p:nvCxnSpPr>
          <p:cNvPr id="95" name="Straight Arrow Connector 94"/>
          <p:cNvCxnSpPr>
            <a:stCxn id="78" idx="6"/>
            <a:endCxn id="93" idx="1"/>
          </p:cNvCxnSpPr>
          <p:nvPr/>
        </p:nvCxnSpPr>
        <p:spPr>
          <a:xfrm>
            <a:off x="4437681" y="4418030"/>
            <a:ext cx="743919" cy="495745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8027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ea typeface="ＭＳ Ｐゴシック" pitchFamily="34" charset="-128"/>
              </a:rPr>
              <a:t>CASE I</a:t>
            </a:r>
            <a:r>
              <a:rPr lang="en-US" dirty="0" smtClean="0">
                <a:ea typeface="ＭＳ Ｐゴシック" pitchFamily="34" charset="-128"/>
              </a:rPr>
              <a:t>: Single-Relation Queries-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 Example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What would be the cost of we assume a </a:t>
            </a:r>
            <a:r>
              <a:rPr lang="en-US" sz="2600" u="sng" dirty="0" smtClean="0">
                <a:solidFill>
                  <a:srgbClr val="0070C0"/>
                </a:solidFill>
              </a:rPr>
              <a:t>file scan</a:t>
            </a:r>
            <a:r>
              <a:rPr lang="en-US" sz="2600" dirty="0" smtClean="0">
                <a:solidFill>
                  <a:srgbClr val="0070C0"/>
                </a:solidFill>
              </a:rPr>
              <a:t> for sailors?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838200" y="2422988"/>
            <a:ext cx="3704084" cy="2819400"/>
            <a:chOff x="5461240" y="3958082"/>
            <a:chExt cx="3704084" cy="2819400"/>
          </a:xfrm>
        </p:grpSpPr>
        <p:grpSp>
          <p:nvGrpSpPr>
            <p:cNvPr id="35" name="Group 34"/>
            <p:cNvGrpSpPr/>
            <p:nvPr/>
          </p:nvGrpSpPr>
          <p:grpSpPr>
            <a:xfrm>
              <a:off x="5461240" y="3958082"/>
              <a:ext cx="3558299" cy="2819400"/>
              <a:chOff x="5461240" y="3958082"/>
              <a:chExt cx="3558299" cy="281940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670323" y="5701326"/>
                <a:ext cx="13492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Scan</a:t>
                </a:r>
                <a:r>
                  <a:rPr lang="en-US" b="1" dirty="0" smtClean="0"/>
                  <a:t>;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Write</a:t>
                </a:r>
                <a:br>
                  <a:rPr lang="en-US" b="1" dirty="0" smtClean="0">
                    <a:solidFill>
                      <a:srgbClr val="0070C0"/>
                    </a:solidFill>
                  </a:rPr>
                </a:br>
                <a:r>
                  <a:rPr lang="en-US" b="1" dirty="0" smtClean="0">
                    <a:solidFill>
                      <a:srgbClr val="0070C0"/>
                    </a:solidFill>
                  </a:rPr>
                  <a:t>to Temp T1</a:t>
                </a:r>
                <a:r>
                  <a:rPr lang="en-US" b="1" dirty="0" smtClean="0"/>
                  <a:t>)</a:t>
                </a:r>
                <a:endParaRPr lang="en-US" b="1" dirty="0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461240" y="3958082"/>
                <a:ext cx="2546176" cy="2819400"/>
                <a:chOff x="3231541" y="3962400"/>
                <a:chExt cx="2546176" cy="2819400"/>
              </a:xfrm>
            </p:grpSpPr>
            <p:sp>
              <p:nvSpPr>
                <p:cNvPr id="41" name="Freeform 29"/>
                <p:cNvSpPr>
                  <a:spLocks/>
                </p:cNvSpPr>
                <p:nvPr/>
              </p:nvSpPr>
              <p:spPr bwMode="auto">
                <a:xfrm>
                  <a:off x="3352800" y="5833322"/>
                  <a:ext cx="115888" cy="158750"/>
                </a:xfrm>
                <a:custGeom>
                  <a:avLst/>
                  <a:gdLst>
                    <a:gd name="T0" fmla="*/ 72 w 73"/>
                    <a:gd name="T1" fmla="*/ 50 h 100"/>
                    <a:gd name="T2" fmla="*/ 62 w 73"/>
                    <a:gd name="T3" fmla="*/ 15 h 100"/>
                    <a:gd name="T4" fmla="*/ 36 w 73"/>
                    <a:gd name="T5" fmla="*/ 0 h 100"/>
                    <a:gd name="T6" fmla="*/ 11 w 73"/>
                    <a:gd name="T7" fmla="*/ 15 h 100"/>
                    <a:gd name="T8" fmla="*/ 0 w 73"/>
                    <a:gd name="T9" fmla="*/ 50 h 100"/>
                    <a:gd name="T10" fmla="*/ 11 w 73"/>
                    <a:gd name="T11" fmla="*/ 84 h 100"/>
                    <a:gd name="T12" fmla="*/ 36 w 73"/>
                    <a:gd name="T13" fmla="*/ 99 h 100"/>
                    <a:gd name="T14" fmla="*/ 62 w 73"/>
                    <a:gd name="T15" fmla="*/ 84 h 100"/>
                    <a:gd name="T16" fmla="*/ 72 w 73"/>
                    <a:gd name="T17" fmla="*/ 5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100">
                      <a:moveTo>
                        <a:pt x="72" y="50"/>
                      </a:moveTo>
                      <a:lnTo>
                        <a:pt x="62" y="15"/>
                      </a:lnTo>
                      <a:lnTo>
                        <a:pt x="36" y="0"/>
                      </a:lnTo>
                      <a:lnTo>
                        <a:pt x="11" y="15"/>
                      </a:lnTo>
                      <a:lnTo>
                        <a:pt x="0" y="50"/>
                      </a:lnTo>
                      <a:lnTo>
                        <a:pt x="11" y="84"/>
                      </a:lnTo>
                      <a:lnTo>
                        <a:pt x="36" y="99"/>
                      </a:lnTo>
                      <a:lnTo>
                        <a:pt x="62" y="84"/>
                      </a:lnTo>
                      <a:lnTo>
                        <a:pt x="72" y="5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30"/>
                <p:cNvSpPr>
                  <a:spLocks/>
                </p:cNvSpPr>
                <p:nvPr/>
              </p:nvSpPr>
              <p:spPr bwMode="auto">
                <a:xfrm>
                  <a:off x="3411538" y="5850784"/>
                  <a:ext cx="103188" cy="1588"/>
                </a:xfrm>
                <a:custGeom>
                  <a:avLst/>
                  <a:gdLst>
                    <a:gd name="T0" fmla="*/ 0 w 65"/>
                    <a:gd name="T1" fmla="*/ 0 h 1"/>
                    <a:gd name="T2" fmla="*/ 64 w 65"/>
                    <a:gd name="T3" fmla="*/ 0 h 1"/>
                    <a:gd name="T4" fmla="*/ 0 w 6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31"/>
                <p:cNvSpPr>
                  <a:spLocks/>
                </p:cNvSpPr>
                <p:nvPr/>
              </p:nvSpPr>
              <p:spPr bwMode="auto">
                <a:xfrm>
                  <a:off x="4115602" y="3978275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32"/>
                <p:cNvSpPr>
                  <a:spLocks/>
                </p:cNvSpPr>
                <p:nvPr/>
              </p:nvSpPr>
              <p:spPr bwMode="auto">
                <a:xfrm>
                  <a:off x="4202915" y="3978275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33"/>
                <p:cNvSpPr>
                  <a:spLocks/>
                </p:cNvSpPr>
                <p:nvPr/>
              </p:nvSpPr>
              <p:spPr bwMode="auto">
                <a:xfrm>
                  <a:off x="4074327" y="3962400"/>
                  <a:ext cx="174625" cy="1588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40"/>
                <p:cNvSpPr>
                  <a:spLocks/>
                </p:cNvSpPr>
                <p:nvPr/>
              </p:nvSpPr>
              <p:spPr bwMode="auto">
                <a:xfrm>
                  <a:off x="4401352" y="6140449"/>
                  <a:ext cx="46038" cy="312738"/>
                </a:xfrm>
                <a:custGeom>
                  <a:avLst/>
                  <a:gdLst>
                    <a:gd name="T0" fmla="*/ 0 w 1"/>
                    <a:gd name="T1" fmla="*/ 0 h 353"/>
                    <a:gd name="T2" fmla="*/ 0 w 1"/>
                    <a:gd name="T3" fmla="*/ 352 h 353"/>
                    <a:gd name="T4" fmla="*/ 0 w 1"/>
                    <a:gd name="T5" fmla="*/ 0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53">
                      <a:moveTo>
                        <a:pt x="0" y="0"/>
                      </a:moveTo>
                      <a:lnTo>
                        <a:pt x="0" y="35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41"/>
                <p:cNvSpPr>
                  <a:spLocks/>
                </p:cNvSpPr>
                <p:nvPr/>
              </p:nvSpPr>
              <p:spPr bwMode="auto">
                <a:xfrm>
                  <a:off x="4409290" y="4335463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42"/>
                <p:cNvSpPr>
                  <a:spLocks/>
                </p:cNvSpPr>
                <p:nvPr/>
              </p:nvSpPr>
              <p:spPr bwMode="auto">
                <a:xfrm>
                  <a:off x="4324960" y="5917459"/>
                  <a:ext cx="87313" cy="158750"/>
                </a:xfrm>
                <a:custGeom>
                  <a:avLst/>
                  <a:gdLst>
                    <a:gd name="T0" fmla="*/ 0 w 55"/>
                    <a:gd name="T1" fmla="*/ 99 h 100"/>
                    <a:gd name="T2" fmla="*/ 54 w 55"/>
                    <a:gd name="T3" fmla="*/ 0 h 100"/>
                    <a:gd name="T4" fmla="*/ 0 w 55"/>
                    <a:gd name="T5" fmla="*/ 99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5" h="100">
                      <a:moveTo>
                        <a:pt x="0" y="99"/>
                      </a:moveTo>
                      <a:lnTo>
                        <a:pt x="54" y="0"/>
                      </a:lnTo>
                      <a:lnTo>
                        <a:pt x="0" y="9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43"/>
                <p:cNvSpPr>
                  <a:spLocks/>
                </p:cNvSpPr>
                <p:nvPr/>
              </p:nvSpPr>
              <p:spPr bwMode="auto">
                <a:xfrm>
                  <a:off x="4410685" y="5930159"/>
                  <a:ext cx="76200" cy="146050"/>
                </a:xfrm>
                <a:custGeom>
                  <a:avLst/>
                  <a:gdLst>
                    <a:gd name="T0" fmla="*/ 0 w 48"/>
                    <a:gd name="T1" fmla="*/ 0 h 92"/>
                    <a:gd name="T2" fmla="*/ 47 w 48"/>
                    <a:gd name="T3" fmla="*/ 91 h 92"/>
                    <a:gd name="T4" fmla="*/ 0 w 48"/>
                    <a:gd name="T5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92">
                      <a:moveTo>
                        <a:pt x="0" y="0"/>
                      </a:moveTo>
                      <a:lnTo>
                        <a:pt x="47" y="9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Rectangle 45"/>
                <p:cNvSpPr>
                  <a:spLocks noChangeArrowheads="1"/>
                </p:cNvSpPr>
                <p:nvPr/>
              </p:nvSpPr>
              <p:spPr bwMode="auto">
                <a:xfrm>
                  <a:off x="3960027" y="6434137"/>
                  <a:ext cx="901701" cy="3476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700" b="1" dirty="0">
                      <a:solidFill>
                        <a:srgbClr val="000000"/>
                      </a:solidFill>
                      <a:latin typeface="Arial" pitchFamily="34" charset="0"/>
                    </a:rPr>
                    <a:t>Sailors</a:t>
                  </a:r>
                </a:p>
              </p:txBody>
            </p:sp>
            <p:sp>
              <p:nvSpPr>
                <p:cNvPr id="51" name="Rectangle 47"/>
                <p:cNvSpPr>
                  <a:spLocks noChangeArrowheads="1"/>
                </p:cNvSpPr>
                <p:nvPr/>
              </p:nvSpPr>
              <p:spPr bwMode="auto">
                <a:xfrm>
                  <a:off x="4537945" y="5887429"/>
                  <a:ext cx="923331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age = 20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2" name="Rectangle 48"/>
                <p:cNvSpPr>
                  <a:spLocks noChangeArrowheads="1"/>
                </p:cNvSpPr>
                <p:nvPr/>
              </p:nvSpPr>
              <p:spPr bwMode="auto">
                <a:xfrm>
                  <a:off x="3399842" y="5895605"/>
                  <a:ext cx="976314" cy="3016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</a:rPr>
                    <a:t>rating &gt; 5</a:t>
                  </a:r>
                </a:p>
              </p:txBody>
            </p:sp>
            <p:sp>
              <p:nvSpPr>
                <p:cNvPr id="53" name="Rectangle 49"/>
                <p:cNvSpPr>
                  <a:spLocks noChangeArrowheads="1"/>
                </p:cNvSpPr>
                <p:nvPr/>
              </p:nvSpPr>
              <p:spPr bwMode="auto">
                <a:xfrm>
                  <a:off x="4171165" y="4048125"/>
                  <a:ext cx="1606552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</a:rPr>
                    <a:t>r</a:t>
                  </a:r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ating, COUNT(*)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231541" y="4514147"/>
                  <a:ext cx="16128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GROUP </a:t>
                  </a:r>
                  <a:r>
                    <a:rPr lang="en-US" dirty="0" err="1" smtClean="0"/>
                    <a:t>BY</a:t>
                  </a:r>
                  <a:r>
                    <a:rPr lang="en-US" sz="2200" b="1" baseline="-25000" dirty="0" err="1" smtClean="0"/>
                    <a:t>rating</a:t>
                  </a:r>
                  <a:endParaRPr lang="en-US" sz="2200" b="1" dirty="0"/>
                </a:p>
              </p:txBody>
            </p:sp>
            <p:sp>
              <p:nvSpPr>
                <p:cNvPr id="55" name="Freeform 31"/>
                <p:cNvSpPr>
                  <a:spLocks/>
                </p:cNvSpPr>
                <p:nvPr/>
              </p:nvSpPr>
              <p:spPr bwMode="auto">
                <a:xfrm>
                  <a:off x="4114059" y="5187538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32"/>
                <p:cNvSpPr>
                  <a:spLocks/>
                </p:cNvSpPr>
                <p:nvPr/>
              </p:nvSpPr>
              <p:spPr bwMode="auto">
                <a:xfrm>
                  <a:off x="4201372" y="5187538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33"/>
                <p:cNvSpPr>
                  <a:spLocks/>
                </p:cNvSpPr>
                <p:nvPr/>
              </p:nvSpPr>
              <p:spPr bwMode="auto">
                <a:xfrm>
                  <a:off x="4072784" y="5171663"/>
                  <a:ext cx="174625" cy="1588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Rectangle 49"/>
                <p:cNvSpPr>
                  <a:spLocks noChangeArrowheads="1"/>
                </p:cNvSpPr>
                <p:nvPr/>
              </p:nvSpPr>
              <p:spPr bwMode="auto">
                <a:xfrm>
                  <a:off x="4169622" y="5257388"/>
                  <a:ext cx="679674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rating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9" name="Freeform 41"/>
                <p:cNvSpPr>
                  <a:spLocks/>
                </p:cNvSpPr>
                <p:nvPr/>
              </p:nvSpPr>
              <p:spPr bwMode="auto">
                <a:xfrm>
                  <a:off x="4411054" y="4964694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41"/>
                <p:cNvSpPr>
                  <a:spLocks/>
                </p:cNvSpPr>
                <p:nvPr/>
              </p:nvSpPr>
              <p:spPr bwMode="auto">
                <a:xfrm>
                  <a:off x="4399200" y="5523018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7063328" y="4560322"/>
                <a:ext cx="1850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(External Sorting)</a:t>
                </a:r>
                <a:endParaRPr lang="en-US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060962" y="5227452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(on-the-fly)</a:t>
                </a:r>
                <a:endParaRPr lang="en-US" b="1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890616" y="399044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(on-the-fly)</a:t>
              </a:r>
              <a:endParaRPr lang="en-US" b="1" dirty="0"/>
            </a:p>
          </p:txBody>
        </p:sp>
      </p:grpSp>
      <p:sp>
        <p:nvSpPr>
          <p:cNvPr id="64" name="Oval 63"/>
          <p:cNvSpPr/>
          <p:nvPr/>
        </p:nvSpPr>
        <p:spPr>
          <a:xfrm>
            <a:off x="953832" y="4356193"/>
            <a:ext cx="1015816" cy="33836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44604" y="4337824"/>
            <a:ext cx="1015816" cy="33836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81000" y="5421868"/>
            <a:ext cx="160659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Term of </a:t>
            </a:r>
            <a:r>
              <a:rPr lang="en-US" i="1" dirty="0" smtClean="0"/>
              <a:t>Form 4</a:t>
            </a:r>
            <a:br>
              <a:rPr lang="en-US" i="1" dirty="0" smtClean="0"/>
            </a:br>
            <a:r>
              <a:rPr lang="en-US" i="1" dirty="0" smtClean="0"/>
              <a:t>(default &lt; 1/2)</a:t>
            </a:r>
            <a:endParaRPr lang="en-US" i="1" dirty="0"/>
          </a:p>
        </p:txBody>
      </p:sp>
      <p:cxnSp>
        <p:nvCxnSpPr>
          <p:cNvPr id="68" name="Straight Arrow Connector 67"/>
          <p:cNvCxnSpPr>
            <a:stCxn id="64" idx="4"/>
            <a:endCxn id="66" idx="0"/>
          </p:cNvCxnSpPr>
          <p:nvPr/>
        </p:nvCxnSpPr>
        <p:spPr>
          <a:xfrm flipH="1">
            <a:off x="1184297" y="4694555"/>
            <a:ext cx="277443" cy="72731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61271" y="5389602"/>
            <a:ext cx="165154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Term of </a:t>
            </a:r>
            <a:r>
              <a:rPr lang="en-US" i="1" dirty="0" smtClean="0"/>
              <a:t>Form 1</a:t>
            </a:r>
            <a:br>
              <a:rPr lang="en-US" i="1" dirty="0" smtClean="0"/>
            </a:br>
            <a:r>
              <a:rPr lang="en-US" i="1" dirty="0" smtClean="0"/>
              <a:t>(</a:t>
            </a:r>
            <a:r>
              <a:rPr lang="en-US" i="1" dirty="0"/>
              <a:t>default </a:t>
            </a:r>
            <a:r>
              <a:rPr lang="en-US" i="1" dirty="0" smtClean="0"/>
              <a:t>= 1/10</a:t>
            </a:r>
            <a:r>
              <a:rPr lang="en-US" i="1" dirty="0"/>
              <a:t>)</a:t>
            </a:r>
          </a:p>
        </p:txBody>
      </p:sp>
      <p:cxnSp>
        <p:nvCxnSpPr>
          <p:cNvPr id="70" name="Straight Arrow Connector 69"/>
          <p:cNvCxnSpPr>
            <a:stCxn id="65" idx="4"/>
            <a:endCxn id="69" idx="0"/>
          </p:cNvCxnSpPr>
          <p:nvPr/>
        </p:nvCxnSpPr>
        <p:spPr>
          <a:xfrm>
            <a:off x="2652512" y="4676186"/>
            <a:ext cx="434530" cy="71341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81001" y="3502197"/>
            <a:ext cx="4056680" cy="183166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181600" y="3200400"/>
            <a:ext cx="3505199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NPages</a:t>
            </a:r>
            <a:r>
              <a:rPr lang="en-US" dirty="0"/>
              <a:t>(Sailors</a:t>
            </a:r>
            <a:r>
              <a:rPr lang="en-US" dirty="0" smtClean="0"/>
              <a:t>) = </a:t>
            </a:r>
            <a:r>
              <a:rPr lang="en-US" b="1" dirty="0" smtClean="0"/>
              <a:t>500 I/</a:t>
            </a:r>
            <a:r>
              <a:rPr lang="en-US" b="1" dirty="0" err="1" smtClean="0"/>
              <a:t>Os</a:t>
            </a:r>
            <a:endParaRPr lang="en-US" b="1" dirty="0"/>
          </a:p>
        </p:txBody>
      </p:sp>
      <p:sp>
        <p:nvSpPr>
          <p:cNvPr id="83" name="Rectangle 82"/>
          <p:cNvSpPr/>
          <p:nvPr/>
        </p:nvSpPr>
        <p:spPr>
          <a:xfrm>
            <a:off x="6598378" y="35153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×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857644" y="3974068"/>
            <a:ext cx="4144148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Size of T1 tuple/Size of Sailors </a:t>
            </a:r>
            <a:r>
              <a:rPr lang="en-US" dirty="0" smtClean="0"/>
              <a:t>tuple = </a:t>
            </a:r>
            <a:r>
              <a:rPr lang="en-US" b="1" dirty="0" smtClean="0"/>
              <a:t>0.25</a:t>
            </a:r>
            <a:endParaRPr lang="en-US" b="1" dirty="0"/>
          </a:p>
        </p:txBody>
      </p:sp>
      <p:sp>
        <p:nvSpPr>
          <p:cNvPr id="85" name="Rectangle 84"/>
          <p:cNvSpPr/>
          <p:nvPr/>
        </p:nvSpPr>
        <p:spPr>
          <a:xfrm>
            <a:off x="5181600" y="5498068"/>
            <a:ext cx="3505200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Reduction Factor (RF) of </a:t>
            </a:r>
            <a:r>
              <a:rPr lang="en-US" dirty="0" err="1" smtClean="0"/>
              <a:t>S.age</a:t>
            </a:r>
            <a:r>
              <a:rPr lang="en-US" dirty="0" smtClean="0"/>
              <a:t> = </a:t>
            </a:r>
            <a:r>
              <a:rPr lang="en-US" b="1" dirty="0" smtClean="0"/>
              <a:t>0.1</a:t>
            </a:r>
            <a:endParaRPr lang="en-US" b="1" dirty="0"/>
          </a:p>
        </p:txBody>
      </p:sp>
      <p:sp>
        <p:nvSpPr>
          <p:cNvPr id="86" name="Rectangle 85"/>
          <p:cNvSpPr/>
          <p:nvPr/>
        </p:nvSpPr>
        <p:spPr>
          <a:xfrm>
            <a:off x="6612761" y="428861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×</a:t>
            </a:r>
          </a:p>
        </p:txBody>
      </p:sp>
      <p:cxnSp>
        <p:nvCxnSpPr>
          <p:cNvPr id="87" name="Straight Arrow Connector 86"/>
          <p:cNvCxnSpPr>
            <a:stCxn id="78" idx="6"/>
            <a:endCxn id="82" idx="1"/>
          </p:cNvCxnSpPr>
          <p:nvPr/>
        </p:nvCxnSpPr>
        <p:spPr>
          <a:xfrm flipV="1">
            <a:off x="4437681" y="3385066"/>
            <a:ext cx="743919" cy="1032964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8" idx="6"/>
            <a:endCxn id="84" idx="1"/>
          </p:cNvCxnSpPr>
          <p:nvPr/>
        </p:nvCxnSpPr>
        <p:spPr>
          <a:xfrm flipV="1">
            <a:off x="4437681" y="4158734"/>
            <a:ext cx="419963" cy="259296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8" idx="6"/>
            <a:endCxn id="85" idx="1"/>
          </p:cNvCxnSpPr>
          <p:nvPr/>
        </p:nvCxnSpPr>
        <p:spPr>
          <a:xfrm>
            <a:off x="4437681" y="4418030"/>
            <a:ext cx="743919" cy="1264704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172633" y="2133600"/>
            <a:ext cx="3514166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NPages</a:t>
            </a:r>
            <a:r>
              <a:rPr lang="en-US" dirty="0"/>
              <a:t>(Sailors</a:t>
            </a:r>
            <a:r>
              <a:rPr lang="en-US" dirty="0" smtClean="0"/>
              <a:t>) = </a:t>
            </a:r>
            <a:r>
              <a:rPr lang="en-US" b="1" dirty="0" smtClean="0"/>
              <a:t>500 I/</a:t>
            </a:r>
            <a:r>
              <a:rPr lang="en-US" b="1" dirty="0" err="1" smtClean="0"/>
              <a:t>Os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91" name="Straight Arrow Connector 90"/>
          <p:cNvCxnSpPr>
            <a:stCxn id="78" idx="6"/>
            <a:endCxn id="90" idx="1"/>
          </p:cNvCxnSpPr>
          <p:nvPr/>
        </p:nvCxnSpPr>
        <p:spPr>
          <a:xfrm flipV="1">
            <a:off x="4437681" y="2318266"/>
            <a:ext cx="734952" cy="2099764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578577" y="252386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93" name="Rectangle 92"/>
          <p:cNvSpPr/>
          <p:nvPr/>
        </p:nvSpPr>
        <p:spPr>
          <a:xfrm>
            <a:off x="5029200" y="4729109"/>
            <a:ext cx="3733800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Reduction Factor (RF) of </a:t>
            </a:r>
            <a:r>
              <a:rPr lang="en-US" dirty="0" err="1" smtClean="0"/>
              <a:t>S.rating</a:t>
            </a:r>
            <a:r>
              <a:rPr lang="en-US" dirty="0" smtClean="0"/>
              <a:t> = </a:t>
            </a:r>
            <a:r>
              <a:rPr lang="en-US" b="1" dirty="0" smtClean="0"/>
              <a:t>0.2</a:t>
            </a:r>
            <a:endParaRPr lang="en-US" b="1" dirty="0"/>
          </a:p>
        </p:txBody>
      </p:sp>
      <p:sp>
        <p:nvSpPr>
          <p:cNvPr id="94" name="Rectangle 93"/>
          <p:cNvSpPr/>
          <p:nvPr/>
        </p:nvSpPr>
        <p:spPr>
          <a:xfrm>
            <a:off x="6619994" y="499533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×</a:t>
            </a:r>
          </a:p>
        </p:txBody>
      </p:sp>
      <p:cxnSp>
        <p:nvCxnSpPr>
          <p:cNvPr id="95" name="Straight Arrow Connector 94"/>
          <p:cNvCxnSpPr>
            <a:stCxn id="78" idx="6"/>
            <a:endCxn id="93" idx="1"/>
          </p:cNvCxnSpPr>
          <p:nvPr/>
        </p:nvCxnSpPr>
        <p:spPr>
          <a:xfrm>
            <a:off x="4437681" y="4418030"/>
            <a:ext cx="591519" cy="495745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259839" y="6412468"/>
            <a:ext cx="1152880" cy="36933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502.5 I/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612761" y="5900870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6856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ea typeface="ＭＳ Ｐゴシック" pitchFamily="34" charset="-128"/>
              </a:rPr>
              <a:t>CASE I</a:t>
            </a:r>
            <a:r>
              <a:rPr lang="en-US" dirty="0" smtClean="0">
                <a:ea typeface="ＭＳ Ｐゴシック" pitchFamily="34" charset="-128"/>
              </a:rPr>
              <a:t>: Single-Relation Queries-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 Example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What would be the cost of we assume a </a:t>
            </a:r>
            <a:r>
              <a:rPr lang="en-US" sz="2600" u="sng" dirty="0" smtClean="0">
                <a:solidFill>
                  <a:srgbClr val="0070C0"/>
                </a:solidFill>
              </a:rPr>
              <a:t>file scan</a:t>
            </a:r>
            <a:r>
              <a:rPr lang="en-US" sz="2600" dirty="0" smtClean="0">
                <a:solidFill>
                  <a:srgbClr val="0070C0"/>
                </a:solidFill>
              </a:rPr>
              <a:t> for sailors?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838200" y="2422988"/>
            <a:ext cx="3704084" cy="2819400"/>
            <a:chOff x="5461240" y="3958082"/>
            <a:chExt cx="3704084" cy="2819400"/>
          </a:xfrm>
        </p:grpSpPr>
        <p:grpSp>
          <p:nvGrpSpPr>
            <p:cNvPr id="35" name="Group 34"/>
            <p:cNvGrpSpPr/>
            <p:nvPr/>
          </p:nvGrpSpPr>
          <p:grpSpPr>
            <a:xfrm>
              <a:off x="5461240" y="3958082"/>
              <a:ext cx="3558299" cy="2819400"/>
              <a:chOff x="5461240" y="3958082"/>
              <a:chExt cx="3558299" cy="281940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670323" y="5701326"/>
                <a:ext cx="13492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(Scan; Write</a:t>
                </a:r>
                <a:br>
                  <a:rPr lang="en-US" b="1" dirty="0" smtClean="0"/>
                </a:br>
                <a:r>
                  <a:rPr lang="en-US" b="1" dirty="0" smtClean="0"/>
                  <a:t>to Temp T1)</a:t>
                </a:r>
                <a:endParaRPr lang="en-US" b="1" dirty="0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461240" y="3958082"/>
                <a:ext cx="2546176" cy="2819400"/>
                <a:chOff x="3231541" y="3962400"/>
                <a:chExt cx="2546176" cy="2819400"/>
              </a:xfrm>
            </p:grpSpPr>
            <p:sp>
              <p:nvSpPr>
                <p:cNvPr id="41" name="Freeform 29"/>
                <p:cNvSpPr>
                  <a:spLocks/>
                </p:cNvSpPr>
                <p:nvPr/>
              </p:nvSpPr>
              <p:spPr bwMode="auto">
                <a:xfrm>
                  <a:off x="3352800" y="5833322"/>
                  <a:ext cx="115888" cy="158750"/>
                </a:xfrm>
                <a:custGeom>
                  <a:avLst/>
                  <a:gdLst>
                    <a:gd name="T0" fmla="*/ 72 w 73"/>
                    <a:gd name="T1" fmla="*/ 50 h 100"/>
                    <a:gd name="T2" fmla="*/ 62 w 73"/>
                    <a:gd name="T3" fmla="*/ 15 h 100"/>
                    <a:gd name="T4" fmla="*/ 36 w 73"/>
                    <a:gd name="T5" fmla="*/ 0 h 100"/>
                    <a:gd name="T6" fmla="*/ 11 w 73"/>
                    <a:gd name="T7" fmla="*/ 15 h 100"/>
                    <a:gd name="T8" fmla="*/ 0 w 73"/>
                    <a:gd name="T9" fmla="*/ 50 h 100"/>
                    <a:gd name="T10" fmla="*/ 11 w 73"/>
                    <a:gd name="T11" fmla="*/ 84 h 100"/>
                    <a:gd name="T12" fmla="*/ 36 w 73"/>
                    <a:gd name="T13" fmla="*/ 99 h 100"/>
                    <a:gd name="T14" fmla="*/ 62 w 73"/>
                    <a:gd name="T15" fmla="*/ 84 h 100"/>
                    <a:gd name="T16" fmla="*/ 72 w 73"/>
                    <a:gd name="T17" fmla="*/ 5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100">
                      <a:moveTo>
                        <a:pt x="72" y="50"/>
                      </a:moveTo>
                      <a:lnTo>
                        <a:pt x="62" y="15"/>
                      </a:lnTo>
                      <a:lnTo>
                        <a:pt x="36" y="0"/>
                      </a:lnTo>
                      <a:lnTo>
                        <a:pt x="11" y="15"/>
                      </a:lnTo>
                      <a:lnTo>
                        <a:pt x="0" y="50"/>
                      </a:lnTo>
                      <a:lnTo>
                        <a:pt x="11" y="84"/>
                      </a:lnTo>
                      <a:lnTo>
                        <a:pt x="36" y="99"/>
                      </a:lnTo>
                      <a:lnTo>
                        <a:pt x="62" y="84"/>
                      </a:lnTo>
                      <a:lnTo>
                        <a:pt x="72" y="5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30"/>
                <p:cNvSpPr>
                  <a:spLocks/>
                </p:cNvSpPr>
                <p:nvPr/>
              </p:nvSpPr>
              <p:spPr bwMode="auto">
                <a:xfrm>
                  <a:off x="3411538" y="5850784"/>
                  <a:ext cx="103188" cy="1588"/>
                </a:xfrm>
                <a:custGeom>
                  <a:avLst/>
                  <a:gdLst>
                    <a:gd name="T0" fmla="*/ 0 w 65"/>
                    <a:gd name="T1" fmla="*/ 0 h 1"/>
                    <a:gd name="T2" fmla="*/ 64 w 65"/>
                    <a:gd name="T3" fmla="*/ 0 h 1"/>
                    <a:gd name="T4" fmla="*/ 0 w 6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31"/>
                <p:cNvSpPr>
                  <a:spLocks/>
                </p:cNvSpPr>
                <p:nvPr/>
              </p:nvSpPr>
              <p:spPr bwMode="auto">
                <a:xfrm>
                  <a:off x="4115602" y="3978275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32"/>
                <p:cNvSpPr>
                  <a:spLocks/>
                </p:cNvSpPr>
                <p:nvPr/>
              </p:nvSpPr>
              <p:spPr bwMode="auto">
                <a:xfrm>
                  <a:off x="4202915" y="3978275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33"/>
                <p:cNvSpPr>
                  <a:spLocks/>
                </p:cNvSpPr>
                <p:nvPr/>
              </p:nvSpPr>
              <p:spPr bwMode="auto">
                <a:xfrm>
                  <a:off x="4074327" y="3962400"/>
                  <a:ext cx="174625" cy="1588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40"/>
                <p:cNvSpPr>
                  <a:spLocks/>
                </p:cNvSpPr>
                <p:nvPr/>
              </p:nvSpPr>
              <p:spPr bwMode="auto">
                <a:xfrm>
                  <a:off x="4401352" y="6140449"/>
                  <a:ext cx="46038" cy="312738"/>
                </a:xfrm>
                <a:custGeom>
                  <a:avLst/>
                  <a:gdLst>
                    <a:gd name="T0" fmla="*/ 0 w 1"/>
                    <a:gd name="T1" fmla="*/ 0 h 353"/>
                    <a:gd name="T2" fmla="*/ 0 w 1"/>
                    <a:gd name="T3" fmla="*/ 352 h 353"/>
                    <a:gd name="T4" fmla="*/ 0 w 1"/>
                    <a:gd name="T5" fmla="*/ 0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53">
                      <a:moveTo>
                        <a:pt x="0" y="0"/>
                      </a:moveTo>
                      <a:lnTo>
                        <a:pt x="0" y="35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41"/>
                <p:cNvSpPr>
                  <a:spLocks/>
                </p:cNvSpPr>
                <p:nvPr/>
              </p:nvSpPr>
              <p:spPr bwMode="auto">
                <a:xfrm>
                  <a:off x="4409290" y="4335463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42"/>
                <p:cNvSpPr>
                  <a:spLocks/>
                </p:cNvSpPr>
                <p:nvPr/>
              </p:nvSpPr>
              <p:spPr bwMode="auto">
                <a:xfrm>
                  <a:off x="4324960" y="5917459"/>
                  <a:ext cx="87313" cy="158750"/>
                </a:xfrm>
                <a:custGeom>
                  <a:avLst/>
                  <a:gdLst>
                    <a:gd name="T0" fmla="*/ 0 w 55"/>
                    <a:gd name="T1" fmla="*/ 99 h 100"/>
                    <a:gd name="T2" fmla="*/ 54 w 55"/>
                    <a:gd name="T3" fmla="*/ 0 h 100"/>
                    <a:gd name="T4" fmla="*/ 0 w 55"/>
                    <a:gd name="T5" fmla="*/ 99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5" h="100">
                      <a:moveTo>
                        <a:pt x="0" y="99"/>
                      </a:moveTo>
                      <a:lnTo>
                        <a:pt x="54" y="0"/>
                      </a:lnTo>
                      <a:lnTo>
                        <a:pt x="0" y="9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43"/>
                <p:cNvSpPr>
                  <a:spLocks/>
                </p:cNvSpPr>
                <p:nvPr/>
              </p:nvSpPr>
              <p:spPr bwMode="auto">
                <a:xfrm>
                  <a:off x="4410685" y="5930159"/>
                  <a:ext cx="76200" cy="146050"/>
                </a:xfrm>
                <a:custGeom>
                  <a:avLst/>
                  <a:gdLst>
                    <a:gd name="T0" fmla="*/ 0 w 48"/>
                    <a:gd name="T1" fmla="*/ 0 h 92"/>
                    <a:gd name="T2" fmla="*/ 47 w 48"/>
                    <a:gd name="T3" fmla="*/ 91 h 92"/>
                    <a:gd name="T4" fmla="*/ 0 w 48"/>
                    <a:gd name="T5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92">
                      <a:moveTo>
                        <a:pt x="0" y="0"/>
                      </a:moveTo>
                      <a:lnTo>
                        <a:pt x="47" y="9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Rectangle 45"/>
                <p:cNvSpPr>
                  <a:spLocks noChangeArrowheads="1"/>
                </p:cNvSpPr>
                <p:nvPr/>
              </p:nvSpPr>
              <p:spPr bwMode="auto">
                <a:xfrm>
                  <a:off x="3960027" y="6434137"/>
                  <a:ext cx="901701" cy="3476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700" b="1" dirty="0">
                      <a:solidFill>
                        <a:srgbClr val="000000"/>
                      </a:solidFill>
                      <a:latin typeface="Arial" pitchFamily="34" charset="0"/>
                    </a:rPr>
                    <a:t>Sailors</a:t>
                  </a:r>
                </a:p>
              </p:txBody>
            </p:sp>
            <p:sp>
              <p:nvSpPr>
                <p:cNvPr id="51" name="Rectangle 47"/>
                <p:cNvSpPr>
                  <a:spLocks noChangeArrowheads="1"/>
                </p:cNvSpPr>
                <p:nvPr/>
              </p:nvSpPr>
              <p:spPr bwMode="auto">
                <a:xfrm>
                  <a:off x="4537945" y="5887429"/>
                  <a:ext cx="923331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age = 20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2" name="Rectangle 48"/>
                <p:cNvSpPr>
                  <a:spLocks noChangeArrowheads="1"/>
                </p:cNvSpPr>
                <p:nvPr/>
              </p:nvSpPr>
              <p:spPr bwMode="auto">
                <a:xfrm>
                  <a:off x="3399842" y="5895605"/>
                  <a:ext cx="976314" cy="3016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</a:rPr>
                    <a:t>rating &gt; 5</a:t>
                  </a:r>
                </a:p>
              </p:txBody>
            </p:sp>
            <p:sp>
              <p:nvSpPr>
                <p:cNvPr id="53" name="Rectangle 49"/>
                <p:cNvSpPr>
                  <a:spLocks noChangeArrowheads="1"/>
                </p:cNvSpPr>
                <p:nvPr/>
              </p:nvSpPr>
              <p:spPr bwMode="auto">
                <a:xfrm>
                  <a:off x="4171165" y="4048125"/>
                  <a:ext cx="1606552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</a:rPr>
                    <a:t>r</a:t>
                  </a:r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ating, COUNT(*)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231541" y="4514147"/>
                  <a:ext cx="16128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GROUP </a:t>
                  </a:r>
                  <a:r>
                    <a:rPr lang="en-US" dirty="0" err="1" smtClean="0"/>
                    <a:t>BY</a:t>
                  </a:r>
                  <a:r>
                    <a:rPr lang="en-US" sz="2200" b="1" baseline="-25000" dirty="0" err="1" smtClean="0"/>
                    <a:t>rating</a:t>
                  </a:r>
                  <a:endParaRPr lang="en-US" sz="2200" b="1" dirty="0"/>
                </a:p>
              </p:txBody>
            </p:sp>
            <p:sp>
              <p:nvSpPr>
                <p:cNvPr id="55" name="Freeform 31"/>
                <p:cNvSpPr>
                  <a:spLocks/>
                </p:cNvSpPr>
                <p:nvPr/>
              </p:nvSpPr>
              <p:spPr bwMode="auto">
                <a:xfrm>
                  <a:off x="4114059" y="5187538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32"/>
                <p:cNvSpPr>
                  <a:spLocks/>
                </p:cNvSpPr>
                <p:nvPr/>
              </p:nvSpPr>
              <p:spPr bwMode="auto">
                <a:xfrm>
                  <a:off x="4201372" y="5187538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33"/>
                <p:cNvSpPr>
                  <a:spLocks/>
                </p:cNvSpPr>
                <p:nvPr/>
              </p:nvSpPr>
              <p:spPr bwMode="auto">
                <a:xfrm>
                  <a:off x="4072784" y="5171663"/>
                  <a:ext cx="174625" cy="1588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Rectangle 49"/>
                <p:cNvSpPr>
                  <a:spLocks noChangeArrowheads="1"/>
                </p:cNvSpPr>
                <p:nvPr/>
              </p:nvSpPr>
              <p:spPr bwMode="auto">
                <a:xfrm>
                  <a:off x="4169622" y="5257388"/>
                  <a:ext cx="679674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rating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9" name="Freeform 41"/>
                <p:cNvSpPr>
                  <a:spLocks/>
                </p:cNvSpPr>
                <p:nvPr/>
              </p:nvSpPr>
              <p:spPr bwMode="auto">
                <a:xfrm>
                  <a:off x="4411054" y="4964694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41"/>
                <p:cNvSpPr>
                  <a:spLocks/>
                </p:cNvSpPr>
                <p:nvPr/>
              </p:nvSpPr>
              <p:spPr bwMode="auto">
                <a:xfrm>
                  <a:off x="4399200" y="5523018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7063328" y="4560322"/>
                <a:ext cx="1850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External Sorting</a:t>
                </a:r>
                <a:r>
                  <a:rPr lang="en-US" b="1" dirty="0" smtClean="0"/>
                  <a:t>)</a:t>
                </a:r>
                <a:endParaRPr lang="en-US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060962" y="5227452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(on-the-fly)</a:t>
                </a:r>
                <a:endParaRPr lang="en-US" b="1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890616" y="399044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(on-the-fly)</a:t>
              </a:r>
              <a:endParaRPr lang="en-US" b="1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2467832" y="2829282"/>
            <a:ext cx="1823027" cy="7475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687250" y="3025228"/>
            <a:ext cx="3385414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3 × </a:t>
            </a:r>
            <a:r>
              <a:rPr lang="en-US" dirty="0" err="1" smtClean="0"/>
              <a:t>NPages</a:t>
            </a:r>
            <a:r>
              <a:rPr lang="en-US" dirty="0" smtClean="0"/>
              <a:t>(T1) = 3 × 2.5 = 7.5 I/</a:t>
            </a:r>
            <a:r>
              <a:rPr lang="en-US" dirty="0" err="1" smtClean="0"/>
              <a:t>Os</a:t>
            </a:r>
            <a:endParaRPr lang="en-US" dirty="0"/>
          </a:p>
        </p:txBody>
      </p:sp>
      <p:cxnSp>
        <p:nvCxnSpPr>
          <p:cNvPr id="26631" name="Straight Arrow Connector 26630"/>
          <p:cNvCxnSpPr/>
          <p:nvPr/>
        </p:nvCxnSpPr>
        <p:spPr>
          <a:xfrm flipV="1">
            <a:off x="4290859" y="3203053"/>
            <a:ext cx="362920" cy="2084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078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ea typeface="ＭＳ Ｐゴシック" pitchFamily="34" charset="-128"/>
              </a:rPr>
              <a:t>CASE I</a:t>
            </a:r>
            <a:r>
              <a:rPr lang="en-US" dirty="0" smtClean="0">
                <a:ea typeface="ＭＳ Ｐゴシック" pitchFamily="34" charset="-128"/>
              </a:rPr>
              <a:t>: Single-Relation Queries-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 Example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What would be the cost of we assume a </a:t>
            </a:r>
            <a:r>
              <a:rPr lang="en-US" sz="2600" u="sng" dirty="0" smtClean="0">
                <a:solidFill>
                  <a:srgbClr val="0070C0"/>
                </a:solidFill>
              </a:rPr>
              <a:t>file scan</a:t>
            </a:r>
            <a:r>
              <a:rPr lang="en-US" sz="2600" dirty="0" smtClean="0">
                <a:solidFill>
                  <a:srgbClr val="0070C0"/>
                </a:solidFill>
              </a:rPr>
              <a:t> for sailors?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2432425" y="2422988"/>
            <a:ext cx="3704084" cy="2819400"/>
            <a:chOff x="5461240" y="3958082"/>
            <a:chExt cx="3704084" cy="2819400"/>
          </a:xfrm>
        </p:grpSpPr>
        <p:grpSp>
          <p:nvGrpSpPr>
            <p:cNvPr id="35" name="Group 34"/>
            <p:cNvGrpSpPr/>
            <p:nvPr/>
          </p:nvGrpSpPr>
          <p:grpSpPr>
            <a:xfrm>
              <a:off x="5461240" y="3958082"/>
              <a:ext cx="3558299" cy="2819400"/>
              <a:chOff x="5461240" y="3958082"/>
              <a:chExt cx="3558299" cy="281940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670323" y="5701326"/>
                <a:ext cx="13492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(Scan; Write</a:t>
                </a:r>
                <a:br>
                  <a:rPr lang="en-US" b="1" dirty="0" smtClean="0"/>
                </a:br>
                <a:r>
                  <a:rPr lang="en-US" b="1" dirty="0" smtClean="0"/>
                  <a:t>to Temp T1)</a:t>
                </a:r>
                <a:endParaRPr lang="en-US" b="1" dirty="0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461240" y="3958082"/>
                <a:ext cx="2546176" cy="2819400"/>
                <a:chOff x="3231541" y="3962400"/>
                <a:chExt cx="2546176" cy="2819400"/>
              </a:xfrm>
            </p:grpSpPr>
            <p:sp>
              <p:nvSpPr>
                <p:cNvPr id="41" name="Freeform 29"/>
                <p:cNvSpPr>
                  <a:spLocks/>
                </p:cNvSpPr>
                <p:nvPr/>
              </p:nvSpPr>
              <p:spPr bwMode="auto">
                <a:xfrm>
                  <a:off x="3352800" y="5833322"/>
                  <a:ext cx="115888" cy="158750"/>
                </a:xfrm>
                <a:custGeom>
                  <a:avLst/>
                  <a:gdLst>
                    <a:gd name="T0" fmla="*/ 72 w 73"/>
                    <a:gd name="T1" fmla="*/ 50 h 100"/>
                    <a:gd name="T2" fmla="*/ 62 w 73"/>
                    <a:gd name="T3" fmla="*/ 15 h 100"/>
                    <a:gd name="T4" fmla="*/ 36 w 73"/>
                    <a:gd name="T5" fmla="*/ 0 h 100"/>
                    <a:gd name="T6" fmla="*/ 11 w 73"/>
                    <a:gd name="T7" fmla="*/ 15 h 100"/>
                    <a:gd name="T8" fmla="*/ 0 w 73"/>
                    <a:gd name="T9" fmla="*/ 50 h 100"/>
                    <a:gd name="T10" fmla="*/ 11 w 73"/>
                    <a:gd name="T11" fmla="*/ 84 h 100"/>
                    <a:gd name="T12" fmla="*/ 36 w 73"/>
                    <a:gd name="T13" fmla="*/ 99 h 100"/>
                    <a:gd name="T14" fmla="*/ 62 w 73"/>
                    <a:gd name="T15" fmla="*/ 84 h 100"/>
                    <a:gd name="T16" fmla="*/ 72 w 73"/>
                    <a:gd name="T17" fmla="*/ 5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100">
                      <a:moveTo>
                        <a:pt x="72" y="50"/>
                      </a:moveTo>
                      <a:lnTo>
                        <a:pt x="62" y="15"/>
                      </a:lnTo>
                      <a:lnTo>
                        <a:pt x="36" y="0"/>
                      </a:lnTo>
                      <a:lnTo>
                        <a:pt x="11" y="15"/>
                      </a:lnTo>
                      <a:lnTo>
                        <a:pt x="0" y="50"/>
                      </a:lnTo>
                      <a:lnTo>
                        <a:pt x="11" y="84"/>
                      </a:lnTo>
                      <a:lnTo>
                        <a:pt x="36" y="99"/>
                      </a:lnTo>
                      <a:lnTo>
                        <a:pt x="62" y="84"/>
                      </a:lnTo>
                      <a:lnTo>
                        <a:pt x="72" y="5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30"/>
                <p:cNvSpPr>
                  <a:spLocks/>
                </p:cNvSpPr>
                <p:nvPr/>
              </p:nvSpPr>
              <p:spPr bwMode="auto">
                <a:xfrm>
                  <a:off x="3411538" y="5850784"/>
                  <a:ext cx="103188" cy="1588"/>
                </a:xfrm>
                <a:custGeom>
                  <a:avLst/>
                  <a:gdLst>
                    <a:gd name="T0" fmla="*/ 0 w 65"/>
                    <a:gd name="T1" fmla="*/ 0 h 1"/>
                    <a:gd name="T2" fmla="*/ 64 w 65"/>
                    <a:gd name="T3" fmla="*/ 0 h 1"/>
                    <a:gd name="T4" fmla="*/ 0 w 6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31"/>
                <p:cNvSpPr>
                  <a:spLocks/>
                </p:cNvSpPr>
                <p:nvPr/>
              </p:nvSpPr>
              <p:spPr bwMode="auto">
                <a:xfrm>
                  <a:off x="4115602" y="3978275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32"/>
                <p:cNvSpPr>
                  <a:spLocks/>
                </p:cNvSpPr>
                <p:nvPr/>
              </p:nvSpPr>
              <p:spPr bwMode="auto">
                <a:xfrm>
                  <a:off x="4202915" y="3978275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33"/>
                <p:cNvSpPr>
                  <a:spLocks/>
                </p:cNvSpPr>
                <p:nvPr/>
              </p:nvSpPr>
              <p:spPr bwMode="auto">
                <a:xfrm>
                  <a:off x="4074327" y="3962400"/>
                  <a:ext cx="174625" cy="1588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40"/>
                <p:cNvSpPr>
                  <a:spLocks/>
                </p:cNvSpPr>
                <p:nvPr/>
              </p:nvSpPr>
              <p:spPr bwMode="auto">
                <a:xfrm>
                  <a:off x="4401352" y="6140449"/>
                  <a:ext cx="46038" cy="312738"/>
                </a:xfrm>
                <a:custGeom>
                  <a:avLst/>
                  <a:gdLst>
                    <a:gd name="T0" fmla="*/ 0 w 1"/>
                    <a:gd name="T1" fmla="*/ 0 h 353"/>
                    <a:gd name="T2" fmla="*/ 0 w 1"/>
                    <a:gd name="T3" fmla="*/ 352 h 353"/>
                    <a:gd name="T4" fmla="*/ 0 w 1"/>
                    <a:gd name="T5" fmla="*/ 0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53">
                      <a:moveTo>
                        <a:pt x="0" y="0"/>
                      </a:moveTo>
                      <a:lnTo>
                        <a:pt x="0" y="35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41"/>
                <p:cNvSpPr>
                  <a:spLocks/>
                </p:cNvSpPr>
                <p:nvPr/>
              </p:nvSpPr>
              <p:spPr bwMode="auto">
                <a:xfrm>
                  <a:off x="4409290" y="4335463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42"/>
                <p:cNvSpPr>
                  <a:spLocks/>
                </p:cNvSpPr>
                <p:nvPr/>
              </p:nvSpPr>
              <p:spPr bwMode="auto">
                <a:xfrm>
                  <a:off x="4324960" y="5917459"/>
                  <a:ext cx="87313" cy="158750"/>
                </a:xfrm>
                <a:custGeom>
                  <a:avLst/>
                  <a:gdLst>
                    <a:gd name="T0" fmla="*/ 0 w 55"/>
                    <a:gd name="T1" fmla="*/ 99 h 100"/>
                    <a:gd name="T2" fmla="*/ 54 w 55"/>
                    <a:gd name="T3" fmla="*/ 0 h 100"/>
                    <a:gd name="T4" fmla="*/ 0 w 55"/>
                    <a:gd name="T5" fmla="*/ 99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5" h="100">
                      <a:moveTo>
                        <a:pt x="0" y="99"/>
                      </a:moveTo>
                      <a:lnTo>
                        <a:pt x="54" y="0"/>
                      </a:lnTo>
                      <a:lnTo>
                        <a:pt x="0" y="9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43"/>
                <p:cNvSpPr>
                  <a:spLocks/>
                </p:cNvSpPr>
                <p:nvPr/>
              </p:nvSpPr>
              <p:spPr bwMode="auto">
                <a:xfrm>
                  <a:off x="4410685" y="5930159"/>
                  <a:ext cx="76200" cy="146050"/>
                </a:xfrm>
                <a:custGeom>
                  <a:avLst/>
                  <a:gdLst>
                    <a:gd name="T0" fmla="*/ 0 w 48"/>
                    <a:gd name="T1" fmla="*/ 0 h 92"/>
                    <a:gd name="T2" fmla="*/ 47 w 48"/>
                    <a:gd name="T3" fmla="*/ 91 h 92"/>
                    <a:gd name="T4" fmla="*/ 0 w 48"/>
                    <a:gd name="T5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92">
                      <a:moveTo>
                        <a:pt x="0" y="0"/>
                      </a:moveTo>
                      <a:lnTo>
                        <a:pt x="47" y="9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Rectangle 45"/>
                <p:cNvSpPr>
                  <a:spLocks noChangeArrowheads="1"/>
                </p:cNvSpPr>
                <p:nvPr/>
              </p:nvSpPr>
              <p:spPr bwMode="auto">
                <a:xfrm>
                  <a:off x="3960027" y="6434137"/>
                  <a:ext cx="901701" cy="3476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700" b="1" dirty="0">
                      <a:solidFill>
                        <a:srgbClr val="000000"/>
                      </a:solidFill>
                      <a:latin typeface="Arial" pitchFamily="34" charset="0"/>
                    </a:rPr>
                    <a:t>Sailors</a:t>
                  </a:r>
                </a:p>
              </p:txBody>
            </p:sp>
            <p:sp>
              <p:nvSpPr>
                <p:cNvPr id="51" name="Rectangle 47"/>
                <p:cNvSpPr>
                  <a:spLocks noChangeArrowheads="1"/>
                </p:cNvSpPr>
                <p:nvPr/>
              </p:nvSpPr>
              <p:spPr bwMode="auto">
                <a:xfrm>
                  <a:off x="4537945" y="5887429"/>
                  <a:ext cx="923331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age = 20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2" name="Rectangle 48"/>
                <p:cNvSpPr>
                  <a:spLocks noChangeArrowheads="1"/>
                </p:cNvSpPr>
                <p:nvPr/>
              </p:nvSpPr>
              <p:spPr bwMode="auto">
                <a:xfrm>
                  <a:off x="3399842" y="5895605"/>
                  <a:ext cx="976314" cy="3016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</a:rPr>
                    <a:t>rating &gt; 5</a:t>
                  </a:r>
                </a:p>
              </p:txBody>
            </p:sp>
            <p:sp>
              <p:nvSpPr>
                <p:cNvPr id="53" name="Rectangle 49"/>
                <p:cNvSpPr>
                  <a:spLocks noChangeArrowheads="1"/>
                </p:cNvSpPr>
                <p:nvPr/>
              </p:nvSpPr>
              <p:spPr bwMode="auto">
                <a:xfrm>
                  <a:off x="4171165" y="4048125"/>
                  <a:ext cx="1606552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</a:rPr>
                    <a:t>r</a:t>
                  </a:r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ating, COUNT(*)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231541" y="4514147"/>
                  <a:ext cx="16128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GROUP </a:t>
                  </a:r>
                  <a:r>
                    <a:rPr lang="en-US" dirty="0" err="1" smtClean="0"/>
                    <a:t>BY</a:t>
                  </a:r>
                  <a:r>
                    <a:rPr lang="en-US" sz="2200" b="1" baseline="-25000" dirty="0" err="1" smtClean="0"/>
                    <a:t>rating</a:t>
                  </a:r>
                  <a:endParaRPr lang="en-US" sz="2200" b="1" dirty="0"/>
                </a:p>
              </p:txBody>
            </p:sp>
            <p:sp>
              <p:nvSpPr>
                <p:cNvPr id="55" name="Freeform 31"/>
                <p:cNvSpPr>
                  <a:spLocks/>
                </p:cNvSpPr>
                <p:nvPr/>
              </p:nvSpPr>
              <p:spPr bwMode="auto">
                <a:xfrm>
                  <a:off x="4114059" y="5187538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32"/>
                <p:cNvSpPr>
                  <a:spLocks/>
                </p:cNvSpPr>
                <p:nvPr/>
              </p:nvSpPr>
              <p:spPr bwMode="auto">
                <a:xfrm>
                  <a:off x="4201372" y="5187538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33"/>
                <p:cNvSpPr>
                  <a:spLocks/>
                </p:cNvSpPr>
                <p:nvPr/>
              </p:nvSpPr>
              <p:spPr bwMode="auto">
                <a:xfrm>
                  <a:off x="4072784" y="5171663"/>
                  <a:ext cx="174625" cy="1588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Rectangle 49"/>
                <p:cNvSpPr>
                  <a:spLocks noChangeArrowheads="1"/>
                </p:cNvSpPr>
                <p:nvPr/>
              </p:nvSpPr>
              <p:spPr bwMode="auto">
                <a:xfrm>
                  <a:off x="4169622" y="5257388"/>
                  <a:ext cx="679674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rating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9" name="Freeform 41"/>
                <p:cNvSpPr>
                  <a:spLocks/>
                </p:cNvSpPr>
                <p:nvPr/>
              </p:nvSpPr>
              <p:spPr bwMode="auto">
                <a:xfrm>
                  <a:off x="4411054" y="4964694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41"/>
                <p:cNvSpPr>
                  <a:spLocks/>
                </p:cNvSpPr>
                <p:nvPr/>
              </p:nvSpPr>
              <p:spPr bwMode="auto">
                <a:xfrm>
                  <a:off x="4399200" y="5523018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7063328" y="4560322"/>
                <a:ext cx="1850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(External Sorting)</a:t>
                </a:r>
                <a:endParaRPr lang="en-US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060962" y="5227452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(on-the-fly)</a:t>
                </a:r>
                <a:endParaRPr lang="en-US" b="1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890616" y="399044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(on-the-fly)</a:t>
              </a:r>
              <a:endParaRPr lang="en-US" b="1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062057" y="2829282"/>
            <a:ext cx="1823027" cy="7475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315659" y="3025228"/>
            <a:ext cx="918841" cy="3693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7.5 I/</a:t>
            </a:r>
            <a:r>
              <a:rPr lang="en-US" dirty="0" err="1" smtClean="0"/>
              <a:t>Os</a:t>
            </a:r>
            <a:endParaRPr lang="en-US" dirty="0"/>
          </a:p>
        </p:txBody>
      </p:sp>
      <p:cxnSp>
        <p:nvCxnSpPr>
          <p:cNvPr id="26631" name="Straight Arrow Connector 26630"/>
          <p:cNvCxnSpPr>
            <a:endCxn id="63" idx="1"/>
          </p:cNvCxnSpPr>
          <p:nvPr/>
        </p:nvCxnSpPr>
        <p:spPr>
          <a:xfrm>
            <a:off x="5885084" y="3205137"/>
            <a:ext cx="430575" cy="475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581804" y="4081441"/>
            <a:ext cx="1450101" cy="7475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61" idx="6"/>
            <a:endCxn id="64" idx="1"/>
          </p:cNvCxnSpPr>
          <p:nvPr/>
        </p:nvCxnSpPr>
        <p:spPr>
          <a:xfrm>
            <a:off x="6031905" y="4455213"/>
            <a:ext cx="220368" cy="13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252273" y="4270560"/>
            <a:ext cx="1152880" cy="3693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502.5 I/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320641" y="5332245"/>
            <a:ext cx="1087157" cy="4001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510 I/</a:t>
            </a:r>
            <a:r>
              <a:rPr lang="en-US" sz="2000" b="1" dirty="0" err="1" smtClean="0"/>
              <a:t>Os</a:t>
            </a:r>
            <a:endParaRPr lang="en-US" sz="2000" b="1" dirty="0"/>
          </a:p>
        </p:txBody>
      </p:sp>
      <p:sp>
        <p:nvSpPr>
          <p:cNvPr id="3" name="Plus 2"/>
          <p:cNvSpPr/>
          <p:nvPr/>
        </p:nvSpPr>
        <p:spPr>
          <a:xfrm>
            <a:off x="6553115" y="3527790"/>
            <a:ext cx="609600" cy="586748"/>
          </a:xfrm>
          <a:prstGeom prst="mathPlus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qual 3"/>
          <p:cNvSpPr/>
          <p:nvPr/>
        </p:nvSpPr>
        <p:spPr>
          <a:xfrm>
            <a:off x="6553115" y="4828984"/>
            <a:ext cx="609600" cy="413404"/>
          </a:xfrm>
          <a:prstGeom prst="mathEqual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6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ea typeface="ＭＳ Ｐゴシック" pitchFamily="34" charset="-128"/>
              </a:rPr>
              <a:t>CASE I</a:t>
            </a:r>
            <a:r>
              <a:rPr lang="en-US" dirty="0" smtClean="0">
                <a:ea typeface="ＭＳ Ｐゴシック" pitchFamily="34" charset="-128"/>
              </a:rPr>
              <a:t>: Single-Relation Queries-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 Example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What would be the cost of we assume </a:t>
            </a:r>
            <a:r>
              <a:rPr lang="en-US" sz="2600" i="1" u="sng" dirty="0" smtClean="0">
                <a:solidFill>
                  <a:srgbClr val="0070C0"/>
                </a:solidFill>
              </a:rPr>
              <a:t>a clustered index on rating with A(1)</a:t>
            </a:r>
            <a:r>
              <a:rPr lang="en-US" sz="2600" dirty="0" smtClean="0">
                <a:solidFill>
                  <a:srgbClr val="0070C0"/>
                </a:solidFill>
              </a:rPr>
              <a:t>?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838200" y="2422988"/>
            <a:ext cx="3704084" cy="2819400"/>
            <a:chOff x="5461240" y="3958082"/>
            <a:chExt cx="3704084" cy="2819400"/>
          </a:xfrm>
        </p:grpSpPr>
        <p:grpSp>
          <p:nvGrpSpPr>
            <p:cNvPr id="35" name="Group 34"/>
            <p:cNvGrpSpPr/>
            <p:nvPr/>
          </p:nvGrpSpPr>
          <p:grpSpPr>
            <a:xfrm>
              <a:off x="5461240" y="3958082"/>
              <a:ext cx="3642617" cy="2819400"/>
              <a:chOff x="5461240" y="3958082"/>
              <a:chExt cx="3642617" cy="281940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670323" y="5701326"/>
                <a:ext cx="14335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Index</a:t>
                </a:r>
                <a:r>
                  <a:rPr lang="en-US" b="1" dirty="0" smtClean="0"/>
                  <a:t>;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Write</a:t>
                </a:r>
                <a:br>
                  <a:rPr lang="en-US" b="1" dirty="0" smtClean="0">
                    <a:solidFill>
                      <a:srgbClr val="0070C0"/>
                    </a:solidFill>
                  </a:rPr>
                </a:br>
                <a:r>
                  <a:rPr lang="en-US" b="1" dirty="0" smtClean="0">
                    <a:solidFill>
                      <a:srgbClr val="0070C0"/>
                    </a:solidFill>
                  </a:rPr>
                  <a:t>to Temp T1</a:t>
                </a:r>
                <a:r>
                  <a:rPr lang="en-US" b="1" dirty="0" smtClean="0"/>
                  <a:t>)</a:t>
                </a:r>
                <a:endParaRPr lang="en-US" b="1" dirty="0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461240" y="3958082"/>
                <a:ext cx="2546176" cy="2819400"/>
                <a:chOff x="3231541" y="3962400"/>
                <a:chExt cx="2546176" cy="2819400"/>
              </a:xfrm>
            </p:grpSpPr>
            <p:sp>
              <p:nvSpPr>
                <p:cNvPr id="41" name="Freeform 29"/>
                <p:cNvSpPr>
                  <a:spLocks/>
                </p:cNvSpPr>
                <p:nvPr/>
              </p:nvSpPr>
              <p:spPr bwMode="auto">
                <a:xfrm>
                  <a:off x="3352800" y="5833322"/>
                  <a:ext cx="115888" cy="158750"/>
                </a:xfrm>
                <a:custGeom>
                  <a:avLst/>
                  <a:gdLst>
                    <a:gd name="T0" fmla="*/ 72 w 73"/>
                    <a:gd name="T1" fmla="*/ 50 h 100"/>
                    <a:gd name="T2" fmla="*/ 62 w 73"/>
                    <a:gd name="T3" fmla="*/ 15 h 100"/>
                    <a:gd name="T4" fmla="*/ 36 w 73"/>
                    <a:gd name="T5" fmla="*/ 0 h 100"/>
                    <a:gd name="T6" fmla="*/ 11 w 73"/>
                    <a:gd name="T7" fmla="*/ 15 h 100"/>
                    <a:gd name="T8" fmla="*/ 0 w 73"/>
                    <a:gd name="T9" fmla="*/ 50 h 100"/>
                    <a:gd name="T10" fmla="*/ 11 w 73"/>
                    <a:gd name="T11" fmla="*/ 84 h 100"/>
                    <a:gd name="T12" fmla="*/ 36 w 73"/>
                    <a:gd name="T13" fmla="*/ 99 h 100"/>
                    <a:gd name="T14" fmla="*/ 62 w 73"/>
                    <a:gd name="T15" fmla="*/ 84 h 100"/>
                    <a:gd name="T16" fmla="*/ 72 w 73"/>
                    <a:gd name="T17" fmla="*/ 5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100">
                      <a:moveTo>
                        <a:pt x="72" y="50"/>
                      </a:moveTo>
                      <a:lnTo>
                        <a:pt x="62" y="15"/>
                      </a:lnTo>
                      <a:lnTo>
                        <a:pt x="36" y="0"/>
                      </a:lnTo>
                      <a:lnTo>
                        <a:pt x="11" y="15"/>
                      </a:lnTo>
                      <a:lnTo>
                        <a:pt x="0" y="50"/>
                      </a:lnTo>
                      <a:lnTo>
                        <a:pt x="11" y="84"/>
                      </a:lnTo>
                      <a:lnTo>
                        <a:pt x="36" y="99"/>
                      </a:lnTo>
                      <a:lnTo>
                        <a:pt x="62" y="84"/>
                      </a:lnTo>
                      <a:lnTo>
                        <a:pt x="72" y="5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30"/>
                <p:cNvSpPr>
                  <a:spLocks/>
                </p:cNvSpPr>
                <p:nvPr/>
              </p:nvSpPr>
              <p:spPr bwMode="auto">
                <a:xfrm>
                  <a:off x="3411538" y="5850784"/>
                  <a:ext cx="103188" cy="1588"/>
                </a:xfrm>
                <a:custGeom>
                  <a:avLst/>
                  <a:gdLst>
                    <a:gd name="T0" fmla="*/ 0 w 65"/>
                    <a:gd name="T1" fmla="*/ 0 h 1"/>
                    <a:gd name="T2" fmla="*/ 64 w 65"/>
                    <a:gd name="T3" fmla="*/ 0 h 1"/>
                    <a:gd name="T4" fmla="*/ 0 w 6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31"/>
                <p:cNvSpPr>
                  <a:spLocks/>
                </p:cNvSpPr>
                <p:nvPr/>
              </p:nvSpPr>
              <p:spPr bwMode="auto">
                <a:xfrm>
                  <a:off x="4115602" y="3978275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32"/>
                <p:cNvSpPr>
                  <a:spLocks/>
                </p:cNvSpPr>
                <p:nvPr/>
              </p:nvSpPr>
              <p:spPr bwMode="auto">
                <a:xfrm>
                  <a:off x="4202915" y="3978275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33"/>
                <p:cNvSpPr>
                  <a:spLocks/>
                </p:cNvSpPr>
                <p:nvPr/>
              </p:nvSpPr>
              <p:spPr bwMode="auto">
                <a:xfrm>
                  <a:off x="4074327" y="3962400"/>
                  <a:ext cx="174625" cy="1588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40"/>
                <p:cNvSpPr>
                  <a:spLocks/>
                </p:cNvSpPr>
                <p:nvPr/>
              </p:nvSpPr>
              <p:spPr bwMode="auto">
                <a:xfrm>
                  <a:off x="4401352" y="6140449"/>
                  <a:ext cx="46038" cy="312738"/>
                </a:xfrm>
                <a:custGeom>
                  <a:avLst/>
                  <a:gdLst>
                    <a:gd name="T0" fmla="*/ 0 w 1"/>
                    <a:gd name="T1" fmla="*/ 0 h 353"/>
                    <a:gd name="T2" fmla="*/ 0 w 1"/>
                    <a:gd name="T3" fmla="*/ 352 h 353"/>
                    <a:gd name="T4" fmla="*/ 0 w 1"/>
                    <a:gd name="T5" fmla="*/ 0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53">
                      <a:moveTo>
                        <a:pt x="0" y="0"/>
                      </a:moveTo>
                      <a:lnTo>
                        <a:pt x="0" y="35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41"/>
                <p:cNvSpPr>
                  <a:spLocks/>
                </p:cNvSpPr>
                <p:nvPr/>
              </p:nvSpPr>
              <p:spPr bwMode="auto">
                <a:xfrm>
                  <a:off x="4409290" y="4335463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42"/>
                <p:cNvSpPr>
                  <a:spLocks/>
                </p:cNvSpPr>
                <p:nvPr/>
              </p:nvSpPr>
              <p:spPr bwMode="auto">
                <a:xfrm>
                  <a:off x="4324960" y="5917459"/>
                  <a:ext cx="87313" cy="158750"/>
                </a:xfrm>
                <a:custGeom>
                  <a:avLst/>
                  <a:gdLst>
                    <a:gd name="T0" fmla="*/ 0 w 55"/>
                    <a:gd name="T1" fmla="*/ 99 h 100"/>
                    <a:gd name="T2" fmla="*/ 54 w 55"/>
                    <a:gd name="T3" fmla="*/ 0 h 100"/>
                    <a:gd name="T4" fmla="*/ 0 w 55"/>
                    <a:gd name="T5" fmla="*/ 99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5" h="100">
                      <a:moveTo>
                        <a:pt x="0" y="99"/>
                      </a:moveTo>
                      <a:lnTo>
                        <a:pt x="54" y="0"/>
                      </a:lnTo>
                      <a:lnTo>
                        <a:pt x="0" y="9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43"/>
                <p:cNvSpPr>
                  <a:spLocks/>
                </p:cNvSpPr>
                <p:nvPr/>
              </p:nvSpPr>
              <p:spPr bwMode="auto">
                <a:xfrm>
                  <a:off x="4410685" y="5930159"/>
                  <a:ext cx="76200" cy="146050"/>
                </a:xfrm>
                <a:custGeom>
                  <a:avLst/>
                  <a:gdLst>
                    <a:gd name="T0" fmla="*/ 0 w 48"/>
                    <a:gd name="T1" fmla="*/ 0 h 92"/>
                    <a:gd name="T2" fmla="*/ 47 w 48"/>
                    <a:gd name="T3" fmla="*/ 91 h 92"/>
                    <a:gd name="T4" fmla="*/ 0 w 48"/>
                    <a:gd name="T5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92">
                      <a:moveTo>
                        <a:pt x="0" y="0"/>
                      </a:moveTo>
                      <a:lnTo>
                        <a:pt x="47" y="9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Rectangle 45"/>
                <p:cNvSpPr>
                  <a:spLocks noChangeArrowheads="1"/>
                </p:cNvSpPr>
                <p:nvPr/>
              </p:nvSpPr>
              <p:spPr bwMode="auto">
                <a:xfrm>
                  <a:off x="3960027" y="6434137"/>
                  <a:ext cx="901701" cy="3476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700" b="1" dirty="0">
                      <a:solidFill>
                        <a:srgbClr val="000000"/>
                      </a:solidFill>
                      <a:latin typeface="Arial" pitchFamily="34" charset="0"/>
                    </a:rPr>
                    <a:t>Sailors</a:t>
                  </a:r>
                </a:p>
              </p:txBody>
            </p:sp>
            <p:sp>
              <p:nvSpPr>
                <p:cNvPr id="51" name="Rectangle 47"/>
                <p:cNvSpPr>
                  <a:spLocks noChangeArrowheads="1"/>
                </p:cNvSpPr>
                <p:nvPr/>
              </p:nvSpPr>
              <p:spPr bwMode="auto">
                <a:xfrm>
                  <a:off x="4537945" y="5887429"/>
                  <a:ext cx="923331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age = 20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2" name="Rectangle 48"/>
                <p:cNvSpPr>
                  <a:spLocks noChangeArrowheads="1"/>
                </p:cNvSpPr>
                <p:nvPr/>
              </p:nvSpPr>
              <p:spPr bwMode="auto">
                <a:xfrm>
                  <a:off x="3399842" y="5895605"/>
                  <a:ext cx="976314" cy="3016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</a:rPr>
                    <a:t>rating &gt; 5</a:t>
                  </a:r>
                </a:p>
              </p:txBody>
            </p:sp>
            <p:sp>
              <p:nvSpPr>
                <p:cNvPr id="53" name="Rectangle 49"/>
                <p:cNvSpPr>
                  <a:spLocks noChangeArrowheads="1"/>
                </p:cNvSpPr>
                <p:nvPr/>
              </p:nvSpPr>
              <p:spPr bwMode="auto">
                <a:xfrm>
                  <a:off x="4171165" y="4048125"/>
                  <a:ext cx="1606552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</a:rPr>
                    <a:t>r</a:t>
                  </a:r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ating, COUNT(*)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231541" y="4514147"/>
                  <a:ext cx="16128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GROUP </a:t>
                  </a:r>
                  <a:r>
                    <a:rPr lang="en-US" dirty="0" err="1" smtClean="0"/>
                    <a:t>BY</a:t>
                  </a:r>
                  <a:r>
                    <a:rPr lang="en-US" sz="2200" b="1" baseline="-25000" dirty="0" err="1" smtClean="0"/>
                    <a:t>rating</a:t>
                  </a:r>
                  <a:endParaRPr lang="en-US" sz="2200" b="1" dirty="0"/>
                </a:p>
              </p:txBody>
            </p:sp>
            <p:sp>
              <p:nvSpPr>
                <p:cNvPr id="55" name="Freeform 31"/>
                <p:cNvSpPr>
                  <a:spLocks/>
                </p:cNvSpPr>
                <p:nvPr/>
              </p:nvSpPr>
              <p:spPr bwMode="auto">
                <a:xfrm>
                  <a:off x="4114059" y="5187538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32"/>
                <p:cNvSpPr>
                  <a:spLocks/>
                </p:cNvSpPr>
                <p:nvPr/>
              </p:nvSpPr>
              <p:spPr bwMode="auto">
                <a:xfrm>
                  <a:off x="4201372" y="5187538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33"/>
                <p:cNvSpPr>
                  <a:spLocks/>
                </p:cNvSpPr>
                <p:nvPr/>
              </p:nvSpPr>
              <p:spPr bwMode="auto">
                <a:xfrm>
                  <a:off x="4072784" y="5171663"/>
                  <a:ext cx="174625" cy="1588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Rectangle 49"/>
                <p:cNvSpPr>
                  <a:spLocks noChangeArrowheads="1"/>
                </p:cNvSpPr>
                <p:nvPr/>
              </p:nvSpPr>
              <p:spPr bwMode="auto">
                <a:xfrm>
                  <a:off x="4169622" y="5257388"/>
                  <a:ext cx="679674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rating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9" name="Freeform 41"/>
                <p:cNvSpPr>
                  <a:spLocks/>
                </p:cNvSpPr>
                <p:nvPr/>
              </p:nvSpPr>
              <p:spPr bwMode="auto">
                <a:xfrm>
                  <a:off x="4411054" y="4964694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41"/>
                <p:cNvSpPr>
                  <a:spLocks/>
                </p:cNvSpPr>
                <p:nvPr/>
              </p:nvSpPr>
              <p:spPr bwMode="auto">
                <a:xfrm>
                  <a:off x="4399200" y="5523018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7063328" y="4560322"/>
                <a:ext cx="1850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(External Sorting)</a:t>
                </a:r>
                <a:endParaRPr lang="en-US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060962" y="5227452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(on-the-fly)</a:t>
                </a:r>
                <a:endParaRPr lang="en-US" b="1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890616" y="399044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(on-the-fly)</a:t>
              </a:r>
              <a:endParaRPr lang="en-US" b="1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2987579" y="4081441"/>
            <a:ext cx="1450101" cy="7475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029199" y="2476447"/>
            <a:ext cx="3549847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Cost of retrieving the index entries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2" idx="6"/>
            <a:endCxn id="76" idx="1"/>
          </p:cNvCxnSpPr>
          <p:nvPr/>
        </p:nvCxnSpPr>
        <p:spPr>
          <a:xfrm flipV="1">
            <a:off x="4437680" y="2661113"/>
            <a:ext cx="591519" cy="1794100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60517" y="294828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65" name="Rectangle 64"/>
          <p:cNvSpPr/>
          <p:nvPr/>
        </p:nvSpPr>
        <p:spPr>
          <a:xfrm>
            <a:off x="5012108" y="3499855"/>
            <a:ext cx="3566939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Cost of retrieving the corresponding</a:t>
            </a:r>
            <a:br>
              <a:rPr lang="en-US" dirty="0" smtClean="0"/>
            </a:br>
            <a:r>
              <a:rPr lang="en-US" dirty="0" smtClean="0"/>
              <a:t>Sailors tuples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029199" y="4763869"/>
            <a:ext cx="3549848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Cost of writing out T1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565000" y="417596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70" name="Straight Arrow Connector 69"/>
          <p:cNvCxnSpPr>
            <a:endCxn id="65" idx="1"/>
          </p:cNvCxnSpPr>
          <p:nvPr/>
        </p:nvCxnSpPr>
        <p:spPr>
          <a:xfrm flipV="1">
            <a:off x="4424861" y="3823021"/>
            <a:ext cx="587247" cy="618110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" idx="6"/>
            <a:endCxn id="66" idx="1"/>
          </p:cNvCxnSpPr>
          <p:nvPr/>
        </p:nvCxnSpPr>
        <p:spPr>
          <a:xfrm>
            <a:off x="4437680" y="4455213"/>
            <a:ext cx="591519" cy="493322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143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6" grpId="0" animBg="1"/>
      <p:bldP spid="64" grpId="0"/>
      <p:bldP spid="65" grpId="0" animBg="1"/>
      <p:bldP spid="66" grpId="0" animBg="1"/>
      <p:bldP spid="6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ea typeface="ＭＳ Ｐゴシック" pitchFamily="34" charset="-128"/>
              </a:rPr>
              <a:t>CASE I</a:t>
            </a:r>
            <a:r>
              <a:rPr lang="en-US" dirty="0" smtClean="0">
                <a:ea typeface="ＭＳ Ｐゴシック" pitchFamily="34" charset="-128"/>
              </a:rPr>
              <a:t>: Single-Relation Queries-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 Example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What would be the cost of we assume </a:t>
            </a:r>
            <a:r>
              <a:rPr lang="en-US" sz="2600" i="1" u="sng" dirty="0" smtClean="0">
                <a:solidFill>
                  <a:srgbClr val="0070C0"/>
                </a:solidFill>
              </a:rPr>
              <a:t>a clustered index on rating with A(1)</a:t>
            </a:r>
            <a:r>
              <a:rPr lang="en-US" sz="2600" dirty="0" smtClean="0">
                <a:solidFill>
                  <a:srgbClr val="0070C0"/>
                </a:solidFill>
              </a:rPr>
              <a:t>?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838200" y="2422988"/>
            <a:ext cx="3704084" cy="2819400"/>
            <a:chOff x="5461240" y="3958082"/>
            <a:chExt cx="3704084" cy="2819400"/>
          </a:xfrm>
        </p:grpSpPr>
        <p:grpSp>
          <p:nvGrpSpPr>
            <p:cNvPr id="35" name="Group 34"/>
            <p:cNvGrpSpPr/>
            <p:nvPr/>
          </p:nvGrpSpPr>
          <p:grpSpPr>
            <a:xfrm>
              <a:off x="5461240" y="3958082"/>
              <a:ext cx="3642617" cy="2819400"/>
              <a:chOff x="5461240" y="3958082"/>
              <a:chExt cx="3642617" cy="281940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670323" y="5701326"/>
                <a:ext cx="14335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Index</a:t>
                </a:r>
                <a:r>
                  <a:rPr lang="en-US" b="1" dirty="0" smtClean="0"/>
                  <a:t>;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Write</a:t>
                </a:r>
                <a:br>
                  <a:rPr lang="en-US" b="1" dirty="0" smtClean="0">
                    <a:solidFill>
                      <a:srgbClr val="0070C0"/>
                    </a:solidFill>
                  </a:rPr>
                </a:br>
                <a:r>
                  <a:rPr lang="en-US" b="1" dirty="0" smtClean="0">
                    <a:solidFill>
                      <a:srgbClr val="0070C0"/>
                    </a:solidFill>
                  </a:rPr>
                  <a:t>to Temp T1</a:t>
                </a:r>
                <a:r>
                  <a:rPr lang="en-US" b="1" dirty="0" smtClean="0"/>
                  <a:t>)</a:t>
                </a:r>
                <a:endParaRPr lang="en-US" b="1" dirty="0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461240" y="3958082"/>
                <a:ext cx="2546176" cy="2819400"/>
                <a:chOff x="3231541" y="3962400"/>
                <a:chExt cx="2546176" cy="2819400"/>
              </a:xfrm>
            </p:grpSpPr>
            <p:sp>
              <p:nvSpPr>
                <p:cNvPr id="41" name="Freeform 29"/>
                <p:cNvSpPr>
                  <a:spLocks/>
                </p:cNvSpPr>
                <p:nvPr/>
              </p:nvSpPr>
              <p:spPr bwMode="auto">
                <a:xfrm>
                  <a:off x="3352800" y="5833322"/>
                  <a:ext cx="115888" cy="158750"/>
                </a:xfrm>
                <a:custGeom>
                  <a:avLst/>
                  <a:gdLst>
                    <a:gd name="T0" fmla="*/ 72 w 73"/>
                    <a:gd name="T1" fmla="*/ 50 h 100"/>
                    <a:gd name="T2" fmla="*/ 62 w 73"/>
                    <a:gd name="T3" fmla="*/ 15 h 100"/>
                    <a:gd name="T4" fmla="*/ 36 w 73"/>
                    <a:gd name="T5" fmla="*/ 0 h 100"/>
                    <a:gd name="T6" fmla="*/ 11 w 73"/>
                    <a:gd name="T7" fmla="*/ 15 h 100"/>
                    <a:gd name="T8" fmla="*/ 0 w 73"/>
                    <a:gd name="T9" fmla="*/ 50 h 100"/>
                    <a:gd name="T10" fmla="*/ 11 w 73"/>
                    <a:gd name="T11" fmla="*/ 84 h 100"/>
                    <a:gd name="T12" fmla="*/ 36 w 73"/>
                    <a:gd name="T13" fmla="*/ 99 h 100"/>
                    <a:gd name="T14" fmla="*/ 62 w 73"/>
                    <a:gd name="T15" fmla="*/ 84 h 100"/>
                    <a:gd name="T16" fmla="*/ 72 w 73"/>
                    <a:gd name="T17" fmla="*/ 5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100">
                      <a:moveTo>
                        <a:pt x="72" y="50"/>
                      </a:moveTo>
                      <a:lnTo>
                        <a:pt x="62" y="15"/>
                      </a:lnTo>
                      <a:lnTo>
                        <a:pt x="36" y="0"/>
                      </a:lnTo>
                      <a:lnTo>
                        <a:pt x="11" y="15"/>
                      </a:lnTo>
                      <a:lnTo>
                        <a:pt x="0" y="50"/>
                      </a:lnTo>
                      <a:lnTo>
                        <a:pt x="11" y="84"/>
                      </a:lnTo>
                      <a:lnTo>
                        <a:pt x="36" y="99"/>
                      </a:lnTo>
                      <a:lnTo>
                        <a:pt x="62" y="84"/>
                      </a:lnTo>
                      <a:lnTo>
                        <a:pt x="72" y="5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30"/>
                <p:cNvSpPr>
                  <a:spLocks/>
                </p:cNvSpPr>
                <p:nvPr/>
              </p:nvSpPr>
              <p:spPr bwMode="auto">
                <a:xfrm>
                  <a:off x="3411538" y="5850784"/>
                  <a:ext cx="103188" cy="1588"/>
                </a:xfrm>
                <a:custGeom>
                  <a:avLst/>
                  <a:gdLst>
                    <a:gd name="T0" fmla="*/ 0 w 65"/>
                    <a:gd name="T1" fmla="*/ 0 h 1"/>
                    <a:gd name="T2" fmla="*/ 64 w 65"/>
                    <a:gd name="T3" fmla="*/ 0 h 1"/>
                    <a:gd name="T4" fmla="*/ 0 w 6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31"/>
                <p:cNvSpPr>
                  <a:spLocks/>
                </p:cNvSpPr>
                <p:nvPr/>
              </p:nvSpPr>
              <p:spPr bwMode="auto">
                <a:xfrm>
                  <a:off x="4115602" y="3978275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32"/>
                <p:cNvSpPr>
                  <a:spLocks/>
                </p:cNvSpPr>
                <p:nvPr/>
              </p:nvSpPr>
              <p:spPr bwMode="auto">
                <a:xfrm>
                  <a:off x="4202915" y="3978275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33"/>
                <p:cNvSpPr>
                  <a:spLocks/>
                </p:cNvSpPr>
                <p:nvPr/>
              </p:nvSpPr>
              <p:spPr bwMode="auto">
                <a:xfrm>
                  <a:off x="4074327" y="3962400"/>
                  <a:ext cx="174625" cy="1588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40"/>
                <p:cNvSpPr>
                  <a:spLocks/>
                </p:cNvSpPr>
                <p:nvPr/>
              </p:nvSpPr>
              <p:spPr bwMode="auto">
                <a:xfrm>
                  <a:off x="4401352" y="6140449"/>
                  <a:ext cx="46038" cy="312738"/>
                </a:xfrm>
                <a:custGeom>
                  <a:avLst/>
                  <a:gdLst>
                    <a:gd name="T0" fmla="*/ 0 w 1"/>
                    <a:gd name="T1" fmla="*/ 0 h 353"/>
                    <a:gd name="T2" fmla="*/ 0 w 1"/>
                    <a:gd name="T3" fmla="*/ 352 h 353"/>
                    <a:gd name="T4" fmla="*/ 0 w 1"/>
                    <a:gd name="T5" fmla="*/ 0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53">
                      <a:moveTo>
                        <a:pt x="0" y="0"/>
                      </a:moveTo>
                      <a:lnTo>
                        <a:pt x="0" y="35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41"/>
                <p:cNvSpPr>
                  <a:spLocks/>
                </p:cNvSpPr>
                <p:nvPr/>
              </p:nvSpPr>
              <p:spPr bwMode="auto">
                <a:xfrm>
                  <a:off x="4409290" y="4335463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42"/>
                <p:cNvSpPr>
                  <a:spLocks/>
                </p:cNvSpPr>
                <p:nvPr/>
              </p:nvSpPr>
              <p:spPr bwMode="auto">
                <a:xfrm>
                  <a:off x="4324960" y="5917459"/>
                  <a:ext cx="87313" cy="158750"/>
                </a:xfrm>
                <a:custGeom>
                  <a:avLst/>
                  <a:gdLst>
                    <a:gd name="T0" fmla="*/ 0 w 55"/>
                    <a:gd name="T1" fmla="*/ 99 h 100"/>
                    <a:gd name="T2" fmla="*/ 54 w 55"/>
                    <a:gd name="T3" fmla="*/ 0 h 100"/>
                    <a:gd name="T4" fmla="*/ 0 w 55"/>
                    <a:gd name="T5" fmla="*/ 99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5" h="100">
                      <a:moveTo>
                        <a:pt x="0" y="99"/>
                      </a:moveTo>
                      <a:lnTo>
                        <a:pt x="54" y="0"/>
                      </a:lnTo>
                      <a:lnTo>
                        <a:pt x="0" y="9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43"/>
                <p:cNvSpPr>
                  <a:spLocks/>
                </p:cNvSpPr>
                <p:nvPr/>
              </p:nvSpPr>
              <p:spPr bwMode="auto">
                <a:xfrm>
                  <a:off x="4410685" y="5930159"/>
                  <a:ext cx="76200" cy="146050"/>
                </a:xfrm>
                <a:custGeom>
                  <a:avLst/>
                  <a:gdLst>
                    <a:gd name="T0" fmla="*/ 0 w 48"/>
                    <a:gd name="T1" fmla="*/ 0 h 92"/>
                    <a:gd name="T2" fmla="*/ 47 w 48"/>
                    <a:gd name="T3" fmla="*/ 91 h 92"/>
                    <a:gd name="T4" fmla="*/ 0 w 48"/>
                    <a:gd name="T5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92">
                      <a:moveTo>
                        <a:pt x="0" y="0"/>
                      </a:moveTo>
                      <a:lnTo>
                        <a:pt x="47" y="9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Rectangle 45"/>
                <p:cNvSpPr>
                  <a:spLocks noChangeArrowheads="1"/>
                </p:cNvSpPr>
                <p:nvPr/>
              </p:nvSpPr>
              <p:spPr bwMode="auto">
                <a:xfrm>
                  <a:off x="3960027" y="6434137"/>
                  <a:ext cx="901701" cy="3476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700" b="1" dirty="0">
                      <a:solidFill>
                        <a:srgbClr val="000000"/>
                      </a:solidFill>
                      <a:latin typeface="Arial" pitchFamily="34" charset="0"/>
                    </a:rPr>
                    <a:t>Sailors</a:t>
                  </a:r>
                </a:p>
              </p:txBody>
            </p:sp>
            <p:sp>
              <p:nvSpPr>
                <p:cNvPr id="51" name="Rectangle 47"/>
                <p:cNvSpPr>
                  <a:spLocks noChangeArrowheads="1"/>
                </p:cNvSpPr>
                <p:nvPr/>
              </p:nvSpPr>
              <p:spPr bwMode="auto">
                <a:xfrm>
                  <a:off x="4537945" y="5887429"/>
                  <a:ext cx="923331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age = 20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2" name="Rectangle 48"/>
                <p:cNvSpPr>
                  <a:spLocks noChangeArrowheads="1"/>
                </p:cNvSpPr>
                <p:nvPr/>
              </p:nvSpPr>
              <p:spPr bwMode="auto">
                <a:xfrm>
                  <a:off x="3399842" y="5895605"/>
                  <a:ext cx="976314" cy="3016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</a:rPr>
                    <a:t>rating &gt; 5</a:t>
                  </a:r>
                </a:p>
              </p:txBody>
            </p:sp>
            <p:sp>
              <p:nvSpPr>
                <p:cNvPr id="53" name="Rectangle 49"/>
                <p:cNvSpPr>
                  <a:spLocks noChangeArrowheads="1"/>
                </p:cNvSpPr>
                <p:nvPr/>
              </p:nvSpPr>
              <p:spPr bwMode="auto">
                <a:xfrm>
                  <a:off x="4171165" y="4048125"/>
                  <a:ext cx="1606552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</a:rPr>
                    <a:t>r</a:t>
                  </a:r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ating, COUNT(*)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231541" y="4514147"/>
                  <a:ext cx="16128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GROUP </a:t>
                  </a:r>
                  <a:r>
                    <a:rPr lang="en-US" dirty="0" err="1" smtClean="0"/>
                    <a:t>BY</a:t>
                  </a:r>
                  <a:r>
                    <a:rPr lang="en-US" sz="2200" b="1" baseline="-25000" dirty="0" err="1" smtClean="0"/>
                    <a:t>rating</a:t>
                  </a:r>
                  <a:endParaRPr lang="en-US" sz="2200" b="1" dirty="0"/>
                </a:p>
              </p:txBody>
            </p:sp>
            <p:sp>
              <p:nvSpPr>
                <p:cNvPr id="55" name="Freeform 31"/>
                <p:cNvSpPr>
                  <a:spLocks/>
                </p:cNvSpPr>
                <p:nvPr/>
              </p:nvSpPr>
              <p:spPr bwMode="auto">
                <a:xfrm>
                  <a:off x="4114059" y="5187538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32"/>
                <p:cNvSpPr>
                  <a:spLocks/>
                </p:cNvSpPr>
                <p:nvPr/>
              </p:nvSpPr>
              <p:spPr bwMode="auto">
                <a:xfrm>
                  <a:off x="4201372" y="5187538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33"/>
                <p:cNvSpPr>
                  <a:spLocks/>
                </p:cNvSpPr>
                <p:nvPr/>
              </p:nvSpPr>
              <p:spPr bwMode="auto">
                <a:xfrm>
                  <a:off x="4072784" y="5171663"/>
                  <a:ext cx="174625" cy="1588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Rectangle 49"/>
                <p:cNvSpPr>
                  <a:spLocks noChangeArrowheads="1"/>
                </p:cNvSpPr>
                <p:nvPr/>
              </p:nvSpPr>
              <p:spPr bwMode="auto">
                <a:xfrm>
                  <a:off x="4169622" y="5257388"/>
                  <a:ext cx="679674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rating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9" name="Freeform 41"/>
                <p:cNvSpPr>
                  <a:spLocks/>
                </p:cNvSpPr>
                <p:nvPr/>
              </p:nvSpPr>
              <p:spPr bwMode="auto">
                <a:xfrm>
                  <a:off x="4411054" y="4964694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41"/>
                <p:cNvSpPr>
                  <a:spLocks/>
                </p:cNvSpPr>
                <p:nvPr/>
              </p:nvSpPr>
              <p:spPr bwMode="auto">
                <a:xfrm>
                  <a:off x="4399200" y="5523018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7063328" y="4560322"/>
                <a:ext cx="1850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(External Sorting)</a:t>
                </a:r>
                <a:endParaRPr lang="en-US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060962" y="5227452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(on-the-fly)</a:t>
                </a:r>
                <a:endParaRPr lang="en-US" b="1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890616" y="399044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(on-the-fly)</a:t>
              </a:r>
              <a:endParaRPr lang="en-US" b="1" dirty="0"/>
            </a:p>
          </p:txBody>
        </p:sp>
      </p:grpSp>
      <p:sp>
        <p:nvSpPr>
          <p:cNvPr id="26635" name="Oval 26634"/>
          <p:cNvSpPr/>
          <p:nvPr/>
        </p:nvSpPr>
        <p:spPr>
          <a:xfrm>
            <a:off x="953832" y="4356193"/>
            <a:ext cx="1015816" cy="33836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144604" y="4337824"/>
            <a:ext cx="1015816" cy="33836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36" name="TextBox 26635"/>
          <p:cNvSpPr txBox="1"/>
          <p:nvPr/>
        </p:nvSpPr>
        <p:spPr>
          <a:xfrm>
            <a:off x="381000" y="5421868"/>
            <a:ext cx="1613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Term of </a:t>
            </a:r>
            <a:r>
              <a:rPr lang="en-US" i="1" dirty="0" smtClean="0"/>
              <a:t>Form 4</a:t>
            </a:r>
            <a:endParaRPr lang="en-US" i="1" dirty="0"/>
          </a:p>
        </p:txBody>
      </p:sp>
      <p:cxnSp>
        <p:nvCxnSpPr>
          <p:cNvPr id="26638" name="Straight Arrow Connector 26637"/>
          <p:cNvCxnSpPr>
            <a:stCxn id="26635" idx="4"/>
            <a:endCxn id="26636" idx="0"/>
          </p:cNvCxnSpPr>
          <p:nvPr/>
        </p:nvCxnSpPr>
        <p:spPr>
          <a:xfrm flipH="1">
            <a:off x="1187664" y="4694555"/>
            <a:ext cx="274076" cy="72731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4"/>
          </p:cNvCxnSpPr>
          <p:nvPr/>
        </p:nvCxnSpPr>
        <p:spPr>
          <a:xfrm>
            <a:off x="2652512" y="4676186"/>
            <a:ext cx="799630" cy="71341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9899" y="6089302"/>
            <a:ext cx="3820591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dirty="0"/>
              <a:t>RF = (High(I) – Value)/</a:t>
            </a:r>
            <a:br>
              <a:rPr lang="en-US" dirty="0"/>
            </a:br>
            <a:r>
              <a:rPr lang="en-US" dirty="0"/>
              <a:t>(High(I) – Low(I</a:t>
            </a:r>
            <a:r>
              <a:rPr lang="en-US" dirty="0" smtClean="0"/>
              <a:t>)) = (10 – 5)/10 = 0.5</a:t>
            </a:r>
            <a:endParaRPr lang="en-US" dirty="0"/>
          </a:p>
        </p:txBody>
      </p:sp>
      <p:cxnSp>
        <p:nvCxnSpPr>
          <p:cNvPr id="5" name="Straight Arrow Connector 4"/>
          <p:cNvCxnSpPr>
            <a:stCxn id="26636" idx="2"/>
          </p:cNvCxnSpPr>
          <p:nvPr/>
        </p:nvCxnSpPr>
        <p:spPr>
          <a:xfrm>
            <a:off x="1187664" y="5791200"/>
            <a:ext cx="274076" cy="2981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61271" y="5389602"/>
            <a:ext cx="317304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Term of </a:t>
            </a:r>
            <a:r>
              <a:rPr lang="en-US" i="1" dirty="0" smtClean="0"/>
              <a:t>Form 1</a:t>
            </a:r>
            <a:r>
              <a:rPr lang="en-US" dirty="0" smtClean="0"/>
              <a:t>. Can be applied </a:t>
            </a:r>
            <a:br>
              <a:rPr lang="en-US" dirty="0" smtClean="0"/>
            </a:br>
            <a:r>
              <a:rPr lang="en-US" dirty="0" smtClean="0"/>
              <a:t>to each retrieved tuple.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029199" y="2476447"/>
            <a:ext cx="3549847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Cost of retrieving the index entries</a:t>
            </a:r>
            <a:endParaRPr lang="en-US" dirty="0"/>
          </a:p>
        </p:txBody>
      </p:sp>
      <p:cxnSp>
        <p:nvCxnSpPr>
          <p:cNvPr id="62" name="Straight Arrow Connector 61"/>
          <p:cNvCxnSpPr>
            <a:endCxn id="61" idx="1"/>
          </p:cNvCxnSpPr>
          <p:nvPr/>
        </p:nvCxnSpPr>
        <p:spPr>
          <a:xfrm flipV="1">
            <a:off x="4437680" y="2661113"/>
            <a:ext cx="591519" cy="1794100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560517" y="294828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67" name="Rectangle 66"/>
          <p:cNvSpPr/>
          <p:nvPr/>
        </p:nvSpPr>
        <p:spPr>
          <a:xfrm>
            <a:off x="5012108" y="3499855"/>
            <a:ext cx="3566939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Cost of retrieving the corresponding</a:t>
            </a:r>
            <a:br>
              <a:rPr lang="en-US" dirty="0" smtClean="0"/>
            </a:br>
            <a:r>
              <a:rPr lang="en-US" dirty="0" smtClean="0"/>
              <a:t>Sailors tuples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029199" y="4763869"/>
            <a:ext cx="3549848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Cost of writing out T1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6565000" y="417596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74" name="Straight Arrow Connector 73"/>
          <p:cNvCxnSpPr>
            <a:endCxn id="67" idx="1"/>
          </p:cNvCxnSpPr>
          <p:nvPr/>
        </p:nvCxnSpPr>
        <p:spPr>
          <a:xfrm flipV="1">
            <a:off x="4424861" y="3823021"/>
            <a:ext cx="587247" cy="618110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8" idx="1"/>
          </p:cNvCxnSpPr>
          <p:nvPr/>
        </p:nvCxnSpPr>
        <p:spPr>
          <a:xfrm>
            <a:off x="4437680" y="4455213"/>
            <a:ext cx="591519" cy="493322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987579" y="4081441"/>
            <a:ext cx="1450101" cy="7475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523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7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ea typeface="ＭＳ Ｐゴシック" pitchFamily="34" charset="-128"/>
              </a:rPr>
              <a:t>CASE I</a:t>
            </a:r>
            <a:r>
              <a:rPr lang="en-US" dirty="0" smtClean="0">
                <a:ea typeface="ＭＳ Ｐゴシック" pitchFamily="34" charset="-128"/>
              </a:rPr>
              <a:t>: Single-Relation Queries-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 Example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What would be the cost of we assume </a:t>
            </a:r>
            <a:r>
              <a:rPr lang="en-US" sz="2600" i="1" u="sng" dirty="0" smtClean="0">
                <a:solidFill>
                  <a:srgbClr val="0070C0"/>
                </a:solidFill>
              </a:rPr>
              <a:t>a clustered index on rating with A(1)</a:t>
            </a:r>
            <a:r>
              <a:rPr lang="en-US" sz="2600" dirty="0" smtClean="0">
                <a:solidFill>
                  <a:srgbClr val="0070C0"/>
                </a:solidFill>
              </a:rPr>
              <a:t>?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838200" y="2422988"/>
            <a:ext cx="3704084" cy="2819400"/>
            <a:chOff x="5461240" y="3958082"/>
            <a:chExt cx="3704084" cy="2819400"/>
          </a:xfrm>
        </p:grpSpPr>
        <p:grpSp>
          <p:nvGrpSpPr>
            <p:cNvPr id="35" name="Group 34"/>
            <p:cNvGrpSpPr/>
            <p:nvPr/>
          </p:nvGrpSpPr>
          <p:grpSpPr>
            <a:xfrm>
              <a:off x="5461240" y="3958082"/>
              <a:ext cx="3642617" cy="2819400"/>
              <a:chOff x="5461240" y="3958082"/>
              <a:chExt cx="3642617" cy="281940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670323" y="5701326"/>
                <a:ext cx="14335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Index</a:t>
                </a:r>
                <a:r>
                  <a:rPr lang="en-US" b="1" dirty="0" smtClean="0"/>
                  <a:t>;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Write</a:t>
                </a:r>
                <a:br>
                  <a:rPr lang="en-US" b="1" dirty="0" smtClean="0">
                    <a:solidFill>
                      <a:srgbClr val="0070C0"/>
                    </a:solidFill>
                  </a:rPr>
                </a:br>
                <a:r>
                  <a:rPr lang="en-US" b="1" dirty="0" smtClean="0">
                    <a:solidFill>
                      <a:srgbClr val="0070C0"/>
                    </a:solidFill>
                  </a:rPr>
                  <a:t>to Temp T1</a:t>
                </a:r>
                <a:r>
                  <a:rPr lang="en-US" b="1" dirty="0" smtClean="0"/>
                  <a:t>)</a:t>
                </a:r>
                <a:endParaRPr lang="en-US" b="1" dirty="0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461240" y="3958082"/>
                <a:ext cx="2546176" cy="2819400"/>
                <a:chOff x="3231541" y="3962400"/>
                <a:chExt cx="2546176" cy="2819400"/>
              </a:xfrm>
            </p:grpSpPr>
            <p:sp>
              <p:nvSpPr>
                <p:cNvPr id="41" name="Freeform 29"/>
                <p:cNvSpPr>
                  <a:spLocks/>
                </p:cNvSpPr>
                <p:nvPr/>
              </p:nvSpPr>
              <p:spPr bwMode="auto">
                <a:xfrm>
                  <a:off x="3352800" y="5833322"/>
                  <a:ext cx="115888" cy="158750"/>
                </a:xfrm>
                <a:custGeom>
                  <a:avLst/>
                  <a:gdLst>
                    <a:gd name="T0" fmla="*/ 72 w 73"/>
                    <a:gd name="T1" fmla="*/ 50 h 100"/>
                    <a:gd name="T2" fmla="*/ 62 w 73"/>
                    <a:gd name="T3" fmla="*/ 15 h 100"/>
                    <a:gd name="T4" fmla="*/ 36 w 73"/>
                    <a:gd name="T5" fmla="*/ 0 h 100"/>
                    <a:gd name="T6" fmla="*/ 11 w 73"/>
                    <a:gd name="T7" fmla="*/ 15 h 100"/>
                    <a:gd name="T8" fmla="*/ 0 w 73"/>
                    <a:gd name="T9" fmla="*/ 50 h 100"/>
                    <a:gd name="T10" fmla="*/ 11 w 73"/>
                    <a:gd name="T11" fmla="*/ 84 h 100"/>
                    <a:gd name="T12" fmla="*/ 36 w 73"/>
                    <a:gd name="T13" fmla="*/ 99 h 100"/>
                    <a:gd name="T14" fmla="*/ 62 w 73"/>
                    <a:gd name="T15" fmla="*/ 84 h 100"/>
                    <a:gd name="T16" fmla="*/ 72 w 73"/>
                    <a:gd name="T17" fmla="*/ 5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100">
                      <a:moveTo>
                        <a:pt x="72" y="50"/>
                      </a:moveTo>
                      <a:lnTo>
                        <a:pt x="62" y="15"/>
                      </a:lnTo>
                      <a:lnTo>
                        <a:pt x="36" y="0"/>
                      </a:lnTo>
                      <a:lnTo>
                        <a:pt x="11" y="15"/>
                      </a:lnTo>
                      <a:lnTo>
                        <a:pt x="0" y="50"/>
                      </a:lnTo>
                      <a:lnTo>
                        <a:pt x="11" y="84"/>
                      </a:lnTo>
                      <a:lnTo>
                        <a:pt x="36" y="99"/>
                      </a:lnTo>
                      <a:lnTo>
                        <a:pt x="62" y="84"/>
                      </a:lnTo>
                      <a:lnTo>
                        <a:pt x="72" y="5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30"/>
                <p:cNvSpPr>
                  <a:spLocks/>
                </p:cNvSpPr>
                <p:nvPr/>
              </p:nvSpPr>
              <p:spPr bwMode="auto">
                <a:xfrm>
                  <a:off x="3411538" y="5850784"/>
                  <a:ext cx="103188" cy="1588"/>
                </a:xfrm>
                <a:custGeom>
                  <a:avLst/>
                  <a:gdLst>
                    <a:gd name="T0" fmla="*/ 0 w 65"/>
                    <a:gd name="T1" fmla="*/ 0 h 1"/>
                    <a:gd name="T2" fmla="*/ 64 w 65"/>
                    <a:gd name="T3" fmla="*/ 0 h 1"/>
                    <a:gd name="T4" fmla="*/ 0 w 6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31"/>
                <p:cNvSpPr>
                  <a:spLocks/>
                </p:cNvSpPr>
                <p:nvPr/>
              </p:nvSpPr>
              <p:spPr bwMode="auto">
                <a:xfrm>
                  <a:off x="4115602" y="3978275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32"/>
                <p:cNvSpPr>
                  <a:spLocks/>
                </p:cNvSpPr>
                <p:nvPr/>
              </p:nvSpPr>
              <p:spPr bwMode="auto">
                <a:xfrm>
                  <a:off x="4202915" y="3978275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33"/>
                <p:cNvSpPr>
                  <a:spLocks/>
                </p:cNvSpPr>
                <p:nvPr/>
              </p:nvSpPr>
              <p:spPr bwMode="auto">
                <a:xfrm>
                  <a:off x="4074327" y="3962400"/>
                  <a:ext cx="174625" cy="1588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40"/>
                <p:cNvSpPr>
                  <a:spLocks/>
                </p:cNvSpPr>
                <p:nvPr/>
              </p:nvSpPr>
              <p:spPr bwMode="auto">
                <a:xfrm>
                  <a:off x="4401352" y="6140449"/>
                  <a:ext cx="46038" cy="312738"/>
                </a:xfrm>
                <a:custGeom>
                  <a:avLst/>
                  <a:gdLst>
                    <a:gd name="T0" fmla="*/ 0 w 1"/>
                    <a:gd name="T1" fmla="*/ 0 h 353"/>
                    <a:gd name="T2" fmla="*/ 0 w 1"/>
                    <a:gd name="T3" fmla="*/ 352 h 353"/>
                    <a:gd name="T4" fmla="*/ 0 w 1"/>
                    <a:gd name="T5" fmla="*/ 0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53">
                      <a:moveTo>
                        <a:pt x="0" y="0"/>
                      </a:moveTo>
                      <a:lnTo>
                        <a:pt x="0" y="35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41"/>
                <p:cNvSpPr>
                  <a:spLocks/>
                </p:cNvSpPr>
                <p:nvPr/>
              </p:nvSpPr>
              <p:spPr bwMode="auto">
                <a:xfrm>
                  <a:off x="4409290" y="4335463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42"/>
                <p:cNvSpPr>
                  <a:spLocks/>
                </p:cNvSpPr>
                <p:nvPr/>
              </p:nvSpPr>
              <p:spPr bwMode="auto">
                <a:xfrm>
                  <a:off x="4324960" y="5917459"/>
                  <a:ext cx="87313" cy="158750"/>
                </a:xfrm>
                <a:custGeom>
                  <a:avLst/>
                  <a:gdLst>
                    <a:gd name="T0" fmla="*/ 0 w 55"/>
                    <a:gd name="T1" fmla="*/ 99 h 100"/>
                    <a:gd name="T2" fmla="*/ 54 w 55"/>
                    <a:gd name="T3" fmla="*/ 0 h 100"/>
                    <a:gd name="T4" fmla="*/ 0 w 55"/>
                    <a:gd name="T5" fmla="*/ 99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5" h="100">
                      <a:moveTo>
                        <a:pt x="0" y="99"/>
                      </a:moveTo>
                      <a:lnTo>
                        <a:pt x="54" y="0"/>
                      </a:lnTo>
                      <a:lnTo>
                        <a:pt x="0" y="9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43"/>
                <p:cNvSpPr>
                  <a:spLocks/>
                </p:cNvSpPr>
                <p:nvPr/>
              </p:nvSpPr>
              <p:spPr bwMode="auto">
                <a:xfrm>
                  <a:off x="4410685" y="5930159"/>
                  <a:ext cx="76200" cy="146050"/>
                </a:xfrm>
                <a:custGeom>
                  <a:avLst/>
                  <a:gdLst>
                    <a:gd name="T0" fmla="*/ 0 w 48"/>
                    <a:gd name="T1" fmla="*/ 0 h 92"/>
                    <a:gd name="T2" fmla="*/ 47 w 48"/>
                    <a:gd name="T3" fmla="*/ 91 h 92"/>
                    <a:gd name="T4" fmla="*/ 0 w 48"/>
                    <a:gd name="T5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92">
                      <a:moveTo>
                        <a:pt x="0" y="0"/>
                      </a:moveTo>
                      <a:lnTo>
                        <a:pt x="47" y="9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Rectangle 45"/>
                <p:cNvSpPr>
                  <a:spLocks noChangeArrowheads="1"/>
                </p:cNvSpPr>
                <p:nvPr/>
              </p:nvSpPr>
              <p:spPr bwMode="auto">
                <a:xfrm>
                  <a:off x="3960027" y="6434137"/>
                  <a:ext cx="901701" cy="3476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700" b="1" dirty="0">
                      <a:solidFill>
                        <a:srgbClr val="000000"/>
                      </a:solidFill>
                      <a:latin typeface="Arial" pitchFamily="34" charset="0"/>
                    </a:rPr>
                    <a:t>Sailors</a:t>
                  </a:r>
                </a:p>
              </p:txBody>
            </p:sp>
            <p:sp>
              <p:nvSpPr>
                <p:cNvPr id="51" name="Rectangle 47"/>
                <p:cNvSpPr>
                  <a:spLocks noChangeArrowheads="1"/>
                </p:cNvSpPr>
                <p:nvPr/>
              </p:nvSpPr>
              <p:spPr bwMode="auto">
                <a:xfrm>
                  <a:off x="4537945" y="5887429"/>
                  <a:ext cx="923331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age = 20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2" name="Rectangle 48"/>
                <p:cNvSpPr>
                  <a:spLocks noChangeArrowheads="1"/>
                </p:cNvSpPr>
                <p:nvPr/>
              </p:nvSpPr>
              <p:spPr bwMode="auto">
                <a:xfrm>
                  <a:off x="3399842" y="5895605"/>
                  <a:ext cx="976314" cy="3016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</a:rPr>
                    <a:t>rating &gt; 5</a:t>
                  </a:r>
                </a:p>
              </p:txBody>
            </p:sp>
            <p:sp>
              <p:nvSpPr>
                <p:cNvPr id="53" name="Rectangle 49"/>
                <p:cNvSpPr>
                  <a:spLocks noChangeArrowheads="1"/>
                </p:cNvSpPr>
                <p:nvPr/>
              </p:nvSpPr>
              <p:spPr bwMode="auto">
                <a:xfrm>
                  <a:off x="4171165" y="4048125"/>
                  <a:ext cx="1606552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</a:rPr>
                    <a:t>r</a:t>
                  </a:r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ating, COUNT(*)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231541" y="4514147"/>
                  <a:ext cx="16128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GROUP </a:t>
                  </a:r>
                  <a:r>
                    <a:rPr lang="en-US" dirty="0" err="1" smtClean="0"/>
                    <a:t>BY</a:t>
                  </a:r>
                  <a:r>
                    <a:rPr lang="en-US" sz="2200" b="1" baseline="-25000" dirty="0" err="1" smtClean="0"/>
                    <a:t>rating</a:t>
                  </a:r>
                  <a:endParaRPr lang="en-US" sz="2200" b="1" dirty="0"/>
                </a:p>
              </p:txBody>
            </p:sp>
            <p:sp>
              <p:nvSpPr>
                <p:cNvPr id="55" name="Freeform 31"/>
                <p:cNvSpPr>
                  <a:spLocks/>
                </p:cNvSpPr>
                <p:nvPr/>
              </p:nvSpPr>
              <p:spPr bwMode="auto">
                <a:xfrm>
                  <a:off x="4114059" y="5187538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32"/>
                <p:cNvSpPr>
                  <a:spLocks/>
                </p:cNvSpPr>
                <p:nvPr/>
              </p:nvSpPr>
              <p:spPr bwMode="auto">
                <a:xfrm>
                  <a:off x="4201372" y="5187538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33"/>
                <p:cNvSpPr>
                  <a:spLocks/>
                </p:cNvSpPr>
                <p:nvPr/>
              </p:nvSpPr>
              <p:spPr bwMode="auto">
                <a:xfrm>
                  <a:off x="4072784" y="5171663"/>
                  <a:ext cx="174625" cy="1588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Rectangle 49"/>
                <p:cNvSpPr>
                  <a:spLocks noChangeArrowheads="1"/>
                </p:cNvSpPr>
                <p:nvPr/>
              </p:nvSpPr>
              <p:spPr bwMode="auto">
                <a:xfrm>
                  <a:off x="4169622" y="5257388"/>
                  <a:ext cx="679674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rating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9" name="Freeform 41"/>
                <p:cNvSpPr>
                  <a:spLocks/>
                </p:cNvSpPr>
                <p:nvPr/>
              </p:nvSpPr>
              <p:spPr bwMode="auto">
                <a:xfrm>
                  <a:off x="4411054" y="4964694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41"/>
                <p:cNvSpPr>
                  <a:spLocks/>
                </p:cNvSpPr>
                <p:nvPr/>
              </p:nvSpPr>
              <p:spPr bwMode="auto">
                <a:xfrm>
                  <a:off x="4399200" y="5523018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7063328" y="4560322"/>
                <a:ext cx="1850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(External Sorting)</a:t>
                </a:r>
                <a:endParaRPr lang="en-US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060962" y="5227452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(on-the-fly)</a:t>
                </a:r>
                <a:endParaRPr lang="en-US" b="1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890616" y="399044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(on-the-fly)</a:t>
              </a:r>
              <a:endParaRPr lang="en-US" b="1" dirty="0"/>
            </a:p>
          </p:txBody>
        </p:sp>
      </p:grpSp>
      <p:sp>
        <p:nvSpPr>
          <p:cNvPr id="26635" name="Oval 26634"/>
          <p:cNvSpPr/>
          <p:nvPr/>
        </p:nvSpPr>
        <p:spPr>
          <a:xfrm>
            <a:off x="953832" y="4356193"/>
            <a:ext cx="1015816" cy="33836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144604" y="4337824"/>
            <a:ext cx="1015816" cy="33836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36" name="TextBox 26635"/>
          <p:cNvSpPr txBox="1"/>
          <p:nvPr/>
        </p:nvSpPr>
        <p:spPr>
          <a:xfrm>
            <a:off x="381000" y="5421868"/>
            <a:ext cx="1613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Term of </a:t>
            </a:r>
            <a:r>
              <a:rPr lang="en-US" i="1" dirty="0" smtClean="0"/>
              <a:t>Form 4</a:t>
            </a:r>
            <a:endParaRPr lang="en-US" i="1" dirty="0"/>
          </a:p>
        </p:txBody>
      </p:sp>
      <p:cxnSp>
        <p:nvCxnSpPr>
          <p:cNvPr id="26638" name="Straight Arrow Connector 26637"/>
          <p:cNvCxnSpPr>
            <a:stCxn id="26635" idx="4"/>
            <a:endCxn id="26636" idx="0"/>
          </p:cNvCxnSpPr>
          <p:nvPr/>
        </p:nvCxnSpPr>
        <p:spPr>
          <a:xfrm flipH="1">
            <a:off x="1187664" y="4694555"/>
            <a:ext cx="274076" cy="72731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4"/>
          </p:cNvCxnSpPr>
          <p:nvPr/>
        </p:nvCxnSpPr>
        <p:spPr>
          <a:xfrm>
            <a:off x="2652512" y="4676186"/>
            <a:ext cx="799630" cy="71341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9899" y="6089302"/>
            <a:ext cx="3820591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dirty="0"/>
              <a:t>RF = (High(I) – Value)/</a:t>
            </a:r>
            <a:br>
              <a:rPr lang="en-US" dirty="0"/>
            </a:br>
            <a:r>
              <a:rPr lang="en-US" dirty="0"/>
              <a:t>(High(I) – Low(I</a:t>
            </a:r>
            <a:r>
              <a:rPr lang="en-US" dirty="0" smtClean="0"/>
              <a:t>)) = (10 – 5)/10 = 0.5</a:t>
            </a:r>
            <a:endParaRPr lang="en-US" dirty="0"/>
          </a:p>
        </p:txBody>
      </p:sp>
      <p:cxnSp>
        <p:nvCxnSpPr>
          <p:cNvPr id="5" name="Straight Arrow Connector 4"/>
          <p:cNvCxnSpPr>
            <a:stCxn id="26636" idx="2"/>
          </p:cNvCxnSpPr>
          <p:nvPr/>
        </p:nvCxnSpPr>
        <p:spPr>
          <a:xfrm>
            <a:off x="1187664" y="5791200"/>
            <a:ext cx="274076" cy="2981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61271" y="5389602"/>
            <a:ext cx="317304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Term of </a:t>
            </a:r>
            <a:r>
              <a:rPr lang="en-US" i="1" dirty="0" smtClean="0"/>
              <a:t>Form 1</a:t>
            </a:r>
            <a:r>
              <a:rPr lang="en-US" dirty="0" smtClean="0"/>
              <a:t>. Can be applied </a:t>
            </a:r>
            <a:br>
              <a:rPr lang="en-US" dirty="0" smtClean="0"/>
            </a:br>
            <a:r>
              <a:rPr lang="en-US" dirty="0" smtClean="0"/>
              <a:t>to each retrieved tuple.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029199" y="2476447"/>
            <a:ext cx="3549847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Cost of retrieving the index entries</a:t>
            </a:r>
            <a:endParaRPr lang="en-US" dirty="0"/>
          </a:p>
        </p:txBody>
      </p:sp>
      <p:cxnSp>
        <p:nvCxnSpPr>
          <p:cNvPr id="62" name="Straight Arrow Connector 61"/>
          <p:cNvCxnSpPr>
            <a:endCxn id="61" idx="1"/>
          </p:cNvCxnSpPr>
          <p:nvPr/>
        </p:nvCxnSpPr>
        <p:spPr>
          <a:xfrm flipV="1">
            <a:off x="4437680" y="2661113"/>
            <a:ext cx="591519" cy="1794100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560517" y="294828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67" name="Rectangle 66"/>
          <p:cNvSpPr/>
          <p:nvPr/>
        </p:nvSpPr>
        <p:spPr>
          <a:xfrm>
            <a:off x="5012108" y="3499855"/>
            <a:ext cx="3566939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Cost of retrieving the corresponding</a:t>
            </a:r>
            <a:br>
              <a:rPr lang="en-US" dirty="0" smtClean="0"/>
            </a:br>
            <a:r>
              <a:rPr lang="en-US" dirty="0" smtClean="0"/>
              <a:t>Sailors tuples</a:t>
            </a:r>
            <a:endParaRPr lang="en-US" dirty="0"/>
          </a:p>
        </p:txBody>
      </p:sp>
      <p:cxnSp>
        <p:nvCxnSpPr>
          <p:cNvPr id="74" name="Straight Arrow Connector 73"/>
          <p:cNvCxnSpPr>
            <a:endCxn id="67" idx="1"/>
          </p:cNvCxnSpPr>
          <p:nvPr/>
        </p:nvCxnSpPr>
        <p:spPr>
          <a:xfrm flipV="1">
            <a:off x="4424861" y="3823021"/>
            <a:ext cx="587247" cy="618110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987579" y="4081441"/>
            <a:ext cx="1450101" cy="7475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615946" y="4653229"/>
            <a:ext cx="2263312" cy="92333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= 0.5 × 0.1 </a:t>
            </a:r>
            <a:r>
              <a:rPr lang="en-US" dirty="0"/>
              <a:t>×</a:t>
            </a:r>
            <a:r>
              <a:rPr lang="en-US" dirty="0" smtClean="0"/>
              <a:t> </a:t>
            </a:r>
            <a:r>
              <a:rPr lang="en-US" dirty="0" err="1" smtClean="0"/>
              <a:t>NPages</a:t>
            </a:r>
            <a:r>
              <a:rPr lang="en-US" dirty="0" smtClean="0"/>
              <a:t>(I)</a:t>
            </a:r>
          </a:p>
          <a:p>
            <a:r>
              <a:rPr lang="en-US" dirty="0" smtClean="0"/>
              <a:t>= 0.5 × 0.1 </a:t>
            </a:r>
            <a:r>
              <a:rPr lang="en-US" dirty="0"/>
              <a:t>× </a:t>
            </a:r>
            <a:r>
              <a:rPr lang="en-US" dirty="0" smtClean="0"/>
              <a:t>600</a:t>
            </a:r>
          </a:p>
          <a:p>
            <a:r>
              <a:rPr lang="en-US" dirty="0" smtClean="0"/>
              <a:t>= 30 I/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519639" y="4229880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 </a:t>
            </a:r>
            <a:endParaRPr lang="en-US" sz="2800" dirty="0"/>
          </a:p>
        </p:txBody>
      </p:sp>
      <p:sp>
        <p:nvSpPr>
          <p:cNvPr id="71" name="Rounded Rectangle 70"/>
          <p:cNvSpPr/>
          <p:nvPr/>
        </p:nvSpPr>
        <p:spPr>
          <a:xfrm>
            <a:off x="4851162" y="2209800"/>
            <a:ext cx="3886200" cy="2110356"/>
          </a:xfrm>
          <a:prstGeom prst="roundRect">
            <a:avLst/>
          </a:prstGeom>
          <a:solidFill>
            <a:srgbClr val="FFC000">
              <a:alpha val="51000"/>
            </a:srgbClr>
          </a:solidFill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307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ea typeface="ＭＳ Ｐゴシック" pitchFamily="34" charset="-128"/>
              </a:rPr>
              <a:t>CASE I</a:t>
            </a:r>
            <a:r>
              <a:rPr lang="en-US" dirty="0" smtClean="0">
                <a:ea typeface="ＭＳ Ｐゴシック" pitchFamily="34" charset="-128"/>
              </a:rPr>
              <a:t>: Single-Relation Queries-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 Example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What would be the cost of we assume </a:t>
            </a:r>
            <a:r>
              <a:rPr lang="en-US" sz="2600" i="1" u="sng" dirty="0" smtClean="0">
                <a:solidFill>
                  <a:srgbClr val="0070C0"/>
                </a:solidFill>
              </a:rPr>
              <a:t>a clustered index on rating with A(1)</a:t>
            </a:r>
            <a:r>
              <a:rPr lang="en-US" sz="2600" dirty="0" smtClean="0">
                <a:solidFill>
                  <a:srgbClr val="0070C0"/>
                </a:solidFill>
              </a:rPr>
              <a:t>?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838200" y="2422988"/>
            <a:ext cx="3704084" cy="2819400"/>
            <a:chOff x="5461240" y="3958082"/>
            <a:chExt cx="3704084" cy="2819400"/>
          </a:xfrm>
        </p:grpSpPr>
        <p:grpSp>
          <p:nvGrpSpPr>
            <p:cNvPr id="35" name="Group 34"/>
            <p:cNvGrpSpPr/>
            <p:nvPr/>
          </p:nvGrpSpPr>
          <p:grpSpPr>
            <a:xfrm>
              <a:off x="5461240" y="3958082"/>
              <a:ext cx="3642617" cy="2819400"/>
              <a:chOff x="5461240" y="3958082"/>
              <a:chExt cx="3642617" cy="281940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670323" y="5701326"/>
                <a:ext cx="14335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Index</a:t>
                </a:r>
                <a:r>
                  <a:rPr lang="en-US" b="1" dirty="0" smtClean="0"/>
                  <a:t>;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Write</a:t>
                </a:r>
                <a:br>
                  <a:rPr lang="en-US" b="1" dirty="0" smtClean="0">
                    <a:solidFill>
                      <a:srgbClr val="0070C0"/>
                    </a:solidFill>
                  </a:rPr>
                </a:br>
                <a:r>
                  <a:rPr lang="en-US" b="1" dirty="0" smtClean="0">
                    <a:solidFill>
                      <a:srgbClr val="0070C0"/>
                    </a:solidFill>
                  </a:rPr>
                  <a:t>to Temp T1</a:t>
                </a:r>
                <a:r>
                  <a:rPr lang="en-US" b="1" dirty="0" smtClean="0"/>
                  <a:t>)</a:t>
                </a:r>
                <a:endParaRPr lang="en-US" b="1" dirty="0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461240" y="3958082"/>
                <a:ext cx="2546176" cy="2819400"/>
                <a:chOff x="3231541" y="3962400"/>
                <a:chExt cx="2546176" cy="2819400"/>
              </a:xfrm>
            </p:grpSpPr>
            <p:sp>
              <p:nvSpPr>
                <p:cNvPr id="41" name="Freeform 29"/>
                <p:cNvSpPr>
                  <a:spLocks/>
                </p:cNvSpPr>
                <p:nvPr/>
              </p:nvSpPr>
              <p:spPr bwMode="auto">
                <a:xfrm>
                  <a:off x="3352800" y="5833322"/>
                  <a:ext cx="115888" cy="158750"/>
                </a:xfrm>
                <a:custGeom>
                  <a:avLst/>
                  <a:gdLst>
                    <a:gd name="T0" fmla="*/ 72 w 73"/>
                    <a:gd name="T1" fmla="*/ 50 h 100"/>
                    <a:gd name="T2" fmla="*/ 62 w 73"/>
                    <a:gd name="T3" fmla="*/ 15 h 100"/>
                    <a:gd name="T4" fmla="*/ 36 w 73"/>
                    <a:gd name="T5" fmla="*/ 0 h 100"/>
                    <a:gd name="T6" fmla="*/ 11 w 73"/>
                    <a:gd name="T7" fmla="*/ 15 h 100"/>
                    <a:gd name="T8" fmla="*/ 0 w 73"/>
                    <a:gd name="T9" fmla="*/ 50 h 100"/>
                    <a:gd name="T10" fmla="*/ 11 w 73"/>
                    <a:gd name="T11" fmla="*/ 84 h 100"/>
                    <a:gd name="T12" fmla="*/ 36 w 73"/>
                    <a:gd name="T13" fmla="*/ 99 h 100"/>
                    <a:gd name="T14" fmla="*/ 62 w 73"/>
                    <a:gd name="T15" fmla="*/ 84 h 100"/>
                    <a:gd name="T16" fmla="*/ 72 w 73"/>
                    <a:gd name="T17" fmla="*/ 5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100">
                      <a:moveTo>
                        <a:pt x="72" y="50"/>
                      </a:moveTo>
                      <a:lnTo>
                        <a:pt x="62" y="15"/>
                      </a:lnTo>
                      <a:lnTo>
                        <a:pt x="36" y="0"/>
                      </a:lnTo>
                      <a:lnTo>
                        <a:pt x="11" y="15"/>
                      </a:lnTo>
                      <a:lnTo>
                        <a:pt x="0" y="50"/>
                      </a:lnTo>
                      <a:lnTo>
                        <a:pt x="11" y="84"/>
                      </a:lnTo>
                      <a:lnTo>
                        <a:pt x="36" y="99"/>
                      </a:lnTo>
                      <a:lnTo>
                        <a:pt x="62" y="84"/>
                      </a:lnTo>
                      <a:lnTo>
                        <a:pt x="72" y="5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30"/>
                <p:cNvSpPr>
                  <a:spLocks/>
                </p:cNvSpPr>
                <p:nvPr/>
              </p:nvSpPr>
              <p:spPr bwMode="auto">
                <a:xfrm>
                  <a:off x="3411538" y="5850784"/>
                  <a:ext cx="103188" cy="1588"/>
                </a:xfrm>
                <a:custGeom>
                  <a:avLst/>
                  <a:gdLst>
                    <a:gd name="T0" fmla="*/ 0 w 65"/>
                    <a:gd name="T1" fmla="*/ 0 h 1"/>
                    <a:gd name="T2" fmla="*/ 64 w 65"/>
                    <a:gd name="T3" fmla="*/ 0 h 1"/>
                    <a:gd name="T4" fmla="*/ 0 w 6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31"/>
                <p:cNvSpPr>
                  <a:spLocks/>
                </p:cNvSpPr>
                <p:nvPr/>
              </p:nvSpPr>
              <p:spPr bwMode="auto">
                <a:xfrm>
                  <a:off x="4115602" y="3978275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32"/>
                <p:cNvSpPr>
                  <a:spLocks/>
                </p:cNvSpPr>
                <p:nvPr/>
              </p:nvSpPr>
              <p:spPr bwMode="auto">
                <a:xfrm>
                  <a:off x="4202915" y="3978275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33"/>
                <p:cNvSpPr>
                  <a:spLocks/>
                </p:cNvSpPr>
                <p:nvPr/>
              </p:nvSpPr>
              <p:spPr bwMode="auto">
                <a:xfrm>
                  <a:off x="4074327" y="3962400"/>
                  <a:ext cx="174625" cy="1588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40"/>
                <p:cNvSpPr>
                  <a:spLocks/>
                </p:cNvSpPr>
                <p:nvPr/>
              </p:nvSpPr>
              <p:spPr bwMode="auto">
                <a:xfrm>
                  <a:off x="4401352" y="6140449"/>
                  <a:ext cx="46038" cy="312738"/>
                </a:xfrm>
                <a:custGeom>
                  <a:avLst/>
                  <a:gdLst>
                    <a:gd name="T0" fmla="*/ 0 w 1"/>
                    <a:gd name="T1" fmla="*/ 0 h 353"/>
                    <a:gd name="T2" fmla="*/ 0 w 1"/>
                    <a:gd name="T3" fmla="*/ 352 h 353"/>
                    <a:gd name="T4" fmla="*/ 0 w 1"/>
                    <a:gd name="T5" fmla="*/ 0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53">
                      <a:moveTo>
                        <a:pt x="0" y="0"/>
                      </a:moveTo>
                      <a:lnTo>
                        <a:pt x="0" y="35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41"/>
                <p:cNvSpPr>
                  <a:spLocks/>
                </p:cNvSpPr>
                <p:nvPr/>
              </p:nvSpPr>
              <p:spPr bwMode="auto">
                <a:xfrm>
                  <a:off x="4409290" y="4335463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42"/>
                <p:cNvSpPr>
                  <a:spLocks/>
                </p:cNvSpPr>
                <p:nvPr/>
              </p:nvSpPr>
              <p:spPr bwMode="auto">
                <a:xfrm>
                  <a:off x="4324960" y="5917459"/>
                  <a:ext cx="87313" cy="158750"/>
                </a:xfrm>
                <a:custGeom>
                  <a:avLst/>
                  <a:gdLst>
                    <a:gd name="T0" fmla="*/ 0 w 55"/>
                    <a:gd name="T1" fmla="*/ 99 h 100"/>
                    <a:gd name="T2" fmla="*/ 54 w 55"/>
                    <a:gd name="T3" fmla="*/ 0 h 100"/>
                    <a:gd name="T4" fmla="*/ 0 w 55"/>
                    <a:gd name="T5" fmla="*/ 99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5" h="100">
                      <a:moveTo>
                        <a:pt x="0" y="99"/>
                      </a:moveTo>
                      <a:lnTo>
                        <a:pt x="54" y="0"/>
                      </a:lnTo>
                      <a:lnTo>
                        <a:pt x="0" y="9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43"/>
                <p:cNvSpPr>
                  <a:spLocks/>
                </p:cNvSpPr>
                <p:nvPr/>
              </p:nvSpPr>
              <p:spPr bwMode="auto">
                <a:xfrm>
                  <a:off x="4410685" y="5930159"/>
                  <a:ext cx="76200" cy="146050"/>
                </a:xfrm>
                <a:custGeom>
                  <a:avLst/>
                  <a:gdLst>
                    <a:gd name="T0" fmla="*/ 0 w 48"/>
                    <a:gd name="T1" fmla="*/ 0 h 92"/>
                    <a:gd name="T2" fmla="*/ 47 w 48"/>
                    <a:gd name="T3" fmla="*/ 91 h 92"/>
                    <a:gd name="T4" fmla="*/ 0 w 48"/>
                    <a:gd name="T5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92">
                      <a:moveTo>
                        <a:pt x="0" y="0"/>
                      </a:moveTo>
                      <a:lnTo>
                        <a:pt x="47" y="9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Rectangle 45"/>
                <p:cNvSpPr>
                  <a:spLocks noChangeArrowheads="1"/>
                </p:cNvSpPr>
                <p:nvPr/>
              </p:nvSpPr>
              <p:spPr bwMode="auto">
                <a:xfrm>
                  <a:off x="3960027" y="6434137"/>
                  <a:ext cx="901701" cy="3476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700" b="1" dirty="0">
                      <a:solidFill>
                        <a:srgbClr val="000000"/>
                      </a:solidFill>
                      <a:latin typeface="Arial" pitchFamily="34" charset="0"/>
                    </a:rPr>
                    <a:t>Sailors</a:t>
                  </a:r>
                </a:p>
              </p:txBody>
            </p:sp>
            <p:sp>
              <p:nvSpPr>
                <p:cNvPr id="51" name="Rectangle 47"/>
                <p:cNvSpPr>
                  <a:spLocks noChangeArrowheads="1"/>
                </p:cNvSpPr>
                <p:nvPr/>
              </p:nvSpPr>
              <p:spPr bwMode="auto">
                <a:xfrm>
                  <a:off x="4537945" y="5887429"/>
                  <a:ext cx="923331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age = 20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2" name="Rectangle 48"/>
                <p:cNvSpPr>
                  <a:spLocks noChangeArrowheads="1"/>
                </p:cNvSpPr>
                <p:nvPr/>
              </p:nvSpPr>
              <p:spPr bwMode="auto">
                <a:xfrm>
                  <a:off x="3399842" y="5895605"/>
                  <a:ext cx="976314" cy="3016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</a:rPr>
                    <a:t>rating &gt; 5</a:t>
                  </a:r>
                </a:p>
              </p:txBody>
            </p:sp>
            <p:sp>
              <p:nvSpPr>
                <p:cNvPr id="53" name="Rectangle 49"/>
                <p:cNvSpPr>
                  <a:spLocks noChangeArrowheads="1"/>
                </p:cNvSpPr>
                <p:nvPr/>
              </p:nvSpPr>
              <p:spPr bwMode="auto">
                <a:xfrm>
                  <a:off x="4171165" y="4048125"/>
                  <a:ext cx="1606552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</a:rPr>
                    <a:t>r</a:t>
                  </a:r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ating, COUNT(*)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231541" y="4514147"/>
                  <a:ext cx="16128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GROUP </a:t>
                  </a:r>
                  <a:r>
                    <a:rPr lang="en-US" dirty="0" err="1" smtClean="0"/>
                    <a:t>BY</a:t>
                  </a:r>
                  <a:r>
                    <a:rPr lang="en-US" sz="2200" b="1" baseline="-25000" dirty="0" err="1" smtClean="0"/>
                    <a:t>rating</a:t>
                  </a:r>
                  <a:endParaRPr lang="en-US" sz="2200" b="1" dirty="0"/>
                </a:p>
              </p:txBody>
            </p:sp>
            <p:sp>
              <p:nvSpPr>
                <p:cNvPr id="55" name="Freeform 31"/>
                <p:cNvSpPr>
                  <a:spLocks/>
                </p:cNvSpPr>
                <p:nvPr/>
              </p:nvSpPr>
              <p:spPr bwMode="auto">
                <a:xfrm>
                  <a:off x="4114059" y="5187538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32"/>
                <p:cNvSpPr>
                  <a:spLocks/>
                </p:cNvSpPr>
                <p:nvPr/>
              </p:nvSpPr>
              <p:spPr bwMode="auto">
                <a:xfrm>
                  <a:off x="4201372" y="5187538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33"/>
                <p:cNvSpPr>
                  <a:spLocks/>
                </p:cNvSpPr>
                <p:nvPr/>
              </p:nvSpPr>
              <p:spPr bwMode="auto">
                <a:xfrm>
                  <a:off x="4072784" y="5171663"/>
                  <a:ext cx="174625" cy="1588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Rectangle 49"/>
                <p:cNvSpPr>
                  <a:spLocks noChangeArrowheads="1"/>
                </p:cNvSpPr>
                <p:nvPr/>
              </p:nvSpPr>
              <p:spPr bwMode="auto">
                <a:xfrm>
                  <a:off x="4169622" y="5257388"/>
                  <a:ext cx="679674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rating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9" name="Freeform 41"/>
                <p:cNvSpPr>
                  <a:spLocks/>
                </p:cNvSpPr>
                <p:nvPr/>
              </p:nvSpPr>
              <p:spPr bwMode="auto">
                <a:xfrm>
                  <a:off x="4411054" y="4964694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41"/>
                <p:cNvSpPr>
                  <a:spLocks/>
                </p:cNvSpPr>
                <p:nvPr/>
              </p:nvSpPr>
              <p:spPr bwMode="auto">
                <a:xfrm>
                  <a:off x="4399200" y="5523018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7063328" y="4560322"/>
                <a:ext cx="1850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(External Sorting)</a:t>
                </a:r>
                <a:endParaRPr lang="en-US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060962" y="5227452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(on-the-fly)</a:t>
                </a:r>
                <a:endParaRPr lang="en-US" b="1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890616" y="399044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(on-the-fly)</a:t>
              </a:r>
              <a:endParaRPr lang="en-US" b="1" dirty="0"/>
            </a:p>
          </p:txBody>
        </p:sp>
      </p:grpSp>
      <p:sp>
        <p:nvSpPr>
          <p:cNvPr id="26635" name="Oval 26634"/>
          <p:cNvSpPr/>
          <p:nvPr/>
        </p:nvSpPr>
        <p:spPr>
          <a:xfrm>
            <a:off x="953832" y="4356193"/>
            <a:ext cx="1015816" cy="33836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144604" y="4337824"/>
            <a:ext cx="1015816" cy="33836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36" name="TextBox 26635"/>
          <p:cNvSpPr txBox="1"/>
          <p:nvPr/>
        </p:nvSpPr>
        <p:spPr>
          <a:xfrm>
            <a:off x="381000" y="5421868"/>
            <a:ext cx="1613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Term of </a:t>
            </a:r>
            <a:r>
              <a:rPr lang="en-US" i="1" dirty="0" smtClean="0"/>
              <a:t>Form 4</a:t>
            </a:r>
            <a:endParaRPr lang="en-US" i="1" dirty="0"/>
          </a:p>
        </p:txBody>
      </p:sp>
      <p:cxnSp>
        <p:nvCxnSpPr>
          <p:cNvPr id="26638" name="Straight Arrow Connector 26637"/>
          <p:cNvCxnSpPr>
            <a:stCxn id="26635" idx="4"/>
            <a:endCxn id="26636" idx="0"/>
          </p:cNvCxnSpPr>
          <p:nvPr/>
        </p:nvCxnSpPr>
        <p:spPr>
          <a:xfrm flipH="1">
            <a:off x="1187664" y="4694555"/>
            <a:ext cx="274076" cy="72731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4"/>
          </p:cNvCxnSpPr>
          <p:nvPr/>
        </p:nvCxnSpPr>
        <p:spPr>
          <a:xfrm>
            <a:off x="2652512" y="4676186"/>
            <a:ext cx="799630" cy="71341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9899" y="6089302"/>
            <a:ext cx="3820591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dirty="0"/>
              <a:t>RF = (High(I) – Value)/</a:t>
            </a:r>
            <a:br>
              <a:rPr lang="en-US" dirty="0"/>
            </a:br>
            <a:r>
              <a:rPr lang="en-US" dirty="0"/>
              <a:t>(High(I) – Low(I</a:t>
            </a:r>
            <a:r>
              <a:rPr lang="en-US" dirty="0" smtClean="0"/>
              <a:t>)) = (10 – 5)/10 = 0.5</a:t>
            </a:r>
            <a:endParaRPr lang="en-US" dirty="0"/>
          </a:p>
        </p:txBody>
      </p:sp>
      <p:cxnSp>
        <p:nvCxnSpPr>
          <p:cNvPr id="5" name="Straight Arrow Connector 4"/>
          <p:cNvCxnSpPr>
            <a:stCxn id="26636" idx="2"/>
          </p:cNvCxnSpPr>
          <p:nvPr/>
        </p:nvCxnSpPr>
        <p:spPr>
          <a:xfrm>
            <a:off x="1187664" y="5791200"/>
            <a:ext cx="274076" cy="2981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61271" y="5389602"/>
            <a:ext cx="317304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Term of </a:t>
            </a:r>
            <a:r>
              <a:rPr lang="en-US" i="1" dirty="0" smtClean="0"/>
              <a:t>Form 1</a:t>
            </a:r>
            <a:r>
              <a:rPr lang="en-US" dirty="0" smtClean="0"/>
              <a:t>. Can be applied </a:t>
            </a:r>
            <a:br>
              <a:rPr lang="en-US" dirty="0" smtClean="0"/>
            </a:br>
            <a:r>
              <a:rPr lang="en-US" dirty="0" smtClean="0"/>
              <a:t>to each retrieved tuple.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029199" y="2476447"/>
            <a:ext cx="3549847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Cost of retrieving the index entries</a:t>
            </a:r>
            <a:endParaRPr lang="en-US" dirty="0"/>
          </a:p>
        </p:txBody>
      </p:sp>
      <p:cxnSp>
        <p:nvCxnSpPr>
          <p:cNvPr id="62" name="Straight Arrow Connector 61"/>
          <p:cNvCxnSpPr>
            <a:endCxn id="61" idx="1"/>
          </p:cNvCxnSpPr>
          <p:nvPr/>
        </p:nvCxnSpPr>
        <p:spPr>
          <a:xfrm flipV="1">
            <a:off x="4437680" y="2661113"/>
            <a:ext cx="591519" cy="1794100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560517" y="294828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67" name="Rectangle 66"/>
          <p:cNvSpPr/>
          <p:nvPr/>
        </p:nvSpPr>
        <p:spPr>
          <a:xfrm>
            <a:off x="5012108" y="3499855"/>
            <a:ext cx="3566939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Cost of retrieving the corresponding</a:t>
            </a:r>
            <a:br>
              <a:rPr lang="en-US" dirty="0" smtClean="0"/>
            </a:br>
            <a:r>
              <a:rPr lang="en-US" dirty="0" smtClean="0"/>
              <a:t>Sailors tuples</a:t>
            </a:r>
            <a:endParaRPr lang="en-US" dirty="0"/>
          </a:p>
        </p:txBody>
      </p:sp>
      <p:cxnSp>
        <p:nvCxnSpPr>
          <p:cNvPr id="74" name="Straight Arrow Connector 73"/>
          <p:cNvCxnSpPr>
            <a:endCxn id="67" idx="1"/>
          </p:cNvCxnSpPr>
          <p:nvPr/>
        </p:nvCxnSpPr>
        <p:spPr>
          <a:xfrm flipV="1">
            <a:off x="4424861" y="3823021"/>
            <a:ext cx="587247" cy="618110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987579" y="4081441"/>
            <a:ext cx="1450101" cy="7475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4851162" y="2209800"/>
            <a:ext cx="3886200" cy="2110356"/>
          </a:xfrm>
          <a:prstGeom prst="roundRect">
            <a:avLst/>
          </a:prstGeom>
          <a:solidFill>
            <a:srgbClr val="FFC000">
              <a:alpha val="51000"/>
            </a:srgbClr>
          </a:solidFill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029199" y="4763869"/>
            <a:ext cx="3549848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Cost of writing out T1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565000" y="42773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66" name="Straight Arrow Connector 65"/>
          <p:cNvCxnSpPr>
            <a:endCxn id="64" idx="1"/>
          </p:cNvCxnSpPr>
          <p:nvPr/>
        </p:nvCxnSpPr>
        <p:spPr>
          <a:xfrm>
            <a:off x="4437680" y="4455213"/>
            <a:ext cx="591519" cy="493322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885607" y="5528101"/>
            <a:ext cx="1654620" cy="36933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2 × 30 = 60 I/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519639" y="5058211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96597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ea typeface="ＭＳ Ｐゴシック" pitchFamily="34" charset="-128"/>
              </a:rPr>
              <a:t>CASE I</a:t>
            </a:r>
            <a:r>
              <a:rPr lang="en-US" dirty="0" smtClean="0">
                <a:ea typeface="ＭＳ Ｐゴシック" pitchFamily="34" charset="-128"/>
              </a:rPr>
              <a:t>: Single-Relation Queries-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 Example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What would be the cost of we assume </a:t>
            </a:r>
            <a:r>
              <a:rPr lang="en-US" sz="2600" i="1" u="sng" dirty="0" smtClean="0">
                <a:solidFill>
                  <a:srgbClr val="0070C0"/>
                </a:solidFill>
              </a:rPr>
              <a:t>a clustered index on rating with A(1)</a:t>
            </a:r>
            <a:r>
              <a:rPr lang="en-US" sz="2600" dirty="0" smtClean="0">
                <a:solidFill>
                  <a:srgbClr val="0070C0"/>
                </a:solidFill>
              </a:rPr>
              <a:t>?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838200" y="2422988"/>
            <a:ext cx="3704084" cy="2819400"/>
            <a:chOff x="5461240" y="3958082"/>
            <a:chExt cx="3704084" cy="2819400"/>
          </a:xfrm>
        </p:grpSpPr>
        <p:grpSp>
          <p:nvGrpSpPr>
            <p:cNvPr id="35" name="Group 34"/>
            <p:cNvGrpSpPr/>
            <p:nvPr/>
          </p:nvGrpSpPr>
          <p:grpSpPr>
            <a:xfrm>
              <a:off x="5461240" y="3958082"/>
              <a:ext cx="3642617" cy="2819400"/>
              <a:chOff x="5461240" y="3958082"/>
              <a:chExt cx="3642617" cy="281940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670323" y="5701326"/>
                <a:ext cx="14335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(Index; Write</a:t>
                </a:r>
                <a:br>
                  <a:rPr lang="en-US" b="1" dirty="0" smtClean="0"/>
                </a:br>
                <a:r>
                  <a:rPr lang="en-US" b="1" dirty="0" smtClean="0"/>
                  <a:t>to Temp T1)</a:t>
                </a:r>
                <a:endParaRPr lang="en-US" b="1" dirty="0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461240" y="3958082"/>
                <a:ext cx="2546176" cy="2819400"/>
                <a:chOff x="3231541" y="3962400"/>
                <a:chExt cx="2546176" cy="2819400"/>
              </a:xfrm>
            </p:grpSpPr>
            <p:sp>
              <p:nvSpPr>
                <p:cNvPr id="41" name="Freeform 29"/>
                <p:cNvSpPr>
                  <a:spLocks/>
                </p:cNvSpPr>
                <p:nvPr/>
              </p:nvSpPr>
              <p:spPr bwMode="auto">
                <a:xfrm>
                  <a:off x="3352800" y="5833322"/>
                  <a:ext cx="115888" cy="158750"/>
                </a:xfrm>
                <a:custGeom>
                  <a:avLst/>
                  <a:gdLst>
                    <a:gd name="T0" fmla="*/ 72 w 73"/>
                    <a:gd name="T1" fmla="*/ 50 h 100"/>
                    <a:gd name="T2" fmla="*/ 62 w 73"/>
                    <a:gd name="T3" fmla="*/ 15 h 100"/>
                    <a:gd name="T4" fmla="*/ 36 w 73"/>
                    <a:gd name="T5" fmla="*/ 0 h 100"/>
                    <a:gd name="T6" fmla="*/ 11 w 73"/>
                    <a:gd name="T7" fmla="*/ 15 h 100"/>
                    <a:gd name="T8" fmla="*/ 0 w 73"/>
                    <a:gd name="T9" fmla="*/ 50 h 100"/>
                    <a:gd name="T10" fmla="*/ 11 w 73"/>
                    <a:gd name="T11" fmla="*/ 84 h 100"/>
                    <a:gd name="T12" fmla="*/ 36 w 73"/>
                    <a:gd name="T13" fmla="*/ 99 h 100"/>
                    <a:gd name="T14" fmla="*/ 62 w 73"/>
                    <a:gd name="T15" fmla="*/ 84 h 100"/>
                    <a:gd name="T16" fmla="*/ 72 w 73"/>
                    <a:gd name="T17" fmla="*/ 5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100">
                      <a:moveTo>
                        <a:pt x="72" y="50"/>
                      </a:moveTo>
                      <a:lnTo>
                        <a:pt x="62" y="15"/>
                      </a:lnTo>
                      <a:lnTo>
                        <a:pt x="36" y="0"/>
                      </a:lnTo>
                      <a:lnTo>
                        <a:pt x="11" y="15"/>
                      </a:lnTo>
                      <a:lnTo>
                        <a:pt x="0" y="50"/>
                      </a:lnTo>
                      <a:lnTo>
                        <a:pt x="11" y="84"/>
                      </a:lnTo>
                      <a:lnTo>
                        <a:pt x="36" y="99"/>
                      </a:lnTo>
                      <a:lnTo>
                        <a:pt x="62" y="84"/>
                      </a:lnTo>
                      <a:lnTo>
                        <a:pt x="72" y="5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30"/>
                <p:cNvSpPr>
                  <a:spLocks/>
                </p:cNvSpPr>
                <p:nvPr/>
              </p:nvSpPr>
              <p:spPr bwMode="auto">
                <a:xfrm>
                  <a:off x="3411538" y="5850784"/>
                  <a:ext cx="103188" cy="1588"/>
                </a:xfrm>
                <a:custGeom>
                  <a:avLst/>
                  <a:gdLst>
                    <a:gd name="T0" fmla="*/ 0 w 65"/>
                    <a:gd name="T1" fmla="*/ 0 h 1"/>
                    <a:gd name="T2" fmla="*/ 64 w 65"/>
                    <a:gd name="T3" fmla="*/ 0 h 1"/>
                    <a:gd name="T4" fmla="*/ 0 w 6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31"/>
                <p:cNvSpPr>
                  <a:spLocks/>
                </p:cNvSpPr>
                <p:nvPr/>
              </p:nvSpPr>
              <p:spPr bwMode="auto">
                <a:xfrm>
                  <a:off x="4115602" y="3978275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32"/>
                <p:cNvSpPr>
                  <a:spLocks/>
                </p:cNvSpPr>
                <p:nvPr/>
              </p:nvSpPr>
              <p:spPr bwMode="auto">
                <a:xfrm>
                  <a:off x="4202915" y="3978275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33"/>
                <p:cNvSpPr>
                  <a:spLocks/>
                </p:cNvSpPr>
                <p:nvPr/>
              </p:nvSpPr>
              <p:spPr bwMode="auto">
                <a:xfrm>
                  <a:off x="4074327" y="3962400"/>
                  <a:ext cx="174625" cy="1588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40"/>
                <p:cNvSpPr>
                  <a:spLocks/>
                </p:cNvSpPr>
                <p:nvPr/>
              </p:nvSpPr>
              <p:spPr bwMode="auto">
                <a:xfrm>
                  <a:off x="4401352" y="6140449"/>
                  <a:ext cx="46038" cy="312738"/>
                </a:xfrm>
                <a:custGeom>
                  <a:avLst/>
                  <a:gdLst>
                    <a:gd name="T0" fmla="*/ 0 w 1"/>
                    <a:gd name="T1" fmla="*/ 0 h 353"/>
                    <a:gd name="T2" fmla="*/ 0 w 1"/>
                    <a:gd name="T3" fmla="*/ 352 h 353"/>
                    <a:gd name="T4" fmla="*/ 0 w 1"/>
                    <a:gd name="T5" fmla="*/ 0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53">
                      <a:moveTo>
                        <a:pt x="0" y="0"/>
                      </a:moveTo>
                      <a:lnTo>
                        <a:pt x="0" y="35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41"/>
                <p:cNvSpPr>
                  <a:spLocks/>
                </p:cNvSpPr>
                <p:nvPr/>
              </p:nvSpPr>
              <p:spPr bwMode="auto">
                <a:xfrm>
                  <a:off x="4409290" y="4335463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42"/>
                <p:cNvSpPr>
                  <a:spLocks/>
                </p:cNvSpPr>
                <p:nvPr/>
              </p:nvSpPr>
              <p:spPr bwMode="auto">
                <a:xfrm>
                  <a:off x="4324960" y="5917459"/>
                  <a:ext cx="87313" cy="158750"/>
                </a:xfrm>
                <a:custGeom>
                  <a:avLst/>
                  <a:gdLst>
                    <a:gd name="T0" fmla="*/ 0 w 55"/>
                    <a:gd name="T1" fmla="*/ 99 h 100"/>
                    <a:gd name="T2" fmla="*/ 54 w 55"/>
                    <a:gd name="T3" fmla="*/ 0 h 100"/>
                    <a:gd name="T4" fmla="*/ 0 w 55"/>
                    <a:gd name="T5" fmla="*/ 99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5" h="100">
                      <a:moveTo>
                        <a:pt x="0" y="99"/>
                      </a:moveTo>
                      <a:lnTo>
                        <a:pt x="54" y="0"/>
                      </a:lnTo>
                      <a:lnTo>
                        <a:pt x="0" y="9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43"/>
                <p:cNvSpPr>
                  <a:spLocks/>
                </p:cNvSpPr>
                <p:nvPr/>
              </p:nvSpPr>
              <p:spPr bwMode="auto">
                <a:xfrm>
                  <a:off x="4410685" y="5930159"/>
                  <a:ext cx="76200" cy="146050"/>
                </a:xfrm>
                <a:custGeom>
                  <a:avLst/>
                  <a:gdLst>
                    <a:gd name="T0" fmla="*/ 0 w 48"/>
                    <a:gd name="T1" fmla="*/ 0 h 92"/>
                    <a:gd name="T2" fmla="*/ 47 w 48"/>
                    <a:gd name="T3" fmla="*/ 91 h 92"/>
                    <a:gd name="T4" fmla="*/ 0 w 48"/>
                    <a:gd name="T5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92">
                      <a:moveTo>
                        <a:pt x="0" y="0"/>
                      </a:moveTo>
                      <a:lnTo>
                        <a:pt x="47" y="9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Rectangle 45"/>
                <p:cNvSpPr>
                  <a:spLocks noChangeArrowheads="1"/>
                </p:cNvSpPr>
                <p:nvPr/>
              </p:nvSpPr>
              <p:spPr bwMode="auto">
                <a:xfrm>
                  <a:off x="3960027" y="6434137"/>
                  <a:ext cx="901701" cy="3476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700" b="1" dirty="0">
                      <a:solidFill>
                        <a:srgbClr val="000000"/>
                      </a:solidFill>
                      <a:latin typeface="Arial" pitchFamily="34" charset="0"/>
                    </a:rPr>
                    <a:t>Sailors</a:t>
                  </a:r>
                </a:p>
              </p:txBody>
            </p:sp>
            <p:sp>
              <p:nvSpPr>
                <p:cNvPr id="51" name="Rectangle 47"/>
                <p:cNvSpPr>
                  <a:spLocks noChangeArrowheads="1"/>
                </p:cNvSpPr>
                <p:nvPr/>
              </p:nvSpPr>
              <p:spPr bwMode="auto">
                <a:xfrm>
                  <a:off x="4537945" y="5887429"/>
                  <a:ext cx="923331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age = 20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2" name="Rectangle 48"/>
                <p:cNvSpPr>
                  <a:spLocks noChangeArrowheads="1"/>
                </p:cNvSpPr>
                <p:nvPr/>
              </p:nvSpPr>
              <p:spPr bwMode="auto">
                <a:xfrm>
                  <a:off x="3399842" y="5895605"/>
                  <a:ext cx="976314" cy="3016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</a:rPr>
                    <a:t>rating &gt; 5</a:t>
                  </a:r>
                </a:p>
              </p:txBody>
            </p:sp>
            <p:sp>
              <p:nvSpPr>
                <p:cNvPr id="53" name="Rectangle 49"/>
                <p:cNvSpPr>
                  <a:spLocks noChangeArrowheads="1"/>
                </p:cNvSpPr>
                <p:nvPr/>
              </p:nvSpPr>
              <p:spPr bwMode="auto">
                <a:xfrm>
                  <a:off x="4171165" y="4048125"/>
                  <a:ext cx="1606552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Arial" pitchFamily="34" charset="0"/>
                    </a:rPr>
                    <a:t>r</a:t>
                  </a:r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ating, COUNT(*)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231541" y="4514147"/>
                  <a:ext cx="16128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GROUP </a:t>
                  </a:r>
                  <a:r>
                    <a:rPr lang="en-US" dirty="0" err="1" smtClean="0"/>
                    <a:t>BY</a:t>
                  </a:r>
                  <a:r>
                    <a:rPr lang="en-US" sz="2200" b="1" baseline="-25000" dirty="0" err="1" smtClean="0"/>
                    <a:t>rating</a:t>
                  </a:r>
                  <a:endParaRPr lang="en-US" sz="2200" b="1" dirty="0"/>
                </a:p>
              </p:txBody>
            </p:sp>
            <p:sp>
              <p:nvSpPr>
                <p:cNvPr id="55" name="Freeform 31"/>
                <p:cNvSpPr>
                  <a:spLocks/>
                </p:cNvSpPr>
                <p:nvPr/>
              </p:nvSpPr>
              <p:spPr bwMode="auto">
                <a:xfrm>
                  <a:off x="4114059" y="5187538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32"/>
                <p:cNvSpPr>
                  <a:spLocks/>
                </p:cNvSpPr>
                <p:nvPr/>
              </p:nvSpPr>
              <p:spPr bwMode="auto">
                <a:xfrm>
                  <a:off x="4201372" y="5187538"/>
                  <a:ext cx="1588" cy="173038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33"/>
                <p:cNvSpPr>
                  <a:spLocks/>
                </p:cNvSpPr>
                <p:nvPr/>
              </p:nvSpPr>
              <p:spPr bwMode="auto">
                <a:xfrm>
                  <a:off x="4072784" y="5171663"/>
                  <a:ext cx="174625" cy="1588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Rectangle 49"/>
                <p:cNvSpPr>
                  <a:spLocks noChangeArrowheads="1"/>
                </p:cNvSpPr>
                <p:nvPr/>
              </p:nvSpPr>
              <p:spPr bwMode="auto">
                <a:xfrm>
                  <a:off x="4169622" y="5257388"/>
                  <a:ext cx="679674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000000"/>
                      </a:solidFill>
                      <a:latin typeface="Arial" pitchFamily="34" charset="0"/>
                    </a:rPr>
                    <a:t>rating</a:t>
                  </a:r>
                  <a:endParaRPr lang="en-US" sz="1400" b="1" dirty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59" name="Freeform 41"/>
                <p:cNvSpPr>
                  <a:spLocks/>
                </p:cNvSpPr>
                <p:nvPr/>
              </p:nvSpPr>
              <p:spPr bwMode="auto">
                <a:xfrm>
                  <a:off x="4411054" y="4964694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41"/>
                <p:cNvSpPr>
                  <a:spLocks/>
                </p:cNvSpPr>
                <p:nvPr/>
              </p:nvSpPr>
              <p:spPr bwMode="auto">
                <a:xfrm>
                  <a:off x="4399200" y="5523018"/>
                  <a:ext cx="46038" cy="336550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7063328" y="4560322"/>
                <a:ext cx="1850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(External Sorting)</a:t>
                </a:r>
                <a:endParaRPr lang="en-US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060962" y="5227452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(on-the-fly)</a:t>
                </a:r>
                <a:endParaRPr lang="en-US" b="1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890616" y="399044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(on-the-fly)</a:t>
              </a:r>
              <a:endParaRPr lang="en-US" b="1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2987579" y="4081441"/>
            <a:ext cx="1450101" cy="747543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442865" y="4272940"/>
            <a:ext cx="1654620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2 × 30 = 60 I/</a:t>
            </a:r>
            <a:r>
              <a:rPr lang="en-US" dirty="0" err="1" smtClean="0"/>
              <a:t>Os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2" idx="6"/>
            <a:endCxn id="61" idx="1"/>
          </p:cNvCxnSpPr>
          <p:nvPr/>
        </p:nvCxnSpPr>
        <p:spPr>
          <a:xfrm>
            <a:off x="4437680" y="4455213"/>
            <a:ext cx="1005185" cy="2393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421579" y="2846014"/>
            <a:ext cx="1823027" cy="747543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442866" y="3025228"/>
            <a:ext cx="1654620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~7.5 I/</a:t>
            </a:r>
            <a:r>
              <a:rPr lang="en-US" dirty="0" err="1" smtClean="0"/>
              <a:t>Os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39" idx="3"/>
            <a:endCxn id="69" idx="1"/>
          </p:cNvCxnSpPr>
          <p:nvPr/>
        </p:nvCxnSpPr>
        <p:spPr>
          <a:xfrm>
            <a:off x="4290859" y="3209894"/>
            <a:ext cx="1152007" cy="0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953000" y="5343435"/>
            <a:ext cx="2823658" cy="707886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67.5 I/</a:t>
            </a:r>
            <a:r>
              <a:rPr lang="en-US" sz="2000" b="1" dirty="0" err="1" smtClean="0"/>
              <a:t>Os</a:t>
            </a:r>
            <a:r>
              <a:rPr lang="en-US" sz="2000" b="1" dirty="0" smtClean="0"/>
              <a:t> (</a:t>
            </a:r>
            <a:r>
              <a:rPr lang="en-US" sz="2000" b="1" i="1" dirty="0" smtClean="0"/>
              <a:t>as opposed to </a:t>
            </a:r>
            <a:r>
              <a:rPr lang="en-US" sz="2000" b="1" i="1" smtClean="0"/>
              <a:t/>
            </a:r>
            <a:br>
              <a:rPr lang="en-US" sz="2000" b="1" i="1" smtClean="0"/>
            </a:br>
            <a:r>
              <a:rPr lang="en-US" sz="2000" b="1" i="1" smtClean="0"/>
              <a:t>510 </a:t>
            </a:r>
            <a:r>
              <a:rPr lang="en-US" sz="2000" b="1" i="1" dirty="0" smtClean="0"/>
              <a:t>I/</a:t>
            </a:r>
            <a:r>
              <a:rPr lang="en-US" sz="2000" b="1" i="1" dirty="0" err="1" smtClean="0"/>
              <a:t>Os</a:t>
            </a:r>
            <a:r>
              <a:rPr lang="en-US" sz="2000" b="1" i="1" dirty="0" smtClean="0"/>
              <a:t> with a file scan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73" name="Plus 72"/>
          <p:cNvSpPr/>
          <p:nvPr/>
        </p:nvSpPr>
        <p:spPr>
          <a:xfrm>
            <a:off x="5900560" y="3527790"/>
            <a:ext cx="609600" cy="586748"/>
          </a:xfrm>
          <a:prstGeom prst="mathPlus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qual 73"/>
          <p:cNvSpPr/>
          <p:nvPr/>
        </p:nvSpPr>
        <p:spPr>
          <a:xfrm>
            <a:off x="5900560" y="4828984"/>
            <a:ext cx="609600" cy="413404"/>
          </a:xfrm>
          <a:prstGeom prst="mathEqual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652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 lIns="0" rIns="0">
            <a:normAutofit/>
          </a:bodyPr>
          <a:lstStyle/>
          <a:p>
            <a:r>
              <a:rPr lang="en-US" sz="3800" dirty="0">
                <a:ea typeface="ＭＳ Ｐゴシック" pitchFamily="34" charset="-128"/>
              </a:rPr>
              <a:t>Towards a Dynamic Programming Algorithm</a:t>
            </a:r>
            <a:endParaRPr lang="en-US" sz="3800" dirty="0" smtClean="0">
              <a:ea typeface="ＭＳ Ｐゴシック" pitchFamily="34" charset="-128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There are two main cases to consider: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</a:rPr>
              <a:t>CASE I: Single-Relation Queries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</a:rPr>
              <a:t>CASE II: Multiple-Relation Queries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CASE II: </a:t>
            </a:r>
            <a:r>
              <a:rPr lang="en-US" sz="2800" dirty="0">
                <a:solidFill>
                  <a:srgbClr val="0070C0"/>
                </a:solidFill>
              </a:rPr>
              <a:t>Multiple-Relation Queries</a:t>
            </a:r>
            <a:endParaRPr lang="en-US" sz="2600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Only consider left-deep plans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Apply a dynamic programming algorithm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48020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RA Equivalences: Cross-Products and Joins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68047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Two important equivalences involve cross-products and joins: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 smtClean="0"/>
              <a:t>Associative Operations: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112603"/>
            <a:ext cx="8226355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This says that regardless of the order in which the relations are</a:t>
            </a:r>
            <a:br>
              <a:rPr lang="en-US" sz="2400" dirty="0" smtClean="0"/>
            </a:br>
            <a:r>
              <a:rPr lang="en-US" sz="2400" dirty="0" smtClean="0"/>
              <a:t>considered, the final result is the same!</a:t>
            </a:r>
            <a:endParaRPr lang="en-US" sz="2400" dirty="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438400" y="3048000"/>
            <a:ext cx="4167809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i="1" dirty="0">
                <a:latin typeface="Book Antiqua" pitchFamily="18" charset="0"/>
              </a:rPr>
              <a:t>R </a:t>
            </a:r>
            <a:r>
              <a:rPr lang="en-US" sz="2800" i="1" dirty="0" smtClean="0">
                <a:latin typeface="Book Antiqua" pitchFamily="18" charset="0"/>
              </a:rPr>
              <a:t>× (</a:t>
            </a:r>
            <a:r>
              <a:rPr lang="en-US" sz="2800" i="1" dirty="0">
                <a:latin typeface="Book Antiqua" pitchFamily="18" charset="0"/>
              </a:rPr>
              <a:t>S ×</a:t>
            </a:r>
            <a:r>
              <a:rPr lang="en-US" sz="2800" i="1" dirty="0" smtClean="0">
                <a:latin typeface="Book Antiqua" pitchFamily="18" charset="0"/>
              </a:rPr>
              <a:t> T</a:t>
            </a:r>
            <a:r>
              <a:rPr lang="en-US" sz="2800" i="1" dirty="0">
                <a:latin typeface="Book Antiqua" pitchFamily="18" charset="0"/>
              </a:rPr>
              <a:t>)      (</a:t>
            </a:r>
            <a:r>
              <a:rPr lang="en-US" sz="2800" i="1" dirty="0" smtClean="0">
                <a:latin typeface="Book Antiqua" pitchFamily="18" charset="0"/>
              </a:rPr>
              <a:t>R × S</a:t>
            </a:r>
            <a:r>
              <a:rPr lang="en-US" sz="2800" i="1" dirty="0">
                <a:latin typeface="Book Antiqua" pitchFamily="18" charset="0"/>
              </a:rPr>
              <a:t>) ×</a:t>
            </a:r>
            <a:r>
              <a:rPr lang="en-US" sz="2800" i="1" dirty="0" smtClean="0">
                <a:latin typeface="Book Antiqua" pitchFamily="18" charset="0"/>
              </a:rPr>
              <a:t> T</a:t>
            </a:r>
            <a:r>
              <a:rPr lang="en-US" dirty="0" smtClean="0">
                <a:latin typeface="Book Antiqua" pitchFamily="18" charset="0"/>
              </a:rPr>
              <a:t> </a:t>
            </a:r>
            <a:endParaRPr lang="en-US" dirty="0">
              <a:latin typeface="Book Antiqua" pitchFamily="18" charset="0"/>
            </a:endParaRPr>
          </a:p>
        </p:txBody>
      </p:sp>
      <p:graphicFrame>
        <p:nvGraphicFramePr>
          <p:cNvPr id="20" name="Object 18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4267200" y="3124200"/>
          <a:ext cx="458787" cy="415925"/>
        </p:xfrm>
        <a:graphic>
          <a:graphicData uri="http://schemas.openxmlformats.org/presentationml/2006/ole">
            <p:oleObj spid="_x0000_s73807" name="Equation" r:id="rId3" imgW="458782" imgH="416068" progId="Equation.3">
              <p:embed/>
            </p:oleObj>
          </a:graphicData>
        </a:graphic>
      </p:graphicFrame>
      <p:graphicFrame>
        <p:nvGraphicFramePr>
          <p:cNvPr id="21" name="Object 13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2590800" y="3740150"/>
          <a:ext cx="415925" cy="269875"/>
        </p:xfrm>
        <a:graphic>
          <a:graphicData uri="http://schemas.openxmlformats.org/presentationml/2006/ole">
            <p:oleObj spid="_x0000_s73808" name="Equation" r:id="rId4" imgW="415349" imgH="270056" progId="Equation.3">
              <p:embed/>
            </p:oleObj>
          </a:graphicData>
        </a:graphic>
      </p:graphicFrame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181225" y="3581400"/>
            <a:ext cx="4524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i="1">
                <a:latin typeface="Book Antiqua" pitchFamily="18" charset="0"/>
              </a:rPr>
              <a:t>R      (S     T)      (R     S)      T</a:t>
            </a:r>
            <a:r>
              <a:rPr lang="en-US">
                <a:latin typeface="Book Antiqua" pitchFamily="18" charset="0"/>
              </a:rPr>
              <a:t> </a:t>
            </a:r>
          </a:p>
        </p:txBody>
      </p:sp>
      <p:graphicFrame>
        <p:nvGraphicFramePr>
          <p:cNvPr id="23" name="Object 15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3429000" y="3740150"/>
          <a:ext cx="415925" cy="269875"/>
        </p:xfrm>
        <a:graphic>
          <a:graphicData uri="http://schemas.openxmlformats.org/presentationml/2006/ole">
            <p:oleObj spid="_x0000_s73809" name="Equation" r:id="rId5" imgW="415349" imgH="270056" progId="Equation.3">
              <p:embed/>
            </p:oleObj>
          </a:graphicData>
        </a:graphic>
      </p:graphicFrame>
      <p:graphicFrame>
        <p:nvGraphicFramePr>
          <p:cNvPr id="24" name="Object 16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5029200" y="3717925"/>
          <a:ext cx="415925" cy="292100"/>
        </p:xfrm>
        <a:graphic>
          <a:graphicData uri="http://schemas.openxmlformats.org/presentationml/2006/ole">
            <p:oleObj spid="_x0000_s73810" name="Equation" r:id="rId6" imgW="415349" imgH="292166" progId="Equation.3">
              <p:embed/>
            </p:oleObj>
          </a:graphicData>
        </a:graphic>
      </p:graphicFrame>
      <p:graphicFrame>
        <p:nvGraphicFramePr>
          <p:cNvPr id="25" name="Object 17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5867400" y="3717925"/>
          <a:ext cx="415925" cy="279400"/>
        </p:xfrm>
        <a:graphic>
          <a:graphicData uri="http://schemas.openxmlformats.org/presentationml/2006/ole">
            <p:oleObj spid="_x0000_s73811" name="Equation" r:id="rId7" imgW="415349" imgH="279532" progId="Equation.3">
              <p:embed/>
            </p:oleObj>
          </a:graphicData>
        </a:graphic>
      </p:graphicFrame>
      <p:graphicFrame>
        <p:nvGraphicFramePr>
          <p:cNvPr id="26" name="Object 18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4183063" y="3657600"/>
          <a:ext cx="458787" cy="415925"/>
        </p:xfrm>
        <a:graphic>
          <a:graphicData uri="http://schemas.openxmlformats.org/presentationml/2006/ole">
            <p:oleObj spid="_x0000_s73812" name="Equation" r:id="rId8" imgW="458782" imgH="416068" progId="Equation.3">
              <p:embed/>
            </p:oleObj>
          </a:graphicData>
        </a:graphic>
      </p:graphicFrame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2867025" y="4267200"/>
            <a:ext cx="4524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i="1" dirty="0">
                <a:latin typeface="Book Antiqua" pitchFamily="18" charset="0"/>
              </a:rPr>
              <a:t>R      (S     T)      (T     R)      S</a:t>
            </a:r>
            <a:r>
              <a:rPr lang="en-US" dirty="0">
                <a:latin typeface="Book Antiqua" pitchFamily="18" charset="0"/>
              </a:rPr>
              <a:t> </a:t>
            </a:r>
          </a:p>
        </p:txBody>
      </p:sp>
      <p:graphicFrame>
        <p:nvGraphicFramePr>
          <p:cNvPr id="34" name="Object 28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4870450" y="4343400"/>
          <a:ext cx="458787" cy="415925"/>
        </p:xfrm>
        <a:graphic>
          <a:graphicData uri="http://schemas.openxmlformats.org/presentationml/2006/ole">
            <p:oleObj spid="_x0000_s73813" name="Equation" r:id="rId9" imgW="458782" imgH="416068" progId="Equation.3">
              <p:embed/>
            </p:oleObj>
          </a:graphicData>
        </a:graphic>
      </p:graphicFrame>
      <p:graphicFrame>
        <p:nvGraphicFramePr>
          <p:cNvPr id="35" name="Object 29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3278187" y="4425950"/>
          <a:ext cx="415925" cy="269875"/>
        </p:xfrm>
        <a:graphic>
          <a:graphicData uri="http://schemas.openxmlformats.org/presentationml/2006/ole">
            <p:oleObj spid="_x0000_s73814" name="Equation" r:id="rId10" imgW="415349" imgH="270056" progId="Equation.3">
              <p:embed/>
            </p:oleObj>
          </a:graphicData>
        </a:graphic>
      </p:graphicFrame>
      <p:graphicFrame>
        <p:nvGraphicFramePr>
          <p:cNvPr id="36" name="Object 30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4116387" y="4425950"/>
          <a:ext cx="415925" cy="269875"/>
        </p:xfrm>
        <a:graphic>
          <a:graphicData uri="http://schemas.openxmlformats.org/presentationml/2006/ole">
            <p:oleObj spid="_x0000_s73815" name="Equation" r:id="rId11" imgW="415349" imgH="270056" progId="Equation.3">
              <p:embed/>
            </p:oleObj>
          </a:graphicData>
        </a:graphic>
      </p:graphicFrame>
      <p:graphicFrame>
        <p:nvGraphicFramePr>
          <p:cNvPr id="37" name="Object 31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5716587" y="4425950"/>
          <a:ext cx="415925" cy="269875"/>
        </p:xfrm>
        <a:graphic>
          <a:graphicData uri="http://schemas.openxmlformats.org/presentationml/2006/ole">
            <p:oleObj spid="_x0000_s73816" name="Equation" r:id="rId12" imgW="415349" imgH="270056" progId="Equation.3">
              <p:embed/>
            </p:oleObj>
          </a:graphicData>
        </a:graphic>
      </p:graphicFrame>
      <p:graphicFrame>
        <p:nvGraphicFramePr>
          <p:cNvPr id="38" name="Object 32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6554787" y="4425950"/>
          <a:ext cx="415925" cy="269875"/>
        </p:xfrm>
        <a:graphic>
          <a:graphicData uri="http://schemas.openxmlformats.org/presentationml/2006/ole">
            <p:oleObj spid="_x0000_s73817" name="Equation" r:id="rId13" imgW="415349" imgH="270056" progId="Equation.3">
              <p:embed/>
            </p:oleObj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58600" y="4260152"/>
            <a:ext cx="15103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It follows:</a:t>
            </a:r>
            <a:endParaRPr lang="en-US" sz="2600" dirty="0"/>
          </a:p>
        </p:txBody>
      </p:sp>
      <p:sp>
        <p:nvSpPr>
          <p:cNvPr id="27" name="Rounded Rectangle 26"/>
          <p:cNvSpPr/>
          <p:nvPr/>
        </p:nvSpPr>
        <p:spPr>
          <a:xfrm>
            <a:off x="609600" y="6096000"/>
            <a:ext cx="7891584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This </a:t>
            </a:r>
            <a:r>
              <a:rPr lang="en-US" sz="2000" i="1" dirty="0" smtClean="0">
                <a:solidFill>
                  <a:schemeClr val="tx1"/>
                </a:solidFill>
              </a:rPr>
              <a:t>order-independence</a:t>
            </a:r>
            <a:r>
              <a:rPr lang="en-US" sz="2000" dirty="0" smtClean="0">
                <a:solidFill>
                  <a:schemeClr val="tx1"/>
                </a:solidFill>
              </a:rPr>
              <a:t> is fundamental to how a query optimizer generates alternative query evaluation plans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11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  <p:bldP spid="22" grpId="0"/>
      <p:bldP spid="33" grpId="0"/>
      <p:bldP spid="2" grpId="0"/>
      <p:bldP spid="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Enumeration of Left-Deep Plans Using Dynamic Programming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257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Enumerate </a:t>
            </a:r>
            <a:r>
              <a:rPr lang="en-US" sz="2600" dirty="0"/>
              <a:t>using </a:t>
            </a:r>
            <a:r>
              <a:rPr lang="en-US" sz="2600" b="1" i="1" dirty="0"/>
              <a:t>N</a:t>
            </a:r>
            <a:r>
              <a:rPr lang="en-US" sz="2600" dirty="0"/>
              <a:t> passes (if </a:t>
            </a:r>
            <a:r>
              <a:rPr lang="en-US" sz="2600" b="1" i="1" dirty="0"/>
              <a:t>N</a:t>
            </a:r>
            <a:r>
              <a:rPr lang="en-US" sz="2600" dirty="0"/>
              <a:t> relations joined):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</a:rPr>
              <a:t>Pass 1:</a:t>
            </a:r>
            <a:r>
              <a:rPr lang="en-US" sz="2400" dirty="0"/>
              <a:t>  </a:t>
            </a:r>
            <a:endParaRPr lang="en-US" sz="2400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For each relation, enumerate all plans (all </a:t>
            </a:r>
            <a:r>
              <a:rPr lang="en-US" b="1" i="1" dirty="0" smtClean="0"/>
              <a:t>1</a:t>
            </a:r>
            <a:r>
              <a:rPr lang="en-US" dirty="0" smtClean="0"/>
              <a:t>-relation plans)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R</a:t>
            </a:r>
            <a:r>
              <a:rPr lang="en-US" dirty="0" smtClean="0"/>
              <a:t>etain the cheapest plan per each relation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</a:rPr>
              <a:t>Pass 2: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Enumerate all </a:t>
            </a:r>
            <a:r>
              <a:rPr lang="en-US" b="1" i="1" dirty="0" smtClean="0"/>
              <a:t>2</a:t>
            </a:r>
            <a:r>
              <a:rPr lang="en-US" dirty="0" smtClean="0"/>
              <a:t>-relation plans by considering each </a:t>
            </a:r>
            <a:r>
              <a:rPr lang="en-US" b="1" i="1" dirty="0" smtClean="0"/>
              <a:t>1</a:t>
            </a:r>
            <a:r>
              <a:rPr lang="en-US" dirty="0" smtClean="0"/>
              <a:t>-relation plan retained in </a:t>
            </a:r>
            <a:r>
              <a:rPr lang="en-US" dirty="0" smtClean="0">
                <a:solidFill>
                  <a:srgbClr val="0070C0"/>
                </a:solidFill>
              </a:rPr>
              <a:t>Pass 1</a:t>
            </a:r>
            <a:r>
              <a:rPr lang="en-US" dirty="0" smtClean="0"/>
              <a:t> (as </a:t>
            </a:r>
            <a:r>
              <a:rPr lang="en-US" i="1" dirty="0" smtClean="0"/>
              <a:t>outer</a:t>
            </a:r>
            <a:r>
              <a:rPr lang="en-US" dirty="0" smtClean="0"/>
              <a:t>) and successively every other relation (as </a:t>
            </a:r>
            <a:r>
              <a:rPr lang="en-US" i="1" dirty="0" smtClean="0"/>
              <a:t>inner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Retain the cheapest plan per each </a:t>
            </a:r>
            <a:r>
              <a:rPr lang="en-US" b="1" i="1" dirty="0" smtClean="0"/>
              <a:t>1</a:t>
            </a:r>
            <a:r>
              <a:rPr lang="en-US" dirty="0" smtClean="0"/>
              <a:t>-relation plan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</a:rPr>
              <a:t>Pass </a:t>
            </a:r>
            <a:r>
              <a:rPr lang="en-US" sz="2400" b="1" dirty="0">
                <a:solidFill>
                  <a:srgbClr val="0070C0"/>
                </a:solidFill>
              </a:rPr>
              <a:t>N: 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en-US" dirty="0"/>
              <a:t>Enumerate all </a:t>
            </a:r>
            <a:r>
              <a:rPr lang="en-US" b="1" i="1" dirty="0" smtClean="0"/>
              <a:t>N</a:t>
            </a:r>
            <a:r>
              <a:rPr lang="en-US" dirty="0" smtClean="0"/>
              <a:t>-relation </a:t>
            </a:r>
            <a:r>
              <a:rPr lang="en-US" dirty="0"/>
              <a:t>plans by considering each </a:t>
            </a:r>
            <a:r>
              <a:rPr lang="en-US" dirty="0" smtClean="0"/>
              <a:t>(</a:t>
            </a:r>
            <a:r>
              <a:rPr lang="en-US" b="1" i="1" dirty="0" smtClean="0"/>
              <a:t>N-1</a:t>
            </a:r>
            <a:r>
              <a:rPr lang="en-US" dirty="0" smtClean="0"/>
              <a:t>)-relation </a:t>
            </a:r>
            <a:r>
              <a:rPr lang="en-US" dirty="0"/>
              <a:t>plan retained in </a:t>
            </a:r>
            <a:r>
              <a:rPr lang="en-US" dirty="0">
                <a:solidFill>
                  <a:srgbClr val="0070C0"/>
                </a:solidFill>
              </a:rPr>
              <a:t>Pass </a:t>
            </a:r>
            <a:r>
              <a:rPr lang="en-US" dirty="0" smtClean="0">
                <a:solidFill>
                  <a:srgbClr val="0070C0"/>
                </a:solidFill>
              </a:rPr>
              <a:t>N-1 </a:t>
            </a:r>
            <a:r>
              <a:rPr lang="en-US" dirty="0"/>
              <a:t>(as outer) and successively every other relation (as inner)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Retain the cheapest plan per each </a:t>
            </a:r>
            <a:r>
              <a:rPr lang="en-US" dirty="0" smtClean="0"/>
              <a:t>(</a:t>
            </a:r>
            <a:r>
              <a:rPr lang="en-US" b="1" i="1" dirty="0" smtClean="0"/>
              <a:t>N-1</a:t>
            </a:r>
            <a:r>
              <a:rPr lang="en-US" dirty="0" smtClean="0"/>
              <a:t>)-relation plan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</a:rPr>
              <a:t>Pick the cheapest N-relation plan </a:t>
            </a:r>
            <a:endParaRPr lang="en-US" sz="2400" b="1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86044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Enumeration of Left-Deep Plans Using Dynamic Programming (</a:t>
            </a:r>
            <a:r>
              <a:rPr lang="en-US" i="1" dirty="0" smtClean="0">
                <a:ea typeface="ＭＳ Ｐゴシック" pitchFamily="34" charset="-128"/>
              </a:rPr>
              <a:t>Cont’d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105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An </a:t>
            </a:r>
            <a:r>
              <a:rPr lang="en-US" sz="2800" b="1" i="1" dirty="0"/>
              <a:t>N-1</a:t>
            </a:r>
            <a:r>
              <a:rPr lang="en-US" sz="2800" dirty="0"/>
              <a:t> way plan is not combined with an additional relation </a:t>
            </a:r>
            <a:r>
              <a:rPr lang="en-US" sz="2800" dirty="0" smtClean="0"/>
              <a:t>unless: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There </a:t>
            </a:r>
            <a:r>
              <a:rPr lang="en-US" sz="2600" dirty="0"/>
              <a:t>is a join condition between </a:t>
            </a:r>
            <a:r>
              <a:rPr lang="en-US" sz="2600" dirty="0" smtClean="0"/>
              <a:t>them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All </a:t>
            </a:r>
            <a:r>
              <a:rPr lang="en-US" sz="2600" dirty="0"/>
              <a:t>predicates in </a:t>
            </a:r>
            <a:r>
              <a:rPr lang="en-US" sz="2600" dirty="0" smtClean="0"/>
              <a:t>the WHERE clause have </a:t>
            </a:r>
            <a:r>
              <a:rPr lang="en-US" sz="2600" dirty="0"/>
              <a:t>been used </a:t>
            </a:r>
            <a:r>
              <a:rPr lang="en-US" sz="2600" dirty="0" smtClean="0"/>
              <a:t>up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</a:rPr>
              <a:t>ORDER BY, GROUP BY, </a:t>
            </a:r>
            <a:r>
              <a:rPr lang="en-US" sz="2800" dirty="0" smtClean="0">
                <a:solidFill>
                  <a:srgbClr val="0070C0"/>
                </a:solidFill>
              </a:rPr>
              <a:t>and aggregate functions </a:t>
            </a:r>
            <a:r>
              <a:rPr lang="en-US" sz="2800" dirty="0" smtClean="0"/>
              <a:t>are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smtClean="0"/>
              <a:t>handled </a:t>
            </a:r>
            <a:r>
              <a:rPr lang="en-US" sz="2800" dirty="0"/>
              <a:t>as a final step, using either an `interestingly ordered’ plan or an </a:t>
            </a:r>
            <a:r>
              <a:rPr lang="en-US" sz="2800" dirty="0" smtClean="0"/>
              <a:t>additional </a:t>
            </a:r>
            <a:r>
              <a:rPr lang="en-US" sz="2800" dirty="0"/>
              <a:t>sorting </a:t>
            </a:r>
            <a:r>
              <a:rPr lang="en-US" sz="2800" dirty="0" smtClean="0"/>
              <a:t>operator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Despite </a:t>
            </a:r>
            <a:r>
              <a:rPr lang="en-US" sz="2800" dirty="0"/>
              <a:t>of pruning </a:t>
            </a:r>
            <a:r>
              <a:rPr lang="en-US" sz="2800" dirty="0" smtClean="0"/>
              <a:t>the plan </a:t>
            </a:r>
            <a:r>
              <a:rPr lang="en-US" sz="2800" dirty="0"/>
              <a:t>space, this approach is </a:t>
            </a:r>
            <a:r>
              <a:rPr lang="en-US" sz="2800" i="1" dirty="0">
                <a:solidFill>
                  <a:srgbClr val="0070C0"/>
                </a:solidFill>
              </a:rPr>
              <a:t>still exponential</a:t>
            </a:r>
            <a:r>
              <a:rPr lang="en-US" sz="2800" dirty="0"/>
              <a:t> in the # of tables</a:t>
            </a:r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174602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ea typeface="ＭＳ Ｐゴシック" pitchFamily="34" charset="-128"/>
              </a:rPr>
              <a:t>CASE II</a:t>
            </a:r>
            <a:r>
              <a:rPr lang="en-US" dirty="0">
                <a:ea typeface="ＭＳ Ｐゴシック" pitchFamily="34" charset="-128"/>
              </a:rPr>
              <a:t>: Multiple-Relation </a:t>
            </a:r>
            <a:r>
              <a:rPr lang="en-US" dirty="0" smtClean="0">
                <a:ea typeface="ＭＳ Ｐゴシック" pitchFamily="34" charset="-128"/>
              </a:rPr>
              <a:t>Queries-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 Example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Consider the following relational algebra tree: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Assume the following:</a:t>
            </a: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505200" y="2049970"/>
            <a:ext cx="2316162" cy="2312113"/>
            <a:chOff x="4029" y="147"/>
            <a:chExt cx="1459" cy="2328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4116" y="1515"/>
              <a:ext cx="48" cy="104"/>
            </a:xfrm>
            <a:custGeom>
              <a:avLst/>
              <a:gdLst>
                <a:gd name="T0" fmla="*/ 47 w 48"/>
                <a:gd name="T1" fmla="*/ 52 h 104"/>
                <a:gd name="T2" fmla="*/ 40 w 48"/>
                <a:gd name="T3" fmla="*/ 15 h 104"/>
                <a:gd name="T4" fmla="*/ 24 w 48"/>
                <a:gd name="T5" fmla="*/ 0 h 104"/>
                <a:gd name="T6" fmla="*/ 7 w 48"/>
                <a:gd name="T7" fmla="*/ 15 h 104"/>
                <a:gd name="T8" fmla="*/ 0 w 48"/>
                <a:gd name="T9" fmla="*/ 52 h 104"/>
                <a:gd name="T10" fmla="*/ 7 w 48"/>
                <a:gd name="T11" fmla="*/ 88 h 104"/>
                <a:gd name="T12" fmla="*/ 24 w 48"/>
                <a:gd name="T13" fmla="*/ 103 h 104"/>
                <a:gd name="T14" fmla="*/ 40 w 48"/>
                <a:gd name="T15" fmla="*/ 88 h 104"/>
                <a:gd name="T16" fmla="*/ 47 w 48"/>
                <a:gd name="T17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04">
                  <a:moveTo>
                    <a:pt x="47" y="52"/>
                  </a:moveTo>
                  <a:lnTo>
                    <a:pt x="40" y="15"/>
                  </a:lnTo>
                  <a:lnTo>
                    <a:pt x="24" y="0"/>
                  </a:lnTo>
                  <a:lnTo>
                    <a:pt x="7" y="15"/>
                  </a:lnTo>
                  <a:lnTo>
                    <a:pt x="0" y="52"/>
                  </a:lnTo>
                  <a:lnTo>
                    <a:pt x="7" y="88"/>
                  </a:lnTo>
                  <a:lnTo>
                    <a:pt x="24" y="103"/>
                  </a:lnTo>
                  <a:lnTo>
                    <a:pt x="40" y="88"/>
                  </a:lnTo>
                  <a:lnTo>
                    <a:pt x="47" y="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4139" y="1517"/>
              <a:ext cx="42" cy="1"/>
            </a:xfrm>
            <a:custGeom>
              <a:avLst/>
              <a:gdLst>
                <a:gd name="T0" fmla="*/ 0 w 42"/>
                <a:gd name="T1" fmla="*/ 0 h 1"/>
                <a:gd name="T2" fmla="*/ 41 w 42"/>
                <a:gd name="T3" fmla="*/ 0 h 1"/>
                <a:gd name="T4" fmla="*/ 0 w 4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">
                  <a:moveTo>
                    <a:pt x="0" y="0"/>
                  </a:moveTo>
                  <a:lnTo>
                    <a:pt x="41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4470" y="158"/>
              <a:ext cx="1" cy="114"/>
            </a:xfrm>
            <a:custGeom>
              <a:avLst/>
              <a:gdLst>
                <a:gd name="T0" fmla="*/ 0 w 1"/>
                <a:gd name="T1" fmla="*/ 0 h 114"/>
                <a:gd name="T2" fmla="*/ 0 w 1"/>
                <a:gd name="T3" fmla="*/ 113 h 114"/>
                <a:gd name="T4" fmla="*/ 0 w 1"/>
                <a:gd name="T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14">
                  <a:moveTo>
                    <a:pt x="0" y="0"/>
                  </a:moveTo>
                  <a:lnTo>
                    <a:pt x="0" y="1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4504" y="158"/>
              <a:ext cx="1" cy="114"/>
            </a:xfrm>
            <a:custGeom>
              <a:avLst/>
              <a:gdLst>
                <a:gd name="T0" fmla="*/ 0 w 1"/>
                <a:gd name="T1" fmla="*/ 0 h 114"/>
                <a:gd name="T2" fmla="*/ 0 w 1"/>
                <a:gd name="T3" fmla="*/ 113 h 114"/>
                <a:gd name="T4" fmla="*/ 0 w 1"/>
                <a:gd name="T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14">
                  <a:moveTo>
                    <a:pt x="0" y="0"/>
                  </a:moveTo>
                  <a:lnTo>
                    <a:pt x="0" y="1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4452" y="147"/>
              <a:ext cx="69" cy="1"/>
            </a:xfrm>
            <a:custGeom>
              <a:avLst/>
              <a:gdLst>
                <a:gd name="T0" fmla="*/ 0 w 69"/>
                <a:gd name="T1" fmla="*/ 0 h 1"/>
                <a:gd name="T2" fmla="*/ 68 w 69"/>
                <a:gd name="T3" fmla="*/ 0 h 1"/>
                <a:gd name="T4" fmla="*/ 0 w 69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1">
                  <a:moveTo>
                    <a:pt x="0" y="0"/>
                  </a:moveTo>
                  <a:lnTo>
                    <a:pt x="68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4510" y="878"/>
              <a:ext cx="1" cy="84"/>
            </a:xfrm>
            <a:custGeom>
              <a:avLst/>
              <a:gdLst>
                <a:gd name="T0" fmla="*/ 0 w 1"/>
                <a:gd name="T1" fmla="*/ 0 h 84"/>
                <a:gd name="T2" fmla="*/ 0 w 1"/>
                <a:gd name="T3" fmla="*/ 83 h 84"/>
                <a:gd name="T4" fmla="*/ 0 w 1"/>
                <a:gd name="T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4">
                  <a:moveTo>
                    <a:pt x="0" y="0"/>
                  </a:move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4648" y="878"/>
              <a:ext cx="1" cy="84"/>
            </a:xfrm>
            <a:custGeom>
              <a:avLst/>
              <a:gdLst>
                <a:gd name="T0" fmla="*/ 0 w 1"/>
                <a:gd name="T1" fmla="*/ 0 h 84"/>
                <a:gd name="T2" fmla="*/ 0 w 1"/>
                <a:gd name="T3" fmla="*/ 83 h 84"/>
                <a:gd name="T4" fmla="*/ 0 w 1"/>
                <a:gd name="T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4">
                  <a:moveTo>
                    <a:pt x="0" y="0"/>
                  </a:move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4510" y="878"/>
              <a:ext cx="139" cy="84"/>
            </a:xfrm>
            <a:custGeom>
              <a:avLst/>
              <a:gdLst>
                <a:gd name="T0" fmla="*/ 0 w 139"/>
                <a:gd name="T1" fmla="*/ 0 h 84"/>
                <a:gd name="T2" fmla="*/ 138 w 139"/>
                <a:gd name="T3" fmla="*/ 83 h 84"/>
                <a:gd name="T4" fmla="*/ 0 w 139"/>
                <a:gd name="T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" h="84">
                  <a:moveTo>
                    <a:pt x="0" y="0"/>
                  </a:moveTo>
                  <a:lnTo>
                    <a:pt x="138" y="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4510" y="878"/>
              <a:ext cx="139" cy="84"/>
            </a:xfrm>
            <a:custGeom>
              <a:avLst/>
              <a:gdLst>
                <a:gd name="T0" fmla="*/ 0 w 139"/>
                <a:gd name="T1" fmla="*/ 83 h 84"/>
                <a:gd name="T2" fmla="*/ 138 w 139"/>
                <a:gd name="T3" fmla="*/ 0 h 84"/>
                <a:gd name="T4" fmla="*/ 0 w 139"/>
                <a:gd name="T5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" h="84">
                  <a:moveTo>
                    <a:pt x="0" y="83"/>
                  </a:moveTo>
                  <a:lnTo>
                    <a:pt x="138" y="0"/>
                  </a:lnTo>
                  <a:lnTo>
                    <a:pt x="0" y="8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4275" y="1218"/>
              <a:ext cx="266" cy="238"/>
            </a:xfrm>
            <a:custGeom>
              <a:avLst/>
              <a:gdLst>
                <a:gd name="T0" fmla="*/ 0 w 266"/>
                <a:gd name="T1" fmla="*/ 237 h 238"/>
                <a:gd name="T2" fmla="*/ 265 w 266"/>
                <a:gd name="T3" fmla="*/ 0 h 238"/>
                <a:gd name="T4" fmla="*/ 0 w 266"/>
                <a:gd name="T5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6" h="238">
                  <a:moveTo>
                    <a:pt x="0" y="237"/>
                  </a:moveTo>
                  <a:lnTo>
                    <a:pt x="265" y="0"/>
                  </a:lnTo>
                  <a:lnTo>
                    <a:pt x="0" y="23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4636" y="1218"/>
              <a:ext cx="270" cy="238"/>
            </a:xfrm>
            <a:custGeom>
              <a:avLst/>
              <a:gdLst>
                <a:gd name="T0" fmla="*/ 0 w 270"/>
                <a:gd name="T1" fmla="*/ 0 h 238"/>
                <a:gd name="T2" fmla="*/ 269 w 270"/>
                <a:gd name="T3" fmla="*/ 237 h 238"/>
                <a:gd name="T4" fmla="*/ 0 w 270"/>
                <a:gd name="T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238">
                  <a:moveTo>
                    <a:pt x="0" y="0"/>
                  </a:moveTo>
                  <a:lnTo>
                    <a:pt x="269" y="23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4579" y="403"/>
              <a:ext cx="1" cy="374"/>
            </a:xfrm>
            <a:custGeom>
              <a:avLst/>
              <a:gdLst>
                <a:gd name="T0" fmla="*/ 0 w 1"/>
                <a:gd name="T1" fmla="*/ 0 h 374"/>
                <a:gd name="T2" fmla="*/ 0 w 1"/>
                <a:gd name="T3" fmla="*/ 373 h 374"/>
                <a:gd name="T4" fmla="*/ 0 w 1"/>
                <a:gd name="T5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74">
                  <a:moveTo>
                    <a:pt x="0" y="0"/>
                  </a:moveTo>
                  <a:lnTo>
                    <a:pt x="0" y="37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4938" y="1729"/>
              <a:ext cx="1" cy="342"/>
            </a:xfrm>
            <a:custGeom>
              <a:avLst/>
              <a:gdLst>
                <a:gd name="T0" fmla="*/ 0 w 1"/>
                <a:gd name="T1" fmla="*/ 0 h 342"/>
                <a:gd name="T2" fmla="*/ 0 w 1"/>
                <a:gd name="T3" fmla="*/ 341 h 342"/>
                <a:gd name="T4" fmla="*/ 0 w 1"/>
                <a:gd name="T5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42">
                  <a:moveTo>
                    <a:pt x="0" y="0"/>
                  </a:moveTo>
                  <a:lnTo>
                    <a:pt x="0" y="34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4761" y="1520"/>
              <a:ext cx="46" cy="103"/>
            </a:xfrm>
            <a:custGeom>
              <a:avLst/>
              <a:gdLst>
                <a:gd name="T0" fmla="*/ 45 w 46"/>
                <a:gd name="T1" fmla="*/ 51 h 103"/>
                <a:gd name="T2" fmla="*/ 38 w 46"/>
                <a:gd name="T3" fmla="*/ 14 h 103"/>
                <a:gd name="T4" fmla="*/ 23 w 46"/>
                <a:gd name="T5" fmla="*/ 0 h 103"/>
                <a:gd name="T6" fmla="*/ 7 w 46"/>
                <a:gd name="T7" fmla="*/ 14 h 103"/>
                <a:gd name="T8" fmla="*/ 0 w 46"/>
                <a:gd name="T9" fmla="*/ 51 h 103"/>
                <a:gd name="T10" fmla="*/ 7 w 46"/>
                <a:gd name="T11" fmla="*/ 87 h 103"/>
                <a:gd name="T12" fmla="*/ 23 w 46"/>
                <a:gd name="T13" fmla="*/ 102 h 103"/>
                <a:gd name="T14" fmla="*/ 38 w 46"/>
                <a:gd name="T15" fmla="*/ 87 h 103"/>
                <a:gd name="T16" fmla="*/ 45 w 46"/>
                <a:gd name="T17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3">
                  <a:moveTo>
                    <a:pt x="45" y="51"/>
                  </a:moveTo>
                  <a:lnTo>
                    <a:pt x="38" y="14"/>
                  </a:lnTo>
                  <a:lnTo>
                    <a:pt x="23" y="0"/>
                  </a:lnTo>
                  <a:lnTo>
                    <a:pt x="7" y="14"/>
                  </a:lnTo>
                  <a:lnTo>
                    <a:pt x="0" y="51"/>
                  </a:lnTo>
                  <a:lnTo>
                    <a:pt x="7" y="87"/>
                  </a:lnTo>
                  <a:lnTo>
                    <a:pt x="23" y="102"/>
                  </a:lnTo>
                  <a:lnTo>
                    <a:pt x="38" y="87"/>
                  </a:lnTo>
                  <a:lnTo>
                    <a:pt x="45" y="5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4783" y="1529"/>
              <a:ext cx="42" cy="1"/>
            </a:xfrm>
            <a:custGeom>
              <a:avLst/>
              <a:gdLst>
                <a:gd name="T0" fmla="*/ 0 w 42"/>
                <a:gd name="T1" fmla="*/ 0 h 1"/>
                <a:gd name="T2" fmla="*/ 41 w 42"/>
                <a:gd name="T3" fmla="*/ 0 h 1"/>
                <a:gd name="T4" fmla="*/ 0 w 4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">
                  <a:moveTo>
                    <a:pt x="0" y="0"/>
                  </a:moveTo>
                  <a:lnTo>
                    <a:pt x="41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4247" y="1750"/>
              <a:ext cx="1" cy="342"/>
            </a:xfrm>
            <a:custGeom>
              <a:avLst/>
              <a:gdLst>
                <a:gd name="T0" fmla="*/ 0 w 1"/>
                <a:gd name="T1" fmla="*/ 0 h 342"/>
                <a:gd name="T2" fmla="*/ 0 w 1"/>
                <a:gd name="T3" fmla="*/ 341 h 342"/>
                <a:gd name="T4" fmla="*/ 0 w 1"/>
                <a:gd name="T5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42">
                  <a:moveTo>
                    <a:pt x="0" y="0"/>
                  </a:moveTo>
                  <a:lnTo>
                    <a:pt x="0" y="34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4029" y="2137"/>
              <a:ext cx="689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" pitchFamily="34" charset="0"/>
                </a:rPr>
                <a:t>Reserves</a:t>
              </a: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4764" y="2136"/>
              <a:ext cx="546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Sailors</a:t>
              </a:r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4484" y="926"/>
              <a:ext cx="503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dirty="0" err="1">
                  <a:solidFill>
                    <a:srgbClr val="000000"/>
                  </a:solidFill>
                  <a:latin typeface="Arial" pitchFamily="34" charset="0"/>
                </a:rPr>
                <a:t>sid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</a:rPr>
                <a:t>=</a:t>
              </a:r>
              <a:r>
                <a:rPr lang="en-US" sz="1400" b="1" dirty="0" err="1">
                  <a:solidFill>
                    <a:srgbClr val="000000"/>
                  </a:solidFill>
                  <a:latin typeface="Arial" pitchFamily="34" charset="0"/>
                </a:rPr>
                <a:t>sid</a:t>
              </a:r>
              <a:endParaRPr lang="en-US" sz="1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124" y="1509"/>
              <a:ext cx="662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 dirty="0">
                  <a:solidFill>
                    <a:srgbClr val="000000"/>
                  </a:solidFill>
                  <a:latin typeface="Arial" pitchFamily="34" charset="0"/>
                </a:rPr>
                <a:t>bid=100 </a:t>
              </a:r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4766" y="1468"/>
              <a:ext cx="722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 dirty="0">
                  <a:solidFill>
                    <a:srgbClr val="000000"/>
                  </a:solidFill>
                  <a:latin typeface="Arial" pitchFamily="34" charset="0"/>
                </a:rPr>
                <a:t>rating &gt; 5</a:t>
              </a: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4470" y="166"/>
              <a:ext cx="46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dirty="0" err="1">
                  <a:solidFill>
                    <a:srgbClr val="000000"/>
                  </a:solidFill>
                  <a:latin typeface="Arial" pitchFamily="34" charset="0"/>
                </a:rPr>
                <a:t>sname</a:t>
              </a:r>
              <a:endParaRPr lang="en-US" sz="1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3245643" y="5029200"/>
            <a:ext cx="2979738" cy="161925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000" dirty="0" smtClean="0">
                <a:latin typeface="Book Antiqua" pitchFamily="18" charset="0"/>
              </a:rPr>
              <a:t>- </a:t>
            </a:r>
            <a:r>
              <a:rPr lang="en-US" sz="2000" u="sng" dirty="0" smtClean="0">
                <a:latin typeface="Book Antiqua" pitchFamily="18" charset="0"/>
              </a:rPr>
              <a:t>Sailors</a:t>
            </a:r>
            <a:r>
              <a:rPr lang="en-US" sz="2000" u="sng" dirty="0">
                <a:latin typeface="Book Antiqua" pitchFamily="18" charset="0"/>
              </a:rPr>
              <a:t>:</a:t>
            </a:r>
            <a:endParaRPr lang="en-US" sz="2000" dirty="0">
              <a:latin typeface="Book Antiqua" pitchFamily="18" charset="0"/>
            </a:endParaRPr>
          </a:p>
          <a:p>
            <a:r>
              <a:rPr lang="en-US" sz="2000" dirty="0">
                <a:latin typeface="Book Antiqua" pitchFamily="18" charset="0"/>
              </a:rPr>
              <a:t>  </a:t>
            </a:r>
            <a:r>
              <a:rPr lang="en-US" sz="2000" dirty="0" smtClean="0">
                <a:latin typeface="Book Antiqua" pitchFamily="18" charset="0"/>
              </a:rPr>
              <a:t>- B</a:t>
            </a:r>
            <a:r>
              <a:rPr lang="en-US" sz="2000" dirty="0">
                <a:latin typeface="Book Antiqua" pitchFamily="18" charset="0"/>
              </a:rPr>
              <a:t>+ tree on </a:t>
            </a:r>
            <a:r>
              <a:rPr lang="en-US" sz="2000" i="1" dirty="0">
                <a:latin typeface="Book Antiqua" pitchFamily="18" charset="0"/>
              </a:rPr>
              <a:t>rating</a:t>
            </a:r>
            <a:endParaRPr lang="en-US" sz="2000" dirty="0">
              <a:latin typeface="Book Antiqua" pitchFamily="18" charset="0"/>
            </a:endParaRPr>
          </a:p>
          <a:p>
            <a:r>
              <a:rPr lang="en-US" sz="2000" dirty="0">
                <a:latin typeface="Book Antiqua" pitchFamily="18" charset="0"/>
              </a:rPr>
              <a:t>  </a:t>
            </a:r>
            <a:r>
              <a:rPr lang="en-US" sz="2000" dirty="0" smtClean="0">
                <a:latin typeface="Book Antiqua" pitchFamily="18" charset="0"/>
              </a:rPr>
              <a:t>- Hash </a:t>
            </a:r>
            <a:r>
              <a:rPr lang="en-US" sz="2000" dirty="0">
                <a:latin typeface="Book Antiqua" pitchFamily="18" charset="0"/>
              </a:rPr>
              <a:t>on </a:t>
            </a:r>
            <a:r>
              <a:rPr lang="en-US" sz="2000" i="1" dirty="0" err="1">
                <a:latin typeface="Book Antiqua" pitchFamily="18" charset="0"/>
              </a:rPr>
              <a:t>sid</a:t>
            </a:r>
            <a:endParaRPr lang="en-US" sz="2000" dirty="0">
              <a:latin typeface="Book Antiqua" pitchFamily="18" charset="0"/>
            </a:endParaRPr>
          </a:p>
          <a:p>
            <a:r>
              <a:rPr lang="en-US" sz="2000" dirty="0" smtClean="0">
                <a:latin typeface="Book Antiqua" pitchFamily="18" charset="0"/>
              </a:rPr>
              <a:t>- </a:t>
            </a:r>
            <a:r>
              <a:rPr lang="en-US" sz="2000" u="sng" dirty="0" smtClean="0">
                <a:latin typeface="Book Antiqua" pitchFamily="18" charset="0"/>
              </a:rPr>
              <a:t>Reserves</a:t>
            </a:r>
            <a:r>
              <a:rPr lang="en-US" sz="2000" u="sng" dirty="0">
                <a:latin typeface="Book Antiqua" pitchFamily="18" charset="0"/>
              </a:rPr>
              <a:t>:</a:t>
            </a:r>
            <a:endParaRPr lang="en-US" sz="2000" dirty="0">
              <a:latin typeface="Book Antiqua" pitchFamily="18" charset="0"/>
            </a:endParaRPr>
          </a:p>
          <a:p>
            <a:r>
              <a:rPr lang="en-US" sz="2000" dirty="0">
                <a:latin typeface="Book Antiqua" pitchFamily="18" charset="0"/>
              </a:rPr>
              <a:t>  </a:t>
            </a:r>
            <a:r>
              <a:rPr lang="en-US" sz="2000" dirty="0" smtClean="0">
                <a:latin typeface="Book Antiqua" pitchFamily="18" charset="0"/>
              </a:rPr>
              <a:t>- B</a:t>
            </a:r>
            <a:r>
              <a:rPr lang="en-US" sz="2000" dirty="0">
                <a:latin typeface="Book Antiqua" pitchFamily="18" charset="0"/>
              </a:rPr>
              <a:t>+ tree on </a:t>
            </a:r>
            <a:r>
              <a:rPr lang="en-US" sz="2000" i="1" dirty="0">
                <a:latin typeface="Book Antiqua" pitchFamily="18" charset="0"/>
              </a:rPr>
              <a:t>bid</a:t>
            </a:r>
          </a:p>
        </p:txBody>
      </p:sp>
    </p:spTree>
    <p:extLst>
      <p:ext uri="{BB962C8B-B14F-4D97-AF65-F5344CB8AC3E}">
        <p14:creationId xmlns:p14="http://schemas.microsoft.com/office/powerpoint/2010/main" xmlns="" val="359624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ea typeface="ＭＳ Ｐゴシック" pitchFamily="34" charset="-128"/>
              </a:rPr>
              <a:t>CASE II</a:t>
            </a:r>
            <a:r>
              <a:rPr lang="en-US" dirty="0">
                <a:ea typeface="ＭＳ Ｐゴシック" pitchFamily="34" charset="-128"/>
              </a:rPr>
              <a:t>: Multiple-Relation </a:t>
            </a:r>
            <a:r>
              <a:rPr lang="en-US" dirty="0" smtClean="0">
                <a:ea typeface="ＭＳ Ｐゴシック" pitchFamily="34" charset="-128"/>
              </a:rPr>
              <a:t>Queries-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 Example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70C0"/>
                </a:solidFill>
              </a:rPr>
              <a:t>Pass 1: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rgbClr val="FF0000"/>
                </a:solidFill>
              </a:rPr>
              <a:t>Sailors</a:t>
            </a:r>
            <a:r>
              <a:rPr lang="en-US" sz="2600" dirty="0"/>
              <a:t>:</a:t>
            </a:r>
            <a:r>
              <a:rPr lang="en-US" sz="2400" dirty="0"/>
              <a:t>  </a:t>
            </a:r>
            <a:endParaRPr lang="en-US" sz="2400" dirty="0" smtClean="0"/>
          </a:p>
          <a:p>
            <a:pPr lvl="2">
              <a:buFont typeface="Wingdings" pitchFamily="2" charset="2"/>
              <a:buChar char="§"/>
            </a:pPr>
            <a:r>
              <a:rPr lang="en-US" sz="2600" dirty="0" smtClean="0"/>
              <a:t>B</a:t>
            </a:r>
            <a:r>
              <a:rPr lang="en-US" sz="2600" dirty="0"/>
              <a:t>+ tree matches rating&gt;5,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and </a:t>
            </a:r>
            <a:r>
              <a:rPr lang="en-US" sz="2600" dirty="0"/>
              <a:t>is </a:t>
            </a:r>
            <a:r>
              <a:rPr lang="en-US" sz="2600" i="1" dirty="0"/>
              <a:t>probably</a:t>
            </a:r>
            <a:r>
              <a:rPr lang="en-US" sz="2600" dirty="0"/>
              <a:t> </a:t>
            </a:r>
            <a:r>
              <a:rPr lang="en-US" sz="2600" dirty="0" smtClean="0"/>
              <a:t>the cheapest</a:t>
            </a:r>
          </a:p>
          <a:p>
            <a:pPr lvl="2">
              <a:buFont typeface="Wingdings" pitchFamily="2" charset="2"/>
              <a:buChar char="§"/>
            </a:pPr>
            <a:r>
              <a:rPr lang="en-US" sz="2600" dirty="0" smtClean="0"/>
              <a:t>If </a:t>
            </a:r>
            <a:r>
              <a:rPr lang="en-US" sz="2600" dirty="0"/>
              <a:t>this selection is expected </a:t>
            </a:r>
            <a:r>
              <a:rPr lang="en-US" sz="2600" dirty="0" smtClean="0"/>
              <a:t>to </a:t>
            </a:r>
            <a:br>
              <a:rPr lang="en-US" sz="2600" dirty="0" smtClean="0"/>
            </a:br>
            <a:r>
              <a:rPr lang="en-US" sz="2600" dirty="0" smtClean="0"/>
              <a:t>retrieve a </a:t>
            </a:r>
            <a:r>
              <a:rPr lang="en-US" sz="2600" dirty="0"/>
              <a:t>lot of tuples, and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the index </a:t>
            </a:r>
            <a:r>
              <a:rPr lang="en-US" sz="2600" dirty="0"/>
              <a:t>is </a:t>
            </a:r>
            <a:r>
              <a:rPr lang="en-US" sz="2600" dirty="0" smtClean="0"/>
              <a:t>un-clustered</a:t>
            </a:r>
            <a:r>
              <a:rPr lang="en-US" sz="2600" dirty="0"/>
              <a:t>,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file </a:t>
            </a:r>
            <a:r>
              <a:rPr lang="en-US" sz="2600" dirty="0"/>
              <a:t>scan </a:t>
            </a:r>
            <a:r>
              <a:rPr lang="en-US" sz="2600" dirty="0" smtClean="0"/>
              <a:t>might </a:t>
            </a:r>
            <a:r>
              <a:rPr lang="en-US" sz="2600" dirty="0"/>
              <a:t>be </a:t>
            </a:r>
            <a:r>
              <a:rPr lang="en-US" sz="2600" dirty="0" smtClean="0"/>
              <a:t>cheaper!</a:t>
            </a:r>
          </a:p>
          <a:p>
            <a:pPr lvl="2">
              <a:buFont typeface="Wingdings" pitchFamily="2" charset="2"/>
              <a:buChar char="§"/>
            </a:pPr>
            <a:endParaRPr lang="en-US" sz="2600" dirty="0"/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rgbClr val="FF0000"/>
                </a:solidFill>
              </a:rPr>
              <a:t>Reserves</a:t>
            </a:r>
            <a:r>
              <a:rPr lang="en-US" sz="2600" dirty="0"/>
              <a:t>: B+ tree on </a:t>
            </a:r>
            <a:r>
              <a:rPr lang="en-US" sz="2600" i="1" dirty="0"/>
              <a:t>bid</a:t>
            </a:r>
            <a:r>
              <a:rPr lang="en-US" sz="2600" dirty="0"/>
              <a:t> matches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i="1" dirty="0" smtClean="0"/>
              <a:t>bid=500</a:t>
            </a:r>
            <a:r>
              <a:rPr lang="en-US" sz="2600" dirty="0"/>
              <a:t>; </a:t>
            </a:r>
            <a:r>
              <a:rPr lang="en-US" sz="2600" i="1" dirty="0" smtClean="0"/>
              <a:t>probably</a:t>
            </a:r>
            <a:r>
              <a:rPr lang="en-US" sz="2600" dirty="0" smtClean="0"/>
              <a:t> the cheapest</a:t>
            </a:r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324600" y="1761948"/>
            <a:ext cx="2316162" cy="2312113"/>
            <a:chOff x="4029" y="147"/>
            <a:chExt cx="1459" cy="2328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4116" y="1515"/>
              <a:ext cx="48" cy="104"/>
            </a:xfrm>
            <a:custGeom>
              <a:avLst/>
              <a:gdLst>
                <a:gd name="T0" fmla="*/ 47 w 48"/>
                <a:gd name="T1" fmla="*/ 52 h 104"/>
                <a:gd name="T2" fmla="*/ 40 w 48"/>
                <a:gd name="T3" fmla="*/ 15 h 104"/>
                <a:gd name="T4" fmla="*/ 24 w 48"/>
                <a:gd name="T5" fmla="*/ 0 h 104"/>
                <a:gd name="T6" fmla="*/ 7 w 48"/>
                <a:gd name="T7" fmla="*/ 15 h 104"/>
                <a:gd name="T8" fmla="*/ 0 w 48"/>
                <a:gd name="T9" fmla="*/ 52 h 104"/>
                <a:gd name="T10" fmla="*/ 7 w 48"/>
                <a:gd name="T11" fmla="*/ 88 h 104"/>
                <a:gd name="T12" fmla="*/ 24 w 48"/>
                <a:gd name="T13" fmla="*/ 103 h 104"/>
                <a:gd name="T14" fmla="*/ 40 w 48"/>
                <a:gd name="T15" fmla="*/ 88 h 104"/>
                <a:gd name="T16" fmla="*/ 47 w 48"/>
                <a:gd name="T17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04">
                  <a:moveTo>
                    <a:pt x="47" y="52"/>
                  </a:moveTo>
                  <a:lnTo>
                    <a:pt x="40" y="15"/>
                  </a:lnTo>
                  <a:lnTo>
                    <a:pt x="24" y="0"/>
                  </a:lnTo>
                  <a:lnTo>
                    <a:pt x="7" y="15"/>
                  </a:lnTo>
                  <a:lnTo>
                    <a:pt x="0" y="52"/>
                  </a:lnTo>
                  <a:lnTo>
                    <a:pt x="7" y="88"/>
                  </a:lnTo>
                  <a:lnTo>
                    <a:pt x="24" y="103"/>
                  </a:lnTo>
                  <a:lnTo>
                    <a:pt x="40" y="88"/>
                  </a:lnTo>
                  <a:lnTo>
                    <a:pt x="47" y="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4139" y="1517"/>
              <a:ext cx="42" cy="1"/>
            </a:xfrm>
            <a:custGeom>
              <a:avLst/>
              <a:gdLst>
                <a:gd name="T0" fmla="*/ 0 w 42"/>
                <a:gd name="T1" fmla="*/ 0 h 1"/>
                <a:gd name="T2" fmla="*/ 41 w 42"/>
                <a:gd name="T3" fmla="*/ 0 h 1"/>
                <a:gd name="T4" fmla="*/ 0 w 4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">
                  <a:moveTo>
                    <a:pt x="0" y="0"/>
                  </a:moveTo>
                  <a:lnTo>
                    <a:pt x="41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4470" y="158"/>
              <a:ext cx="1" cy="114"/>
            </a:xfrm>
            <a:custGeom>
              <a:avLst/>
              <a:gdLst>
                <a:gd name="T0" fmla="*/ 0 w 1"/>
                <a:gd name="T1" fmla="*/ 0 h 114"/>
                <a:gd name="T2" fmla="*/ 0 w 1"/>
                <a:gd name="T3" fmla="*/ 113 h 114"/>
                <a:gd name="T4" fmla="*/ 0 w 1"/>
                <a:gd name="T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14">
                  <a:moveTo>
                    <a:pt x="0" y="0"/>
                  </a:moveTo>
                  <a:lnTo>
                    <a:pt x="0" y="1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4504" y="158"/>
              <a:ext cx="1" cy="114"/>
            </a:xfrm>
            <a:custGeom>
              <a:avLst/>
              <a:gdLst>
                <a:gd name="T0" fmla="*/ 0 w 1"/>
                <a:gd name="T1" fmla="*/ 0 h 114"/>
                <a:gd name="T2" fmla="*/ 0 w 1"/>
                <a:gd name="T3" fmla="*/ 113 h 114"/>
                <a:gd name="T4" fmla="*/ 0 w 1"/>
                <a:gd name="T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14">
                  <a:moveTo>
                    <a:pt x="0" y="0"/>
                  </a:moveTo>
                  <a:lnTo>
                    <a:pt x="0" y="1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4452" y="147"/>
              <a:ext cx="69" cy="1"/>
            </a:xfrm>
            <a:custGeom>
              <a:avLst/>
              <a:gdLst>
                <a:gd name="T0" fmla="*/ 0 w 69"/>
                <a:gd name="T1" fmla="*/ 0 h 1"/>
                <a:gd name="T2" fmla="*/ 68 w 69"/>
                <a:gd name="T3" fmla="*/ 0 h 1"/>
                <a:gd name="T4" fmla="*/ 0 w 69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1">
                  <a:moveTo>
                    <a:pt x="0" y="0"/>
                  </a:moveTo>
                  <a:lnTo>
                    <a:pt x="68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4510" y="878"/>
              <a:ext cx="1" cy="84"/>
            </a:xfrm>
            <a:custGeom>
              <a:avLst/>
              <a:gdLst>
                <a:gd name="T0" fmla="*/ 0 w 1"/>
                <a:gd name="T1" fmla="*/ 0 h 84"/>
                <a:gd name="T2" fmla="*/ 0 w 1"/>
                <a:gd name="T3" fmla="*/ 83 h 84"/>
                <a:gd name="T4" fmla="*/ 0 w 1"/>
                <a:gd name="T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4">
                  <a:moveTo>
                    <a:pt x="0" y="0"/>
                  </a:move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4648" y="878"/>
              <a:ext cx="1" cy="84"/>
            </a:xfrm>
            <a:custGeom>
              <a:avLst/>
              <a:gdLst>
                <a:gd name="T0" fmla="*/ 0 w 1"/>
                <a:gd name="T1" fmla="*/ 0 h 84"/>
                <a:gd name="T2" fmla="*/ 0 w 1"/>
                <a:gd name="T3" fmla="*/ 83 h 84"/>
                <a:gd name="T4" fmla="*/ 0 w 1"/>
                <a:gd name="T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4">
                  <a:moveTo>
                    <a:pt x="0" y="0"/>
                  </a:move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4510" y="878"/>
              <a:ext cx="139" cy="84"/>
            </a:xfrm>
            <a:custGeom>
              <a:avLst/>
              <a:gdLst>
                <a:gd name="T0" fmla="*/ 0 w 139"/>
                <a:gd name="T1" fmla="*/ 0 h 84"/>
                <a:gd name="T2" fmla="*/ 138 w 139"/>
                <a:gd name="T3" fmla="*/ 83 h 84"/>
                <a:gd name="T4" fmla="*/ 0 w 139"/>
                <a:gd name="T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" h="84">
                  <a:moveTo>
                    <a:pt x="0" y="0"/>
                  </a:moveTo>
                  <a:lnTo>
                    <a:pt x="138" y="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4510" y="878"/>
              <a:ext cx="139" cy="84"/>
            </a:xfrm>
            <a:custGeom>
              <a:avLst/>
              <a:gdLst>
                <a:gd name="T0" fmla="*/ 0 w 139"/>
                <a:gd name="T1" fmla="*/ 83 h 84"/>
                <a:gd name="T2" fmla="*/ 138 w 139"/>
                <a:gd name="T3" fmla="*/ 0 h 84"/>
                <a:gd name="T4" fmla="*/ 0 w 139"/>
                <a:gd name="T5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" h="84">
                  <a:moveTo>
                    <a:pt x="0" y="83"/>
                  </a:moveTo>
                  <a:lnTo>
                    <a:pt x="138" y="0"/>
                  </a:lnTo>
                  <a:lnTo>
                    <a:pt x="0" y="8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4275" y="1218"/>
              <a:ext cx="266" cy="238"/>
            </a:xfrm>
            <a:custGeom>
              <a:avLst/>
              <a:gdLst>
                <a:gd name="T0" fmla="*/ 0 w 266"/>
                <a:gd name="T1" fmla="*/ 237 h 238"/>
                <a:gd name="T2" fmla="*/ 265 w 266"/>
                <a:gd name="T3" fmla="*/ 0 h 238"/>
                <a:gd name="T4" fmla="*/ 0 w 266"/>
                <a:gd name="T5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6" h="238">
                  <a:moveTo>
                    <a:pt x="0" y="237"/>
                  </a:moveTo>
                  <a:lnTo>
                    <a:pt x="265" y="0"/>
                  </a:lnTo>
                  <a:lnTo>
                    <a:pt x="0" y="23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4636" y="1218"/>
              <a:ext cx="270" cy="238"/>
            </a:xfrm>
            <a:custGeom>
              <a:avLst/>
              <a:gdLst>
                <a:gd name="T0" fmla="*/ 0 w 270"/>
                <a:gd name="T1" fmla="*/ 0 h 238"/>
                <a:gd name="T2" fmla="*/ 269 w 270"/>
                <a:gd name="T3" fmla="*/ 237 h 238"/>
                <a:gd name="T4" fmla="*/ 0 w 270"/>
                <a:gd name="T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238">
                  <a:moveTo>
                    <a:pt x="0" y="0"/>
                  </a:moveTo>
                  <a:lnTo>
                    <a:pt x="269" y="23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4579" y="403"/>
              <a:ext cx="1" cy="374"/>
            </a:xfrm>
            <a:custGeom>
              <a:avLst/>
              <a:gdLst>
                <a:gd name="T0" fmla="*/ 0 w 1"/>
                <a:gd name="T1" fmla="*/ 0 h 374"/>
                <a:gd name="T2" fmla="*/ 0 w 1"/>
                <a:gd name="T3" fmla="*/ 373 h 374"/>
                <a:gd name="T4" fmla="*/ 0 w 1"/>
                <a:gd name="T5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74">
                  <a:moveTo>
                    <a:pt x="0" y="0"/>
                  </a:moveTo>
                  <a:lnTo>
                    <a:pt x="0" y="37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4938" y="1729"/>
              <a:ext cx="1" cy="342"/>
            </a:xfrm>
            <a:custGeom>
              <a:avLst/>
              <a:gdLst>
                <a:gd name="T0" fmla="*/ 0 w 1"/>
                <a:gd name="T1" fmla="*/ 0 h 342"/>
                <a:gd name="T2" fmla="*/ 0 w 1"/>
                <a:gd name="T3" fmla="*/ 341 h 342"/>
                <a:gd name="T4" fmla="*/ 0 w 1"/>
                <a:gd name="T5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42">
                  <a:moveTo>
                    <a:pt x="0" y="0"/>
                  </a:moveTo>
                  <a:lnTo>
                    <a:pt x="0" y="34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4761" y="1520"/>
              <a:ext cx="46" cy="103"/>
            </a:xfrm>
            <a:custGeom>
              <a:avLst/>
              <a:gdLst>
                <a:gd name="T0" fmla="*/ 45 w 46"/>
                <a:gd name="T1" fmla="*/ 51 h 103"/>
                <a:gd name="T2" fmla="*/ 38 w 46"/>
                <a:gd name="T3" fmla="*/ 14 h 103"/>
                <a:gd name="T4" fmla="*/ 23 w 46"/>
                <a:gd name="T5" fmla="*/ 0 h 103"/>
                <a:gd name="T6" fmla="*/ 7 w 46"/>
                <a:gd name="T7" fmla="*/ 14 h 103"/>
                <a:gd name="T8" fmla="*/ 0 w 46"/>
                <a:gd name="T9" fmla="*/ 51 h 103"/>
                <a:gd name="T10" fmla="*/ 7 w 46"/>
                <a:gd name="T11" fmla="*/ 87 h 103"/>
                <a:gd name="T12" fmla="*/ 23 w 46"/>
                <a:gd name="T13" fmla="*/ 102 h 103"/>
                <a:gd name="T14" fmla="*/ 38 w 46"/>
                <a:gd name="T15" fmla="*/ 87 h 103"/>
                <a:gd name="T16" fmla="*/ 45 w 46"/>
                <a:gd name="T17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3">
                  <a:moveTo>
                    <a:pt x="45" y="51"/>
                  </a:moveTo>
                  <a:lnTo>
                    <a:pt x="38" y="14"/>
                  </a:lnTo>
                  <a:lnTo>
                    <a:pt x="23" y="0"/>
                  </a:lnTo>
                  <a:lnTo>
                    <a:pt x="7" y="14"/>
                  </a:lnTo>
                  <a:lnTo>
                    <a:pt x="0" y="51"/>
                  </a:lnTo>
                  <a:lnTo>
                    <a:pt x="7" y="87"/>
                  </a:lnTo>
                  <a:lnTo>
                    <a:pt x="23" y="102"/>
                  </a:lnTo>
                  <a:lnTo>
                    <a:pt x="38" y="87"/>
                  </a:lnTo>
                  <a:lnTo>
                    <a:pt x="45" y="5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4783" y="1529"/>
              <a:ext cx="42" cy="1"/>
            </a:xfrm>
            <a:custGeom>
              <a:avLst/>
              <a:gdLst>
                <a:gd name="T0" fmla="*/ 0 w 42"/>
                <a:gd name="T1" fmla="*/ 0 h 1"/>
                <a:gd name="T2" fmla="*/ 41 w 42"/>
                <a:gd name="T3" fmla="*/ 0 h 1"/>
                <a:gd name="T4" fmla="*/ 0 w 4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">
                  <a:moveTo>
                    <a:pt x="0" y="0"/>
                  </a:moveTo>
                  <a:lnTo>
                    <a:pt x="41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4247" y="1750"/>
              <a:ext cx="1" cy="342"/>
            </a:xfrm>
            <a:custGeom>
              <a:avLst/>
              <a:gdLst>
                <a:gd name="T0" fmla="*/ 0 w 1"/>
                <a:gd name="T1" fmla="*/ 0 h 342"/>
                <a:gd name="T2" fmla="*/ 0 w 1"/>
                <a:gd name="T3" fmla="*/ 341 h 342"/>
                <a:gd name="T4" fmla="*/ 0 w 1"/>
                <a:gd name="T5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42">
                  <a:moveTo>
                    <a:pt x="0" y="0"/>
                  </a:moveTo>
                  <a:lnTo>
                    <a:pt x="0" y="34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4029" y="2137"/>
              <a:ext cx="689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" pitchFamily="34" charset="0"/>
                </a:rPr>
                <a:t>Reserves</a:t>
              </a: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4764" y="2136"/>
              <a:ext cx="546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Sailors</a:t>
              </a:r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4484" y="926"/>
              <a:ext cx="503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dirty="0" err="1">
                  <a:solidFill>
                    <a:srgbClr val="000000"/>
                  </a:solidFill>
                  <a:latin typeface="Arial" pitchFamily="34" charset="0"/>
                </a:rPr>
                <a:t>sid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</a:rPr>
                <a:t>=</a:t>
              </a:r>
              <a:r>
                <a:rPr lang="en-US" sz="1400" b="1" dirty="0" err="1">
                  <a:solidFill>
                    <a:srgbClr val="000000"/>
                  </a:solidFill>
                  <a:latin typeface="Arial" pitchFamily="34" charset="0"/>
                </a:rPr>
                <a:t>sid</a:t>
              </a:r>
              <a:endParaRPr lang="en-US" sz="1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124" y="1509"/>
              <a:ext cx="662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 dirty="0">
                  <a:solidFill>
                    <a:srgbClr val="000000"/>
                  </a:solidFill>
                  <a:latin typeface="Arial" pitchFamily="34" charset="0"/>
                </a:rPr>
                <a:t>bid=100 </a:t>
              </a:r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4766" y="1468"/>
              <a:ext cx="722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 dirty="0">
                  <a:solidFill>
                    <a:srgbClr val="000000"/>
                  </a:solidFill>
                  <a:latin typeface="Arial" pitchFamily="34" charset="0"/>
                </a:rPr>
                <a:t>rating &gt; 5</a:t>
              </a: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4470" y="166"/>
              <a:ext cx="46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dirty="0" err="1">
                  <a:solidFill>
                    <a:srgbClr val="000000"/>
                  </a:solidFill>
                  <a:latin typeface="Arial" pitchFamily="34" charset="0"/>
                </a:rPr>
                <a:t>sname</a:t>
              </a:r>
              <a:endParaRPr lang="en-US" sz="1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96781" y="4648200"/>
            <a:ext cx="2979738" cy="161925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000" dirty="0" smtClean="0">
                <a:latin typeface="Book Antiqua" pitchFamily="18" charset="0"/>
              </a:rPr>
              <a:t>- </a:t>
            </a:r>
            <a:r>
              <a:rPr lang="en-US" sz="2000" u="sng" dirty="0" smtClean="0">
                <a:latin typeface="Book Antiqua" pitchFamily="18" charset="0"/>
              </a:rPr>
              <a:t>Sailors</a:t>
            </a:r>
            <a:r>
              <a:rPr lang="en-US" sz="2000" u="sng" dirty="0">
                <a:latin typeface="Book Antiqua" pitchFamily="18" charset="0"/>
              </a:rPr>
              <a:t>:</a:t>
            </a:r>
            <a:endParaRPr lang="en-US" sz="2000" dirty="0">
              <a:latin typeface="Book Antiqua" pitchFamily="18" charset="0"/>
            </a:endParaRPr>
          </a:p>
          <a:p>
            <a:r>
              <a:rPr lang="en-US" sz="2000" dirty="0">
                <a:latin typeface="Book Antiqua" pitchFamily="18" charset="0"/>
              </a:rPr>
              <a:t>  </a:t>
            </a:r>
            <a:r>
              <a:rPr lang="en-US" sz="2000" dirty="0" smtClean="0">
                <a:latin typeface="Book Antiqua" pitchFamily="18" charset="0"/>
              </a:rPr>
              <a:t>- B</a:t>
            </a:r>
            <a:r>
              <a:rPr lang="en-US" sz="2000" dirty="0">
                <a:latin typeface="Book Antiqua" pitchFamily="18" charset="0"/>
              </a:rPr>
              <a:t>+ tree on </a:t>
            </a:r>
            <a:r>
              <a:rPr lang="en-US" sz="2000" i="1" dirty="0">
                <a:latin typeface="Book Antiqua" pitchFamily="18" charset="0"/>
              </a:rPr>
              <a:t>rating</a:t>
            </a:r>
            <a:endParaRPr lang="en-US" sz="2000" dirty="0">
              <a:latin typeface="Book Antiqua" pitchFamily="18" charset="0"/>
            </a:endParaRPr>
          </a:p>
          <a:p>
            <a:r>
              <a:rPr lang="en-US" sz="2000" dirty="0">
                <a:latin typeface="Book Antiqua" pitchFamily="18" charset="0"/>
              </a:rPr>
              <a:t>  </a:t>
            </a:r>
            <a:r>
              <a:rPr lang="en-US" sz="2000" dirty="0" smtClean="0">
                <a:latin typeface="Book Antiqua" pitchFamily="18" charset="0"/>
              </a:rPr>
              <a:t>- Hash </a:t>
            </a:r>
            <a:r>
              <a:rPr lang="en-US" sz="2000" dirty="0">
                <a:latin typeface="Book Antiqua" pitchFamily="18" charset="0"/>
              </a:rPr>
              <a:t>on </a:t>
            </a:r>
            <a:r>
              <a:rPr lang="en-US" sz="2000" i="1" dirty="0" err="1">
                <a:latin typeface="Book Antiqua" pitchFamily="18" charset="0"/>
              </a:rPr>
              <a:t>sid</a:t>
            </a:r>
            <a:endParaRPr lang="en-US" sz="2000" dirty="0">
              <a:latin typeface="Book Antiqua" pitchFamily="18" charset="0"/>
            </a:endParaRPr>
          </a:p>
          <a:p>
            <a:r>
              <a:rPr lang="en-US" sz="2000" dirty="0" smtClean="0">
                <a:latin typeface="Book Antiqua" pitchFamily="18" charset="0"/>
              </a:rPr>
              <a:t>- </a:t>
            </a:r>
            <a:r>
              <a:rPr lang="en-US" sz="2000" u="sng" dirty="0" smtClean="0">
                <a:latin typeface="Book Antiqua" pitchFamily="18" charset="0"/>
              </a:rPr>
              <a:t>Reserves</a:t>
            </a:r>
            <a:r>
              <a:rPr lang="en-US" sz="2000" u="sng" dirty="0">
                <a:latin typeface="Book Antiqua" pitchFamily="18" charset="0"/>
              </a:rPr>
              <a:t>:</a:t>
            </a:r>
            <a:endParaRPr lang="en-US" sz="2000" dirty="0">
              <a:latin typeface="Book Antiqua" pitchFamily="18" charset="0"/>
            </a:endParaRPr>
          </a:p>
          <a:p>
            <a:r>
              <a:rPr lang="en-US" sz="2000" dirty="0">
                <a:latin typeface="Book Antiqua" pitchFamily="18" charset="0"/>
              </a:rPr>
              <a:t>  </a:t>
            </a:r>
            <a:r>
              <a:rPr lang="en-US" sz="2000" dirty="0" smtClean="0">
                <a:latin typeface="Book Antiqua" pitchFamily="18" charset="0"/>
              </a:rPr>
              <a:t>- B</a:t>
            </a:r>
            <a:r>
              <a:rPr lang="en-US" sz="2000" dirty="0">
                <a:latin typeface="Book Antiqua" pitchFamily="18" charset="0"/>
              </a:rPr>
              <a:t>+ tree on </a:t>
            </a:r>
            <a:r>
              <a:rPr lang="en-US" sz="2000" i="1" dirty="0">
                <a:latin typeface="Book Antiqua" pitchFamily="18" charset="0"/>
              </a:rPr>
              <a:t>bid</a:t>
            </a:r>
          </a:p>
        </p:txBody>
      </p:sp>
    </p:spTree>
    <p:extLst>
      <p:ext uri="{BB962C8B-B14F-4D97-AF65-F5344CB8AC3E}">
        <p14:creationId xmlns:p14="http://schemas.microsoft.com/office/powerpoint/2010/main" xmlns="" val="237208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ea typeface="ＭＳ Ｐゴシック" pitchFamily="34" charset="-128"/>
              </a:rPr>
              <a:t>CASE II</a:t>
            </a:r>
            <a:r>
              <a:rPr lang="en-US" dirty="0">
                <a:ea typeface="ＭＳ Ｐゴシック" pitchFamily="34" charset="-128"/>
              </a:rPr>
              <a:t>: Multiple-Relation </a:t>
            </a:r>
            <a:r>
              <a:rPr lang="en-US" dirty="0" smtClean="0">
                <a:ea typeface="ＭＳ Ｐゴシック" pitchFamily="34" charset="-128"/>
              </a:rPr>
              <a:t>Queries-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 Example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70C0"/>
                </a:solidFill>
              </a:rPr>
              <a:t>Pass 2: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Consider </a:t>
            </a:r>
            <a:r>
              <a:rPr lang="en-US" sz="2600" dirty="0"/>
              <a:t>each plan retained from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b="1" dirty="0" smtClean="0">
                <a:solidFill>
                  <a:srgbClr val="0070C0"/>
                </a:solidFill>
              </a:rPr>
              <a:t>Pass </a:t>
            </a:r>
            <a:r>
              <a:rPr lang="en-US" sz="2600" b="1" dirty="0">
                <a:solidFill>
                  <a:srgbClr val="0070C0"/>
                </a:solidFill>
              </a:rPr>
              <a:t>1</a:t>
            </a:r>
            <a:r>
              <a:rPr lang="en-US" sz="2600" dirty="0"/>
              <a:t> as the outer, and </a:t>
            </a:r>
            <a:r>
              <a:rPr lang="en-US" sz="2600" dirty="0" smtClean="0"/>
              <a:t>join </a:t>
            </a:r>
            <a:r>
              <a:rPr lang="en-US" sz="2600" dirty="0"/>
              <a:t>it </a:t>
            </a:r>
            <a:r>
              <a:rPr lang="en-US" sz="2600" dirty="0" smtClean="0"/>
              <a:t>effectively</a:t>
            </a:r>
            <a:br>
              <a:rPr lang="en-US" sz="2600" dirty="0" smtClean="0"/>
            </a:br>
            <a:r>
              <a:rPr lang="en-US" sz="2600" dirty="0" smtClean="0"/>
              <a:t>with every other relation</a:t>
            </a:r>
          </a:p>
          <a:p>
            <a:pPr lvl="1">
              <a:buFont typeface="Wingdings" pitchFamily="2" charset="2"/>
              <a:buChar char="§"/>
            </a:pPr>
            <a:endParaRPr lang="en-US" sz="2600" dirty="0" smtClean="0"/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E.g., </a:t>
            </a:r>
            <a:r>
              <a:rPr lang="en-US" sz="2600" dirty="0" smtClean="0">
                <a:solidFill>
                  <a:srgbClr val="FF0000"/>
                </a:solidFill>
              </a:rPr>
              <a:t>Reserves</a:t>
            </a:r>
            <a:r>
              <a:rPr lang="en-US" sz="2600" dirty="0" smtClean="0"/>
              <a:t> </a:t>
            </a:r>
            <a:r>
              <a:rPr lang="en-US" sz="2600" dirty="0"/>
              <a:t>as outer: 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Hash </a:t>
            </a:r>
            <a:r>
              <a:rPr lang="en-US" dirty="0"/>
              <a:t>index can be used to get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Sailors </a:t>
            </a:r>
            <a:r>
              <a:rPr lang="en-US" dirty="0"/>
              <a:t>tuples </a:t>
            </a:r>
            <a:r>
              <a:rPr lang="en-US" dirty="0" smtClean="0"/>
              <a:t>that </a:t>
            </a:r>
            <a:r>
              <a:rPr lang="en-US" dirty="0"/>
              <a:t>satisfy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sid</a:t>
            </a:r>
            <a:r>
              <a:rPr lang="en-US" dirty="0" smtClean="0"/>
              <a:t> </a:t>
            </a:r>
            <a:r>
              <a:rPr lang="en-US" dirty="0"/>
              <a:t>= outer tuple’s </a:t>
            </a:r>
            <a:r>
              <a:rPr lang="en-US" dirty="0" err="1"/>
              <a:t>sid</a:t>
            </a:r>
            <a:r>
              <a:rPr lang="en-US" dirty="0"/>
              <a:t> value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324600" y="1761948"/>
            <a:ext cx="2316162" cy="2312113"/>
            <a:chOff x="4029" y="147"/>
            <a:chExt cx="1459" cy="2328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4116" y="1515"/>
              <a:ext cx="48" cy="104"/>
            </a:xfrm>
            <a:custGeom>
              <a:avLst/>
              <a:gdLst>
                <a:gd name="T0" fmla="*/ 47 w 48"/>
                <a:gd name="T1" fmla="*/ 52 h 104"/>
                <a:gd name="T2" fmla="*/ 40 w 48"/>
                <a:gd name="T3" fmla="*/ 15 h 104"/>
                <a:gd name="T4" fmla="*/ 24 w 48"/>
                <a:gd name="T5" fmla="*/ 0 h 104"/>
                <a:gd name="T6" fmla="*/ 7 w 48"/>
                <a:gd name="T7" fmla="*/ 15 h 104"/>
                <a:gd name="T8" fmla="*/ 0 w 48"/>
                <a:gd name="T9" fmla="*/ 52 h 104"/>
                <a:gd name="T10" fmla="*/ 7 w 48"/>
                <a:gd name="T11" fmla="*/ 88 h 104"/>
                <a:gd name="T12" fmla="*/ 24 w 48"/>
                <a:gd name="T13" fmla="*/ 103 h 104"/>
                <a:gd name="T14" fmla="*/ 40 w 48"/>
                <a:gd name="T15" fmla="*/ 88 h 104"/>
                <a:gd name="T16" fmla="*/ 47 w 48"/>
                <a:gd name="T17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04">
                  <a:moveTo>
                    <a:pt x="47" y="52"/>
                  </a:moveTo>
                  <a:lnTo>
                    <a:pt x="40" y="15"/>
                  </a:lnTo>
                  <a:lnTo>
                    <a:pt x="24" y="0"/>
                  </a:lnTo>
                  <a:lnTo>
                    <a:pt x="7" y="15"/>
                  </a:lnTo>
                  <a:lnTo>
                    <a:pt x="0" y="52"/>
                  </a:lnTo>
                  <a:lnTo>
                    <a:pt x="7" y="88"/>
                  </a:lnTo>
                  <a:lnTo>
                    <a:pt x="24" y="103"/>
                  </a:lnTo>
                  <a:lnTo>
                    <a:pt x="40" y="88"/>
                  </a:lnTo>
                  <a:lnTo>
                    <a:pt x="47" y="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4139" y="1517"/>
              <a:ext cx="42" cy="1"/>
            </a:xfrm>
            <a:custGeom>
              <a:avLst/>
              <a:gdLst>
                <a:gd name="T0" fmla="*/ 0 w 42"/>
                <a:gd name="T1" fmla="*/ 0 h 1"/>
                <a:gd name="T2" fmla="*/ 41 w 42"/>
                <a:gd name="T3" fmla="*/ 0 h 1"/>
                <a:gd name="T4" fmla="*/ 0 w 4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">
                  <a:moveTo>
                    <a:pt x="0" y="0"/>
                  </a:moveTo>
                  <a:lnTo>
                    <a:pt x="41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4470" y="158"/>
              <a:ext cx="1" cy="114"/>
            </a:xfrm>
            <a:custGeom>
              <a:avLst/>
              <a:gdLst>
                <a:gd name="T0" fmla="*/ 0 w 1"/>
                <a:gd name="T1" fmla="*/ 0 h 114"/>
                <a:gd name="T2" fmla="*/ 0 w 1"/>
                <a:gd name="T3" fmla="*/ 113 h 114"/>
                <a:gd name="T4" fmla="*/ 0 w 1"/>
                <a:gd name="T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14">
                  <a:moveTo>
                    <a:pt x="0" y="0"/>
                  </a:moveTo>
                  <a:lnTo>
                    <a:pt x="0" y="1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4504" y="158"/>
              <a:ext cx="1" cy="114"/>
            </a:xfrm>
            <a:custGeom>
              <a:avLst/>
              <a:gdLst>
                <a:gd name="T0" fmla="*/ 0 w 1"/>
                <a:gd name="T1" fmla="*/ 0 h 114"/>
                <a:gd name="T2" fmla="*/ 0 w 1"/>
                <a:gd name="T3" fmla="*/ 113 h 114"/>
                <a:gd name="T4" fmla="*/ 0 w 1"/>
                <a:gd name="T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14">
                  <a:moveTo>
                    <a:pt x="0" y="0"/>
                  </a:moveTo>
                  <a:lnTo>
                    <a:pt x="0" y="1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4452" y="147"/>
              <a:ext cx="69" cy="1"/>
            </a:xfrm>
            <a:custGeom>
              <a:avLst/>
              <a:gdLst>
                <a:gd name="T0" fmla="*/ 0 w 69"/>
                <a:gd name="T1" fmla="*/ 0 h 1"/>
                <a:gd name="T2" fmla="*/ 68 w 69"/>
                <a:gd name="T3" fmla="*/ 0 h 1"/>
                <a:gd name="T4" fmla="*/ 0 w 69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1">
                  <a:moveTo>
                    <a:pt x="0" y="0"/>
                  </a:moveTo>
                  <a:lnTo>
                    <a:pt x="68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4510" y="878"/>
              <a:ext cx="1" cy="84"/>
            </a:xfrm>
            <a:custGeom>
              <a:avLst/>
              <a:gdLst>
                <a:gd name="T0" fmla="*/ 0 w 1"/>
                <a:gd name="T1" fmla="*/ 0 h 84"/>
                <a:gd name="T2" fmla="*/ 0 w 1"/>
                <a:gd name="T3" fmla="*/ 83 h 84"/>
                <a:gd name="T4" fmla="*/ 0 w 1"/>
                <a:gd name="T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4">
                  <a:moveTo>
                    <a:pt x="0" y="0"/>
                  </a:move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4648" y="878"/>
              <a:ext cx="1" cy="84"/>
            </a:xfrm>
            <a:custGeom>
              <a:avLst/>
              <a:gdLst>
                <a:gd name="T0" fmla="*/ 0 w 1"/>
                <a:gd name="T1" fmla="*/ 0 h 84"/>
                <a:gd name="T2" fmla="*/ 0 w 1"/>
                <a:gd name="T3" fmla="*/ 83 h 84"/>
                <a:gd name="T4" fmla="*/ 0 w 1"/>
                <a:gd name="T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84">
                  <a:moveTo>
                    <a:pt x="0" y="0"/>
                  </a:move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4510" y="878"/>
              <a:ext cx="139" cy="84"/>
            </a:xfrm>
            <a:custGeom>
              <a:avLst/>
              <a:gdLst>
                <a:gd name="T0" fmla="*/ 0 w 139"/>
                <a:gd name="T1" fmla="*/ 0 h 84"/>
                <a:gd name="T2" fmla="*/ 138 w 139"/>
                <a:gd name="T3" fmla="*/ 83 h 84"/>
                <a:gd name="T4" fmla="*/ 0 w 139"/>
                <a:gd name="T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" h="84">
                  <a:moveTo>
                    <a:pt x="0" y="0"/>
                  </a:moveTo>
                  <a:lnTo>
                    <a:pt x="138" y="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4510" y="878"/>
              <a:ext cx="139" cy="84"/>
            </a:xfrm>
            <a:custGeom>
              <a:avLst/>
              <a:gdLst>
                <a:gd name="T0" fmla="*/ 0 w 139"/>
                <a:gd name="T1" fmla="*/ 83 h 84"/>
                <a:gd name="T2" fmla="*/ 138 w 139"/>
                <a:gd name="T3" fmla="*/ 0 h 84"/>
                <a:gd name="T4" fmla="*/ 0 w 139"/>
                <a:gd name="T5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" h="84">
                  <a:moveTo>
                    <a:pt x="0" y="83"/>
                  </a:moveTo>
                  <a:lnTo>
                    <a:pt x="138" y="0"/>
                  </a:lnTo>
                  <a:lnTo>
                    <a:pt x="0" y="8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4275" y="1218"/>
              <a:ext cx="266" cy="238"/>
            </a:xfrm>
            <a:custGeom>
              <a:avLst/>
              <a:gdLst>
                <a:gd name="T0" fmla="*/ 0 w 266"/>
                <a:gd name="T1" fmla="*/ 237 h 238"/>
                <a:gd name="T2" fmla="*/ 265 w 266"/>
                <a:gd name="T3" fmla="*/ 0 h 238"/>
                <a:gd name="T4" fmla="*/ 0 w 266"/>
                <a:gd name="T5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6" h="238">
                  <a:moveTo>
                    <a:pt x="0" y="237"/>
                  </a:moveTo>
                  <a:lnTo>
                    <a:pt x="265" y="0"/>
                  </a:lnTo>
                  <a:lnTo>
                    <a:pt x="0" y="23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4636" y="1218"/>
              <a:ext cx="270" cy="238"/>
            </a:xfrm>
            <a:custGeom>
              <a:avLst/>
              <a:gdLst>
                <a:gd name="T0" fmla="*/ 0 w 270"/>
                <a:gd name="T1" fmla="*/ 0 h 238"/>
                <a:gd name="T2" fmla="*/ 269 w 270"/>
                <a:gd name="T3" fmla="*/ 237 h 238"/>
                <a:gd name="T4" fmla="*/ 0 w 270"/>
                <a:gd name="T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238">
                  <a:moveTo>
                    <a:pt x="0" y="0"/>
                  </a:moveTo>
                  <a:lnTo>
                    <a:pt x="269" y="23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4579" y="403"/>
              <a:ext cx="1" cy="374"/>
            </a:xfrm>
            <a:custGeom>
              <a:avLst/>
              <a:gdLst>
                <a:gd name="T0" fmla="*/ 0 w 1"/>
                <a:gd name="T1" fmla="*/ 0 h 374"/>
                <a:gd name="T2" fmla="*/ 0 w 1"/>
                <a:gd name="T3" fmla="*/ 373 h 374"/>
                <a:gd name="T4" fmla="*/ 0 w 1"/>
                <a:gd name="T5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74">
                  <a:moveTo>
                    <a:pt x="0" y="0"/>
                  </a:moveTo>
                  <a:lnTo>
                    <a:pt x="0" y="37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4938" y="1729"/>
              <a:ext cx="1" cy="342"/>
            </a:xfrm>
            <a:custGeom>
              <a:avLst/>
              <a:gdLst>
                <a:gd name="T0" fmla="*/ 0 w 1"/>
                <a:gd name="T1" fmla="*/ 0 h 342"/>
                <a:gd name="T2" fmla="*/ 0 w 1"/>
                <a:gd name="T3" fmla="*/ 341 h 342"/>
                <a:gd name="T4" fmla="*/ 0 w 1"/>
                <a:gd name="T5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42">
                  <a:moveTo>
                    <a:pt x="0" y="0"/>
                  </a:moveTo>
                  <a:lnTo>
                    <a:pt x="0" y="34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4761" y="1520"/>
              <a:ext cx="46" cy="103"/>
            </a:xfrm>
            <a:custGeom>
              <a:avLst/>
              <a:gdLst>
                <a:gd name="T0" fmla="*/ 45 w 46"/>
                <a:gd name="T1" fmla="*/ 51 h 103"/>
                <a:gd name="T2" fmla="*/ 38 w 46"/>
                <a:gd name="T3" fmla="*/ 14 h 103"/>
                <a:gd name="T4" fmla="*/ 23 w 46"/>
                <a:gd name="T5" fmla="*/ 0 h 103"/>
                <a:gd name="T6" fmla="*/ 7 w 46"/>
                <a:gd name="T7" fmla="*/ 14 h 103"/>
                <a:gd name="T8" fmla="*/ 0 w 46"/>
                <a:gd name="T9" fmla="*/ 51 h 103"/>
                <a:gd name="T10" fmla="*/ 7 w 46"/>
                <a:gd name="T11" fmla="*/ 87 h 103"/>
                <a:gd name="T12" fmla="*/ 23 w 46"/>
                <a:gd name="T13" fmla="*/ 102 h 103"/>
                <a:gd name="T14" fmla="*/ 38 w 46"/>
                <a:gd name="T15" fmla="*/ 87 h 103"/>
                <a:gd name="T16" fmla="*/ 45 w 46"/>
                <a:gd name="T17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3">
                  <a:moveTo>
                    <a:pt x="45" y="51"/>
                  </a:moveTo>
                  <a:lnTo>
                    <a:pt x="38" y="14"/>
                  </a:lnTo>
                  <a:lnTo>
                    <a:pt x="23" y="0"/>
                  </a:lnTo>
                  <a:lnTo>
                    <a:pt x="7" y="14"/>
                  </a:lnTo>
                  <a:lnTo>
                    <a:pt x="0" y="51"/>
                  </a:lnTo>
                  <a:lnTo>
                    <a:pt x="7" y="87"/>
                  </a:lnTo>
                  <a:lnTo>
                    <a:pt x="23" y="102"/>
                  </a:lnTo>
                  <a:lnTo>
                    <a:pt x="38" y="87"/>
                  </a:lnTo>
                  <a:lnTo>
                    <a:pt x="45" y="5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4783" y="1529"/>
              <a:ext cx="42" cy="1"/>
            </a:xfrm>
            <a:custGeom>
              <a:avLst/>
              <a:gdLst>
                <a:gd name="T0" fmla="*/ 0 w 42"/>
                <a:gd name="T1" fmla="*/ 0 h 1"/>
                <a:gd name="T2" fmla="*/ 41 w 42"/>
                <a:gd name="T3" fmla="*/ 0 h 1"/>
                <a:gd name="T4" fmla="*/ 0 w 4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">
                  <a:moveTo>
                    <a:pt x="0" y="0"/>
                  </a:moveTo>
                  <a:lnTo>
                    <a:pt x="41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4247" y="1750"/>
              <a:ext cx="1" cy="342"/>
            </a:xfrm>
            <a:custGeom>
              <a:avLst/>
              <a:gdLst>
                <a:gd name="T0" fmla="*/ 0 w 1"/>
                <a:gd name="T1" fmla="*/ 0 h 342"/>
                <a:gd name="T2" fmla="*/ 0 w 1"/>
                <a:gd name="T3" fmla="*/ 341 h 342"/>
                <a:gd name="T4" fmla="*/ 0 w 1"/>
                <a:gd name="T5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42">
                  <a:moveTo>
                    <a:pt x="0" y="0"/>
                  </a:moveTo>
                  <a:lnTo>
                    <a:pt x="0" y="34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4029" y="2137"/>
              <a:ext cx="689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" pitchFamily="34" charset="0"/>
                </a:rPr>
                <a:t>Reserves</a:t>
              </a: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4764" y="2136"/>
              <a:ext cx="546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pitchFamily="34" charset="0"/>
                </a:rPr>
                <a:t>Sailors</a:t>
              </a:r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4484" y="926"/>
              <a:ext cx="503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dirty="0" err="1">
                  <a:solidFill>
                    <a:srgbClr val="000000"/>
                  </a:solidFill>
                  <a:latin typeface="Arial" pitchFamily="34" charset="0"/>
                </a:rPr>
                <a:t>sid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</a:rPr>
                <a:t>=</a:t>
              </a:r>
              <a:r>
                <a:rPr lang="en-US" sz="1400" b="1" dirty="0" err="1">
                  <a:solidFill>
                    <a:srgbClr val="000000"/>
                  </a:solidFill>
                  <a:latin typeface="Arial" pitchFamily="34" charset="0"/>
                </a:rPr>
                <a:t>sid</a:t>
              </a:r>
              <a:endParaRPr lang="en-US" sz="1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124" y="1509"/>
              <a:ext cx="662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 dirty="0">
                  <a:solidFill>
                    <a:srgbClr val="000000"/>
                  </a:solidFill>
                  <a:latin typeface="Arial" pitchFamily="34" charset="0"/>
                </a:rPr>
                <a:t>bid=100 </a:t>
              </a:r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4766" y="1468"/>
              <a:ext cx="722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 dirty="0">
                  <a:solidFill>
                    <a:srgbClr val="000000"/>
                  </a:solidFill>
                  <a:latin typeface="Arial" pitchFamily="34" charset="0"/>
                </a:rPr>
                <a:t>rating &gt; 5</a:t>
              </a: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4470" y="166"/>
              <a:ext cx="46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 dirty="0" err="1">
                  <a:solidFill>
                    <a:srgbClr val="000000"/>
                  </a:solidFill>
                  <a:latin typeface="Arial" pitchFamily="34" charset="0"/>
                </a:rPr>
                <a:t>sname</a:t>
              </a:r>
              <a:endParaRPr lang="en-US" sz="14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96781" y="4648200"/>
            <a:ext cx="2979738" cy="161925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000" dirty="0" smtClean="0">
                <a:latin typeface="Book Antiqua" pitchFamily="18" charset="0"/>
              </a:rPr>
              <a:t>- </a:t>
            </a:r>
            <a:r>
              <a:rPr lang="en-US" sz="2000" u="sng" dirty="0" smtClean="0">
                <a:latin typeface="Book Antiqua" pitchFamily="18" charset="0"/>
              </a:rPr>
              <a:t>Sailors</a:t>
            </a:r>
            <a:r>
              <a:rPr lang="en-US" sz="2000" u="sng" dirty="0">
                <a:latin typeface="Book Antiqua" pitchFamily="18" charset="0"/>
              </a:rPr>
              <a:t>:</a:t>
            </a:r>
            <a:endParaRPr lang="en-US" sz="2000" dirty="0">
              <a:latin typeface="Book Antiqua" pitchFamily="18" charset="0"/>
            </a:endParaRPr>
          </a:p>
          <a:p>
            <a:r>
              <a:rPr lang="en-US" sz="2000" dirty="0">
                <a:latin typeface="Book Antiqua" pitchFamily="18" charset="0"/>
              </a:rPr>
              <a:t>  </a:t>
            </a:r>
            <a:r>
              <a:rPr lang="en-US" sz="2000" dirty="0" smtClean="0">
                <a:latin typeface="Book Antiqua" pitchFamily="18" charset="0"/>
              </a:rPr>
              <a:t>- B</a:t>
            </a:r>
            <a:r>
              <a:rPr lang="en-US" sz="2000" dirty="0">
                <a:latin typeface="Book Antiqua" pitchFamily="18" charset="0"/>
              </a:rPr>
              <a:t>+ tree on </a:t>
            </a:r>
            <a:r>
              <a:rPr lang="en-US" sz="2000" i="1" dirty="0">
                <a:latin typeface="Book Antiqua" pitchFamily="18" charset="0"/>
              </a:rPr>
              <a:t>rating</a:t>
            </a:r>
            <a:endParaRPr lang="en-US" sz="2000" dirty="0">
              <a:latin typeface="Book Antiqua" pitchFamily="18" charset="0"/>
            </a:endParaRPr>
          </a:p>
          <a:p>
            <a:r>
              <a:rPr lang="en-US" sz="2000" dirty="0">
                <a:latin typeface="Book Antiqua" pitchFamily="18" charset="0"/>
              </a:rPr>
              <a:t>  </a:t>
            </a:r>
            <a:r>
              <a:rPr lang="en-US" sz="2000" dirty="0" smtClean="0">
                <a:latin typeface="Book Antiqua" pitchFamily="18" charset="0"/>
              </a:rPr>
              <a:t>- Hash </a:t>
            </a:r>
            <a:r>
              <a:rPr lang="en-US" sz="2000" dirty="0">
                <a:latin typeface="Book Antiqua" pitchFamily="18" charset="0"/>
              </a:rPr>
              <a:t>on </a:t>
            </a:r>
            <a:r>
              <a:rPr lang="en-US" sz="2000" i="1" dirty="0" err="1">
                <a:latin typeface="Book Antiqua" pitchFamily="18" charset="0"/>
              </a:rPr>
              <a:t>sid</a:t>
            </a:r>
            <a:endParaRPr lang="en-US" sz="2000" dirty="0">
              <a:latin typeface="Book Antiqua" pitchFamily="18" charset="0"/>
            </a:endParaRPr>
          </a:p>
          <a:p>
            <a:r>
              <a:rPr lang="en-US" sz="2000" dirty="0" smtClean="0">
                <a:latin typeface="Book Antiqua" pitchFamily="18" charset="0"/>
              </a:rPr>
              <a:t>- </a:t>
            </a:r>
            <a:r>
              <a:rPr lang="en-US" sz="2000" u="sng" dirty="0" smtClean="0">
                <a:latin typeface="Book Antiqua" pitchFamily="18" charset="0"/>
              </a:rPr>
              <a:t>Reserves</a:t>
            </a:r>
            <a:r>
              <a:rPr lang="en-US" sz="2000" u="sng" dirty="0">
                <a:latin typeface="Book Antiqua" pitchFamily="18" charset="0"/>
              </a:rPr>
              <a:t>:</a:t>
            </a:r>
            <a:endParaRPr lang="en-US" sz="2000" dirty="0">
              <a:latin typeface="Book Antiqua" pitchFamily="18" charset="0"/>
            </a:endParaRPr>
          </a:p>
          <a:p>
            <a:r>
              <a:rPr lang="en-US" sz="2000" dirty="0">
                <a:latin typeface="Book Antiqua" pitchFamily="18" charset="0"/>
              </a:rPr>
              <a:t>  </a:t>
            </a:r>
            <a:r>
              <a:rPr lang="en-US" sz="2000" dirty="0" smtClean="0">
                <a:latin typeface="Book Antiqua" pitchFamily="18" charset="0"/>
              </a:rPr>
              <a:t>- B</a:t>
            </a:r>
            <a:r>
              <a:rPr lang="en-US" sz="2000" dirty="0">
                <a:latin typeface="Book Antiqua" pitchFamily="18" charset="0"/>
              </a:rPr>
              <a:t>+ tree on </a:t>
            </a:r>
            <a:r>
              <a:rPr lang="en-US" sz="2000" i="1" dirty="0">
                <a:latin typeface="Book Antiqua" pitchFamily="18" charset="0"/>
              </a:rPr>
              <a:t>bid</a:t>
            </a:r>
          </a:p>
        </p:txBody>
      </p:sp>
    </p:spTree>
    <p:extLst>
      <p:ext uri="{BB962C8B-B14F-4D97-AF65-F5344CB8AC3E}">
        <p14:creationId xmlns:p14="http://schemas.microsoft.com/office/powerpoint/2010/main" xmlns="" val="405930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Nested Sub-queries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38760" cy="5105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Consider the following nested query </a:t>
            </a:r>
            <a:r>
              <a:rPr lang="en-US" sz="2800" b="1" i="1" dirty="0" smtClean="0"/>
              <a:t>Q1</a:t>
            </a:r>
            <a:r>
              <a:rPr lang="en-US" sz="2800" dirty="0" smtClean="0"/>
              <a:t>:</a:t>
            </a: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The nested sub-query can be evaluated </a:t>
            </a:r>
            <a:r>
              <a:rPr lang="en-US" sz="2800" i="1" dirty="0" smtClean="0"/>
              <a:t>just once</a:t>
            </a:r>
            <a:r>
              <a:rPr lang="en-US" sz="2800" dirty="0" smtClean="0"/>
              <a:t>, yielding a </a:t>
            </a:r>
            <a:r>
              <a:rPr lang="en-US" sz="2800" u="sng" dirty="0" smtClean="0"/>
              <a:t>single</a:t>
            </a:r>
            <a:r>
              <a:rPr lang="en-US" sz="2800" dirty="0" smtClean="0"/>
              <a:t> value </a:t>
            </a:r>
            <a:r>
              <a:rPr lang="en-US" sz="2800" b="1" i="1" dirty="0" smtClean="0"/>
              <a:t>V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b="1" i="1" dirty="0" smtClean="0"/>
              <a:t>V</a:t>
            </a:r>
            <a:r>
              <a:rPr lang="en-US" sz="2800" dirty="0" smtClean="0"/>
              <a:t> can be incorporated into the top-level query as if it had been part of the original statement of </a:t>
            </a:r>
            <a:r>
              <a:rPr lang="en-US" sz="2800" b="1" i="1" dirty="0" smtClean="0"/>
              <a:t>Q1</a:t>
            </a:r>
            <a:endParaRPr lang="en-US" sz="2800" b="1" i="1" dirty="0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2819400" y="2181349"/>
            <a:ext cx="3429000" cy="1628651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sz="2000" dirty="0">
                <a:latin typeface="Book Antiqua" pitchFamily="18" charset="0"/>
              </a:rPr>
              <a:t>SELECT</a:t>
            </a:r>
            <a:r>
              <a:rPr lang="en-US" dirty="0">
                <a:latin typeface="Book Antiqua" pitchFamily="18" charset="0"/>
              </a:rPr>
              <a:t>  </a:t>
            </a:r>
            <a:r>
              <a:rPr lang="en-US" dirty="0" err="1">
                <a:latin typeface="Book Antiqua" pitchFamily="18" charset="0"/>
              </a:rPr>
              <a:t>S.sname</a:t>
            </a:r>
            <a:endParaRPr lang="en-US" dirty="0">
              <a:latin typeface="Book Antiqua" pitchFamily="18" charset="0"/>
            </a:endParaRPr>
          </a:p>
          <a:p>
            <a:r>
              <a:rPr lang="en-US" sz="2000" dirty="0">
                <a:latin typeface="Book Antiqua" pitchFamily="18" charset="0"/>
              </a:rPr>
              <a:t>FROM</a:t>
            </a:r>
            <a:r>
              <a:rPr lang="en-US" dirty="0">
                <a:latin typeface="Book Antiqua" pitchFamily="18" charset="0"/>
              </a:rPr>
              <a:t>  Sailors S</a:t>
            </a:r>
          </a:p>
          <a:p>
            <a:r>
              <a:rPr lang="en-US" sz="2000" dirty="0">
                <a:latin typeface="Book Antiqua" pitchFamily="18" charset="0"/>
              </a:rPr>
              <a:t>WHERE </a:t>
            </a:r>
            <a:r>
              <a:rPr lang="en-US" sz="2000" dirty="0" err="1" smtClean="0">
                <a:latin typeface="Book Antiqua" pitchFamily="18" charset="0"/>
              </a:rPr>
              <a:t>S.rating</a:t>
            </a:r>
            <a:r>
              <a:rPr lang="en-US" sz="2000" dirty="0" smtClean="0">
                <a:latin typeface="Book Antiqua" pitchFamily="18" charset="0"/>
              </a:rPr>
              <a:t> = </a:t>
            </a:r>
            <a:endParaRPr lang="en-US" sz="20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   </a:t>
            </a:r>
            <a:r>
              <a:rPr lang="en-US" i="1" dirty="0">
                <a:latin typeface="Book Antiqua" pitchFamily="18" charset="0"/>
              </a:rPr>
              <a:t>(</a:t>
            </a:r>
            <a:r>
              <a:rPr lang="en-US" sz="2000" i="1" dirty="0">
                <a:latin typeface="Book Antiqua" pitchFamily="18" charset="0"/>
              </a:rPr>
              <a:t>SELECT  </a:t>
            </a:r>
            <a:r>
              <a:rPr lang="en-US" i="1" dirty="0" smtClean="0">
                <a:latin typeface="Book Antiqua" pitchFamily="18" charset="0"/>
              </a:rPr>
              <a:t>MAX (S2.rating) </a:t>
            </a:r>
            <a:endParaRPr lang="en-US" i="1" dirty="0">
              <a:latin typeface="Book Antiqua" pitchFamily="18" charset="0"/>
            </a:endParaRPr>
          </a:p>
          <a:p>
            <a:r>
              <a:rPr lang="en-US" i="1" dirty="0">
                <a:latin typeface="Book Antiqua" pitchFamily="18" charset="0"/>
              </a:rPr>
              <a:t>    </a:t>
            </a:r>
            <a:r>
              <a:rPr lang="en-US" sz="2000" i="1" dirty="0">
                <a:latin typeface="Book Antiqua" pitchFamily="18" charset="0"/>
              </a:rPr>
              <a:t>FROM </a:t>
            </a:r>
            <a:r>
              <a:rPr lang="en-US" i="1" dirty="0">
                <a:latin typeface="Book Antiqua" pitchFamily="18" charset="0"/>
              </a:rPr>
              <a:t> </a:t>
            </a:r>
            <a:r>
              <a:rPr lang="en-US" i="1" dirty="0" smtClean="0">
                <a:latin typeface="Book Antiqua" pitchFamily="18" charset="0"/>
              </a:rPr>
              <a:t>Sailors S2)</a:t>
            </a:r>
            <a:endParaRPr lang="en-US" i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587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Nested Sub-queries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708" y="1447800"/>
            <a:ext cx="8839200" cy="5105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Now, consider the following nested query </a:t>
            </a:r>
            <a:r>
              <a:rPr lang="en-US" sz="2800" b="1" i="1" dirty="0" smtClean="0"/>
              <a:t>Q2</a:t>
            </a:r>
            <a:r>
              <a:rPr lang="en-US" sz="2800" dirty="0" smtClean="0"/>
              <a:t>:</a:t>
            </a: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The nested sub-query can still be evaluated </a:t>
            </a:r>
            <a:r>
              <a:rPr lang="en-US" sz="2800" i="1" dirty="0" smtClean="0"/>
              <a:t>just once</a:t>
            </a:r>
            <a:r>
              <a:rPr lang="en-US" sz="2800" dirty="0" smtClean="0"/>
              <a:t>, but it will yield a </a:t>
            </a:r>
            <a:r>
              <a:rPr lang="en-US" sz="2800" u="sng" dirty="0" smtClean="0"/>
              <a:t>collection</a:t>
            </a:r>
            <a:r>
              <a:rPr lang="en-US" sz="2800" dirty="0" smtClean="0"/>
              <a:t> of </a:t>
            </a:r>
            <a:r>
              <a:rPr lang="en-US" sz="2800" i="1" dirty="0" err="1" smtClean="0"/>
              <a:t>sids</a:t>
            </a:r>
            <a:endParaRPr lang="en-US" sz="2800" b="1" i="1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Every </a:t>
            </a:r>
            <a:r>
              <a:rPr lang="en-US" sz="2800" i="1" dirty="0" err="1" smtClean="0"/>
              <a:t>sid</a:t>
            </a:r>
            <a:r>
              <a:rPr lang="en-US" sz="2800" dirty="0" smtClean="0"/>
              <a:t> value in Sailors must be checked whether it exists in the collection of </a:t>
            </a:r>
            <a:r>
              <a:rPr lang="en-US" sz="2800" dirty="0" err="1" smtClean="0"/>
              <a:t>sids</a:t>
            </a:r>
            <a:r>
              <a:rPr lang="en-US" sz="2800" dirty="0" smtClean="0"/>
              <a:t> returned by the nested sub-query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This entails a join, and the full range of join methods can be explored!</a:t>
            </a:r>
            <a:endParaRPr lang="en-US" sz="24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200400" y="1938470"/>
            <a:ext cx="2905125" cy="193642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000" dirty="0">
                <a:latin typeface="Book Antiqua" pitchFamily="18" charset="0"/>
              </a:rPr>
              <a:t>SELECT</a:t>
            </a:r>
            <a:r>
              <a:rPr lang="en-US" dirty="0">
                <a:latin typeface="Book Antiqua" pitchFamily="18" charset="0"/>
              </a:rPr>
              <a:t>  </a:t>
            </a:r>
            <a:r>
              <a:rPr lang="en-US" dirty="0" err="1">
                <a:latin typeface="Book Antiqua" pitchFamily="18" charset="0"/>
              </a:rPr>
              <a:t>S.sname</a:t>
            </a:r>
            <a:endParaRPr lang="en-US" dirty="0">
              <a:latin typeface="Book Antiqua" pitchFamily="18" charset="0"/>
            </a:endParaRPr>
          </a:p>
          <a:p>
            <a:r>
              <a:rPr lang="en-US" sz="2000" dirty="0">
                <a:latin typeface="Book Antiqua" pitchFamily="18" charset="0"/>
              </a:rPr>
              <a:t>FROM</a:t>
            </a:r>
            <a:r>
              <a:rPr lang="en-US" dirty="0">
                <a:latin typeface="Book Antiqua" pitchFamily="18" charset="0"/>
              </a:rPr>
              <a:t>  Sailors S</a:t>
            </a:r>
          </a:p>
          <a:p>
            <a:r>
              <a:rPr lang="en-US" sz="2000" dirty="0">
                <a:latin typeface="Book Antiqua" pitchFamily="18" charset="0"/>
              </a:rPr>
              <a:t>WHERE EXISTS </a:t>
            </a:r>
          </a:p>
          <a:p>
            <a:r>
              <a:rPr lang="en-US" dirty="0">
                <a:latin typeface="Book Antiqua" pitchFamily="18" charset="0"/>
              </a:rPr>
              <a:t>   </a:t>
            </a:r>
            <a:r>
              <a:rPr lang="en-US" i="1" dirty="0">
                <a:latin typeface="Book Antiqua" pitchFamily="18" charset="0"/>
              </a:rPr>
              <a:t>(</a:t>
            </a:r>
            <a:r>
              <a:rPr lang="en-US" sz="2000" i="1" dirty="0">
                <a:latin typeface="Book Antiqua" pitchFamily="18" charset="0"/>
              </a:rPr>
              <a:t>SELECT  </a:t>
            </a:r>
            <a:r>
              <a:rPr lang="en-US" i="1" dirty="0" err="1" smtClean="0">
                <a:latin typeface="Book Antiqua" pitchFamily="18" charset="0"/>
              </a:rPr>
              <a:t>R.sid</a:t>
            </a:r>
            <a:endParaRPr lang="en-US" i="1" dirty="0">
              <a:latin typeface="Book Antiqua" pitchFamily="18" charset="0"/>
            </a:endParaRPr>
          </a:p>
          <a:p>
            <a:r>
              <a:rPr lang="en-US" i="1" dirty="0">
                <a:latin typeface="Book Antiqua" pitchFamily="18" charset="0"/>
              </a:rPr>
              <a:t>    </a:t>
            </a:r>
            <a:r>
              <a:rPr lang="en-US" sz="2000" i="1" dirty="0">
                <a:latin typeface="Book Antiqua" pitchFamily="18" charset="0"/>
              </a:rPr>
              <a:t>FROM </a:t>
            </a:r>
            <a:r>
              <a:rPr lang="en-US" i="1" dirty="0">
                <a:latin typeface="Book Antiqua" pitchFamily="18" charset="0"/>
              </a:rPr>
              <a:t> Reserves R</a:t>
            </a:r>
          </a:p>
          <a:p>
            <a:r>
              <a:rPr lang="en-US" i="1" dirty="0">
                <a:latin typeface="Book Antiqua" pitchFamily="18" charset="0"/>
              </a:rPr>
              <a:t>    </a:t>
            </a:r>
            <a:r>
              <a:rPr lang="en-US" sz="2000" i="1" dirty="0">
                <a:latin typeface="Book Antiqua" pitchFamily="18" charset="0"/>
              </a:rPr>
              <a:t>WHERE</a:t>
            </a:r>
            <a:r>
              <a:rPr lang="en-US" i="1" dirty="0">
                <a:latin typeface="Book Antiqua" pitchFamily="18" charset="0"/>
              </a:rPr>
              <a:t>  </a:t>
            </a:r>
            <a:r>
              <a:rPr lang="en-US" i="1" dirty="0" err="1">
                <a:latin typeface="Book Antiqua" pitchFamily="18" charset="0"/>
              </a:rPr>
              <a:t>R.bid</a:t>
            </a:r>
            <a:r>
              <a:rPr lang="en-US" i="1" dirty="0">
                <a:latin typeface="Book Antiqua" pitchFamily="18" charset="0"/>
              </a:rPr>
              <a:t>=103 </a:t>
            </a:r>
            <a:r>
              <a:rPr lang="en-US" i="1" dirty="0" smtClean="0">
                <a:latin typeface="Book Antiqua" pitchFamily="18" charset="0"/>
              </a:rPr>
              <a:t>)</a:t>
            </a:r>
            <a:endParaRPr lang="en-US" i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695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40454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Nested Sub-queries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Now, consider another nested query </a:t>
            </a:r>
            <a:r>
              <a:rPr lang="en-US" sz="2800" b="1" i="1" dirty="0" smtClean="0"/>
              <a:t>Q3</a:t>
            </a:r>
            <a:r>
              <a:rPr lang="en-US" sz="2800" dirty="0" smtClean="0"/>
              <a:t>:</a:t>
            </a: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Q3 is </a:t>
            </a:r>
            <a:r>
              <a:rPr lang="en-US" sz="2800" i="1" dirty="0" smtClean="0"/>
              <a:t>correlated</a:t>
            </a:r>
            <a:r>
              <a:rPr lang="en-US" sz="2800" dirty="0" smtClean="0"/>
              <a:t>; hence, we “cannot” evaluate the sub-query just once!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In this case, the typical evaluation strategy is to evaluate the nested sub-query </a:t>
            </a:r>
            <a:r>
              <a:rPr lang="en-US" sz="2800" i="1" u="sng" dirty="0" smtClean="0"/>
              <a:t>for each tuple</a:t>
            </a:r>
            <a:r>
              <a:rPr lang="en-US" sz="2800" dirty="0" smtClean="0"/>
              <a:t> of Sailors</a:t>
            </a:r>
            <a:endParaRPr lang="en-US" sz="2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95600" y="1845178"/>
            <a:ext cx="2905125" cy="2244204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000" dirty="0">
                <a:latin typeface="Book Antiqua" pitchFamily="18" charset="0"/>
              </a:rPr>
              <a:t>SELECT</a:t>
            </a:r>
            <a:r>
              <a:rPr lang="en-US" dirty="0">
                <a:latin typeface="Book Antiqua" pitchFamily="18" charset="0"/>
              </a:rPr>
              <a:t>  </a:t>
            </a:r>
            <a:r>
              <a:rPr lang="en-US" dirty="0" err="1">
                <a:latin typeface="Book Antiqua" pitchFamily="18" charset="0"/>
              </a:rPr>
              <a:t>S.sname</a:t>
            </a:r>
            <a:endParaRPr lang="en-US" dirty="0">
              <a:latin typeface="Book Antiqua" pitchFamily="18" charset="0"/>
            </a:endParaRPr>
          </a:p>
          <a:p>
            <a:r>
              <a:rPr lang="en-US" sz="2000" dirty="0">
                <a:latin typeface="Book Antiqua" pitchFamily="18" charset="0"/>
              </a:rPr>
              <a:t>FROM</a:t>
            </a:r>
            <a:r>
              <a:rPr lang="en-US" dirty="0">
                <a:latin typeface="Book Antiqua" pitchFamily="18" charset="0"/>
              </a:rPr>
              <a:t>  Sailors S</a:t>
            </a:r>
          </a:p>
          <a:p>
            <a:r>
              <a:rPr lang="en-US" sz="2000" dirty="0">
                <a:latin typeface="Book Antiqua" pitchFamily="18" charset="0"/>
              </a:rPr>
              <a:t>WHERE EXISTS </a:t>
            </a:r>
          </a:p>
          <a:p>
            <a:r>
              <a:rPr lang="en-US" dirty="0">
                <a:latin typeface="Book Antiqua" pitchFamily="18" charset="0"/>
              </a:rPr>
              <a:t>   </a:t>
            </a:r>
            <a:r>
              <a:rPr lang="en-US" i="1" dirty="0">
                <a:latin typeface="Book Antiqua" pitchFamily="18" charset="0"/>
              </a:rPr>
              <a:t>(</a:t>
            </a:r>
            <a:r>
              <a:rPr lang="en-US" sz="2000" i="1" dirty="0">
                <a:latin typeface="Book Antiqua" pitchFamily="18" charset="0"/>
              </a:rPr>
              <a:t>SELECT  </a:t>
            </a:r>
            <a:r>
              <a:rPr lang="en-US" i="1" dirty="0">
                <a:latin typeface="Book Antiqua" pitchFamily="18" charset="0"/>
              </a:rPr>
              <a:t>*</a:t>
            </a:r>
          </a:p>
          <a:p>
            <a:r>
              <a:rPr lang="en-US" i="1" dirty="0">
                <a:latin typeface="Book Antiqua" pitchFamily="18" charset="0"/>
              </a:rPr>
              <a:t>    </a:t>
            </a:r>
            <a:r>
              <a:rPr lang="en-US" sz="2000" i="1" dirty="0">
                <a:latin typeface="Book Antiqua" pitchFamily="18" charset="0"/>
              </a:rPr>
              <a:t>FROM </a:t>
            </a:r>
            <a:r>
              <a:rPr lang="en-US" i="1" dirty="0">
                <a:latin typeface="Book Antiqua" pitchFamily="18" charset="0"/>
              </a:rPr>
              <a:t> Reserves R</a:t>
            </a:r>
          </a:p>
          <a:p>
            <a:r>
              <a:rPr lang="en-US" i="1" dirty="0">
                <a:latin typeface="Book Antiqua" pitchFamily="18" charset="0"/>
              </a:rPr>
              <a:t>    </a:t>
            </a:r>
            <a:r>
              <a:rPr lang="en-US" sz="2000" i="1" dirty="0">
                <a:latin typeface="Book Antiqua" pitchFamily="18" charset="0"/>
              </a:rPr>
              <a:t>WHERE</a:t>
            </a:r>
            <a:r>
              <a:rPr lang="en-US" i="1" dirty="0">
                <a:latin typeface="Book Antiqua" pitchFamily="18" charset="0"/>
              </a:rPr>
              <a:t>  </a:t>
            </a:r>
            <a:r>
              <a:rPr lang="en-US" i="1" dirty="0" err="1">
                <a:latin typeface="Book Antiqua" pitchFamily="18" charset="0"/>
              </a:rPr>
              <a:t>R.bid</a:t>
            </a:r>
            <a:r>
              <a:rPr lang="en-US" i="1" dirty="0">
                <a:latin typeface="Book Antiqua" pitchFamily="18" charset="0"/>
              </a:rPr>
              <a:t>=103 </a:t>
            </a:r>
          </a:p>
          <a:p>
            <a:r>
              <a:rPr lang="en-US" sz="2000" i="1" dirty="0">
                <a:latin typeface="Book Antiqua" pitchFamily="18" charset="0"/>
              </a:rPr>
              <a:t>     AND</a:t>
            </a:r>
            <a:r>
              <a:rPr lang="en-US" i="1" dirty="0">
                <a:latin typeface="Book Antiqua" pitchFamily="18" charset="0"/>
              </a:rPr>
              <a:t>  </a:t>
            </a:r>
            <a:r>
              <a:rPr lang="en-US" i="1" dirty="0" err="1">
                <a:latin typeface="Book Antiqua" pitchFamily="18" charset="0"/>
              </a:rPr>
              <a:t>R.sid</a:t>
            </a:r>
            <a:r>
              <a:rPr lang="en-US" i="1" dirty="0">
                <a:latin typeface="Book Antiqua" pitchFamily="18" charset="0"/>
              </a:rPr>
              <a:t>=</a:t>
            </a:r>
            <a:r>
              <a:rPr lang="en-US" i="1" dirty="0" err="1">
                <a:latin typeface="Book Antiqua" pitchFamily="18" charset="0"/>
              </a:rPr>
              <a:t>S.sid</a:t>
            </a:r>
            <a:r>
              <a:rPr lang="en-US" i="1" dirty="0" smtClean="0">
                <a:latin typeface="Book Antiqua" pitchFamily="18" charset="0"/>
              </a:rPr>
              <a:t>)</a:t>
            </a:r>
          </a:p>
        </p:txBody>
      </p:sp>
      <p:sp>
        <p:nvSpPr>
          <p:cNvPr id="3" name="Oval 2"/>
          <p:cNvSpPr/>
          <p:nvPr/>
        </p:nvSpPr>
        <p:spPr>
          <a:xfrm>
            <a:off x="4606184" y="3708162"/>
            <a:ext cx="609600" cy="35558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50892" y="2167070"/>
            <a:ext cx="1066800" cy="35558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8" idx="4"/>
            <a:endCxn id="3" idx="0"/>
          </p:cNvCxnSpPr>
          <p:nvPr/>
        </p:nvCxnSpPr>
        <p:spPr>
          <a:xfrm>
            <a:off x="4284292" y="2522652"/>
            <a:ext cx="626692" cy="118551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876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RA Equivalences: Selections, Projections, Cross Products and Joins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68047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Selections with Projections: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Selections with Cross-Products:</a:t>
            </a: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9358" y="2971800"/>
            <a:ext cx="780630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This says we can commute a selection with a projection if the</a:t>
            </a:r>
            <a:br>
              <a:rPr lang="en-US" sz="2400" dirty="0" smtClean="0"/>
            </a:br>
            <a:r>
              <a:rPr lang="en-US" sz="2400" dirty="0" smtClean="0"/>
              <a:t>selection involves only attributes retained by the projection!</a:t>
            </a:r>
            <a:endParaRPr lang="en-US" sz="2400" dirty="0"/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2590800" y="2209800"/>
          <a:ext cx="3671887" cy="488950"/>
        </p:xfrm>
        <a:graphic>
          <a:graphicData uri="http://schemas.openxmlformats.org/presentationml/2006/ole">
            <p:oleObj spid="_x0000_s74782" name="Equation" r:id="rId3" imgW="1447560" imgH="228600" progId="Equation.3">
              <p:embed/>
            </p:oleObj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667000" y="4572000"/>
            <a:ext cx="441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sz="2800" i="1" dirty="0">
                <a:latin typeface="Book Antiqua" pitchFamily="18" charset="0"/>
              </a:rPr>
              <a:t>R</a:t>
            </a:r>
            <a:r>
              <a:rPr lang="en-US" sz="2800" i="1" dirty="0" smtClean="0">
                <a:latin typeface="Book Antiqua" pitchFamily="18" charset="0"/>
              </a:rPr>
              <a:t>         T</a:t>
            </a:r>
            <a:endParaRPr lang="en-US" dirty="0">
              <a:latin typeface="Book Antiqua" pitchFamily="18" charset="0"/>
            </a:endParaRPr>
          </a:p>
        </p:txBody>
      </p:sp>
      <p:graphicFrame>
        <p:nvGraphicFramePr>
          <p:cNvPr id="28" name="Object 28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4114800" y="4676730"/>
          <a:ext cx="458787" cy="415925"/>
        </p:xfrm>
        <a:graphic>
          <a:graphicData uri="http://schemas.openxmlformats.org/presentationml/2006/ole">
            <p:oleObj spid="_x0000_s74783" name="Equation" r:id="rId4" imgW="458782" imgH="416068" progId="Equation.3">
              <p:embed/>
            </p:oleObj>
          </a:graphicData>
        </a:graphic>
      </p:graphicFrame>
      <p:graphicFrame>
        <p:nvGraphicFramePr>
          <p:cNvPr id="30" name="Object 30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3073638" y="4724162"/>
          <a:ext cx="787400" cy="431800"/>
        </p:xfrm>
        <a:graphic>
          <a:graphicData uri="http://schemas.openxmlformats.org/presentationml/2006/ole">
            <p:oleObj spid="_x0000_s74784" name="Equation" r:id="rId5" imgW="787320" imgH="431640" progId="Equation.3">
              <p:embed/>
            </p:oleObj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4572000" y="4603705"/>
          <a:ext cx="1577975" cy="488950"/>
        </p:xfrm>
        <a:graphic>
          <a:graphicData uri="http://schemas.openxmlformats.org/presentationml/2006/ole">
            <p:oleObj spid="_x0000_s74785" name="Equation" r:id="rId6" imgW="622080" imgH="228600" progId="Equation.3">
              <p:embed/>
            </p:oleObj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74184" y="5341203"/>
            <a:ext cx="7734361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This says we can combine a selection with a cross-product to</a:t>
            </a:r>
            <a:br>
              <a:rPr lang="en-US" sz="2400" dirty="0" smtClean="0"/>
            </a:br>
            <a:r>
              <a:rPr lang="en-US" sz="2400" dirty="0" smtClean="0"/>
              <a:t>form a join (</a:t>
            </a:r>
            <a:r>
              <a:rPr lang="en-US" sz="2400" i="1" dirty="0" smtClean="0"/>
              <a:t>as per the definition of a join</a:t>
            </a:r>
            <a:r>
              <a:rPr lang="en-US" sz="2400" dirty="0" smtClean="0"/>
              <a:t>)!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9202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RA Equivalences: Selections, Projections, Cross Products and Joins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68047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Selections with Cross-Products </a:t>
            </a:r>
            <a:r>
              <a:rPr lang="en-US" sz="2800" dirty="0" smtClean="0"/>
              <a:t>and with Joins</a:t>
            </a:r>
            <a:r>
              <a:rPr lang="en-US" sz="2800" dirty="0" smtClean="0">
                <a:solidFill>
                  <a:srgbClr val="0070C0"/>
                </a:solidFill>
              </a:rPr>
              <a:t>: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graphicFrame>
        <p:nvGraphicFramePr>
          <p:cNvPr id="30" name="Object 30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2209800" y="2133600"/>
          <a:ext cx="3886200" cy="508000"/>
        </p:xfrm>
        <a:graphic>
          <a:graphicData uri="http://schemas.openxmlformats.org/presentationml/2006/ole">
            <p:oleObj spid="_x0000_s75792" name="Equation" r:id="rId3" imgW="3073320" imgH="507960" progId="Equation.3">
              <p:embed/>
            </p:oleObj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25353" y="4648200"/>
            <a:ext cx="860767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This says we can commute a selection with a cross-product or a join</a:t>
            </a:r>
            <a:br>
              <a:rPr lang="en-US" sz="2400" dirty="0" smtClean="0"/>
            </a:br>
            <a:r>
              <a:rPr lang="en-US" sz="2400" dirty="0" smtClean="0"/>
              <a:t>if the selection condition involves only attributes of one of the</a:t>
            </a:r>
            <a:br>
              <a:rPr lang="en-US" sz="2400" dirty="0" smtClean="0"/>
            </a:br>
            <a:r>
              <a:rPr lang="en-US" sz="2400" dirty="0" smtClean="0"/>
              <a:t>arguments to the cross-product or join!</a:t>
            </a:r>
            <a:endParaRPr lang="en-US" sz="2400" dirty="0"/>
          </a:p>
        </p:txBody>
      </p:sp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2057400" y="2895600"/>
          <a:ext cx="4445000" cy="508000"/>
        </p:xfrm>
        <a:graphic>
          <a:graphicData uri="http://schemas.openxmlformats.org/presentationml/2006/ole">
            <p:oleObj spid="_x0000_s75793" name="Equation" r:id="rId4" imgW="3733560" imgH="50796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5240" y="3657600"/>
            <a:ext cx="8267904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Caveat</a:t>
            </a:r>
            <a:r>
              <a:rPr lang="en-US" sz="2400" dirty="0" smtClean="0"/>
              <a:t>: The attributes mentioned in </a:t>
            </a:r>
            <a:r>
              <a:rPr lang="en-US" sz="2400" i="1" dirty="0" smtClean="0"/>
              <a:t>c </a:t>
            </a:r>
            <a:r>
              <a:rPr lang="en-US" sz="2400" dirty="0" smtClean="0"/>
              <a:t>must appear only in R and </a:t>
            </a:r>
            <a:br>
              <a:rPr lang="en-US" sz="2400" dirty="0" smtClean="0"/>
            </a:br>
            <a:r>
              <a:rPr lang="en-US" sz="2400" i="1" dirty="0" smtClean="0"/>
              <a:t>NOT</a:t>
            </a:r>
            <a:r>
              <a:rPr lang="en-US" sz="2400" dirty="0" smtClean="0"/>
              <a:t> in 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61431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RA Equivalences: Selections, Projections, Cross Products and Joins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68047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Selections </a:t>
            </a:r>
            <a:r>
              <a:rPr lang="en-US" sz="2800" dirty="0"/>
              <a:t>with </a:t>
            </a:r>
            <a:r>
              <a:rPr lang="en-US" sz="2800" dirty="0" smtClean="0"/>
              <a:t>Cross-Products and with Joins (</a:t>
            </a:r>
            <a:r>
              <a:rPr lang="en-US" sz="2800" i="1" dirty="0" smtClean="0"/>
              <a:t>Cont’d</a:t>
            </a:r>
            <a:r>
              <a:rPr lang="en-US" sz="2800" dirty="0" smtClean="0"/>
              <a:t>):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graphicFrame>
        <p:nvGraphicFramePr>
          <p:cNvPr id="30" name="Object 30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1343025" y="1968500"/>
          <a:ext cx="5621338" cy="838200"/>
        </p:xfrm>
        <a:graphic>
          <a:graphicData uri="http://schemas.openxmlformats.org/presentationml/2006/ole">
            <p:oleObj spid="_x0000_s76823" name="Equation" r:id="rId3" imgW="4444920" imgH="838080" progId="Equation.3">
              <p:embed/>
            </p:oleObj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41577" y="4648200"/>
            <a:ext cx="817525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This says we can push part of the selection condition </a:t>
            </a:r>
            <a:r>
              <a:rPr lang="en-US" sz="2400" b="1" i="1" dirty="0" smtClean="0"/>
              <a:t>c</a:t>
            </a:r>
            <a:r>
              <a:rPr lang="en-US" sz="2400" dirty="0" smtClean="0"/>
              <a:t> ahead of </a:t>
            </a:r>
            <a:br>
              <a:rPr lang="en-US" sz="2400" dirty="0" smtClean="0"/>
            </a:br>
            <a:r>
              <a:rPr lang="en-US" sz="2400" dirty="0" smtClean="0"/>
              <a:t>the cross-product!</a:t>
            </a:r>
            <a:endParaRPr lang="en-US" sz="2400" dirty="0"/>
          </a:p>
        </p:txBody>
      </p:sp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3124200" y="2895600"/>
          <a:ext cx="4157663" cy="609600"/>
        </p:xfrm>
        <a:graphic>
          <a:graphicData uri="http://schemas.openxmlformats.org/presentationml/2006/ole">
            <p:oleObj spid="_x0000_s76824" name="Equation" r:id="rId4" imgW="3492360" imgH="609480" progId="Equation.3">
              <p:embed/>
            </p:oleObj>
          </a:graphicData>
        </a:graphic>
      </p:graphicFrame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3124200" y="3810000"/>
          <a:ext cx="4127500" cy="609600"/>
        </p:xfrm>
        <a:graphic>
          <a:graphicData uri="http://schemas.openxmlformats.org/presentationml/2006/ole">
            <p:oleObj spid="_x0000_s76825" name="Equation" r:id="rId5" imgW="3466800" imgH="60948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96298" y="5569803"/>
            <a:ext cx="364946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This applies to joins as well!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01285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RA Equivalences: Selections, Projections, Cross Products and Joins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68047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Projections </a:t>
            </a:r>
            <a:r>
              <a:rPr lang="en-US" sz="2800" dirty="0"/>
              <a:t>with Cross-Products </a:t>
            </a:r>
            <a:r>
              <a:rPr lang="en-US" sz="2800" dirty="0" smtClean="0"/>
              <a:t>and with Joins</a:t>
            </a:r>
            <a:r>
              <a:rPr lang="en-US" sz="2800" dirty="0" smtClean="0">
                <a:solidFill>
                  <a:srgbClr val="0070C0"/>
                </a:solidFill>
              </a:rPr>
              <a:t>: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graphicFrame>
        <p:nvGraphicFramePr>
          <p:cNvPr id="30" name="Object 30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1574800" y="2082800"/>
          <a:ext cx="5156200" cy="609600"/>
        </p:xfrm>
        <a:graphic>
          <a:graphicData uri="http://schemas.openxmlformats.org/presentationml/2006/ole">
            <p:oleObj spid="_x0000_s77847" name="Equation" r:id="rId3" imgW="4076640" imgH="609480" progId="Equation.3">
              <p:embed/>
            </p:oleObj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57200" y="4895671"/>
            <a:ext cx="8334396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Intuitively, we need to retain only those attributes of R and S that</a:t>
            </a:r>
            <a:br>
              <a:rPr lang="en-US" sz="2400" dirty="0" smtClean="0"/>
            </a:br>
            <a:r>
              <a:rPr lang="en-US" sz="2400" dirty="0" smtClean="0"/>
              <a:t>are either mentioned in the join condition </a:t>
            </a:r>
            <a:r>
              <a:rPr lang="en-US" sz="2400" b="1" i="1" dirty="0" smtClean="0"/>
              <a:t>c</a:t>
            </a:r>
            <a:r>
              <a:rPr lang="en-US" sz="2400" dirty="0" smtClean="0"/>
              <a:t> or included in the set</a:t>
            </a:r>
            <a:br>
              <a:rPr lang="en-US" sz="2400" dirty="0" smtClean="0"/>
            </a:br>
            <a:r>
              <a:rPr lang="en-US" sz="2400" dirty="0" smtClean="0"/>
              <a:t>of attributes </a:t>
            </a:r>
            <a:r>
              <a:rPr lang="en-US" sz="2400" b="1" i="1" dirty="0" smtClean="0"/>
              <a:t>a</a:t>
            </a:r>
            <a:r>
              <a:rPr lang="en-US" sz="2400" dirty="0" smtClean="0"/>
              <a:t> retained by the projection</a:t>
            </a:r>
            <a:endParaRPr lang="en-US" sz="2400" dirty="0"/>
          </a:p>
        </p:txBody>
      </p:sp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1336675" y="2895600"/>
          <a:ext cx="6122988" cy="609600"/>
        </p:xfrm>
        <a:graphic>
          <a:graphicData uri="http://schemas.openxmlformats.org/presentationml/2006/ole">
            <p:oleObj spid="_x0000_s77848" name="Equation" r:id="rId4" imgW="5143320" imgH="609480" progId="Equation.3">
              <p:embed/>
            </p:oleObj>
          </a:graphicData>
        </a:graphic>
      </p:graphicFrame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928688" y="3886200"/>
          <a:ext cx="6938962" cy="609600"/>
        </p:xfrm>
        <a:graphic>
          <a:graphicData uri="http://schemas.openxmlformats.org/presentationml/2006/ole">
            <p:oleObj spid="_x0000_s77849" name="Equation" r:id="rId5" imgW="5829120" imgH="609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8701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26975</TotalTime>
  <Words>4401</Words>
  <Application>Microsoft Office PowerPoint</Application>
  <PresentationFormat>On-screen Show (4:3)</PresentationFormat>
  <Paragraphs>1039</Paragraphs>
  <Slides>57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Office Theme</vt:lpstr>
      <vt:lpstr>Equation</vt:lpstr>
      <vt:lpstr>Worksheet</vt:lpstr>
      <vt:lpstr>Chart</vt:lpstr>
      <vt:lpstr>Relational Algebra Equivalences</vt:lpstr>
      <vt:lpstr>RA Equivalences: Selections</vt:lpstr>
      <vt:lpstr>RA Equivalences: Projections</vt:lpstr>
      <vt:lpstr>RA Equivalences: Cross-Products and Joins</vt:lpstr>
      <vt:lpstr>RA Equivalences: Cross-Products and Joins</vt:lpstr>
      <vt:lpstr>RA Equivalences: Selections, Projections, Cross Products and Joins</vt:lpstr>
      <vt:lpstr>RA Equivalences: Selections, Projections, Cross Products and Joins</vt:lpstr>
      <vt:lpstr>RA Equivalences: Selections, Projections, Cross Products and Joins</vt:lpstr>
      <vt:lpstr>RA Equivalences: Selections, Projections, Cross Products and Joins</vt:lpstr>
      <vt:lpstr>How to Estimate the Cost of Plans?</vt:lpstr>
      <vt:lpstr>Estimating the Cost of a Plan</vt:lpstr>
      <vt:lpstr>Estimating Result Sizes</vt:lpstr>
      <vt:lpstr>Estimating Result Sizes (Cont’d)</vt:lpstr>
      <vt:lpstr>Approximating Reduction Factors</vt:lpstr>
      <vt:lpstr>Approximating Reduction Factors (Cont’d)</vt:lpstr>
      <vt:lpstr>Approximating Reduction Factors (Cont’d)</vt:lpstr>
      <vt:lpstr>Improved Statistics: Histograms</vt:lpstr>
      <vt:lpstr>Improved Statistics: Histograms</vt:lpstr>
      <vt:lpstr>Improved Statistics: Histograms</vt:lpstr>
      <vt:lpstr>Improved Statistics: Histograms</vt:lpstr>
      <vt:lpstr>Improved Statistics: Histograms</vt:lpstr>
      <vt:lpstr>Improved Statistics: Histograms</vt:lpstr>
      <vt:lpstr>Improved Statistics: Histograms</vt:lpstr>
      <vt:lpstr>Enumerating Execution Plans</vt:lpstr>
      <vt:lpstr>Enumerating Execution Plans</vt:lpstr>
      <vt:lpstr>Enumerating Execution Plans (Cont’d)</vt:lpstr>
      <vt:lpstr>Enumerating Execution Plans (Cont’d)</vt:lpstr>
      <vt:lpstr>Enumerating Execution Plans (Cont’d)</vt:lpstr>
      <vt:lpstr>Enumerating Execution Plans (Cont’d)</vt:lpstr>
      <vt:lpstr>Enumerating Execution Plans (Cont’d)</vt:lpstr>
      <vt:lpstr>Enumerating Execution Plans (Cont’d)</vt:lpstr>
      <vt:lpstr>Enumerating Execution Plans (Cont’d)</vt:lpstr>
      <vt:lpstr>Enumerating Execution Plans (Cont’d)</vt:lpstr>
      <vt:lpstr>Enumerating Execution Plans (Cont’d)</vt:lpstr>
      <vt:lpstr>Towards a Dynamic Programming Algorithm</vt:lpstr>
      <vt:lpstr>CASE I: Single-Relation Queries-  An Example</vt:lpstr>
      <vt:lpstr>CASE I: Single-Relation Queries-  An Example</vt:lpstr>
      <vt:lpstr>CASE I: Single-Relation Queries-  An Example</vt:lpstr>
      <vt:lpstr>CASE I: Single-Relation Queries-  An Example</vt:lpstr>
      <vt:lpstr>CASE I: Single-Relation Queries-  An Example</vt:lpstr>
      <vt:lpstr>CASE I: Single-Relation Queries-  An Example</vt:lpstr>
      <vt:lpstr>CASE I: Single-Relation Queries-  An Example</vt:lpstr>
      <vt:lpstr>CASE I: Single-Relation Queries-  An Example</vt:lpstr>
      <vt:lpstr>CASE I: Single-Relation Queries-  An Example</vt:lpstr>
      <vt:lpstr>CASE I: Single-Relation Queries-  An Example</vt:lpstr>
      <vt:lpstr>CASE I: Single-Relation Queries-  An Example</vt:lpstr>
      <vt:lpstr>CASE I: Single-Relation Queries-  An Example</vt:lpstr>
      <vt:lpstr>CASE I: Single-Relation Queries-  An Example</vt:lpstr>
      <vt:lpstr>Towards a Dynamic Programming Algorithm</vt:lpstr>
      <vt:lpstr>Enumeration of Left-Deep Plans Using Dynamic Programming</vt:lpstr>
      <vt:lpstr>Enumeration of Left-Deep Plans Using Dynamic Programming (Cont’d)</vt:lpstr>
      <vt:lpstr>CASE II: Multiple-Relation Queries-  An Example</vt:lpstr>
      <vt:lpstr>CASE II: Multiple-Relation Queries-  An Example</vt:lpstr>
      <vt:lpstr>CASE II: Multiple-Relation Queries-  An Example</vt:lpstr>
      <vt:lpstr>Nested Sub-queries</vt:lpstr>
      <vt:lpstr>Nested Sub-queries</vt:lpstr>
      <vt:lpstr>Nested Sub-queries</vt:lpstr>
    </vt:vector>
  </TitlesOfParts>
  <Company>Carnegie Mellon University in Qatar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MY PC</cp:lastModifiedBy>
  <cp:revision>2804</cp:revision>
  <dcterms:created xsi:type="dcterms:W3CDTF">2013-11-24T06:45:02Z</dcterms:created>
  <dcterms:modified xsi:type="dcterms:W3CDTF">2019-09-16T16:59:43Z</dcterms:modified>
</cp:coreProperties>
</file>