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0" r:id="rId3"/>
    <p:sldId id="32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31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3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5F32-778A-483E-BF63-78236EADC83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3B-A721-4813-89D5-B3C5244BE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93444" y="687450"/>
            <a:ext cx="253746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5940" y="1850110"/>
            <a:ext cx="7840980" cy="603601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4615"/>
              <a:tabLst>
                <a:tab pos="285750" algn="l"/>
                <a:tab pos="1466215" algn="l"/>
                <a:tab pos="1776730" algn="l"/>
              </a:tabLst>
            </a:pPr>
            <a:r>
              <a:rPr sz="2800" spc="-5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Centralized </a:t>
            </a:r>
            <a:r>
              <a:rPr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800" spc="-35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8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ct val="100800"/>
              </a:lnSpc>
              <a:spcBef>
                <a:spcPts val="580"/>
              </a:spcBef>
              <a:buFont typeface="Arial" charset="0"/>
              <a:buChar char="•"/>
            </a:pPr>
            <a:r>
              <a:rPr lang="en-US" sz="2000" spc="-5" dirty="0" err="1" smtClean="0">
                <a:latin typeface="Times New Roman" pitchFamily="18" charset="0"/>
                <a:cs typeface="Times New Roman" pitchFamily="18" charset="0"/>
              </a:rPr>
              <a:t>Centeralized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 database management system in which all the data is maintained at a single site and assumed that the processing of individual </a:t>
            </a:r>
            <a:r>
              <a:rPr lang="en-US" sz="2000" spc="-5" dirty="0" err="1" smtClean="0">
                <a:latin typeface="Times New Roman" pitchFamily="18" charset="0"/>
                <a:cs typeface="Times New Roman" pitchFamily="18" charset="0"/>
              </a:rPr>
              <a:t>tranasaction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is essential sequential.</a:t>
            </a:r>
          </a:p>
          <a:p>
            <a:r>
              <a:rPr lang="en-US" sz="2000" dirty="0" smtClean="0"/>
              <a:t>Data is located in one place (one server)</a:t>
            </a:r>
          </a:p>
          <a:p>
            <a:r>
              <a:rPr lang="en-US" sz="2000" dirty="0" smtClean="0"/>
              <a:t>• All DBMS functionalities are done by that server</a:t>
            </a:r>
          </a:p>
          <a:p>
            <a:r>
              <a:rPr lang="en-US" sz="2000" dirty="0" smtClean="0"/>
              <a:t>• Enforcing ACID properties of transactions</a:t>
            </a:r>
          </a:p>
          <a:p>
            <a:r>
              <a:rPr lang="en-US" sz="2000" dirty="0" smtClean="0"/>
              <a:t>• Concurrency control, recovery mechanisms</a:t>
            </a:r>
          </a:p>
          <a:p>
            <a:r>
              <a:rPr lang="en-US" sz="2400" b="1" dirty="0" smtClean="0"/>
              <a:t>In Distributed databases:</a:t>
            </a:r>
          </a:p>
          <a:p>
            <a:r>
              <a:rPr lang="en-US" sz="2000" dirty="0" smtClean="0"/>
              <a:t>• Data is stored in multiple places (each is running a DBMS)</a:t>
            </a:r>
          </a:p>
          <a:p>
            <a:r>
              <a:rPr lang="en-US" sz="2000" dirty="0" smtClean="0"/>
              <a:t>• New notion of distributed transactions</a:t>
            </a:r>
          </a:p>
          <a:p>
            <a:r>
              <a:rPr lang="en-US" sz="2000" dirty="0" smtClean="0"/>
              <a:t>• DBMS functionalities are now distributed over many machines</a:t>
            </a:r>
          </a:p>
          <a:p>
            <a:r>
              <a:rPr lang="en-US" sz="2000" dirty="0" smtClean="0"/>
              <a:t>• Revisit how these functionalities work in distributed environment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ct val="100800"/>
              </a:lnSpc>
              <a:spcBef>
                <a:spcPts val="580"/>
              </a:spcBef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ct val="100800"/>
              </a:lnSpc>
              <a:spcBef>
                <a:spcPts val="580"/>
              </a:spcBef>
            </a:pPr>
            <a:endParaRPr lang="en-US" sz="2000" spc="-5" dirty="0" smtClean="0"/>
          </a:p>
          <a:p>
            <a:pPr marL="285115" marR="5080" indent="-273050">
              <a:lnSpc>
                <a:spcPct val="100800"/>
              </a:lnSpc>
              <a:spcBef>
                <a:spcPts val="580"/>
              </a:spcBef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ct val="100800"/>
              </a:lnSpc>
              <a:spcBef>
                <a:spcPts val="580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8599169" y="6539110"/>
            <a:ext cx="101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spc="-7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Disk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cpu</a:t>
            </a:r>
            <a:r>
              <a:rPr lang="en-US" dirty="0" smtClean="0"/>
              <a:t> has a private memory and direct access to all disk through an interconnection network.</a:t>
            </a:r>
          </a:p>
          <a:p>
            <a:r>
              <a:rPr lang="en-US" dirty="0" smtClean="0"/>
              <a:t>Share disk architecture also has the problem as that of shared memory because large amounts of data are shipped </a:t>
            </a:r>
            <a:r>
              <a:rPr lang="en-US" dirty="0" err="1" smtClean="0"/>
              <a:t>throught</a:t>
            </a:r>
            <a:r>
              <a:rPr lang="en-US" dirty="0" smtClean="0"/>
              <a:t> interconnection network.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Basic problem with the shared memory and shared disk architecture is interference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 more disk are added existing CPU’S are slowed down because of increased contention for memory accesses and network bandwidth.</a:t>
            </a:r>
          </a:p>
          <a:p>
            <a:pPr>
              <a:buNone/>
            </a:pPr>
            <a:r>
              <a:rPr lang="en-US" dirty="0" smtClean="0"/>
              <a:t>• All machines can access all disks in the system</a:t>
            </a:r>
          </a:p>
          <a:p>
            <a:pPr>
              <a:buNone/>
            </a:pPr>
            <a:r>
              <a:rPr lang="en-US" dirty="0" smtClean="0"/>
              <a:t>• Number of disks does not necessarily match the number of processors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5013452" y="1396339"/>
            <a:ext cx="3505835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It provides </a:t>
            </a:r>
            <a:r>
              <a:rPr sz="2000" spc="-5" dirty="0">
                <a:latin typeface="Times New Roman"/>
                <a:cs typeface="Times New Roman"/>
              </a:rPr>
              <a:t>linear scale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&amp;linear 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 startAt="2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Shared nothing benefits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 "good"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partitioning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 startAt="2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Cheap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000" b="1" dirty="0">
                <a:latin typeface="Times New Roman"/>
                <a:cs typeface="Times New Roman"/>
              </a:rPr>
              <a:t>Disadvantage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Hard 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527685" marR="650240" indent="-5156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Addition of new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  requires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reorganizing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253836" y="1776489"/>
            <a:ext cx="2948853" cy="3662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pc="-5" dirty="0" smtClean="0">
                <a:solidFill>
                  <a:srgbClr val="0F5666"/>
                </a:solidFill>
              </a:rPr>
              <a:t>Shared</a:t>
            </a:r>
            <a:r>
              <a:rPr lang="en-US" sz="2800" spc="-60" dirty="0" smtClean="0">
                <a:solidFill>
                  <a:srgbClr val="0F5666"/>
                </a:solidFill>
              </a:rPr>
              <a:t> </a:t>
            </a:r>
            <a:r>
              <a:rPr lang="en-US" sz="2800" spc="-5" dirty="0" smtClean="0">
                <a:solidFill>
                  <a:srgbClr val="0F5666"/>
                </a:solidFill>
              </a:rPr>
              <a:t>Nothing</a:t>
            </a:r>
          </a:p>
          <a:p>
            <a:r>
              <a:rPr lang="en-US" sz="2800" dirty="0" smtClean="0"/>
              <a:t>Most common architecture nowadays</a:t>
            </a:r>
          </a:p>
          <a:p>
            <a:pPr>
              <a:buNone/>
            </a:pPr>
            <a:r>
              <a:rPr lang="en-US" sz="2800" dirty="0" smtClean="0"/>
              <a:t>• Every machine has its own memory and disk.</a:t>
            </a:r>
          </a:p>
          <a:p>
            <a:pPr>
              <a:buNone/>
            </a:pPr>
            <a:r>
              <a:rPr lang="en-US" sz="2800" dirty="0" smtClean="0"/>
              <a:t>• Many cheap machines (commodity hardware)</a:t>
            </a:r>
          </a:p>
          <a:p>
            <a:pPr>
              <a:buNone/>
            </a:pPr>
            <a:r>
              <a:rPr lang="en-US" sz="2800" dirty="0" smtClean="0"/>
              <a:t>• Communication is done through </a:t>
            </a:r>
            <a:r>
              <a:rPr lang="en-US" sz="2800" dirty="0" err="1" smtClean="0"/>
              <a:t>highspeed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network and switches.</a:t>
            </a:r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b="1" dirty="0" smtClean="0"/>
              <a:t>Usually machines can have a hierarchy</a:t>
            </a:r>
          </a:p>
          <a:p>
            <a:pPr>
              <a:buNone/>
            </a:pPr>
            <a:r>
              <a:rPr lang="en-US" sz="2800" dirty="0" smtClean="0"/>
              <a:t>• Machines on same rack and  Then racks are connected through </a:t>
            </a:r>
            <a:r>
              <a:rPr lang="en-US" sz="2800" dirty="0" err="1" smtClean="0"/>
              <a:t>highspeed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Even an average 1 percent slowdown per additional CPU means that maximum speed-up is a factor of 37 and adding additional CPU slows down the system.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system with 1000 CPU is only 4% as effective as single CPU system.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observation motivated the development of shared nothing architecture.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Best consideration for large parallel database systems.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685800" y="1270000"/>
            <a:ext cx="7797800" cy="5232400"/>
          </a:xfrm>
          <a:custGeom>
            <a:avLst/>
            <a:gdLst/>
            <a:ahLst/>
            <a:cxnLst/>
            <a:rect l="l" t="t" r="r" b="b"/>
            <a:pathLst>
              <a:path w="7797800" h="5232400">
                <a:moveTo>
                  <a:pt x="0" y="5232400"/>
                </a:moveTo>
                <a:lnTo>
                  <a:pt x="7797800" y="5232400"/>
                </a:lnTo>
                <a:lnTo>
                  <a:pt x="7797800" y="0"/>
                </a:lnTo>
                <a:lnTo>
                  <a:pt x="0" y="0"/>
                </a:lnTo>
                <a:lnTo>
                  <a:pt x="0" y="523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85800" y="1270000"/>
            <a:ext cx="7797800" cy="5232400"/>
          </a:xfrm>
          <a:custGeom>
            <a:avLst/>
            <a:gdLst/>
            <a:ahLst/>
            <a:cxnLst/>
            <a:rect l="l" t="t" r="r" b="b"/>
            <a:pathLst>
              <a:path w="7797800" h="5232400">
                <a:moveTo>
                  <a:pt x="0" y="5232400"/>
                </a:moveTo>
                <a:lnTo>
                  <a:pt x="7797800" y="5232400"/>
                </a:lnTo>
                <a:lnTo>
                  <a:pt x="7797800" y="0"/>
                </a:lnTo>
                <a:lnTo>
                  <a:pt x="0" y="0"/>
                </a:lnTo>
                <a:lnTo>
                  <a:pt x="0" y="523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681226" y="1498600"/>
            <a:ext cx="1905" cy="4491355"/>
          </a:xfrm>
          <a:custGeom>
            <a:avLst/>
            <a:gdLst/>
            <a:ahLst/>
            <a:cxnLst/>
            <a:rect l="l" t="t" r="r" b="b"/>
            <a:pathLst>
              <a:path w="1905" h="4491355">
                <a:moveTo>
                  <a:pt x="0" y="0"/>
                </a:moveTo>
                <a:lnTo>
                  <a:pt x="1524" y="4491037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605025" y="1498600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155575" y="152400"/>
                </a:moveTo>
                <a:lnTo>
                  <a:pt x="76200" y="0"/>
                </a:lnTo>
                <a:lnTo>
                  <a:pt x="0" y="1524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681226" y="5989637"/>
            <a:ext cx="5786755" cy="1905"/>
          </a:xfrm>
          <a:custGeom>
            <a:avLst/>
            <a:gdLst/>
            <a:ahLst/>
            <a:cxnLst/>
            <a:rect l="l" t="t" r="r" b="b"/>
            <a:pathLst>
              <a:path w="5786755" h="1904">
                <a:moveTo>
                  <a:pt x="0" y="0"/>
                </a:moveTo>
                <a:lnTo>
                  <a:pt x="5786374" y="1587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315200" y="5913437"/>
            <a:ext cx="152400" cy="155575"/>
          </a:xfrm>
          <a:custGeom>
            <a:avLst/>
            <a:gdLst/>
            <a:ahLst/>
            <a:cxnLst/>
            <a:rect l="l" t="t" r="r" b="b"/>
            <a:pathLst>
              <a:path w="152400" h="155575">
                <a:moveTo>
                  <a:pt x="0" y="155575"/>
                </a:moveTo>
                <a:lnTo>
                  <a:pt x="152400" y="76200"/>
                </a:lnTo>
                <a:lnTo>
                  <a:pt x="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984375" y="3038475"/>
            <a:ext cx="3970654" cy="2624455"/>
          </a:xfrm>
          <a:custGeom>
            <a:avLst/>
            <a:gdLst/>
            <a:ahLst/>
            <a:cxnLst/>
            <a:rect l="l" t="t" r="r" b="b"/>
            <a:pathLst>
              <a:path w="3970654" h="2624454">
                <a:moveTo>
                  <a:pt x="3956050" y="0"/>
                </a:moveTo>
                <a:lnTo>
                  <a:pt x="0" y="2598737"/>
                </a:lnTo>
                <a:lnTo>
                  <a:pt x="14224" y="2624137"/>
                </a:lnTo>
                <a:lnTo>
                  <a:pt x="3970401" y="23749"/>
                </a:lnTo>
                <a:lnTo>
                  <a:pt x="3956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1984375" y="3038475"/>
            <a:ext cx="3970654" cy="2624455"/>
          </a:xfrm>
          <a:custGeom>
            <a:avLst/>
            <a:gdLst/>
            <a:ahLst/>
            <a:cxnLst/>
            <a:rect l="l" t="t" r="r" b="b"/>
            <a:pathLst>
              <a:path w="3970654" h="2624454">
                <a:moveTo>
                  <a:pt x="0" y="2598737"/>
                </a:moveTo>
                <a:lnTo>
                  <a:pt x="14224" y="2624137"/>
                </a:lnTo>
                <a:lnTo>
                  <a:pt x="3970401" y="23749"/>
                </a:lnTo>
                <a:lnTo>
                  <a:pt x="3956050" y="0"/>
                </a:lnTo>
                <a:lnTo>
                  <a:pt x="0" y="259873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376551" y="5313426"/>
            <a:ext cx="125349" cy="10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2543175" y="5195823"/>
            <a:ext cx="128650" cy="10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716276" y="5080000"/>
            <a:ext cx="125349" cy="10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887726" y="4965700"/>
            <a:ext cx="128524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062351" y="4857750"/>
            <a:ext cx="128524" cy="98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240151" y="4752975"/>
            <a:ext cx="128524" cy="95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419475" y="4652898"/>
            <a:ext cx="130175" cy="95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602101" y="4557648"/>
            <a:ext cx="130175" cy="93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787775" y="4471923"/>
            <a:ext cx="131825" cy="88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975100" y="4387850"/>
            <a:ext cx="133350" cy="872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170426" y="4313173"/>
            <a:ext cx="130175" cy="825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360926" y="4244975"/>
            <a:ext cx="136525" cy="793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557776" y="4182998"/>
            <a:ext cx="133350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757801" y="4124325"/>
            <a:ext cx="133350" cy="713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4954651" y="4067175"/>
            <a:ext cx="134874" cy="73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153025" y="4016375"/>
            <a:ext cx="136525" cy="681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356225" y="3963923"/>
            <a:ext cx="131825" cy="698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554726" y="3914775"/>
            <a:ext cx="136525" cy="66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756275" y="3865626"/>
            <a:ext cx="133350" cy="666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956300" y="3816350"/>
            <a:ext cx="135000" cy="69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6157976" y="3770376"/>
            <a:ext cx="134874" cy="681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6359525" y="3725926"/>
            <a:ext cx="135000" cy="666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561201" y="3678301"/>
            <a:ext cx="134874" cy="698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762750" y="3632200"/>
            <a:ext cx="136525" cy="666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970776" y="3613150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22225" y="0"/>
                </a:moveTo>
                <a:lnTo>
                  <a:pt x="0" y="6350"/>
                </a:lnTo>
                <a:lnTo>
                  <a:pt x="7874" y="33400"/>
                </a:lnTo>
                <a:lnTo>
                  <a:pt x="30099" y="27050"/>
                </a:lnTo>
                <a:lnTo>
                  <a:pt x="22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970776" y="3613150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0" y="6350"/>
                </a:moveTo>
                <a:lnTo>
                  <a:pt x="7874" y="33400"/>
                </a:lnTo>
                <a:lnTo>
                  <a:pt x="30099" y="27050"/>
                </a:lnTo>
                <a:lnTo>
                  <a:pt x="22225" y="0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 txBox="1"/>
          <p:nvPr/>
        </p:nvSpPr>
        <p:spPr>
          <a:xfrm>
            <a:off x="5001259" y="4051249"/>
            <a:ext cx="26822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Constantia"/>
                <a:cs typeface="Constantia"/>
              </a:rPr>
              <a:t>Sub-linear</a:t>
            </a:r>
            <a:r>
              <a:rPr sz="2500" i="1" spc="-70" dirty="0">
                <a:latin typeface="Constantia"/>
                <a:cs typeface="Constantia"/>
              </a:rPr>
              <a:t> </a:t>
            </a:r>
            <a:r>
              <a:rPr sz="2500" i="1" spc="-5" dirty="0">
                <a:latin typeface="Constantia"/>
                <a:cs typeface="Constantia"/>
              </a:rPr>
              <a:t>speed-up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4517263" y="2574798"/>
            <a:ext cx="31064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10" dirty="0">
                <a:latin typeface="Constantia"/>
                <a:cs typeface="Constantia"/>
              </a:rPr>
              <a:t>Linear </a:t>
            </a:r>
            <a:r>
              <a:rPr sz="2500" i="1" spc="-5" dirty="0">
                <a:latin typeface="Constantia"/>
                <a:cs typeface="Constantia"/>
              </a:rPr>
              <a:t>speed-up</a:t>
            </a:r>
            <a:r>
              <a:rPr sz="2500" i="1" spc="-55" dirty="0">
                <a:latin typeface="Constantia"/>
                <a:cs typeface="Constantia"/>
              </a:rPr>
              <a:t> </a:t>
            </a:r>
            <a:r>
              <a:rPr sz="2500" i="1" spc="-5" dirty="0">
                <a:latin typeface="Constantia"/>
                <a:cs typeface="Constantia"/>
              </a:rPr>
              <a:t>(ideal)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1253180" y="1651871"/>
            <a:ext cx="342900" cy="4338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spc="-15" dirty="0">
                <a:solidFill>
                  <a:srgbClr val="DA1F28"/>
                </a:solidFill>
                <a:latin typeface="Constantia"/>
                <a:cs typeface="Constantia"/>
              </a:rPr>
              <a:t>Number </a:t>
            </a:r>
            <a:r>
              <a:rPr sz="2500" spc="-5" dirty="0">
                <a:solidFill>
                  <a:srgbClr val="DA1F28"/>
                </a:solidFill>
                <a:latin typeface="Constantia"/>
                <a:cs typeface="Constantia"/>
              </a:rPr>
              <a:t>of</a:t>
            </a:r>
            <a:r>
              <a:rPr sz="2500" spc="-130" dirty="0">
                <a:solidFill>
                  <a:srgbClr val="DA1F28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DA1F28"/>
                </a:solidFill>
                <a:latin typeface="Constantia"/>
                <a:cs typeface="Constantia"/>
              </a:rPr>
              <a:t>transactions/second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1682750" y="4910073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3094101" y="4921250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75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 txBox="1"/>
          <p:nvPr/>
        </p:nvSpPr>
        <p:spPr>
          <a:xfrm>
            <a:off x="1707895" y="4728717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1000/Sec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712847" y="5535574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5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CPUs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4719701" y="3859276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536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1682750" y="3859276"/>
            <a:ext cx="3037205" cy="0"/>
          </a:xfrm>
          <a:custGeom>
            <a:avLst/>
            <a:gdLst/>
            <a:ahLst/>
            <a:cxnLst/>
            <a:rect l="l" t="t" r="r" b="b"/>
            <a:pathLst>
              <a:path w="3037204">
                <a:moveTo>
                  <a:pt x="0" y="0"/>
                </a:moveTo>
                <a:lnTo>
                  <a:pt x="3036824" y="0"/>
                </a:lnTo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 txBox="1"/>
          <p:nvPr/>
        </p:nvSpPr>
        <p:spPr>
          <a:xfrm>
            <a:off x="1731645" y="3693667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2000/Sec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4248150" y="5557520"/>
            <a:ext cx="814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CPUs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4718050" y="3860800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650" y="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6007100" y="3860800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 txBox="1"/>
          <p:nvPr/>
        </p:nvSpPr>
        <p:spPr>
          <a:xfrm>
            <a:off x="5543803" y="5545023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CPUs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1676400" y="4178300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3060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 txBox="1"/>
          <p:nvPr/>
        </p:nvSpPr>
        <p:spPr>
          <a:xfrm>
            <a:off x="1744217" y="3998467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1600/Sec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10229" y="6089696"/>
            <a:ext cx="232473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spc="-15" dirty="0">
                <a:solidFill>
                  <a:srgbClr val="DA1F28"/>
                </a:solidFill>
                <a:latin typeface="Constantia"/>
                <a:cs typeface="Constantia"/>
              </a:rPr>
              <a:t>Number </a:t>
            </a:r>
            <a:r>
              <a:rPr sz="2500" spc="-5" dirty="0">
                <a:solidFill>
                  <a:srgbClr val="DA1F28"/>
                </a:solidFill>
                <a:latin typeface="Constantia"/>
                <a:cs typeface="Constantia"/>
              </a:rPr>
              <a:t>of</a:t>
            </a:r>
            <a:r>
              <a:rPr sz="2500" spc="-135" dirty="0">
                <a:solidFill>
                  <a:srgbClr val="DA1F28"/>
                </a:solidFill>
                <a:latin typeface="Constantia"/>
                <a:cs typeface="Constantia"/>
              </a:rPr>
              <a:t> </a:t>
            </a:r>
            <a:r>
              <a:rPr sz="2500" spc="-30" dirty="0">
                <a:solidFill>
                  <a:srgbClr val="DA1F28"/>
                </a:solidFill>
                <a:latin typeface="Constantia"/>
                <a:cs typeface="Constantia"/>
              </a:rPr>
              <a:t>CPUs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61" name="object 53"/>
          <p:cNvSpPr txBox="1">
            <a:spLocks/>
          </p:cNvSpPr>
          <p:nvPr/>
        </p:nvSpPr>
        <p:spPr>
          <a:xfrm>
            <a:off x="675843" y="4064"/>
            <a:ext cx="37439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heavy" strike="noStrike" kern="1200" cap="none" spc="-40" normalizeH="0" baseline="0" noProof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>
                  <a:solidFill>
                    <a:srgbClr val="0F5666"/>
                  </a:solidFill>
                </a:uFill>
                <a:latin typeface="Constantia"/>
                <a:ea typeface="+mj-ea"/>
                <a:cs typeface="Constantia"/>
              </a:rPr>
              <a:t>PARALLEL</a:t>
            </a:r>
            <a:r>
              <a:rPr kumimoji="0" lang="en-US" sz="3600" b="0" i="0" u="heavy" strike="noStrike" kern="1200" cap="none" spc="-145" normalizeH="0" baseline="0" noProof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>
                  <a:solidFill>
                    <a:srgbClr val="0F5666"/>
                  </a:solidFill>
                </a:uFill>
                <a:latin typeface="Constantia"/>
                <a:ea typeface="+mj-ea"/>
                <a:cs typeface="Constantia"/>
              </a:rPr>
              <a:t> </a:t>
            </a:r>
            <a:r>
              <a:rPr kumimoji="0" lang="en-US" sz="3600" b="0" i="0" u="heavy" strike="noStrike" kern="1200" cap="none" spc="0" normalizeH="0" baseline="0" noProof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>
                  <a:solidFill>
                    <a:srgbClr val="0F5666"/>
                  </a:solidFill>
                </a:uFill>
                <a:latin typeface="Constantia"/>
                <a:ea typeface="+mj-ea"/>
                <a:cs typeface="Constantia"/>
              </a:rPr>
              <a:t>DBMSs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/>
              <a:ea typeface="+mj-ea"/>
              <a:cs typeface="Constantia"/>
            </a:endParaRPr>
          </a:p>
        </p:txBody>
      </p:sp>
      <p:sp>
        <p:nvSpPr>
          <p:cNvPr id="62" name="object 54"/>
          <p:cNvSpPr txBox="1"/>
          <p:nvPr/>
        </p:nvSpPr>
        <p:spPr>
          <a:xfrm>
            <a:off x="1066291" y="719709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S</a:t>
            </a:r>
            <a:r>
              <a:rPr sz="1800" spc="-40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EED-</a:t>
            </a:r>
            <a:r>
              <a:rPr sz="1800" spc="5" dirty="0">
                <a:latin typeface="Constantia"/>
                <a:cs typeface="Constantia"/>
              </a:rPr>
              <a:t>UP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u="heavy" spc="-4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PARALLEL</a:t>
            </a:r>
            <a:r>
              <a:rPr lang="en-US" u="heavy" spc="-15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lang="en-US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DBMSs</a:t>
            </a:r>
            <a:r>
              <a:rPr lang="en-US" dirty="0" smtClean="0">
                <a:latin typeface="Constantia"/>
                <a:cs typeface="Constantia"/>
              </a:rPr>
              <a:t/>
            </a:r>
            <a:br>
              <a:rPr lang="en-US" dirty="0" smtClean="0">
                <a:latin typeface="Constantia"/>
                <a:cs typeface="Constantia"/>
              </a:rPr>
            </a:br>
            <a:r>
              <a:rPr lang="en-US" sz="2400" spc="-5" dirty="0" smtClean="0">
                <a:solidFill>
                  <a:srgbClr val="000000"/>
                </a:solidFill>
                <a:latin typeface="Constantia"/>
                <a:cs typeface="Constantia"/>
              </a:rPr>
              <a:t>SCALE-UP</a:t>
            </a:r>
            <a:endParaRPr lang="en-US" dirty="0"/>
          </a:p>
        </p:txBody>
      </p:sp>
      <p:sp>
        <p:nvSpPr>
          <p:cNvPr id="56" name="object 3"/>
          <p:cNvSpPr/>
          <p:nvPr/>
        </p:nvSpPr>
        <p:spPr>
          <a:xfrm>
            <a:off x="685800" y="1270000"/>
            <a:ext cx="7797800" cy="5232400"/>
          </a:xfrm>
          <a:custGeom>
            <a:avLst/>
            <a:gdLst/>
            <a:ahLst/>
            <a:cxnLst/>
            <a:rect l="l" t="t" r="r" b="b"/>
            <a:pathLst>
              <a:path w="7797800" h="5232400">
                <a:moveTo>
                  <a:pt x="0" y="5232400"/>
                </a:moveTo>
                <a:lnTo>
                  <a:pt x="7797800" y="5232400"/>
                </a:lnTo>
                <a:lnTo>
                  <a:pt x="7797800" y="0"/>
                </a:lnTo>
                <a:lnTo>
                  <a:pt x="0" y="0"/>
                </a:lnTo>
                <a:lnTo>
                  <a:pt x="0" y="523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"/>
          <p:cNvSpPr/>
          <p:nvPr/>
        </p:nvSpPr>
        <p:spPr>
          <a:xfrm>
            <a:off x="685800" y="1270000"/>
            <a:ext cx="7797800" cy="5232400"/>
          </a:xfrm>
          <a:custGeom>
            <a:avLst/>
            <a:gdLst/>
            <a:ahLst/>
            <a:cxnLst/>
            <a:rect l="l" t="t" r="r" b="b"/>
            <a:pathLst>
              <a:path w="7797800" h="5232400">
                <a:moveTo>
                  <a:pt x="0" y="5232400"/>
                </a:moveTo>
                <a:lnTo>
                  <a:pt x="7797800" y="5232400"/>
                </a:lnTo>
                <a:lnTo>
                  <a:pt x="7797800" y="0"/>
                </a:lnTo>
                <a:lnTo>
                  <a:pt x="0" y="0"/>
                </a:lnTo>
                <a:lnTo>
                  <a:pt x="0" y="523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"/>
          <p:cNvSpPr/>
          <p:nvPr/>
        </p:nvSpPr>
        <p:spPr>
          <a:xfrm>
            <a:off x="4610100" y="3568700"/>
            <a:ext cx="0" cy="2374900"/>
          </a:xfrm>
          <a:custGeom>
            <a:avLst/>
            <a:gdLst/>
            <a:ahLst/>
            <a:cxnLst/>
            <a:rect l="l" t="t" r="r" b="b"/>
            <a:pathLst>
              <a:path h="2374900">
                <a:moveTo>
                  <a:pt x="0" y="0"/>
                </a:moveTo>
                <a:lnTo>
                  <a:pt x="0" y="237490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"/>
          <p:cNvSpPr/>
          <p:nvPr/>
        </p:nvSpPr>
        <p:spPr>
          <a:xfrm>
            <a:off x="1676400" y="3543300"/>
            <a:ext cx="2921000" cy="0"/>
          </a:xfrm>
          <a:custGeom>
            <a:avLst/>
            <a:gdLst/>
            <a:ahLst/>
            <a:cxnLst/>
            <a:rect l="l" t="t" r="r" b="b"/>
            <a:pathLst>
              <a:path w="2921000">
                <a:moveTo>
                  <a:pt x="0" y="0"/>
                </a:moveTo>
                <a:lnTo>
                  <a:pt x="2921000" y="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7"/>
          <p:cNvSpPr txBox="1"/>
          <p:nvPr/>
        </p:nvSpPr>
        <p:spPr>
          <a:xfrm>
            <a:off x="4389373" y="5281421"/>
            <a:ext cx="1443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r>
              <a:rPr sz="1800" spc="-15" dirty="0">
                <a:latin typeface="Constantia"/>
                <a:cs typeface="Constantia"/>
              </a:rPr>
              <a:t> CPUs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2 GB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Database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1" name="object 8"/>
          <p:cNvSpPr/>
          <p:nvPr/>
        </p:nvSpPr>
        <p:spPr>
          <a:xfrm>
            <a:off x="1659001" y="1449450"/>
            <a:ext cx="1905" cy="4479925"/>
          </a:xfrm>
          <a:custGeom>
            <a:avLst/>
            <a:gdLst/>
            <a:ahLst/>
            <a:cxnLst/>
            <a:rect l="l" t="t" r="r" b="b"/>
            <a:pathLst>
              <a:path w="1905" h="4479925">
                <a:moveTo>
                  <a:pt x="0" y="0"/>
                </a:moveTo>
                <a:lnTo>
                  <a:pt x="1524" y="4479861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9"/>
          <p:cNvSpPr/>
          <p:nvPr/>
        </p:nvSpPr>
        <p:spPr>
          <a:xfrm>
            <a:off x="1582800" y="1449450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155575" y="152400"/>
                </a:moveTo>
                <a:lnTo>
                  <a:pt x="76200" y="0"/>
                </a:lnTo>
                <a:lnTo>
                  <a:pt x="0" y="15240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0"/>
          <p:cNvSpPr/>
          <p:nvPr/>
        </p:nvSpPr>
        <p:spPr>
          <a:xfrm>
            <a:off x="1659001" y="5929312"/>
            <a:ext cx="5774055" cy="1905"/>
          </a:xfrm>
          <a:custGeom>
            <a:avLst/>
            <a:gdLst/>
            <a:ahLst/>
            <a:cxnLst/>
            <a:rect l="l" t="t" r="r" b="b"/>
            <a:pathLst>
              <a:path w="5774055" h="1904">
                <a:moveTo>
                  <a:pt x="0" y="0"/>
                </a:moveTo>
                <a:lnTo>
                  <a:pt x="5773674" y="1587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1"/>
          <p:cNvSpPr/>
          <p:nvPr/>
        </p:nvSpPr>
        <p:spPr>
          <a:xfrm>
            <a:off x="7280275" y="5853112"/>
            <a:ext cx="152400" cy="155575"/>
          </a:xfrm>
          <a:custGeom>
            <a:avLst/>
            <a:gdLst/>
            <a:ahLst/>
            <a:cxnLst/>
            <a:rect l="l" t="t" r="r" b="b"/>
            <a:pathLst>
              <a:path w="152400" h="155575">
                <a:moveTo>
                  <a:pt x="0" y="155575"/>
                </a:moveTo>
                <a:lnTo>
                  <a:pt x="152400" y="76200"/>
                </a:lnTo>
                <a:lnTo>
                  <a:pt x="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2"/>
          <p:cNvSpPr txBox="1"/>
          <p:nvPr/>
        </p:nvSpPr>
        <p:spPr>
          <a:xfrm>
            <a:off x="1212032" y="1412298"/>
            <a:ext cx="342900" cy="4338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spc="-15" dirty="0">
                <a:solidFill>
                  <a:srgbClr val="DA1F28"/>
                </a:solidFill>
                <a:latin typeface="Constantia"/>
                <a:cs typeface="Constantia"/>
              </a:rPr>
              <a:t>Number </a:t>
            </a:r>
            <a:r>
              <a:rPr sz="2500" spc="-5" dirty="0">
                <a:solidFill>
                  <a:srgbClr val="DA1F28"/>
                </a:solidFill>
                <a:latin typeface="Constantia"/>
                <a:cs typeface="Constantia"/>
              </a:rPr>
              <a:t>of</a:t>
            </a:r>
            <a:r>
              <a:rPr sz="2500" spc="-130" dirty="0">
                <a:solidFill>
                  <a:srgbClr val="DA1F28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DA1F28"/>
                </a:solidFill>
                <a:latin typeface="Constantia"/>
                <a:cs typeface="Constantia"/>
              </a:rPr>
              <a:t>transactions/second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4450460" y="3092322"/>
            <a:ext cx="291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Linear scale-up</a:t>
            </a:r>
            <a:r>
              <a:rPr sz="2400" i="1" spc="-6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(ideal)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7" name="object 14"/>
          <p:cNvSpPr/>
          <p:nvPr/>
        </p:nvSpPr>
        <p:spPr>
          <a:xfrm>
            <a:off x="2130425" y="3542569"/>
            <a:ext cx="4478655" cy="0"/>
          </a:xfrm>
          <a:custGeom>
            <a:avLst/>
            <a:gdLst/>
            <a:ahLst/>
            <a:cxnLst/>
            <a:rect l="l" t="t" r="r" b="b"/>
            <a:pathLst>
              <a:path w="4478655">
                <a:moveTo>
                  <a:pt x="0" y="0"/>
                </a:moveTo>
                <a:lnTo>
                  <a:pt x="4478401" y="0"/>
                </a:lnTo>
              </a:path>
            </a:pathLst>
          </a:custGeom>
          <a:ln w="30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5"/>
          <p:cNvSpPr txBox="1"/>
          <p:nvPr/>
        </p:nvSpPr>
        <p:spPr>
          <a:xfrm>
            <a:off x="5687314" y="3776598"/>
            <a:ext cx="249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Sub-linear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scale-up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9" name="object 16"/>
          <p:cNvSpPr/>
          <p:nvPr/>
        </p:nvSpPr>
        <p:spPr>
          <a:xfrm>
            <a:off x="2144776" y="355441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9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"/>
          <p:cNvSpPr/>
          <p:nvPr/>
        </p:nvSpPr>
        <p:spPr>
          <a:xfrm>
            <a:off x="2351151" y="3530600"/>
            <a:ext cx="117475" cy="33655"/>
          </a:xfrm>
          <a:custGeom>
            <a:avLst/>
            <a:gdLst/>
            <a:ahLst/>
            <a:cxnLst/>
            <a:rect l="l" t="t" r="r" b="b"/>
            <a:pathLst>
              <a:path w="117475" h="33654">
                <a:moveTo>
                  <a:pt x="117475" y="0"/>
                </a:moveTo>
                <a:lnTo>
                  <a:pt x="17399" y="1650"/>
                </a:lnTo>
                <a:lnTo>
                  <a:pt x="0" y="4825"/>
                </a:lnTo>
                <a:lnTo>
                  <a:pt x="0" y="33400"/>
                </a:lnTo>
                <a:lnTo>
                  <a:pt x="17399" y="31750"/>
                </a:lnTo>
                <a:lnTo>
                  <a:pt x="117475" y="28575"/>
                </a:lnTo>
                <a:lnTo>
                  <a:pt x="117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8"/>
          <p:cNvSpPr/>
          <p:nvPr/>
        </p:nvSpPr>
        <p:spPr>
          <a:xfrm>
            <a:off x="2557526" y="3525901"/>
            <a:ext cx="117475" cy="31750"/>
          </a:xfrm>
          <a:custGeom>
            <a:avLst/>
            <a:gdLst/>
            <a:ahLst/>
            <a:cxnLst/>
            <a:rect l="l" t="t" r="r" b="b"/>
            <a:pathLst>
              <a:path w="117475" h="31750">
                <a:moveTo>
                  <a:pt x="117475" y="0"/>
                </a:moveTo>
                <a:lnTo>
                  <a:pt x="36449" y="1524"/>
                </a:lnTo>
                <a:lnTo>
                  <a:pt x="0" y="1524"/>
                </a:lnTo>
                <a:lnTo>
                  <a:pt x="0" y="31750"/>
                </a:lnTo>
                <a:lnTo>
                  <a:pt x="36449" y="31750"/>
                </a:lnTo>
                <a:lnTo>
                  <a:pt x="117475" y="28575"/>
                </a:lnTo>
                <a:lnTo>
                  <a:pt x="117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9"/>
          <p:cNvSpPr/>
          <p:nvPr/>
        </p:nvSpPr>
        <p:spPr>
          <a:xfrm>
            <a:off x="2763901" y="354018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0"/>
          <p:cNvSpPr/>
          <p:nvPr/>
        </p:nvSpPr>
        <p:spPr>
          <a:xfrm>
            <a:off x="2970276" y="3527425"/>
            <a:ext cx="117475" cy="31750"/>
          </a:xfrm>
          <a:custGeom>
            <a:avLst/>
            <a:gdLst/>
            <a:ahLst/>
            <a:cxnLst/>
            <a:rect l="l" t="t" r="r" b="b"/>
            <a:pathLst>
              <a:path w="117475" h="31750">
                <a:moveTo>
                  <a:pt x="85725" y="0"/>
                </a:moveTo>
                <a:lnTo>
                  <a:pt x="0" y="0"/>
                </a:lnTo>
                <a:lnTo>
                  <a:pt x="0" y="30225"/>
                </a:lnTo>
                <a:lnTo>
                  <a:pt x="85725" y="30225"/>
                </a:lnTo>
                <a:lnTo>
                  <a:pt x="117475" y="31750"/>
                </a:lnTo>
                <a:lnTo>
                  <a:pt x="117475" y="317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1"/>
          <p:cNvSpPr/>
          <p:nvPr/>
        </p:nvSpPr>
        <p:spPr>
          <a:xfrm>
            <a:off x="3173476" y="355047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50" y="0"/>
                </a:lnTo>
              </a:path>
            </a:pathLst>
          </a:custGeom>
          <a:ln w="36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2"/>
          <p:cNvSpPr/>
          <p:nvPr/>
        </p:nvSpPr>
        <p:spPr>
          <a:xfrm>
            <a:off x="3379851" y="356635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50" y="0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3"/>
          <p:cNvSpPr/>
          <p:nvPr/>
        </p:nvSpPr>
        <p:spPr>
          <a:xfrm>
            <a:off x="3586226" y="3567176"/>
            <a:ext cx="120650" cy="44450"/>
          </a:xfrm>
          <a:custGeom>
            <a:avLst/>
            <a:gdLst/>
            <a:ahLst/>
            <a:cxnLst/>
            <a:rect l="l" t="t" r="r" b="b"/>
            <a:pathLst>
              <a:path w="120650" h="44450">
                <a:moveTo>
                  <a:pt x="3175" y="0"/>
                </a:moveTo>
                <a:lnTo>
                  <a:pt x="0" y="28575"/>
                </a:lnTo>
                <a:lnTo>
                  <a:pt x="85725" y="39624"/>
                </a:lnTo>
                <a:lnTo>
                  <a:pt x="115824" y="44450"/>
                </a:lnTo>
                <a:lnTo>
                  <a:pt x="120650" y="14224"/>
                </a:lnTo>
                <a:lnTo>
                  <a:pt x="85725" y="9525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4"/>
          <p:cNvSpPr/>
          <p:nvPr/>
        </p:nvSpPr>
        <p:spPr>
          <a:xfrm>
            <a:off x="3789426" y="359410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6350" y="0"/>
                </a:moveTo>
                <a:lnTo>
                  <a:pt x="0" y="28575"/>
                </a:lnTo>
                <a:lnTo>
                  <a:pt x="12700" y="31750"/>
                </a:lnTo>
                <a:lnTo>
                  <a:pt x="115824" y="49275"/>
                </a:lnTo>
                <a:lnTo>
                  <a:pt x="120650" y="19050"/>
                </a:lnTo>
                <a:lnTo>
                  <a:pt x="12700" y="165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5"/>
          <p:cNvSpPr/>
          <p:nvPr/>
        </p:nvSpPr>
        <p:spPr>
          <a:xfrm>
            <a:off x="3990975" y="3627501"/>
            <a:ext cx="120650" cy="52705"/>
          </a:xfrm>
          <a:custGeom>
            <a:avLst/>
            <a:gdLst/>
            <a:ahLst/>
            <a:cxnLst/>
            <a:rect l="l" t="t" r="r" b="b"/>
            <a:pathLst>
              <a:path w="120650" h="52704">
                <a:moveTo>
                  <a:pt x="4825" y="0"/>
                </a:moveTo>
                <a:lnTo>
                  <a:pt x="0" y="30099"/>
                </a:lnTo>
                <a:lnTo>
                  <a:pt x="79375" y="44450"/>
                </a:lnTo>
                <a:lnTo>
                  <a:pt x="115950" y="52324"/>
                </a:lnTo>
                <a:lnTo>
                  <a:pt x="120650" y="22225"/>
                </a:lnTo>
                <a:lnTo>
                  <a:pt x="84200" y="15875"/>
                </a:lnTo>
                <a:lnTo>
                  <a:pt x="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6"/>
          <p:cNvSpPr/>
          <p:nvPr/>
        </p:nvSpPr>
        <p:spPr>
          <a:xfrm>
            <a:off x="4192651" y="3670300"/>
            <a:ext cx="122555" cy="55880"/>
          </a:xfrm>
          <a:custGeom>
            <a:avLst/>
            <a:gdLst/>
            <a:ahLst/>
            <a:cxnLst/>
            <a:rect l="l" t="t" r="r" b="b"/>
            <a:pathLst>
              <a:path w="122554" h="55879">
                <a:moveTo>
                  <a:pt x="7874" y="0"/>
                </a:moveTo>
                <a:lnTo>
                  <a:pt x="0" y="28575"/>
                </a:lnTo>
                <a:lnTo>
                  <a:pt x="17399" y="31750"/>
                </a:lnTo>
                <a:lnTo>
                  <a:pt x="93599" y="50800"/>
                </a:lnTo>
                <a:lnTo>
                  <a:pt x="115824" y="55625"/>
                </a:lnTo>
                <a:lnTo>
                  <a:pt x="122174" y="28575"/>
                </a:lnTo>
                <a:lnTo>
                  <a:pt x="106299" y="23875"/>
                </a:lnTo>
                <a:lnTo>
                  <a:pt x="30099" y="4825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7"/>
          <p:cNvSpPr/>
          <p:nvPr/>
        </p:nvSpPr>
        <p:spPr>
          <a:xfrm>
            <a:off x="4394200" y="3721100"/>
            <a:ext cx="120650" cy="59055"/>
          </a:xfrm>
          <a:custGeom>
            <a:avLst/>
            <a:gdLst/>
            <a:ahLst/>
            <a:cxnLst/>
            <a:rect l="l" t="t" r="r" b="b"/>
            <a:pathLst>
              <a:path w="120650" h="59054">
                <a:moveTo>
                  <a:pt x="6350" y="0"/>
                </a:moveTo>
                <a:lnTo>
                  <a:pt x="0" y="27050"/>
                </a:lnTo>
                <a:lnTo>
                  <a:pt x="112775" y="58800"/>
                </a:lnTo>
                <a:lnTo>
                  <a:pt x="120650" y="3175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8"/>
          <p:cNvSpPr/>
          <p:nvPr/>
        </p:nvSpPr>
        <p:spPr>
          <a:xfrm>
            <a:off x="4591050" y="3778250"/>
            <a:ext cx="122555" cy="59055"/>
          </a:xfrm>
          <a:custGeom>
            <a:avLst/>
            <a:gdLst/>
            <a:ahLst/>
            <a:cxnLst/>
            <a:rect l="l" t="t" r="r" b="b"/>
            <a:pathLst>
              <a:path w="122554" h="59054">
                <a:moveTo>
                  <a:pt x="6350" y="0"/>
                </a:moveTo>
                <a:lnTo>
                  <a:pt x="0" y="27050"/>
                </a:lnTo>
                <a:lnTo>
                  <a:pt x="104775" y="55625"/>
                </a:lnTo>
                <a:lnTo>
                  <a:pt x="112775" y="58800"/>
                </a:lnTo>
                <a:lnTo>
                  <a:pt x="122300" y="31750"/>
                </a:lnTo>
                <a:lnTo>
                  <a:pt x="117475" y="28575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9"/>
          <p:cNvSpPr/>
          <p:nvPr/>
        </p:nvSpPr>
        <p:spPr>
          <a:xfrm>
            <a:off x="4786376" y="3837051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9525" y="0"/>
                </a:moveTo>
                <a:lnTo>
                  <a:pt x="0" y="26924"/>
                </a:lnTo>
                <a:lnTo>
                  <a:pt x="80899" y="50800"/>
                </a:lnTo>
                <a:lnTo>
                  <a:pt x="112649" y="61849"/>
                </a:lnTo>
                <a:lnTo>
                  <a:pt x="123825" y="34925"/>
                </a:lnTo>
                <a:lnTo>
                  <a:pt x="93599" y="23749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30"/>
          <p:cNvSpPr/>
          <p:nvPr/>
        </p:nvSpPr>
        <p:spPr>
          <a:xfrm>
            <a:off x="4984750" y="3898900"/>
            <a:ext cx="120650" cy="63500"/>
          </a:xfrm>
          <a:custGeom>
            <a:avLst/>
            <a:gdLst/>
            <a:ahLst/>
            <a:cxnLst/>
            <a:rect l="l" t="t" r="r" b="b"/>
            <a:pathLst>
              <a:path w="120650" h="63500">
                <a:moveTo>
                  <a:pt x="11175" y="0"/>
                </a:moveTo>
                <a:lnTo>
                  <a:pt x="0" y="27050"/>
                </a:lnTo>
                <a:lnTo>
                  <a:pt x="60325" y="46100"/>
                </a:lnTo>
                <a:lnTo>
                  <a:pt x="111125" y="63500"/>
                </a:lnTo>
                <a:lnTo>
                  <a:pt x="120650" y="36575"/>
                </a:lnTo>
                <a:lnTo>
                  <a:pt x="71500" y="19050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1"/>
          <p:cNvSpPr/>
          <p:nvPr/>
        </p:nvSpPr>
        <p:spPr>
          <a:xfrm>
            <a:off x="5180076" y="3962400"/>
            <a:ext cx="122555" cy="63500"/>
          </a:xfrm>
          <a:custGeom>
            <a:avLst/>
            <a:gdLst/>
            <a:ahLst/>
            <a:cxnLst/>
            <a:rect l="l" t="t" r="r" b="b"/>
            <a:pathLst>
              <a:path w="122554" h="63500">
                <a:moveTo>
                  <a:pt x="9525" y="0"/>
                </a:moveTo>
                <a:lnTo>
                  <a:pt x="0" y="27050"/>
                </a:lnTo>
                <a:lnTo>
                  <a:pt x="41275" y="41275"/>
                </a:lnTo>
                <a:lnTo>
                  <a:pt x="112649" y="63500"/>
                </a:lnTo>
                <a:lnTo>
                  <a:pt x="122174" y="3657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32"/>
          <p:cNvSpPr/>
          <p:nvPr/>
        </p:nvSpPr>
        <p:spPr>
          <a:xfrm>
            <a:off x="5375275" y="4025900"/>
            <a:ext cx="120650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3"/>
          <p:cNvSpPr/>
          <p:nvPr/>
        </p:nvSpPr>
        <p:spPr>
          <a:xfrm>
            <a:off x="5572125" y="4094098"/>
            <a:ext cx="120650" cy="65405"/>
          </a:xfrm>
          <a:custGeom>
            <a:avLst/>
            <a:gdLst/>
            <a:ahLst/>
            <a:cxnLst/>
            <a:rect l="l" t="t" r="r" b="b"/>
            <a:pathLst>
              <a:path w="120650" h="65404">
                <a:moveTo>
                  <a:pt x="12700" y="0"/>
                </a:moveTo>
                <a:lnTo>
                  <a:pt x="9525" y="0"/>
                </a:lnTo>
                <a:lnTo>
                  <a:pt x="0" y="27050"/>
                </a:lnTo>
                <a:lnTo>
                  <a:pt x="111125" y="65150"/>
                </a:lnTo>
                <a:lnTo>
                  <a:pt x="120650" y="38226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4"/>
          <p:cNvSpPr/>
          <p:nvPr/>
        </p:nvSpPr>
        <p:spPr>
          <a:xfrm>
            <a:off x="5765800" y="4160773"/>
            <a:ext cx="120650" cy="66675"/>
          </a:xfrm>
          <a:custGeom>
            <a:avLst/>
            <a:gdLst/>
            <a:ahLst/>
            <a:cxnLst/>
            <a:rect l="l" t="t" r="r" b="b"/>
            <a:pathLst>
              <a:path w="120650" h="66675">
                <a:moveTo>
                  <a:pt x="9525" y="0"/>
                </a:moveTo>
                <a:lnTo>
                  <a:pt x="0" y="27050"/>
                </a:lnTo>
                <a:lnTo>
                  <a:pt x="111125" y="66675"/>
                </a:lnTo>
                <a:lnTo>
                  <a:pt x="120650" y="397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5"/>
          <p:cNvSpPr/>
          <p:nvPr/>
        </p:nvSpPr>
        <p:spPr>
          <a:xfrm>
            <a:off x="5959475" y="4229100"/>
            <a:ext cx="120650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6"/>
          <p:cNvSpPr/>
          <p:nvPr/>
        </p:nvSpPr>
        <p:spPr>
          <a:xfrm>
            <a:off x="6154801" y="4298950"/>
            <a:ext cx="122555" cy="66675"/>
          </a:xfrm>
          <a:custGeom>
            <a:avLst/>
            <a:gdLst/>
            <a:ahLst/>
            <a:cxnLst/>
            <a:rect l="l" t="t" r="r" b="b"/>
            <a:pathLst>
              <a:path w="122554" h="66675">
                <a:moveTo>
                  <a:pt x="9525" y="0"/>
                </a:moveTo>
                <a:lnTo>
                  <a:pt x="0" y="27050"/>
                </a:lnTo>
                <a:lnTo>
                  <a:pt x="45974" y="44450"/>
                </a:lnTo>
                <a:lnTo>
                  <a:pt x="112649" y="66675"/>
                </a:lnTo>
                <a:lnTo>
                  <a:pt x="122174" y="397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7"/>
          <p:cNvSpPr/>
          <p:nvPr/>
        </p:nvSpPr>
        <p:spPr>
          <a:xfrm>
            <a:off x="6350000" y="4367148"/>
            <a:ext cx="120650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8"/>
          <p:cNvSpPr/>
          <p:nvPr/>
        </p:nvSpPr>
        <p:spPr>
          <a:xfrm>
            <a:off x="6543675" y="4433823"/>
            <a:ext cx="17780" cy="31750"/>
          </a:xfrm>
          <a:custGeom>
            <a:avLst/>
            <a:gdLst/>
            <a:ahLst/>
            <a:cxnLst/>
            <a:rect l="l" t="t" r="r" b="b"/>
            <a:pathLst>
              <a:path w="17779" h="31750">
                <a:moveTo>
                  <a:pt x="11175" y="0"/>
                </a:moveTo>
                <a:lnTo>
                  <a:pt x="0" y="27050"/>
                </a:lnTo>
                <a:lnTo>
                  <a:pt x="8000" y="31750"/>
                </a:lnTo>
                <a:lnTo>
                  <a:pt x="17525" y="4825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9"/>
          <p:cNvSpPr txBox="1"/>
          <p:nvPr/>
        </p:nvSpPr>
        <p:spPr>
          <a:xfrm>
            <a:off x="1733169" y="3255390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1000/Sec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3" name="object 40"/>
          <p:cNvSpPr/>
          <p:nvPr/>
        </p:nvSpPr>
        <p:spPr>
          <a:xfrm>
            <a:off x="1689100" y="3530600"/>
            <a:ext cx="1358900" cy="12700"/>
          </a:xfrm>
          <a:custGeom>
            <a:avLst/>
            <a:gdLst/>
            <a:ahLst/>
            <a:cxnLst/>
            <a:rect l="l" t="t" r="r" b="b"/>
            <a:pathLst>
              <a:path w="1358900" h="12700">
                <a:moveTo>
                  <a:pt x="0" y="12700"/>
                </a:moveTo>
                <a:lnTo>
                  <a:pt x="1358900" y="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41"/>
          <p:cNvSpPr/>
          <p:nvPr/>
        </p:nvSpPr>
        <p:spPr>
          <a:xfrm>
            <a:off x="3060700" y="3556000"/>
            <a:ext cx="0" cy="2374900"/>
          </a:xfrm>
          <a:custGeom>
            <a:avLst/>
            <a:gdLst/>
            <a:ahLst/>
            <a:cxnLst/>
            <a:rect l="l" t="t" r="r" b="b"/>
            <a:pathLst>
              <a:path h="2374900">
                <a:moveTo>
                  <a:pt x="0" y="0"/>
                </a:moveTo>
                <a:lnTo>
                  <a:pt x="0" y="237490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42"/>
          <p:cNvSpPr txBox="1"/>
          <p:nvPr/>
        </p:nvSpPr>
        <p:spPr>
          <a:xfrm>
            <a:off x="2611247" y="5294121"/>
            <a:ext cx="140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5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CPUs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1 GB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Database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6" name="object 43"/>
          <p:cNvSpPr/>
          <p:nvPr/>
        </p:nvSpPr>
        <p:spPr>
          <a:xfrm>
            <a:off x="1676400" y="3810000"/>
            <a:ext cx="2921000" cy="0"/>
          </a:xfrm>
          <a:custGeom>
            <a:avLst/>
            <a:gdLst/>
            <a:ahLst/>
            <a:cxnLst/>
            <a:rect l="l" t="t" r="r" b="b"/>
            <a:pathLst>
              <a:path w="2921000">
                <a:moveTo>
                  <a:pt x="0" y="0"/>
                </a:moveTo>
                <a:lnTo>
                  <a:pt x="2921000" y="0"/>
                </a:lnTo>
              </a:path>
            </a:pathLst>
          </a:custGeom>
          <a:ln w="127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44"/>
          <p:cNvSpPr txBox="1"/>
          <p:nvPr/>
        </p:nvSpPr>
        <p:spPr>
          <a:xfrm>
            <a:off x="1771142" y="3763517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900</a:t>
            </a:r>
            <a:r>
              <a:rPr sz="1800" spc="-10" dirty="0">
                <a:latin typeface="Constantia"/>
                <a:cs typeface="Constantia"/>
              </a:rPr>
              <a:t>/</a:t>
            </a:r>
            <a:r>
              <a:rPr sz="1800" spc="-5" dirty="0">
                <a:latin typeface="Constantia"/>
                <a:cs typeface="Constantia"/>
              </a:rPr>
              <a:t>S</a:t>
            </a:r>
            <a:r>
              <a:rPr sz="1800" dirty="0">
                <a:latin typeface="Constantia"/>
                <a:cs typeface="Constantia"/>
              </a:rPr>
              <a:t>ec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45" dirty="0" smtClean="0">
                <a:latin typeface="Times New Roman"/>
                <a:cs typeface="Times New Roman"/>
              </a:rPr>
              <a:t>PARALLEL QUERY</a:t>
            </a:r>
            <a:r>
              <a:rPr lang="en-US" spc="-254" dirty="0" smtClean="0"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latin typeface="Times New Roman"/>
                <a:cs typeface="Times New Roman"/>
              </a:rPr>
              <a:t>EVALUATION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spc="-5" dirty="0" smtClean="0">
                <a:latin typeface="Times New Roman"/>
                <a:cs typeface="Times New Roman"/>
              </a:rPr>
              <a:t>A </a:t>
            </a:r>
            <a:r>
              <a:rPr lang="en-US" sz="2000" b="1" spc="-10" dirty="0" smtClean="0">
                <a:latin typeface="Times New Roman"/>
                <a:cs typeface="Times New Roman"/>
              </a:rPr>
              <a:t>relational </a:t>
            </a:r>
            <a:r>
              <a:rPr lang="en-US" sz="2000" b="1" spc="-5" dirty="0" smtClean="0">
                <a:latin typeface="Times New Roman"/>
                <a:cs typeface="Times New Roman"/>
              </a:rPr>
              <a:t>query execution plan </a:t>
            </a:r>
            <a:r>
              <a:rPr lang="en-US" sz="2000" b="1" dirty="0" smtClean="0">
                <a:latin typeface="Times New Roman"/>
                <a:cs typeface="Times New Roman"/>
              </a:rPr>
              <a:t>is </a:t>
            </a:r>
            <a:r>
              <a:rPr lang="en-US" sz="2000" b="1" spc="-5" dirty="0" smtClean="0">
                <a:latin typeface="Times New Roman"/>
                <a:cs typeface="Times New Roman"/>
              </a:rPr>
              <a:t>graph/tree </a:t>
            </a:r>
            <a:r>
              <a:rPr lang="en-US" sz="2000" b="1" dirty="0" smtClean="0">
                <a:latin typeface="Times New Roman"/>
                <a:cs typeface="Times New Roman"/>
              </a:rPr>
              <a:t>of  </a:t>
            </a:r>
            <a:r>
              <a:rPr lang="en-US" sz="2000" b="1" spc="-10" dirty="0" smtClean="0">
                <a:latin typeface="Times New Roman"/>
                <a:cs typeface="Times New Roman"/>
              </a:rPr>
              <a:t>relational </a:t>
            </a:r>
            <a:r>
              <a:rPr lang="en-US" sz="2000" b="1" spc="-5" dirty="0" smtClean="0">
                <a:latin typeface="Times New Roman"/>
                <a:cs typeface="Times New Roman"/>
              </a:rPr>
              <a:t>algebra operators (based on this </a:t>
            </a:r>
            <a:r>
              <a:rPr lang="en-US" sz="2000" b="1" dirty="0" smtClean="0">
                <a:latin typeface="Times New Roman"/>
                <a:cs typeface="Times New Roman"/>
              </a:rPr>
              <a:t>operators </a:t>
            </a:r>
            <a:r>
              <a:rPr lang="en-US" sz="2000" b="1" spc="-5" dirty="0" smtClean="0">
                <a:latin typeface="Times New Roman"/>
                <a:cs typeface="Times New Roman"/>
              </a:rPr>
              <a:t>can  </a:t>
            </a:r>
            <a:r>
              <a:rPr lang="en-US" sz="2000" b="1" dirty="0" smtClean="0">
                <a:latin typeface="Times New Roman"/>
                <a:cs typeface="Times New Roman"/>
              </a:rPr>
              <a:t>execute in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parallel)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0" dirty="0" smtClean="0">
                <a:latin typeface="Times New Roman"/>
                <a:cs typeface="Times New Roman"/>
              </a:rPr>
              <a:t>Different </a:t>
            </a:r>
            <a:r>
              <a:rPr lang="en-US" b="1" spc="-55" dirty="0" smtClean="0">
                <a:latin typeface="Times New Roman"/>
                <a:cs typeface="Times New Roman"/>
              </a:rPr>
              <a:t>Types </a:t>
            </a:r>
            <a:r>
              <a:rPr lang="en-US" b="1" spc="-5" dirty="0" smtClean="0">
                <a:latin typeface="Times New Roman"/>
                <a:cs typeface="Times New Roman"/>
              </a:rPr>
              <a:t>of DBMS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||-ism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5490" marR="6985" indent="-27432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746125" algn="l"/>
                <a:tab pos="746760" algn="l"/>
              </a:tabLst>
            </a:pPr>
            <a:r>
              <a:rPr lang="en-US" sz="2000" spc="-5" dirty="0" smtClean="0"/>
              <a:t>Parallel evaluation </a:t>
            </a:r>
            <a:r>
              <a:rPr lang="en-US" sz="2000" dirty="0" smtClean="0"/>
              <a:t>of a </a:t>
            </a:r>
            <a:r>
              <a:rPr lang="en-US" sz="2000" spc="-5" dirty="0" smtClean="0"/>
              <a:t>relational </a:t>
            </a:r>
            <a:r>
              <a:rPr lang="en-US" sz="2000" dirty="0" smtClean="0"/>
              <a:t>query </a:t>
            </a:r>
            <a:r>
              <a:rPr lang="en-US" sz="2000" spc="-5" dirty="0" smtClean="0"/>
              <a:t>in DBMS </a:t>
            </a:r>
            <a:r>
              <a:rPr lang="en-US" sz="2000" spc="-25" dirty="0" smtClean="0"/>
              <a:t>With </a:t>
            </a:r>
            <a:r>
              <a:rPr lang="en-US" sz="2000" spc="-5" dirty="0" smtClean="0"/>
              <a:t>shared –nothing  </a:t>
            </a:r>
            <a:r>
              <a:rPr lang="en-US" sz="2000" dirty="0" smtClean="0"/>
              <a:t>architecture</a:t>
            </a:r>
          </a:p>
          <a:p>
            <a:pPr marL="928369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929005" algn="l"/>
                <a:tab pos="929640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Inter-query</a:t>
            </a:r>
            <a:r>
              <a:rPr lang="en-US" sz="2000" b="1" spc="-6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parallelism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322070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1322705" algn="l"/>
                <a:tab pos="1323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Multiple queries run on </a:t>
            </a:r>
            <a:r>
              <a:rPr lang="en-US" sz="2000" spc="-5" dirty="0" smtClean="0">
                <a:latin typeface="Times New Roman"/>
                <a:cs typeface="Times New Roman"/>
              </a:rPr>
              <a:t>different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sites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8369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929005" algn="l"/>
                <a:tab pos="92964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Intra-query</a:t>
            </a:r>
            <a:r>
              <a:rPr lang="en-US" sz="2000" b="1" spc="-6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parallelism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322070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1322705" algn="l"/>
                <a:tab pos="1323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Parallel execution of single query run on </a:t>
            </a:r>
            <a:r>
              <a:rPr lang="en-US" sz="2000" spc="-5" dirty="0" smtClean="0">
                <a:latin typeface="Times New Roman"/>
                <a:cs typeface="Times New Roman"/>
              </a:rPr>
              <a:t>different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sites.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2690" indent="-457834">
              <a:lnSpc>
                <a:spcPct val="100000"/>
              </a:lnSpc>
              <a:spcBef>
                <a:spcPts val="610"/>
              </a:spcBef>
              <a:buClr>
                <a:srgbClr val="DA1F28"/>
              </a:buClr>
              <a:buSzPct val="83333"/>
              <a:buAutoNum type="alphaLcParenR"/>
              <a:tabLst>
                <a:tab pos="1203325" algn="l"/>
                <a:tab pos="1203960" algn="l"/>
              </a:tabLst>
            </a:pPr>
            <a:r>
              <a:rPr lang="en-US" sz="1800" b="1" spc="-5" dirty="0" smtClean="0">
                <a:latin typeface="Times New Roman"/>
                <a:cs typeface="Times New Roman"/>
              </a:rPr>
              <a:t>Intra-operator</a:t>
            </a:r>
            <a:r>
              <a:rPr lang="en-US" sz="1800" b="1" spc="-50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Times New Roman"/>
                <a:cs typeface="Times New Roman"/>
              </a:rPr>
              <a:t>parallelism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596390" marR="8255" lvl="1" indent="-457200">
              <a:lnSpc>
                <a:spcPct val="100000"/>
              </a:lnSpc>
              <a:spcBef>
                <a:spcPts val="405"/>
              </a:spcBef>
              <a:buClr>
                <a:srgbClr val="ACCEDC"/>
              </a:buClr>
              <a:buSzPct val="84375"/>
              <a:buAutoNum type="alphaLcParenR"/>
              <a:tabLst>
                <a:tab pos="1597025" algn="l"/>
                <a:tab pos="1597660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get </a:t>
            </a:r>
            <a:r>
              <a:rPr lang="en-US" sz="1600" dirty="0" smtClean="0">
                <a:latin typeface="Times New Roman"/>
                <a:cs typeface="Times New Roman"/>
              </a:rPr>
              <a:t>all </a:t>
            </a:r>
            <a:r>
              <a:rPr lang="en-US" sz="1600" spc="-5" dirty="0" smtClean="0">
                <a:latin typeface="Times New Roman"/>
                <a:cs typeface="Times New Roman"/>
              </a:rPr>
              <a:t>machines working together to compute a given operation (scan, </a:t>
            </a:r>
            <a:r>
              <a:rPr lang="en-US" sz="1600" dirty="0" smtClean="0">
                <a:latin typeface="Times New Roman"/>
                <a:cs typeface="Times New Roman"/>
              </a:rPr>
              <a:t>sort,  </a:t>
            </a:r>
            <a:r>
              <a:rPr lang="en-US" sz="1600" spc="-5" dirty="0" smtClean="0">
                <a:latin typeface="Times New Roman"/>
                <a:cs typeface="Times New Roman"/>
              </a:rPr>
              <a:t>join).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02690" lvl="1" indent="-457834">
              <a:lnSpc>
                <a:spcPct val="100000"/>
              </a:lnSpc>
              <a:spcBef>
                <a:spcPts val="590"/>
              </a:spcBef>
              <a:buClr>
                <a:srgbClr val="DA1F28"/>
              </a:buClr>
              <a:buSzPct val="83333"/>
              <a:buAutoNum type="alphaLcParenR"/>
              <a:tabLst>
                <a:tab pos="1203325" algn="l"/>
                <a:tab pos="1203960" algn="l"/>
              </a:tabLst>
            </a:pPr>
            <a:r>
              <a:rPr lang="en-US" sz="1800" b="1" spc="-10" dirty="0" smtClean="0">
                <a:latin typeface="Times New Roman"/>
                <a:cs typeface="Times New Roman"/>
              </a:rPr>
              <a:t>Inter-operator</a:t>
            </a:r>
            <a:r>
              <a:rPr lang="en-US" sz="1800" b="1" spc="-40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Times New Roman"/>
                <a:cs typeface="Times New Roman"/>
              </a:rPr>
              <a:t>parallelism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322070" marR="5080" lvl="2" indent="-457200">
              <a:lnSpc>
                <a:spcPct val="100000"/>
              </a:lnSpc>
              <a:spcBef>
                <a:spcPts val="39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1322705" algn="l"/>
                <a:tab pos="132334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each operator </a:t>
            </a:r>
            <a:r>
              <a:rPr lang="en-US" sz="2000" spc="-10" dirty="0" smtClean="0">
                <a:latin typeface="Times New Roman"/>
                <a:cs typeface="Times New Roman"/>
              </a:rPr>
              <a:t>may </a:t>
            </a:r>
            <a:r>
              <a:rPr lang="en-US" sz="2000" dirty="0" smtClean="0">
                <a:latin typeface="Times New Roman"/>
                <a:cs typeface="Times New Roman"/>
              </a:rPr>
              <a:t>run </a:t>
            </a:r>
            <a:r>
              <a:rPr lang="en-US" sz="2000" spc="-5" dirty="0" smtClean="0">
                <a:latin typeface="Times New Roman"/>
                <a:cs typeface="Times New Roman"/>
              </a:rPr>
              <a:t>concurrently on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10" dirty="0" smtClean="0">
                <a:latin typeface="Times New Roman"/>
                <a:cs typeface="Times New Roman"/>
              </a:rPr>
              <a:t>different </a:t>
            </a:r>
            <a:r>
              <a:rPr lang="en-US" sz="2000" spc="-5" dirty="0" smtClean="0">
                <a:latin typeface="Times New Roman"/>
                <a:cs typeface="Times New Roman"/>
              </a:rPr>
              <a:t>site (exploits  pipelining).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322070" marR="9525" lvl="2" indent="-4572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1322705" algn="l"/>
                <a:tab pos="1323340" algn="l"/>
                <a:tab pos="174307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In	</a:t>
            </a:r>
            <a:r>
              <a:rPr lang="en-US" sz="2000" spc="-5" dirty="0" smtClean="0">
                <a:latin typeface="Times New Roman"/>
                <a:cs typeface="Times New Roman"/>
              </a:rPr>
              <a:t>order </a:t>
            </a:r>
            <a:r>
              <a:rPr lang="en-US" sz="2000" spc="-1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evaluate </a:t>
            </a:r>
            <a:r>
              <a:rPr lang="en-US" sz="2000" spc="-10" dirty="0" smtClean="0">
                <a:latin typeface="Times New Roman"/>
                <a:cs typeface="Times New Roman"/>
              </a:rPr>
              <a:t>different </a:t>
            </a:r>
            <a:r>
              <a:rPr lang="en-US" sz="2000" spc="-5" dirty="0" smtClean="0">
                <a:latin typeface="Times New Roman"/>
                <a:cs typeface="Times New Roman"/>
              </a:rPr>
              <a:t>operators </a:t>
            </a:r>
            <a:r>
              <a:rPr lang="en-US" sz="2000" spc="-10" dirty="0" smtClean="0">
                <a:latin typeface="Times New Roman"/>
                <a:cs typeface="Times New Roman"/>
              </a:rPr>
              <a:t>in </a:t>
            </a:r>
            <a:r>
              <a:rPr lang="en-US" sz="2000" spc="-5" dirty="0" smtClean="0">
                <a:latin typeface="Times New Roman"/>
                <a:cs typeface="Times New Roman"/>
              </a:rPr>
              <a:t>parallel, </a:t>
            </a:r>
            <a:r>
              <a:rPr lang="en-US" sz="2000" dirty="0" smtClean="0">
                <a:latin typeface="Times New Roman"/>
                <a:cs typeface="Times New Roman"/>
              </a:rPr>
              <a:t>we </a:t>
            </a:r>
            <a:r>
              <a:rPr lang="en-US" sz="2000" spc="-5" dirty="0" smtClean="0">
                <a:latin typeface="Times New Roman"/>
                <a:cs typeface="Times New Roman"/>
              </a:rPr>
              <a:t>need </a:t>
            </a:r>
            <a:r>
              <a:rPr lang="en-US" sz="2000" spc="-20" dirty="0" smtClean="0">
                <a:latin typeface="Times New Roman"/>
                <a:cs typeface="Times New Roman"/>
              </a:rPr>
              <a:t>to  </a:t>
            </a:r>
            <a:r>
              <a:rPr lang="en-US" sz="2000" dirty="0" smtClean="0">
                <a:latin typeface="Times New Roman"/>
                <a:cs typeface="Times New Roman"/>
              </a:rPr>
              <a:t>evaluate </a:t>
            </a:r>
            <a:r>
              <a:rPr lang="en-US" sz="2000" spc="-5" dirty="0" smtClean="0">
                <a:latin typeface="Times New Roman"/>
                <a:cs typeface="Times New Roman"/>
              </a:rPr>
              <a:t>each </a:t>
            </a:r>
            <a:r>
              <a:rPr lang="en-US" sz="2000" dirty="0" smtClean="0">
                <a:latin typeface="Times New Roman"/>
                <a:cs typeface="Times New Roman"/>
              </a:rPr>
              <a:t>operator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query plan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Parallel.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</a:t>
            </a:r>
            <a:r>
              <a:rPr lang="en-US" spc="-50" dirty="0" smtClean="0"/>
              <a:t> </a:t>
            </a:r>
            <a:r>
              <a:rPr lang="en-US" spc="-5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400" b="1" spc="-4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Types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Partitioning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265" marR="103505" indent="-457200">
              <a:lnSpc>
                <a:spcPct val="100699"/>
              </a:lnSpc>
              <a:spcBef>
                <a:spcPts val="580"/>
              </a:spcBef>
              <a:buClr>
                <a:srgbClr val="2CA1BE"/>
              </a:buClr>
              <a:buSzPct val="85416"/>
              <a:buAutoNum type="arabicPeriod"/>
              <a:tabLst>
                <a:tab pos="469265" algn="l"/>
                <a:tab pos="469900" algn="l"/>
                <a:tab pos="3757295" algn="l"/>
              </a:tabLst>
            </a:pPr>
            <a:r>
              <a:rPr lang="en-US" sz="2400" b="1" spc="-5" dirty="0" smtClean="0">
                <a:latin typeface="Times New Roman"/>
                <a:cs typeface="Times New Roman"/>
              </a:rPr>
              <a:t>Horizontal </a:t>
            </a:r>
            <a:r>
              <a:rPr lang="en-US" sz="2400" b="1" dirty="0" smtClean="0">
                <a:latin typeface="Times New Roman"/>
                <a:cs typeface="Times New Roman"/>
              </a:rPr>
              <a:t>Partitioning</a:t>
            </a:r>
            <a:r>
              <a:rPr lang="en-US" sz="2400" dirty="0" smtClean="0">
                <a:latin typeface="Times New Roman"/>
                <a:cs typeface="Times New Roman"/>
              </a:rPr>
              <a:t>:	</a:t>
            </a:r>
            <a:r>
              <a:rPr lang="en-US" sz="2000" dirty="0" err="1" smtClean="0">
                <a:latin typeface="Times New Roman"/>
                <a:cs typeface="Times New Roman"/>
              </a:rPr>
              <a:t>tuple</a:t>
            </a:r>
            <a:r>
              <a:rPr lang="en-US" sz="2000" dirty="0" smtClean="0">
                <a:latin typeface="Times New Roman"/>
                <a:cs typeface="Times New Roman"/>
              </a:rPr>
              <a:t> of a relation are divided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among  many </a:t>
            </a:r>
            <a:r>
              <a:rPr lang="en-US" sz="2000" dirty="0" smtClean="0">
                <a:latin typeface="Times New Roman"/>
                <a:cs typeface="Times New Roman"/>
              </a:rPr>
              <a:t>disks such that each </a:t>
            </a:r>
            <a:r>
              <a:rPr lang="en-US" sz="2000" dirty="0" err="1" smtClean="0">
                <a:latin typeface="Times New Roman"/>
                <a:cs typeface="Times New Roman"/>
              </a:rPr>
              <a:t>tuple</a:t>
            </a:r>
            <a:r>
              <a:rPr lang="en-US" sz="2000" dirty="0" smtClean="0">
                <a:latin typeface="Times New Roman"/>
                <a:cs typeface="Times New Roman"/>
              </a:rPr>
              <a:t> resides on </a:t>
            </a:r>
            <a:r>
              <a:rPr lang="en-US" sz="2000" spc="5" dirty="0" smtClean="0">
                <a:latin typeface="Times New Roman"/>
                <a:cs typeface="Times New Roman"/>
              </a:rPr>
              <a:t>one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disk.</a:t>
            </a:r>
          </a:p>
          <a:p>
            <a:pPr marL="560705" marR="5080" lvl="1" indent="-228600">
              <a:lnSpc>
                <a:spcPct val="100000"/>
              </a:lnSpc>
              <a:spcBef>
                <a:spcPts val="395"/>
              </a:spcBef>
              <a:buClr>
                <a:srgbClr val="1FADCD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It </a:t>
            </a:r>
            <a:r>
              <a:rPr lang="en-US" sz="2000" i="1" spc="-5" dirty="0" smtClean="0">
                <a:latin typeface="Times New Roman"/>
                <a:cs typeface="Times New Roman"/>
              </a:rPr>
              <a:t>enables to exploit the I/O </a:t>
            </a:r>
            <a:r>
              <a:rPr lang="en-US" sz="2000" i="1" dirty="0" smtClean="0">
                <a:latin typeface="Times New Roman"/>
                <a:cs typeface="Times New Roman"/>
              </a:rPr>
              <a:t>band </a:t>
            </a:r>
            <a:r>
              <a:rPr lang="en-US" sz="2000" i="1" spc="-5" dirty="0" smtClean="0">
                <a:latin typeface="Times New Roman"/>
                <a:cs typeface="Times New Roman"/>
              </a:rPr>
              <a:t>width </a:t>
            </a:r>
            <a:r>
              <a:rPr lang="en-US" sz="2000" i="1" dirty="0" smtClean="0">
                <a:latin typeface="Times New Roman"/>
                <a:cs typeface="Times New Roman"/>
              </a:rPr>
              <a:t>of </a:t>
            </a:r>
            <a:r>
              <a:rPr lang="en-US" sz="2000" i="1" spc="-5" dirty="0" smtClean="0">
                <a:latin typeface="Times New Roman"/>
                <a:cs typeface="Times New Roman"/>
              </a:rPr>
              <a:t>disks </a:t>
            </a:r>
            <a:r>
              <a:rPr lang="en-US" sz="2000" i="1" dirty="0" smtClean="0">
                <a:latin typeface="Times New Roman"/>
                <a:cs typeface="Times New Roman"/>
              </a:rPr>
              <a:t>by </a:t>
            </a:r>
            <a:r>
              <a:rPr lang="en-US" sz="2000" i="1" spc="-15" dirty="0" smtClean="0">
                <a:latin typeface="Times New Roman"/>
                <a:cs typeface="Times New Roman"/>
              </a:rPr>
              <a:t>reading </a:t>
            </a:r>
            <a:r>
              <a:rPr lang="en-US" sz="2000" i="1" dirty="0" smtClean="0">
                <a:latin typeface="Times New Roman"/>
                <a:cs typeface="Times New Roman"/>
              </a:rPr>
              <a:t>&amp; </a:t>
            </a:r>
            <a:r>
              <a:rPr lang="en-US" sz="2000" i="1" spc="-5" dirty="0" smtClean="0">
                <a:latin typeface="Times New Roman"/>
                <a:cs typeface="Times New Roman"/>
              </a:rPr>
              <a:t>writing  </a:t>
            </a:r>
            <a:r>
              <a:rPr lang="en-US" sz="2000" i="1" dirty="0" smtClean="0">
                <a:latin typeface="Times New Roman"/>
                <a:cs typeface="Times New Roman"/>
              </a:rPr>
              <a:t>them </a:t>
            </a:r>
            <a:r>
              <a:rPr lang="en-US" sz="2000" i="1" spc="-5" dirty="0" smtClean="0">
                <a:latin typeface="Times New Roman"/>
                <a:cs typeface="Times New Roman"/>
              </a:rPr>
              <a:t>in</a:t>
            </a:r>
            <a:r>
              <a:rPr lang="en-US" sz="2000" i="1" spc="-4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parallel.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1300" marR="5080" indent="-228600">
              <a:spcBef>
                <a:spcPts val="105"/>
              </a:spcBef>
              <a:buClr>
                <a:srgbClr val="1FADCD"/>
              </a:buClr>
              <a:buSzPct val="85000"/>
              <a:buFont typeface="Wingdings 2"/>
              <a:buChar char=""/>
              <a:tabLst>
                <a:tab pos="241300" algn="l"/>
                <a:tab pos="1179830" algn="l"/>
                <a:tab pos="1679575" algn="l"/>
                <a:tab pos="2306320" algn="l"/>
                <a:tab pos="3350260" algn="l"/>
                <a:tab pos="373761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Reduce	</a:t>
            </a:r>
            <a:r>
              <a:rPr lang="en-US" sz="2000" i="1" spc="-5" dirty="0" smtClean="0">
                <a:latin typeface="Times New Roman"/>
                <a:cs typeface="Times New Roman"/>
              </a:rPr>
              <a:t>the	time	</a:t>
            </a:r>
            <a:r>
              <a:rPr lang="en-US" sz="2000" i="1" spc="-25" dirty="0" smtClean="0">
                <a:latin typeface="Times New Roman"/>
                <a:cs typeface="Times New Roman"/>
              </a:rPr>
              <a:t>required	</a:t>
            </a:r>
            <a:r>
              <a:rPr lang="en-US" sz="2000" i="1" spc="-5" dirty="0" smtClean="0">
                <a:latin typeface="Times New Roman"/>
                <a:cs typeface="Times New Roman"/>
              </a:rPr>
              <a:t>to	</a:t>
            </a:r>
            <a:r>
              <a:rPr lang="en-US" sz="2000" i="1" spc="-15" dirty="0" smtClean="0">
                <a:latin typeface="Times New Roman"/>
                <a:cs typeface="Times New Roman"/>
              </a:rPr>
              <a:t>retrieve  </a:t>
            </a:r>
            <a:r>
              <a:rPr lang="en-US" sz="2000" i="1" spc="-5" dirty="0" smtClean="0">
                <a:latin typeface="Times New Roman"/>
                <a:cs typeface="Times New Roman"/>
              </a:rPr>
              <a:t>partitioning </a:t>
            </a:r>
            <a:r>
              <a:rPr lang="en-US" sz="2000" i="1" dirty="0" smtClean="0">
                <a:latin typeface="Times New Roman"/>
                <a:cs typeface="Times New Roman"/>
              </a:rPr>
              <a:t>the </a:t>
            </a:r>
            <a:r>
              <a:rPr lang="en-US" sz="2000" i="1" spc="-10" dirty="0" smtClean="0">
                <a:latin typeface="Times New Roman"/>
                <a:cs typeface="Times New Roman"/>
              </a:rPr>
              <a:t>relations </a:t>
            </a:r>
            <a:r>
              <a:rPr lang="en-US" sz="2000" i="1" spc="-75" dirty="0" err="1" smtClean="0">
                <a:latin typeface="Times New Roman"/>
                <a:cs typeface="Times New Roman"/>
              </a:rPr>
              <a:t>r</a:t>
            </a:r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i="1" spc="-10" dirty="0" err="1" smtClean="0">
                <a:latin typeface="Times New Roman"/>
                <a:cs typeface="Times New Roman"/>
              </a:rPr>
              <a:t>l</a:t>
            </a:r>
            <a:r>
              <a:rPr lang="en-US" sz="2000" i="1" dirty="0" err="1" smtClean="0">
                <a:latin typeface="Times New Roman"/>
                <a:cs typeface="Times New Roman"/>
              </a:rPr>
              <a:t>a</a:t>
            </a:r>
            <a:r>
              <a:rPr lang="en-US" sz="2000" i="1" spc="-15" dirty="0" err="1" smtClean="0">
                <a:latin typeface="Times New Roman"/>
                <a:cs typeface="Times New Roman"/>
              </a:rPr>
              <a:t>t</a:t>
            </a:r>
            <a:r>
              <a:rPr lang="en-US" sz="2000" i="1" dirty="0" err="1" smtClean="0">
                <a:latin typeface="Times New Roman"/>
                <a:cs typeface="Times New Roman"/>
              </a:rPr>
              <a:t>i</a:t>
            </a:r>
            <a:r>
              <a:rPr lang="en-US" sz="2000" i="1" spc="-15" dirty="0" err="1" smtClean="0">
                <a:latin typeface="Times New Roman"/>
                <a:cs typeface="Times New Roman"/>
              </a:rPr>
              <a:t>o</a:t>
            </a:r>
            <a:r>
              <a:rPr lang="en-US" sz="2000" i="1" dirty="0" err="1" smtClean="0">
                <a:latin typeface="Times New Roman"/>
                <a:cs typeface="Times New Roman"/>
              </a:rPr>
              <a:t>ns</a:t>
            </a:r>
            <a:r>
              <a:rPr lang="en-US" sz="2000" i="1" dirty="0" smtClean="0">
                <a:latin typeface="Times New Roman"/>
                <a:cs typeface="Times New Roman"/>
              </a:rPr>
              <a:t>	</a:t>
            </a:r>
            <a:r>
              <a:rPr lang="en-US" sz="2000" i="1" spc="-20" dirty="0" smtClean="0">
                <a:latin typeface="Times New Roman"/>
                <a:cs typeface="Times New Roman"/>
              </a:rPr>
              <a:t>f</a:t>
            </a:r>
            <a:r>
              <a:rPr lang="en-US" sz="2000" i="1" spc="-75" dirty="0" smtClean="0">
                <a:latin typeface="Times New Roman"/>
                <a:cs typeface="Times New Roman"/>
              </a:rPr>
              <a:t>r</a:t>
            </a:r>
            <a:r>
              <a:rPr lang="en-US" sz="2000" i="1" dirty="0" smtClean="0">
                <a:latin typeface="Times New Roman"/>
                <a:cs typeface="Times New Roman"/>
              </a:rPr>
              <a:t>om	d</a:t>
            </a:r>
            <a:r>
              <a:rPr lang="en-US" sz="2000" i="1" spc="-15" dirty="0" smtClean="0">
                <a:latin typeface="Times New Roman"/>
                <a:cs typeface="Times New Roman"/>
              </a:rPr>
              <a:t>i</a:t>
            </a:r>
            <a:r>
              <a:rPr lang="en-US" sz="2000" i="1" dirty="0" smtClean="0">
                <a:latin typeface="Times New Roman"/>
                <a:cs typeface="Times New Roman"/>
              </a:rPr>
              <a:t>sk	</a:t>
            </a:r>
            <a:r>
              <a:rPr lang="en-US" sz="2000" i="1" spc="5" dirty="0" smtClean="0">
                <a:latin typeface="Times New Roman"/>
                <a:cs typeface="Times New Roman"/>
              </a:rPr>
              <a:t>by</a:t>
            </a:r>
            <a:r>
              <a:rPr lang="en-US" sz="2000" i="1" spc="-1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on multiple</a:t>
            </a:r>
            <a:r>
              <a:rPr lang="en-US" sz="2000" i="1" spc="-11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disks.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91210" lvl="1" indent="-457834">
              <a:lnSpc>
                <a:spcPct val="100000"/>
              </a:lnSpc>
              <a:spcBef>
                <a:spcPts val="335"/>
              </a:spcBef>
              <a:buClr>
                <a:srgbClr val="ACCEDC"/>
              </a:buClr>
              <a:buSzPct val="85000"/>
              <a:buAutoNum type="arabicPeriod"/>
              <a:tabLst>
                <a:tab pos="791210" algn="l"/>
                <a:tab pos="791845" algn="l"/>
              </a:tabLst>
            </a:pPr>
            <a:r>
              <a:rPr lang="en-US" sz="2000" b="1" spc="-5" dirty="0">
                <a:solidFill>
                  <a:srgbClr val="DA1F28"/>
                </a:solidFill>
                <a:cs typeface="Calibri"/>
              </a:rPr>
              <a:t>Range</a:t>
            </a:r>
            <a:r>
              <a:rPr lang="en-US" sz="2000" b="1" spc="-15" dirty="0">
                <a:solidFill>
                  <a:srgbClr val="DA1F28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DA1F28"/>
                </a:solidFill>
                <a:cs typeface="Calibri"/>
              </a:rPr>
              <a:t>Partitioning</a:t>
            </a:r>
            <a:endParaRPr lang="en-US" sz="2000" dirty="0">
              <a:cs typeface="Calibri"/>
            </a:endParaRPr>
          </a:p>
          <a:p>
            <a:pPr marL="791210" lvl="1" indent="-457834">
              <a:lnSpc>
                <a:spcPct val="100000"/>
              </a:lnSpc>
              <a:spcBef>
                <a:spcPts val="395"/>
              </a:spcBef>
              <a:buClr>
                <a:srgbClr val="ACCEDC"/>
              </a:buClr>
              <a:buSzPct val="85000"/>
              <a:buAutoNum type="arabicPeriod"/>
              <a:tabLst>
                <a:tab pos="791210" algn="l"/>
                <a:tab pos="791845" algn="l"/>
              </a:tabLst>
            </a:pPr>
            <a:r>
              <a:rPr lang="en-US" sz="2000" b="1" spc="-5" dirty="0">
                <a:solidFill>
                  <a:srgbClr val="DA1F28"/>
                </a:solidFill>
                <a:cs typeface="Calibri"/>
              </a:rPr>
              <a:t>Hash</a:t>
            </a:r>
            <a:r>
              <a:rPr lang="en-US" sz="2000" b="1" spc="-20" dirty="0">
                <a:solidFill>
                  <a:srgbClr val="DA1F28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DA1F28"/>
                </a:solidFill>
                <a:cs typeface="Calibri"/>
              </a:rPr>
              <a:t>Partitioning</a:t>
            </a:r>
            <a:endParaRPr lang="en-US" sz="2000" dirty="0">
              <a:cs typeface="Calibri"/>
            </a:endParaRPr>
          </a:p>
          <a:p>
            <a:pPr marL="791210" lvl="1" indent="-457834">
              <a:lnSpc>
                <a:spcPct val="100000"/>
              </a:lnSpc>
              <a:spcBef>
                <a:spcPts val="409"/>
              </a:spcBef>
              <a:buClr>
                <a:srgbClr val="ACCEDC"/>
              </a:buClr>
              <a:buSzPct val="85000"/>
              <a:buAutoNum type="arabicPeriod"/>
              <a:tabLst>
                <a:tab pos="791210" algn="l"/>
                <a:tab pos="791845" algn="l"/>
              </a:tabLst>
            </a:pPr>
            <a:r>
              <a:rPr lang="en-US" sz="2000" b="1" spc="-5" dirty="0">
                <a:solidFill>
                  <a:srgbClr val="DA1F28"/>
                </a:solidFill>
                <a:cs typeface="Calibri"/>
              </a:rPr>
              <a:t>Round </a:t>
            </a:r>
            <a:r>
              <a:rPr lang="en-US" sz="2000" b="1" spc="-10" dirty="0">
                <a:solidFill>
                  <a:srgbClr val="DA1F28"/>
                </a:solidFill>
                <a:cs typeface="Calibri"/>
              </a:rPr>
              <a:t>Robin</a:t>
            </a:r>
            <a:r>
              <a:rPr lang="en-US" sz="2000" b="1" spc="-55" dirty="0">
                <a:solidFill>
                  <a:srgbClr val="DA1F28"/>
                </a:solidFill>
                <a:cs typeface="Calibri"/>
              </a:rPr>
              <a:t> </a:t>
            </a:r>
            <a:r>
              <a:rPr lang="en-US" sz="2000" b="1" spc="-5" dirty="0" smtClean="0">
                <a:solidFill>
                  <a:srgbClr val="DA1F28"/>
                </a:solidFill>
                <a:cs typeface="Calibri"/>
              </a:rPr>
              <a:t>Partitioning</a:t>
            </a:r>
          </a:p>
          <a:p>
            <a:pPr marL="791210" lvl="1" indent="-457834">
              <a:spcBef>
                <a:spcPts val="409"/>
              </a:spcBef>
              <a:buClr>
                <a:srgbClr val="ACCEDC"/>
              </a:buClr>
              <a:buSzPct val="85000"/>
              <a:buNone/>
              <a:tabLst>
                <a:tab pos="791210" algn="l"/>
                <a:tab pos="791845" algn="l"/>
              </a:tabLst>
            </a:pPr>
            <a:r>
              <a:rPr lang="en-US" sz="2000" b="1" spc="-10" dirty="0" smtClean="0">
                <a:solidFill>
                  <a:srgbClr val="2CA1BE"/>
                </a:solidFill>
                <a:latin typeface="Times New Roman"/>
                <a:cs typeface="Times New Roman"/>
              </a:rPr>
              <a:t>2.	</a:t>
            </a:r>
            <a:r>
              <a:rPr lang="en-US" sz="2000" b="1" spc="-30" dirty="0" smtClean="0">
                <a:latin typeface="Times New Roman"/>
                <a:cs typeface="Times New Roman"/>
              </a:rPr>
              <a:t>Vertical</a:t>
            </a:r>
            <a:r>
              <a:rPr lang="en-US" sz="2000" b="1" spc="-9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Partitioning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91210" lvl="1" indent="-457834">
              <a:spcBef>
                <a:spcPts val="409"/>
              </a:spcBef>
              <a:buClr>
                <a:srgbClr val="ACCEDC"/>
              </a:buClr>
              <a:buSzPct val="85000"/>
              <a:buNone/>
              <a:tabLst>
                <a:tab pos="791210" algn="l"/>
                <a:tab pos="791845" algn="l"/>
              </a:tabLst>
            </a:pPr>
            <a:endParaRPr lang="en-US" sz="20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1.Range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  <a:tab pos="1254125" algn="l"/>
              </a:tabLst>
            </a:pPr>
            <a:r>
              <a:rPr lang="en-US" sz="2400" spc="-20" dirty="0" err="1" smtClean="0">
                <a:latin typeface="Times New Roman"/>
                <a:cs typeface="Times New Roman"/>
              </a:rPr>
              <a:t>Tuples</a:t>
            </a:r>
            <a:r>
              <a:rPr lang="en-US" sz="2400" spc="-20" dirty="0" smtClean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are sorted </a:t>
            </a:r>
            <a:r>
              <a:rPr lang="en-US" sz="2400" spc="-5" dirty="0" smtClean="0">
                <a:latin typeface="Times New Roman"/>
                <a:cs typeface="Times New Roman"/>
              </a:rPr>
              <a:t>(conceptually), </a:t>
            </a:r>
            <a:r>
              <a:rPr lang="en-US" sz="2400" dirty="0" smtClean="0">
                <a:latin typeface="Times New Roman"/>
                <a:cs typeface="Times New Roman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ranges are chosen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for  the sort key values so that each range contains roughly the  </a:t>
            </a:r>
            <a:r>
              <a:rPr lang="en-US" sz="2400" spc="-5" dirty="0" smtClean="0">
                <a:latin typeface="Times New Roman"/>
                <a:cs typeface="Times New Roman"/>
              </a:rPr>
              <a:t>same number </a:t>
            </a:r>
            <a:r>
              <a:rPr lang="en-US" sz="2400" dirty="0" smtClean="0">
                <a:latin typeface="Times New Roman"/>
                <a:cs typeface="Times New Roman"/>
              </a:rPr>
              <a:t>of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tuples</a:t>
            </a:r>
            <a:r>
              <a:rPr lang="en-US" sz="2400" dirty="0" smtClean="0">
                <a:latin typeface="Times New Roman"/>
                <a:cs typeface="Times New Roman"/>
              </a:rPr>
              <a:t>;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dirty="0" err="1" smtClean="0">
                <a:latin typeface="Times New Roman"/>
                <a:cs typeface="Times New Roman"/>
              </a:rPr>
              <a:t>tuples</a:t>
            </a:r>
            <a:r>
              <a:rPr lang="en-US" sz="2400" dirty="0" smtClean="0">
                <a:latin typeface="Times New Roman"/>
                <a:cs typeface="Times New Roman"/>
              </a:rPr>
              <a:t> in range 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are assigned to processor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Clr>
                <a:srgbClr val="2CA1BE"/>
              </a:buClr>
              <a:buSzPct val="8409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200" spc="-5" dirty="0" err="1" smtClean="0">
                <a:latin typeface="Times New Roman"/>
                <a:cs typeface="Times New Roman"/>
              </a:rPr>
              <a:t>Eg</a:t>
            </a:r>
            <a:r>
              <a:rPr lang="en-US" sz="2200" spc="-5" dirty="0" smtClean="0">
                <a:latin typeface="Times New Roman"/>
                <a:cs typeface="Times New Roman"/>
              </a:rPr>
              <a:t>: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sailor _id 1-10 assigned to disk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1</a:t>
            </a:r>
          </a:p>
          <a:p>
            <a:pPr marL="561340" lvl="1" indent="-229235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sailor _id </a:t>
            </a:r>
            <a:r>
              <a:rPr lang="en-US" sz="2200" dirty="0" smtClean="0">
                <a:latin typeface="Times New Roman"/>
                <a:cs typeface="Times New Roman"/>
              </a:rPr>
              <a:t>10-20 </a:t>
            </a:r>
            <a:r>
              <a:rPr lang="en-US" sz="2200" spc="-5" dirty="0" smtClean="0">
                <a:latin typeface="Times New Roman"/>
                <a:cs typeface="Times New Roman"/>
              </a:rPr>
              <a:t>assigned to disk</a:t>
            </a:r>
            <a:r>
              <a:rPr lang="en-US" sz="2200" spc="-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2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sailor _id </a:t>
            </a:r>
            <a:r>
              <a:rPr lang="en-US" sz="2200" dirty="0" smtClean="0">
                <a:latin typeface="Times New Roman"/>
                <a:cs typeface="Times New Roman"/>
              </a:rPr>
              <a:t>20-30 </a:t>
            </a:r>
            <a:r>
              <a:rPr lang="en-US" sz="2200" spc="-5" dirty="0" smtClean="0">
                <a:latin typeface="Times New Roman"/>
                <a:cs typeface="Times New Roman"/>
              </a:rPr>
              <a:t>assigned to disk</a:t>
            </a:r>
            <a:r>
              <a:rPr lang="en-US" sz="2200" spc="-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3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"/>
            </a:pPr>
            <a:endParaRPr lang="en-US" sz="3150" dirty="0" smtClean="0">
              <a:latin typeface="Times New Roman"/>
              <a:cs typeface="Times New Roman"/>
            </a:endParaRPr>
          </a:p>
          <a:p>
            <a:pPr marL="285115" marR="242570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range partitioning can </a:t>
            </a:r>
            <a:r>
              <a:rPr lang="en-US" sz="2000" i="1" spc="-5" dirty="0" smtClean="0">
                <a:latin typeface="Times New Roman"/>
                <a:cs typeface="Times New Roman"/>
              </a:rPr>
              <a:t>lead </a:t>
            </a:r>
            <a:r>
              <a:rPr lang="en-US" sz="2000" i="1" dirty="0" smtClean="0">
                <a:latin typeface="Times New Roman"/>
                <a:cs typeface="Times New Roman"/>
              </a:rPr>
              <a:t>to </a:t>
            </a:r>
            <a:r>
              <a:rPr lang="en-US" sz="2000" b="1" i="1" dirty="0" smtClean="0">
                <a:latin typeface="Times New Roman"/>
                <a:cs typeface="Times New Roman"/>
              </a:rPr>
              <a:t>data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skew; </a:t>
            </a:r>
            <a:r>
              <a:rPr lang="en-US" sz="2000" i="1" dirty="0" smtClean="0">
                <a:latin typeface="Times New Roman"/>
                <a:cs typeface="Times New Roman"/>
              </a:rPr>
              <a:t>that is, partitions </a:t>
            </a:r>
            <a:r>
              <a:rPr lang="en-US" sz="2000" i="1" spc="-5" dirty="0" smtClean="0">
                <a:latin typeface="Times New Roman"/>
                <a:cs typeface="Times New Roman"/>
              </a:rPr>
              <a:t>with</a:t>
            </a:r>
            <a:r>
              <a:rPr lang="en-US" sz="2000" i="1" spc="-2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widely  varying </a:t>
            </a:r>
            <a:r>
              <a:rPr lang="en-US" sz="2000" i="1" spc="5" dirty="0" smtClean="0">
                <a:latin typeface="Times New Roman"/>
                <a:cs typeface="Times New Roman"/>
              </a:rPr>
              <a:t>number </a:t>
            </a:r>
            <a:r>
              <a:rPr lang="en-US" sz="2000" i="1" dirty="0" smtClean="0">
                <a:latin typeface="Times New Roman"/>
                <a:cs typeface="Times New Roman"/>
              </a:rPr>
              <a:t>of </a:t>
            </a:r>
            <a:r>
              <a:rPr lang="en-US" sz="2000" i="1" spc="-5" dirty="0" err="1" smtClean="0">
                <a:latin typeface="Times New Roman"/>
                <a:cs typeface="Times New Roman"/>
              </a:rPr>
              <a:t>tuples</a:t>
            </a:r>
            <a:r>
              <a:rPr lang="en-US" sz="2000" i="1" spc="-125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across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Parallel Databases</a:t>
            </a:r>
          </a:p>
          <a:p>
            <a:pPr>
              <a:buNone/>
            </a:pPr>
            <a:r>
              <a:rPr lang="en-US" dirty="0" smtClean="0"/>
              <a:t>• Machines are physically close to each other, e.g., same server room</a:t>
            </a:r>
          </a:p>
          <a:p>
            <a:pPr>
              <a:buNone/>
            </a:pPr>
            <a:r>
              <a:rPr lang="en-US" dirty="0" smtClean="0"/>
              <a:t>• Machines connects with dedicated high-speed LANs and switches</a:t>
            </a:r>
          </a:p>
          <a:p>
            <a:pPr>
              <a:buNone/>
            </a:pPr>
            <a:r>
              <a:rPr lang="en-US" dirty="0" smtClean="0"/>
              <a:t>• Communication cost is assumed to be small</a:t>
            </a:r>
          </a:p>
          <a:p>
            <a:pPr>
              <a:buNone/>
            </a:pPr>
            <a:r>
              <a:rPr lang="en-US" dirty="0" smtClean="0"/>
              <a:t>• Can shared-memory, shared-disk, or shared-nothing architecture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Distributed Databases</a:t>
            </a:r>
          </a:p>
          <a:p>
            <a:pPr>
              <a:buNone/>
            </a:pPr>
            <a:r>
              <a:rPr lang="en-US" dirty="0" smtClean="0"/>
              <a:t>• Machines can far from each other, e.g., in different continent</a:t>
            </a:r>
          </a:p>
          <a:p>
            <a:pPr>
              <a:buNone/>
            </a:pPr>
            <a:r>
              <a:rPr lang="en-US" dirty="0" smtClean="0"/>
              <a:t>• Can be connected using public-purpose network, e.g., Internet</a:t>
            </a:r>
          </a:p>
          <a:p>
            <a:pPr>
              <a:buNone/>
            </a:pPr>
            <a:r>
              <a:rPr lang="en-US" dirty="0" smtClean="0"/>
              <a:t>• Communication cost and problems cannot be ignored</a:t>
            </a:r>
          </a:p>
          <a:p>
            <a:pPr>
              <a:buNone/>
            </a:pPr>
            <a:r>
              <a:rPr lang="en-US" dirty="0" smtClean="0"/>
              <a:t>• Usually shared-nothing architecture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2.Hash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A hash function </a:t>
            </a:r>
            <a:r>
              <a:rPr lang="en-US" dirty="0" smtClean="0">
                <a:latin typeface="Times New Roman"/>
                <a:cs typeface="Times New Roman"/>
              </a:rPr>
              <a:t>is applied to </a:t>
            </a:r>
            <a:r>
              <a:rPr lang="en-US" spc="-5" dirty="0" smtClean="0">
                <a:latin typeface="Times New Roman"/>
                <a:cs typeface="Times New Roman"/>
              </a:rPr>
              <a:t>selected fields </a:t>
            </a:r>
            <a:r>
              <a:rPr lang="en-US" dirty="0" smtClean="0">
                <a:latin typeface="Times New Roman"/>
                <a:cs typeface="Times New Roman"/>
              </a:rPr>
              <a:t>of a </a:t>
            </a:r>
            <a:r>
              <a:rPr lang="en-US" dirty="0" err="1" smtClean="0">
                <a:latin typeface="Times New Roman"/>
                <a:cs typeface="Times New Roman"/>
              </a:rPr>
              <a:t>tuple</a:t>
            </a:r>
            <a:r>
              <a:rPr lang="en-US" dirty="0" smtClean="0">
                <a:latin typeface="Times New Roman"/>
                <a:cs typeface="Times New Roman"/>
              </a:rPr>
              <a:t> to </a:t>
            </a:r>
            <a:r>
              <a:rPr lang="en-US" spc="-5" dirty="0" smtClean="0">
                <a:latin typeface="Times New Roman"/>
                <a:cs typeface="Times New Roman"/>
              </a:rPr>
              <a:t>determine</a:t>
            </a:r>
            <a:r>
              <a:rPr lang="en-US" spc="-27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its  </a:t>
            </a:r>
            <a:r>
              <a:rPr lang="en-US" spc="-10" dirty="0" smtClean="0">
                <a:latin typeface="Times New Roman"/>
                <a:cs typeface="Times New Roman"/>
              </a:rPr>
              <a:t>processor.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39179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Hash partitioning has </a:t>
            </a: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additional virtue that it keeps data</a:t>
            </a:r>
            <a:r>
              <a:rPr lang="en-US" spc="-2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evenly  distributed even if the data grows and shrinks over</a:t>
            </a:r>
            <a:r>
              <a:rPr lang="en-US" spc="-22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time.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3.Round Robin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If there are </a:t>
            </a:r>
            <a:r>
              <a:rPr lang="en-US" sz="20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lang="en-US" sz="2000" i="1" spc="-5" dirty="0" smtClean="0">
                <a:latin typeface="Times New Roman"/>
                <a:cs typeface="Times New Roman"/>
              </a:rPr>
              <a:t>processors, </a:t>
            </a:r>
            <a:r>
              <a:rPr lang="en-US" sz="2000" i="1" dirty="0" smtClean="0">
                <a:latin typeface="Times New Roman"/>
                <a:cs typeface="Times New Roman"/>
              </a:rPr>
              <a:t>the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i="1" spc="-5" dirty="0" err="1" smtClean="0">
                <a:latin typeface="Times New Roman"/>
                <a:cs typeface="Times New Roman"/>
              </a:rPr>
              <a:t>th</a:t>
            </a:r>
            <a:r>
              <a:rPr lang="en-US" sz="2000" i="1" spc="-5" dirty="0" smtClean="0">
                <a:latin typeface="Times New Roman"/>
                <a:cs typeface="Times New Roman"/>
              </a:rPr>
              <a:t> </a:t>
            </a:r>
            <a:r>
              <a:rPr lang="en-US" sz="2000" i="1" dirty="0" err="1" smtClean="0">
                <a:latin typeface="Times New Roman"/>
                <a:cs typeface="Times New Roman"/>
              </a:rPr>
              <a:t>tuple</a:t>
            </a:r>
            <a:r>
              <a:rPr lang="en-US" sz="2000" i="1" dirty="0" smtClean="0">
                <a:latin typeface="Times New Roman"/>
                <a:cs typeface="Times New Roman"/>
              </a:rPr>
              <a:t> is assigned to </a:t>
            </a:r>
            <a:r>
              <a:rPr lang="en-US" sz="2000" i="1" spc="-10" dirty="0" smtClean="0">
                <a:latin typeface="Times New Roman"/>
                <a:cs typeface="Times New Roman"/>
              </a:rPr>
              <a:t>processor </a:t>
            </a:r>
            <a:r>
              <a:rPr lang="en-US" sz="2000" b="1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mod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000" b="1" i="1" spc="-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</a:p>
          <a:p>
            <a:pPr marL="285115">
              <a:lnSpc>
                <a:spcPct val="100000"/>
              </a:lnSpc>
            </a:pPr>
            <a:r>
              <a:rPr lang="en-US" sz="2000" b="1" spc="-10" dirty="0" smtClean="0">
                <a:latin typeface="Times New Roman"/>
                <a:cs typeface="Times New Roman"/>
              </a:rPr>
              <a:t>round-robin</a:t>
            </a:r>
            <a:r>
              <a:rPr lang="en-US" sz="2000" b="1" spc="-5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partitioning.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100" dirty="0" smtClean="0">
              <a:latin typeface="Times New Roman"/>
              <a:cs typeface="Times New Roman"/>
            </a:endParaRPr>
          </a:p>
          <a:p>
            <a:pPr marL="285115" marR="2724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Round-robin </a:t>
            </a:r>
            <a:r>
              <a:rPr lang="en-US" sz="2000" spc="-5" dirty="0" smtClean="0">
                <a:latin typeface="Times New Roman"/>
                <a:cs typeface="Times New Roman"/>
              </a:rPr>
              <a:t>partitioning </a:t>
            </a:r>
            <a:r>
              <a:rPr lang="en-US" sz="2000" dirty="0" smtClean="0">
                <a:latin typeface="Times New Roman"/>
                <a:cs typeface="Times New Roman"/>
              </a:rPr>
              <a:t>is suitable for </a:t>
            </a:r>
            <a:r>
              <a:rPr lang="en-US" sz="2000" spc="-5" dirty="0" smtClean="0">
                <a:latin typeface="Times New Roman"/>
                <a:cs typeface="Times New Roman"/>
              </a:rPr>
              <a:t>efficiently </a:t>
            </a:r>
            <a:r>
              <a:rPr lang="en-US" sz="2000" dirty="0" smtClean="0">
                <a:latin typeface="Times New Roman"/>
                <a:cs typeface="Times New Roman"/>
              </a:rPr>
              <a:t>evaluating queries</a:t>
            </a:r>
            <a:r>
              <a:rPr lang="en-US" sz="2000" spc="-229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  </a:t>
            </a:r>
            <a:r>
              <a:rPr lang="en-US" sz="2000" spc="-5" dirty="0" smtClean="0">
                <a:latin typeface="Times New Roman"/>
                <a:cs typeface="Times New Roman"/>
              </a:rPr>
              <a:t>access </a:t>
            </a:r>
            <a:r>
              <a:rPr lang="en-US" sz="2000" dirty="0" smtClean="0">
                <a:latin typeface="Times New Roman"/>
                <a:cs typeface="Times New Roman"/>
              </a:rPr>
              <a:t>the entire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relation.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 2"/>
              <a:buChar char=""/>
            </a:pPr>
            <a:endParaRPr lang="en-US" sz="2950" dirty="0" smtClean="0">
              <a:latin typeface="Times New Roman"/>
              <a:cs typeface="Times New Roman"/>
            </a:endParaRPr>
          </a:p>
          <a:p>
            <a:pPr marL="561340" marR="5080" lvl="1" indent="-229235">
              <a:lnSpc>
                <a:spcPct val="100000"/>
              </a:lnSpc>
              <a:buClr>
                <a:srgbClr val="DA1F28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If only a subset of the </a:t>
            </a:r>
            <a:r>
              <a:rPr lang="en-US" sz="2000" i="1" spc="-5" dirty="0" err="1" smtClean="0">
                <a:latin typeface="Times New Roman"/>
                <a:cs typeface="Times New Roman"/>
              </a:rPr>
              <a:t>tuples</a:t>
            </a:r>
            <a:r>
              <a:rPr lang="en-US" sz="2000" i="1" spc="-5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(e.g., those that </a:t>
            </a:r>
            <a:r>
              <a:rPr lang="en-US" sz="2000" i="1" spc="-5" dirty="0" smtClean="0">
                <a:latin typeface="Times New Roman"/>
                <a:cs typeface="Times New Roman"/>
              </a:rPr>
              <a:t>satisfy </a:t>
            </a:r>
            <a:r>
              <a:rPr lang="en-US" sz="2000" i="1" dirty="0" smtClean="0">
                <a:latin typeface="Times New Roman"/>
                <a:cs typeface="Times New Roman"/>
              </a:rPr>
              <a:t>the </a:t>
            </a:r>
            <a:r>
              <a:rPr lang="en-US" sz="2000" i="1" spc="-5" dirty="0" smtClean="0">
                <a:latin typeface="Times New Roman"/>
                <a:cs typeface="Times New Roman"/>
              </a:rPr>
              <a:t>selection  </a:t>
            </a:r>
            <a:r>
              <a:rPr lang="en-US" sz="2000" i="1" dirty="0" smtClean="0">
                <a:latin typeface="Times New Roman"/>
                <a:cs typeface="Times New Roman"/>
              </a:rPr>
              <a:t>condition </a:t>
            </a:r>
            <a:r>
              <a:rPr lang="en-US" sz="2000" i="1" spc="5" dirty="0" smtClean="0">
                <a:latin typeface="Times New Roman"/>
                <a:cs typeface="Times New Roman"/>
              </a:rPr>
              <a:t>age </a:t>
            </a:r>
            <a:r>
              <a:rPr lang="en-US" sz="2000" i="1" dirty="0" smtClean="0">
                <a:latin typeface="Times New Roman"/>
                <a:cs typeface="Times New Roman"/>
              </a:rPr>
              <a:t>= </a:t>
            </a:r>
            <a:r>
              <a:rPr lang="en-US" sz="2000" i="1" spc="5" dirty="0" smtClean="0">
                <a:latin typeface="Times New Roman"/>
                <a:cs typeface="Times New Roman"/>
              </a:rPr>
              <a:t>20) </a:t>
            </a:r>
            <a:r>
              <a:rPr lang="en-US" sz="2000" i="1" dirty="0" smtClean="0">
                <a:latin typeface="Times New Roman"/>
                <a:cs typeface="Times New Roman"/>
              </a:rPr>
              <a:t>is </a:t>
            </a:r>
            <a:r>
              <a:rPr lang="en-US" sz="2000" i="1" spc="-20" dirty="0" smtClean="0">
                <a:latin typeface="Times New Roman"/>
                <a:cs typeface="Times New Roman"/>
              </a:rPr>
              <a:t>required, </a:t>
            </a:r>
            <a:r>
              <a:rPr lang="en-US" sz="2000" i="1" dirty="0" smtClean="0">
                <a:latin typeface="Times New Roman"/>
                <a:cs typeface="Times New Roman"/>
              </a:rPr>
              <a:t>hash partitioning </a:t>
            </a:r>
            <a:r>
              <a:rPr lang="en-US" sz="2000" i="1" spc="5" dirty="0" smtClean="0">
                <a:latin typeface="Times New Roman"/>
                <a:cs typeface="Times New Roman"/>
              </a:rPr>
              <a:t>and </a:t>
            </a:r>
            <a:r>
              <a:rPr lang="en-US" sz="2000" i="1" dirty="0" smtClean="0">
                <a:latin typeface="Times New Roman"/>
                <a:cs typeface="Times New Roman"/>
              </a:rPr>
              <a:t>range</a:t>
            </a:r>
            <a:r>
              <a:rPr lang="en-US" sz="2000" i="1" spc="-25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partitioning  </a:t>
            </a:r>
            <a:r>
              <a:rPr lang="en-US" sz="2000" i="1" spc="-25" dirty="0" smtClean="0">
                <a:latin typeface="Times New Roman"/>
                <a:cs typeface="Times New Roman"/>
              </a:rPr>
              <a:t>are </a:t>
            </a:r>
            <a:r>
              <a:rPr lang="en-US" sz="2000" i="1" spc="-5" dirty="0" smtClean="0">
                <a:latin typeface="Times New Roman"/>
                <a:cs typeface="Times New Roman"/>
              </a:rPr>
              <a:t>better </a:t>
            </a:r>
            <a:r>
              <a:rPr lang="en-US" sz="2000" i="1" dirty="0" smtClean="0">
                <a:latin typeface="Times New Roman"/>
                <a:cs typeface="Times New Roman"/>
              </a:rPr>
              <a:t>than </a:t>
            </a:r>
            <a:r>
              <a:rPr lang="en-US" sz="2000" i="1" spc="-15" dirty="0" smtClean="0">
                <a:latin typeface="Times New Roman"/>
                <a:cs typeface="Times New Roman"/>
              </a:rPr>
              <a:t>round-robin</a:t>
            </a:r>
            <a:r>
              <a:rPr lang="en-US" sz="2000" i="1" spc="-11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partitioning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674" y="1587246"/>
            <a:ext cx="1112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2832" y="1587246"/>
            <a:ext cx="895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FADCD"/>
                </a:solidFill>
                <a:latin typeface="Arial"/>
                <a:cs typeface="Arial"/>
              </a:rPr>
              <a:t>Ha</a:t>
            </a:r>
            <a:r>
              <a:rPr sz="2800" b="1" spc="10" dirty="0">
                <a:solidFill>
                  <a:srgbClr val="1FADCD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1FADCD"/>
                </a:solidFill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906" y="1587246"/>
            <a:ext cx="2253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FADCD"/>
                </a:solidFill>
                <a:latin typeface="Arial"/>
                <a:cs typeface="Arial"/>
              </a:rPr>
              <a:t>Round</a:t>
            </a:r>
            <a:r>
              <a:rPr sz="2800" b="1" spc="-35" dirty="0">
                <a:solidFill>
                  <a:srgbClr val="1FADCD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FADCD"/>
                </a:solidFill>
                <a:latin typeface="Arial"/>
                <a:cs typeface="Arial"/>
              </a:rPr>
              <a:t>Robin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912" y="4136961"/>
            <a:ext cx="2600325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" y="4136961"/>
            <a:ext cx="2600325" cy="347980"/>
          </a:xfrm>
          <a:custGeom>
            <a:avLst/>
            <a:gdLst/>
            <a:ahLst/>
            <a:cxnLst/>
            <a:rect l="l" t="t" r="r" b="b"/>
            <a:pathLst>
              <a:path w="2600325" h="347979">
                <a:moveTo>
                  <a:pt x="0" y="347662"/>
                </a:moveTo>
                <a:lnTo>
                  <a:pt x="2600325" y="347662"/>
                </a:lnTo>
                <a:lnTo>
                  <a:pt x="2600325" y="0"/>
                </a:lnTo>
                <a:lnTo>
                  <a:pt x="0" y="0"/>
                </a:lnTo>
                <a:lnTo>
                  <a:pt x="0" y="347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37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837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684462"/>
            <a:ext cx="316230" cy="519430"/>
          </a:xfrm>
          <a:custGeom>
            <a:avLst/>
            <a:gdLst/>
            <a:ahLst/>
            <a:cxnLst/>
            <a:rect l="l" t="t" r="r" b="b"/>
            <a:pathLst>
              <a:path w="316230" h="519430">
                <a:moveTo>
                  <a:pt x="0" y="519112"/>
                </a:moveTo>
                <a:lnTo>
                  <a:pt x="315912" y="519112"/>
                </a:lnTo>
                <a:lnTo>
                  <a:pt x="31591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950" y="2770187"/>
            <a:ext cx="317500" cy="506730"/>
          </a:xfrm>
          <a:custGeom>
            <a:avLst/>
            <a:gdLst/>
            <a:ahLst/>
            <a:cxnLst/>
            <a:rect l="l" t="t" r="r" b="b"/>
            <a:pathLst>
              <a:path w="317500" h="506729">
                <a:moveTo>
                  <a:pt x="0" y="506412"/>
                </a:moveTo>
                <a:lnTo>
                  <a:pt x="317500" y="506412"/>
                </a:lnTo>
                <a:lnTo>
                  <a:pt x="317500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950" y="2770187"/>
            <a:ext cx="317500" cy="506730"/>
          </a:xfrm>
          <a:custGeom>
            <a:avLst/>
            <a:gdLst/>
            <a:ahLst/>
            <a:cxnLst/>
            <a:rect l="l" t="t" r="r" b="b"/>
            <a:pathLst>
              <a:path w="317500" h="506729">
                <a:moveTo>
                  <a:pt x="0" y="506412"/>
                </a:moveTo>
                <a:lnTo>
                  <a:pt x="317500" y="506412"/>
                </a:lnTo>
                <a:lnTo>
                  <a:pt x="317500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487" y="2678176"/>
            <a:ext cx="376555" cy="590550"/>
          </a:xfrm>
          <a:custGeom>
            <a:avLst/>
            <a:gdLst/>
            <a:ahLst/>
            <a:cxnLst/>
            <a:rect l="l" t="t" r="r" b="b"/>
            <a:pathLst>
              <a:path w="376555" h="590550">
                <a:moveTo>
                  <a:pt x="376237" y="0"/>
                </a:moveTo>
                <a:lnTo>
                  <a:pt x="58737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90423"/>
                </a:lnTo>
                <a:lnTo>
                  <a:pt x="376237" y="517398"/>
                </a:lnTo>
                <a:lnTo>
                  <a:pt x="376237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487" y="2678176"/>
            <a:ext cx="376555" cy="590550"/>
          </a:xfrm>
          <a:custGeom>
            <a:avLst/>
            <a:gdLst/>
            <a:ahLst/>
            <a:cxnLst/>
            <a:rect l="l" t="t" r="r" b="b"/>
            <a:pathLst>
              <a:path w="376555" h="590550">
                <a:moveTo>
                  <a:pt x="0" y="71374"/>
                </a:moveTo>
                <a:lnTo>
                  <a:pt x="58737" y="0"/>
                </a:lnTo>
                <a:lnTo>
                  <a:pt x="376237" y="0"/>
                </a:lnTo>
                <a:lnTo>
                  <a:pt x="376237" y="517398"/>
                </a:lnTo>
                <a:lnTo>
                  <a:pt x="330200" y="590423"/>
                </a:lnTo>
                <a:lnTo>
                  <a:pt x="330200" y="71374"/>
                </a:lnTo>
                <a:lnTo>
                  <a:pt x="165100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" y="2678176"/>
            <a:ext cx="46355" cy="84455"/>
          </a:xfrm>
          <a:custGeom>
            <a:avLst/>
            <a:gdLst/>
            <a:ahLst/>
            <a:cxnLst/>
            <a:rect l="l" t="t" r="r" b="b"/>
            <a:pathLst>
              <a:path w="46354" h="84455">
                <a:moveTo>
                  <a:pt x="46037" y="0"/>
                </a:moveTo>
                <a:lnTo>
                  <a:pt x="0" y="84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837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188125" y="0"/>
                </a:moveTo>
                <a:lnTo>
                  <a:pt x="114898" y="2921"/>
                </a:lnTo>
                <a:lnTo>
                  <a:pt x="55100" y="10890"/>
                </a:lnTo>
                <a:lnTo>
                  <a:pt x="14783" y="22717"/>
                </a:lnTo>
                <a:lnTo>
                  <a:pt x="0" y="37211"/>
                </a:lnTo>
                <a:lnTo>
                  <a:pt x="14783" y="51724"/>
                </a:lnTo>
                <a:lnTo>
                  <a:pt x="55100" y="63595"/>
                </a:lnTo>
                <a:lnTo>
                  <a:pt x="114898" y="71608"/>
                </a:lnTo>
                <a:lnTo>
                  <a:pt x="188125" y="74549"/>
                </a:lnTo>
                <a:lnTo>
                  <a:pt x="261344" y="71608"/>
                </a:lnTo>
                <a:lnTo>
                  <a:pt x="321138" y="63595"/>
                </a:lnTo>
                <a:lnTo>
                  <a:pt x="361453" y="51724"/>
                </a:lnTo>
                <a:lnTo>
                  <a:pt x="376237" y="37211"/>
                </a:lnTo>
                <a:lnTo>
                  <a:pt x="361453" y="22717"/>
                </a:lnTo>
                <a:lnTo>
                  <a:pt x="321138" y="10890"/>
                </a:lnTo>
                <a:lnTo>
                  <a:pt x="261344" y="2921"/>
                </a:lnTo>
                <a:lnTo>
                  <a:pt x="1881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837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0" y="37211"/>
                </a:moveTo>
                <a:lnTo>
                  <a:pt x="14783" y="22717"/>
                </a:lnTo>
                <a:lnTo>
                  <a:pt x="55100" y="10890"/>
                </a:lnTo>
                <a:lnTo>
                  <a:pt x="114898" y="2921"/>
                </a:lnTo>
                <a:lnTo>
                  <a:pt x="188125" y="0"/>
                </a:lnTo>
                <a:lnTo>
                  <a:pt x="261344" y="2921"/>
                </a:lnTo>
                <a:lnTo>
                  <a:pt x="321138" y="10890"/>
                </a:lnTo>
                <a:lnTo>
                  <a:pt x="361453" y="22717"/>
                </a:lnTo>
                <a:lnTo>
                  <a:pt x="376237" y="37211"/>
                </a:lnTo>
                <a:lnTo>
                  <a:pt x="361453" y="51724"/>
                </a:lnTo>
                <a:lnTo>
                  <a:pt x="321138" y="63595"/>
                </a:lnTo>
                <a:lnTo>
                  <a:pt x="261344" y="71608"/>
                </a:lnTo>
                <a:lnTo>
                  <a:pt x="188125" y="74549"/>
                </a:lnTo>
                <a:lnTo>
                  <a:pt x="114898" y="71608"/>
                </a:lnTo>
                <a:lnTo>
                  <a:pt x="55100" y="63595"/>
                </a:lnTo>
                <a:lnTo>
                  <a:pt x="14783" y="51724"/>
                </a:lnTo>
                <a:lnTo>
                  <a:pt x="0" y="37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137" y="3470275"/>
            <a:ext cx="401637" cy="2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062" y="3476688"/>
            <a:ext cx="387350" cy="201930"/>
          </a:xfrm>
          <a:custGeom>
            <a:avLst/>
            <a:gdLst/>
            <a:ahLst/>
            <a:cxnLst/>
            <a:rect l="l" t="t" r="r" b="b"/>
            <a:pathLst>
              <a:path w="387350" h="201929">
                <a:moveTo>
                  <a:pt x="0" y="201612"/>
                </a:moveTo>
                <a:lnTo>
                  <a:pt x="387350" y="201612"/>
                </a:lnTo>
                <a:lnTo>
                  <a:pt x="38735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062" y="3476688"/>
            <a:ext cx="387350" cy="201930"/>
          </a:xfrm>
          <a:custGeom>
            <a:avLst/>
            <a:gdLst/>
            <a:ahLst/>
            <a:cxnLst/>
            <a:rect l="l" t="t" r="r" b="b"/>
            <a:pathLst>
              <a:path w="387350" h="201929">
                <a:moveTo>
                  <a:pt x="0" y="201612"/>
                </a:moveTo>
                <a:lnTo>
                  <a:pt x="387350" y="201612"/>
                </a:lnTo>
                <a:lnTo>
                  <a:pt x="38735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912" y="2684462"/>
            <a:ext cx="328930" cy="519430"/>
          </a:xfrm>
          <a:custGeom>
            <a:avLst/>
            <a:gdLst/>
            <a:ahLst/>
            <a:cxnLst/>
            <a:rect l="l" t="t" r="r" b="b"/>
            <a:pathLst>
              <a:path w="328930" h="519430">
                <a:moveTo>
                  <a:pt x="0" y="519112"/>
                </a:moveTo>
                <a:lnTo>
                  <a:pt x="328612" y="519112"/>
                </a:lnTo>
                <a:lnTo>
                  <a:pt x="32861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875" y="2770187"/>
            <a:ext cx="316230" cy="506730"/>
          </a:xfrm>
          <a:custGeom>
            <a:avLst/>
            <a:gdLst/>
            <a:ahLst/>
            <a:cxnLst/>
            <a:rect l="l" t="t" r="r" b="b"/>
            <a:pathLst>
              <a:path w="316230" h="506729">
                <a:moveTo>
                  <a:pt x="0" y="506412"/>
                </a:moveTo>
                <a:lnTo>
                  <a:pt x="315912" y="506412"/>
                </a:lnTo>
                <a:lnTo>
                  <a:pt x="3159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875" y="2770187"/>
            <a:ext cx="316230" cy="506730"/>
          </a:xfrm>
          <a:custGeom>
            <a:avLst/>
            <a:gdLst/>
            <a:ahLst/>
            <a:cxnLst/>
            <a:rect l="l" t="t" r="r" b="b"/>
            <a:pathLst>
              <a:path w="316230" h="506729">
                <a:moveTo>
                  <a:pt x="0" y="506412"/>
                </a:moveTo>
                <a:lnTo>
                  <a:pt x="315912" y="506412"/>
                </a:lnTo>
                <a:lnTo>
                  <a:pt x="3159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88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388937" y="0"/>
                </a:moveTo>
                <a:lnTo>
                  <a:pt x="58737" y="0"/>
                </a:lnTo>
                <a:lnTo>
                  <a:pt x="0" y="71374"/>
                </a:lnTo>
                <a:lnTo>
                  <a:pt x="317500" y="71374"/>
                </a:lnTo>
                <a:lnTo>
                  <a:pt x="317500" y="590423"/>
                </a:lnTo>
                <a:lnTo>
                  <a:pt x="388937" y="517398"/>
                </a:lnTo>
                <a:lnTo>
                  <a:pt x="388937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8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0" y="71374"/>
                </a:moveTo>
                <a:lnTo>
                  <a:pt x="58737" y="0"/>
                </a:lnTo>
                <a:lnTo>
                  <a:pt x="388937" y="0"/>
                </a:lnTo>
                <a:lnTo>
                  <a:pt x="388937" y="517398"/>
                </a:lnTo>
                <a:lnTo>
                  <a:pt x="317500" y="590423"/>
                </a:lnTo>
                <a:lnTo>
                  <a:pt x="317500" y="71374"/>
                </a:lnTo>
                <a:lnTo>
                  <a:pt x="165100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0137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5" h="85725">
                <a:moveTo>
                  <a:pt x="58737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062" y="3446526"/>
            <a:ext cx="387350" cy="74930"/>
          </a:xfrm>
          <a:custGeom>
            <a:avLst/>
            <a:gdLst/>
            <a:ahLst/>
            <a:cxnLst/>
            <a:rect l="l" t="t" r="r" b="b"/>
            <a:pathLst>
              <a:path w="387350" h="74929">
                <a:moveTo>
                  <a:pt x="193675" y="0"/>
                </a:moveTo>
                <a:lnTo>
                  <a:pt x="118289" y="2921"/>
                </a:lnTo>
                <a:lnTo>
                  <a:pt x="56727" y="10890"/>
                </a:lnTo>
                <a:lnTo>
                  <a:pt x="15220" y="22717"/>
                </a:lnTo>
                <a:lnTo>
                  <a:pt x="0" y="37211"/>
                </a:lnTo>
                <a:lnTo>
                  <a:pt x="15220" y="51724"/>
                </a:lnTo>
                <a:lnTo>
                  <a:pt x="56727" y="63595"/>
                </a:lnTo>
                <a:lnTo>
                  <a:pt x="118289" y="71608"/>
                </a:lnTo>
                <a:lnTo>
                  <a:pt x="193675" y="74549"/>
                </a:lnTo>
                <a:lnTo>
                  <a:pt x="269060" y="71608"/>
                </a:lnTo>
                <a:lnTo>
                  <a:pt x="330622" y="63595"/>
                </a:lnTo>
                <a:lnTo>
                  <a:pt x="372129" y="51724"/>
                </a:lnTo>
                <a:lnTo>
                  <a:pt x="387350" y="37211"/>
                </a:lnTo>
                <a:lnTo>
                  <a:pt x="372129" y="22717"/>
                </a:lnTo>
                <a:lnTo>
                  <a:pt x="330622" y="10890"/>
                </a:lnTo>
                <a:lnTo>
                  <a:pt x="269060" y="2921"/>
                </a:lnTo>
                <a:lnTo>
                  <a:pt x="1936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062" y="3446526"/>
            <a:ext cx="387350" cy="74930"/>
          </a:xfrm>
          <a:custGeom>
            <a:avLst/>
            <a:gdLst/>
            <a:ahLst/>
            <a:cxnLst/>
            <a:rect l="l" t="t" r="r" b="b"/>
            <a:pathLst>
              <a:path w="387350" h="74929">
                <a:moveTo>
                  <a:pt x="0" y="37211"/>
                </a:moveTo>
                <a:lnTo>
                  <a:pt x="15220" y="22717"/>
                </a:lnTo>
                <a:lnTo>
                  <a:pt x="56727" y="10890"/>
                </a:lnTo>
                <a:lnTo>
                  <a:pt x="118289" y="2921"/>
                </a:lnTo>
                <a:lnTo>
                  <a:pt x="193675" y="0"/>
                </a:lnTo>
                <a:lnTo>
                  <a:pt x="269060" y="2921"/>
                </a:lnTo>
                <a:lnTo>
                  <a:pt x="330622" y="10890"/>
                </a:lnTo>
                <a:lnTo>
                  <a:pt x="372129" y="22717"/>
                </a:lnTo>
                <a:lnTo>
                  <a:pt x="387350" y="37211"/>
                </a:lnTo>
                <a:lnTo>
                  <a:pt x="372129" y="51724"/>
                </a:lnTo>
                <a:lnTo>
                  <a:pt x="330622" y="63595"/>
                </a:lnTo>
                <a:lnTo>
                  <a:pt x="269060" y="71608"/>
                </a:lnTo>
                <a:lnTo>
                  <a:pt x="193675" y="74549"/>
                </a:lnTo>
                <a:lnTo>
                  <a:pt x="118289" y="71608"/>
                </a:lnTo>
                <a:lnTo>
                  <a:pt x="56727" y="63595"/>
                </a:lnTo>
                <a:lnTo>
                  <a:pt x="15220" y="51724"/>
                </a:lnTo>
                <a:lnTo>
                  <a:pt x="0" y="37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362" y="3470275"/>
            <a:ext cx="412750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6575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6575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7950" y="2684462"/>
            <a:ext cx="316230" cy="519430"/>
          </a:xfrm>
          <a:custGeom>
            <a:avLst/>
            <a:gdLst/>
            <a:ahLst/>
            <a:cxnLst/>
            <a:rect l="l" t="t" r="r" b="b"/>
            <a:pathLst>
              <a:path w="316230" h="519430">
                <a:moveTo>
                  <a:pt x="0" y="519112"/>
                </a:moveTo>
                <a:lnTo>
                  <a:pt x="315912" y="519112"/>
                </a:lnTo>
                <a:lnTo>
                  <a:pt x="31591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6575" y="2770187"/>
            <a:ext cx="328930" cy="506730"/>
          </a:xfrm>
          <a:custGeom>
            <a:avLst/>
            <a:gdLst/>
            <a:ahLst/>
            <a:cxnLst/>
            <a:rect l="l" t="t" r="r" b="b"/>
            <a:pathLst>
              <a:path w="328930" h="506729">
                <a:moveTo>
                  <a:pt x="0" y="506412"/>
                </a:moveTo>
                <a:lnTo>
                  <a:pt x="328612" y="506412"/>
                </a:lnTo>
                <a:lnTo>
                  <a:pt x="3286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06575" y="2770187"/>
            <a:ext cx="328930" cy="506730"/>
          </a:xfrm>
          <a:custGeom>
            <a:avLst/>
            <a:gdLst/>
            <a:ahLst/>
            <a:cxnLst/>
            <a:rect l="l" t="t" r="r" b="b"/>
            <a:pathLst>
              <a:path w="328930" h="506729">
                <a:moveTo>
                  <a:pt x="0" y="506412"/>
                </a:moveTo>
                <a:lnTo>
                  <a:pt x="328612" y="506412"/>
                </a:lnTo>
                <a:lnTo>
                  <a:pt x="3286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02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388874" y="0"/>
                </a:moveTo>
                <a:lnTo>
                  <a:pt x="47625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90423"/>
                </a:lnTo>
                <a:lnTo>
                  <a:pt x="388874" y="517398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002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0" y="71374"/>
                </a:moveTo>
                <a:lnTo>
                  <a:pt x="47625" y="0"/>
                </a:lnTo>
                <a:lnTo>
                  <a:pt x="388874" y="0"/>
                </a:lnTo>
                <a:lnTo>
                  <a:pt x="388874" y="517398"/>
                </a:lnTo>
                <a:lnTo>
                  <a:pt x="330200" y="590423"/>
                </a:lnTo>
                <a:lnTo>
                  <a:pt x="330200" y="71374"/>
                </a:lnTo>
                <a:lnTo>
                  <a:pt x="153924" y="71374"/>
                </a:lnTo>
                <a:lnTo>
                  <a:pt x="71374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1475" y="2678176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6575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188087" y="0"/>
                </a:moveTo>
                <a:lnTo>
                  <a:pt x="114871" y="2921"/>
                </a:lnTo>
                <a:lnTo>
                  <a:pt x="55086" y="10890"/>
                </a:lnTo>
                <a:lnTo>
                  <a:pt x="14779" y="22717"/>
                </a:lnTo>
                <a:lnTo>
                  <a:pt x="0" y="37211"/>
                </a:lnTo>
                <a:lnTo>
                  <a:pt x="14779" y="51724"/>
                </a:lnTo>
                <a:lnTo>
                  <a:pt x="55086" y="63595"/>
                </a:lnTo>
                <a:lnTo>
                  <a:pt x="114871" y="71608"/>
                </a:lnTo>
                <a:lnTo>
                  <a:pt x="188087" y="74549"/>
                </a:lnTo>
                <a:lnTo>
                  <a:pt x="261302" y="71608"/>
                </a:lnTo>
                <a:lnTo>
                  <a:pt x="321087" y="63595"/>
                </a:lnTo>
                <a:lnTo>
                  <a:pt x="361394" y="51724"/>
                </a:lnTo>
                <a:lnTo>
                  <a:pt x="376174" y="37211"/>
                </a:lnTo>
                <a:lnTo>
                  <a:pt x="361394" y="22717"/>
                </a:lnTo>
                <a:lnTo>
                  <a:pt x="321087" y="10890"/>
                </a:lnTo>
                <a:lnTo>
                  <a:pt x="261302" y="2921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6575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0" y="37211"/>
                </a:moveTo>
                <a:lnTo>
                  <a:pt x="14779" y="22717"/>
                </a:lnTo>
                <a:lnTo>
                  <a:pt x="55086" y="10890"/>
                </a:lnTo>
                <a:lnTo>
                  <a:pt x="114871" y="2921"/>
                </a:lnTo>
                <a:lnTo>
                  <a:pt x="188087" y="0"/>
                </a:lnTo>
                <a:lnTo>
                  <a:pt x="261302" y="2921"/>
                </a:lnTo>
                <a:lnTo>
                  <a:pt x="321087" y="10890"/>
                </a:lnTo>
                <a:lnTo>
                  <a:pt x="361394" y="22717"/>
                </a:lnTo>
                <a:lnTo>
                  <a:pt x="376174" y="37211"/>
                </a:lnTo>
                <a:lnTo>
                  <a:pt x="361394" y="51724"/>
                </a:lnTo>
                <a:lnTo>
                  <a:pt x="321087" y="63595"/>
                </a:lnTo>
                <a:lnTo>
                  <a:pt x="261302" y="71608"/>
                </a:lnTo>
                <a:lnTo>
                  <a:pt x="188087" y="74549"/>
                </a:lnTo>
                <a:lnTo>
                  <a:pt x="114871" y="71608"/>
                </a:lnTo>
                <a:lnTo>
                  <a:pt x="55086" y="63595"/>
                </a:lnTo>
                <a:lnTo>
                  <a:pt x="14779" y="51724"/>
                </a:lnTo>
                <a:lnTo>
                  <a:pt x="0" y="37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3875" y="3470275"/>
            <a:ext cx="392049" cy="28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7850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47850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6651" y="2684462"/>
            <a:ext cx="317500" cy="519430"/>
          </a:xfrm>
          <a:custGeom>
            <a:avLst/>
            <a:gdLst/>
            <a:ahLst/>
            <a:cxnLst/>
            <a:rect l="l" t="t" r="r" b="b"/>
            <a:pathLst>
              <a:path w="317500" h="519430">
                <a:moveTo>
                  <a:pt x="0" y="519112"/>
                </a:moveTo>
                <a:lnTo>
                  <a:pt x="317500" y="519112"/>
                </a:lnTo>
                <a:lnTo>
                  <a:pt x="317500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0550" y="2770187"/>
            <a:ext cx="316230" cy="506730"/>
          </a:xfrm>
          <a:custGeom>
            <a:avLst/>
            <a:gdLst/>
            <a:ahLst/>
            <a:cxnLst/>
            <a:rect l="l" t="t" r="r" b="b"/>
            <a:pathLst>
              <a:path w="316230" h="506729">
                <a:moveTo>
                  <a:pt x="0" y="506412"/>
                </a:moveTo>
                <a:lnTo>
                  <a:pt x="315912" y="506412"/>
                </a:lnTo>
                <a:lnTo>
                  <a:pt x="3159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0550" y="2770187"/>
            <a:ext cx="316230" cy="506730"/>
          </a:xfrm>
          <a:custGeom>
            <a:avLst/>
            <a:gdLst/>
            <a:ahLst/>
            <a:cxnLst/>
            <a:rect l="l" t="t" r="r" b="b"/>
            <a:pathLst>
              <a:path w="316230" h="506729">
                <a:moveTo>
                  <a:pt x="0" y="506412"/>
                </a:moveTo>
                <a:lnTo>
                  <a:pt x="315912" y="506412"/>
                </a:lnTo>
                <a:lnTo>
                  <a:pt x="315912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30451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388874" y="0"/>
                </a:moveTo>
                <a:lnTo>
                  <a:pt x="58674" y="0"/>
                </a:lnTo>
                <a:lnTo>
                  <a:pt x="0" y="71374"/>
                </a:lnTo>
                <a:lnTo>
                  <a:pt x="341249" y="71374"/>
                </a:lnTo>
                <a:lnTo>
                  <a:pt x="341249" y="590423"/>
                </a:lnTo>
                <a:lnTo>
                  <a:pt x="388874" y="517398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30451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0" y="71374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17398"/>
                </a:lnTo>
                <a:lnTo>
                  <a:pt x="341249" y="590423"/>
                </a:lnTo>
                <a:lnTo>
                  <a:pt x="341249" y="71374"/>
                </a:lnTo>
                <a:lnTo>
                  <a:pt x="176149" y="71374"/>
                </a:lnTo>
                <a:lnTo>
                  <a:pt x="93599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1700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5" h="85725">
                <a:moveTo>
                  <a:pt x="58800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7850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188087" y="0"/>
                </a:moveTo>
                <a:lnTo>
                  <a:pt x="114871" y="2921"/>
                </a:lnTo>
                <a:lnTo>
                  <a:pt x="55086" y="10890"/>
                </a:lnTo>
                <a:lnTo>
                  <a:pt x="14779" y="22717"/>
                </a:lnTo>
                <a:lnTo>
                  <a:pt x="0" y="37211"/>
                </a:lnTo>
                <a:lnTo>
                  <a:pt x="14779" y="51724"/>
                </a:lnTo>
                <a:lnTo>
                  <a:pt x="55086" y="63595"/>
                </a:lnTo>
                <a:lnTo>
                  <a:pt x="114871" y="71608"/>
                </a:lnTo>
                <a:lnTo>
                  <a:pt x="188087" y="74549"/>
                </a:lnTo>
                <a:lnTo>
                  <a:pt x="261322" y="71608"/>
                </a:lnTo>
                <a:lnTo>
                  <a:pt x="321151" y="63595"/>
                </a:lnTo>
                <a:lnTo>
                  <a:pt x="361501" y="51724"/>
                </a:lnTo>
                <a:lnTo>
                  <a:pt x="376300" y="37211"/>
                </a:lnTo>
                <a:lnTo>
                  <a:pt x="361501" y="22717"/>
                </a:lnTo>
                <a:lnTo>
                  <a:pt x="321151" y="10890"/>
                </a:lnTo>
                <a:lnTo>
                  <a:pt x="261322" y="2921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47850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0" y="37211"/>
                </a:moveTo>
                <a:lnTo>
                  <a:pt x="14779" y="22717"/>
                </a:lnTo>
                <a:lnTo>
                  <a:pt x="55086" y="10890"/>
                </a:lnTo>
                <a:lnTo>
                  <a:pt x="114871" y="2921"/>
                </a:lnTo>
                <a:lnTo>
                  <a:pt x="188087" y="0"/>
                </a:lnTo>
                <a:lnTo>
                  <a:pt x="261322" y="2921"/>
                </a:lnTo>
                <a:lnTo>
                  <a:pt x="321151" y="10890"/>
                </a:lnTo>
                <a:lnTo>
                  <a:pt x="361501" y="22717"/>
                </a:lnTo>
                <a:lnTo>
                  <a:pt x="376300" y="37211"/>
                </a:lnTo>
                <a:lnTo>
                  <a:pt x="361501" y="51724"/>
                </a:lnTo>
                <a:lnTo>
                  <a:pt x="321151" y="63595"/>
                </a:lnTo>
                <a:lnTo>
                  <a:pt x="261322" y="71608"/>
                </a:lnTo>
                <a:lnTo>
                  <a:pt x="188087" y="74549"/>
                </a:lnTo>
                <a:lnTo>
                  <a:pt x="114871" y="71608"/>
                </a:lnTo>
                <a:lnTo>
                  <a:pt x="55086" y="63595"/>
                </a:lnTo>
                <a:lnTo>
                  <a:pt x="14779" y="51724"/>
                </a:lnTo>
                <a:lnTo>
                  <a:pt x="0" y="37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5150" y="3470275"/>
            <a:ext cx="401700" cy="285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8075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8075" y="3476688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5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49576" y="2684462"/>
            <a:ext cx="316230" cy="519430"/>
          </a:xfrm>
          <a:custGeom>
            <a:avLst/>
            <a:gdLst/>
            <a:ahLst/>
            <a:cxnLst/>
            <a:rect l="l" t="t" r="r" b="b"/>
            <a:pathLst>
              <a:path w="316230" h="519430">
                <a:moveTo>
                  <a:pt x="0" y="519112"/>
                </a:moveTo>
                <a:lnTo>
                  <a:pt x="315912" y="519112"/>
                </a:lnTo>
                <a:lnTo>
                  <a:pt x="31591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89251" y="2770187"/>
            <a:ext cx="317500" cy="506730"/>
          </a:xfrm>
          <a:custGeom>
            <a:avLst/>
            <a:gdLst/>
            <a:ahLst/>
            <a:cxnLst/>
            <a:rect l="l" t="t" r="r" b="b"/>
            <a:pathLst>
              <a:path w="317500" h="506729">
                <a:moveTo>
                  <a:pt x="0" y="506412"/>
                </a:moveTo>
                <a:lnTo>
                  <a:pt x="317500" y="506412"/>
                </a:lnTo>
                <a:lnTo>
                  <a:pt x="317500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89251" y="2770187"/>
            <a:ext cx="317500" cy="506730"/>
          </a:xfrm>
          <a:custGeom>
            <a:avLst/>
            <a:gdLst/>
            <a:ahLst/>
            <a:cxnLst/>
            <a:rect l="l" t="t" r="r" b="b"/>
            <a:pathLst>
              <a:path w="317500" h="506729">
                <a:moveTo>
                  <a:pt x="0" y="506412"/>
                </a:moveTo>
                <a:lnTo>
                  <a:pt x="317500" y="506412"/>
                </a:lnTo>
                <a:lnTo>
                  <a:pt x="317500" y="0"/>
                </a:lnTo>
                <a:lnTo>
                  <a:pt x="0" y="0"/>
                </a:lnTo>
                <a:lnTo>
                  <a:pt x="0" y="506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7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388874" y="0"/>
                </a:moveTo>
                <a:lnTo>
                  <a:pt x="58674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90423"/>
                </a:lnTo>
                <a:lnTo>
                  <a:pt x="388874" y="517398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71725" y="2678176"/>
            <a:ext cx="389255" cy="590550"/>
          </a:xfrm>
          <a:custGeom>
            <a:avLst/>
            <a:gdLst/>
            <a:ahLst/>
            <a:cxnLst/>
            <a:rect l="l" t="t" r="r" b="b"/>
            <a:pathLst>
              <a:path w="389255" h="590550">
                <a:moveTo>
                  <a:pt x="0" y="71374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17398"/>
                </a:lnTo>
                <a:lnTo>
                  <a:pt x="330200" y="590423"/>
                </a:lnTo>
                <a:lnTo>
                  <a:pt x="330200" y="71374"/>
                </a:lnTo>
                <a:lnTo>
                  <a:pt x="176149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5801" y="2678176"/>
            <a:ext cx="59055" cy="84455"/>
          </a:xfrm>
          <a:custGeom>
            <a:avLst/>
            <a:gdLst/>
            <a:ahLst/>
            <a:cxnLst/>
            <a:rect l="l" t="t" r="r" b="b"/>
            <a:pathLst>
              <a:path w="59055" h="84455">
                <a:moveTo>
                  <a:pt x="58674" y="0"/>
                </a:moveTo>
                <a:lnTo>
                  <a:pt x="0" y="84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78075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188087" y="0"/>
                </a:moveTo>
                <a:lnTo>
                  <a:pt x="114871" y="2921"/>
                </a:lnTo>
                <a:lnTo>
                  <a:pt x="55086" y="10890"/>
                </a:lnTo>
                <a:lnTo>
                  <a:pt x="14779" y="22717"/>
                </a:lnTo>
                <a:lnTo>
                  <a:pt x="0" y="37211"/>
                </a:lnTo>
                <a:lnTo>
                  <a:pt x="14779" y="51724"/>
                </a:lnTo>
                <a:lnTo>
                  <a:pt x="55086" y="63595"/>
                </a:lnTo>
                <a:lnTo>
                  <a:pt x="114871" y="71608"/>
                </a:lnTo>
                <a:lnTo>
                  <a:pt x="188087" y="74549"/>
                </a:lnTo>
                <a:lnTo>
                  <a:pt x="261322" y="71608"/>
                </a:lnTo>
                <a:lnTo>
                  <a:pt x="321151" y="63595"/>
                </a:lnTo>
                <a:lnTo>
                  <a:pt x="361501" y="51724"/>
                </a:lnTo>
                <a:lnTo>
                  <a:pt x="376300" y="37211"/>
                </a:lnTo>
                <a:lnTo>
                  <a:pt x="361501" y="22717"/>
                </a:lnTo>
                <a:lnTo>
                  <a:pt x="321151" y="10890"/>
                </a:lnTo>
                <a:lnTo>
                  <a:pt x="261322" y="2921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78075" y="3446526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5" h="74929">
                <a:moveTo>
                  <a:pt x="0" y="37211"/>
                </a:moveTo>
                <a:lnTo>
                  <a:pt x="14779" y="22717"/>
                </a:lnTo>
                <a:lnTo>
                  <a:pt x="55086" y="10890"/>
                </a:lnTo>
                <a:lnTo>
                  <a:pt x="114871" y="2921"/>
                </a:lnTo>
                <a:lnTo>
                  <a:pt x="188087" y="0"/>
                </a:lnTo>
                <a:lnTo>
                  <a:pt x="261322" y="2921"/>
                </a:lnTo>
                <a:lnTo>
                  <a:pt x="321151" y="10890"/>
                </a:lnTo>
                <a:lnTo>
                  <a:pt x="361501" y="22717"/>
                </a:lnTo>
                <a:lnTo>
                  <a:pt x="376300" y="37211"/>
                </a:lnTo>
                <a:lnTo>
                  <a:pt x="361501" y="51724"/>
                </a:lnTo>
                <a:lnTo>
                  <a:pt x="321151" y="63595"/>
                </a:lnTo>
                <a:lnTo>
                  <a:pt x="261322" y="71608"/>
                </a:lnTo>
                <a:lnTo>
                  <a:pt x="188087" y="74549"/>
                </a:lnTo>
                <a:lnTo>
                  <a:pt x="114871" y="71608"/>
                </a:lnTo>
                <a:lnTo>
                  <a:pt x="55086" y="63595"/>
                </a:lnTo>
                <a:lnTo>
                  <a:pt x="14779" y="51724"/>
                </a:lnTo>
                <a:lnTo>
                  <a:pt x="0" y="372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65375" y="3470275"/>
            <a:ext cx="401700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3700" y="3368675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400" y="325437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5037" y="3268726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78025" y="3268726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30476" y="3268726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60701" y="3268726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4476" y="4195762"/>
            <a:ext cx="422275" cy="217804"/>
          </a:xfrm>
          <a:custGeom>
            <a:avLst/>
            <a:gdLst/>
            <a:ahLst/>
            <a:cxnLst/>
            <a:rect l="l" t="t" r="r" b="b"/>
            <a:pathLst>
              <a:path w="422275" h="217804">
                <a:moveTo>
                  <a:pt x="0" y="217487"/>
                </a:moveTo>
                <a:lnTo>
                  <a:pt x="422275" y="217487"/>
                </a:lnTo>
                <a:lnTo>
                  <a:pt x="422275" y="0"/>
                </a:lnTo>
                <a:lnTo>
                  <a:pt x="0" y="0"/>
                </a:lnTo>
                <a:lnTo>
                  <a:pt x="0" y="217487"/>
                </a:lnTo>
                <a:close/>
              </a:path>
            </a:pathLst>
          </a:custGeom>
          <a:solidFill>
            <a:srgbClr val="FBF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4476" y="4195762"/>
            <a:ext cx="422275" cy="217804"/>
          </a:xfrm>
          <a:custGeom>
            <a:avLst/>
            <a:gdLst/>
            <a:ahLst/>
            <a:cxnLst/>
            <a:rect l="l" t="t" r="r" b="b"/>
            <a:pathLst>
              <a:path w="422275" h="217804">
                <a:moveTo>
                  <a:pt x="0" y="217487"/>
                </a:moveTo>
                <a:lnTo>
                  <a:pt x="422275" y="217487"/>
                </a:lnTo>
                <a:lnTo>
                  <a:pt x="422275" y="0"/>
                </a:lnTo>
                <a:lnTo>
                  <a:pt x="0" y="0"/>
                </a:lnTo>
                <a:lnTo>
                  <a:pt x="0" y="217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47650" y="4195762"/>
            <a:ext cx="45910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714"/>
              </a:lnSpc>
            </a:pPr>
            <a:r>
              <a:rPr sz="1600" spc="-5" dirty="0">
                <a:latin typeface="Arial"/>
                <a:cs typeface="Arial"/>
              </a:rPr>
              <a:t>A...E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4062" y="4195762"/>
            <a:ext cx="44640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1714"/>
              </a:lnSpc>
            </a:pPr>
            <a:r>
              <a:rPr sz="1600" spc="-40" dirty="0">
                <a:latin typeface="Arial"/>
                <a:cs typeface="Arial"/>
              </a:rPr>
              <a:t>F...J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71650" y="4195762"/>
            <a:ext cx="47180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600" spc="-5" dirty="0">
                <a:latin typeface="Arial"/>
                <a:cs typeface="Arial"/>
              </a:rPr>
              <a:t>K...N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78000" y="4168266"/>
            <a:ext cx="911860" cy="269240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O...S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T...Z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430400" y="3613150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58674" y="273050"/>
                </a:moveTo>
                <a:lnTo>
                  <a:pt x="23749" y="273050"/>
                </a:lnTo>
                <a:lnTo>
                  <a:pt x="23749" y="590550"/>
                </a:lnTo>
                <a:lnTo>
                  <a:pt x="58674" y="590550"/>
                </a:lnTo>
                <a:lnTo>
                  <a:pt x="58674" y="273050"/>
                </a:lnTo>
                <a:close/>
              </a:path>
              <a:path w="82550" h="590550">
                <a:moveTo>
                  <a:pt x="34925" y="0"/>
                </a:moveTo>
                <a:lnTo>
                  <a:pt x="0" y="273050"/>
                </a:lnTo>
                <a:lnTo>
                  <a:pt x="82423" y="273050"/>
                </a:lnTo>
                <a:lnTo>
                  <a:pt x="34925" y="0"/>
                </a:lnTo>
                <a:close/>
              </a:path>
            </a:pathLst>
          </a:custGeom>
          <a:solidFill>
            <a:srgbClr val="008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30400" y="3613150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23749" y="590550"/>
                </a:moveTo>
                <a:lnTo>
                  <a:pt x="23749" y="273050"/>
                </a:lnTo>
                <a:lnTo>
                  <a:pt x="0" y="273050"/>
                </a:lnTo>
                <a:lnTo>
                  <a:pt x="34925" y="0"/>
                </a:lnTo>
                <a:lnTo>
                  <a:pt x="82423" y="273050"/>
                </a:lnTo>
                <a:lnTo>
                  <a:pt x="58674" y="273050"/>
                </a:lnTo>
                <a:lnTo>
                  <a:pt x="58674" y="590550"/>
                </a:lnTo>
                <a:lnTo>
                  <a:pt x="34925" y="590550"/>
                </a:lnTo>
                <a:lnTo>
                  <a:pt x="23749" y="590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82851" y="3627501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47625" y="272923"/>
                </a:moveTo>
                <a:lnTo>
                  <a:pt x="23749" y="272923"/>
                </a:lnTo>
                <a:lnTo>
                  <a:pt x="23749" y="590423"/>
                </a:lnTo>
                <a:lnTo>
                  <a:pt x="47625" y="590423"/>
                </a:lnTo>
                <a:lnTo>
                  <a:pt x="47625" y="272923"/>
                </a:lnTo>
                <a:close/>
              </a:path>
              <a:path w="82550" h="590550">
                <a:moveTo>
                  <a:pt x="36449" y="0"/>
                </a:moveTo>
                <a:lnTo>
                  <a:pt x="0" y="272923"/>
                </a:lnTo>
                <a:lnTo>
                  <a:pt x="82423" y="272923"/>
                </a:lnTo>
                <a:lnTo>
                  <a:pt x="36449" y="0"/>
                </a:lnTo>
                <a:close/>
              </a:path>
            </a:pathLst>
          </a:custGeom>
          <a:solidFill>
            <a:srgbClr val="008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82851" y="3627501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23749" y="590423"/>
                </a:moveTo>
                <a:lnTo>
                  <a:pt x="23749" y="272923"/>
                </a:lnTo>
                <a:lnTo>
                  <a:pt x="0" y="272923"/>
                </a:lnTo>
                <a:lnTo>
                  <a:pt x="36449" y="0"/>
                </a:lnTo>
                <a:lnTo>
                  <a:pt x="82423" y="272923"/>
                </a:lnTo>
                <a:lnTo>
                  <a:pt x="47625" y="272923"/>
                </a:lnTo>
                <a:lnTo>
                  <a:pt x="47625" y="590423"/>
                </a:lnTo>
                <a:lnTo>
                  <a:pt x="36449" y="590423"/>
                </a:lnTo>
                <a:lnTo>
                  <a:pt x="23749" y="5904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13076" y="3627501"/>
            <a:ext cx="93980" cy="605155"/>
          </a:xfrm>
          <a:custGeom>
            <a:avLst/>
            <a:gdLst/>
            <a:ahLst/>
            <a:cxnLst/>
            <a:rect l="l" t="t" r="r" b="b"/>
            <a:pathLst>
              <a:path w="93980" h="605154">
                <a:moveTo>
                  <a:pt x="58674" y="287274"/>
                </a:moveTo>
                <a:lnTo>
                  <a:pt x="47625" y="287274"/>
                </a:lnTo>
                <a:lnTo>
                  <a:pt x="47625" y="604774"/>
                </a:lnTo>
                <a:lnTo>
                  <a:pt x="58674" y="604774"/>
                </a:lnTo>
                <a:lnTo>
                  <a:pt x="58674" y="287274"/>
                </a:lnTo>
                <a:close/>
              </a:path>
              <a:path w="93980" h="605154">
                <a:moveTo>
                  <a:pt x="58674" y="0"/>
                </a:moveTo>
                <a:lnTo>
                  <a:pt x="0" y="287274"/>
                </a:lnTo>
                <a:lnTo>
                  <a:pt x="93599" y="287274"/>
                </a:lnTo>
                <a:lnTo>
                  <a:pt x="58674" y="0"/>
                </a:lnTo>
                <a:close/>
              </a:path>
            </a:pathLst>
          </a:custGeom>
          <a:solidFill>
            <a:srgbClr val="008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13076" y="3627501"/>
            <a:ext cx="93980" cy="605155"/>
          </a:xfrm>
          <a:custGeom>
            <a:avLst/>
            <a:gdLst/>
            <a:ahLst/>
            <a:cxnLst/>
            <a:rect l="l" t="t" r="r" b="b"/>
            <a:pathLst>
              <a:path w="93980" h="605154">
                <a:moveTo>
                  <a:pt x="47625" y="604774"/>
                </a:moveTo>
                <a:lnTo>
                  <a:pt x="47625" y="287274"/>
                </a:lnTo>
                <a:lnTo>
                  <a:pt x="0" y="287274"/>
                </a:lnTo>
                <a:lnTo>
                  <a:pt x="58674" y="0"/>
                </a:lnTo>
                <a:lnTo>
                  <a:pt x="93599" y="287274"/>
                </a:lnTo>
                <a:lnTo>
                  <a:pt x="58674" y="287274"/>
                </a:lnTo>
                <a:lnTo>
                  <a:pt x="58674" y="604774"/>
                </a:lnTo>
                <a:lnTo>
                  <a:pt x="47625" y="60477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9000" y="3613150"/>
            <a:ext cx="93980" cy="590550"/>
          </a:xfrm>
          <a:custGeom>
            <a:avLst/>
            <a:gdLst/>
            <a:ahLst/>
            <a:cxnLst/>
            <a:rect l="l" t="t" r="r" b="b"/>
            <a:pathLst>
              <a:path w="93980" h="590550">
                <a:moveTo>
                  <a:pt x="58737" y="273050"/>
                </a:moveTo>
                <a:lnTo>
                  <a:pt x="46037" y="273050"/>
                </a:lnTo>
                <a:lnTo>
                  <a:pt x="46037" y="590550"/>
                </a:lnTo>
                <a:lnTo>
                  <a:pt x="58737" y="590550"/>
                </a:lnTo>
                <a:lnTo>
                  <a:pt x="58737" y="273050"/>
                </a:lnTo>
                <a:close/>
              </a:path>
              <a:path w="93980" h="590550">
                <a:moveTo>
                  <a:pt x="58737" y="0"/>
                </a:moveTo>
                <a:lnTo>
                  <a:pt x="0" y="273050"/>
                </a:lnTo>
                <a:lnTo>
                  <a:pt x="93662" y="273050"/>
                </a:lnTo>
                <a:lnTo>
                  <a:pt x="58737" y="0"/>
                </a:lnTo>
                <a:close/>
              </a:path>
            </a:pathLst>
          </a:custGeom>
          <a:solidFill>
            <a:srgbClr val="008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9000" y="3613150"/>
            <a:ext cx="93980" cy="590550"/>
          </a:xfrm>
          <a:custGeom>
            <a:avLst/>
            <a:gdLst/>
            <a:ahLst/>
            <a:cxnLst/>
            <a:rect l="l" t="t" r="r" b="b"/>
            <a:pathLst>
              <a:path w="93980" h="590550">
                <a:moveTo>
                  <a:pt x="46037" y="590550"/>
                </a:moveTo>
                <a:lnTo>
                  <a:pt x="46037" y="273050"/>
                </a:lnTo>
                <a:lnTo>
                  <a:pt x="0" y="273050"/>
                </a:lnTo>
                <a:lnTo>
                  <a:pt x="58737" y="0"/>
                </a:lnTo>
                <a:lnTo>
                  <a:pt x="93662" y="273050"/>
                </a:lnTo>
                <a:lnTo>
                  <a:pt x="58737" y="273050"/>
                </a:lnTo>
                <a:lnTo>
                  <a:pt x="58737" y="590550"/>
                </a:lnTo>
                <a:lnTo>
                  <a:pt x="46037" y="590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9887" y="3627501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60325" y="272923"/>
                </a:moveTo>
                <a:lnTo>
                  <a:pt x="23812" y="272923"/>
                </a:lnTo>
                <a:lnTo>
                  <a:pt x="23812" y="590423"/>
                </a:lnTo>
                <a:lnTo>
                  <a:pt x="60325" y="590423"/>
                </a:lnTo>
                <a:lnTo>
                  <a:pt x="60325" y="272923"/>
                </a:lnTo>
                <a:close/>
              </a:path>
              <a:path w="82550" h="590550">
                <a:moveTo>
                  <a:pt x="36512" y="0"/>
                </a:moveTo>
                <a:lnTo>
                  <a:pt x="0" y="272923"/>
                </a:lnTo>
                <a:lnTo>
                  <a:pt x="82550" y="272923"/>
                </a:lnTo>
                <a:lnTo>
                  <a:pt x="36512" y="0"/>
                </a:lnTo>
                <a:close/>
              </a:path>
            </a:pathLst>
          </a:custGeom>
          <a:solidFill>
            <a:srgbClr val="0080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9887" y="3627501"/>
            <a:ext cx="82550" cy="590550"/>
          </a:xfrm>
          <a:custGeom>
            <a:avLst/>
            <a:gdLst/>
            <a:ahLst/>
            <a:cxnLst/>
            <a:rect l="l" t="t" r="r" b="b"/>
            <a:pathLst>
              <a:path w="82550" h="590550">
                <a:moveTo>
                  <a:pt x="23812" y="590423"/>
                </a:moveTo>
                <a:lnTo>
                  <a:pt x="23812" y="272923"/>
                </a:lnTo>
                <a:lnTo>
                  <a:pt x="0" y="272923"/>
                </a:lnTo>
                <a:lnTo>
                  <a:pt x="36512" y="0"/>
                </a:lnTo>
                <a:lnTo>
                  <a:pt x="82550" y="272923"/>
                </a:lnTo>
                <a:lnTo>
                  <a:pt x="60325" y="272923"/>
                </a:lnTo>
                <a:lnTo>
                  <a:pt x="60325" y="590423"/>
                </a:lnTo>
                <a:lnTo>
                  <a:pt x="36512" y="590423"/>
                </a:lnTo>
                <a:lnTo>
                  <a:pt x="23812" y="5904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35376" y="4144898"/>
            <a:ext cx="2601849" cy="349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35376" y="4144898"/>
            <a:ext cx="2602230" cy="349250"/>
          </a:xfrm>
          <a:custGeom>
            <a:avLst/>
            <a:gdLst/>
            <a:ahLst/>
            <a:cxnLst/>
            <a:rect l="l" t="t" r="r" b="b"/>
            <a:pathLst>
              <a:path w="2602229" h="349250">
                <a:moveTo>
                  <a:pt x="0" y="349250"/>
                </a:moveTo>
                <a:lnTo>
                  <a:pt x="2601849" y="349250"/>
                </a:lnTo>
                <a:lnTo>
                  <a:pt x="260184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70301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70301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41675" y="2684462"/>
            <a:ext cx="316230" cy="522605"/>
          </a:xfrm>
          <a:custGeom>
            <a:avLst/>
            <a:gdLst/>
            <a:ahLst/>
            <a:cxnLst/>
            <a:rect l="l" t="t" r="r" b="b"/>
            <a:pathLst>
              <a:path w="316229" h="522605">
                <a:moveTo>
                  <a:pt x="0" y="522287"/>
                </a:moveTo>
                <a:lnTo>
                  <a:pt x="315912" y="522287"/>
                </a:lnTo>
                <a:lnTo>
                  <a:pt x="315912" y="0"/>
                </a:lnTo>
                <a:lnTo>
                  <a:pt x="0" y="0"/>
                </a:lnTo>
                <a:lnTo>
                  <a:pt x="0" y="522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83001" y="2771775"/>
            <a:ext cx="316230" cy="508000"/>
          </a:xfrm>
          <a:custGeom>
            <a:avLst/>
            <a:gdLst/>
            <a:ahLst/>
            <a:cxnLst/>
            <a:rect l="l" t="t" r="r" b="b"/>
            <a:pathLst>
              <a:path w="316229" h="508000">
                <a:moveTo>
                  <a:pt x="0" y="508000"/>
                </a:moveTo>
                <a:lnTo>
                  <a:pt x="315912" y="508000"/>
                </a:lnTo>
                <a:lnTo>
                  <a:pt x="315912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83001" y="2771775"/>
            <a:ext cx="316230" cy="508000"/>
          </a:xfrm>
          <a:custGeom>
            <a:avLst/>
            <a:gdLst/>
            <a:ahLst/>
            <a:cxnLst/>
            <a:rect l="l" t="t" r="r" b="b"/>
            <a:pathLst>
              <a:path w="316229" h="508000">
                <a:moveTo>
                  <a:pt x="0" y="508000"/>
                </a:moveTo>
                <a:lnTo>
                  <a:pt x="315912" y="508000"/>
                </a:lnTo>
                <a:lnTo>
                  <a:pt x="315912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63951" y="2678176"/>
            <a:ext cx="377825" cy="593725"/>
          </a:xfrm>
          <a:custGeom>
            <a:avLst/>
            <a:gdLst/>
            <a:ahLst/>
            <a:cxnLst/>
            <a:rect l="l" t="t" r="r" b="b"/>
            <a:pathLst>
              <a:path w="377825" h="593725">
                <a:moveTo>
                  <a:pt x="377698" y="0"/>
                </a:moveTo>
                <a:lnTo>
                  <a:pt x="58674" y="0"/>
                </a:lnTo>
                <a:lnTo>
                  <a:pt x="0" y="72898"/>
                </a:lnTo>
                <a:lnTo>
                  <a:pt x="330073" y="72898"/>
                </a:lnTo>
                <a:lnTo>
                  <a:pt x="330073" y="593598"/>
                </a:lnTo>
                <a:lnTo>
                  <a:pt x="377698" y="520573"/>
                </a:lnTo>
                <a:lnTo>
                  <a:pt x="377698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63951" y="2678176"/>
            <a:ext cx="377825" cy="593725"/>
          </a:xfrm>
          <a:custGeom>
            <a:avLst/>
            <a:gdLst/>
            <a:ahLst/>
            <a:cxnLst/>
            <a:rect l="l" t="t" r="r" b="b"/>
            <a:pathLst>
              <a:path w="377825" h="593725">
                <a:moveTo>
                  <a:pt x="0" y="72898"/>
                </a:moveTo>
                <a:lnTo>
                  <a:pt x="58674" y="0"/>
                </a:lnTo>
                <a:lnTo>
                  <a:pt x="377698" y="0"/>
                </a:lnTo>
                <a:lnTo>
                  <a:pt x="377698" y="520573"/>
                </a:lnTo>
                <a:lnTo>
                  <a:pt x="330073" y="593598"/>
                </a:lnTo>
                <a:lnTo>
                  <a:pt x="330073" y="72898"/>
                </a:lnTo>
                <a:lnTo>
                  <a:pt x="165100" y="72898"/>
                </a:lnTo>
                <a:lnTo>
                  <a:pt x="82550" y="72898"/>
                </a:lnTo>
                <a:lnTo>
                  <a:pt x="0" y="72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17900" y="2679700"/>
            <a:ext cx="46355" cy="84455"/>
          </a:xfrm>
          <a:custGeom>
            <a:avLst/>
            <a:gdLst/>
            <a:ahLst/>
            <a:cxnLst/>
            <a:rect l="l" t="t" r="r" b="b"/>
            <a:pathLst>
              <a:path w="46354" h="84455">
                <a:moveTo>
                  <a:pt x="46100" y="0"/>
                </a:moveTo>
                <a:lnTo>
                  <a:pt x="0" y="84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70301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188087" y="0"/>
                </a:moveTo>
                <a:lnTo>
                  <a:pt x="114871" y="2940"/>
                </a:lnTo>
                <a:lnTo>
                  <a:pt x="55086" y="10953"/>
                </a:lnTo>
                <a:lnTo>
                  <a:pt x="14779" y="22824"/>
                </a:lnTo>
                <a:lnTo>
                  <a:pt x="0" y="37337"/>
                </a:lnTo>
                <a:lnTo>
                  <a:pt x="14779" y="51851"/>
                </a:lnTo>
                <a:lnTo>
                  <a:pt x="55086" y="63722"/>
                </a:lnTo>
                <a:lnTo>
                  <a:pt x="114871" y="71735"/>
                </a:lnTo>
                <a:lnTo>
                  <a:pt x="188087" y="74675"/>
                </a:lnTo>
                <a:lnTo>
                  <a:pt x="261302" y="71735"/>
                </a:lnTo>
                <a:lnTo>
                  <a:pt x="321087" y="63722"/>
                </a:lnTo>
                <a:lnTo>
                  <a:pt x="361394" y="51851"/>
                </a:lnTo>
                <a:lnTo>
                  <a:pt x="376174" y="37337"/>
                </a:lnTo>
                <a:lnTo>
                  <a:pt x="361394" y="22824"/>
                </a:lnTo>
                <a:lnTo>
                  <a:pt x="321087" y="10953"/>
                </a:lnTo>
                <a:lnTo>
                  <a:pt x="261302" y="2940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70301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0" y="37337"/>
                </a:moveTo>
                <a:lnTo>
                  <a:pt x="14779" y="22824"/>
                </a:lnTo>
                <a:lnTo>
                  <a:pt x="55086" y="10953"/>
                </a:lnTo>
                <a:lnTo>
                  <a:pt x="114871" y="2940"/>
                </a:lnTo>
                <a:lnTo>
                  <a:pt x="188087" y="0"/>
                </a:lnTo>
                <a:lnTo>
                  <a:pt x="261302" y="2940"/>
                </a:lnTo>
                <a:lnTo>
                  <a:pt x="321087" y="10953"/>
                </a:lnTo>
                <a:lnTo>
                  <a:pt x="361394" y="22824"/>
                </a:lnTo>
                <a:lnTo>
                  <a:pt x="376174" y="37337"/>
                </a:lnTo>
                <a:lnTo>
                  <a:pt x="361394" y="51851"/>
                </a:lnTo>
                <a:lnTo>
                  <a:pt x="321087" y="63722"/>
                </a:lnTo>
                <a:lnTo>
                  <a:pt x="261302" y="71735"/>
                </a:lnTo>
                <a:lnTo>
                  <a:pt x="188087" y="74675"/>
                </a:lnTo>
                <a:lnTo>
                  <a:pt x="114871" y="71735"/>
                </a:lnTo>
                <a:lnTo>
                  <a:pt x="55086" y="63722"/>
                </a:lnTo>
                <a:lnTo>
                  <a:pt x="14779" y="51851"/>
                </a:lnTo>
                <a:lnTo>
                  <a:pt x="0" y="37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57601" y="3473450"/>
            <a:ext cx="401574" cy="2872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00526" y="3479863"/>
            <a:ext cx="387350" cy="205104"/>
          </a:xfrm>
          <a:custGeom>
            <a:avLst/>
            <a:gdLst/>
            <a:ahLst/>
            <a:cxnLst/>
            <a:rect l="l" t="t" r="r" b="b"/>
            <a:pathLst>
              <a:path w="387350" h="205104">
                <a:moveTo>
                  <a:pt x="0" y="204787"/>
                </a:moveTo>
                <a:lnTo>
                  <a:pt x="387350" y="204787"/>
                </a:lnTo>
                <a:lnTo>
                  <a:pt x="387350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0526" y="3479863"/>
            <a:ext cx="387350" cy="205104"/>
          </a:xfrm>
          <a:custGeom>
            <a:avLst/>
            <a:gdLst/>
            <a:ahLst/>
            <a:cxnLst/>
            <a:rect l="l" t="t" r="r" b="b"/>
            <a:pathLst>
              <a:path w="387350" h="205104">
                <a:moveTo>
                  <a:pt x="0" y="204787"/>
                </a:moveTo>
                <a:lnTo>
                  <a:pt x="387350" y="204787"/>
                </a:lnTo>
                <a:lnTo>
                  <a:pt x="387350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71900" y="2684462"/>
            <a:ext cx="328930" cy="522605"/>
          </a:xfrm>
          <a:custGeom>
            <a:avLst/>
            <a:gdLst/>
            <a:ahLst/>
            <a:cxnLst/>
            <a:rect l="l" t="t" r="r" b="b"/>
            <a:pathLst>
              <a:path w="328929" h="522605">
                <a:moveTo>
                  <a:pt x="0" y="522287"/>
                </a:moveTo>
                <a:lnTo>
                  <a:pt x="328612" y="522287"/>
                </a:lnTo>
                <a:lnTo>
                  <a:pt x="328612" y="0"/>
                </a:lnTo>
                <a:lnTo>
                  <a:pt x="0" y="0"/>
                </a:lnTo>
                <a:lnTo>
                  <a:pt x="0" y="522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4275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4275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05225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388874" y="0"/>
                </a:moveTo>
                <a:lnTo>
                  <a:pt x="60325" y="0"/>
                </a:lnTo>
                <a:lnTo>
                  <a:pt x="0" y="72898"/>
                </a:lnTo>
                <a:lnTo>
                  <a:pt x="319024" y="72898"/>
                </a:lnTo>
                <a:lnTo>
                  <a:pt x="319024" y="593598"/>
                </a:lnTo>
                <a:lnTo>
                  <a:pt x="388874" y="520573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05225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0" y="72898"/>
                </a:moveTo>
                <a:lnTo>
                  <a:pt x="60325" y="0"/>
                </a:lnTo>
                <a:lnTo>
                  <a:pt x="388874" y="0"/>
                </a:lnTo>
                <a:lnTo>
                  <a:pt x="388874" y="520573"/>
                </a:lnTo>
                <a:lnTo>
                  <a:pt x="319024" y="593598"/>
                </a:lnTo>
                <a:lnTo>
                  <a:pt x="319024" y="72898"/>
                </a:lnTo>
                <a:lnTo>
                  <a:pt x="165100" y="72898"/>
                </a:lnTo>
                <a:lnTo>
                  <a:pt x="82550" y="72898"/>
                </a:lnTo>
                <a:lnTo>
                  <a:pt x="0" y="72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48125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4" h="85725">
                <a:moveTo>
                  <a:pt x="58800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00526" y="3451225"/>
            <a:ext cx="387350" cy="74930"/>
          </a:xfrm>
          <a:custGeom>
            <a:avLst/>
            <a:gdLst/>
            <a:ahLst/>
            <a:cxnLst/>
            <a:rect l="l" t="t" r="r" b="b"/>
            <a:pathLst>
              <a:path w="387350" h="74929">
                <a:moveTo>
                  <a:pt x="193675" y="0"/>
                </a:moveTo>
                <a:lnTo>
                  <a:pt x="118246" y="2940"/>
                </a:lnTo>
                <a:lnTo>
                  <a:pt x="56689" y="10953"/>
                </a:lnTo>
                <a:lnTo>
                  <a:pt x="15206" y="22824"/>
                </a:lnTo>
                <a:lnTo>
                  <a:pt x="0" y="37337"/>
                </a:lnTo>
                <a:lnTo>
                  <a:pt x="15206" y="51851"/>
                </a:lnTo>
                <a:lnTo>
                  <a:pt x="56689" y="63722"/>
                </a:lnTo>
                <a:lnTo>
                  <a:pt x="118246" y="71735"/>
                </a:lnTo>
                <a:lnTo>
                  <a:pt x="193675" y="74675"/>
                </a:lnTo>
                <a:lnTo>
                  <a:pt x="269049" y="71735"/>
                </a:lnTo>
                <a:lnTo>
                  <a:pt x="330612" y="63722"/>
                </a:lnTo>
                <a:lnTo>
                  <a:pt x="372125" y="51851"/>
                </a:lnTo>
                <a:lnTo>
                  <a:pt x="387350" y="37337"/>
                </a:lnTo>
                <a:lnTo>
                  <a:pt x="372125" y="22824"/>
                </a:lnTo>
                <a:lnTo>
                  <a:pt x="330612" y="10953"/>
                </a:lnTo>
                <a:lnTo>
                  <a:pt x="269049" y="2940"/>
                </a:lnTo>
                <a:lnTo>
                  <a:pt x="1936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00526" y="3451225"/>
            <a:ext cx="387350" cy="74930"/>
          </a:xfrm>
          <a:custGeom>
            <a:avLst/>
            <a:gdLst/>
            <a:ahLst/>
            <a:cxnLst/>
            <a:rect l="l" t="t" r="r" b="b"/>
            <a:pathLst>
              <a:path w="387350" h="74929">
                <a:moveTo>
                  <a:pt x="0" y="37337"/>
                </a:moveTo>
                <a:lnTo>
                  <a:pt x="15206" y="22824"/>
                </a:lnTo>
                <a:lnTo>
                  <a:pt x="56689" y="10953"/>
                </a:lnTo>
                <a:lnTo>
                  <a:pt x="118246" y="2940"/>
                </a:lnTo>
                <a:lnTo>
                  <a:pt x="193675" y="0"/>
                </a:lnTo>
                <a:lnTo>
                  <a:pt x="269049" y="2940"/>
                </a:lnTo>
                <a:lnTo>
                  <a:pt x="330612" y="10953"/>
                </a:lnTo>
                <a:lnTo>
                  <a:pt x="372125" y="22824"/>
                </a:lnTo>
                <a:lnTo>
                  <a:pt x="387350" y="37337"/>
                </a:lnTo>
                <a:lnTo>
                  <a:pt x="372125" y="51851"/>
                </a:lnTo>
                <a:lnTo>
                  <a:pt x="330612" y="63722"/>
                </a:lnTo>
                <a:lnTo>
                  <a:pt x="269049" y="71735"/>
                </a:lnTo>
                <a:lnTo>
                  <a:pt x="193675" y="74675"/>
                </a:lnTo>
                <a:lnTo>
                  <a:pt x="118246" y="71735"/>
                </a:lnTo>
                <a:lnTo>
                  <a:pt x="56689" y="63722"/>
                </a:lnTo>
                <a:lnTo>
                  <a:pt x="15206" y="51851"/>
                </a:lnTo>
                <a:lnTo>
                  <a:pt x="0" y="37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87826" y="3473450"/>
            <a:ext cx="412750" cy="287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54500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4500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24350" y="2684462"/>
            <a:ext cx="317500" cy="522605"/>
          </a:xfrm>
          <a:custGeom>
            <a:avLst/>
            <a:gdLst/>
            <a:ahLst/>
            <a:cxnLst/>
            <a:rect l="l" t="t" r="r" b="b"/>
            <a:pathLst>
              <a:path w="317500" h="522605">
                <a:moveTo>
                  <a:pt x="0" y="522287"/>
                </a:moveTo>
                <a:lnTo>
                  <a:pt x="317500" y="522287"/>
                </a:lnTo>
                <a:lnTo>
                  <a:pt x="317500" y="0"/>
                </a:lnTo>
                <a:lnTo>
                  <a:pt x="0" y="0"/>
                </a:lnTo>
                <a:lnTo>
                  <a:pt x="0" y="522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54500" y="2771775"/>
            <a:ext cx="328930" cy="508000"/>
          </a:xfrm>
          <a:custGeom>
            <a:avLst/>
            <a:gdLst/>
            <a:ahLst/>
            <a:cxnLst/>
            <a:rect l="l" t="t" r="r" b="b"/>
            <a:pathLst>
              <a:path w="328929" h="508000">
                <a:moveTo>
                  <a:pt x="0" y="508000"/>
                </a:moveTo>
                <a:lnTo>
                  <a:pt x="328612" y="508000"/>
                </a:lnTo>
                <a:lnTo>
                  <a:pt x="328612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54500" y="2771775"/>
            <a:ext cx="328930" cy="508000"/>
          </a:xfrm>
          <a:custGeom>
            <a:avLst/>
            <a:gdLst/>
            <a:ahLst/>
            <a:cxnLst/>
            <a:rect l="l" t="t" r="r" b="b"/>
            <a:pathLst>
              <a:path w="328929" h="508000">
                <a:moveTo>
                  <a:pt x="0" y="508000"/>
                </a:moveTo>
                <a:lnTo>
                  <a:pt x="328612" y="508000"/>
                </a:lnTo>
                <a:lnTo>
                  <a:pt x="328612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48150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388874" y="0"/>
                </a:moveTo>
                <a:lnTo>
                  <a:pt x="45974" y="0"/>
                </a:lnTo>
                <a:lnTo>
                  <a:pt x="0" y="72898"/>
                </a:lnTo>
                <a:lnTo>
                  <a:pt x="328549" y="72898"/>
                </a:lnTo>
                <a:lnTo>
                  <a:pt x="328549" y="593598"/>
                </a:lnTo>
                <a:lnTo>
                  <a:pt x="388874" y="520573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48150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0" y="72898"/>
                </a:moveTo>
                <a:lnTo>
                  <a:pt x="45974" y="0"/>
                </a:lnTo>
                <a:lnTo>
                  <a:pt x="388874" y="0"/>
                </a:lnTo>
                <a:lnTo>
                  <a:pt x="388874" y="520573"/>
                </a:lnTo>
                <a:lnTo>
                  <a:pt x="328549" y="593598"/>
                </a:lnTo>
                <a:lnTo>
                  <a:pt x="328549" y="72898"/>
                </a:lnTo>
                <a:lnTo>
                  <a:pt x="152400" y="72898"/>
                </a:lnTo>
                <a:lnTo>
                  <a:pt x="69850" y="72898"/>
                </a:lnTo>
                <a:lnTo>
                  <a:pt x="0" y="72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89526" y="2678176"/>
            <a:ext cx="47625" cy="87630"/>
          </a:xfrm>
          <a:custGeom>
            <a:avLst/>
            <a:gdLst/>
            <a:ahLst/>
            <a:cxnLst/>
            <a:rect l="l" t="t" r="r" b="b"/>
            <a:pathLst>
              <a:path w="47625" h="87630">
                <a:moveTo>
                  <a:pt x="47625" y="0"/>
                </a:moveTo>
                <a:lnTo>
                  <a:pt x="0" y="872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54500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188087" y="0"/>
                </a:moveTo>
                <a:lnTo>
                  <a:pt x="114871" y="2940"/>
                </a:lnTo>
                <a:lnTo>
                  <a:pt x="55086" y="10953"/>
                </a:lnTo>
                <a:lnTo>
                  <a:pt x="14779" y="22824"/>
                </a:lnTo>
                <a:lnTo>
                  <a:pt x="0" y="37337"/>
                </a:lnTo>
                <a:lnTo>
                  <a:pt x="14779" y="51851"/>
                </a:lnTo>
                <a:lnTo>
                  <a:pt x="55086" y="63722"/>
                </a:lnTo>
                <a:lnTo>
                  <a:pt x="114871" y="71735"/>
                </a:lnTo>
                <a:lnTo>
                  <a:pt x="188087" y="74675"/>
                </a:lnTo>
                <a:lnTo>
                  <a:pt x="261322" y="71735"/>
                </a:lnTo>
                <a:lnTo>
                  <a:pt x="321151" y="63722"/>
                </a:lnTo>
                <a:lnTo>
                  <a:pt x="361501" y="51851"/>
                </a:lnTo>
                <a:lnTo>
                  <a:pt x="376300" y="37337"/>
                </a:lnTo>
                <a:lnTo>
                  <a:pt x="361501" y="22824"/>
                </a:lnTo>
                <a:lnTo>
                  <a:pt x="321151" y="10953"/>
                </a:lnTo>
                <a:lnTo>
                  <a:pt x="261322" y="2940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54500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0" y="37337"/>
                </a:moveTo>
                <a:lnTo>
                  <a:pt x="14779" y="22824"/>
                </a:lnTo>
                <a:lnTo>
                  <a:pt x="55086" y="10953"/>
                </a:lnTo>
                <a:lnTo>
                  <a:pt x="114871" y="2940"/>
                </a:lnTo>
                <a:lnTo>
                  <a:pt x="188087" y="0"/>
                </a:lnTo>
                <a:lnTo>
                  <a:pt x="261322" y="2940"/>
                </a:lnTo>
                <a:lnTo>
                  <a:pt x="321151" y="10953"/>
                </a:lnTo>
                <a:lnTo>
                  <a:pt x="361501" y="22824"/>
                </a:lnTo>
                <a:lnTo>
                  <a:pt x="376300" y="37337"/>
                </a:lnTo>
                <a:lnTo>
                  <a:pt x="361501" y="51851"/>
                </a:lnTo>
                <a:lnTo>
                  <a:pt x="321151" y="63722"/>
                </a:lnTo>
                <a:lnTo>
                  <a:pt x="261322" y="71735"/>
                </a:lnTo>
                <a:lnTo>
                  <a:pt x="188087" y="74675"/>
                </a:lnTo>
                <a:lnTo>
                  <a:pt x="114871" y="71735"/>
                </a:lnTo>
                <a:lnTo>
                  <a:pt x="55086" y="63722"/>
                </a:lnTo>
                <a:lnTo>
                  <a:pt x="14779" y="51851"/>
                </a:lnTo>
                <a:lnTo>
                  <a:pt x="0" y="37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41800" y="3473450"/>
            <a:ext cx="390525" cy="287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95901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95901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54575" y="2684462"/>
            <a:ext cx="317500" cy="522605"/>
          </a:xfrm>
          <a:custGeom>
            <a:avLst/>
            <a:gdLst/>
            <a:ahLst/>
            <a:cxnLst/>
            <a:rect l="l" t="t" r="r" b="b"/>
            <a:pathLst>
              <a:path w="317500" h="522605">
                <a:moveTo>
                  <a:pt x="0" y="522287"/>
                </a:moveTo>
                <a:lnTo>
                  <a:pt x="317500" y="522287"/>
                </a:lnTo>
                <a:lnTo>
                  <a:pt x="317500" y="0"/>
                </a:lnTo>
                <a:lnTo>
                  <a:pt x="0" y="0"/>
                </a:lnTo>
                <a:lnTo>
                  <a:pt x="0" y="522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6950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06950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8375" y="2678176"/>
            <a:ext cx="387350" cy="593725"/>
          </a:xfrm>
          <a:custGeom>
            <a:avLst/>
            <a:gdLst/>
            <a:ahLst/>
            <a:cxnLst/>
            <a:rect l="l" t="t" r="r" b="b"/>
            <a:pathLst>
              <a:path w="387350" h="593725">
                <a:moveTo>
                  <a:pt x="387350" y="0"/>
                </a:moveTo>
                <a:lnTo>
                  <a:pt x="58674" y="0"/>
                </a:lnTo>
                <a:lnTo>
                  <a:pt x="0" y="72898"/>
                </a:lnTo>
                <a:lnTo>
                  <a:pt x="341375" y="72898"/>
                </a:lnTo>
                <a:lnTo>
                  <a:pt x="341375" y="593598"/>
                </a:lnTo>
                <a:lnTo>
                  <a:pt x="387350" y="520573"/>
                </a:lnTo>
                <a:lnTo>
                  <a:pt x="38735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8375" y="2678176"/>
            <a:ext cx="387350" cy="593725"/>
          </a:xfrm>
          <a:custGeom>
            <a:avLst/>
            <a:gdLst/>
            <a:ahLst/>
            <a:cxnLst/>
            <a:rect l="l" t="t" r="r" b="b"/>
            <a:pathLst>
              <a:path w="387350" h="593725">
                <a:moveTo>
                  <a:pt x="0" y="72898"/>
                </a:moveTo>
                <a:lnTo>
                  <a:pt x="58674" y="0"/>
                </a:lnTo>
                <a:lnTo>
                  <a:pt x="387350" y="0"/>
                </a:lnTo>
                <a:lnTo>
                  <a:pt x="387350" y="520573"/>
                </a:lnTo>
                <a:lnTo>
                  <a:pt x="341375" y="593598"/>
                </a:lnTo>
                <a:lnTo>
                  <a:pt x="341375" y="72898"/>
                </a:lnTo>
                <a:lnTo>
                  <a:pt x="176149" y="72898"/>
                </a:lnTo>
                <a:lnTo>
                  <a:pt x="93599" y="72898"/>
                </a:lnTo>
                <a:lnTo>
                  <a:pt x="0" y="72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19751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4" h="85725">
                <a:moveTo>
                  <a:pt x="58674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95901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188087" y="0"/>
                </a:moveTo>
                <a:lnTo>
                  <a:pt x="114871" y="2940"/>
                </a:lnTo>
                <a:lnTo>
                  <a:pt x="55086" y="10953"/>
                </a:lnTo>
                <a:lnTo>
                  <a:pt x="14779" y="22824"/>
                </a:lnTo>
                <a:lnTo>
                  <a:pt x="0" y="37337"/>
                </a:lnTo>
                <a:lnTo>
                  <a:pt x="14779" y="51851"/>
                </a:lnTo>
                <a:lnTo>
                  <a:pt x="55086" y="63722"/>
                </a:lnTo>
                <a:lnTo>
                  <a:pt x="114871" y="71735"/>
                </a:lnTo>
                <a:lnTo>
                  <a:pt x="188087" y="74675"/>
                </a:lnTo>
                <a:lnTo>
                  <a:pt x="261302" y="71735"/>
                </a:lnTo>
                <a:lnTo>
                  <a:pt x="321087" y="63722"/>
                </a:lnTo>
                <a:lnTo>
                  <a:pt x="361394" y="51851"/>
                </a:lnTo>
                <a:lnTo>
                  <a:pt x="376174" y="37337"/>
                </a:lnTo>
                <a:lnTo>
                  <a:pt x="361394" y="22824"/>
                </a:lnTo>
                <a:lnTo>
                  <a:pt x="321087" y="10953"/>
                </a:lnTo>
                <a:lnTo>
                  <a:pt x="261302" y="2940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95901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0" y="37337"/>
                </a:moveTo>
                <a:lnTo>
                  <a:pt x="14779" y="22824"/>
                </a:lnTo>
                <a:lnTo>
                  <a:pt x="55086" y="10953"/>
                </a:lnTo>
                <a:lnTo>
                  <a:pt x="114871" y="2940"/>
                </a:lnTo>
                <a:lnTo>
                  <a:pt x="188087" y="0"/>
                </a:lnTo>
                <a:lnTo>
                  <a:pt x="261302" y="2940"/>
                </a:lnTo>
                <a:lnTo>
                  <a:pt x="321087" y="10953"/>
                </a:lnTo>
                <a:lnTo>
                  <a:pt x="361394" y="22824"/>
                </a:lnTo>
                <a:lnTo>
                  <a:pt x="376174" y="37337"/>
                </a:lnTo>
                <a:lnTo>
                  <a:pt x="361394" y="51851"/>
                </a:lnTo>
                <a:lnTo>
                  <a:pt x="321087" y="63722"/>
                </a:lnTo>
                <a:lnTo>
                  <a:pt x="261302" y="71735"/>
                </a:lnTo>
                <a:lnTo>
                  <a:pt x="188087" y="74675"/>
                </a:lnTo>
                <a:lnTo>
                  <a:pt x="114871" y="71735"/>
                </a:lnTo>
                <a:lnTo>
                  <a:pt x="55086" y="63722"/>
                </a:lnTo>
                <a:lnTo>
                  <a:pt x="14779" y="51851"/>
                </a:lnTo>
                <a:lnTo>
                  <a:pt x="0" y="37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83201" y="3473450"/>
            <a:ext cx="401574" cy="2872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26126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26126" y="3479863"/>
            <a:ext cx="376555" cy="205104"/>
          </a:xfrm>
          <a:custGeom>
            <a:avLst/>
            <a:gdLst/>
            <a:ahLst/>
            <a:cxnLst/>
            <a:rect l="l" t="t" r="r" b="b"/>
            <a:pathLst>
              <a:path w="376554" h="205104">
                <a:moveTo>
                  <a:pt x="0" y="204787"/>
                </a:moveTo>
                <a:lnTo>
                  <a:pt x="376237" y="204787"/>
                </a:lnTo>
                <a:lnTo>
                  <a:pt x="376237" y="0"/>
                </a:lnTo>
                <a:lnTo>
                  <a:pt x="0" y="0"/>
                </a:lnTo>
                <a:lnTo>
                  <a:pt x="0" y="204787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95976" y="2684462"/>
            <a:ext cx="317500" cy="522605"/>
          </a:xfrm>
          <a:custGeom>
            <a:avLst/>
            <a:gdLst/>
            <a:ahLst/>
            <a:cxnLst/>
            <a:rect l="l" t="t" r="r" b="b"/>
            <a:pathLst>
              <a:path w="317500" h="522605">
                <a:moveTo>
                  <a:pt x="0" y="522287"/>
                </a:moveTo>
                <a:lnTo>
                  <a:pt x="317500" y="522287"/>
                </a:lnTo>
                <a:lnTo>
                  <a:pt x="317500" y="0"/>
                </a:lnTo>
                <a:lnTo>
                  <a:pt x="0" y="0"/>
                </a:lnTo>
                <a:lnTo>
                  <a:pt x="0" y="5222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37175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37175" y="2771775"/>
            <a:ext cx="317500" cy="508000"/>
          </a:xfrm>
          <a:custGeom>
            <a:avLst/>
            <a:gdLst/>
            <a:ahLst/>
            <a:cxnLst/>
            <a:rect l="l" t="t" r="r" b="b"/>
            <a:pathLst>
              <a:path w="317500" h="508000">
                <a:moveTo>
                  <a:pt x="0" y="508000"/>
                </a:moveTo>
                <a:lnTo>
                  <a:pt x="317500" y="508000"/>
                </a:lnTo>
                <a:lnTo>
                  <a:pt x="317500" y="0"/>
                </a:lnTo>
                <a:lnTo>
                  <a:pt x="0" y="0"/>
                </a:lnTo>
                <a:lnTo>
                  <a:pt x="0" y="508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19776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388874" y="0"/>
                </a:moveTo>
                <a:lnTo>
                  <a:pt x="58674" y="0"/>
                </a:lnTo>
                <a:lnTo>
                  <a:pt x="0" y="72898"/>
                </a:lnTo>
                <a:lnTo>
                  <a:pt x="330200" y="72898"/>
                </a:lnTo>
                <a:lnTo>
                  <a:pt x="330200" y="593598"/>
                </a:lnTo>
                <a:lnTo>
                  <a:pt x="388874" y="520573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19776" y="2678176"/>
            <a:ext cx="389255" cy="593725"/>
          </a:xfrm>
          <a:custGeom>
            <a:avLst/>
            <a:gdLst/>
            <a:ahLst/>
            <a:cxnLst/>
            <a:rect l="l" t="t" r="r" b="b"/>
            <a:pathLst>
              <a:path w="389254" h="593725">
                <a:moveTo>
                  <a:pt x="0" y="72898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20573"/>
                </a:lnTo>
                <a:lnTo>
                  <a:pt x="330200" y="593598"/>
                </a:lnTo>
                <a:lnTo>
                  <a:pt x="330200" y="72898"/>
                </a:lnTo>
                <a:lnTo>
                  <a:pt x="176149" y="72898"/>
                </a:lnTo>
                <a:lnTo>
                  <a:pt x="82550" y="72898"/>
                </a:lnTo>
                <a:lnTo>
                  <a:pt x="0" y="72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672201" y="2678176"/>
            <a:ext cx="60325" cy="87630"/>
          </a:xfrm>
          <a:custGeom>
            <a:avLst/>
            <a:gdLst/>
            <a:ahLst/>
            <a:cxnLst/>
            <a:rect l="l" t="t" r="r" b="b"/>
            <a:pathLst>
              <a:path w="60325" h="87630">
                <a:moveTo>
                  <a:pt x="60325" y="0"/>
                </a:moveTo>
                <a:lnTo>
                  <a:pt x="0" y="872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26126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188087" y="0"/>
                </a:moveTo>
                <a:lnTo>
                  <a:pt x="114871" y="2940"/>
                </a:lnTo>
                <a:lnTo>
                  <a:pt x="55086" y="10953"/>
                </a:lnTo>
                <a:lnTo>
                  <a:pt x="14779" y="22824"/>
                </a:lnTo>
                <a:lnTo>
                  <a:pt x="0" y="37337"/>
                </a:lnTo>
                <a:lnTo>
                  <a:pt x="14779" y="51851"/>
                </a:lnTo>
                <a:lnTo>
                  <a:pt x="55086" y="63722"/>
                </a:lnTo>
                <a:lnTo>
                  <a:pt x="114871" y="71735"/>
                </a:lnTo>
                <a:lnTo>
                  <a:pt x="188087" y="74675"/>
                </a:lnTo>
                <a:lnTo>
                  <a:pt x="261302" y="71735"/>
                </a:lnTo>
                <a:lnTo>
                  <a:pt x="321087" y="63722"/>
                </a:lnTo>
                <a:lnTo>
                  <a:pt x="361394" y="51851"/>
                </a:lnTo>
                <a:lnTo>
                  <a:pt x="376174" y="37337"/>
                </a:lnTo>
                <a:lnTo>
                  <a:pt x="361394" y="22824"/>
                </a:lnTo>
                <a:lnTo>
                  <a:pt x="321087" y="10953"/>
                </a:lnTo>
                <a:lnTo>
                  <a:pt x="261302" y="2940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26126" y="3451225"/>
            <a:ext cx="376555" cy="74930"/>
          </a:xfrm>
          <a:custGeom>
            <a:avLst/>
            <a:gdLst/>
            <a:ahLst/>
            <a:cxnLst/>
            <a:rect l="l" t="t" r="r" b="b"/>
            <a:pathLst>
              <a:path w="376554" h="74929">
                <a:moveTo>
                  <a:pt x="0" y="37337"/>
                </a:moveTo>
                <a:lnTo>
                  <a:pt x="14779" y="22824"/>
                </a:lnTo>
                <a:lnTo>
                  <a:pt x="55086" y="10953"/>
                </a:lnTo>
                <a:lnTo>
                  <a:pt x="114871" y="2940"/>
                </a:lnTo>
                <a:lnTo>
                  <a:pt x="188087" y="0"/>
                </a:lnTo>
                <a:lnTo>
                  <a:pt x="261302" y="2940"/>
                </a:lnTo>
                <a:lnTo>
                  <a:pt x="321087" y="10953"/>
                </a:lnTo>
                <a:lnTo>
                  <a:pt x="361394" y="22824"/>
                </a:lnTo>
                <a:lnTo>
                  <a:pt x="376174" y="37337"/>
                </a:lnTo>
                <a:lnTo>
                  <a:pt x="361394" y="51851"/>
                </a:lnTo>
                <a:lnTo>
                  <a:pt x="321087" y="63722"/>
                </a:lnTo>
                <a:lnTo>
                  <a:pt x="261302" y="71735"/>
                </a:lnTo>
                <a:lnTo>
                  <a:pt x="188087" y="74675"/>
                </a:lnTo>
                <a:lnTo>
                  <a:pt x="114871" y="71735"/>
                </a:lnTo>
                <a:lnTo>
                  <a:pt x="55086" y="63722"/>
                </a:lnTo>
                <a:lnTo>
                  <a:pt x="14779" y="51851"/>
                </a:lnTo>
                <a:lnTo>
                  <a:pt x="0" y="37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13426" y="3473450"/>
            <a:ext cx="403225" cy="287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40100" y="3371850"/>
            <a:ext cx="2179955" cy="0"/>
          </a:xfrm>
          <a:custGeom>
            <a:avLst/>
            <a:gdLst/>
            <a:ahLst/>
            <a:cxnLst/>
            <a:rect l="l" t="t" r="r" b="b"/>
            <a:pathLst>
              <a:path w="2179954">
                <a:moveTo>
                  <a:pt x="0" y="0"/>
                </a:moveTo>
                <a:lnTo>
                  <a:pt x="2179701" y="0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52800" y="325755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83025" y="327190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24426" y="327190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78400" y="327190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08625" y="327190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549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3194050" y="4203636"/>
            <a:ext cx="44640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600" spc="-5" dirty="0">
                <a:latin typeface="Arial"/>
                <a:cs typeface="Arial"/>
              </a:rPr>
              <a:t>A...E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700526" y="4203636"/>
            <a:ext cx="44640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600" spc="-40" dirty="0">
                <a:latin typeface="Arial"/>
                <a:cs typeface="Arial"/>
              </a:rPr>
              <a:t>F...J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218051" y="4203636"/>
            <a:ext cx="46037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1714"/>
              </a:lnSpc>
            </a:pPr>
            <a:r>
              <a:rPr sz="1600" spc="-5" dirty="0">
                <a:latin typeface="Arial"/>
                <a:cs typeface="Arial"/>
              </a:rPr>
              <a:t>K...N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724400" y="4203636"/>
            <a:ext cx="46037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...S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232400" y="4203636"/>
            <a:ext cx="422275" cy="217804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600" spc="-40" dirty="0">
                <a:latin typeface="Arial"/>
                <a:cs typeface="Arial"/>
              </a:rPr>
              <a:t>T...Z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670300" y="3748151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8849" y="0"/>
                </a:moveTo>
                <a:lnTo>
                  <a:pt x="0" y="87249"/>
                </a:lnTo>
                <a:lnTo>
                  <a:pt x="23749" y="144399"/>
                </a:lnTo>
                <a:lnTo>
                  <a:pt x="58674" y="188849"/>
                </a:lnTo>
                <a:lnTo>
                  <a:pt x="188849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422650" y="3878326"/>
            <a:ext cx="282575" cy="268605"/>
          </a:xfrm>
          <a:custGeom>
            <a:avLst/>
            <a:gdLst/>
            <a:ahLst/>
            <a:cxnLst/>
            <a:rect l="l" t="t" r="r" b="b"/>
            <a:pathLst>
              <a:path w="282575" h="268604">
                <a:moveTo>
                  <a:pt x="0" y="268224"/>
                </a:moveTo>
                <a:lnTo>
                  <a:pt x="282575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07001" y="3733800"/>
            <a:ext cx="212725" cy="130175"/>
          </a:xfrm>
          <a:custGeom>
            <a:avLst/>
            <a:gdLst/>
            <a:ahLst/>
            <a:cxnLst/>
            <a:rect l="l" t="t" r="r" b="b"/>
            <a:pathLst>
              <a:path w="212725" h="130175">
                <a:moveTo>
                  <a:pt x="0" y="0"/>
                </a:moveTo>
                <a:lnTo>
                  <a:pt x="11049" y="73025"/>
                </a:lnTo>
                <a:lnTo>
                  <a:pt x="23749" y="130175"/>
                </a:lnTo>
                <a:lnTo>
                  <a:pt x="212725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524250" y="3803650"/>
            <a:ext cx="1202055" cy="339725"/>
          </a:xfrm>
          <a:custGeom>
            <a:avLst/>
            <a:gdLst/>
            <a:ahLst/>
            <a:cxnLst/>
            <a:rect l="l" t="t" r="r" b="b"/>
            <a:pathLst>
              <a:path w="1202054" h="339725">
                <a:moveTo>
                  <a:pt x="0" y="339725"/>
                </a:moveTo>
                <a:lnTo>
                  <a:pt x="1201801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70250" y="3748151"/>
            <a:ext cx="106680" cy="246379"/>
          </a:xfrm>
          <a:custGeom>
            <a:avLst/>
            <a:gdLst/>
            <a:ahLst/>
            <a:cxnLst/>
            <a:rect l="l" t="t" r="r" b="b"/>
            <a:pathLst>
              <a:path w="106679" h="246379">
                <a:moveTo>
                  <a:pt x="58674" y="0"/>
                </a:moveTo>
                <a:lnTo>
                  <a:pt x="0" y="245999"/>
                </a:lnTo>
                <a:lnTo>
                  <a:pt x="106299" y="245999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9051" y="39751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06901" y="3748151"/>
            <a:ext cx="104775" cy="246379"/>
          </a:xfrm>
          <a:custGeom>
            <a:avLst/>
            <a:gdLst/>
            <a:ahLst/>
            <a:cxnLst/>
            <a:rect l="l" t="t" r="r" b="b"/>
            <a:pathLst>
              <a:path w="104775" h="246379">
                <a:moveTo>
                  <a:pt x="58674" y="0"/>
                </a:moveTo>
                <a:lnTo>
                  <a:pt x="0" y="245999"/>
                </a:lnTo>
                <a:lnTo>
                  <a:pt x="104648" y="245999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65575" y="39751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435475" y="3748151"/>
            <a:ext cx="106680" cy="246379"/>
          </a:xfrm>
          <a:custGeom>
            <a:avLst/>
            <a:gdLst/>
            <a:ahLst/>
            <a:cxnLst/>
            <a:rect l="l" t="t" r="r" b="b"/>
            <a:pathLst>
              <a:path w="106679" h="246379">
                <a:moveTo>
                  <a:pt x="60325" y="0"/>
                </a:moveTo>
                <a:lnTo>
                  <a:pt x="0" y="245999"/>
                </a:lnTo>
                <a:lnTo>
                  <a:pt x="106299" y="245999"/>
                </a:lnTo>
                <a:lnTo>
                  <a:pt x="60325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95800" y="39751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65700" y="3748151"/>
            <a:ext cx="106680" cy="246379"/>
          </a:xfrm>
          <a:custGeom>
            <a:avLst/>
            <a:gdLst/>
            <a:ahLst/>
            <a:cxnLst/>
            <a:rect l="l" t="t" r="r" b="b"/>
            <a:pathLst>
              <a:path w="106679" h="246379">
                <a:moveTo>
                  <a:pt x="58674" y="0"/>
                </a:moveTo>
                <a:lnTo>
                  <a:pt x="0" y="245999"/>
                </a:lnTo>
                <a:lnTo>
                  <a:pt x="106299" y="245999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24501" y="39751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95925" y="3748151"/>
            <a:ext cx="106680" cy="246379"/>
          </a:xfrm>
          <a:custGeom>
            <a:avLst/>
            <a:gdLst/>
            <a:ahLst/>
            <a:cxnLst/>
            <a:rect l="l" t="t" r="r" b="b"/>
            <a:pathLst>
              <a:path w="106679" h="246379">
                <a:moveTo>
                  <a:pt x="58674" y="0"/>
                </a:moveTo>
                <a:lnTo>
                  <a:pt x="0" y="245999"/>
                </a:lnTo>
                <a:lnTo>
                  <a:pt x="106299" y="245999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54726" y="39751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30800" y="3748151"/>
            <a:ext cx="165100" cy="217804"/>
          </a:xfrm>
          <a:custGeom>
            <a:avLst/>
            <a:gdLst/>
            <a:ahLst/>
            <a:cxnLst/>
            <a:rect l="l" t="t" r="r" b="b"/>
            <a:pathLst>
              <a:path w="165100" h="217804">
                <a:moveTo>
                  <a:pt x="0" y="0"/>
                </a:moveTo>
                <a:lnTo>
                  <a:pt x="95250" y="217424"/>
                </a:lnTo>
                <a:lnTo>
                  <a:pt x="130175" y="174625"/>
                </a:lnTo>
                <a:lnTo>
                  <a:pt x="16510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48275" y="3908425"/>
            <a:ext cx="212725" cy="244475"/>
          </a:xfrm>
          <a:custGeom>
            <a:avLst/>
            <a:gdLst/>
            <a:ahLst/>
            <a:cxnLst/>
            <a:rect l="l" t="t" r="r" b="b"/>
            <a:pathLst>
              <a:path w="212725" h="244475">
                <a:moveTo>
                  <a:pt x="212725" y="2444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0575" y="3748151"/>
            <a:ext cx="200025" cy="144780"/>
          </a:xfrm>
          <a:custGeom>
            <a:avLst/>
            <a:gdLst/>
            <a:ahLst/>
            <a:cxnLst/>
            <a:rect l="l" t="t" r="r" b="b"/>
            <a:pathLst>
              <a:path w="200025" h="144779">
                <a:moveTo>
                  <a:pt x="0" y="0"/>
                </a:moveTo>
                <a:lnTo>
                  <a:pt x="154050" y="144399"/>
                </a:lnTo>
                <a:lnTo>
                  <a:pt x="177800" y="87249"/>
                </a:lnTo>
                <a:lnTo>
                  <a:pt x="200025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60976" y="3830701"/>
            <a:ext cx="589280" cy="314325"/>
          </a:xfrm>
          <a:custGeom>
            <a:avLst/>
            <a:gdLst/>
            <a:ahLst/>
            <a:cxnLst/>
            <a:rect l="l" t="t" r="r" b="b"/>
            <a:pathLst>
              <a:path w="589279" h="314325">
                <a:moveTo>
                  <a:pt x="588899" y="31419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70350" y="3748151"/>
            <a:ext cx="201930" cy="116205"/>
          </a:xfrm>
          <a:custGeom>
            <a:avLst/>
            <a:gdLst/>
            <a:ahLst/>
            <a:cxnLst/>
            <a:rect l="l" t="t" r="r" b="b"/>
            <a:pathLst>
              <a:path w="201929" h="116204">
                <a:moveTo>
                  <a:pt x="201549" y="0"/>
                </a:moveTo>
                <a:lnTo>
                  <a:pt x="0" y="0"/>
                </a:lnTo>
                <a:lnTo>
                  <a:pt x="177800" y="115824"/>
                </a:lnTo>
                <a:lnTo>
                  <a:pt x="188849" y="58674"/>
                </a:lnTo>
                <a:lnTo>
                  <a:pt x="201549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48150" y="3803650"/>
            <a:ext cx="1000125" cy="339725"/>
          </a:xfrm>
          <a:custGeom>
            <a:avLst/>
            <a:gdLst/>
            <a:ahLst/>
            <a:cxnLst/>
            <a:rect l="l" t="t" r="r" b="b"/>
            <a:pathLst>
              <a:path w="1000125" h="339725">
                <a:moveTo>
                  <a:pt x="1000125" y="3397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72151" y="3748151"/>
            <a:ext cx="177800" cy="217804"/>
          </a:xfrm>
          <a:custGeom>
            <a:avLst/>
            <a:gdLst/>
            <a:ahLst/>
            <a:cxnLst/>
            <a:rect l="l" t="t" r="r" b="b"/>
            <a:pathLst>
              <a:path w="177800" h="217804">
                <a:moveTo>
                  <a:pt x="177673" y="0"/>
                </a:moveTo>
                <a:lnTo>
                  <a:pt x="0" y="130175"/>
                </a:lnTo>
                <a:lnTo>
                  <a:pt x="34925" y="174625"/>
                </a:lnTo>
                <a:lnTo>
                  <a:pt x="71374" y="217424"/>
                </a:lnTo>
                <a:lnTo>
                  <a:pt x="177673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19751" y="3908425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0" y="244475"/>
                </a:moveTo>
                <a:lnTo>
                  <a:pt x="200025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95800" y="3748151"/>
            <a:ext cx="176530" cy="189230"/>
          </a:xfrm>
          <a:custGeom>
            <a:avLst/>
            <a:gdLst/>
            <a:ahLst/>
            <a:cxnLst/>
            <a:rect l="l" t="t" r="r" b="b"/>
            <a:pathLst>
              <a:path w="176529" h="189229">
                <a:moveTo>
                  <a:pt x="0" y="0"/>
                </a:moveTo>
                <a:lnTo>
                  <a:pt x="117475" y="188849"/>
                </a:lnTo>
                <a:lnTo>
                  <a:pt x="152400" y="144399"/>
                </a:lnTo>
                <a:lnTo>
                  <a:pt x="176149" y="8724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32325" y="3883025"/>
            <a:ext cx="294005" cy="266700"/>
          </a:xfrm>
          <a:custGeom>
            <a:avLst/>
            <a:gdLst/>
            <a:ahLst/>
            <a:cxnLst/>
            <a:rect l="l" t="t" r="r" b="b"/>
            <a:pathLst>
              <a:path w="294004" h="266700">
                <a:moveTo>
                  <a:pt x="293750" y="266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41776" y="3748151"/>
            <a:ext cx="200025" cy="116205"/>
          </a:xfrm>
          <a:custGeom>
            <a:avLst/>
            <a:gdLst/>
            <a:ahLst/>
            <a:cxnLst/>
            <a:rect l="l" t="t" r="r" b="b"/>
            <a:pathLst>
              <a:path w="200025" h="116204">
                <a:moveTo>
                  <a:pt x="199898" y="0"/>
                </a:moveTo>
                <a:lnTo>
                  <a:pt x="0" y="0"/>
                </a:lnTo>
                <a:lnTo>
                  <a:pt x="176149" y="115824"/>
                </a:lnTo>
                <a:lnTo>
                  <a:pt x="187198" y="58674"/>
                </a:lnTo>
                <a:lnTo>
                  <a:pt x="199898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17925" y="3803650"/>
            <a:ext cx="1000125" cy="339725"/>
          </a:xfrm>
          <a:custGeom>
            <a:avLst/>
            <a:gdLst/>
            <a:ahLst/>
            <a:cxnLst/>
            <a:rect l="l" t="t" r="r" b="b"/>
            <a:pathLst>
              <a:path w="1000125" h="339725">
                <a:moveTo>
                  <a:pt x="1000125" y="3397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30800" y="3748151"/>
            <a:ext cx="212725" cy="116205"/>
          </a:xfrm>
          <a:custGeom>
            <a:avLst/>
            <a:gdLst/>
            <a:ahLst/>
            <a:cxnLst/>
            <a:rect l="l" t="t" r="r" b="b"/>
            <a:pathLst>
              <a:path w="212725" h="116204">
                <a:moveTo>
                  <a:pt x="212725" y="0"/>
                </a:moveTo>
                <a:lnTo>
                  <a:pt x="0" y="0"/>
                </a:lnTo>
                <a:lnTo>
                  <a:pt x="12700" y="58674"/>
                </a:lnTo>
                <a:lnTo>
                  <a:pt x="23875" y="115824"/>
                </a:lnTo>
                <a:lnTo>
                  <a:pt x="212725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60901" y="3803650"/>
            <a:ext cx="989330" cy="339725"/>
          </a:xfrm>
          <a:custGeom>
            <a:avLst/>
            <a:gdLst/>
            <a:ahLst/>
            <a:cxnLst/>
            <a:rect l="l" t="t" r="r" b="b"/>
            <a:pathLst>
              <a:path w="989329" h="339725">
                <a:moveTo>
                  <a:pt x="0" y="339725"/>
                </a:moveTo>
                <a:lnTo>
                  <a:pt x="988949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965575" y="3748151"/>
            <a:ext cx="200025" cy="144780"/>
          </a:xfrm>
          <a:custGeom>
            <a:avLst/>
            <a:gdLst/>
            <a:ahLst/>
            <a:cxnLst/>
            <a:rect l="l" t="t" r="r" b="b"/>
            <a:pathLst>
              <a:path w="200025" h="144779">
                <a:moveTo>
                  <a:pt x="0" y="0"/>
                </a:moveTo>
                <a:lnTo>
                  <a:pt x="165100" y="144399"/>
                </a:lnTo>
                <a:lnTo>
                  <a:pt x="176275" y="87249"/>
                </a:lnTo>
                <a:lnTo>
                  <a:pt x="2000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125976" y="3827526"/>
            <a:ext cx="694055" cy="313055"/>
          </a:xfrm>
          <a:custGeom>
            <a:avLst/>
            <a:gdLst/>
            <a:ahLst/>
            <a:cxnLst/>
            <a:rect l="l" t="t" r="r" b="b"/>
            <a:pathLst>
              <a:path w="694054" h="313054">
                <a:moveTo>
                  <a:pt x="693674" y="31267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41776" y="3748151"/>
            <a:ext cx="200025" cy="144780"/>
          </a:xfrm>
          <a:custGeom>
            <a:avLst/>
            <a:gdLst/>
            <a:ahLst/>
            <a:cxnLst/>
            <a:rect l="l" t="t" r="r" b="b"/>
            <a:pathLst>
              <a:path w="200025" h="144779">
                <a:moveTo>
                  <a:pt x="0" y="0"/>
                </a:moveTo>
                <a:lnTo>
                  <a:pt x="152273" y="144399"/>
                </a:lnTo>
                <a:lnTo>
                  <a:pt x="176149" y="87249"/>
                </a:lnTo>
                <a:lnTo>
                  <a:pt x="199898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00526" y="3824351"/>
            <a:ext cx="589280" cy="316230"/>
          </a:xfrm>
          <a:custGeom>
            <a:avLst/>
            <a:gdLst/>
            <a:ahLst/>
            <a:cxnLst/>
            <a:rect l="l" t="t" r="r" b="b"/>
            <a:pathLst>
              <a:path w="589279" h="316229">
                <a:moveTo>
                  <a:pt x="588899" y="31584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35350" y="3748151"/>
            <a:ext cx="165100" cy="217804"/>
          </a:xfrm>
          <a:custGeom>
            <a:avLst/>
            <a:gdLst/>
            <a:ahLst/>
            <a:cxnLst/>
            <a:rect l="l" t="t" r="r" b="b"/>
            <a:pathLst>
              <a:path w="165100" h="217804">
                <a:moveTo>
                  <a:pt x="0" y="0"/>
                </a:moveTo>
                <a:lnTo>
                  <a:pt x="93725" y="217424"/>
                </a:lnTo>
                <a:lnTo>
                  <a:pt x="16510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52825" y="3908425"/>
            <a:ext cx="212725" cy="244475"/>
          </a:xfrm>
          <a:custGeom>
            <a:avLst/>
            <a:gdLst/>
            <a:ahLst/>
            <a:cxnLst/>
            <a:rect l="l" t="t" r="r" b="b"/>
            <a:pathLst>
              <a:path w="212725" h="244475">
                <a:moveTo>
                  <a:pt x="212725" y="2444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1701" y="3748151"/>
            <a:ext cx="177800" cy="217804"/>
          </a:xfrm>
          <a:custGeom>
            <a:avLst/>
            <a:gdLst/>
            <a:ahLst/>
            <a:cxnLst/>
            <a:rect l="l" t="t" r="r" b="b"/>
            <a:pathLst>
              <a:path w="177800" h="217804">
                <a:moveTo>
                  <a:pt x="177673" y="0"/>
                </a:moveTo>
                <a:lnTo>
                  <a:pt x="0" y="130175"/>
                </a:lnTo>
                <a:lnTo>
                  <a:pt x="71374" y="217424"/>
                </a:lnTo>
                <a:lnTo>
                  <a:pt x="177673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59301" y="3908425"/>
            <a:ext cx="200025" cy="244475"/>
          </a:xfrm>
          <a:custGeom>
            <a:avLst/>
            <a:gdLst/>
            <a:ahLst/>
            <a:cxnLst/>
            <a:rect l="l" t="t" r="r" b="b"/>
            <a:pathLst>
              <a:path w="200025" h="244475">
                <a:moveTo>
                  <a:pt x="0" y="244475"/>
                </a:moveTo>
                <a:lnTo>
                  <a:pt x="200025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35776" y="4130611"/>
            <a:ext cx="2600325" cy="3444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70701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70701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42075" y="2684398"/>
            <a:ext cx="316230" cy="517525"/>
          </a:xfrm>
          <a:custGeom>
            <a:avLst/>
            <a:gdLst/>
            <a:ahLst/>
            <a:cxnLst/>
            <a:rect l="l" t="t" r="r" b="b"/>
            <a:pathLst>
              <a:path w="316229" h="517525">
                <a:moveTo>
                  <a:pt x="0" y="517525"/>
                </a:moveTo>
                <a:lnTo>
                  <a:pt x="315912" y="517525"/>
                </a:lnTo>
                <a:lnTo>
                  <a:pt x="31591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81750" y="2770187"/>
            <a:ext cx="317500" cy="503555"/>
          </a:xfrm>
          <a:custGeom>
            <a:avLst/>
            <a:gdLst/>
            <a:ahLst/>
            <a:cxnLst/>
            <a:rect l="l" t="t" r="r" b="b"/>
            <a:pathLst>
              <a:path w="317500" h="503554">
                <a:moveTo>
                  <a:pt x="0" y="503237"/>
                </a:moveTo>
                <a:lnTo>
                  <a:pt x="317500" y="503237"/>
                </a:lnTo>
                <a:lnTo>
                  <a:pt x="31750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81750" y="2770187"/>
            <a:ext cx="317500" cy="503555"/>
          </a:xfrm>
          <a:custGeom>
            <a:avLst/>
            <a:gdLst/>
            <a:ahLst/>
            <a:cxnLst/>
            <a:rect l="l" t="t" r="r" b="b"/>
            <a:pathLst>
              <a:path w="317500" h="503554">
                <a:moveTo>
                  <a:pt x="0" y="503237"/>
                </a:moveTo>
                <a:lnTo>
                  <a:pt x="317500" y="503237"/>
                </a:lnTo>
                <a:lnTo>
                  <a:pt x="31750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64351" y="2678176"/>
            <a:ext cx="376555" cy="587375"/>
          </a:xfrm>
          <a:custGeom>
            <a:avLst/>
            <a:gdLst/>
            <a:ahLst/>
            <a:cxnLst/>
            <a:rect l="l" t="t" r="r" b="b"/>
            <a:pathLst>
              <a:path w="376554" h="587375">
                <a:moveTo>
                  <a:pt x="376174" y="0"/>
                </a:moveTo>
                <a:lnTo>
                  <a:pt x="58674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87248"/>
                </a:lnTo>
                <a:lnTo>
                  <a:pt x="376174" y="515874"/>
                </a:lnTo>
                <a:lnTo>
                  <a:pt x="3761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64351" y="2678176"/>
            <a:ext cx="376555" cy="587375"/>
          </a:xfrm>
          <a:custGeom>
            <a:avLst/>
            <a:gdLst/>
            <a:ahLst/>
            <a:cxnLst/>
            <a:rect l="l" t="t" r="r" b="b"/>
            <a:pathLst>
              <a:path w="376554" h="587375">
                <a:moveTo>
                  <a:pt x="0" y="71374"/>
                </a:moveTo>
                <a:lnTo>
                  <a:pt x="58674" y="0"/>
                </a:lnTo>
                <a:lnTo>
                  <a:pt x="376174" y="0"/>
                </a:lnTo>
                <a:lnTo>
                  <a:pt x="376174" y="515874"/>
                </a:lnTo>
                <a:lnTo>
                  <a:pt x="330200" y="587248"/>
                </a:lnTo>
                <a:lnTo>
                  <a:pt x="330200" y="71374"/>
                </a:lnTo>
                <a:lnTo>
                  <a:pt x="165100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18300" y="2678176"/>
            <a:ext cx="46355" cy="82550"/>
          </a:xfrm>
          <a:custGeom>
            <a:avLst/>
            <a:gdLst/>
            <a:ahLst/>
            <a:cxnLst/>
            <a:rect l="l" t="t" r="r" b="b"/>
            <a:pathLst>
              <a:path w="46354" h="82550">
                <a:moveTo>
                  <a:pt x="46100" y="0"/>
                </a:moveTo>
                <a:lnTo>
                  <a:pt x="0" y="824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70701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188087" y="0"/>
                </a:moveTo>
                <a:lnTo>
                  <a:pt x="114871" y="2855"/>
                </a:lnTo>
                <a:lnTo>
                  <a:pt x="55086" y="10652"/>
                </a:lnTo>
                <a:lnTo>
                  <a:pt x="14779" y="22234"/>
                </a:lnTo>
                <a:lnTo>
                  <a:pt x="0" y="36449"/>
                </a:lnTo>
                <a:lnTo>
                  <a:pt x="14779" y="50682"/>
                </a:lnTo>
                <a:lnTo>
                  <a:pt x="55086" y="62309"/>
                </a:lnTo>
                <a:lnTo>
                  <a:pt x="114871" y="70149"/>
                </a:lnTo>
                <a:lnTo>
                  <a:pt x="188087" y="73025"/>
                </a:lnTo>
                <a:lnTo>
                  <a:pt x="261302" y="70149"/>
                </a:lnTo>
                <a:lnTo>
                  <a:pt x="321087" y="62309"/>
                </a:lnTo>
                <a:lnTo>
                  <a:pt x="361394" y="50682"/>
                </a:lnTo>
                <a:lnTo>
                  <a:pt x="376174" y="36449"/>
                </a:lnTo>
                <a:lnTo>
                  <a:pt x="361394" y="22234"/>
                </a:lnTo>
                <a:lnTo>
                  <a:pt x="321087" y="10652"/>
                </a:lnTo>
                <a:lnTo>
                  <a:pt x="261302" y="2855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70701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0" y="36449"/>
                </a:moveTo>
                <a:lnTo>
                  <a:pt x="14779" y="22234"/>
                </a:lnTo>
                <a:lnTo>
                  <a:pt x="55086" y="10652"/>
                </a:lnTo>
                <a:lnTo>
                  <a:pt x="114871" y="2855"/>
                </a:lnTo>
                <a:lnTo>
                  <a:pt x="188087" y="0"/>
                </a:lnTo>
                <a:lnTo>
                  <a:pt x="261302" y="2855"/>
                </a:lnTo>
                <a:lnTo>
                  <a:pt x="321087" y="10652"/>
                </a:lnTo>
                <a:lnTo>
                  <a:pt x="361394" y="22234"/>
                </a:lnTo>
                <a:lnTo>
                  <a:pt x="376174" y="36449"/>
                </a:lnTo>
                <a:lnTo>
                  <a:pt x="361394" y="50682"/>
                </a:lnTo>
                <a:lnTo>
                  <a:pt x="321087" y="62309"/>
                </a:lnTo>
                <a:lnTo>
                  <a:pt x="261302" y="70149"/>
                </a:lnTo>
                <a:lnTo>
                  <a:pt x="188087" y="73025"/>
                </a:lnTo>
                <a:lnTo>
                  <a:pt x="114871" y="70149"/>
                </a:lnTo>
                <a:lnTo>
                  <a:pt x="55086" y="62309"/>
                </a:lnTo>
                <a:lnTo>
                  <a:pt x="14779" y="50682"/>
                </a:lnTo>
                <a:lnTo>
                  <a:pt x="0" y="36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58001" y="3465576"/>
            <a:ext cx="401574" cy="284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900926" y="3471862"/>
            <a:ext cx="387350" cy="201930"/>
          </a:xfrm>
          <a:custGeom>
            <a:avLst/>
            <a:gdLst/>
            <a:ahLst/>
            <a:cxnLst/>
            <a:rect l="l" t="t" r="r" b="b"/>
            <a:pathLst>
              <a:path w="387350" h="201929">
                <a:moveTo>
                  <a:pt x="0" y="201612"/>
                </a:moveTo>
                <a:lnTo>
                  <a:pt x="387350" y="201612"/>
                </a:lnTo>
                <a:lnTo>
                  <a:pt x="38735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900926" y="3471862"/>
            <a:ext cx="387350" cy="201930"/>
          </a:xfrm>
          <a:custGeom>
            <a:avLst/>
            <a:gdLst/>
            <a:ahLst/>
            <a:cxnLst/>
            <a:rect l="l" t="t" r="r" b="b"/>
            <a:pathLst>
              <a:path w="387350" h="201929">
                <a:moveTo>
                  <a:pt x="0" y="201612"/>
                </a:moveTo>
                <a:lnTo>
                  <a:pt x="387350" y="201612"/>
                </a:lnTo>
                <a:lnTo>
                  <a:pt x="38735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70776" y="2684398"/>
            <a:ext cx="328930" cy="517525"/>
          </a:xfrm>
          <a:custGeom>
            <a:avLst/>
            <a:gdLst/>
            <a:ahLst/>
            <a:cxnLst/>
            <a:rect l="l" t="t" r="r" b="b"/>
            <a:pathLst>
              <a:path w="328929" h="517525">
                <a:moveTo>
                  <a:pt x="0" y="517525"/>
                </a:moveTo>
                <a:lnTo>
                  <a:pt x="328612" y="517525"/>
                </a:lnTo>
                <a:lnTo>
                  <a:pt x="32861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924675" y="2770187"/>
            <a:ext cx="316230" cy="503555"/>
          </a:xfrm>
          <a:custGeom>
            <a:avLst/>
            <a:gdLst/>
            <a:ahLst/>
            <a:cxnLst/>
            <a:rect l="l" t="t" r="r" b="b"/>
            <a:pathLst>
              <a:path w="316229" h="503554">
                <a:moveTo>
                  <a:pt x="0" y="503237"/>
                </a:moveTo>
                <a:lnTo>
                  <a:pt x="315912" y="503237"/>
                </a:lnTo>
                <a:lnTo>
                  <a:pt x="3159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924675" y="2770187"/>
            <a:ext cx="316230" cy="503555"/>
          </a:xfrm>
          <a:custGeom>
            <a:avLst/>
            <a:gdLst/>
            <a:ahLst/>
            <a:cxnLst/>
            <a:rect l="l" t="t" r="r" b="b"/>
            <a:pathLst>
              <a:path w="316229" h="503554">
                <a:moveTo>
                  <a:pt x="0" y="503237"/>
                </a:moveTo>
                <a:lnTo>
                  <a:pt x="315912" y="503237"/>
                </a:lnTo>
                <a:lnTo>
                  <a:pt x="3159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05625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388874" y="0"/>
                </a:moveTo>
                <a:lnTo>
                  <a:pt x="58674" y="0"/>
                </a:lnTo>
                <a:lnTo>
                  <a:pt x="0" y="71374"/>
                </a:lnTo>
                <a:lnTo>
                  <a:pt x="317500" y="71374"/>
                </a:lnTo>
                <a:lnTo>
                  <a:pt x="317500" y="587248"/>
                </a:lnTo>
                <a:lnTo>
                  <a:pt x="388874" y="515874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905625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0" y="71374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15874"/>
                </a:lnTo>
                <a:lnTo>
                  <a:pt x="317500" y="587248"/>
                </a:lnTo>
                <a:lnTo>
                  <a:pt x="317500" y="71374"/>
                </a:lnTo>
                <a:lnTo>
                  <a:pt x="165100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47001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4" h="85725">
                <a:moveTo>
                  <a:pt x="58674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900926" y="3443351"/>
            <a:ext cx="387350" cy="73025"/>
          </a:xfrm>
          <a:custGeom>
            <a:avLst/>
            <a:gdLst/>
            <a:ahLst/>
            <a:cxnLst/>
            <a:rect l="l" t="t" r="r" b="b"/>
            <a:pathLst>
              <a:path w="387350" h="73025">
                <a:moveTo>
                  <a:pt x="193675" y="0"/>
                </a:moveTo>
                <a:lnTo>
                  <a:pt x="118246" y="2855"/>
                </a:lnTo>
                <a:lnTo>
                  <a:pt x="56689" y="10652"/>
                </a:lnTo>
                <a:lnTo>
                  <a:pt x="15206" y="22234"/>
                </a:lnTo>
                <a:lnTo>
                  <a:pt x="0" y="36449"/>
                </a:lnTo>
                <a:lnTo>
                  <a:pt x="15206" y="50682"/>
                </a:lnTo>
                <a:lnTo>
                  <a:pt x="56689" y="62309"/>
                </a:lnTo>
                <a:lnTo>
                  <a:pt x="118246" y="70149"/>
                </a:lnTo>
                <a:lnTo>
                  <a:pt x="193675" y="73025"/>
                </a:lnTo>
                <a:lnTo>
                  <a:pt x="269049" y="70149"/>
                </a:lnTo>
                <a:lnTo>
                  <a:pt x="330612" y="62309"/>
                </a:lnTo>
                <a:lnTo>
                  <a:pt x="372125" y="50682"/>
                </a:lnTo>
                <a:lnTo>
                  <a:pt x="387350" y="36449"/>
                </a:lnTo>
                <a:lnTo>
                  <a:pt x="372125" y="22234"/>
                </a:lnTo>
                <a:lnTo>
                  <a:pt x="330612" y="10652"/>
                </a:lnTo>
                <a:lnTo>
                  <a:pt x="269049" y="2855"/>
                </a:lnTo>
                <a:lnTo>
                  <a:pt x="1936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900926" y="3443351"/>
            <a:ext cx="387350" cy="73025"/>
          </a:xfrm>
          <a:custGeom>
            <a:avLst/>
            <a:gdLst/>
            <a:ahLst/>
            <a:cxnLst/>
            <a:rect l="l" t="t" r="r" b="b"/>
            <a:pathLst>
              <a:path w="387350" h="73025">
                <a:moveTo>
                  <a:pt x="0" y="36449"/>
                </a:moveTo>
                <a:lnTo>
                  <a:pt x="15206" y="22234"/>
                </a:lnTo>
                <a:lnTo>
                  <a:pt x="56689" y="10652"/>
                </a:lnTo>
                <a:lnTo>
                  <a:pt x="118246" y="2855"/>
                </a:lnTo>
                <a:lnTo>
                  <a:pt x="193675" y="0"/>
                </a:lnTo>
                <a:lnTo>
                  <a:pt x="269049" y="2855"/>
                </a:lnTo>
                <a:lnTo>
                  <a:pt x="330612" y="10652"/>
                </a:lnTo>
                <a:lnTo>
                  <a:pt x="372125" y="22234"/>
                </a:lnTo>
                <a:lnTo>
                  <a:pt x="387350" y="36449"/>
                </a:lnTo>
                <a:lnTo>
                  <a:pt x="372125" y="50682"/>
                </a:lnTo>
                <a:lnTo>
                  <a:pt x="330612" y="62309"/>
                </a:lnTo>
                <a:lnTo>
                  <a:pt x="269049" y="70149"/>
                </a:lnTo>
                <a:lnTo>
                  <a:pt x="193675" y="73025"/>
                </a:lnTo>
                <a:lnTo>
                  <a:pt x="118246" y="70149"/>
                </a:lnTo>
                <a:lnTo>
                  <a:pt x="56689" y="62309"/>
                </a:lnTo>
                <a:lnTo>
                  <a:pt x="15206" y="50682"/>
                </a:lnTo>
                <a:lnTo>
                  <a:pt x="0" y="36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88226" y="3465576"/>
            <a:ext cx="412750" cy="2840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453376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453376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524750" y="2684398"/>
            <a:ext cx="316230" cy="517525"/>
          </a:xfrm>
          <a:custGeom>
            <a:avLst/>
            <a:gdLst/>
            <a:ahLst/>
            <a:cxnLst/>
            <a:rect l="l" t="t" r="r" b="b"/>
            <a:pathLst>
              <a:path w="316229" h="517525">
                <a:moveTo>
                  <a:pt x="0" y="517525"/>
                </a:moveTo>
                <a:lnTo>
                  <a:pt x="315912" y="517525"/>
                </a:lnTo>
                <a:lnTo>
                  <a:pt x="31591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453376" y="2770187"/>
            <a:ext cx="328930" cy="503555"/>
          </a:xfrm>
          <a:custGeom>
            <a:avLst/>
            <a:gdLst/>
            <a:ahLst/>
            <a:cxnLst/>
            <a:rect l="l" t="t" r="r" b="b"/>
            <a:pathLst>
              <a:path w="328929" h="503554">
                <a:moveTo>
                  <a:pt x="0" y="503237"/>
                </a:moveTo>
                <a:lnTo>
                  <a:pt x="328612" y="503237"/>
                </a:lnTo>
                <a:lnTo>
                  <a:pt x="3286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453376" y="2770187"/>
            <a:ext cx="328930" cy="503555"/>
          </a:xfrm>
          <a:custGeom>
            <a:avLst/>
            <a:gdLst/>
            <a:ahLst/>
            <a:cxnLst/>
            <a:rect l="l" t="t" r="r" b="b"/>
            <a:pathLst>
              <a:path w="328929" h="503554">
                <a:moveTo>
                  <a:pt x="0" y="503237"/>
                </a:moveTo>
                <a:lnTo>
                  <a:pt x="328612" y="503237"/>
                </a:lnTo>
                <a:lnTo>
                  <a:pt x="3286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447026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388874" y="0"/>
                </a:moveTo>
                <a:lnTo>
                  <a:pt x="47625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87248"/>
                </a:lnTo>
                <a:lnTo>
                  <a:pt x="388874" y="515874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447026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0" y="71374"/>
                </a:moveTo>
                <a:lnTo>
                  <a:pt x="47625" y="0"/>
                </a:lnTo>
                <a:lnTo>
                  <a:pt x="388874" y="0"/>
                </a:lnTo>
                <a:lnTo>
                  <a:pt x="388874" y="515874"/>
                </a:lnTo>
                <a:lnTo>
                  <a:pt x="330200" y="587248"/>
                </a:lnTo>
                <a:lnTo>
                  <a:pt x="330200" y="71374"/>
                </a:lnTo>
                <a:lnTo>
                  <a:pt x="153924" y="71374"/>
                </a:lnTo>
                <a:lnTo>
                  <a:pt x="71374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788275" y="2678176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453376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188087" y="0"/>
                </a:moveTo>
                <a:lnTo>
                  <a:pt x="114871" y="2855"/>
                </a:lnTo>
                <a:lnTo>
                  <a:pt x="55086" y="10652"/>
                </a:lnTo>
                <a:lnTo>
                  <a:pt x="14779" y="22234"/>
                </a:lnTo>
                <a:lnTo>
                  <a:pt x="0" y="36449"/>
                </a:lnTo>
                <a:lnTo>
                  <a:pt x="14779" y="50682"/>
                </a:lnTo>
                <a:lnTo>
                  <a:pt x="55086" y="62309"/>
                </a:lnTo>
                <a:lnTo>
                  <a:pt x="114871" y="70149"/>
                </a:lnTo>
                <a:lnTo>
                  <a:pt x="188087" y="73025"/>
                </a:lnTo>
                <a:lnTo>
                  <a:pt x="261302" y="70149"/>
                </a:lnTo>
                <a:lnTo>
                  <a:pt x="321087" y="62309"/>
                </a:lnTo>
                <a:lnTo>
                  <a:pt x="361394" y="50682"/>
                </a:lnTo>
                <a:lnTo>
                  <a:pt x="376174" y="36449"/>
                </a:lnTo>
                <a:lnTo>
                  <a:pt x="361394" y="22234"/>
                </a:lnTo>
                <a:lnTo>
                  <a:pt x="321087" y="10652"/>
                </a:lnTo>
                <a:lnTo>
                  <a:pt x="261302" y="2855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453376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0" y="36449"/>
                </a:moveTo>
                <a:lnTo>
                  <a:pt x="14779" y="22234"/>
                </a:lnTo>
                <a:lnTo>
                  <a:pt x="55086" y="10652"/>
                </a:lnTo>
                <a:lnTo>
                  <a:pt x="114871" y="2855"/>
                </a:lnTo>
                <a:lnTo>
                  <a:pt x="188087" y="0"/>
                </a:lnTo>
                <a:lnTo>
                  <a:pt x="261302" y="2855"/>
                </a:lnTo>
                <a:lnTo>
                  <a:pt x="321087" y="10652"/>
                </a:lnTo>
                <a:lnTo>
                  <a:pt x="361394" y="22234"/>
                </a:lnTo>
                <a:lnTo>
                  <a:pt x="376174" y="36449"/>
                </a:lnTo>
                <a:lnTo>
                  <a:pt x="361394" y="50682"/>
                </a:lnTo>
                <a:lnTo>
                  <a:pt x="321087" y="62309"/>
                </a:lnTo>
                <a:lnTo>
                  <a:pt x="261302" y="70149"/>
                </a:lnTo>
                <a:lnTo>
                  <a:pt x="188087" y="73025"/>
                </a:lnTo>
                <a:lnTo>
                  <a:pt x="114871" y="70149"/>
                </a:lnTo>
                <a:lnTo>
                  <a:pt x="55086" y="62309"/>
                </a:lnTo>
                <a:lnTo>
                  <a:pt x="14779" y="50682"/>
                </a:lnTo>
                <a:lnTo>
                  <a:pt x="0" y="36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440676" y="3465576"/>
            <a:ext cx="392049" cy="2840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94650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994650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053451" y="2684398"/>
            <a:ext cx="317500" cy="517525"/>
          </a:xfrm>
          <a:custGeom>
            <a:avLst/>
            <a:gdLst/>
            <a:ahLst/>
            <a:cxnLst/>
            <a:rect l="l" t="t" r="r" b="b"/>
            <a:pathLst>
              <a:path w="317500" h="517525">
                <a:moveTo>
                  <a:pt x="0" y="517525"/>
                </a:moveTo>
                <a:lnTo>
                  <a:pt x="317500" y="517525"/>
                </a:lnTo>
                <a:lnTo>
                  <a:pt x="31750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007350" y="2770187"/>
            <a:ext cx="316230" cy="503555"/>
          </a:xfrm>
          <a:custGeom>
            <a:avLst/>
            <a:gdLst/>
            <a:ahLst/>
            <a:cxnLst/>
            <a:rect l="l" t="t" r="r" b="b"/>
            <a:pathLst>
              <a:path w="316229" h="503554">
                <a:moveTo>
                  <a:pt x="0" y="503237"/>
                </a:moveTo>
                <a:lnTo>
                  <a:pt x="315912" y="503237"/>
                </a:lnTo>
                <a:lnTo>
                  <a:pt x="3159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07350" y="2770187"/>
            <a:ext cx="316230" cy="503555"/>
          </a:xfrm>
          <a:custGeom>
            <a:avLst/>
            <a:gdLst/>
            <a:ahLst/>
            <a:cxnLst/>
            <a:rect l="l" t="t" r="r" b="b"/>
            <a:pathLst>
              <a:path w="316229" h="503554">
                <a:moveTo>
                  <a:pt x="0" y="503237"/>
                </a:moveTo>
                <a:lnTo>
                  <a:pt x="315912" y="503237"/>
                </a:lnTo>
                <a:lnTo>
                  <a:pt x="315912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77251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388874" y="0"/>
                </a:moveTo>
                <a:lnTo>
                  <a:pt x="58674" y="0"/>
                </a:lnTo>
                <a:lnTo>
                  <a:pt x="0" y="71374"/>
                </a:lnTo>
                <a:lnTo>
                  <a:pt x="341249" y="71374"/>
                </a:lnTo>
                <a:lnTo>
                  <a:pt x="341249" y="587248"/>
                </a:lnTo>
                <a:lnTo>
                  <a:pt x="388874" y="515874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77251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0" y="71374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15874"/>
                </a:lnTo>
                <a:lnTo>
                  <a:pt x="341249" y="587248"/>
                </a:lnTo>
                <a:lnTo>
                  <a:pt x="341249" y="71374"/>
                </a:lnTo>
                <a:lnTo>
                  <a:pt x="176149" y="71374"/>
                </a:lnTo>
                <a:lnTo>
                  <a:pt x="93599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18500" y="2678176"/>
            <a:ext cx="59055" cy="85725"/>
          </a:xfrm>
          <a:custGeom>
            <a:avLst/>
            <a:gdLst/>
            <a:ahLst/>
            <a:cxnLst/>
            <a:rect l="l" t="t" r="r" b="b"/>
            <a:pathLst>
              <a:path w="59054" h="85725">
                <a:moveTo>
                  <a:pt x="58800" y="0"/>
                </a:moveTo>
                <a:lnTo>
                  <a:pt x="0" y="855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94650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188086" y="0"/>
                </a:moveTo>
                <a:lnTo>
                  <a:pt x="114871" y="2855"/>
                </a:lnTo>
                <a:lnTo>
                  <a:pt x="55086" y="10652"/>
                </a:lnTo>
                <a:lnTo>
                  <a:pt x="14779" y="22234"/>
                </a:lnTo>
                <a:lnTo>
                  <a:pt x="0" y="36449"/>
                </a:lnTo>
                <a:lnTo>
                  <a:pt x="14779" y="50682"/>
                </a:lnTo>
                <a:lnTo>
                  <a:pt x="55086" y="62309"/>
                </a:lnTo>
                <a:lnTo>
                  <a:pt x="114871" y="70149"/>
                </a:lnTo>
                <a:lnTo>
                  <a:pt x="188086" y="73025"/>
                </a:lnTo>
                <a:lnTo>
                  <a:pt x="261322" y="70149"/>
                </a:lnTo>
                <a:lnTo>
                  <a:pt x="321151" y="62309"/>
                </a:lnTo>
                <a:lnTo>
                  <a:pt x="361501" y="50682"/>
                </a:lnTo>
                <a:lnTo>
                  <a:pt x="376300" y="36449"/>
                </a:lnTo>
                <a:lnTo>
                  <a:pt x="361501" y="22234"/>
                </a:lnTo>
                <a:lnTo>
                  <a:pt x="321151" y="10652"/>
                </a:lnTo>
                <a:lnTo>
                  <a:pt x="261322" y="2855"/>
                </a:lnTo>
                <a:lnTo>
                  <a:pt x="1880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94650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0" y="36449"/>
                </a:moveTo>
                <a:lnTo>
                  <a:pt x="14779" y="22234"/>
                </a:lnTo>
                <a:lnTo>
                  <a:pt x="55086" y="10652"/>
                </a:lnTo>
                <a:lnTo>
                  <a:pt x="114871" y="2855"/>
                </a:lnTo>
                <a:lnTo>
                  <a:pt x="188086" y="0"/>
                </a:lnTo>
                <a:lnTo>
                  <a:pt x="261322" y="2855"/>
                </a:lnTo>
                <a:lnTo>
                  <a:pt x="321151" y="10652"/>
                </a:lnTo>
                <a:lnTo>
                  <a:pt x="361501" y="22234"/>
                </a:lnTo>
                <a:lnTo>
                  <a:pt x="376300" y="36449"/>
                </a:lnTo>
                <a:lnTo>
                  <a:pt x="361501" y="50682"/>
                </a:lnTo>
                <a:lnTo>
                  <a:pt x="321151" y="62309"/>
                </a:lnTo>
                <a:lnTo>
                  <a:pt x="261322" y="70149"/>
                </a:lnTo>
                <a:lnTo>
                  <a:pt x="188086" y="73025"/>
                </a:lnTo>
                <a:lnTo>
                  <a:pt x="114871" y="70149"/>
                </a:lnTo>
                <a:lnTo>
                  <a:pt x="55086" y="62309"/>
                </a:lnTo>
                <a:lnTo>
                  <a:pt x="14779" y="50682"/>
                </a:lnTo>
                <a:lnTo>
                  <a:pt x="0" y="36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981950" y="3465576"/>
            <a:ext cx="401700" cy="2840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524875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524875" y="3471862"/>
            <a:ext cx="376555" cy="201930"/>
          </a:xfrm>
          <a:custGeom>
            <a:avLst/>
            <a:gdLst/>
            <a:ahLst/>
            <a:cxnLst/>
            <a:rect l="l" t="t" r="r" b="b"/>
            <a:pathLst>
              <a:path w="376554" h="201929">
                <a:moveTo>
                  <a:pt x="0" y="201612"/>
                </a:moveTo>
                <a:lnTo>
                  <a:pt x="376237" y="201612"/>
                </a:lnTo>
                <a:lnTo>
                  <a:pt x="376237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ln w="12700">
            <a:solidFill>
              <a:srgbClr val="00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96376" y="2684398"/>
            <a:ext cx="316230" cy="517525"/>
          </a:xfrm>
          <a:custGeom>
            <a:avLst/>
            <a:gdLst/>
            <a:ahLst/>
            <a:cxnLst/>
            <a:rect l="l" t="t" r="r" b="b"/>
            <a:pathLst>
              <a:path w="316229" h="517525">
                <a:moveTo>
                  <a:pt x="0" y="517525"/>
                </a:moveTo>
                <a:lnTo>
                  <a:pt x="315912" y="517525"/>
                </a:lnTo>
                <a:lnTo>
                  <a:pt x="31591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536051" y="2770187"/>
            <a:ext cx="317500" cy="503555"/>
          </a:xfrm>
          <a:custGeom>
            <a:avLst/>
            <a:gdLst/>
            <a:ahLst/>
            <a:cxnLst/>
            <a:rect l="l" t="t" r="r" b="b"/>
            <a:pathLst>
              <a:path w="317500" h="503554">
                <a:moveTo>
                  <a:pt x="0" y="503237"/>
                </a:moveTo>
                <a:lnTo>
                  <a:pt x="317500" y="503237"/>
                </a:lnTo>
                <a:lnTo>
                  <a:pt x="31750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solidFill>
            <a:srgbClr val="00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536051" y="2770187"/>
            <a:ext cx="317500" cy="503555"/>
          </a:xfrm>
          <a:custGeom>
            <a:avLst/>
            <a:gdLst/>
            <a:ahLst/>
            <a:cxnLst/>
            <a:rect l="l" t="t" r="r" b="b"/>
            <a:pathLst>
              <a:path w="317500" h="503554">
                <a:moveTo>
                  <a:pt x="0" y="503237"/>
                </a:moveTo>
                <a:lnTo>
                  <a:pt x="317500" y="503237"/>
                </a:lnTo>
                <a:lnTo>
                  <a:pt x="31750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518525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388874" y="0"/>
                </a:moveTo>
                <a:lnTo>
                  <a:pt x="58674" y="0"/>
                </a:lnTo>
                <a:lnTo>
                  <a:pt x="0" y="71374"/>
                </a:lnTo>
                <a:lnTo>
                  <a:pt x="330200" y="71374"/>
                </a:lnTo>
                <a:lnTo>
                  <a:pt x="330200" y="587248"/>
                </a:lnTo>
                <a:lnTo>
                  <a:pt x="388874" y="515874"/>
                </a:lnTo>
                <a:lnTo>
                  <a:pt x="3888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518525" y="2678176"/>
            <a:ext cx="389255" cy="587375"/>
          </a:xfrm>
          <a:custGeom>
            <a:avLst/>
            <a:gdLst/>
            <a:ahLst/>
            <a:cxnLst/>
            <a:rect l="l" t="t" r="r" b="b"/>
            <a:pathLst>
              <a:path w="389254" h="587375">
                <a:moveTo>
                  <a:pt x="0" y="71374"/>
                </a:moveTo>
                <a:lnTo>
                  <a:pt x="58674" y="0"/>
                </a:lnTo>
                <a:lnTo>
                  <a:pt x="388874" y="0"/>
                </a:lnTo>
                <a:lnTo>
                  <a:pt x="388874" y="515874"/>
                </a:lnTo>
                <a:lnTo>
                  <a:pt x="330200" y="587248"/>
                </a:lnTo>
                <a:lnTo>
                  <a:pt x="330200" y="71374"/>
                </a:lnTo>
                <a:lnTo>
                  <a:pt x="176275" y="71374"/>
                </a:lnTo>
                <a:lnTo>
                  <a:pt x="82550" y="71374"/>
                </a:ln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872601" y="2678176"/>
            <a:ext cx="59055" cy="84455"/>
          </a:xfrm>
          <a:custGeom>
            <a:avLst/>
            <a:gdLst/>
            <a:ahLst/>
            <a:cxnLst/>
            <a:rect l="l" t="t" r="r" b="b"/>
            <a:pathLst>
              <a:path w="59054" h="84455">
                <a:moveTo>
                  <a:pt x="58674" y="0"/>
                </a:moveTo>
                <a:lnTo>
                  <a:pt x="0" y="84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524875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188086" y="0"/>
                </a:moveTo>
                <a:lnTo>
                  <a:pt x="114871" y="2855"/>
                </a:lnTo>
                <a:lnTo>
                  <a:pt x="55086" y="10652"/>
                </a:lnTo>
                <a:lnTo>
                  <a:pt x="14779" y="22234"/>
                </a:lnTo>
                <a:lnTo>
                  <a:pt x="0" y="36449"/>
                </a:lnTo>
                <a:lnTo>
                  <a:pt x="14779" y="50682"/>
                </a:lnTo>
                <a:lnTo>
                  <a:pt x="55086" y="62309"/>
                </a:lnTo>
                <a:lnTo>
                  <a:pt x="114871" y="70149"/>
                </a:lnTo>
                <a:lnTo>
                  <a:pt x="188086" y="73025"/>
                </a:lnTo>
                <a:lnTo>
                  <a:pt x="261322" y="70149"/>
                </a:lnTo>
                <a:lnTo>
                  <a:pt x="321151" y="62309"/>
                </a:lnTo>
                <a:lnTo>
                  <a:pt x="361501" y="50682"/>
                </a:lnTo>
                <a:lnTo>
                  <a:pt x="376300" y="36449"/>
                </a:lnTo>
                <a:lnTo>
                  <a:pt x="361501" y="22234"/>
                </a:lnTo>
                <a:lnTo>
                  <a:pt x="321151" y="10652"/>
                </a:lnTo>
                <a:lnTo>
                  <a:pt x="261322" y="2855"/>
                </a:lnTo>
                <a:lnTo>
                  <a:pt x="1880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524875" y="3443351"/>
            <a:ext cx="376555" cy="73025"/>
          </a:xfrm>
          <a:custGeom>
            <a:avLst/>
            <a:gdLst/>
            <a:ahLst/>
            <a:cxnLst/>
            <a:rect l="l" t="t" r="r" b="b"/>
            <a:pathLst>
              <a:path w="376554" h="73025">
                <a:moveTo>
                  <a:pt x="0" y="36449"/>
                </a:moveTo>
                <a:lnTo>
                  <a:pt x="14779" y="22234"/>
                </a:lnTo>
                <a:lnTo>
                  <a:pt x="55086" y="10652"/>
                </a:lnTo>
                <a:lnTo>
                  <a:pt x="114871" y="2855"/>
                </a:lnTo>
                <a:lnTo>
                  <a:pt x="188086" y="0"/>
                </a:lnTo>
                <a:lnTo>
                  <a:pt x="261322" y="2855"/>
                </a:lnTo>
                <a:lnTo>
                  <a:pt x="321151" y="10652"/>
                </a:lnTo>
                <a:lnTo>
                  <a:pt x="361501" y="22234"/>
                </a:lnTo>
                <a:lnTo>
                  <a:pt x="376300" y="36449"/>
                </a:lnTo>
                <a:lnTo>
                  <a:pt x="361501" y="50682"/>
                </a:lnTo>
                <a:lnTo>
                  <a:pt x="321151" y="62309"/>
                </a:lnTo>
                <a:lnTo>
                  <a:pt x="261322" y="70149"/>
                </a:lnTo>
                <a:lnTo>
                  <a:pt x="188086" y="73025"/>
                </a:lnTo>
                <a:lnTo>
                  <a:pt x="114871" y="70149"/>
                </a:lnTo>
                <a:lnTo>
                  <a:pt x="55086" y="62309"/>
                </a:lnTo>
                <a:lnTo>
                  <a:pt x="14779" y="50682"/>
                </a:lnTo>
                <a:lnTo>
                  <a:pt x="0" y="36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512175" y="3465576"/>
            <a:ext cx="401700" cy="2840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540500" y="336550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50" y="0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553200" y="325120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375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81901" y="32655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24826" y="32655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177276" y="32655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07501" y="32655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DD08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418451" y="4187825"/>
            <a:ext cx="446405" cy="215900"/>
          </a:xfrm>
          <a:custGeom>
            <a:avLst/>
            <a:gdLst/>
            <a:ahLst/>
            <a:cxnLst/>
            <a:rect l="l" t="t" r="r" b="b"/>
            <a:pathLst>
              <a:path w="446404" h="215900">
                <a:moveTo>
                  <a:pt x="0" y="215900"/>
                </a:moveTo>
                <a:lnTo>
                  <a:pt x="446087" y="215900"/>
                </a:lnTo>
                <a:lnTo>
                  <a:pt x="446087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BF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418451" y="4187825"/>
            <a:ext cx="446405" cy="215900"/>
          </a:xfrm>
          <a:custGeom>
            <a:avLst/>
            <a:gdLst/>
            <a:ahLst/>
            <a:cxnLst/>
            <a:rect l="l" t="t" r="r" b="b"/>
            <a:pathLst>
              <a:path w="446404" h="215900">
                <a:moveTo>
                  <a:pt x="0" y="215900"/>
                </a:moveTo>
                <a:lnTo>
                  <a:pt x="446087" y="215900"/>
                </a:lnTo>
                <a:lnTo>
                  <a:pt x="446087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6394450" y="4187825"/>
            <a:ext cx="446405" cy="215900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600" spc="-5" dirty="0">
                <a:latin typeface="Arial"/>
                <a:cs typeface="Arial"/>
              </a:rPr>
              <a:t>A...E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6900926" y="4187825"/>
            <a:ext cx="446405" cy="215900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600" spc="-40" dirty="0">
                <a:latin typeface="Arial"/>
                <a:cs typeface="Arial"/>
              </a:rPr>
              <a:t>F...J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6335776" y="4130611"/>
            <a:ext cx="2600325" cy="3448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K...N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7924800" y="4187825"/>
            <a:ext cx="459105" cy="215900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...S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8431276" y="4187825"/>
            <a:ext cx="422275" cy="215900"/>
          </a:xfrm>
          <a:prstGeom prst="rect">
            <a:avLst/>
          </a:prstGeom>
          <a:solidFill>
            <a:srgbClr val="FBF30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600" spc="-40" dirty="0">
                <a:latin typeface="Arial"/>
                <a:cs typeface="Arial"/>
              </a:rPr>
              <a:t>T...Z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6870700" y="3736975"/>
            <a:ext cx="189230" cy="186055"/>
          </a:xfrm>
          <a:custGeom>
            <a:avLst/>
            <a:gdLst/>
            <a:ahLst/>
            <a:cxnLst/>
            <a:rect l="l" t="t" r="r" b="b"/>
            <a:pathLst>
              <a:path w="189229" h="186054">
                <a:moveTo>
                  <a:pt x="188849" y="0"/>
                </a:moveTo>
                <a:lnTo>
                  <a:pt x="0" y="85725"/>
                </a:lnTo>
                <a:lnTo>
                  <a:pt x="23749" y="142875"/>
                </a:lnTo>
                <a:lnTo>
                  <a:pt x="58674" y="185674"/>
                </a:lnTo>
                <a:lnTo>
                  <a:pt x="188849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623050" y="3865626"/>
            <a:ext cx="282575" cy="265430"/>
          </a:xfrm>
          <a:custGeom>
            <a:avLst/>
            <a:gdLst/>
            <a:ahLst/>
            <a:cxnLst/>
            <a:rect l="l" t="t" r="r" b="b"/>
            <a:pathLst>
              <a:path w="282575" h="265429">
                <a:moveTo>
                  <a:pt x="0" y="265049"/>
                </a:moveTo>
                <a:lnTo>
                  <a:pt x="282575" y="0"/>
                </a:lnTo>
              </a:path>
            </a:pathLst>
          </a:custGeom>
          <a:ln w="12699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05750" y="3722751"/>
            <a:ext cx="212725" cy="128905"/>
          </a:xfrm>
          <a:custGeom>
            <a:avLst/>
            <a:gdLst/>
            <a:ahLst/>
            <a:cxnLst/>
            <a:rect l="l" t="t" r="r" b="b"/>
            <a:pathLst>
              <a:path w="212725" h="128904">
                <a:moveTo>
                  <a:pt x="0" y="0"/>
                </a:moveTo>
                <a:lnTo>
                  <a:pt x="12700" y="71374"/>
                </a:lnTo>
                <a:lnTo>
                  <a:pt x="23875" y="128524"/>
                </a:lnTo>
                <a:lnTo>
                  <a:pt x="212725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729476" y="3787775"/>
            <a:ext cx="1200150" cy="335280"/>
          </a:xfrm>
          <a:custGeom>
            <a:avLst/>
            <a:gdLst/>
            <a:ahLst/>
            <a:cxnLst/>
            <a:rect l="l" t="t" r="r" b="b"/>
            <a:pathLst>
              <a:path w="1200150" h="335279">
                <a:moveTo>
                  <a:pt x="0" y="335025"/>
                </a:moveTo>
                <a:lnTo>
                  <a:pt x="120015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470650" y="3736975"/>
            <a:ext cx="106680" cy="243204"/>
          </a:xfrm>
          <a:custGeom>
            <a:avLst/>
            <a:gdLst/>
            <a:ahLst/>
            <a:cxnLst/>
            <a:rect l="l" t="t" r="r" b="b"/>
            <a:pathLst>
              <a:path w="106679" h="243204">
                <a:moveTo>
                  <a:pt x="58674" y="0"/>
                </a:moveTo>
                <a:lnTo>
                  <a:pt x="0" y="242824"/>
                </a:lnTo>
                <a:lnTo>
                  <a:pt x="106299" y="242824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529451" y="39607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105650" y="3736975"/>
            <a:ext cx="106680" cy="243204"/>
          </a:xfrm>
          <a:custGeom>
            <a:avLst/>
            <a:gdLst/>
            <a:ahLst/>
            <a:cxnLst/>
            <a:rect l="l" t="t" r="r" b="b"/>
            <a:pathLst>
              <a:path w="106679" h="243204">
                <a:moveTo>
                  <a:pt x="58674" y="0"/>
                </a:moveTo>
                <a:lnTo>
                  <a:pt x="0" y="242824"/>
                </a:lnTo>
                <a:lnTo>
                  <a:pt x="106299" y="242824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164451" y="39607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635875" y="3736975"/>
            <a:ext cx="106680" cy="243204"/>
          </a:xfrm>
          <a:custGeom>
            <a:avLst/>
            <a:gdLst/>
            <a:ahLst/>
            <a:cxnLst/>
            <a:rect l="l" t="t" r="r" b="b"/>
            <a:pathLst>
              <a:path w="106679" h="243204">
                <a:moveTo>
                  <a:pt x="58674" y="0"/>
                </a:moveTo>
                <a:lnTo>
                  <a:pt x="0" y="242824"/>
                </a:lnTo>
                <a:lnTo>
                  <a:pt x="106299" y="242824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694676" y="39607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166100" y="3736975"/>
            <a:ext cx="104775" cy="243204"/>
          </a:xfrm>
          <a:custGeom>
            <a:avLst/>
            <a:gdLst/>
            <a:ahLst/>
            <a:cxnLst/>
            <a:rect l="l" t="t" r="r" b="b"/>
            <a:pathLst>
              <a:path w="104775" h="243204">
                <a:moveTo>
                  <a:pt x="58800" y="0"/>
                </a:moveTo>
                <a:lnTo>
                  <a:pt x="0" y="242824"/>
                </a:lnTo>
                <a:lnTo>
                  <a:pt x="104775" y="242824"/>
                </a:lnTo>
                <a:lnTo>
                  <a:pt x="5880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224901" y="39607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694801" y="3736975"/>
            <a:ext cx="106680" cy="243204"/>
          </a:xfrm>
          <a:custGeom>
            <a:avLst/>
            <a:gdLst/>
            <a:ahLst/>
            <a:cxnLst/>
            <a:rect l="l" t="t" r="r" b="b"/>
            <a:pathLst>
              <a:path w="106679" h="243204">
                <a:moveTo>
                  <a:pt x="58674" y="0"/>
                </a:moveTo>
                <a:lnTo>
                  <a:pt x="0" y="242824"/>
                </a:lnTo>
                <a:lnTo>
                  <a:pt x="106299" y="242824"/>
                </a:lnTo>
                <a:lnTo>
                  <a:pt x="58674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753475" y="39607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329676" y="3736975"/>
            <a:ext cx="165100" cy="214629"/>
          </a:xfrm>
          <a:custGeom>
            <a:avLst/>
            <a:gdLst/>
            <a:ahLst/>
            <a:cxnLst/>
            <a:rect l="l" t="t" r="r" b="b"/>
            <a:pathLst>
              <a:path w="165100" h="214629">
                <a:moveTo>
                  <a:pt x="0" y="0"/>
                </a:moveTo>
                <a:lnTo>
                  <a:pt x="95250" y="214249"/>
                </a:lnTo>
                <a:lnTo>
                  <a:pt x="164973" y="128524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443976" y="3894201"/>
            <a:ext cx="211454" cy="240029"/>
          </a:xfrm>
          <a:custGeom>
            <a:avLst/>
            <a:gdLst/>
            <a:ahLst/>
            <a:cxnLst/>
            <a:rect l="l" t="t" r="r" b="b"/>
            <a:pathLst>
              <a:path w="211454" h="240029">
                <a:moveTo>
                  <a:pt x="211074" y="23964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00975" y="3736975"/>
            <a:ext cx="200025" cy="142875"/>
          </a:xfrm>
          <a:custGeom>
            <a:avLst/>
            <a:gdLst/>
            <a:ahLst/>
            <a:cxnLst/>
            <a:rect l="l" t="t" r="r" b="b"/>
            <a:pathLst>
              <a:path w="200025" h="142875">
                <a:moveTo>
                  <a:pt x="0" y="0"/>
                </a:moveTo>
                <a:lnTo>
                  <a:pt x="152400" y="142875"/>
                </a:lnTo>
                <a:lnTo>
                  <a:pt x="176275" y="85725"/>
                </a:lnTo>
                <a:lnTo>
                  <a:pt x="200025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66075" y="3819525"/>
            <a:ext cx="587375" cy="311150"/>
          </a:xfrm>
          <a:custGeom>
            <a:avLst/>
            <a:gdLst/>
            <a:ahLst/>
            <a:cxnLst/>
            <a:rect l="l" t="t" r="r" b="b"/>
            <a:pathLst>
              <a:path w="587375" h="311150">
                <a:moveTo>
                  <a:pt x="587375" y="3111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270750" y="3736975"/>
            <a:ext cx="200025" cy="114300"/>
          </a:xfrm>
          <a:custGeom>
            <a:avLst/>
            <a:gdLst/>
            <a:ahLst/>
            <a:cxnLst/>
            <a:rect l="l" t="t" r="r" b="b"/>
            <a:pathLst>
              <a:path w="200025" h="114300">
                <a:moveTo>
                  <a:pt x="200025" y="0"/>
                </a:moveTo>
                <a:lnTo>
                  <a:pt x="0" y="0"/>
                </a:lnTo>
                <a:lnTo>
                  <a:pt x="176275" y="114300"/>
                </a:lnTo>
                <a:lnTo>
                  <a:pt x="188975" y="57150"/>
                </a:lnTo>
                <a:lnTo>
                  <a:pt x="200025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442200" y="3792601"/>
            <a:ext cx="1002030" cy="336550"/>
          </a:xfrm>
          <a:custGeom>
            <a:avLst/>
            <a:gdLst/>
            <a:ahLst/>
            <a:cxnLst/>
            <a:rect l="l" t="t" r="r" b="b"/>
            <a:pathLst>
              <a:path w="1002029" h="336550">
                <a:moveTo>
                  <a:pt x="1001776" y="33642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70900" y="3736975"/>
            <a:ext cx="177800" cy="214629"/>
          </a:xfrm>
          <a:custGeom>
            <a:avLst/>
            <a:gdLst/>
            <a:ahLst/>
            <a:cxnLst/>
            <a:rect l="l" t="t" r="r" b="b"/>
            <a:pathLst>
              <a:path w="177800" h="214629">
                <a:moveTo>
                  <a:pt x="177800" y="0"/>
                </a:moveTo>
                <a:lnTo>
                  <a:pt x="0" y="128524"/>
                </a:lnTo>
                <a:lnTo>
                  <a:pt x="36575" y="171450"/>
                </a:lnTo>
                <a:lnTo>
                  <a:pt x="71500" y="214249"/>
                </a:lnTo>
                <a:lnTo>
                  <a:pt x="17780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318500" y="3891026"/>
            <a:ext cx="200025" cy="243204"/>
          </a:xfrm>
          <a:custGeom>
            <a:avLst/>
            <a:gdLst/>
            <a:ahLst/>
            <a:cxnLst/>
            <a:rect l="l" t="t" r="r" b="b"/>
            <a:pathLst>
              <a:path w="200025" h="243204">
                <a:moveTo>
                  <a:pt x="0" y="242824"/>
                </a:moveTo>
                <a:lnTo>
                  <a:pt x="200025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94676" y="3736975"/>
            <a:ext cx="176530" cy="186055"/>
          </a:xfrm>
          <a:custGeom>
            <a:avLst/>
            <a:gdLst/>
            <a:ahLst/>
            <a:cxnLst/>
            <a:rect l="l" t="t" r="r" b="b"/>
            <a:pathLst>
              <a:path w="176529" h="186054">
                <a:moveTo>
                  <a:pt x="0" y="0"/>
                </a:moveTo>
                <a:lnTo>
                  <a:pt x="117475" y="185674"/>
                </a:lnTo>
                <a:lnTo>
                  <a:pt x="152400" y="142875"/>
                </a:lnTo>
                <a:lnTo>
                  <a:pt x="176149" y="85725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831201" y="3871976"/>
            <a:ext cx="294005" cy="263525"/>
          </a:xfrm>
          <a:custGeom>
            <a:avLst/>
            <a:gdLst/>
            <a:ahLst/>
            <a:cxnLst/>
            <a:rect l="l" t="t" r="r" b="b"/>
            <a:pathLst>
              <a:path w="294004" h="263525">
                <a:moveTo>
                  <a:pt x="293624" y="26339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740525" y="3736975"/>
            <a:ext cx="200025" cy="114300"/>
          </a:xfrm>
          <a:custGeom>
            <a:avLst/>
            <a:gdLst/>
            <a:ahLst/>
            <a:cxnLst/>
            <a:rect l="l" t="t" r="r" b="b"/>
            <a:pathLst>
              <a:path w="200025" h="114300">
                <a:moveTo>
                  <a:pt x="200025" y="0"/>
                </a:moveTo>
                <a:lnTo>
                  <a:pt x="0" y="0"/>
                </a:lnTo>
                <a:lnTo>
                  <a:pt x="177800" y="114300"/>
                </a:lnTo>
                <a:lnTo>
                  <a:pt x="188975" y="57150"/>
                </a:lnTo>
                <a:lnTo>
                  <a:pt x="200025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18325" y="3792601"/>
            <a:ext cx="1000125" cy="336550"/>
          </a:xfrm>
          <a:custGeom>
            <a:avLst/>
            <a:gdLst/>
            <a:ahLst/>
            <a:cxnLst/>
            <a:rect l="l" t="t" r="r" b="b"/>
            <a:pathLst>
              <a:path w="1000125" h="336550">
                <a:moveTo>
                  <a:pt x="1000125" y="33642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29676" y="3736975"/>
            <a:ext cx="212725" cy="114300"/>
          </a:xfrm>
          <a:custGeom>
            <a:avLst/>
            <a:gdLst/>
            <a:ahLst/>
            <a:cxnLst/>
            <a:rect l="l" t="t" r="r" b="b"/>
            <a:pathLst>
              <a:path w="212725" h="114300">
                <a:moveTo>
                  <a:pt x="212725" y="0"/>
                </a:moveTo>
                <a:lnTo>
                  <a:pt x="0" y="0"/>
                </a:lnTo>
                <a:lnTo>
                  <a:pt x="12700" y="57150"/>
                </a:lnTo>
                <a:lnTo>
                  <a:pt x="23749" y="114300"/>
                </a:lnTo>
                <a:lnTo>
                  <a:pt x="212725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359650" y="3792601"/>
            <a:ext cx="989330" cy="336550"/>
          </a:xfrm>
          <a:custGeom>
            <a:avLst/>
            <a:gdLst/>
            <a:ahLst/>
            <a:cxnLst/>
            <a:rect l="l" t="t" r="r" b="b"/>
            <a:pathLst>
              <a:path w="989329" h="336550">
                <a:moveTo>
                  <a:pt x="0" y="336423"/>
                </a:moveTo>
                <a:lnTo>
                  <a:pt x="989076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164451" y="3736975"/>
            <a:ext cx="200025" cy="142875"/>
          </a:xfrm>
          <a:custGeom>
            <a:avLst/>
            <a:gdLst/>
            <a:ahLst/>
            <a:cxnLst/>
            <a:rect l="l" t="t" r="r" b="b"/>
            <a:pathLst>
              <a:path w="200025" h="142875">
                <a:moveTo>
                  <a:pt x="0" y="0"/>
                </a:moveTo>
                <a:lnTo>
                  <a:pt x="165100" y="142875"/>
                </a:lnTo>
                <a:lnTo>
                  <a:pt x="177800" y="85725"/>
                </a:lnTo>
                <a:lnTo>
                  <a:pt x="2000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29551" y="3819525"/>
            <a:ext cx="695325" cy="311150"/>
          </a:xfrm>
          <a:custGeom>
            <a:avLst/>
            <a:gdLst/>
            <a:ahLst/>
            <a:cxnLst/>
            <a:rect l="l" t="t" r="r" b="b"/>
            <a:pathLst>
              <a:path w="695325" h="311150">
                <a:moveTo>
                  <a:pt x="695325" y="3111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740525" y="3736975"/>
            <a:ext cx="200025" cy="142875"/>
          </a:xfrm>
          <a:custGeom>
            <a:avLst/>
            <a:gdLst/>
            <a:ahLst/>
            <a:cxnLst/>
            <a:rect l="l" t="t" r="r" b="b"/>
            <a:pathLst>
              <a:path w="200025" h="142875">
                <a:moveTo>
                  <a:pt x="0" y="0"/>
                </a:moveTo>
                <a:lnTo>
                  <a:pt x="154050" y="142875"/>
                </a:lnTo>
                <a:lnTo>
                  <a:pt x="177800" y="85725"/>
                </a:lnTo>
                <a:lnTo>
                  <a:pt x="200025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900926" y="3813175"/>
            <a:ext cx="589280" cy="313055"/>
          </a:xfrm>
          <a:custGeom>
            <a:avLst/>
            <a:gdLst/>
            <a:ahLst/>
            <a:cxnLst/>
            <a:rect l="l" t="t" r="r" b="b"/>
            <a:pathLst>
              <a:path w="589279" h="313054">
                <a:moveTo>
                  <a:pt x="588899" y="31267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35750" y="3736975"/>
            <a:ext cx="163830" cy="214629"/>
          </a:xfrm>
          <a:custGeom>
            <a:avLst/>
            <a:gdLst/>
            <a:ahLst/>
            <a:cxnLst/>
            <a:rect l="l" t="t" r="r" b="b"/>
            <a:pathLst>
              <a:path w="163829" h="214629">
                <a:moveTo>
                  <a:pt x="0" y="0"/>
                </a:moveTo>
                <a:lnTo>
                  <a:pt x="93599" y="214249"/>
                </a:lnTo>
                <a:lnTo>
                  <a:pt x="163449" y="128524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748526" y="3897376"/>
            <a:ext cx="211454" cy="241300"/>
          </a:xfrm>
          <a:custGeom>
            <a:avLst/>
            <a:gdLst/>
            <a:ahLst/>
            <a:cxnLst/>
            <a:rect l="l" t="t" r="r" b="b"/>
            <a:pathLst>
              <a:path w="211454" h="241300">
                <a:moveTo>
                  <a:pt x="211074" y="24117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412101" y="3736975"/>
            <a:ext cx="176530" cy="214629"/>
          </a:xfrm>
          <a:custGeom>
            <a:avLst/>
            <a:gdLst/>
            <a:ahLst/>
            <a:cxnLst/>
            <a:rect l="l" t="t" r="r" b="b"/>
            <a:pathLst>
              <a:path w="176529" h="214629">
                <a:moveTo>
                  <a:pt x="176149" y="0"/>
                </a:moveTo>
                <a:lnTo>
                  <a:pt x="0" y="128524"/>
                </a:lnTo>
                <a:lnTo>
                  <a:pt x="34925" y="171450"/>
                </a:lnTo>
                <a:lnTo>
                  <a:pt x="71374" y="214249"/>
                </a:lnTo>
                <a:lnTo>
                  <a:pt x="176149" y="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259701" y="3891026"/>
            <a:ext cx="200025" cy="243204"/>
          </a:xfrm>
          <a:custGeom>
            <a:avLst/>
            <a:gdLst/>
            <a:ahLst/>
            <a:cxnLst/>
            <a:rect l="l" t="t" r="r" b="b"/>
            <a:pathLst>
              <a:path w="200025" h="243204">
                <a:moveTo>
                  <a:pt x="0" y="242824"/>
                </a:moveTo>
                <a:lnTo>
                  <a:pt x="200025" y="0"/>
                </a:lnTo>
              </a:path>
            </a:pathLst>
          </a:custGeom>
          <a:ln w="12700">
            <a:solidFill>
              <a:srgbClr val="00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 txBox="1"/>
          <p:nvPr/>
        </p:nvSpPr>
        <p:spPr>
          <a:xfrm>
            <a:off x="307949" y="4626990"/>
            <a:ext cx="255206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Good for equijoins,  exact-match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queries,  and range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223005" y="4644390"/>
            <a:ext cx="24657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Good for equijoins,  exact match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6419215" y="4644390"/>
            <a:ext cx="2493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Good to spread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load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Parallelizing Sequential Operator  </a:t>
            </a:r>
            <a:r>
              <a:rPr lang="en-US" b="1" dirty="0" smtClean="0">
                <a:latin typeface="Times New Roman"/>
                <a:cs typeface="Times New Roman"/>
              </a:rPr>
              <a:t>Evaluation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Code</a:t>
            </a:r>
            <a:endParaRPr 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993444" y="1471930"/>
            <a:ext cx="761682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6985" indent="-4572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AutoNum type="arabicPeriod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elegant software architecture for parallel </a:t>
            </a:r>
            <a:r>
              <a:rPr sz="2000" dirty="0">
                <a:latin typeface="Times New Roman"/>
                <a:cs typeface="Times New Roman"/>
              </a:rPr>
              <a:t>DBMSs </a:t>
            </a:r>
            <a:r>
              <a:rPr sz="2000" spc="-5" dirty="0">
                <a:latin typeface="Times New Roman"/>
                <a:cs typeface="Times New Roman"/>
              </a:rPr>
              <a:t>enables </a:t>
            </a:r>
            <a:r>
              <a:rPr sz="2000" dirty="0">
                <a:latin typeface="Times New Roman"/>
                <a:cs typeface="Times New Roman"/>
              </a:rPr>
              <a:t>us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readily </a:t>
            </a:r>
            <a:r>
              <a:rPr sz="2000" spc="-5" dirty="0">
                <a:latin typeface="Times New Roman"/>
                <a:cs typeface="Times New Roman"/>
              </a:rPr>
              <a:t>parallelize existing code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sequentially evaluating </a:t>
            </a:r>
            <a:r>
              <a:rPr sz="2000" dirty="0">
                <a:latin typeface="Times New Roman"/>
                <a:cs typeface="Times New Roman"/>
              </a:rPr>
              <a:t>a  relational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 basic idea </a:t>
            </a:r>
            <a:r>
              <a:rPr sz="2000" spc="-5" dirty="0">
                <a:latin typeface="Times New Roman"/>
                <a:cs typeface="Times New Roman"/>
              </a:rPr>
              <a:t>is 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parallel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AutoNum type="arabicPeriod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Streams are </a:t>
            </a:r>
            <a:r>
              <a:rPr sz="2000" spc="-10" dirty="0">
                <a:latin typeface="Times New Roman"/>
                <a:cs typeface="Times New Roman"/>
              </a:rPr>
              <a:t>merged as </a:t>
            </a:r>
            <a:r>
              <a:rPr sz="2000" spc="-5" dirty="0">
                <a:latin typeface="Times New Roman"/>
                <a:cs typeface="Times New Roman"/>
              </a:rPr>
              <a:t>needed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the inputs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relational  </a:t>
            </a:r>
            <a:r>
              <a:rPr sz="2000" spc="-15" dirty="0">
                <a:latin typeface="Times New Roman"/>
                <a:cs typeface="Times New Roman"/>
              </a:rPr>
              <a:t>operator.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Times New Roman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AutoNum type="arabicPeriod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output of an operator is split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needed </a:t>
            </a:r>
            <a:r>
              <a:rPr sz="2000" spc="-5" dirty="0">
                <a:latin typeface="Times New Roman"/>
                <a:cs typeface="Times New Roman"/>
              </a:rPr>
              <a:t>to parallelize subsequent 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  <a:tab pos="824865" algn="l"/>
                <a:tab pos="1767839" algn="l"/>
                <a:tab pos="3006090" algn="l"/>
                <a:tab pos="3625850" algn="l"/>
                <a:tab pos="4612640" algn="l"/>
                <a:tab pos="5006975" algn="l"/>
                <a:tab pos="5302885" algn="l"/>
                <a:tab pos="6374765" algn="l"/>
                <a:tab pos="7390765" algn="l"/>
              </a:tabLst>
            </a:pPr>
            <a:r>
              <a:rPr sz="2000" dirty="0">
                <a:latin typeface="Times New Roman"/>
                <a:cs typeface="Times New Roman"/>
              </a:rPr>
              <a:t>A	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el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luat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pl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sts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a	dat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fl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	net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ork	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relational, merge, and </a:t>
            </a:r>
            <a:r>
              <a:rPr sz="2000" b="1" i="1" spc="-5" dirty="0">
                <a:latin typeface="Times New Roman"/>
                <a:cs typeface="Times New Roman"/>
              </a:rPr>
              <a:t>split</a:t>
            </a:r>
            <a:r>
              <a:rPr sz="2000" b="1" i="1" spc="-1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operators.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25" dirty="0" smtClean="0">
                <a:latin typeface="Times New Roman"/>
                <a:cs typeface="Times New Roman"/>
              </a:rPr>
              <a:t>PARALLELIZING </a:t>
            </a:r>
            <a:r>
              <a:rPr lang="en-US" b="1" spc="-5" dirty="0" smtClean="0">
                <a:latin typeface="Times New Roman"/>
                <a:cs typeface="Times New Roman"/>
              </a:rPr>
              <a:t>INDIVIDUAL  </a:t>
            </a:r>
            <a:r>
              <a:rPr lang="en-US" b="1" spc="-30" dirty="0" smtClean="0">
                <a:latin typeface="Times New Roman"/>
                <a:cs typeface="Times New Roman"/>
              </a:rPr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How </a:t>
            </a:r>
            <a:r>
              <a:rPr lang="en-US" sz="2000" dirty="0" smtClean="0">
                <a:latin typeface="Times New Roman"/>
                <a:cs typeface="Times New Roman"/>
              </a:rPr>
              <a:t>various operations can be </a:t>
            </a:r>
            <a:r>
              <a:rPr lang="en-US" sz="2000" spc="-5" dirty="0" smtClean="0">
                <a:latin typeface="Times New Roman"/>
                <a:cs typeface="Times New Roman"/>
              </a:rPr>
              <a:t>implemented </a:t>
            </a:r>
            <a:r>
              <a:rPr lang="en-US" sz="2000" dirty="0" smtClean="0">
                <a:latin typeface="Times New Roman"/>
                <a:cs typeface="Times New Roman"/>
              </a:rPr>
              <a:t>in </a:t>
            </a:r>
            <a:r>
              <a:rPr lang="en-US" sz="2000" spc="-5" dirty="0" smtClean="0">
                <a:latin typeface="Times New Roman"/>
                <a:cs typeface="Times New Roman"/>
              </a:rPr>
              <a:t>parallel </a:t>
            </a:r>
            <a:r>
              <a:rPr lang="en-US" sz="2000" dirty="0" smtClean="0">
                <a:latin typeface="Times New Roman"/>
                <a:cs typeface="Times New Roman"/>
              </a:rPr>
              <a:t>in a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shared-  </a:t>
            </a:r>
            <a:r>
              <a:rPr lang="en-US" sz="2000" dirty="0" smtClean="0">
                <a:latin typeface="Times New Roman"/>
                <a:cs typeface="Times New Roman"/>
              </a:rPr>
              <a:t>nothing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architecture?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"/>
            </a:pPr>
            <a:endParaRPr lang="en-US" sz="22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535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spc="-20" dirty="0" smtClean="0">
                <a:latin typeface="Times New Roman"/>
                <a:cs typeface="Times New Roman"/>
              </a:rPr>
              <a:t>Techniques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62965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Bulk loading&amp;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scanning</a:t>
            </a:r>
          </a:p>
          <a:p>
            <a:pPr marL="862965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Sorting</a:t>
            </a:r>
          </a:p>
          <a:p>
            <a:pPr marL="862965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Joins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1.Bulk </a:t>
            </a:r>
            <a:r>
              <a:rPr lang="en-US" b="1" dirty="0" smtClean="0">
                <a:latin typeface="Times New Roman"/>
                <a:cs typeface="Times New Roman"/>
              </a:rPr>
              <a:t>Loading </a:t>
            </a:r>
            <a:r>
              <a:rPr lang="en-US" b="1" spc="-5" dirty="0" smtClean="0">
                <a:latin typeface="Times New Roman"/>
                <a:cs typeface="Times New Roman"/>
              </a:rPr>
              <a:t>and</a:t>
            </a:r>
            <a:r>
              <a:rPr lang="en-US" b="1" spc="-8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i="1" spc="-5" dirty="0" smtClean="0">
                <a:latin typeface="Times New Roman"/>
                <a:cs typeface="Times New Roman"/>
              </a:rPr>
              <a:t>scanning </a:t>
            </a:r>
            <a:r>
              <a:rPr lang="en-US" b="1" i="1" dirty="0" smtClean="0">
                <a:latin typeface="Times New Roman"/>
                <a:cs typeface="Times New Roman"/>
              </a:rPr>
              <a:t>a </a:t>
            </a:r>
            <a:r>
              <a:rPr lang="en-US" b="1" i="1" spc="-5" dirty="0" smtClean="0">
                <a:latin typeface="Times New Roman"/>
                <a:cs typeface="Times New Roman"/>
              </a:rPr>
              <a:t>relation: </a:t>
            </a:r>
            <a:r>
              <a:rPr lang="en-US" i="1" spc="-5" dirty="0" smtClean="0">
                <a:latin typeface="Times New Roman"/>
                <a:cs typeface="Times New Roman"/>
              </a:rPr>
              <a:t>Pages </a:t>
            </a:r>
            <a:r>
              <a:rPr lang="en-US" spc="-5" dirty="0" smtClean="0">
                <a:latin typeface="Times New Roman"/>
                <a:cs typeface="Times New Roman"/>
              </a:rPr>
              <a:t>can </a:t>
            </a:r>
            <a:r>
              <a:rPr lang="en-US" dirty="0" smtClean="0">
                <a:latin typeface="Times New Roman"/>
                <a:cs typeface="Times New Roman"/>
              </a:rPr>
              <a:t>be read </a:t>
            </a:r>
            <a:r>
              <a:rPr lang="en-US" spc="-10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parallel while scanning </a:t>
            </a:r>
            <a:r>
              <a:rPr lang="en-US" dirty="0" smtClean="0">
                <a:latin typeface="Times New Roman"/>
                <a:cs typeface="Times New Roman"/>
              </a:rPr>
              <a:t>a  </a:t>
            </a:r>
            <a:r>
              <a:rPr lang="en-US" spc="-5" dirty="0" smtClean="0">
                <a:latin typeface="Times New Roman"/>
                <a:cs typeface="Times New Roman"/>
              </a:rPr>
              <a:t>relation, and the retrieved </a:t>
            </a:r>
            <a:r>
              <a:rPr lang="en-US" spc="-5" dirty="0" err="1" smtClean="0">
                <a:latin typeface="Times New Roman"/>
                <a:cs typeface="Times New Roman"/>
              </a:rPr>
              <a:t>tuples</a:t>
            </a:r>
            <a:r>
              <a:rPr lang="en-US" spc="-5" dirty="0" smtClean="0">
                <a:latin typeface="Times New Roman"/>
                <a:cs typeface="Times New Roman"/>
              </a:rPr>
              <a:t> can then </a:t>
            </a:r>
            <a:r>
              <a:rPr lang="en-US" dirty="0" smtClean="0">
                <a:latin typeface="Times New Roman"/>
                <a:cs typeface="Times New Roman"/>
              </a:rPr>
              <a:t>be </a:t>
            </a:r>
            <a:r>
              <a:rPr lang="en-US" spc="-10" dirty="0" smtClean="0">
                <a:latin typeface="Times New Roman"/>
                <a:cs typeface="Times New Roman"/>
              </a:rPr>
              <a:t>merged, if </a:t>
            </a:r>
            <a:r>
              <a:rPr lang="en-US" spc="-5" dirty="0" smtClean="0">
                <a:latin typeface="Times New Roman"/>
                <a:cs typeface="Times New Roman"/>
              </a:rPr>
              <a:t>the relation </a:t>
            </a:r>
            <a:r>
              <a:rPr lang="en-US" spc="-20" dirty="0" smtClean="0">
                <a:latin typeface="Times New Roman"/>
                <a:cs typeface="Times New Roman"/>
              </a:rPr>
              <a:t>is  </a:t>
            </a:r>
            <a:r>
              <a:rPr lang="en-US" dirty="0" smtClean="0">
                <a:latin typeface="Times New Roman"/>
                <a:cs typeface="Times New Roman"/>
              </a:rPr>
              <a:t>partitioned across several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disks.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i="1" spc="-5" dirty="0" smtClean="0">
                <a:latin typeface="Times New Roman"/>
                <a:cs typeface="Times New Roman"/>
              </a:rPr>
              <a:t>bulk loading</a:t>
            </a:r>
            <a:r>
              <a:rPr lang="en-US" b="1" spc="-5" dirty="0" smtClean="0">
                <a:latin typeface="Times New Roman"/>
                <a:cs typeface="Times New Roman"/>
              </a:rPr>
              <a:t>: </a:t>
            </a:r>
            <a:r>
              <a:rPr lang="en-US" spc="-5" dirty="0" smtClean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relation has associated indexes, any sorting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data  entries required </a:t>
            </a:r>
            <a:r>
              <a:rPr lang="en-US" dirty="0" smtClean="0">
                <a:latin typeface="Times New Roman"/>
                <a:cs typeface="Times New Roman"/>
              </a:rPr>
              <a:t>for </a:t>
            </a:r>
            <a:r>
              <a:rPr lang="en-US" spc="-5" dirty="0" smtClean="0">
                <a:latin typeface="Times New Roman"/>
                <a:cs typeface="Times New Roman"/>
              </a:rPr>
              <a:t>building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indexes during </a:t>
            </a:r>
            <a:r>
              <a:rPr lang="en-US" dirty="0" smtClean="0">
                <a:latin typeface="Times New Roman"/>
                <a:cs typeface="Times New Roman"/>
              </a:rPr>
              <a:t>bulk </a:t>
            </a:r>
            <a:r>
              <a:rPr lang="en-US" spc="-5" dirty="0" smtClean="0">
                <a:latin typeface="Times New Roman"/>
                <a:cs typeface="Times New Roman"/>
              </a:rPr>
              <a:t>loading can also  </a:t>
            </a:r>
            <a:r>
              <a:rPr lang="en-US" dirty="0" smtClean="0">
                <a:latin typeface="Times New Roman"/>
                <a:cs typeface="Times New Roman"/>
              </a:rPr>
              <a:t>be </a:t>
            </a:r>
            <a:r>
              <a:rPr lang="en-US" spc="5" dirty="0" smtClean="0">
                <a:latin typeface="Times New Roman"/>
                <a:cs typeface="Times New Roman"/>
              </a:rPr>
              <a:t>done </a:t>
            </a:r>
            <a:r>
              <a:rPr lang="en-US" spc="-5" dirty="0" smtClean="0">
                <a:latin typeface="Times New Roman"/>
                <a:cs typeface="Times New Roman"/>
              </a:rPr>
              <a:t>in</a:t>
            </a:r>
            <a:r>
              <a:rPr lang="en-US" spc="-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parallel.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2.Parallel </a:t>
            </a:r>
            <a:r>
              <a:rPr lang="en-US" b="1" dirty="0" smtClean="0">
                <a:latin typeface="Times New Roman"/>
                <a:cs typeface="Times New Roman"/>
              </a:rPr>
              <a:t>Sorting</a:t>
            </a:r>
            <a:r>
              <a:rPr lang="en-US" b="1" spc="-6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08000" indent="-49530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507365" algn="l"/>
                <a:tab pos="5080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Parallel sorting</a:t>
            </a:r>
            <a:r>
              <a:rPr lang="en-US" sz="2000" b="1" spc="-8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steps: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62965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AutoNum type="arabicPeriod"/>
              <a:tabLst>
                <a:tab pos="862965" algn="l"/>
                <a:tab pos="863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First redistribute </a:t>
            </a:r>
            <a:r>
              <a:rPr lang="en-US" sz="2000" spc="-5" dirty="0" smtClean="0">
                <a:latin typeface="Times New Roman"/>
                <a:cs typeface="Times New Roman"/>
              </a:rPr>
              <a:t>all </a:t>
            </a:r>
            <a:r>
              <a:rPr lang="en-US" sz="2000" spc="-5" dirty="0" err="1" smtClean="0">
                <a:latin typeface="Times New Roman"/>
                <a:cs typeface="Times New Roman"/>
              </a:rPr>
              <a:t>tuples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 the relation using range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partitioning.</a:t>
            </a:r>
          </a:p>
          <a:p>
            <a:pPr marL="862965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AutoNum type="arabicPeriod"/>
              <a:tabLst>
                <a:tab pos="862965" algn="l"/>
                <a:tab pos="863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Each processor then sorts the </a:t>
            </a:r>
            <a:r>
              <a:rPr lang="en-US" sz="2000" dirty="0" err="1" smtClean="0">
                <a:latin typeface="Times New Roman"/>
                <a:cs typeface="Times New Roman"/>
              </a:rPr>
              <a:t>tuples</a:t>
            </a:r>
            <a:r>
              <a:rPr lang="en-US" sz="2000" dirty="0" smtClean="0">
                <a:latin typeface="Times New Roman"/>
                <a:cs typeface="Times New Roman"/>
              </a:rPr>
              <a:t> assigned to</a:t>
            </a:r>
            <a:r>
              <a:rPr lang="en-US" sz="2000" spc="-2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</a:p>
          <a:p>
            <a:pPr marL="862965" marR="5080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AutoNum type="arabicPeriod"/>
              <a:tabLst>
                <a:tab pos="862965" algn="l"/>
                <a:tab pos="863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entire sorted relation can be retrieved by visiting the processors</a:t>
            </a:r>
            <a:r>
              <a:rPr lang="en-US" sz="2000" spc="-2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  an order corresponding to the ranges assigned to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DA1F28"/>
              </a:buClr>
              <a:buFont typeface="Times New Roman"/>
              <a:buAutoNum type="arabicPeriod"/>
            </a:pPr>
            <a:endParaRPr lang="en-US" sz="2900" dirty="0" smtClean="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507365" algn="l"/>
                <a:tab pos="5080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Problem: 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en-US" sz="2000" b="1" i="1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skew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"/>
            </a:pPr>
            <a:endParaRPr lang="en-US" sz="3550" dirty="0" smtClean="0">
              <a:latin typeface="Times New Roman"/>
              <a:cs typeface="Times New Roman"/>
            </a:endParaRPr>
          </a:p>
          <a:p>
            <a:pPr marL="508000" marR="314325" indent="-495300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507365" algn="l"/>
                <a:tab pos="5080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Solution: “sample” </a:t>
            </a:r>
            <a:r>
              <a:rPr lang="en-US" sz="2400" dirty="0" smtClean="0">
                <a:latin typeface="Times New Roman"/>
                <a:cs typeface="Times New Roman"/>
              </a:rPr>
              <a:t>the data at the outset to </a:t>
            </a:r>
            <a:r>
              <a:rPr lang="en-US" sz="2400" spc="-5" dirty="0" smtClean="0">
                <a:latin typeface="Times New Roman"/>
                <a:cs typeface="Times New Roman"/>
              </a:rPr>
              <a:t>determine</a:t>
            </a:r>
            <a:r>
              <a:rPr lang="en-US" sz="2400" spc="-1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good  range partition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points.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550" dirty="0" smtClean="0">
              <a:latin typeface="Times New Roman"/>
              <a:cs typeface="Times New Roman"/>
            </a:endParaRPr>
          </a:p>
          <a:p>
            <a:pPr marL="49530" algn="ctr">
              <a:lnSpc>
                <a:spcPct val="100000"/>
              </a:lnSpc>
              <a:spcBef>
                <a:spcPts val="5"/>
              </a:spcBef>
            </a:pPr>
            <a:r>
              <a:rPr lang="en-US" sz="2000" b="1" i="1" dirty="0" smtClean="0">
                <a:latin typeface="Times New Roman"/>
                <a:cs typeface="Times New Roman"/>
              </a:rPr>
              <a:t>A</a:t>
            </a:r>
            <a:r>
              <a:rPr lang="en-US" sz="2000" b="1" i="1" spc="-12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particularly</a:t>
            </a:r>
            <a:r>
              <a:rPr lang="en-US" sz="2000" b="1" i="1" spc="-5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important</a:t>
            </a:r>
            <a:r>
              <a:rPr lang="en-US" sz="2000" b="1" i="1" spc="-6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application</a:t>
            </a:r>
            <a:r>
              <a:rPr lang="en-US" sz="2000" b="1" i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of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parallel</a:t>
            </a:r>
            <a:r>
              <a:rPr lang="en-US" sz="2000" b="1" i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sorting</a:t>
            </a:r>
            <a:r>
              <a:rPr lang="en-US" sz="2000" b="1" i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is sorting</a:t>
            </a:r>
            <a:r>
              <a:rPr lang="en-US" sz="2000" b="1" i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the data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48640" algn="ctr">
              <a:lnSpc>
                <a:spcPct val="100000"/>
              </a:lnSpc>
            </a:pPr>
            <a:r>
              <a:rPr lang="en-US" sz="2000" b="1" i="1" dirty="0" smtClean="0">
                <a:latin typeface="Times New Roman"/>
                <a:cs typeface="Times New Roman"/>
              </a:rPr>
              <a:t>entries in tree-structured</a:t>
            </a:r>
            <a:r>
              <a:rPr lang="en-US" sz="2000" b="1" i="1" spc="-10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indexes.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3.Parallel</a:t>
            </a:r>
            <a:r>
              <a:rPr lang="en-US" b="1" spc="-114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marR="274955" indent="-4953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AutoNum type="arabicPeriod"/>
              <a:tabLst>
                <a:tab pos="507365" algn="l"/>
                <a:tab pos="5080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basic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idea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joining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parallel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decompose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join  into a </a:t>
            </a:r>
            <a:r>
              <a:rPr lang="en-US" sz="2000" spc="-5" dirty="0" smtClean="0">
                <a:latin typeface="Times New Roman"/>
                <a:cs typeface="Times New Roman"/>
              </a:rPr>
              <a:t>collection </a:t>
            </a:r>
            <a:r>
              <a:rPr lang="en-US" sz="2000" dirty="0" smtClean="0">
                <a:latin typeface="Times New Roman"/>
                <a:cs typeface="Times New Roman"/>
              </a:rPr>
              <a:t>of k </a:t>
            </a:r>
            <a:r>
              <a:rPr lang="en-US" sz="2000" spc="-10" dirty="0" smtClean="0">
                <a:latin typeface="Times New Roman"/>
                <a:cs typeface="Times New Roman"/>
              </a:rPr>
              <a:t>smaller </a:t>
            </a:r>
            <a:r>
              <a:rPr lang="en-US" sz="2000" dirty="0" smtClean="0">
                <a:latin typeface="Times New Roman"/>
                <a:cs typeface="Times New Roman"/>
              </a:rPr>
              <a:t>joins by using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partition.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Times New Roman"/>
              <a:buAutoNum type="arabicPeriod"/>
            </a:pPr>
            <a:endParaRPr lang="en-US" sz="2900" dirty="0" smtClean="0">
              <a:latin typeface="Times New Roman"/>
              <a:cs typeface="Times New Roman"/>
            </a:endParaRPr>
          </a:p>
          <a:p>
            <a:pPr marL="508000" marR="5080" indent="-495300">
              <a:lnSpc>
                <a:spcPts val="2780"/>
              </a:lnSpc>
              <a:buClr>
                <a:srgbClr val="2CA1BE"/>
              </a:buClr>
              <a:buSzPct val="85000"/>
              <a:buAutoNum type="arabicPeriod"/>
              <a:tabLst>
                <a:tab pos="507365" algn="l"/>
                <a:tab pos="5080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By using the </a:t>
            </a:r>
            <a:r>
              <a:rPr lang="en-US" sz="2000" spc="-5" dirty="0" smtClean="0">
                <a:latin typeface="Times New Roman"/>
                <a:cs typeface="Times New Roman"/>
              </a:rPr>
              <a:t>same partitioning </a:t>
            </a:r>
            <a:r>
              <a:rPr lang="en-US" sz="2000" dirty="0" smtClean="0">
                <a:latin typeface="Times New Roman"/>
                <a:cs typeface="Times New Roman"/>
              </a:rPr>
              <a:t>function for both A</a:t>
            </a:r>
            <a:r>
              <a:rPr lang="en-US" sz="2000" spc="-3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 B, we ensure that  the union of the k </a:t>
            </a:r>
            <a:r>
              <a:rPr lang="en-US" sz="2000" spc="-10" dirty="0" smtClean="0">
                <a:latin typeface="Times New Roman"/>
                <a:cs typeface="Times New Roman"/>
              </a:rPr>
              <a:t>smaller </a:t>
            </a:r>
            <a:r>
              <a:rPr lang="en-US" sz="2000" dirty="0" smtClean="0">
                <a:latin typeface="Times New Roman"/>
                <a:cs typeface="Times New Roman"/>
              </a:rPr>
              <a:t>joins </a:t>
            </a:r>
            <a:r>
              <a:rPr lang="en-US" sz="2000" spc="-5" dirty="0" smtClean="0">
                <a:latin typeface="Times New Roman"/>
                <a:cs typeface="Times New Roman"/>
              </a:rPr>
              <a:t>computes </a:t>
            </a:r>
            <a:r>
              <a:rPr lang="en-US" sz="2400" dirty="0" smtClean="0">
                <a:latin typeface="Times New Roman"/>
                <a:cs typeface="Times New Roman"/>
              </a:rPr>
              <a:t>the join of </a:t>
            </a:r>
            <a:r>
              <a:rPr lang="en-US" sz="2400" spc="-5" dirty="0" smtClean="0">
                <a:latin typeface="Times New Roman"/>
                <a:cs typeface="Times New Roman"/>
              </a:rPr>
              <a:t>A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39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Times New Roman"/>
              <a:buAutoNum type="arabicPeriod"/>
            </a:pPr>
            <a:endParaRPr lang="en-US" sz="3300" dirty="0" smtClean="0">
              <a:latin typeface="Times New Roman"/>
              <a:cs typeface="Times New Roman"/>
            </a:endParaRPr>
          </a:p>
          <a:p>
            <a:pPr marL="1080770" lvl="1" indent="-399415">
              <a:lnSpc>
                <a:spcPct val="100000"/>
              </a:lnSpc>
              <a:buClr>
                <a:srgbClr val="ACCEDC"/>
              </a:buClr>
              <a:buSzPct val="84000"/>
              <a:buFont typeface="Wingdings 2"/>
              <a:buChar char=""/>
              <a:tabLst>
                <a:tab pos="1080770" algn="l"/>
                <a:tab pos="1081405" algn="l"/>
              </a:tabLst>
            </a:pPr>
            <a:r>
              <a:rPr lang="en-US" sz="2500" b="1" spc="-5" dirty="0" smtClean="0">
                <a:latin typeface="Times New Roman"/>
                <a:cs typeface="Times New Roman"/>
              </a:rPr>
              <a:t>Hash-Join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080770" lvl="1" indent="-399415">
              <a:lnSpc>
                <a:spcPct val="100000"/>
              </a:lnSpc>
              <a:spcBef>
                <a:spcPts val="395"/>
              </a:spcBef>
              <a:buClr>
                <a:srgbClr val="ACCEDC"/>
              </a:buClr>
              <a:buSzPct val="84000"/>
              <a:buFont typeface="Wingdings 2"/>
              <a:buChar char=""/>
              <a:tabLst>
                <a:tab pos="1080770" algn="l"/>
                <a:tab pos="1081405" algn="l"/>
              </a:tabLst>
            </a:pPr>
            <a:r>
              <a:rPr lang="en-US" sz="2500" b="1" spc="-5" dirty="0" smtClean="0">
                <a:latin typeface="Times New Roman"/>
                <a:cs typeface="Times New Roman"/>
              </a:rPr>
              <a:t>Sort-merge-join</a:t>
            </a:r>
            <a:endParaRPr lang="en-US" sz="25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Sort-merge-join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  <a:buClr>
                <a:srgbClr val="1FADCD"/>
              </a:buClr>
              <a:buSzPct val="85000"/>
              <a:buFont typeface="Wingdings"/>
              <a:buChar char=""/>
              <a:tabLst>
                <a:tab pos="28638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partition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B by </a:t>
            </a:r>
            <a:r>
              <a:rPr lang="en-US" spc="-5" dirty="0" smtClean="0">
                <a:latin typeface="Times New Roman"/>
                <a:cs typeface="Times New Roman"/>
              </a:rPr>
              <a:t>dividing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range of the join </a:t>
            </a:r>
            <a:r>
              <a:rPr lang="en-US" spc="-10" dirty="0" smtClean="0">
                <a:latin typeface="Times New Roman"/>
                <a:cs typeface="Times New Roman"/>
              </a:rPr>
              <a:t>attribute </a:t>
            </a:r>
            <a:r>
              <a:rPr lang="en-US" spc="-5" dirty="0" smtClean="0">
                <a:latin typeface="Times New Roman"/>
                <a:cs typeface="Times New Roman"/>
              </a:rPr>
              <a:t>into </a:t>
            </a:r>
            <a:r>
              <a:rPr lang="en-US" i="1" dirty="0" smtClean="0">
                <a:solidFill>
                  <a:srgbClr val="1FADCD"/>
                </a:solidFill>
                <a:latin typeface="Times New Roman"/>
                <a:cs typeface="Times New Roman"/>
              </a:rPr>
              <a:t>k </a:t>
            </a:r>
            <a:r>
              <a:rPr lang="en-US" spc="-5" dirty="0" smtClean="0">
                <a:latin typeface="Times New Roman"/>
                <a:cs typeface="Times New Roman"/>
              </a:rPr>
              <a:t>disjoint  </a:t>
            </a:r>
            <a:r>
              <a:rPr lang="en-US" dirty="0" err="1" smtClean="0">
                <a:latin typeface="Times New Roman"/>
                <a:cs typeface="Times New Roman"/>
              </a:rPr>
              <a:t>subranges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 placing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B </a:t>
            </a:r>
            <a:r>
              <a:rPr lang="en-US" spc="-5" dirty="0" err="1" smtClean="0">
                <a:latin typeface="Times New Roman"/>
                <a:cs typeface="Times New Roman"/>
              </a:rPr>
              <a:t>tuples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into </a:t>
            </a:r>
            <a:r>
              <a:rPr lang="en-US" spc="-5" dirty="0" smtClean="0">
                <a:latin typeface="Times New Roman"/>
                <a:cs typeface="Times New Roman"/>
              </a:rPr>
              <a:t>partitions according to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dirty="0" err="1" smtClean="0">
                <a:latin typeface="Times New Roman"/>
                <a:cs typeface="Times New Roman"/>
              </a:rPr>
              <a:t>subrange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which their values</a:t>
            </a:r>
            <a:r>
              <a:rPr lang="en-US" spc="-1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belong.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ADCD"/>
              </a:buClr>
              <a:buFont typeface="Wingdings"/>
              <a:buChar char="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buClr>
                <a:srgbClr val="1FADCD"/>
              </a:buClr>
              <a:buSzPct val="85000"/>
              <a:buFont typeface="Wingdings"/>
              <a:buChar char=""/>
              <a:tabLst>
                <a:tab pos="28638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Each processor carry </a:t>
            </a:r>
            <a:r>
              <a:rPr lang="en-US" spc="5" dirty="0" smtClean="0">
                <a:latin typeface="Times New Roman"/>
                <a:cs typeface="Times New Roman"/>
              </a:rPr>
              <a:t>out </a:t>
            </a:r>
            <a:r>
              <a:rPr lang="en-US" dirty="0" smtClean="0">
                <a:latin typeface="Times New Roman"/>
                <a:cs typeface="Times New Roman"/>
              </a:rPr>
              <a:t>a local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join.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ADCD"/>
              </a:buClr>
              <a:buFont typeface="Wingdings"/>
              <a:buChar char="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750" marR="7620" indent="-273685" algn="just">
              <a:lnSpc>
                <a:spcPct val="100000"/>
              </a:lnSpc>
              <a:spcBef>
                <a:spcPts val="5"/>
              </a:spcBef>
              <a:buClr>
                <a:srgbClr val="1FADCD"/>
              </a:buClr>
              <a:buSzPct val="85000"/>
              <a:buFont typeface="Wingdings"/>
              <a:buChar char=""/>
              <a:tabLst>
                <a:tab pos="28638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In </a:t>
            </a:r>
            <a:r>
              <a:rPr lang="en-US" spc="-10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case the number of partitions </a:t>
            </a:r>
            <a:r>
              <a:rPr lang="en-US" i="1" dirty="0" smtClean="0">
                <a:solidFill>
                  <a:srgbClr val="1FADCD"/>
                </a:solidFill>
                <a:latin typeface="Times New Roman"/>
                <a:cs typeface="Times New Roman"/>
              </a:rPr>
              <a:t>k </a:t>
            </a:r>
            <a:r>
              <a:rPr lang="en-US" spc="-10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chosen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be equal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the number  </a:t>
            </a:r>
            <a:r>
              <a:rPr lang="en-US" dirty="0" smtClean="0">
                <a:latin typeface="Times New Roman"/>
                <a:cs typeface="Times New Roman"/>
              </a:rPr>
              <a:t>of processors </a:t>
            </a:r>
            <a:r>
              <a:rPr lang="en-US" i="1" dirty="0" smtClean="0">
                <a:solidFill>
                  <a:srgbClr val="1FADCD"/>
                </a:solidFill>
                <a:latin typeface="Times New Roman"/>
                <a:cs typeface="Times New Roman"/>
              </a:rPr>
              <a:t>n</a:t>
            </a:r>
            <a:r>
              <a:rPr lang="en-US" i="1" spc="-90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ADCD"/>
              </a:buClr>
              <a:buFont typeface="Wingdings"/>
              <a:buChar char="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750" marR="8890" indent="-273685" algn="just">
              <a:lnSpc>
                <a:spcPct val="100000"/>
              </a:lnSpc>
              <a:spcBef>
                <a:spcPts val="5"/>
              </a:spcBef>
              <a:buClr>
                <a:srgbClr val="1FADCD"/>
              </a:buClr>
              <a:buSzPct val="85000"/>
              <a:buFont typeface="Wingdings"/>
              <a:buChar char=""/>
              <a:tabLst>
                <a:tab pos="28638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result of the join of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and B,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output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join process </a:t>
            </a:r>
            <a:r>
              <a:rPr lang="en-US" spc="-5" dirty="0" smtClean="0">
                <a:latin typeface="Times New Roman"/>
                <a:cs typeface="Times New Roman"/>
              </a:rPr>
              <a:t>may </a:t>
            </a:r>
            <a:r>
              <a:rPr lang="en-US" spc="-10" dirty="0" smtClean="0">
                <a:latin typeface="Times New Roman"/>
                <a:cs typeface="Times New Roman"/>
              </a:rPr>
              <a:t>be  </a:t>
            </a:r>
            <a:r>
              <a:rPr lang="en-US" spc="-5" dirty="0" smtClean="0">
                <a:latin typeface="Times New Roman"/>
                <a:cs typeface="Times New Roman"/>
              </a:rPr>
              <a:t>split </a:t>
            </a:r>
            <a:r>
              <a:rPr lang="en-US" dirty="0" smtClean="0">
                <a:latin typeface="Times New Roman"/>
                <a:cs typeface="Times New Roman"/>
              </a:rPr>
              <a:t>into several data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streams.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i="1" dirty="0" smtClean="0">
                <a:latin typeface="Times New Roman"/>
                <a:cs typeface="Times New Roman"/>
              </a:rPr>
              <a:t>The advantage that the output is available in </a:t>
            </a:r>
            <a:r>
              <a:rPr lang="en-US" i="1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sorted</a:t>
            </a:r>
            <a:r>
              <a:rPr lang="en-US" i="1" spc="-229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i="1" spc="-15" dirty="0" smtClean="0">
                <a:solidFill>
                  <a:srgbClr val="1FADCD"/>
                </a:solidFill>
                <a:latin typeface="Times New Roman"/>
                <a:cs typeface="Times New Roman"/>
              </a:rPr>
              <a:t>order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Dataflow Network of Operators</a:t>
            </a:r>
            <a:r>
              <a:rPr lang="en-US" b="1" spc="-10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for  Parallel</a:t>
            </a:r>
            <a:r>
              <a:rPr lang="en-US" b="1" spc="-5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Join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57200" y="1447800"/>
            <a:ext cx="84582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Distributed</a:t>
            </a:r>
            <a:r>
              <a:rPr lang="en-US" spc="-40" dirty="0" smtClean="0"/>
              <a:t> </a:t>
            </a:r>
            <a:r>
              <a:rPr lang="en-US" spc="-5" dirty="0" smtClean="0"/>
              <a:t>Database</a:t>
            </a:r>
            <a:br>
              <a:rPr lang="en-US" spc="-5" dirty="0" smtClean="0"/>
            </a:br>
            <a:endParaRPr lang="en-US" dirty="0"/>
          </a:p>
        </p:txBody>
      </p:sp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3429000" cy="24846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72415" marR="1370965" indent="-272415" algn="r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85416"/>
              <a:buNone/>
              <a:tabLst>
                <a:tab pos="272415" algn="l"/>
                <a:tab pos="273050" algn="l"/>
              </a:tabLst>
            </a:pPr>
            <a:r>
              <a:rPr sz="2400" b="1" i="1" smtClean="0">
                <a:latin typeface="Times New Roman"/>
                <a:cs typeface="Times New Roman"/>
              </a:rPr>
              <a:t>Advantage</a:t>
            </a:r>
            <a:r>
              <a:rPr lang="en-US" sz="2400" b="1" i="1" dirty="0" smtClean="0">
                <a:latin typeface="Times New Roman"/>
                <a:cs typeface="Times New Roman"/>
              </a:rPr>
              <a:t>                                                  </a:t>
            </a:r>
            <a:r>
              <a:rPr sz="2400" smtClean="0">
                <a:latin typeface="Times New Roman"/>
                <a:cs typeface="Times New Roman"/>
              </a:rPr>
              <a:t>Reli</a:t>
            </a:r>
            <a:r>
              <a:rPr sz="2400" spc="5" smtClean="0">
                <a:latin typeface="Times New Roman"/>
                <a:cs typeface="Times New Roman"/>
              </a:rPr>
              <a:t>a</a:t>
            </a:r>
            <a:r>
              <a:rPr sz="2400" smtClean="0">
                <a:latin typeface="Times New Roman"/>
                <a:cs typeface="Times New Roman"/>
              </a:rPr>
              <a:t>bil</a:t>
            </a:r>
            <a:r>
              <a:rPr sz="2400" spc="-10" smtClean="0">
                <a:latin typeface="Times New Roman"/>
                <a:cs typeface="Times New Roman"/>
              </a:rPr>
              <a:t>i</a:t>
            </a:r>
            <a:r>
              <a:rPr sz="2400" smtClean="0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Times New Roman"/>
                <a:cs typeface="Times New Roman"/>
              </a:rPr>
              <a:t>Growth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(incremental)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Transparency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5013452" y="1411105"/>
            <a:ext cx="3176270" cy="25438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6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Disadvantages</a:t>
            </a:r>
            <a:r>
              <a:rPr sz="2800" b="1" i="1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60705" marR="5080" lvl="1" indent="-228600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Query  opt.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Concurrency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Recovery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Catalog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 smtClean="0"/>
              <a:t>I.Introduction</a:t>
            </a:r>
            <a:r>
              <a:rPr lang="en-US" spc="-5" dirty="0" smtClean="0"/>
              <a:t> </a:t>
            </a:r>
            <a:r>
              <a:rPr lang="en-US" dirty="0" smtClean="0"/>
              <a:t>to</a:t>
            </a:r>
            <a:r>
              <a:rPr lang="en-US" spc="-35" dirty="0" smtClean="0"/>
              <a:t> </a:t>
            </a:r>
            <a:r>
              <a:rPr lang="en-US" dirty="0" smtClean="0"/>
              <a:t>DDBMS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Data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a distributed database system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stored across several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sites.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31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Each</a:t>
            </a:r>
            <a:r>
              <a:rPr lang="en-US" sz="2000" spc="20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site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typically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managed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by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DBMS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can</a:t>
            </a:r>
            <a:r>
              <a:rPr lang="en-US" sz="2000" spc="1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run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independently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</a:p>
          <a:p>
            <a:pPr marL="285115"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the other </a:t>
            </a:r>
            <a:r>
              <a:rPr lang="en-US" sz="2000" spc="-5" dirty="0" smtClean="0">
                <a:latin typeface="Times New Roman"/>
                <a:cs typeface="Times New Roman"/>
              </a:rPr>
              <a:t>sites </a:t>
            </a:r>
            <a:r>
              <a:rPr lang="en-US" sz="2000" dirty="0" smtClean="0">
                <a:latin typeface="Times New Roman"/>
                <a:cs typeface="Times New Roman"/>
              </a:rPr>
              <a:t>that co-operate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a transparent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manner.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950" dirty="0" smtClean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buClr>
                <a:srgbClr val="DA1F28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lang="en-US" sz="2000" b="1" i="1" spc="-10" dirty="0" smtClean="0">
                <a:solidFill>
                  <a:srgbClr val="1FADCD"/>
                </a:solidFill>
                <a:latin typeface="Times New Roman"/>
                <a:cs typeface="Times New Roman"/>
              </a:rPr>
              <a:t>Transparent</a:t>
            </a:r>
            <a:r>
              <a:rPr lang="en-US" sz="2000" b="1" i="1" spc="145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implies</a:t>
            </a:r>
            <a:r>
              <a:rPr lang="en-US" sz="2000" spc="1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that</a:t>
            </a:r>
            <a:r>
              <a:rPr lang="en-US" sz="2000" spc="1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each</a:t>
            </a:r>
            <a:r>
              <a:rPr lang="en-US" sz="2000" spc="1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user</a:t>
            </a:r>
            <a:r>
              <a:rPr lang="en-US" sz="2000" spc="1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within</a:t>
            </a:r>
            <a:r>
              <a:rPr lang="en-US" sz="2000" spc="1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1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system</a:t>
            </a:r>
            <a:r>
              <a:rPr lang="en-US" sz="2000" spc="1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may</a:t>
            </a:r>
            <a:r>
              <a:rPr lang="en-US" sz="2000" spc="1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access</a:t>
            </a:r>
            <a:r>
              <a:rPr lang="en-US" sz="2000" spc="1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all</a:t>
            </a:r>
            <a:r>
              <a:rPr lang="en-US" sz="2000" spc="1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of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the data within </a:t>
            </a:r>
            <a:r>
              <a:rPr lang="en-US" sz="2000" spc="-5" dirty="0" smtClean="0"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latin typeface="Times New Roman"/>
                <a:cs typeface="Times New Roman"/>
              </a:rPr>
              <a:t>of the databases as </a:t>
            </a:r>
            <a:r>
              <a:rPr lang="en-US" sz="2000" spc="-5" dirty="0" smtClean="0">
                <a:latin typeface="Times New Roman"/>
                <a:cs typeface="Times New Roman"/>
              </a:rPr>
              <a:t>if </a:t>
            </a:r>
            <a:r>
              <a:rPr lang="en-US" sz="2000" dirty="0" smtClean="0">
                <a:latin typeface="Times New Roman"/>
                <a:cs typeface="Times New Roman"/>
              </a:rPr>
              <a:t>they were a single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database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950" dirty="0" smtClean="0">
              <a:latin typeface="Times New Roman"/>
              <a:cs typeface="Times New Roman"/>
            </a:endParaRPr>
          </a:p>
          <a:p>
            <a:pPr marL="285115" marR="5715" indent="-273050" algn="just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There </a:t>
            </a:r>
            <a:r>
              <a:rPr lang="en-US" sz="2000" spc="-5" dirty="0" smtClean="0">
                <a:latin typeface="Times New Roman"/>
                <a:cs typeface="Times New Roman"/>
              </a:rPr>
              <a:t>should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spc="-30" dirty="0" smtClean="0">
                <a:latin typeface="Times New Roman"/>
                <a:cs typeface="Times New Roman"/>
              </a:rPr>
              <a:t>„location </a:t>
            </a:r>
            <a:r>
              <a:rPr lang="en-US" sz="2000" spc="-20" dirty="0" smtClean="0">
                <a:latin typeface="Times New Roman"/>
                <a:cs typeface="Times New Roman"/>
              </a:rPr>
              <a:t>independence‟ </a:t>
            </a:r>
            <a:r>
              <a:rPr lang="en-US" sz="2000" spc="-5" dirty="0" smtClean="0">
                <a:latin typeface="Times New Roman"/>
                <a:cs typeface="Times New Roman"/>
              </a:rPr>
              <a:t>i.e.- </a:t>
            </a:r>
            <a:r>
              <a:rPr lang="en-US" sz="2000" spc="-10" dirty="0" smtClean="0">
                <a:latin typeface="Times New Roman"/>
                <a:cs typeface="Times New Roman"/>
              </a:rPr>
              <a:t>as </a:t>
            </a:r>
            <a:r>
              <a:rPr lang="en-US" sz="2000" spc="-5" dirty="0" smtClean="0">
                <a:latin typeface="Times New Roman"/>
                <a:cs typeface="Times New Roman"/>
              </a:rPr>
              <a:t>the user </a:t>
            </a:r>
            <a:r>
              <a:rPr lang="en-US" sz="2000" spc="-10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unaware </a:t>
            </a:r>
            <a:r>
              <a:rPr lang="en-US" sz="2000" spc="-10" dirty="0" smtClean="0">
                <a:latin typeface="Times New Roman"/>
                <a:cs typeface="Times New Roman"/>
              </a:rPr>
              <a:t>of  </a:t>
            </a:r>
            <a:r>
              <a:rPr lang="en-US" sz="2000" dirty="0" smtClean="0">
                <a:latin typeface="Times New Roman"/>
                <a:cs typeface="Times New Roman"/>
              </a:rPr>
              <a:t>where </a:t>
            </a:r>
            <a:r>
              <a:rPr lang="en-US" sz="2000" spc="-5" dirty="0" smtClean="0">
                <a:latin typeface="Times New Roman"/>
                <a:cs typeface="Times New Roman"/>
              </a:rPr>
              <a:t>the data is located it is possible </a:t>
            </a:r>
            <a:r>
              <a:rPr lang="en-US" sz="2000" spc="-1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move </a:t>
            </a:r>
            <a:r>
              <a:rPr lang="en-US" sz="2000" dirty="0" smtClean="0">
                <a:latin typeface="Times New Roman"/>
                <a:cs typeface="Times New Roman"/>
              </a:rPr>
              <a:t>the data </a:t>
            </a:r>
            <a:r>
              <a:rPr lang="en-US" sz="2000" spc="-5" dirty="0" smtClean="0">
                <a:latin typeface="Times New Roman"/>
                <a:cs typeface="Times New Roman"/>
              </a:rPr>
              <a:t>from </a:t>
            </a:r>
            <a:r>
              <a:rPr lang="en-US" sz="2000" spc="5" dirty="0" smtClean="0">
                <a:latin typeface="Times New Roman"/>
                <a:cs typeface="Times New Roman"/>
              </a:rPr>
              <a:t>one </a:t>
            </a:r>
            <a:r>
              <a:rPr lang="en-US" sz="2000" spc="-5" dirty="0" smtClean="0">
                <a:latin typeface="Times New Roman"/>
                <a:cs typeface="Times New Roman"/>
              </a:rPr>
              <a:t>physical  </a:t>
            </a:r>
            <a:r>
              <a:rPr lang="en-US" sz="2000" dirty="0" smtClean="0">
                <a:latin typeface="Times New Roman"/>
                <a:cs typeface="Times New Roman"/>
              </a:rPr>
              <a:t>location </a:t>
            </a:r>
            <a:r>
              <a:rPr lang="en-US" sz="2000" spc="-5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another without </a:t>
            </a:r>
            <a:r>
              <a:rPr lang="en-US" sz="2000" spc="-5" dirty="0" smtClean="0">
                <a:latin typeface="Times New Roman"/>
                <a:cs typeface="Times New Roman"/>
              </a:rPr>
              <a:t>affecting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user.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DDBMS</a:t>
            </a:r>
            <a:r>
              <a:rPr lang="en-US" spc="-85" dirty="0" smtClean="0"/>
              <a:t> </a:t>
            </a:r>
            <a:r>
              <a:rPr lang="en-US" spc="-5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Distributed data independence</a:t>
            </a:r>
            <a:r>
              <a:rPr lang="en-US" spc="-5" dirty="0" smtClean="0">
                <a:latin typeface="Times New Roman"/>
                <a:cs typeface="Times New Roman"/>
              </a:rPr>
              <a:t>: Users should </a:t>
            </a:r>
            <a:r>
              <a:rPr lang="en-US" dirty="0" smtClean="0">
                <a:latin typeface="Times New Roman"/>
                <a:cs typeface="Times New Roman"/>
              </a:rPr>
              <a:t>be able </a:t>
            </a:r>
            <a:r>
              <a:rPr lang="en-US" spc="-5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ask </a:t>
            </a:r>
            <a:r>
              <a:rPr lang="en-US" spc="-5" dirty="0" smtClean="0">
                <a:latin typeface="Times New Roman"/>
                <a:cs typeface="Times New Roman"/>
              </a:rPr>
              <a:t>queries  without specifying </a:t>
            </a:r>
            <a:r>
              <a:rPr lang="en-US" dirty="0" smtClean="0">
                <a:latin typeface="Times New Roman"/>
                <a:cs typeface="Times New Roman"/>
              </a:rPr>
              <a:t>where the </a:t>
            </a:r>
            <a:r>
              <a:rPr lang="en-US" spc="-5" dirty="0" smtClean="0">
                <a:latin typeface="Times New Roman"/>
                <a:cs typeface="Times New Roman"/>
              </a:rPr>
              <a:t>referenced relations, or </a:t>
            </a:r>
            <a:r>
              <a:rPr lang="en-US" dirty="0" smtClean="0">
                <a:latin typeface="Times New Roman"/>
                <a:cs typeface="Times New Roman"/>
              </a:rPr>
              <a:t>copies </a:t>
            </a:r>
            <a:r>
              <a:rPr lang="en-US" spc="-10" dirty="0" smtClean="0">
                <a:latin typeface="Times New Roman"/>
                <a:cs typeface="Times New Roman"/>
              </a:rPr>
              <a:t>or  </a:t>
            </a:r>
            <a:r>
              <a:rPr lang="en-US" dirty="0" smtClean="0">
                <a:latin typeface="Times New Roman"/>
                <a:cs typeface="Times New Roman"/>
              </a:rPr>
              <a:t>fragments of the relations, are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located.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Distributed transaction atomicity: </a:t>
            </a:r>
            <a:r>
              <a:rPr lang="en-US" spc="-5" dirty="0" smtClean="0">
                <a:latin typeface="Times New Roman"/>
                <a:cs typeface="Times New Roman"/>
              </a:rPr>
              <a:t>Users should </a:t>
            </a:r>
            <a:r>
              <a:rPr lang="en-US" dirty="0" smtClean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able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write  transactions </a:t>
            </a:r>
            <a:r>
              <a:rPr lang="en-US" spc="-10" dirty="0" smtClean="0">
                <a:latin typeface="Times New Roman"/>
                <a:cs typeface="Times New Roman"/>
              </a:rPr>
              <a:t>that </a:t>
            </a:r>
            <a:r>
              <a:rPr lang="en-US" spc="-5" dirty="0" smtClean="0">
                <a:latin typeface="Times New Roman"/>
                <a:cs typeface="Times New Roman"/>
              </a:rPr>
              <a:t>access and </a:t>
            </a:r>
            <a:r>
              <a:rPr lang="en-US" dirty="0" smtClean="0">
                <a:latin typeface="Times New Roman"/>
                <a:cs typeface="Times New Roman"/>
              </a:rPr>
              <a:t>update </a:t>
            </a:r>
            <a:r>
              <a:rPr lang="en-US" spc="-5" dirty="0" smtClean="0">
                <a:latin typeface="Times New Roman"/>
                <a:cs typeface="Times New Roman"/>
              </a:rPr>
              <a:t>data at several sites </a:t>
            </a:r>
            <a:r>
              <a:rPr lang="en-US" dirty="0" smtClean="0">
                <a:latin typeface="Times New Roman"/>
                <a:cs typeface="Times New Roman"/>
              </a:rPr>
              <a:t>just </a:t>
            </a:r>
            <a:r>
              <a:rPr lang="en-US" spc="-5" dirty="0" smtClean="0">
                <a:latin typeface="Times New Roman"/>
                <a:cs typeface="Times New Roman"/>
              </a:rPr>
              <a:t>as they  </a:t>
            </a:r>
            <a:r>
              <a:rPr lang="en-US" dirty="0" smtClean="0">
                <a:latin typeface="Times New Roman"/>
                <a:cs typeface="Times New Roman"/>
              </a:rPr>
              <a:t>would write transactions over purely local</a:t>
            </a:r>
            <a:r>
              <a:rPr lang="en-US" spc="-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5" dirty="0" smtClean="0">
                <a:latin typeface="Times New Roman"/>
                <a:cs typeface="Times New Roman"/>
              </a:rPr>
              <a:t>Types </a:t>
            </a:r>
            <a:r>
              <a:rPr lang="en-US" b="1" dirty="0" smtClean="0">
                <a:latin typeface="Times New Roman"/>
                <a:cs typeface="Times New Roman"/>
              </a:rPr>
              <a:t>of </a:t>
            </a:r>
            <a:r>
              <a:rPr lang="en-US" b="1" spc="-5" dirty="0" smtClean="0">
                <a:latin typeface="Times New Roman"/>
                <a:cs typeface="Times New Roman"/>
              </a:rPr>
              <a:t>Distributed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 algn="just">
              <a:lnSpc>
                <a:spcPct val="100000"/>
              </a:lnSpc>
              <a:spcBef>
                <a:spcPts val="254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Homogeneous distributed database system</a:t>
            </a:r>
            <a:r>
              <a:rPr lang="en-US" sz="2000" b="1" spc="-1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5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If data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distributed </a:t>
            </a:r>
            <a:r>
              <a:rPr lang="en-US" sz="2000" spc="5" dirty="0" smtClean="0">
                <a:latin typeface="Times New Roman"/>
                <a:cs typeface="Times New Roman"/>
              </a:rPr>
              <a:t>but </a:t>
            </a:r>
            <a:r>
              <a:rPr lang="en-US" sz="2000" spc="-5" dirty="0" smtClean="0"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latin typeface="Times New Roman"/>
                <a:cs typeface="Times New Roman"/>
              </a:rPr>
              <a:t>servers run the </a:t>
            </a:r>
            <a:r>
              <a:rPr lang="en-US" sz="2000" spc="-5" dirty="0" smtClean="0">
                <a:latin typeface="Times New Roman"/>
                <a:cs typeface="Times New Roman"/>
              </a:rPr>
              <a:t>same </a:t>
            </a:r>
            <a:r>
              <a:rPr lang="en-US" sz="2000" dirty="0" smtClean="0">
                <a:latin typeface="Times New Roman"/>
                <a:cs typeface="Times New Roman"/>
              </a:rPr>
              <a:t>DBMS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software.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DA1F28"/>
              </a:buClr>
              <a:buFont typeface="Wingdings 2"/>
              <a:buChar char=""/>
            </a:pPr>
            <a:endParaRPr lang="en-US" sz="2500" dirty="0" smtClean="0">
              <a:latin typeface="Times New Roman"/>
              <a:cs typeface="Times New Roman"/>
            </a:endParaRPr>
          </a:p>
          <a:p>
            <a:pPr marL="285115" indent="-273050" algn="just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Heterogeneous </a:t>
            </a:r>
            <a:r>
              <a:rPr lang="en-US" sz="2000" b="1" dirty="0" smtClean="0">
                <a:latin typeface="Times New Roman"/>
                <a:cs typeface="Times New Roman"/>
              </a:rPr>
              <a:t>distributed database</a:t>
            </a:r>
            <a:r>
              <a:rPr lang="en-US" sz="2000" b="1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</a:p>
          <a:p>
            <a:pPr marL="756285" marR="5080" lvl="1" indent="-287020" algn="just">
              <a:lnSpc>
                <a:spcPts val="2160"/>
              </a:lnSpc>
              <a:spcBef>
                <a:spcPts val="43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7569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If </a:t>
            </a:r>
            <a:r>
              <a:rPr lang="en-US" sz="2000" spc="-10" dirty="0" smtClean="0">
                <a:latin typeface="Times New Roman"/>
                <a:cs typeface="Times New Roman"/>
              </a:rPr>
              <a:t>different </a:t>
            </a:r>
            <a:r>
              <a:rPr lang="en-US" sz="2000" spc="-5" dirty="0" smtClean="0">
                <a:latin typeface="Times New Roman"/>
                <a:cs typeface="Times New Roman"/>
              </a:rPr>
              <a:t>sites run under the control </a:t>
            </a:r>
            <a:r>
              <a:rPr lang="en-US" sz="2000" dirty="0" smtClean="0">
                <a:latin typeface="Times New Roman"/>
                <a:cs typeface="Times New Roman"/>
              </a:rPr>
              <a:t>of </a:t>
            </a:r>
            <a:r>
              <a:rPr lang="en-US" sz="2000" spc="-10" dirty="0" smtClean="0">
                <a:latin typeface="Times New Roman"/>
                <a:cs typeface="Times New Roman"/>
              </a:rPr>
              <a:t>different </a:t>
            </a:r>
            <a:r>
              <a:rPr lang="en-US" sz="2000" spc="-5" dirty="0" smtClean="0">
                <a:latin typeface="Times New Roman"/>
                <a:cs typeface="Times New Roman"/>
              </a:rPr>
              <a:t>DBMSs,  essentially </a:t>
            </a:r>
            <a:r>
              <a:rPr lang="en-US" sz="2000" spc="-15" dirty="0" smtClean="0">
                <a:latin typeface="Times New Roman"/>
                <a:cs typeface="Times New Roman"/>
              </a:rPr>
              <a:t>autonomously, </a:t>
            </a:r>
            <a:r>
              <a:rPr lang="en-US" sz="2000" spc="-5" dirty="0" smtClean="0">
                <a:latin typeface="Times New Roman"/>
                <a:cs typeface="Times New Roman"/>
              </a:rPr>
              <a:t>are connected </a:t>
            </a:r>
            <a:r>
              <a:rPr lang="en-US" sz="2000" spc="-10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enable </a:t>
            </a:r>
            <a:r>
              <a:rPr lang="en-US" sz="2000" spc="-5" dirty="0" smtClean="0">
                <a:latin typeface="Times New Roman"/>
                <a:cs typeface="Times New Roman"/>
              </a:rPr>
              <a:t>access to data  </a:t>
            </a:r>
            <a:r>
              <a:rPr lang="en-US" sz="2000" dirty="0" smtClean="0">
                <a:latin typeface="Times New Roman"/>
                <a:cs typeface="Times New Roman"/>
              </a:rPr>
              <a:t>from </a:t>
            </a:r>
            <a:r>
              <a:rPr lang="en-US" sz="2000" spc="-5" dirty="0" smtClean="0">
                <a:latin typeface="Times New Roman"/>
                <a:cs typeface="Times New Roman"/>
              </a:rPr>
              <a:t>multiple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sites.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700" dirty="0" smtClean="0">
              <a:latin typeface="Times New Roman"/>
              <a:cs typeface="Times New Roman"/>
            </a:endParaRPr>
          </a:p>
          <a:p>
            <a:pPr marL="480059" marR="6350" indent="-285115">
              <a:lnSpc>
                <a:spcPts val="216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480059" algn="l"/>
                <a:tab pos="48069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key </a:t>
            </a:r>
            <a:r>
              <a:rPr lang="en-US" sz="2000" spc="-1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building heterogeneous systems is to </a:t>
            </a:r>
            <a:r>
              <a:rPr lang="en-US" sz="2000" dirty="0" smtClean="0">
                <a:latin typeface="Times New Roman"/>
                <a:cs typeface="Times New Roman"/>
              </a:rPr>
              <a:t>have </a:t>
            </a:r>
            <a:r>
              <a:rPr lang="en-US" sz="2000" spc="-5" dirty="0" smtClean="0">
                <a:latin typeface="Times New Roman"/>
                <a:cs typeface="Times New Roman"/>
              </a:rPr>
              <a:t>well-accepted  </a:t>
            </a:r>
            <a:r>
              <a:rPr lang="en-US" sz="2000" dirty="0" smtClean="0">
                <a:latin typeface="Times New Roman"/>
                <a:cs typeface="Times New Roman"/>
              </a:rPr>
              <a:t>standards for gateway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protocols.</a:t>
            </a:r>
          </a:p>
          <a:p>
            <a:pPr marL="480059" marR="8255" indent="-285115">
              <a:lnSpc>
                <a:spcPts val="216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480059" algn="l"/>
                <a:tab pos="480695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A gateway </a:t>
            </a:r>
            <a:r>
              <a:rPr lang="en-US" sz="2000" b="1" spc="-10" dirty="0" smtClean="0">
                <a:latin typeface="Times New Roman"/>
                <a:cs typeface="Times New Roman"/>
              </a:rPr>
              <a:t>protocol </a:t>
            </a:r>
            <a:r>
              <a:rPr lang="en-US" sz="2000" spc="-5" dirty="0" smtClean="0">
                <a:latin typeface="Times New Roman"/>
                <a:cs typeface="Times New Roman"/>
              </a:rPr>
              <a:t>is an API that exposes </a:t>
            </a:r>
            <a:r>
              <a:rPr lang="en-US" sz="2000" dirty="0" smtClean="0">
                <a:latin typeface="Times New Roman"/>
                <a:cs typeface="Times New Roman"/>
              </a:rPr>
              <a:t>DBMS </a:t>
            </a:r>
            <a:r>
              <a:rPr lang="en-US" sz="2000" spc="-5" dirty="0" smtClean="0">
                <a:latin typeface="Times New Roman"/>
                <a:cs typeface="Times New Roman"/>
              </a:rPr>
              <a:t>functionality </a:t>
            </a:r>
            <a:r>
              <a:rPr lang="en-US" sz="2000" spc="-20" dirty="0" smtClean="0">
                <a:latin typeface="Times New Roman"/>
                <a:cs typeface="Times New Roman"/>
              </a:rPr>
              <a:t>to  </a:t>
            </a:r>
            <a:r>
              <a:rPr lang="en-US" sz="2000" dirty="0" smtClean="0">
                <a:latin typeface="Times New Roman"/>
                <a:cs typeface="Times New Roman"/>
              </a:rPr>
              <a:t>external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1.Client-Server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Systems: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39165" marR="8890" indent="-28511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  <a:tab pos="1389380" algn="l"/>
                <a:tab pos="3397250" algn="l"/>
                <a:tab pos="4540250" algn="l"/>
                <a:tab pos="5209540" algn="l"/>
                <a:tab pos="5916295" algn="l"/>
                <a:tab pos="6421120" algn="l"/>
                <a:tab pos="7326630" algn="l"/>
              </a:tabLst>
            </a:pPr>
            <a:r>
              <a:rPr lang="en-US" dirty="0" smtClean="0"/>
              <a:t>A	Cli</a:t>
            </a:r>
            <a:r>
              <a:rPr lang="en-US" spc="-10" dirty="0" smtClean="0"/>
              <a:t>e</a:t>
            </a:r>
            <a:r>
              <a:rPr lang="en-US" dirty="0" smtClean="0"/>
              <a:t>nt</a:t>
            </a:r>
            <a:r>
              <a:rPr lang="en-US" spc="-5" dirty="0" smtClean="0"/>
              <a:t>-</a:t>
            </a:r>
            <a:r>
              <a:rPr lang="en-US" spc="-10" dirty="0" smtClean="0"/>
              <a:t>S</a:t>
            </a:r>
            <a:r>
              <a:rPr lang="en-US" dirty="0" smtClean="0"/>
              <a:t>erver	sys</a:t>
            </a:r>
            <a:r>
              <a:rPr lang="en-US" spc="-25" dirty="0" smtClean="0"/>
              <a:t>t</a:t>
            </a:r>
            <a:r>
              <a:rPr lang="en-US" dirty="0" smtClean="0"/>
              <a:t>em	has	</a:t>
            </a:r>
            <a:r>
              <a:rPr lang="en-US" spc="5" dirty="0" smtClean="0"/>
              <a:t>on</a:t>
            </a:r>
            <a:r>
              <a:rPr lang="en-US" dirty="0" smtClean="0"/>
              <a:t>e	</a:t>
            </a:r>
            <a:r>
              <a:rPr lang="en-US" spc="5" dirty="0" smtClean="0"/>
              <a:t>o</a:t>
            </a:r>
            <a:r>
              <a:rPr lang="en-US" dirty="0" smtClean="0"/>
              <a:t>r	</a:t>
            </a:r>
            <a:r>
              <a:rPr lang="en-US" spc="-15" dirty="0" smtClean="0"/>
              <a:t>m</a:t>
            </a:r>
            <a:r>
              <a:rPr lang="en-US" dirty="0" smtClean="0"/>
              <a:t>o</a:t>
            </a:r>
            <a:r>
              <a:rPr lang="en-US" spc="-15" dirty="0" smtClean="0"/>
              <a:t>r</a:t>
            </a:r>
            <a:r>
              <a:rPr lang="en-US" dirty="0" smtClean="0"/>
              <a:t>e	c</a:t>
            </a:r>
            <a:r>
              <a:rPr lang="en-US" spc="-10" dirty="0" smtClean="0"/>
              <a:t>l</a:t>
            </a:r>
            <a:r>
              <a:rPr lang="en-US" dirty="0" smtClean="0"/>
              <a:t>i</a:t>
            </a:r>
            <a:r>
              <a:rPr lang="en-US" spc="-10" dirty="0" smtClean="0"/>
              <a:t>e</a:t>
            </a:r>
            <a:r>
              <a:rPr lang="en-US" dirty="0" smtClean="0"/>
              <a:t>nt  </a:t>
            </a:r>
            <a:r>
              <a:rPr lang="en-US" spc="-5" dirty="0" smtClean="0"/>
              <a:t>processes </a:t>
            </a:r>
            <a:r>
              <a:rPr lang="en-US" dirty="0" smtClean="0"/>
              <a:t>and </a:t>
            </a:r>
            <a:r>
              <a:rPr lang="en-US" spc="5" dirty="0" smtClean="0"/>
              <a:t>one </a:t>
            </a:r>
            <a:r>
              <a:rPr lang="en-US" dirty="0" smtClean="0"/>
              <a:t>or </a:t>
            </a:r>
            <a:r>
              <a:rPr lang="en-US" spc="-5" dirty="0" smtClean="0"/>
              <a:t>more server</a:t>
            </a:r>
            <a:r>
              <a:rPr lang="en-US" spc="-90" dirty="0" smtClean="0"/>
              <a:t> </a:t>
            </a:r>
            <a:r>
              <a:rPr lang="en-US" spc="-5" dirty="0" smtClean="0"/>
              <a:t>processes,</a:t>
            </a:r>
          </a:p>
          <a:p>
            <a:pPr marL="939165" marR="5080" indent="-2851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</a:tabLst>
            </a:pPr>
            <a:r>
              <a:rPr lang="en-US" dirty="0" smtClean="0"/>
              <a:t>A </a:t>
            </a:r>
            <a:r>
              <a:rPr lang="en-US" spc="-5" dirty="0" smtClean="0"/>
              <a:t>client process can </a:t>
            </a:r>
            <a:r>
              <a:rPr lang="en-US" spc="-10" dirty="0" smtClean="0"/>
              <a:t>send </a:t>
            </a:r>
            <a:r>
              <a:rPr lang="en-US" dirty="0" smtClean="0"/>
              <a:t>a </a:t>
            </a:r>
            <a:r>
              <a:rPr lang="en-US" spc="-5" dirty="0" smtClean="0"/>
              <a:t>query to any </a:t>
            </a:r>
            <a:r>
              <a:rPr lang="en-US" dirty="0" smtClean="0"/>
              <a:t>one </a:t>
            </a:r>
            <a:r>
              <a:rPr lang="en-US" spc="-5" dirty="0" smtClean="0"/>
              <a:t>server  process.</a:t>
            </a:r>
          </a:p>
          <a:p>
            <a:pPr marL="939165" indent="-2851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</a:tabLst>
            </a:pPr>
            <a:r>
              <a:rPr lang="en-US" dirty="0" smtClean="0"/>
              <a:t>Clients are responsible for </a:t>
            </a:r>
            <a:r>
              <a:rPr lang="en-US" spc="-5" dirty="0" smtClean="0"/>
              <a:t>user-interface</a:t>
            </a:r>
            <a:r>
              <a:rPr lang="en-US" spc="-105" dirty="0" smtClean="0"/>
              <a:t> </a:t>
            </a:r>
            <a:r>
              <a:rPr lang="en-US" spc="-5" dirty="0" smtClean="0"/>
              <a:t>issues,</a:t>
            </a:r>
          </a:p>
          <a:p>
            <a:pPr marL="939165" indent="-2851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</a:tabLst>
            </a:pPr>
            <a:r>
              <a:rPr lang="en-US" dirty="0" smtClean="0"/>
              <a:t>Servers manage data and execute</a:t>
            </a:r>
            <a:r>
              <a:rPr lang="en-US" spc="-120" dirty="0" smtClean="0"/>
              <a:t> </a:t>
            </a:r>
            <a:r>
              <a:rPr lang="en-US" spc="-5" dirty="0" smtClean="0"/>
              <a:t>transactions.</a:t>
            </a:r>
          </a:p>
          <a:p>
            <a:pPr marL="939165" marR="5715" indent="-2851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  <a:tab pos="2183765" algn="l"/>
                <a:tab pos="3319145" algn="l"/>
                <a:tab pos="4198620" algn="l"/>
                <a:tab pos="4784090" algn="l"/>
                <a:tab pos="5260975" algn="l"/>
                <a:tab pos="5550535" algn="l"/>
                <a:tab pos="6814184" algn="l"/>
              </a:tabLst>
            </a:pPr>
            <a:r>
              <a:rPr lang="en-US" dirty="0" smtClean="0"/>
              <a:t>A </a:t>
            </a:r>
            <a:r>
              <a:rPr lang="en-US" spc="-305" dirty="0" smtClean="0"/>
              <a:t> </a:t>
            </a:r>
            <a:r>
              <a:rPr lang="en-US" dirty="0" smtClean="0"/>
              <a:t>c</a:t>
            </a:r>
            <a:r>
              <a:rPr lang="en-US" spc="-10" dirty="0" smtClean="0"/>
              <a:t>l</a:t>
            </a:r>
            <a:r>
              <a:rPr lang="en-US" dirty="0" smtClean="0"/>
              <a:t>i</a:t>
            </a:r>
            <a:r>
              <a:rPr lang="en-US" spc="-10" dirty="0" smtClean="0"/>
              <a:t>e</a:t>
            </a:r>
            <a:r>
              <a:rPr lang="en-US" dirty="0" smtClean="0"/>
              <a:t>nt	pr</a:t>
            </a:r>
            <a:r>
              <a:rPr lang="en-US" spc="5" dirty="0" smtClean="0"/>
              <a:t>o</a:t>
            </a:r>
            <a:r>
              <a:rPr lang="en-US" dirty="0" smtClean="0"/>
              <a:t>c</a:t>
            </a:r>
            <a:r>
              <a:rPr lang="en-US" spc="-10" dirty="0" smtClean="0"/>
              <a:t>e</a:t>
            </a:r>
            <a:r>
              <a:rPr lang="en-US" dirty="0" smtClean="0"/>
              <a:t>ss	co</a:t>
            </a:r>
            <a:r>
              <a:rPr lang="en-US" spc="5" dirty="0" smtClean="0"/>
              <a:t>u</a:t>
            </a:r>
            <a:r>
              <a:rPr lang="en-US" spc="-20" dirty="0" smtClean="0"/>
              <a:t>l</a:t>
            </a:r>
            <a:r>
              <a:rPr lang="en-US" dirty="0" smtClean="0"/>
              <a:t>d	r</a:t>
            </a:r>
            <a:r>
              <a:rPr lang="en-US" spc="-15" dirty="0" smtClean="0"/>
              <a:t>u</a:t>
            </a:r>
            <a:r>
              <a:rPr lang="en-US" dirty="0" smtClean="0"/>
              <a:t>n	</a:t>
            </a:r>
            <a:r>
              <a:rPr lang="en-US" spc="5" dirty="0" smtClean="0"/>
              <a:t>o</a:t>
            </a:r>
            <a:r>
              <a:rPr lang="en-US" dirty="0" smtClean="0"/>
              <a:t>n	a	person</a:t>
            </a:r>
            <a:r>
              <a:rPr lang="en-US" spc="-15" dirty="0" smtClean="0"/>
              <a:t>a</a:t>
            </a:r>
            <a:r>
              <a:rPr lang="en-US" dirty="0" smtClean="0"/>
              <a:t>l	co</a:t>
            </a:r>
            <a:r>
              <a:rPr lang="en-US" spc="-10" dirty="0" smtClean="0"/>
              <a:t>m</a:t>
            </a:r>
            <a:r>
              <a:rPr lang="en-US" dirty="0" smtClean="0"/>
              <a:t>p</a:t>
            </a:r>
            <a:r>
              <a:rPr lang="en-US" spc="10" dirty="0" smtClean="0"/>
              <a:t>u</a:t>
            </a:r>
            <a:r>
              <a:rPr lang="en-US" dirty="0" smtClean="0"/>
              <a:t>t</a:t>
            </a:r>
            <a:r>
              <a:rPr lang="en-US" spc="-10" dirty="0" smtClean="0"/>
              <a:t>e</a:t>
            </a:r>
            <a:r>
              <a:rPr lang="en-US" dirty="0" smtClean="0"/>
              <a:t>r  and </a:t>
            </a:r>
            <a:r>
              <a:rPr lang="en-US" spc="-5" dirty="0" smtClean="0"/>
              <a:t>send </a:t>
            </a:r>
            <a:r>
              <a:rPr lang="en-US" dirty="0" smtClean="0"/>
              <a:t>queries </a:t>
            </a:r>
            <a:r>
              <a:rPr lang="en-US" spc="-5" dirty="0" smtClean="0"/>
              <a:t>to </a:t>
            </a:r>
            <a:r>
              <a:rPr lang="en-US" dirty="0" smtClean="0"/>
              <a:t>a </a:t>
            </a:r>
            <a:r>
              <a:rPr lang="en-US" spc="-5" dirty="0" smtClean="0"/>
              <a:t>server </a:t>
            </a:r>
            <a:r>
              <a:rPr lang="en-US" dirty="0" smtClean="0"/>
              <a:t>running on a</a:t>
            </a:r>
            <a:r>
              <a:rPr lang="en-US" spc="-90" dirty="0" smtClean="0"/>
              <a:t> </a:t>
            </a:r>
            <a:r>
              <a:rPr lang="en-US" spc="-5" dirty="0" smtClean="0"/>
              <a:t>mainframe.</a:t>
            </a:r>
          </a:p>
          <a:p>
            <a:pPr marL="939165" marR="5080" indent="-2851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AutoNum type="arabicPeriod"/>
              <a:tabLst>
                <a:tab pos="940435" algn="l"/>
              </a:tabLst>
            </a:pPr>
            <a:r>
              <a:rPr lang="en-US" dirty="0" smtClean="0"/>
              <a:t>The Client-Server </a:t>
            </a:r>
            <a:r>
              <a:rPr lang="en-US" spc="-5" dirty="0" smtClean="0"/>
              <a:t>architecture does </a:t>
            </a:r>
            <a:r>
              <a:rPr lang="en-US" spc="5" dirty="0" smtClean="0"/>
              <a:t>not </a:t>
            </a:r>
            <a:r>
              <a:rPr lang="en-US" spc="-5" dirty="0" smtClean="0"/>
              <a:t>allow </a:t>
            </a:r>
            <a:r>
              <a:rPr lang="en-US" dirty="0" smtClean="0"/>
              <a:t>a</a:t>
            </a:r>
            <a:r>
              <a:rPr lang="en-US" spc="-60" dirty="0" smtClean="0"/>
              <a:t> </a:t>
            </a:r>
            <a:r>
              <a:rPr lang="en-US" dirty="0" smtClean="0"/>
              <a:t>single  query </a:t>
            </a:r>
            <a:r>
              <a:rPr lang="en-US" spc="-5" dirty="0" smtClean="0"/>
              <a:t>to </a:t>
            </a:r>
            <a:r>
              <a:rPr lang="en-US" dirty="0" smtClean="0"/>
              <a:t>span </a:t>
            </a:r>
            <a:r>
              <a:rPr lang="en-US" spc="-5" dirty="0" smtClean="0"/>
              <a:t>multiple</a:t>
            </a:r>
            <a:r>
              <a:rPr lang="en-US" spc="-40" dirty="0" smtClean="0"/>
              <a:t> </a:t>
            </a:r>
            <a:r>
              <a:rPr lang="en-US" spc="-5" dirty="0" smtClean="0"/>
              <a:t>servers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2.Collaborating </a:t>
            </a:r>
            <a:r>
              <a:rPr lang="en-US" dirty="0" smtClean="0"/>
              <a:t>Server</a:t>
            </a:r>
            <a:r>
              <a:rPr lang="en-US" spc="-15" dirty="0" smtClean="0"/>
              <a:t> </a:t>
            </a:r>
            <a:r>
              <a:rPr lang="en-US" spc="-5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AutoNum type="arabicPeriod"/>
              <a:tabLst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client process would </a:t>
            </a:r>
            <a:r>
              <a:rPr lang="en-US" dirty="0" smtClean="0">
                <a:latin typeface="Times New Roman"/>
                <a:cs typeface="Times New Roman"/>
              </a:rPr>
              <a:t>have to </a:t>
            </a:r>
            <a:r>
              <a:rPr lang="en-US" spc="-10" dirty="0" smtClean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capable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breaking  </a:t>
            </a:r>
            <a:r>
              <a:rPr lang="en-US" dirty="0" smtClean="0">
                <a:latin typeface="Times New Roman"/>
                <a:cs typeface="Times New Roman"/>
              </a:rPr>
              <a:t>such a query into appropriate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subqueries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469265" marR="5080" indent="-457200" algn="just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AutoNum type="arabicPeriod"/>
              <a:tabLst>
                <a:tab pos="4699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b="1" spc="-5" dirty="0" smtClean="0">
                <a:latin typeface="Times New Roman"/>
                <a:cs typeface="Times New Roman"/>
              </a:rPr>
              <a:t>Collaborating Server </a:t>
            </a:r>
            <a:r>
              <a:rPr lang="en-US" dirty="0" smtClean="0">
                <a:latin typeface="Times New Roman"/>
                <a:cs typeface="Times New Roman"/>
              </a:rPr>
              <a:t>system can have a </a:t>
            </a:r>
            <a:r>
              <a:rPr lang="en-US" spc="-5" dirty="0" smtClean="0">
                <a:latin typeface="Times New Roman"/>
                <a:cs typeface="Times New Roman"/>
              </a:rPr>
              <a:t>collection of  database servers, each capable of running transactions  against local data, which cooperatively execute  </a:t>
            </a:r>
            <a:r>
              <a:rPr lang="en-US" dirty="0" smtClean="0">
                <a:latin typeface="Times New Roman"/>
                <a:cs typeface="Times New Roman"/>
              </a:rPr>
              <a:t>transactions spanning </a:t>
            </a:r>
            <a:r>
              <a:rPr lang="en-US" spc="-5" dirty="0" smtClean="0">
                <a:latin typeface="Times New Roman"/>
                <a:cs typeface="Times New Roman"/>
              </a:rPr>
              <a:t>multiple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servers.</a:t>
            </a:r>
          </a:p>
          <a:p>
            <a:pPr marL="469265" marR="5715" indent="-457200" algn="just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416"/>
              <a:buAutoNum type="arabicPeriod"/>
              <a:tabLst>
                <a:tab pos="4699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server receives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query that requires access </a:t>
            </a:r>
            <a:r>
              <a:rPr lang="en-US" spc="-10" dirty="0" smtClean="0">
                <a:latin typeface="Times New Roman"/>
                <a:cs typeface="Times New Roman"/>
              </a:rPr>
              <a:t>to  </a:t>
            </a:r>
            <a:r>
              <a:rPr lang="en-US" dirty="0" smtClean="0">
                <a:latin typeface="Times New Roman"/>
                <a:cs typeface="Times New Roman"/>
              </a:rPr>
              <a:t>data </a:t>
            </a:r>
            <a:r>
              <a:rPr lang="en-US" spc="-5" dirty="0" smtClean="0">
                <a:latin typeface="Times New Roman"/>
                <a:cs typeface="Times New Roman"/>
              </a:rPr>
              <a:t>at other </a:t>
            </a:r>
            <a:r>
              <a:rPr lang="en-US" dirty="0" smtClean="0">
                <a:latin typeface="Times New Roman"/>
                <a:cs typeface="Times New Roman"/>
              </a:rPr>
              <a:t>servers, </a:t>
            </a:r>
            <a:r>
              <a:rPr lang="en-US" spc="-5" dirty="0" smtClean="0">
                <a:latin typeface="Times New Roman"/>
                <a:cs typeface="Times New Roman"/>
              </a:rPr>
              <a:t>it generates appropriate </a:t>
            </a:r>
            <a:r>
              <a:rPr lang="en-US" spc="-5" dirty="0" err="1" smtClean="0">
                <a:latin typeface="Times New Roman"/>
                <a:cs typeface="Times New Roman"/>
              </a:rPr>
              <a:t>subqueries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to be executed by other servers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469265" marR="5080" indent="-457200" algn="just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AutoNum type="arabicPeriod"/>
              <a:tabLst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puts </a:t>
            </a:r>
            <a:r>
              <a:rPr lang="en-US" spc="-5" dirty="0" smtClean="0">
                <a:latin typeface="Times New Roman"/>
                <a:cs typeface="Times New Roman"/>
              </a:rPr>
              <a:t>the results together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compute </a:t>
            </a:r>
            <a:r>
              <a:rPr lang="en-US" dirty="0" smtClean="0">
                <a:latin typeface="Times New Roman"/>
                <a:cs typeface="Times New Roman"/>
              </a:rPr>
              <a:t>answers to </a:t>
            </a:r>
            <a:r>
              <a:rPr lang="en-US" spc="-5" dirty="0" smtClean="0">
                <a:latin typeface="Times New Roman"/>
                <a:cs typeface="Times New Roman"/>
              </a:rPr>
              <a:t>the  </a:t>
            </a:r>
            <a:r>
              <a:rPr lang="en-US" dirty="0" smtClean="0">
                <a:latin typeface="Times New Roman"/>
                <a:cs typeface="Times New Roman"/>
              </a:rPr>
              <a:t>original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query.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3.Middleware</a:t>
            </a:r>
            <a:r>
              <a:rPr lang="en-US" spc="-70" dirty="0" smtClean="0"/>
              <a:t> </a:t>
            </a:r>
            <a:r>
              <a:rPr lang="en-US" spc="-5" dirty="0" smtClean="0"/>
              <a:t>Systems: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Middleware architecture </a:t>
            </a:r>
            <a:r>
              <a:rPr lang="en-US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designed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allow </a:t>
            </a:r>
            <a:r>
              <a:rPr lang="en-US" dirty="0" smtClean="0">
                <a:latin typeface="Times New Roman"/>
                <a:cs typeface="Times New Roman"/>
              </a:rPr>
              <a:t>a single  query to </a:t>
            </a:r>
            <a:r>
              <a:rPr lang="en-US" spc="-5" dirty="0" smtClean="0">
                <a:latin typeface="Times New Roman"/>
                <a:cs typeface="Times New Roman"/>
              </a:rPr>
              <a:t>span multiple servers, </a:t>
            </a:r>
            <a:r>
              <a:rPr lang="en-US" dirty="0" smtClean="0">
                <a:latin typeface="Times New Roman"/>
                <a:cs typeface="Times New Roman"/>
              </a:rPr>
              <a:t>without </a:t>
            </a:r>
            <a:r>
              <a:rPr lang="en-US" spc="-5" dirty="0" smtClean="0">
                <a:latin typeface="Times New Roman"/>
                <a:cs typeface="Times New Roman"/>
              </a:rPr>
              <a:t>requiring </a:t>
            </a:r>
            <a:r>
              <a:rPr lang="en-US" dirty="0" smtClean="0">
                <a:latin typeface="Times New Roman"/>
                <a:cs typeface="Times New Roman"/>
              </a:rPr>
              <a:t>all  </a:t>
            </a:r>
            <a:r>
              <a:rPr lang="en-US" spc="-5" dirty="0" smtClean="0">
                <a:latin typeface="Times New Roman"/>
                <a:cs typeface="Times New Roman"/>
              </a:rPr>
              <a:t>database </a:t>
            </a:r>
            <a:r>
              <a:rPr lang="en-US" dirty="0" smtClean="0">
                <a:latin typeface="Times New Roman"/>
                <a:cs typeface="Times New Roman"/>
              </a:rPr>
              <a:t>servers to </a:t>
            </a:r>
            <a:r>
              <a:rPr lang="en-US" spc="-5" dirty="0" smtClean="0">
                <a:latin typeface="Times New Roman"/>
                <a:cs typeface="Times New Roman"/>
              </a:rPr>
              <a:t>be capable of managing such multisite  </a:t>
            </a:r>
            <a:r>
              <a:rPr lang="en-US" dirty="0" smtClean="0">
                <a:latin typeface="Times New Roman"/>
                <a:cs typeface="Times New Roman"/>
              </a:rPr>
              <a:t>execution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strategies.</a:t>
            </a: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361950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Times New Roman"/>
                <a:cs typeface="Times New Roman"/>
              </a:rPr>
              <a:t>It is </a:t>
            </a:r>
            <a:r>
              <a:rPr lang="en-US" spc="-5" dirty="0" smtClean="0">
                <a:latin typeface="Times New Roman"/>
                <a:cs typeface="Times New Roman"/>
              </a:rPr>
              <a:t>especially attractive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spc="-5" dirty="0" smtClean="0">
                <a:latin typeface="Times New Roman"/>
                <a:cs typeface="Times New Roman"/>
              </a:rPr>
              <a:t>trying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integrate several  legacy systems, </a:t>
            </a:r>
            <a:r>
              <a:rPr lang="en-US" dirty="0" smtClean="0">
                <a:latin typeface="Times New Roman"/>
                <a:cs typeface="Times New Roman"/>
              </a:rPr>
              <a:t>whose basic </a:t>
            </a:r>
            <a:r>
              <a:rPr lang="en-US" spc="-5" dirty="0" smtClean="0">
                <a:latin typeface="Times New Roman"/>
                <a:cs typeface="Times New Roman"/>
              </a:rPr>
              <a:t>capabilities </a:t>
            </a:r>
            <a:r>
              <a:rPr lang="en-US" dirty="0" smtClean="0">
                <a:latin typeface="Times New Roman"/>
                <a:cs typeface="Times New Roman"/>
              </a:rPr>
              <a:t>cannot be  extended.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3.Storing Data in</a:t>
            </a:r>
            <a:r>
              <a:rPr lang="en-US" spc="-114" dirty="0" smtClean="0"/>
              <a:t> </a:t>
            </a:r>
            <a:r>
              <a:rPr lang="en-US" dirty="0" smtClean="0"/>
              <a:t>DDBs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Font typeface="Wingdings"/>
              <a:buChar char=""/>
              <a:tabLst>
                <a:tab pos="285750" algn="l"/>
                <a:tab pos="745490" algn="l"/>
                <a:tab pos="1076325" algn="l"/>
                <a:tab pos="2673350" algn="l"/>
                <a:tab pos="3877310" algn="l"/>
                <a:tab pos="5200650" algn="l"/>
                <a:tab pos="5787390" algn="l"/>
                <a:tab pos="677862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	a	dist</a:t>
            </a:r>
            <a:r>
              <a:rPr lang="en-US" spc="-15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ib</a:t>
            </a:r>
            <a:r>
              <a:rPr lang="en-US" spc="5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25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d	DBMS,	re</a:t>
            </a:r>
            <a:r>
              <a:rPr lang="en-US" spc="-15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10" dirty="0" smtClean="0">
                <a:latin typeface="Times New Roman"/>
                <a:cs typeface="Times New Roman"/>
              </a:rPr>
              <a:t>t</a:t>
            </a:r>
            <a:r>
              <a:rPr lang="en-US" spc="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10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s	are	s</a:t>
            </a:r>
            <a:r>
              <a:rPr lang="en-US" spc="-1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or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d	a</a:t>
            </a:r>
            <a:r>
              <a:rPr lang="en-US" spc="-10" dirty="0" smtClean="0">
                <a:latin typeface="Times New Roman"/>
                <a:cs typeface="Times New Roman"/>
              </a:rPr>
              <a:t>c</a:t>
            </a:r>
            <a:r>
              <a:rPr lang="en-US" spc="-20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oss  </a:t>
            </a:r>
            <a:r>
              <a:rPr lang="en-US" spc="-5" dirty="0" smtClean="0">
                <a:latin typeface="Times New Roman"/>
                <a:cs typeface="Times New Roman"/>
              </a:rPr>
              <a:t>several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sites.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"/>
              <a:buChar char=""/>
              <a:tabLst>
                <a:tab pos="285750" algn="l"/>
                <a:tab pos="1810385" algn="l"/>
                <a:tab pos="2126615" algn="l"/>
                <a:tab pos="3304540" algn="l"/>
                <a:tab pos="3968750" algn="l"/>
                <a:tab pos="4358005" algn="l"/>
                <a:tab pos="5336540" algn="l"/>
                <a:tab pos="5742940" algn="l"/>
                <a:tab pos="6058535" algn="l"/>
                <a:tab pos="71424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Acc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-15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ing	a	re</a:t>
            </a:r>
            <a:r>
              <a:rPr lang="en-US" spc="-15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1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ion	that	</a:t>
            </a:r>
            <a:r>
              <a:rPr lang="en-US" spc="-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s	st</a:t>
            </a:r>
            <a:r>
              <a:rPr lang="en-US" spc="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red	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t	a	r</a:t>
            </a:r>
            <a:r>
              <a:rPr lang="en-US" spc="-20" dirty="0" smtClean="0">
                <a:latin typeface="Times New Roman"/>
                <a:cs typeface="Times New Roman"/>
              </a:rPr>
              <a:t>e</a:t>
            </a:r>
            <a:r>
              <a:rPr lang="en-US" spc="-15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ote	site  includes </a:t>
            </a:r>
            <a:r>
              <a:rPr lang="en-US" spc="-5" dirty="0" smtClean="0">
                <a:latin typeface="Times New Roman"/>
                <a:cs typeface="Times New Roman"/>
              </a:rPr>
              <a:t>message-passing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costs.</a:t>
            </a:r>
            <a:endParaRPr lang="en-US" dirty="0" smtClean="0">
              <a:latin typeface="Times New Roman"/>
              <a:cs typeface="Times New Roman"/>
            </a:endParaRPr>
          </a:p>
          <a:p>
            <a:pPr marL="349250" indent="-33718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"/>
              <a:buChar char=""/>
              <a:tabLst>
                <a:tab pos="349885" algn="l"/>
                <a:tab pos="728345" algn="l"/>
                <a:tab pos="1676400" algn="l"/>
                <a:tab pos="2842895" algn="l"/>
                <a:tab pos="3569970" algn="l"/>
                <a:tab pos="4039235" algn="l"/>
                <a:tab pos="5665470" algn="l"/>
                <a:tab pos="609981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	single	</a:t>
            </a:r>
            <a:r>
              <a:rPr lang="en-US" spc="-5" dirty="0" smtClean="0">
                <a:latin typeface="Times New Roman"/>
                <a:cs typeface="Times New Roman"/>
              </a:rPr>
              <a:t>relation	may	be	</a:t>
            </a:r>
            <a:r>
              <a:rPr lang="en-US" i="1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partitioned	</a:t>
            </a:r>
            <a:r>
              <a:rPr lang="en-US" dirty="0" smtClean="0">
                <a:solidFill>
                  <a:srgbClr val="1FADCD"/>
                </a:solidFill>
                <a:latin typeface="Times New Roman"/>
                <a:cs typeface="Times New Roman"/>
              </a:rPr>
              <a:t>or	</a:t>
            </a:r>
            <a:r>
              <a:rPr lang="en-US" i="1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fragmented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lang="en-US" dirty="0" smtClean="0">
                <a:latin typeface="Times New Roman"/>
                <a:cs typeface="Times New Roman"/>
              </a:rPr>
              <a:t>across </a:t>
            </a:r>
            <a:r>
              <a:rPr lang="en-US" spc="-5" dirty="0" smtClean="0">
                <a:latin typeface="Times New Roman"/>
                <a:cs typeface="Times New Roman"/>
              </a:rPr>
              <a:t>several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sites.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5" dirty="0" smtClean="0"/>
              <a:t>Types </a:t>
            </a:r>
            <a:r>
              <a:rPr lang="en-US" dirty="0" smtClean="0"/>
              <a:t>of</a:t>
            </a:r>
            <a:r>
              <a:rPr lang="en-US" spc="25" dirty="0" smtClean="0"/>
              <a:t> </a:t>
            </a:r>
            <a:r>
              <a:rPr lang="en-US" spc="-5" dirty="0" smtClean="0"/>
              <a:t>Fragmentation: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Horizontal fragmentation: </a:t>
            </a: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union of </a:t>
            </a:r>
            <a:r>
              <a:rPr lang="en-US" spc="-5" dirty="0" smtClean="0">
                <a:latin typeface="Times New Roman"/>
                <a:cs typeface="Times New Roman"/>
              </a:rPr>
              <a:t>the horizontal  fragments </a:t>
            </a:r>
            <a:r>
              <a:rPr lang="en-US" spc="-10" dirty="0" smtClean="0">
                <a:latin typeface="Times New Roman"/>
                <a:cs typeface="Times New Roman"/>
              </a:rPr>
              <a:t>must </a:t>
            </a:r>
            <a:r>
              <a:rPr lang="en-US" dirty="0" smtClean="0">
                <a:latin typeface="Times New Roman"/>
                <a:cs typeface="Times New Roman"/>
              </a:rPr>
              <a:t>be equal to the </a:t>
            </a:r>
            <a:r>
              <a:rPr lang="en-US" spc="-5" dirty="0" smtClean="0">
                <a:latin typeface="Times New Roman"/>
                <a:cs typeface="Times New Roman"/>
              </a:rPr>
              <a:t>original relation. Fragments  </a:t>
            </a:r>
            <a:r>
              <a:rPr lang="en-US" dirty="0" smtClean="0">
                <a:latin typeface="Times New Roman"/>
                <a:cs typeface="Times New Roman"/>
              </a:rPr>
              <a:t>are usually also required to be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disjoint.</a:t>
            </a:r>
          </a:p>
          <a:p>
            <a:pPr>
              <a:lnSpc>
                <a:spcPct val="100000"/>
              </a:lnSpc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</a:pPr>
            <a:r>
              <a:rPr lang="en-US" b="1" spc="-30" dirty="0" smtClean="0">
                <a:latin typeface="Times New Roman"/>
                <a:cs typeface="Times New Roman"/>
              </a:rPr>
              <a:t>Vertical </a:t>
            </a:r>
            <a:r>
              <a:rPr lang="en-US" b="1" spc="-5" dirty="0" smtClean="0">
                <a:latin typeface="Times New Roman"/>
                <a:cs typeface="Times New Roman"/>
              </a:rPr>
              <a:t>fragmentation: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collection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vertical fragments  </a:t>
            </a:r>
            <a:r>
              <a:rPr lang="en-US" dirty="0" smtClean="0">
                <a:latin typeface="Times New Roman"/>
                <a:cs typeface="Times New Roman"/>
              </a:rPr>
              <a:t>should </a:t>
            </a:r>
            <a:r>
              <a:rPr lang="en-US" spc="-5" dirty="0" smtClean="0">
                <a:latin typeface="Times New Roman"/>
                <a:cs typeface="Times New Roman"/>
              </a:rPr>
              <a:t>be </a:t>
            </a:r>
            <a:r>
              <a:rPr lang="en-US" dirty="0" smtClean="0">
                <a:latin typeface="Times New Roman"/>
                <a:cs typeface="Times New Roman"/>
              </a:rPr>
              <a:t>a lossless-join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decomposition.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685800" y="1066800"/>
            <a:ext cx="81534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r>
              <a:rPr lang="en-US" spc="-15" dirty="0" smtClean="0"/>
              <a:t>i</a:t>
            </a:r>
            <a:r>
              <a:rPr lang="en-US" dirty="0" smtClean="0"/>
              <a:t>cat</a:t>
            </a:r>
            <a:r>
              <a:rPr lang="en-US" spc="-15" dirty="0" smtClean="0"/>
              <a:t>i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b="1" spc="-5" dirty="0" smtClean="0">
                <a:latin typeface="Times New Roman"/>
                <a:cs typeface="Times New Roman"/>
              </a:rPr>
              <a:t>Replication </a:t>
            </a:r>
            <a:r>
              <a:rPr lang="en-US" sz="2400" spc="-5" dirty="0" smtClean="0">
                <a:latin typeface="Times New Roman"/>
                <a:cs typeface="Times New Roman"/>
              </a:rPr>
              <a:t>means </a:t>
            </a:r>
            <a:r>
              <a:rPr lang="en-US" sz="2400" dirty="0" smtClean="0">
                <a:latin typeface="Times New Roman"/>
                <a:cs typeface="Times New Roman"/>
              </a:rPr>
              <a:t>that </a:t>
            </a:r>
            <a:r>
              <a:rPr lang="en-US" sz="2400" spc="-5" dirty="0" smtClean="0">
                <a:latin typeface="Times New Roman"/>
                <a:cs typeface="Times New Roman"/>
              </a:rPr>
              <a:t>we </a:t>
            </a:r>
            <a:r>
              <a:rPr lang="en-US" sz="2400" dirty="0" smtClean="0">
                <a:latin typeface="Times New Roman"/>
                <a:cs typeface="Times New Roman"/>
              </a:rPr>
              <a:t>store </a:t>
            </a:r>
            <a:r>
              <a:rPr lang="en-US" sz="2400" spc="-5" dirty="0" smtClean="0">
                <a:latin typeface="Times New Roman"/>
                <a:cs typeface="Times New Roman"/>
              </a:rPr>
              <a:t>several copies </a:t>
            </a:r>
            <a:r>
              <a:rPr lang="en-US" sz="2400" dirty="0" smtClean="0">
                <a:latin typeface="Times New Roman"/>
                <a:cs typeface="Times New Roman"/>
              </a:rPr>
              <a:t>of a </a:t>
            </a:r>
            <a:r>
              <a:rPr lang="en-US" sz="2400" spc="-5" dirty="0" smtClean="0">
                <a:latin typeface="Times New Roman"/>
                <a:cs typeface="Times New Roman"/>
              </a:rPr>
              <a:t>relation  </a:t>
            </a:r>
            <a:r>
              <a:rPr lang="en-US" sz="2400" dirty="0" smtClean="0">
                <a:latin typeface="Times New Roman"/>
                <a:cs typeface="Times New Roman"/>
              </a:rPr>
              <a:t>or relation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fragment.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 2"/>
              <a:buChar char=""/>
            </a:pPr>
            <a:endParaRPr lang="en-US" sz="355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motivation </a:t>
            </a:r>
            <a:r>
              <a:rPr lang="en-US" sz="2400" dirty="0" smtClean="0">
                <a:latin typeface="Times New Roman"/>
                <a:cs typeface="Times New Roman"/>
              </a:rPr>
              <a:t>for replication is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twofold: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89305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AutoNum type="arabicPeriod"/>
              <a:tabLst>
                <a:tab pos="789305" algn="l"/>
                <a:tab pos="789940" algn="l"/>
              </a:tabLst>
            </a:pPr>
            <a:r>
              <a:rPr lang="en-US" sz="2400" b="1" spc="-5" dirty="0" smtClean="0">
                <a:latin typeface="Times New Roman"/>
                <a:cs typeface="Times New Roman"/>
              </a:rPr>
              <a:t>Increased </a:t>
            </a:r>
            <a:r>
              <a:rPr lang="en-US" sz="2400" b="1" dirty="0" smtClean="0">
                <a:latin typeface="Times New Roman"/>
                <a:cs typeface="Times New Roman"/>
              </a:rPr>
              <a:t>availability of</a:t>
            </a:r>
            <a:r>
              <a:rPr lang="en-US" sz="2400" b="1" spc="-55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data: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89305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416"/>
              <a:buAutoNum type="arabicPeriod"/>
              <a:tabLst>
                <a:tab pos="789305" algn="l"/>
                <a:tab pos="789940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Faster </a:t>
            </a:r>
            <a:r>
              <a:rPr lang="en-US" sz="2400" b="1" spc="-5" dirty="0" smtClean="0">
                <a:latin typeface="Times New Roman"/>
                <a:cs typeface="Times New Roman"/>
              </a:rPr>
              <a:t>query</a:t>
            </a:r>
            <a:r>
              <a:rPr lang="en-US" sz="2400" b="1" spc="-75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evaluation: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sz="3350" dirty="0" smtClean="0">
              <a:latin typeface="Times New Roman"/>
              <a:cs typeface="Times New Roman"/>
            </a:endParaRPr>
          </a:p>
          <a:p>
            <a:pPr marL="272415" marR="4218940" indent="-272415" algn="r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272415" algn="l"/>
                <a:tab pos="273050" algn="l"/>
              </a:tabLst>
            </a:pPr>
            <a:r>
              <a:rPr lang="en-US" sz="2400" spc="-60" dirty="0" smtClean="0">
                <a:latin typeface="Times New Roman"/>
                <a:cs typeface="Times New Roman"/>
              </a:rPr>
              <a:t>Two </a:t>
            </a:r>
            <a:r>
              <a:rPr lang="en-US" sz="2400" dirty="0" smtClean="0">
                <a:latin typeface="Times New Roman"/>
                <a:cs typeface="Times New Roman"/>
              </a:rPr>
              <a:t>kinds of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replications</a:t>
            </a:r>
          </a:p>
          <a:p>
            <a:pPr marL="456565" marR="4189729" lvl="1" indent="-456565" algn="r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4090"/>
              <a:buAutoNum type="arabicPeriod"/>
              <a:tabLst>
                <a:tab pos="456565" algn="l"/>
                <a:tab pos="457200" algn="l"/>
              </a:tabLst>
            </a:pPr>
            <a:r>
              <a:rPr lang="en-US" sz="2200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synchronous</a:t>
            </a:r>
            <a:r>
              <a:rPr lang="en-US" sz="2200" spc="-40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replication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743585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4090"/>
              <a:buAutoNum type="arabicPeriod"/>
              <a:tabLst>
                <a:tab pos="743585" algn="l"/>
                <a:tab pos="744220" algn="l"/>
              </a:tabLst>
            </a:pPr>
            <a:r>
              <a:rPr lang="en-US" sz="2200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asynchronous</a:t>
            </a:r>
            <a:r>
              <a:rPr lang="en-US" sz="2200" spc="-35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solidFill>
                  <a:srgbClr val="1FADCD"/>
                </a:solidFill>
                <a:latin typeface="Times New Roman"/>
                <a:cs typeface="Times New Roman"/>
              </a:rPr>
              <a:t>replication</a:t>
            </a:r>
            <a:endParaRPr lang="en-US" sz="22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3444" y="200914"/>
            <a:ext cx="7157110" cy="49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Parallel</a:t>
            </a:r>
            <a:r>
              <a:rPr kumimoji="0" lang="en-US" sz="4400" b="0" i="0" u="none" strike="noStrike" kern="1200" cap="none" spc="-65" normalizeH="0" baseline="0" noProof="0" dirty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56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33730" y="1471930"/>
            <a:ext cx="8076539" cy="517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11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Para</a:t>
            </a:r>
            <a:r>
              <a:rPr kumimoji="0" lang="en-US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 d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 sys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 see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 i</a:t>
            </a:r>
            <a:r>
              <a:rPr kumimoji="0" lang="en-US" sz="2000" b="0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</a:t>
            </a:r>
            <a:r>
              <a:rPr kumimoji="0" lang="en-US" sz="20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 p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kumimoji="0" lang="en-US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ance </a:t>
            </a:r>
            <a:r>
              <a:rPr kumimoji="0" lang="en-US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hr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ugh.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parallelization 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various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operations such 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loading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,building  indexes, and evaluating queries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using multiple CPUs and Disks </a:t>
            </a:r>
            <a:r>
              <a:rPr kumimoji="0" lang="en-US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Parallel.</a:t>
            </a:r>
          </a:p>
          <a:p>
            <a:pPr marL="28511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may be stored in a distributed fashion in such a system ,the distribution is governed solely by performance consideration.</a:t>
            </a:r>
          </a:p>
          <a:p>
            <a:pPr marL="285115" marR="0" lvl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A1BE"/>
              </a:buClr>
              <a:buSzPct val="85416"/>
              <a:buFont typeface="Arial" pitchFamily="34" charset="0"/>
              <a:buChar char="•"/>
              <a:tabLst>
                <a:tab pos="285115" algn="l"/>
                <a:tab pos="285750" algn="l"/>
                <a:tab pos="222123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otivation</a:t>
            </a:r>
            <a:r>
              <a:rPr kumimoji="0" lang="en-US" sz="2400" b="0" i="0" u="none" strike="noStrike" kern="1200" cap="none" spc="-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	Parallel</a:t>
            </a:r>
            <a:r>
              <a:rPr kumimoji="0" lang="en-US" sz="2400" b="0" i="0" u="none" strike="noStrike" kern="1200" cap="none" spc="-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115" marR="0" lvl="0" indent="-27305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Parallel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machines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are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becoming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quite 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kumimoji="0" lang="en-US" sz="20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affordable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60705" marR="0" lvl="1" indent="-22923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Prices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microprocessors, 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memory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disks have dropped</a:t>
            </a:r>
            <a:r>
              <a:rPr kumimoji="0" lang="en-US" sz="20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sharply</a:t>
            </a:r>
          </a:p>
          <a:p>
            <a:pPr marL="285115" marR="0" lvl="0" indent="-273050" algn="l" defTabSz="914400" rtl="0" eaLnBrk="1" fontAlgn="auto" latinLnBrk="0" hangingPunct="1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Databases are growing increasingly</a:t>
            </a:r>
            <a:r>
              <a:rPr kumimoji="0" lang="en-US" sz="2000" b="0" i="0" u="none" strike="noStrike" kern="1200" cap="none" spc="-1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large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60705" marR="5080" lvl="1" indent="-228600" algn="l" defTabSz="914400" rtl="0" eaLnBrk="1" fontAlgn="auto" latinLnBrk="0" hangingPunct="1">
              <a:lnSpc>
                <a:spcPts val="2160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large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volumes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transaction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are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collected and stored for later  analysis.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60705" marR="0" lvl="1" indent="-229235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multimedia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objects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like images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are increasingly stored </a:t>
            </a:r>
            <a:r>
              <a:rPr kumimoji="0" lang="en-US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</a:t>
            </a:r>
            <a:r>
              <a:rPr kumimoji="0" lang="en-US" sz="2000" b="0" i="0" u="none" strike="noStrike" kern="1200" cap="none" spc="-1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databases.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4.Distributed Catalog</a:t>
            </a:r>
            <a:r>
              <a:rPr lang="en-US" spc="-20" dirty="0" smtClean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527685" algn="l"/>
              </a:tabLst>
            </a:pPr>
            <a:r>
              <a:rPr lang="en-US" sz="2200" b="1" dirty="0" smtClean="0">
                <a:solidFill>
                  <a:srgbClr val="2CA1BE"/>
                </a:solidFill>
                <a:latin typeface="Times New Roman"/>
                <a:cs typeface="Times New Roman"/>
              </a:rPr>
              <a:t>1.	</a:t>
            </a:r>
            <a:r>
              <a:rPr lang="en-US" sz="2600" b="1" dirty="0" smtClean="0">
                <a:latin typeface="Times New Roman"/>
                <a:cs typeface="Times New Roman"/>
              </a:rPr>
              <a:t>Naming</a:t>
            </a:r>
            <a:r>
              <a:rPr lang="en-US" sz="2600" b="1" spc="-35" dirty="0" smtClean="0"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latin typeface="Times New Roman"/>
                <a:cs typeface="Times New Roman"/>
              </a:rPr>
              <a:t>Objects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527685" indent="-515620">
              <a:spcBef>
                <a:spcPts val="625"/>
              </a:spcBef>
              <a:buClr>
                <a:srgbClr val="2CA1BE"/>
              </a:buClr>
              <a:buSzPct val="85000"/>
              <a:buFont typeface="Arial"/>
              <a:buChar char="•"/>
              <a:tabLst>
                <a:tab pos="527685" algn="l"/>
                <a:tab pos="528320" algn="l"/>
                <a:tab pos="844550" algn="l"/>
                <a:tab pos="1103630" algn="l"/>
                <a:tab pos="2023745" algn="l"/>
                <a:tab pos="2339975" algn="l"/>
                <a:tab pos="3641090" algn="l"/>
                <a:tab pos="4155440" algn="l"/>
                <a:tab pos="5365115" algn="l"/>
                <a:tab pos="5810250" algn="l"/>
                <a:tab pos="6449060" algn="l"/>
                <a:tab pos="6836409" algn="l"/>
                <a:tab pos="740600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f	a	rela</a:t>
            </a:r>
            <a:r>
              <a:rPr lang="en-US" sz="2000" spc="-25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i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n	</a:t>
            </a:r>
            <a:r>
              <a:rPr lang="en-US" sz="2000" spc="-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s	frag</a:t>
            </a:r>
            <a:r>
              <a:rPr lang="en-US" sz="2000" spc="-25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ent</a:t>
            </a:r>
            <a:r>
              <a:rPr lang="en-US" sz="2000" spc="-15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	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d	r</a:t>
            </a:r>
            <a:r>
              <a:rPr lang="en-US" sz="2000" spc="-1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plic</a:t>
            </a:r>
            <a:r>
              <a:rPr lang="en-US" sz="2000" spc="-1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2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d,	</a:t>
            </a:r>
            <a:r>
              <a:rPr lang="en-US" sz="2000" spc="5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e	</a:t>
            </a:r>
            <a:r>
              <a:rPr lang="en-US" sz="2000" spc="-25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ust	</a:t>
            </a:r>
            <a:r>
              <a:rPr lang="en-US" sz="2000" spc="-10" dirty="0" smtClean="0"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latin typeface="Times New Roman"/>
                <a:cs typeface="Times New Roman"/>
              </a:rPr>
              <a:t>e	able	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uniquely identify </a:t>
            </a:r>
            <a:r>
              <a:rPr lang="en-US" sz="2000" spc="-5" dirty="0" smtClean="0">
                <a:latin typeface="Times New Roman"/>
                <a:cs typeface="Times New Roman"/>
              </a:rPr>
              <a:t>each </a:t>
            </a:r>
            <a:r>
              <a:rPr lang="en-US" sz="2000" dirty="0" smtClean="0">
                <a:latin typeface="Times New Roman"/>
                <a:cs typeface="Times New Roman"/>
              </a:rPr>
              <a:t>replica of </a:t>
            </a:r>
            <a:r>
              <a:rPr lang="en-US" sz="2000" spc="-5" dirty="0" smtClean="0">
                <a:latin typeface="Times New Roman"/>
                <a:cs typeface="Times New Roman"/>
              </a:rPr>
              <a:t>each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fragment.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89305" lvl="1" indent="-457834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AutoNum type="arabicPeriod"/>
              <a:tabLst>
                <a:tab pos="789305" algn="l"/>
                <a:tab pos="78994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A </a:t>
            </a:r>
            <a:r>
              <a:rPr lang="en-US" sz="2000" b="1" i="1" dirty="0" smtClean="0">
                <a:latin typeface="Times New Roman"/>
                <a:cs typeface="Times New Roman"/>
              </a:rPr>
              <a:t>local name</a:t>
            </a:r>
            <a:r>
              <a:rPr lang="en-US" sz="2000" b="1" i="1" spc="-17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field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89305" lvl="1" indent="-4578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AutoNum type="arabicPeriod"/>
              <a:tabLst>
                <a:tab pos="789305" algn="l"/>
                <a:tab pos="78994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A </a:t>
            </a:r>
            <a:r>
              <a:rPr lang="en-US" sz="2000" b="1" i="1" dirty="0" smtClean="0">
                <a:latin typeface="Times New Roman"/>
                <a:cs typeface="Times New Roman"/>
              </a:rPr>
              <a:t>birth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site</a:t>
            </a:r>
            <a:r>
              <a:rPr lang="en-US" sz="2000" b="1" i="1" spc="-16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field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9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sz="2200" b="1" dirty="0" smtClean="0">
                <a:solidFill>
                  <a:srgbClr val="2CA1BE"/>
                </a:solidFill>
                <a:latin typeface="Times New Roman"/>
                <a:cs typeface="Times New Roman"/>
              </a:rPr>
              <a:t>2.	</a:t>
            </a:r>
            <a:r>
              <a:rPr lang="en-US" sz="2600" b="1" dirty="0" smtClean="0">
                <a:latin typeface="Times New Roman"/>
                <a:cs typeface="Times New Roman"/>
              </a:rPr>
              <a:t>Catalog</a:t>
            </a:r>
            <a:r>
              <a:rPr lang="en-US" sz="2600" b="1" spc="-50" dirty="0" smtClean="0">
                <a:latin typeface="Times New Roman"/>
                <a:cs typeface="Times New Roman"/>
              </a:rPr>
              <a:t> </a:t>
            </a:r>
            <a:r>
              <a:rPr lang="en-US" sz="2600" b="1" spc="-5" dirty="0" smtClean="0">
                <a:latin typeface="Times New Roman"/>
                <a:cs typeface="Times New Roman"/>
              </a:rPr>
              <a:t>Structure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469265" marR="6985" indent="-457200">
              <a:lnSpc>
                <a:spcPct val="100000"/>
              </a:lnSpc>
              <a:spcBef>
                <a:spcPts val="62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centralized system catalog can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spc="-5" dirty="0" smtClean="0">
                <a:latin typeface="Times New Roman"/>
                <a:cs typeface="Times New Roman"/>
              </a:rPr>
              <a:t>used </a:t>
            </a:r>
            <a:r>
              <a:rPr lang="en-US" sz="2000" dirty="0" smtClean="0">
                <a:latin typeface="Times New Roman"/>
                <a:cs typeface="Times New Roman"/>
              </a:rPr>
              <a:t>It </a:t>
            </a:r>
            <a:r>
              <a:rPr lang="en-US" sz="2000" spc="-5" dirty="0" smtClean="0">
                <a:latin typeface="Times New Roman"/>
                <a:cs typeface="Times New Roman"/>
              </a:rPr>
              <a:t>is vulnerable </a:t>
            </a:r>
            <a:r>
              <a:rPr lang="en-US" sz="2000" spc="-1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failure </a:t>
            </a:r>
            <a:r>
              <a:rPr lang="en-US" sz="2000" spc="-10" dirty="0" smtClean="0">
                <a:latin typeface="Times New Roman"/>
                <a:cs typeface="Times New Roman"/>
              </a:rPr>
              <a:t>of 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site </a:t>
            </a:r>
            <a:r>
              <a:rPr lang="en-US" sz="2000" dirty="0" smtClean="0">
                <a:latin typeface="Times New Roman"/>
                <a:cs typeface="Times New Roman"/>
              </a:rPr>
              <a:t>containing the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catalog).</a:t>
            </a:r>
          </a:p>
          <a:p>
            <a:pPr marL="469265" marR="5080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520065" algn="l"/>
                <a:tab pos="520700" algn="l"/>
                <a:tab pos="2769870" algn="l"/>
                <a:tab pos="3781425" algn="l"/>
              </a:tabLst>
            </a:pPr>
            <a:r>
              <a:rPr lang="en-US" dirty="0" smtClean="0"/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An  </a:t>
            </a:r>
            <a:r>
              <a:rPr lang="en-US" sz="2000" spc="-5" dirty="0" smtClean="0">
                <a:latin typeface="Times New Roman"/>
                <a:cs typeface="Times New Roman"/>
              </a:rPr>
              <a:t>alternative  is 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	maintain	</a:t>
            </a:r>
            <a:r>
              <a:rPr lang="en-US" sz="2000" dirty="0" smtClean="0">
                <a:latin typeface="Times New Roman"/>
                <a:cs typeface="Times New Roman"/>
              </a:rPr>
              <a:t>a copy </a:t>
            </a:r>
            <a:r>
              <a:rPr lang="en-US" sz="2000" spc="-5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global system</a:t>
            </a:r>
            <a:r>
              <a:rPr lang="en-US" sz="2000" spc="3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catalog.  </a:t>
            </a:r>
            <a:r>
              <a:rPr lang="en-US" sz="2000" spc="-5" dirty="0" smtClean="0">
                <a:latin typeface="Times New Roman"/>
                <a:cs typeface="Times New Roman"/>
              </a:rPr>
              <a:t>compromises site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autonomy,)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4.Distributed Catalog</a:t>
            </a:r>
            <a:r>
              <a:rPr lang="en-US" spc="-20" dirty="0" smtClean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b="1" u="heavy" spc="-5" dirty="0" smtClean="0">
                <a:solidFill>
                  <a:srgbClr val="EB767B"/>
                </a:solidFill>
                <a:uFill>
                  <a:solidFill>
                    <a:srgbClr val="EB767B"/>
                  </a:solidFill>
                </a:uFill>
                <a:latin typeface="Times New Roman"/>
                <a:cs typeface="Times New Roman"/>
              </a:rPr>
              <a:t>A </a:t>
            </a:r>
            <a:r>
              <a:rPr lang="en-US" b="1" u="heavy" dirty="0" smtClean="0">
                <a:solidFill>
                  <a:srgbClr val="EB767B"/>
                </a:solidFill>
                <a:uFill>
                  <a:solidFill>
                    <a:srgbClr val="EB767B"/>
                  </a:solidFill>
                </a:uFill>
                <a:latin typeface="Times New Roman"/>
                <a:cs typeface="Times New Roman"/>
              </a:rPr>
              <a:t>better</a:t>
            </a:r>
            <a:r>
              <a:rPr lang="en-US" b="1" u="heavy" spc="-195" dirty="0" smtClean="0">
                <a:solidFill>
                  <a:srgbClr val="EB767B"/>
                </a:solidFill>
                <a:uFill>
                  <a:solidFill>
                    <a:srgbClr val="EB767B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10" dirty="0" smtClean="0">
                <a:solidFill>
                  <a:srgbClr val="EB767B"/>
                </a:solidFill>
                <a:uFill>
                  <a:solidFill>
                    <a:srgbClr val="EB767B"/>
                  </a:solidFill>
                </a:uFill>
                <a:latin typeface="Times New Roman"/>
                <a:cs typeface="Times New Roman"/>
              </a:rPr>
              <a:t>approach: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Each </a:t>
            </a:r>
            <a:r>
              <a:rPr lang="en-US" spc="-5" dirty="0" smtClean="0">
                <a:latin typeface="Times New Roman"/>
                <a:cs typeface="Times New Roman"/>
              </a:rPr>
              <a:t>site maintains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solidFill>
                  <a:srgbClr val="EB767B"/>
                </a:solidFill>
                <a:latin typeface="Times New Roman"/>
                <a:cs typeface="Times New Roman"/>
              </a:rPr>
              <a:t>local catalog </a:t>
            </a:r>
            <a:r>
              <a:rPr lang="en-US" spc="-5" dirty="0" smtClean="0">
                <a:latin typeface="Times New Roman"/>
                <a:cs typeface="Times New Roman"/>
              </a:rPr>
              <a:t>that describes </a:t>
            </a:r>
            <a:r>
              <a:rPr lang="en-US" dirty="0" smtClean="0">
                <a:latin typeface="Times New Roman"/>
                <a:cs typeface="Times New Roman"/>
              </a:rPr>
              <a:t>all copies  of data stored at that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site.</a:t>
            </a: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addition,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catalog </a:t>
            </a:r>
            <a:r>
              <a:rPr lang="en-US" dirty="0" smtClean="0">
                <a:latin typeface="Times New Roman"/>
                <a:cs typeface="Times New Roman"/>
              </a:rPr>
              <a:t>at the </a:t>
            </a:r>
            <a:r>
              <a:rPr lang="en-US" spc="-5" dirty="0" smtClean="0">
                <a:solidFill>
                  <a:srgbClr val="EB767B"/>
                </a:solidFill>
                <a:latin typeface="Times New Roman"/>
                <a:cs typeface="Times New Roman"/>
              </a:rPr>
              <a:t>birth site </a:t>
            </a:r>
            <a:r>
              <a:rPr lang="en-US" dirty="0" smtClean="0">
                <a:latin typeface="Times New Roman"/>
                <a:cs typeface="Times New Roman"/>
              </a:rPr>
              <a:t>for a </a:t>
            </a:r>
            <a:r>
              <a:rPr lang="en-US" spc="-5" dirty="0" smtClean="0">
                <a:latin typeface="Times New Roman"/>
                <a:cs typeface="Times New Roman"/>
              </a:rPr>
              <a:t>relation </a:t>
            </a:r>
            <a:r>
              <a:rPr lang="en-US" dirty="0" smtClean="0">
                <a:latin typeface="Times New Roman"/>
                <a:cs typeface="Times New Roman"/>
              </a:rPr>
              <a:t>is  </a:t>
            </a:r>
            <a:r>
              <a:rPr lang="en-US" spc="-5" dirty="0" smtClean="0">
                <a:latin typeface="Times New Roman"/>
                <a:cs typeface="Times New Roman"/>
              </a:rPr>
              <a:t>responsible for keeping track of where replicas of </a:t>
            </a:r>
            <a:r>
              <a:rPr lang="en-US" dirty="0" smtClean="0">
                <a:latin typeface="Times New Roman"/>
                <a:cs typeface="Times New Roman"/>
              </a:rPr>
              <a:t>the  relation are</a:t>
            </a:r>
            <a:r>
              <a:rPr lang="en-US" spc="-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stored.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Distributed </a:t>
            </a:r>
            <a:r>
              <a:rPr lang="en-US" b="1" spc="-5" dirty="0" smtClean="0">
                <a:latin typeface="Times New Roman"/>
                <a:cs typeface="Times New Roman"/>
              </a:rPr>
              <a:t>query processing: </a:t>
            </a:r>
            <a:r>
              <a:rPr lang="en-US" spc="-15" dirty="0" smtClean="0">
                <a:latin typeface="Times New Roman"/>
                <a:cs typeface="Times New Roman"/>
              </a:rPr>
              <a:t>Transform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high-level  </a:t>
            </a:r>
            <a:r>
              <a:rPr lang="en-US" dirty="0" smtClean="0">
                <a:latin typeface="Times New Roman"/>
                <a:cs typeface="Times New Roman"/>
              </a:rPr>
              <a:t>query (of </a:t>
            </a:r>
            <a:r>
              <a:rPr lang="en-US" spc="-5" dirty="0" smtClean="0">
                <a:latin typeface="Times New Roman"/>
                <a:cs typeface="Times New Roman"/>
              </a:rPr>
              <a:t>relational calculus/SQL) </a:t>
            </a:r>
            <a:r>
              <a:rPr lang="en-US" dirty="0" smtClean="0">
                <a:latin typeface="Times New Roman"/>
                <a:cs typeface="Times New Roman"/>
              </a:rPr>
              <a:t>on a </a:t>
            </a:r>
            <a:r>
              <a:rPr lang="en-US" spc="-5" dirty="0" smtClean="0">
                <a:latin typeface="Times New Roman"/>
                <a:cs typeface="Times New Roman"/>
              </a:rPr>
              <a:t>distributed database  (i.e.,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set of </a:t>
            </a:r>
            <a:r>
              <a:rPr lang="en-US" dirty="0" smtClean="0">
                <a:latin typeface="Times New Roman"/>
                <a:cs typeface="Times New Roman"/>
              </a:rPr>
              <a:t>global </a:t>
            </a:r>
            <a:r>
              <a:rPr lang="en-US" spc="-5" dirty="0" smtClean="0">
                <a:latin typeface="Times New Roman"/>
                <a:cs typeface="Times New Roman"/>
              </a:rPr>
              <a:t>relations) into </a:t>
            </a:r>
            <a:r>
              <a:rPr lang="en-US" dirty="0" smtClean="0">
                <a:latin typeface="Times New Roman"/>
                <a:cs typeface="Times New Roman"/>
              </a:rPr>
              <a:t>an </a:t>
            </a:r>
            <a:r>
              <a:rPr lang="en-US" spc="-5" dirty="0" smtClean="0">
                <a:latin typeface="Times New Roman"/>
                <a:cs typeface="Times New Roman"/>
              </a:rPr>
              <a:t>equivalent and  </a:t>
            </a:r>
            <a:r>
              <a:rPr lang="en-US" spc="-10" dirty="0" smtClean="0">
                <a:latin typeface="Times New Roman"/>
                <a:cs typeface="Times New Roman"/>
              </a:rPr>
              <a:t>efficient lower-level </a:t>
            </a:r>
            <a:r>
              <a:rPr lang="en-US" spc="-5" dirty="0" smtClean="0">
                <a:latin typeface="Times New Roman"/>
                <a:cs typeface="Times New Roman"/>
              </a:rPr>
              <a:t>query </a:t>
            </a:r>
            <a:r>
              <a:rPr lang="en-US" dirty="0" smtClean="0">
                <a:latin typeface="Times New Roman"/>
                <a:cs typeface="Times New Roman"/>
              </a:rPr>
              <a:t>(of </a:t>
            </a:r>
            <a:r>
              <a:rPr lang="en-US" spc="-5" dirty="0" smtClean="0">
                <a:latin typeface="Times New Roman"/>
                <a:cs typeface="Times New Roman"/>
              </a:rPr>
              <a:t>relational algebra) </a:t>
            </a:r>
            <a:r>
              <a:rPr lang="en-US" dirty="0" smtClean="0">
                <a:latin typeface="Times New Roman"/>
                <a:cs typeface="Times New Roman"/>
              </a:rPr>
              <a:t>on  relation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fragments.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Wingdings 2"/>
              <a:buChar char="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360045" algn="l"/>
                <a:tab pos="360680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Distributed query processing is </a:t>
            </a:r>
            <a:r>
              <a:rPr lang="en-US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lang="en-US" spc="-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complex</a:t>
            </a:r>
            <a:endParaRPr lang="en-US" dirty="0" smtClean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15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– </a:t>
            </a:r>
            <a:r>
              <a:rPr lang="en-US" sz="2800" b="1" spc="-5" dirty="0" smtClean="0">
                <a:latin typeface="Times New Roman"/>
                <a:cs typeface="Times New Roman"/>
              </a:rPr>
              <a:t>Fragmentation/replication </a:t>
            </a:r>
            <a:r>
              <a:rPr lang="en-US" sz="2800" b="1" dirty="0" smtClean="0">
                <a:latin typeface="Times New Roman"/>
                <a:cs typeface="Times New Roman"/>
              </a:rPr>
              <a:t>of</a:t>
            </a:r>
            <a:r>
              <a:rPr lang="en-US" sz="2800" b="1" spc="-7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latin typeface="Times New Roman"/>
                <a:cs typeface="Times New Roman"/>
              </a:rPr>
              <a:t>relations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– Additional communication</a:t>
            </a:r>
            <a:r>
              <a:rPr lang="en-US" sz="2800" b="1" spc="-240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costs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– Parallel</a:t>
            </a:r>
            <a:r>
              <a:rPr lang="en-US" sz="2800" b="1" spc="-45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execution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Distributed Query </a:t>
            </a:r>
            <a:r>
              <a:rPr lang="en-US" dirty="0" smtClean="0"/>
              <a:t>Processing</a:t>
            </a:r>
            <a:r>
              <a:rPr lang="en-US" spc="-40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object 7"/>
          <p:cNvSpPr/>
          <p:nvPr/>
        </p:nvSpPr>
        <p:spPr>
          <a:xfrm>
            <a:off x="685800" y="1447800"/>
            <a:ext cx="7848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705" indent="-229235">
              <a:lnSpc>
                <a:spcPct val="100000"/>
              </a:lnSpc>
              <a:spcBef>
                <a:spcPts val="4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Sailors(</a:t>
            </a:r>
            <a:r>
              <a:rPr lang="en-US" sz="2000" b="1" i="1" dirty="0" err="1" smtClean="0">
                <a:latin typeface="Times New Roman"/>
                <a:cs typeface="Times New Roman"/>
              </a:rPr>
              <a:t>sid</a:t>
            </a:r>
            <a:r>
              <a:rPr lang="en-US" sz="2000" b="1" i="1" dirty="0" smtClean="0">
                <a:latin typeface="Times New Roman"/>
                <a:cs typeface="Times New Roman"/>
              </a:rPr>
              <a:t>: 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integer, </a:t>
            </a:r>
            <a:r>
              <a:rPr lang="en-US" sz="2000" b="1" i="1" dirty="0" err="1" smtClean="0">
                <a:latin typeface="Times New Roman"/>
                <a:cs typeface="Times New Roman"/>
              </a:rPr>
              <a:t>sname</a:t>
            </a:r>
            <a:r>
              <a:rPr lang="en-US" sz="2000" b="1" i="1" dirty="0" smtClean="0">
                <a:latin typeface="Times New Roman"/>
                <a:cs typeface="Times New Roman"/>
              </a:rPr>
              <a:t>: string, rating: 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integer, </a:t>
            </a:r>
            <a:r>
              <a:rPr lang="en-US" sz="2000" b="1" i="1" dirty="0" smtClean="0">
                <a:latin typeface="Times New Roman"/>
                <a:cs typeface="Times New Roman"/>
              </a:rPr>
              <a:t>age:</a:t>
            </a:r>
            <a:r>
              <a:rPr lang="en-US" sz="2000" b="1" i="1" spc="-22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real)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0705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Reserves(</a:t>
            </a:r>
            <a:r>
              <a:rPr lang="en-US" sz="2000" b="1" i="1" dirty="0" err="1" smtClean="0">
                <a:latin typeface="Times New Roman"/>
                <a:cs typeface="Times New Roman"/>
              </a:rPr>
              <a:t>sid</a:t>
            </a:r>
            <a:r>
              <a:rPr lang="en-US" sz="2000" b="1" i="1" dirty="0" smtClean="0">
                <a:latin typeface="Times New Roman"/>
                <a:cs typeface="Times New Roman"/>
              </a:rPr>
              <a:t>: 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integer, </a:t>
            </a:r>
            <a:r>
              <a:rPr lang="en-US" sz="2000" b="1" i="1" dirty="0" smtClean="0">
                <a:latin typeface="Times New Roman"/>
                <a:cs typeface="Times New Roman"/>
              </a:rPr>
              <a:t>bid: 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integer, </a:t>
            </a:r>
            <a:r>
              <a:rPr lang="en-US" sz="2000" b="1" i="1" dirty="0" smtClean="0">
                <a:latin typeface="Times New Roman"/>
                <a:cs typeface="Times New Roman"/>
              </a:rPr>
              <a:t>day: date, </a:t>
            </a:r>
            <a:r>
              <a:rPr lang="en-US" sz="2000" b="1" i="1" dirty="0" err="1" smtClean="0">
                <a:latin typeface="Times New Roman"/>
                <a:cs typeface="Times New Roman"/>
              </a:rPr>
              <a:t>rname</a:t>
            </a:r>
            <a:r>
              <a:rPr lang="en-US" sz="2000" b="1" i="1" dirty="0" smtClean="0">
                <a:latin typeface="Times New Roman"/>
                <a:cs typeface="Times New Roman"/>
              </a:rPr>
              <a:t>:</a:t>
            </a:r>
            <a:r>
              <a:rPr lang="en-US" sz="2000" b="1" i="1" spc="-18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string)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1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Assume </a:t>
            </a:r>
            <a:r>
              <a:rPr lang="en-US" sz="2000" dirty="0" smtClean="0">
                <a:latin typeface="Times New Roman"/>
                <a:cs typeface="Times New Roman"/>
              </a:rPr>
              <a:t>Reserves and Sailors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relations</a:t>
            </a:r>
          </a:p>
          <a:p>
            <a:pPr marL="560705" lvl="1" indent="-229235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each </a:t>
            </a:r>
            <a:r>
              <a:rPr lang="en-US" sz="2000" dirty="0" err="1" smtClean="0">
                <a:latin typeface="Times New Roman"/>
                <a:cs typeface="Times New Roman"/>
              </a:rPr>
              <a:t>tuple</a:t>
            </a:r>
            <a:r>
              <a:rPr lang="en-US" sz="2000" dirty="0" smtClean="0">
                <a:latin typeface="Times New Roman"/>
                <a:cs typeface="Times New Roman"/>
              </a:rPr>
              <a:t> of Reserves is 40 </a:t>
            </a:r>
            <a:r>
              <a:rPr lang="en-US" sz="2000" spc="-5" dirty="0" smtClean="0">
                <a:latin typeface="Times New Roman"/>
                <a:cs typeface="Times New Roman"/>
              </a:rPr>
              <a:t>bytes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long</a:t>
            </a: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 page can hold </a:t>
            </a:r>
            <a:r>
              <a:rPr lang="en-US" sz="2000" spc="5" dirty="0" smtClean="0">
                <a:latin typeface="Times New Roman"/>
                <a:cs typeface="Times New Roman"/>
              </a:rPr>
              <a:t>100 </a:t>
            </a:r>
            <a:r>
              <a:rPr lang="en-US" sz="2000" dirty="0" smtClean="0">
                <a:latin typeface="Times New Roman"/>
                <a:cs typeface="Times New Roman"/>
              </a:rPr>
              <a:t>Reserves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1,000 pages of such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tuples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560705" lvl="1" indent="-229235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each </a:t>
            </a:r>
            <a:r>
              <a:rPr lang="en-US" sz="2000" dirty="0" err="1" smtClean="0">
                <a:latin typeface="Times New Roman"/>
                <a:cs typeface="Times New Roman"/>
              </a:rPr>
              <a:t>tuple</a:t>
            </a:r>
            <a:r>
              <a:rPr lang="en-US" sz="2000" dirty="0" smtClean="0">
                <a:latin typeface="Times New Roman"/>
                <a:cs typeface="Times New Roman"/>
              </a:rPr>
              <a:t> of Sailors is 50 </a:t>
            </a:r>
            <a:r>
              <a:rPr lang="en-US" sz="2000" spc="-5" dirty="0" smtClean="0">
                <a:latin typeface="Times New Roman"/>
                <a:cs typeface="Times New Roman"/>
              </a:rPr>
              <a:t>bytes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long</a:t>
            </a: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 page can hold 80 Sailors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23570" lvl="1" indent="-2921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623570" algn="l"/>
                <a:tab pos="624205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500 </a:t>
            </a:r>
            <a:r>
              <a:rPr lang="en-US" sz="2000" dirty="0" smtClean="0">
                <a:latin typeface="Times New Roman"/>
                <a:cs typeface="Times New Roman"/>
              </a:rPr>
              <a:t>pages of such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2CA1BE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lang="en-US" sz="2800" b="1" i="1" spc="-5" dirty="0" smtClean="0">
                <a:latin typeface="Times New Roman"/>
                <a:cs typeface="Times New Roman"/>
              </a:rPr>
              <a:t>How to estimate the</a:t>
            </a:r>
            <a:r>
              <a:rPr lang="en-US" sz="2800" b="1" i="1" spc="-30" dirty="0" smtClean="0">
                <a:latin typeface="Times New Roman"/>
                <a:cs typeface="Times New Roman"/>
              </a:rPr>
              <a:t> 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cost?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Query</a:t>
            </a:r>
            <a:r>
              <a:rPr lang="en-US" spc="-30" dirty="0" smtClean="0"/>
              <a:t>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832485" indent="-27305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Criteria for </a:t>
            </a:r>
            <a:r>
              <a:rPr lang="en-US" sz="2400" spc="-5" dirty="0" smtClean="0">
                <a:latin typeface="Times New Roman"/>
                <a:cs typeface="Times New Roman"/>
              </a:rPr>
              <a:t>measuring </a:t>
            </a:r>
            <a:r>
              <a:rPr lang="en-US" sz="2400" dirty="0" smtClean="0">
                <a:latin typeface="Times New Roman"/>
                <a:cs typeface="Times New Roman"/>
              </a:rPr>
              <a:t>the cost of a query</a:t>
            </a:r>
            <a:r>
              <a:rPr lang="en-US" sz="2400" spc="-1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evaluation  strategy</a:t>
            </a: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For centralized </a:t>
            </a:r>
            <a:r>
              <a:rPr lang="en-US" sz="2400" spc="-5" dirty="0" smtClean="0">
                <a:latin typeface="Times New Roman"/>
                <a:cs typeface="Times New Roman"/>
              </a:rPr>
              <a:t>DBMSs number </a:t>
            </a:r>
            <a:r>
              <a:rPr lang="en-US" sz="2400" dirty="0" smtClean="0">
                <a:latin typeface="Times New Roman"/>
                <a:cs typeface="Times New Roman"/>
              </a:rPr>
              <a:t>of disk accesses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(#</a:t>
            </a:r>
          </a:p>
          <a:p>
            <a:pPr marL="560705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blocks </a:t>
            </a:r>
            <a:r>
              <a:rPr lang="en-US" sz="2400" dirty="0" smtClean="0">
                <a:latin typeface="Times New Roman"/>
                <a:cs typeface="Times New Roman"/>
              </a:rPr>
              <a:t>read /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written)</a:t>
            </a:r>
          </a:p>
          <a:p>
            <a:pPr marL="623570" lvl="1" indent="-292100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70833"/>
              <a:buFont typeface="Wingdings 2"/>
              <a:buChar char=""/>
              <a:tabLst>
                <a:tab pos="623570" algn="l"/>
                <a:tab pos="62420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For </a:t>
            </a:r>
            <a:r>
              <a:rPr lang="en-US" sz="2400" dirty="0" smtClean="0">
                <a:latin typeface="Times New Roman"/>
                <a:cs typeface="Times New Roman"/>
              </a:rPr>
              <a:t>distributed databases,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additionally</a:t>
            </a:r>
          </a:p>
          <a:p>
            <a:pPr marL="887094" lvl="2" indent="-281305">
              <a:lnSpc>
                <a:spcPct val="100000"/>
              </a:lnSpc>
              <a:spcBef>
                <a:spcPts val="420"/>
              </a:spcBef>
              <a:buClr>
                <a:srgbClr val="ACCEDC"/>
              </a:buClr>
              <a:buSzPct val="83333"/>
              <a:buFont typeface="Wingdings 2"/>
              <a:buChar char=""/>
              <a:tabLst>
                <a:tab pos="887094" algn="l"/>
                <a:tab pos="88773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The cost of data </a:t>
            </a:r>
            <a:r>
              <a:rPr lang="en-US" sz="1800" spc="-5" dirty="0" smtClean="0">
                <a:latin typeface="Times New Roman"/>
                <a:cs typeface="Times New Roman"/>
              </a:rPr>
              <a:t>transmission </a:t>
            </a:r>
            <a:r>
              <a:rPr lang="en-US" sz="1800" dirty="0" smtClean="0">
                <a:latin typeface="Times New Roman"/>
                <a:cs typeface="Times New Roman"/>
              </a:rPr>
              <a:t>over the</a:t>
            </a:r>
            <a:r>
              <a:rPr lang="en-US" sz="1800" spc="-1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network</a:t>
            </a:r>
          </a:p>
          <a:p>
            <a:pPr marL="890269" lvl="2" indent="-284480">
              <a:lnSpc>
                <a:spcPct val="100000"/>
              </a:lnSpc>
              <a:spcBef>
                <a:spcPts val="400"/>
              </a:spcBef>
              <a:buClr>
                <a:srgbClr val="ACCEDC"/>
              </a:buClr>
              <a:buSzPct val="83333"/>
              <a:buFont typeface="Wingdings 2"/>
              <a:buChar char=""/>
              <a:tabLst>
                <a:tab pos="890269" algn="l"/>
                <a:tab pos="890905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Potential gain in </a:t>
            </a:r>
            <a:r>
              <a:rPr lang="en-US" sz="1800" spc="-5" dirty="0" smtClean="0">
                <a:latin typeface="Times New Roman"/>
                <a:cs typeface="Times New Roman"/>
              </a:rPr>
              <a:t>performance </a:t>
            </a:r>
            <a:r>
              <a:rPr lang="en-US" sz="1800" dirty="0" smtClean="0">
                <a:latin typeface="Times New Roman"/>
                <a:cs typeface="Times New Roman"/>
              </a:rPr>
              <a:t>from having several sites processing</a:t>
            </a:r>
            <a:r>
              <a:rPr lang="en-US" sz="1800" spc="-8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parts</a:t>
            </a:r>
          </a:p>
          <a:p>
            <a:pPr marL="835025">
              <a:lnSpc>
                <a:spcPct val="100000"/>
              </a:lnSpc>
            </a:pPr>
            <a:r>
              <a:rPr lang="en-US" sz="1800" dirty="0" smtClean="0">
                <a:latin typeface="Times New Roman"/>
                <a:cs typeface="Times New Roman"/>
              </a:rPr>
              <a:t>of the query in</a:t>
            </a:r>
            <a:r>
              <a:rPr lang="en-US" sz="1800" spc="-3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parallel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</a:t>
            </a:r>
            <a:r>
              <a:rPr lang="en-US" spc="-45" dirty="0" smtClean="0"/>
              <a:t>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635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285750" algn="l"/>
              </a:tabLst>
            </a:pPr>
            <a:r>
              <a:rPr lang="en-US" sz="2800" spc="-75" dirty="0" smtClean="0"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latin typeface="Times New Roman"/>
                <a:cs typeface="Times New Roman"/>
              </a:rPr>
              <a:t>estimate the </a:t>
            </a:r>
            <a:r>
              <a:rPr lang="en-US" sz="2800" dirty="0" smtClean="0">
                <a:latin typeface="Times New Roman"/>
                <a:cs typeface="Times New Roman"/>
              </a:rPr>
              <a:t>cost </a:t>
            </a:r>
            <a:r>
              <a:rPr lang="en-US" sz="2800" spc="-5" dirty="0" smtClean="0">
                <a:latin typeface="Times New Roman"/>
                <a:cs typeface="Times New Roman"/>
              </a:rPr>
              <a:t>of an evaluation </a:t>
            </a:r>
            <a:r>
              <a:rPr lang="en-US" sz="2800" spc="-20" dirty="0" smtClean="0">
                <a:latin typeface="Times New Roman"/>
                <a:cs typeface="Times New Roman"/>
              </a:rPr>
              <a:t>strategy, </a:t>
            </a:r>
            <a:r>
              <a:rPr lang="en-US" sz="2800" spc="-5" dirty="0" smtClean="0">
                <a:latin typeface="Times New Roman"/>
                <a:cs typeface="Times New Roman"/>
              </a:rPr>
              <a:t>in addition to counting 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 page</a:t>
            </a:r>
            <a:r>
              <a:rPr lang="en-US" sz="2800" spc="-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I/Os.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285750" algn="l"/>
                <a:tab pos="794385" algn="l"/>
                <a:tab pos="1497965" algn="l"/>
                <a:tab pos="2274570" algn="l"/>
                <a:tab pos="2795270" algn="l"/>
                <a:tab pos="3783329" algn="l"/>
                <a:tab pos="4205605" algn="l"/>
                <a:tab pos="4994910" algn="l"/>
                <a:tab pos="5588000" algn="l"/>
                <a:tab pos="6108700" algn="l"/>
                <a:tab pos="7110730" algn="l"/>
                <a:tab pos="7489825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we	</a:t>
            </a:r>
            <a:r>
              <a:rPr lang="en-US" sz="2800" spc="-20" dirty="0" smtClean="0">
                <a:latin typeface="Times New Roman"/>
                <a:cs typeface="Times New Roman"/>
              </a:rPr>
              <a:t>m</a:t>
            </a:r>
            <a:r>
              <a:rPr lang="en-US" sz="2800" dirty="0" smtClean="0">
                <a:latin typeface="Times New Roman"/>
                <a:cs typeface="Times New Roman"/>
              </a:rPr>
              <a:t>ust	c</a:t>
            </a:r>
            <a:r>
              <a:rPr lang="en-US" sz="2800" spc="-10" dirty="0" smtClean="0">
                <a:latin typeface="Times New Roman"/>
                <a:cs typeface="Times New Roman"/>
              </a:rPr>
              <a:t>o</a:t>
            </a:r>
            <a:r>
              <a:rPr lang="en-US" sz="2800" dirty="0" smtClean="0">
                <a:latin typeface="Times New Roman"/>
                <a:cs typeface="Times New Roman"/>
              </a:rPr>
              <a:t>unt	the	</a:t>
            </a:r>
            <a:r>
              <a:rPr lang="en-US"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	</a:t>
            </a:r>
            <a:r>
              <a:rPr lang="en-US"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	pag</a:t>
            </a:r>
            <a:r>
              <a:rPr lang="en-US" sz="28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	</a:t>
            </a:r>
            <a:r>
              <a:rPr lang="en-US" sz="2800" dirty="0" smtClean="0">
                <a:latin typeface="Times New Roman"/>
                <a:cs typeface="Times New Roman"/>
              </a:rPr>
              <a:t>that	</a:t>
            </a:r>
            <a:r>
              <a:rPr lang="en-US" sz="2800" spc="-15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re	</a:t>
            </a:r>
            <a:r>
              <a:rPr lang="en-US" sz="2800" spc="-15" dirty="0" smtClean="0">
                <a:latin typeface="Times New Roman"/>
                <a:cs typeface="Times New Roman"/>
              </a:rPr>
              <a:t>s</a:t>
            </a:r>
            <a:r>
              <a:rPr lang="en-US" sz="2800" spc="-10" dirty="0" smtClean="0"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latin typeface="Times New Roman"/>
                <a:cs typeface="Times New Roman"/>
              </a:rPr>
              <a:t>i</a:t>
            </a:r>
            <a:r>
              <a:rPr lang="en-US" sz="2800" spc="-15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ped	</a:t>
            </a:r>
            <a:r>
              <a:rPr lang="en-US" sz="2800" spc="-20" dirty="0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s	a </a:t>
            </a:r>
            <a:r>
              <a:rPr lang="en-US" sz="2800" spc="-5" dirty="0" smtClean="0">
                <a:latin typeface="Times New Roman"/>
                <a:cs typeface="Times New Roman"/>
              </a:rPr>
              <a:t>communication</a:t>
            </a:r>
            <a:r>
              <a:rPr lang="en-US" sz="2800" spc="-6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costs.</a:t>
            </a:r>
          </a:p>
          <a:p>
            <a:pPr marL="285115" indent="-273050"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285750" algn="l"/>
                <a:tab pos="794385" algn="l"/>
                <a:tab pos="1497965" algn="l"/>
                <a:tab pos="2274570" algn="l"/>
                <a:tab pos="2795270" algn="l"/>
                <a:tab pos="3783329" algn="l"/>
                <a:tab pos="4205605" algn="l"/>
                <a:tab pos="4994910" algn="l"/>
                <a:tab pos="5588000" algn="l"/>
                <a:tab pos="6108700" algn="l"/>
                <a:tab pos="7110730" algn="l"/>
                <a:tab pos="748982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lang="en-US"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costs  </a:t>
            </a:r>
            <a:r>
              <a:rPr lang="en-US" sz="2800" spc="-5" dirty="0" smtClean="0">
                <a:latin typeface="Times New Roman"/>
                <a:cs typeface="Times New Roman"/>
              </a:rPr>
              <a:t>is</a:t>
            </a:r>
            <a:r>
              <a:rPr lang="en-US" sz="2800" spc="254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</a:t>
            </a:r>
            <a:r>
              <a:rPr lang="en-US" sz="2800" spc="26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significant</a:t>
            </a:r>
            <a:r>
              <a:rPr lang="en-US" sz="2800" spc="26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component</a:t>
            </a:r>
            <a:r>
              <a:rPr lang="en-US" sz="2800" spc="254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of</a:t>
            </a:r>
            <a:r>
              <a:rPr lang="en-US" sz="2800" spc="26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overall</a:t>
            </a:r>
            <a:r>
              <a:rPr lang="en-US" sz="2800" spc="26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cost</a:t>
            </a:r>
            <a:r>
              <a:rPr lang="en-US" sz="2800" spc="25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in</a:t>
            </a:r>
            <a:r>
              <a:rPr lang="en-US" sz="2800" spc="25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 distributed</a:t>
            </a:r>
            <a:r>
              <a:rPr lang="en-US" sz="2800" spc="-7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database.</a:t>
            </a: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DA1F28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err="1" smtClean="0">
                <a:latin typeface="Times New Roman"/>
                <a:cs typeface="Times New Roman"/>
              </a:rPr>
              <a:t>Nonjoin</a:t>
            </a:r>
            <a:r>
              <a:rPr lang="en-US" sz="2800" b="1" dirty="0" smtClean="0">
                <a:latin typeface="Times New Roman"/>
                <a:cs typeface="Times New Roman"/>
              </a:rPr>
              <a:t> Queries </a:t>
            </a:r>
            <a:r>
              <a:rPr lang="en-US" sz="2800" b="1" spc="-5" dirty="0" smtClean="0">
                <a:latin typeface="Times New Roman"/>
                <a:cs typeface="Times New Roman"/>
              </a:rPr>
              <a:t>in </a:t>
            </a:r>
            <a:r>
              <a:rPr lang="en-US" sz="2800" b="1" dirty="0" smtClean="0">
                <a:latin typeface="Times New Roman"/>
                <a:cs typeface="Times New Roman"/>
              </a:rPr>
              <a:t>a Distributed</a:t>
            </a:r>
            <a:r>
              <a:rPr lang="en-US" sz="2800" b="1" spc="-140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DBMS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Joins </a:t>
            </a:r>
            <a:r>
              <a:rPr lang="en-US" sz="2800" b="1" spc="-5" dirty="0" smtClean="0">
                <a:latin typeface="Times New Roman"/>
                <a:cs typeface="Times New Roman"/>
              </a:rPr>
              <a:t>in </a:t>
            </a:r>
            <a:r>
              <a:rPr lang="en-US" sz="2800" b="1" dirty="0" smtClean="0">
                <a:latin typeface="Times New Roman"/>
                <a:cs typeface="Times New Roman"/>
              </a:rPr>
              <a:t>a Distributed</a:t>
            </a:r>
            <a:r>
              <a:rPr lang="en-US" sz="2800" b="1" spc="-90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DBMS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Cost-Based Query</a:t>
            </a:r>
            <a:r>
              <a:rPr lang="en-US" sz="2800" b="1" spc="-65" dirty="0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Optimization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285750" algn="l"/>
                <a:tab pos="794385" algn="l"/>
                <a:tab pos="1497965" algn="l"/>
                <a:tab pos="2274570" algn="l"/>
                <a:tab pos="2795270" algn="l"/>
                <a:tab pos="3783329" algn="l"/>
                <a:tab pos="4205605" algn="l"/>
                <a:tab pos="4994910" algn="l"/>
                <a:tab pos="5588000" algn="l"/>
                <a:tab pos="6108700" algn="l"/>
                <a:tab pos="7110730" algn="l"/>
                <a:tab pos="748982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285750" algn="l"/>
                <a:tab pos="794385" algn="l"/>
                <a:tab pos="1497965" algn="l"/>
                <a:tab pos="2274570" algn="l"/>
                <a:tab pos="2795270" algn="l"/>
                <a:tab pos="3783329" algn="l"/>
                <a:tab pos="4205605" algn="l"/>
                <a:tab pos="4994910" algn="l"/>
                <a:tab pos="5588000" algn="l"/>
                <a:tab pos="6108700" algn="l"/>
                <a:tab pos="7110730" algn="l"/>
                <a:tab pos="748982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1.Nonjoin Queries in a Distributed</a:t>
            </a:r>
            <a:r>
              <a:rPr lang="en-US" b="1" spc="-13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DBMS</a:t>
            </a:r>
            <a:endParaRPr lang="en-US" dirty="0" smtClean="0">
              <a:latin typeface="Times New Roman"/>
              <a:cs typeface="Times New Roman"/>
            </a:endParaRPr>
          </a:p>
          <a:p>
            <a:pPr marL="507365" indent="-4953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Even </a:t>
            </a:r>
            <a:r>
              <a:rPr lang="en-US" spc="-5" dirty="0" smtClean="0">
                <a:latin typeface="Times New Roman"/>
                <a:cs typeface="Times New Roman"/>
              </a:rPr>
              <a:t>simple </a:t>
            </a:r>
            <a:r>
              <a:rPr lang="en-US" dirty="0" smtClean="0">
                <a:latin typeface="Times New Roman"/>
                <a:cs typeface="Times New Roman"/>
              </a:rPr>
              <a:t>operations such as scanning a relation, </a:t>
            </a:r>
            <a:r>
              <a:rPr lang="en-US" spc="-5" dirty="0" smtClean="0">
                <a:latin typeface="Times New Roman"/>
                <a:cs typeface="Times New Roman"/>
              </a:rPr>
              <a:t>selection,</a:t>
            </a:r>
            <a:r>
              <a:rPr lang="en-US" spc="-19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</a:p>
          <a:p>
            <a:pPr marL="507365">
              <a:lnSpc>
                <a:spcPct val="100000"/>
              </a:lnSpc>
            </a:pPr>
            <a:r>
              <a:rPr lang="en-US" dirty="0" smtClean="0">
                <a:latin typeface="Times New Roman"/>
                <a:cs typeface="Times New Roman"/>
              </a:rPr>
              <a:t>projection are </a:t>
            </a:r>
            <a:r>
              <a:rPr lang="en-US" spc="-5" dirty="0" smtClean="0">
                <a:latin typeface="Times New Roman"/>
                <a:cs typeface="Times New Roman"/>
              </a:rPr>
              <a:t>affected </a:t>
            </a:r>
            <a:r>
              <a:rPr lang="en-US" dirty="0" smtClean="0">
                <a:latin typeface="Times New Roman"/>
                <a:cs typeface="Times New Roman"/>
              </a:rPr>
              <a:t>by </a:t>
            </a:r>
            <a:r>
              <a:rPr lang="en-US" spc="-5" dirty="0" smtClean="0">
                <a:latin typeface="Times New Roman"/>
                <a:cs typeface="Times New Roman"/>
              </a:rPr>
              <a:t>fragmentation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-16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replication.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SELECT</a:t>
            </a:r>
            <a:r>
              <a:rPr lang="en-US" b="1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S.age</a:t>
            </a:r>
            <a:endParaRPr lang="en-US" dirty="0" smtClean="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05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FROM Sailors</a:t>
            </a:r>
            <a:r>
              <a:rPr lang="en-US" b="1" spc="-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lang="en-US" dirty="0" smtClean="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S.rating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 AND </a:t>
            </a:r>
            <a:r>
              <a:rPr lang="en-US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S.rating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lang="en-US" b="1" i="1" spc="-2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dirty="0" smtClean="0">
              <a:latin typeface="Times New Roman"/>
              <a:cs typeface="Times New Roman"/>
            </a:endParaRPr>
          </a:p>
          <a:p>
            <a:pPr marL="507365" marR="5080" indent="-495300" algn="just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"/>
              <a:buChar char=""/>
              <a:tabLst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Suppose that the Sailors relation is horizontally fragmented, with</a:t>
            </a:r>
            <a:r>
              <a:rPr lang="en-US" spc="-2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all  </a:t>
            </a:r>
            <a:r>
              <a:rPr lang="en-US" spc="-5" dirty="0" err="1" smtClean="0">
                <a:latin typeface="Times New Roman"/>
                <a:cs typeface="Times New Roman"/>
              </a:rPr>
              <a:t>tuples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having a </a:t>
            </a:r>
            <a:r>
              <a:rPr lang="en-US" spc="-5" dirty="0" smtClean="0">
                <a:latin typeface="Times New Roman"/>
                <a:cs typeface="Times New Roman"/>
              </a:rPr>
              <a:t>rating less </a:t>
            </a:r>
            <a:r>
              <a:rPr lang="en-US" dirty="0" smtClean="0">
                <a:latin typeface="Times New Roman"/>
                <a:cs typeface="Times New Roman"/>
              </a:rPr>
              <a:t>than 5 at </a:t>
            </a:r>
            <a:r>
              <a:rPr lang="en-US" b="1" dirty="0" smtClean="0">
                <a:latin typeface="Times New Roman"/>
                <a:cs typeface="Times New Roman"/>
              </a:rPr>
              <a:t>Mumbai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all </a:t>
            </a:r>
            <a:r>
              <a:rPr lang="en-US" spc="-5" dirty="0" err="1" smtClean="0">
                <a:latin typeface="Times New Roman"/>
                <a:cs typeface="Times New Roman"/>
              </a:rPr>
              <a:t>tuples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having</a:t>
            </a:r>
            <a:r>
              <a:rPr lang="en-US" spc="-1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  </a:t>
            </a:r>
            <a:r>
              <a:rPr lang="en-US" spc="-5" dirty="0" smtClean="0">
                <a:latin typeface="Times New Roman"/>
                <a:cs typeface="Times New Roman"/>
              </a:rPr>
              <a:t>rating </a:t>
            </a:r>
            <a:r>
              <a:rPr lang="en-US" dirty="0" smtClean="0">
                <a:latin typeface="Times New Roman"/>
                <a:cs typeface="Times New Roman"/>
              </a:rPr>
              <a:t>greater than 5 at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Delhi.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54635">
              <a:lnSpc>
                <a:spcPts val="2390"/>
              </a:lnSpc>
              <a:spcBef>
                <a:spcPts val="5"/>
              </a:spcBef>
            </a:pPr>
            <a:r>
              <a:rPr lang="en-US" b="1" i="1" dirty="0" smtClean="0">
                <a:latin typeface="Times New Roman"/>
                <a:cs typeface="Times New Roman"/>
              </a:rPr>
              <a:t>The DBMS must answer </a:t>
            </a:r>
            <a:r>
              <a:rPr lang="en-US" b="1" i="1" spc="-5" dirty="0" smtClean="0">
                <a:latin typeface="Times New Roman"/>
                <a:cs typeface="Times New Roman"/>
              </a:rPr>
              <a:t>this </a:t>
            </a:r>
            <a:r>
              <a:rPr lang="en-US" b="1" i="1" dirty="0" smtClean="0">
                <a:latin typeface="Times New Roman"/>
                <a:cs typeface="Times New Roman"/>
              </a:rPr>
              <a:t>query by evaluating it at both </a:t>
            </a:r>
            <a:r>
              <a:rPr lang="en-US" b="1" i="1" spc="-5" dirty="0" smtClean="0">
                <a:latin typeface="Times New Roman"/>
                <a:cs typeface="Times New Roman"/>
              </a:rPr>
              <a:t>sites</a:t>
            </a:r>
            <a:r>
              <a:rPr lang="en-US" b="1" i="1" spc="-195" dirty="0" smtClean="0"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latin typeface="Times New Roman"/>
                <a:cs typeface="Times New Roman"/>
              </a:rPr>
              <a:t>and</a:t>
            </a:r>
            <a:endParaRPr lang="en-US" dirty="0" smtClean="0">
              <a:latin typeface="Times New Roman"/>
              <a:cs typeface="Times New Roman"/>
            </a:endParaRPr>
          </a:p>
          <a:p>
            <a:pPr marL="2362835">
              <a:lnSpc>
                <a:spcPts val="2870"/>
              </a:lnSpc>
            </a:pPr>
            <a:r>
              <a:rPr lang="en-US" b="1" i="1" dirty="0" smtClean="0">
                <a:latin typeface="Times New Roman"/>
                <a:cs typeface="Times New Roman"/>
              </a:rPr>
              <a:t>taking the union of the</a:t>
            </a:r>
            <a:r>
              <a:rPr lang="en-US" b="1" i="1" spc="-100" dirty="0" smtClean="0"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latin typeface="Times New Roman"/>
                <a:cs typeface="Times New Roman"/>
              </a:rPr>
              <a:t>answers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93444" y="749934"/>
            <a:ext cx="57759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5.Distributed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 </a:t>
            </a:r>
            <a:r>
              <a:rPr kumimoji="0" lang="en-US" sz="36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Processing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313433" y="1471930"/>
            <a:ext cx="596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Eg</a:t>
            </a:r>
            <a:r>
              <a:rPr sz="20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822194" y="1441449"/>
            <a:ext cx="383476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8025" indent="54610">
              <a:lnSpc>
                <a:spcPct val="1206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SELECT</a:t>
            </a:r>
            <a:r>
              <a:rPr sz="18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avg(age)  FROM Sailors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WHERE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S.rating </a:t>
            </a:r>
            <a:r>
              <a:rPr sz="1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S.rating </a:t>
            </a:r>
            <a:r>
              <a:rPr sz="1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00" b="1" i="1" spc="-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93444" y="2504058"/>
            <a:ext cx="5090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taking the union of the answers is not</a:t>
            </a:r>
            <a:r>
              <a:rPr sz="2000" b="1" i="1" spc="-19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enough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13433" y="2859151"/>
            <a:ext cx="596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Eg</a:t>
            </a:r>
            <a:r>
              <a:rPr sz="2000" b="1" spc="-9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822194" y="2809468"/>
            <a:ext cx="2327910" cy="1092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SELECT</a:t>
            </a:r>
            <a:r>
              <a:rPr sz="2000" b="1" spc="-5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S.age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145"/>
              </a:spcBef>
            </a:pP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FROM Sailors S  WHERE S.rating </a:t>
            </a:r>
            <a:r>
              <a:rPr sz="2000" b="1" i="1" dirty="0">
                <a:solidFill>
                  <a:srgbClr val="DA1F28"/>
                </a:solidFill>
                <a:latin typeface="Times New Roman"/>
                <a:cs typeface="Times New Roman"/>
              </a:rPr>
              <a:t>&gt;</a:t>
            </a:r>
            <a:r>
              <a:rPr sz="2000" b="1" i="1" spc="-1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93444" y="3952113"/>
            <a:ext cx="7595234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taking the union of the answers is not</a:t>
            </a:r>
            <a:r>
              <a:rPr sz="2000" b="1" i="1" spc="-16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enough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sz="31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Eg 3: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suppose that the Sailors relation is vertically fragmented, with</a:t>
            </a:r>
            <a:r>
              <a:rPr sz="2000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66"/>
                </a:solidFill>
                <a:latin typeface="Times New Roman"/>
                <a:cs typeface="Times New Roman"/>
              </a:rPr>
              <a:t>sid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000" i="1" spc="-5" dirty="0">
                <a:solidFill>
                  <a:srgbClr val="FF0066"/>
                </a:solidFill>
                <a:latin typeface="Times New Roman"/>
                <a:cs typeface="Times New Roman"/>
              </a:rPr>
              <a:t>rating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fields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at MUMBAI and the </a:t>
            </a:r>
            <a:r>
              <a:rPr sz="2000" i="1" dirty="0">
                <a:solidFill>
                  <a:srgbClr val="FF0066"/>
                </a:solidFill>
                <a:latin typeface="Times New Roman"/>
                <a:cs typeface="Times New Roman"/>
              </a:rPr>
              <a:t>sname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000" i="1" spc="5" dirty="0">
                <a:solidFill>
                  <a:srgbClr val="FF0066"/>
                </a:solidFill>
                <a:latin typeface="Times New Roman"/>
                <a:cs typeface="Times New Roman"/>
              </a:rPr>
              <a:t>age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fields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at  DELHI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This vertical </a:t>
            </a:r>
            <a:r>
              <a:rPr sz="2000" spc="-5" dirty="0">
                <a:latin typeface="Times New Roman"/>
                <a:cs typeface="Times New Roman"/>
              </a:rPr>
              <a:t>fragmentation </a:t>
            </a:r>
            <a:r>
              <a:rPr sz="2000" dirty="0">
                <a:latin typeface="Times New Roman"/>
                <a:cs typeface="Times New Roman"/>
              </a:rPr>
              <a:t>would be a lossy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decomposition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705" marR="5080" indent="-2286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Eg</a:t>
            </a:r>
            <a:r>
              <a:rPr lang="en-US" sz="20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4:</a:t>
            </a:r>
            <a:r>
              <a:rPr lang="en-US" sz="20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entire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Sailors </a:t>
            </a:r>
            <a:r>
              <a:rPr lang="en-US" sz="20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relation is </a:t>
            </a:r>
            <a:r>
              <a:rPr lang="en-US" sz="2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stored at </a:t>
            </a:r>
            <a:r>
              <a:rPr lang="en-US" sz="20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both MUMBAI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DELHI  sites.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b="1" i="1" dirty="0" smtClean="0">
                <a:latin typeface="Times New Roman"/>
                <a:cs typeface="Times New Roman"/>
              </a:rPr>
              <a:t>Where should the query be</a:t>
            </a:r>
            <a:r>
              <a:rPr lang="en-US" sz="2000" b="1" i="1" spc="-114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executed?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85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2 </a:t>
            </a:r>
            <a:r>
              <a:rPr lang="en-US" sz="2400" b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Joins </a:t>
            </a:r>
            <a:r>
              <a:rPr lang="en-US" sz="2400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in a Distributed</a:t>
            </a:r>
            <a:r>
              <a:rPr lang="en-US" sz="2400" b="1" spc="-2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DBMS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5115" marR="6350" indent="-273050">
              <a:lnSpc>
                <a:spcPct val="100000"/>
              </a:lnSpc>
              <a:spcBef>
                <a:spcPts val="61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  <a:tab pos="845819" algn="l"/>
              </a:tabLst>
            </a:pPr>
            <a:r>
              <a:rPr lang="en-US" sz="2000" b="1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Eg</a:t>
            </a:r>
            <a:r>
              <a:rPr lang="en-US" sz="2000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:	</a:t>
            </a:r>
            <a:r>
              <a:rPr lang="en-US" sz="2000" spc="-5" dirty="0" smtClean="0">
                <a:latin typeface="Times New Roman"/>
                <a:cs typeface="Times New Roman"/>
              </a:rPr>
              <a:t>the Sailors relation </a:t>
            </a:r>
            <a:r>
              <a:rPr lang="en-US" sz="2000" spc="-10" dirty="0" smtClean="0">
                <a:latin typeface="Times New Roman"/>
                <a:cs typeface="Times New Roman"/>
              </a:rPr>
              <a:t>is </a:t>
            </a:r>
            <a:r>
              <a:rPr lang="en-US" sz="2000" spc="-5" dirty="0" smtClean="0">
                <a:latin typeface="Times New Roman"/>
                <a:cs typeface="Times New Roman"/>
              </a:rPr>
              <a:t>stored at MUMBAI, and that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Reserves  </a:t>
            </a:r>
            <a:r>
              <a:rPr lang="en-US" sz="2000" dirty="0" smtClean="0">
                <a:latin typeface="Times New Roman"/>
                <a:cs typeface="Times New Roman"/>
              </a:rPr>
              <a:t>relation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stored </a:t>
            </a:r>
            <a:r>
              <a:rPr lang="en-US" sz="2000" spc="-5" dirty="0" smtClean="0">
                <a:latin typeface="Times New Roman"/>
                <a:cs typeface="Times New Roman"/>
              </a:rPr>
              <a:t>at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DELHI.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Joins of relations </a:t>
            </a:r>
            <a:r>
              <a:rPr lang="en-US" sz="2000" spc="-5" dirty="0" smtClean="0">
                <a:latin typeface="Times New Roman"/>
                <a:cs typeface="Times New Roman"/>
              </a:rPr>
              <a:t>at different sites can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very</a:t>
            </a:r>
            <a:r>
              <a:rPr lang="en-US" sz="2000" spc="-1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expensive.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JOIN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STRATEGY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94385" lvl="1" indent="-462915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75000"/>
              <a:buAutoNum type="arabicPeriod"/>
              <a:tabLst>
                <a:tab pos="794385" algn="l"/>
                <a:tab pos="795020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Fetch as</a:t>
            </a:r>
            <a:r>
              <a:rPr lang="en-US" sz="2000" b="1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needed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75005" lvl="1" indent="-343535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5000"/>
              <a:buAutoNum type="arabicPeriod"/>
              <a:tabLst>
                <a:tab pos="675005" algn="l"/>
                <a:tab pos="675640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Ship</a:t>
            </a:r>
            <a:r>
              <a:rPr lang="en-US" sz="2000" b="1" spc="-1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whole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37870" lvl="1" indent="-4064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AutoNum type="arabicPeriod"/>
              <a:tabLst>
                <a:tab pos="737870" algn="l"/>
                <a:tab pos="738505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Semijoins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37870" lvl="1" indent="-406400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SzPct val="85000"/>
              <a:buAutoNum type="arabicPeriod"/>
              <a:tabLst>
                <a:tab pos="737870" algn="l"/>
                <a:tab pos="738505" algn="l"/>
              </a:tabLst>
            </a:pPr>
            <a:r>
              <a:rPr lang="en-US" sz="2000" b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Bloomjoins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0F5666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pc="-65" dirty="0" smtClean="0">
                <a:solidFill>
                  <a:srgbClr val="0F56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F5666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dirty="0" smtClean="0"/>
              <a:t>While parallelism is motivated by performance consideration several distinct issues motivate data distribution:</a:t>
            </a:r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dirty="0" smtClean="0"/>
              <a:t>INCREASED AVAILABILITY: If a site containing a relation goes </a:t>
            </a:r>
            <a:r>
              <a:rPr lang="en-US" dirty="0" err="1" smtClean="0"/>
              <a:t>down,the</a:t>
            </a:r>
            <a:r>
              <a:rPr lang="en-US" dirty="0" smtClean="0"/>
              <a:t> relation continues to be </a:t>
            </a:r>
            <a:r>
              <a:rPr lang="en-US" dirty="0" err="1" smtClean="0"/>
              <a:t>availabe</a:t>
            </a:r>
            <a:r>
              <a:rPr lang="en-US" dirty="0" smtClean="0"/>
              <a:t> a copy is maintained at another site.</a:t>
            </a:r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dirty="0" smtClean="0"/>
              <a:t>DISTRIBUTED ACCESS TO DATA:</a:t>
            </a:r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dirty="0" smtClean="0"/>
              <a:t>ANALYSIS OF DISTRIBUTED DATA:</a:t>
            </a:r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dirty="0" smtClean="0"/>
          </a:p>
          <a:p>
            <a:pPr marL="560705" lvl="1" indent="-229235">
              <a:lnSpc>
                <a:spcPct val="100000"/>
              </a:lnSpc>
              <a:spcBef>
                <a:spcPts val="120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115" indent="-273050" algn="just">
              <a:lnSpc>
                <a:spcPct val="100000"/>
              </a:lnSpc>
              <a:spcBef>
                <a:spcPts val="459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1.Fetch As</a:t>
            </a:r>
            <a:r>
              <a:rPr lang="en-US" b="1" spc="-16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Needed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90100"/>
              </a:lnSpc>
              <a:spcBef>
                <a:spcPts val="59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Page-oriented </a:t>
            </a:r>
            <a:r>
              <a:rPr lang="en-US" b="1" dirty="0" smtClean="0">
                <a:latin typeface="Times New Roman"/>
                <a:cs typeface="Times New Roman"/>
              </a:rPr>
              <a:t>Nested Loops </a:t>
            </a:r>
            <a:r>
              <a:rPr lang="en-US" b="1" spc="-5" dirty="0" smtClean="0">
                <a:latin typeface="Times New Roman"/>
                <a:cs typeface="Times New Roman"/>
              </a:rPr>
              <a:t>join: </a:t>
            </a:r>
            <a:r>
              <a:rPr lang="en-US" dirty="0" smtClean="0">
                <a:latin typeface="Times New Roman"/>
                <a:cs typeface="Times New Roman"/>
              </a:rPr>
              <a:t>For </a:t>
            </a:r>
            <a:r>
              <a:rPr lang="en-US" spc="-5" dirty="0" smtClean="0">
                <a:latin typeface="Times New Roman"/>
                <a:cs typeface="Times New Roman"/>
              </a:rPr>
              <a:t>each </a:t>
            </a:r>
            <a:r>
              <a:rPr lang="en-US" i="1" spc="-5" dirty="0" smtClean="0">
                <a:latin typeface="Times New Roman"/>
                <a:cs typeface="Times New Roman"/>
              </a:rPr>
              <a:t>page </a:t>
            </a:r>
            <a:r>
              <a:rPr lang="en-US" spc="-5" dirty="0" smtClean="0">
                <a:latin typeface="Times New Roman"/>
                <a:cs typeface="Times New Roman"/>
              </a:rPr>
              <a:t>of R, get each </a:t>
            </a:r>
            <a:r>
              <a:rPr lang="en-US" i="1" spc="-10" dirty="0" smtClean="0">
                <a:latin typeface="Times New Roman"/>
                <a:cs typeface="Times New Roman"/>
              </a:rPr>
              <a:t>page  </a:t>
            </a:r>
            <a:r>
              <a:rPr lang="en-US" dirty="0" smtClean="0">
                <a:latin typeface="Times New Roman"/>
                <a:cs typeface="Times New Roman"/>
              </a:rPr>
              <a:t>of S,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write out matching pairs of </a:t>
            </a:r>
            <a:r>
              <a:rPr lang="en-US" spc="-5" dirty="0" err="1" smtClean="0">
                <a:latin typeface="Times New Roman"/>
                <a:cs typeface="Times New Roman"/>
              </a:rPr>
              <a:t>tuples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&lt;r, </a:t>
            </a:r>
            <a:r>
              <a:rPr lang="en-US" dirty="0" smtClean="0">
                <a:latin typeface="Times New Roman"/>
                <a:cs typeface="Times New Roman"/>
              </a:rPr>
              <a:t>s&gt;, </a:t>
            </a:r>
            <a:r>
              <a:rPr lang="en-US" spc="-5" dirty="0" smtClean="0">
                <a:latin typeface="Times New Roman"/>
                <a:cs typeface="Times New Roman"/>
              </a:rPr>
              <a:t>where </a:t>
            </a:r>
            <a:r>
              <a:rPr lang="en-US" dirty="0" smtClean="0">
                <a:latin typeface="Times New Roman"/>
                <a:cs typeface="Times New Roman"/>
              </a:rPr>
              <a:t>r </a:t>
            </a:r>
            <a:r>
              <a:rPr lang="en-US" spc="-5" dirty="0" smtClean="0">
                <a:latin typeface="Times New Roman"/>
                <a:cs typeface="Times New Roman"/>
              </a:rPr>
              <a:t>is </a:t>
            </a:r>
            <a:r>
              <a:rPr lang="en-US" spc="-10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R-page  </a:t>
            </a:r>
            <a:r>
              <a:rPr lang="en-US" dirty="0" smtClean="0">
                <a:latin typeface="Times New Roman"/>
                <a:cs typeface="Times New Roman"/>
              </a:rPr>
              <a:t>and s </a:t>
            </a:r>
            <a:r>
              <a:rPr lang="en-US" spc="-5" dirty="0" smtClean="0">
                <a:latin typeface="Times New Roman"/>
                <a:cs typeface="Times New Roman"/>
              </a:rPr>
              <a:t>is in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S-page.</a:t>
            </a: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ts val="216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spc="-75" dirty="0" smtClean="0">
                <a:latin typeface="Times New Roman"/>
                <a:cs typeface="Times New Roman"/>
              </a:rPr>
              <a:t>We </a:t>
            </a:r>
            <a:r>
              <a:rPr lang="en-US" spc="-5" dirty="0" smtClean="0">
                <a:latin typeface="Times New Roman"/>
                <a:cs typeface="Times New Roman"/>
              </a:rPr>
              <a:t>could </a:t>
            </a:r>
            <a:r>
              <a:rPr lang="en-US" dirty="0" smtClean="0">
                <a:latin typeface="Times New Roman"/>
                <a:cs typeface="Times New Roman"/>
              </a:rPr>
              <a:t>do a </a:t>
            </a:r>
            <a:r>
              <a:rPr lang="en-US" spc="-5" dirty="0" smtClean="0">
                <a:latin typeface="Times New Roman"/>
                <a:cs typeface="Times New Roman"/>
              </a:rPr>
              <a:t>page-oriented nested loops join </a:t>
            </a:r>
            <a:r>
              <a:rPr lang="en-US" spc="-10" dirty="0" smtClean="0">
                <a:latin typeface="Times New Roman"/>
                <a:cs typeface="Times New Roman"/>
              </a:rPr>
              <a:t>in </a:t>
            </a:r>
            <a:r>
              <a:rPr lang="en-US" b="1" dirty="0" smtClean="0">
                <a:latin typeface="Times New Roman"/>
                <a:cs typeface="Times New Roman"/>
              </a:rPr>
              <a:t>MUMBAI </a:t>
            </a:r>
            <a:r>
              <a:rPr lang="en-US" spc="-5" dirty="0" smtClean="0">
                <a:latin typeface="Times New Roman"/>
                <a:cs typeface="Times New Roman"/>
              </a:rPr>
              <a:t>with  Sailors as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latin typeface="Times New Roman"/>
                <a:cs typeface="Times New Roman"/>
              </a:rPr>
              <a:t>outer, </a:t>
            </a:r>
            <a:r>
              <a:rPr lang="en-US" spc="-5" dirty="0" smtClean="0">
                <a:latin typeface="Times New Roman"/>
                <a:cs typeface="Times New Roman"/>
              </a:rPr>
              <a:t>and for each Sailors page, fetch </a:t>
            </a:r>
            <a:r>
              <a:rPr lang="en-US" spc="-10" dirty="0" smtClean="0">
                <a:latin typeface="Times New Roman"/>
                <a:cs typeface="Times New Roman"/>
              </a:rPr>
              <a:t>all </a:t>
            </a:r>
            <a:r>
              <a:rPr lang="en-US" spc="-5" dirty="0" smtClean="0">
                <a:latin typeface="Times New Roman"/>
                <a:cs typeface="Times New Roman"/>
              </a:rPr>
              <a:t>Reserves pages  </a:t>
            </a:r>
            <a:r>
              <a:rPr lang="en-US" dirty="0" smtClean="0">
                <a:latin typeface="Times New Roman"/>
                <a:cs typeface="Times New Roman"/>
              </a:rPr>
              <a:t>from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DELHI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7620" indent="-273050" algn="just">
              <a:lnSpc>
                <a:spcPts val="216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we cache </a:t>
            </a:r>
            <a:r>
              <a:rPr lang="en-US" spc="-5" dirty="0" smtClean="0">
                <a:latin typeface="Times New Roman"/>
                <a:cs typeface="Times New Roman"/>
              </a:rPr>
              <a:t>the fetched Reserves pages in </a:t>
            </a:r>
            <a:r>
              <a:rPr lang="en-US" dirty="0" smtClean="0">
                <a:latin typeface="Times New Roman"/>
                <a:cs typeface="Times New Roman"/>
              </a:rPr>
              <a:t>MUMBAI </a:t>
            </a:r>
            <a:r>
              <a:rPr lang="en-US" spc="-5" dirty="0" smtClean="0">
                <a:latin typeface="Times New Roman"/>
                <a:cs typeface="Times New Roman"/>
              </a:rPr>
              <a:t>until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join </a:t>
            </a:r>
            <a:r>
              <a:rPr lang="en-US" spc="-20" dirty="0" smtClean="0">
                <a:latin typeface="Times New Roman"/>
                <a:cs typeface="Times New Roman"/>
              </a:rPr>
              <a:t>is  </a:t>
            </a:r>
            <a:r>
              <a:rPr lang="en-US" spc="-5" dirty="0" smtClean="0">
                <a:latin typeface="Times New Roman"/>
                <a:cs typeface="Times New Roman"/>
              </a:rPr>
              <a:t>complete, </a:t>
            </a:r>
            <a:r>
              <a:rPr lang="en-US" dirty="0" smtClean="0">
                <a:latin typeface="Times New Roman"/>
                <a:cs typeface="Times New Roman"/>
              </a:rPr>
              <a:t>pages are fetched only</a:t>
            </a:r>
            <a:r>
              <a:rPr lang="en-US" spc="-10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93444" y="200914"/>
            <a:ext cx="7157110" cy="1123315"/>
          </a:xfrm>
          <a:prstGeom prst="rect">
            <a:avLst/>
          </a:prstGeom>
        </p:spPr>
        <p:txBody>
          <a:bodyPr vert="horz" wrap="square" lIns="0" tIns="136854" rIns="0" bIns="0" rtlCol="0" anchor="ctr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Fetch As Needed: </a:t>
            </a:r>
            <a:r>
              <a:rPr kumimoji="0" lang="en-US" sz="4400" b="0" i="0" u="none" strike="noStrike" kern="120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Transferring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4400" b="0" i="0" u="none" strike="noStrike" kern="1200" cap="none" spc="-3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  piecewise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914400" y="1828800"/>
            <a:ext cx="774474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2974594" y="4976241"/>
            <a:ext cx="437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2400" spc="-5" dirty="0">
                <a:latin typeface="Times New Roman"/>
                <a:cs typeface="Times New Roman"/>
              </a:rPr>
              <a:t>QUE</a:t>
            </a:r>
            <a:r>
              <a:rPr sz="2400" spc="-140" dirty="0">
                <a:latin typeface="Times New Roman"/>
                <a:cs typeface="Times New Roman"/>
              </a:rPr>
              <a:t>R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que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4410075" y="3276600"/>
            <a:ext cx="32385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781800" y="5029200"/>
            <a:ext cx="32385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</a:t>
            </a:r>
            <a:r>
              <a:rPr lang="en-US" spc="-5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Assume </a:t>
            </a:r>
            <a:r>
              <a:rPr lang="en-US" sz="2000" dirty="0" smtClean="0">
                <a:latin typeface="Times New Roman"/>
                <a:cs typeface="Times New Roman"/>
              </a:rPr>
              <a:t>Reserves and Sailors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relations</a:t>
            </a:r>
          </a:p>
          <a:p>
            <a:pPr marL="835660" lvl="1" indent="-229235">
              <a:lnSpc>
                <a:spcPct val="100000"/>
              </a:lnSpc>
              <a:spcBef>
                <a:spcPts val="395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each </a:t>
            </a:r>
            <a:r>
              <a:rPr lang="en-US" sz="2000" b="1" dirty="0" err="1" smtClean="0">
                <a:latin typeface="Times New Roman"/>
                <a:cs typeface="Times New Roman"/>
              </a:rPr>
              <a:t>tuple</a:t>
            </a:r>
            <a:r>
              <a:rPr lang="en-US" sz="2000" b="1" dirty="0" smtClean="0">
                <a:latin typeface="Times New Roman"/>
                <a:cs typeface="Times New Roman"/>
              </a:rPr>
              <a:t> of Reserves is 40 bytes</a:t>
            </a:r>
            <a:r>
              <a:rPr lang="en-US" sz="2000" b="1" spc="-13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long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409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a page can hold 100 Reserves</a:t>
            </a:r>
            <a:r>
              <a:rPr lang="en-US" sz="2000" b="1" spc="-135" dirty="0" smtClean="0"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395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1,000 pages of such</a:t>
            </a:r>
            <a:r>
              <a:rPr lang="en-US" sz="2000" b="1" spc="-95" dirty="0" smtClean="0"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tuples</a:t>
            </a:r>
            <a:r>
              <a:rPr lang="en-US" sz="2000" b="1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400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each </a:t>
            </a:r>
            <a:r>
              <a:rPr lang="en-US" sz="2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tuple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of Sailors is 50 </a:t>
            </a:r>
            <a:r>
              <a:rPr lang="en-US" sz="20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bytes</a:t>
            </a:r>
            <a:r>
              <a:rPr lang="en-US" sz="2000" spc="-1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long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405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page can hold 80 Sailors</a:t>
            </a:r>
            <a:r>
              <a:rPr lang="en-US" sz="2000" spc="-1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97890" lvl="1" indent="-291465">
              <a:lnSpc>
                <a:spcPct val="100000"/>
              </a:lnSpc>
              <a:spcBef>
                <a:spcPts val="400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97890" algn="l"/>
                <a:tab pos="898525" algn="l"/>
              </a:tabLst>
            </a:pPr>
            <a:r>
              <a:rPr lang="en-US" sz="2000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500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pages of such</a:t>
            </a:r>
            <a:r>
              <a:rPr lang="en-US" sz="2000" spc="-9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tuples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i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td </a:t>
            </a:r>
            <a:r>
              <a:rPr lang="en-US" sz="2000" dirty="0" smtClean="0">
                <a:latin typeface="Times New Roman"/>
                <a:cs typeface="Times New Roman"/>
              </a:rPr>
              <a:t>is cost to read/write page; </a:t>
            </a:r>
            <a:r>
              <a:rPr lang="en-US" sz="2000" spc="-5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ts</a:t>
            </a:r>
            <a:r>
              <a:rPr lang="en-US" sz="2000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 cost to ship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page.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cost is = 500</a:t>
            </a:r>
            <a:r>
              <a:rPr lang="en-US" sz="2000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td </a:t>
            </a:r>
            <a:r>
              <a:rPr lang="en-US" sz="2000" dirty="0" smtClean="0">
                <a:latin typeface="Times New Roman"/>
                <a:cs typeface="Times New Roman"/>
              </a:rPr>
              <a:t>to scan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Sailors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for each Sailors page, the cost of scanning shipping </a:t>
            </a:r>
            <a:r>
              <a:rPr lang="en-US" sz="2000" spc="-5" dirty="0" smtClean="0"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latin typeface="Times New Roman"/>
                <a:cs typeface="Times New Roman"/>
              </a:rPr>
              <a:t>of Reserves, which</a:t>
            </a:r>
            <a:r>
              <a:rPr lang="en-US" sz="2000" spc="-2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</a:p>
          <a:p>
            <a:pPr marL="285115"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=1000(</a:t>
            </a:r>
            <a:r>
              <a:rPr lang="en-US" sz="2000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td </a:t>
            </a:r>
            <a:r>
              <a:rPr lang="en-US" sz="2000" dirty="0" smtClean="0">
                <a:latin typeface="Times New Roman"/>
                <a:cs typeface="Times New Roman"/>
              </a:rPr>
              <a:t>+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i="1" spc="-5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ts</a:t>
            </a:r>
            <a:r>
              <a:rPr lang="en-US" sz="2000" spc="-5" dirty="0" smtClean="0">
                <a:latin typeface="Times New Roman"/>
                <a:cs typeface="Times New Roman"/>
              </a:rPr>
              <a:t>).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b="1" dirty="0" smtClean="0">
                <a:latin typeface="Times New Roman"/>
                <a:cs typeface="Times New Roman"/>
              </a:rPr>
              <a:t>total cost </a:t>
            </a:r>
            <a:r>
              <a:rPr lang="en-US" sz="2000" dirty="0" smtClean="0">
                <a:latin typeface="Times New Roman"/>
                <a:cs typeface="Times New Roman"/>
              </a:rPr>
              <a:t>is = 500</a:t>
            </a:r>
            <a:r>
              <a:rPr lang="en-US" sz="2000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td </a:t>
            </a:r>
            <a:r>
              <a:rPr lang="en-US" sz="2000" dirty="0" smtClean="0">
                <a:latin typeface="Times New Roman"/>
                <a:cs typeface="Times New Roman"/>
              </a:rPr>
              <a:t>+ 500</a:t>
            </a:r>
            <a:r>
              <a:rPr lang="en-US" sz="2000" i="1" dirty="0" smtClean="0">
                <a:latin typeface="Times New Roman"/>
                <a:cs typeface="Times New Roman"/>
              </a:rPr>
              <a:t>, </a:t>
            </a:r>
            <a:r>
              <a:rPr lang="en-US" sz="2000" dirty="0" smtClean="0">
                <a:latin typeface="Times New Roman"/>
                <a:cs typeface="Times New Roman"/>
              </a:rPr>
              <a:t>000(</a:t>
            </a:r>
            <a:r>
              <a:rPr lang="en-US" sz="2000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td </a:t>
            </a:r>
            <a:r>
              <a:rPr lang="en-US" sz="2000" dirty="0" smtClean="0">
                <a:latin typeface="Times New Roman"/>
                <a:cs typeface="Times New Roman"/>
              </a:rPr>
              <a:t>+</a:t>
            </a:r>
            <a:r>
              <a:rPr lang="en-US" sz="2000" spc="-225" dirty="0" smtClean="0">
                <a:latin typeface="Times New Roman"/>
                <a:cs typeface="Times New Roman"/>
              </a:rPr>
              <a:t> </a:t>
            </a:r>
            <a:r>
              <a:rPr lang="en-US" sz="2000" i="1" spc="-5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ts</a:t>
            </a:r>
            <a:r>
              <a:rPr lang="en-US" sz="2000" spc="-5" dirty="0" smtClean="0">
                <a:latin typeface="Times New Roman"/>
                <a:cs typeface="Times New Roman"/>
              </a:rPr>
              <a:t>).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</a:t>
            </a:r>
            <a:r>
              <a:rPr lang="en-US" spc="-5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115" indent="-273050">
              <a:lnSpc>
                <a:spcPct val="100000"/>
              </a:lnSpc>
              <a:spcBef>
                <a:spcPts val="459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This cost depends on the </a:t>
            </a:r>
            <a:r>
              <a:rPr lang="en-US" spc="-5" dirty="0" smtClean="0">
                <a:latin typeface="Times New Roman"/>
                <a:cs typeface="Times New Roman"/>
              </a:rPr>
              <a:t>size </a:t>
            </a:r>
            <a:r>
              <a:rPr lang="en-US" dirty="0" smtClean="0">
                <a:latin typeface="Times New Roman"/>
                <a:cs typeface="Times New Roman"/>
              </a:rPr>
              <a:t>of the</a:t>
            </a:r>
            <a:r>
              <a:rPr lang="en-US" spc="-1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result.</a:t>
            </a:r>
          </a:p>
          <a:p>
            <a:pPr marL="285115" indent="-273050">
              <a:lnSpc>
                <a:spcPts val="2280"/>
              </a:lnSpc>
              <a:spcBef>
                <a:spcPts val="359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3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cost</a:t>
            </a:r>
            <a:r>
              <a:rPr lang="en-US" spc="3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shipping</a:t>
            </a:r>
            <a:r>
              <a:rPr lang="en-US" spc="3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3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result</a:t>
            </a:r>
            <a:r>
              <a:rPr lang="en-US" spc="36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is</a:t>
            </a:r>
            <a:r>
              <a:rPr lang="en-US" spc="3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greater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than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spc="39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cost</a:t>
            </a:r>
            <a:r>
              <a:rPr lang="en-US" spc="3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shipping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both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>
              <a:lnSpc>
                <a:spcPts val="2280"/>
              </a:lnSpc>
            </a:pPr>
            <a:r>
              <a:rPr lang="en-US" dirty="0" smtClean="0">
                <a:latin typeface="Times New Roman"/>
                <a:cs typeface="Times New Roman"/>
              </a:rPr>
              <a:t>Sailors and Reserves </a:t>
            </a:r>
            <a:r>
              <a:rPr lang="en-US" spc="-5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the query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site.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2.Ship to One Site</a:t>
            </a:r>
            <a:r>
              <a:rPr lang="en-US" b="1" spc="-8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(sort-merge-join)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160"/>
              </a:lnSpc>
              <a:spcBef>
                <a:spcPts val="63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cost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scanning and shipping Sailors, saving it at </a:t>
            </a:r>
            <a:r>
              <a:rPr lang="en-US" dirty="0" smtClean="0">
                <a:latin typeface="Times New Roman"/>
                <a:cs typeface="Times New Roman"/>
              </a:rPr>
              <a:t>DELHI, </a:t>
            </a:r>
            <a:r>
              <a:rPr lang="en-US" spc="-5" dirty="0" smtClean="0">
                <a:latin typeface="Times New Roman"/>
                <a:cs typeface="Times New Roman"/>
              </a:rPr>
              <a:t>and then  </a:t>
            </a:r>
            <a:r>
              <a:rPr lang="en-US" dirty="0" smtClean="0">
                <a:latin typeface="Times New Roman"/>
                <a:cs typeface="Times New Roman"/>
              </a:rPr>
              <a:t>doing the join </a:t>
            </a:r>
            <a:r>
              <a:rPr lang="en-US" spc="-5" dirty="0" smtClean="0">
                <a:latin typeface="Times New Roman"/>
                <a:cs typeface="Times New Roman"/>
              </a:rPr>
              <a:t>at </a:t>
            </a:r>
            <a:r>
              <a:rPr lang="en-US" dirty="0" smtClean="0">
                <a:latin typeface="Times New Roman"/>
                <a:cs typeface="Times New Roman"/>
              </a:rPr>
              <a:t>DELHI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is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Wingdings 2"/>
              <a:buChar char="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=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500(2</a:t>
            </a:r>
            <a:r>
              <a:rPr lang="en-US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td 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+ </a:t>
            </a:r>
            <a:r>
              <a:rPr lang="en-US" b="1" i="1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ts</a:t>
            </a:r>
            <a:r>
              <a:rPr lang="en-US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b="1" spc="-8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(Result)</a:t>
            </a:r>
            <a:r>
              <a:rPr lang="en-US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td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cost of shipping Reserves and doing the join </a:t>
            </a:r>
            <a:r>
              <a:rPr lang="en-US" spc="-5" dirty="0" smtClean="0">
                <a:latin typeface="Times New Roman"/>
                <a:cs typeface="Times New Roman"/>
              </a:rPr>
              <a:t>at </a:t>
            </a:r>
            <a:r>
              <a:rPr lang="en-US" dirty="0" smtClean="0">
                <a:latin typeface="Times New Roman"/>
                <a:cs typeface="Times New Roman"/>
              </a:rPr>
              <a:t>MUMBAI</a:t>
            </a:r>
            <a:r>
              <a:rPr lang="en-US" spc="-19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is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lang="en-US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=1000(2</a:t>
            </a:r>
            <a:r>
              <a:rPr lang="en-US" b="1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td</a:t>
            </a:r>
            <a:r>
              <a:rPr lang="en-US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b="1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ts</a:t>
            </a:r>
            <a:r>
              <a:rPr lang="en-US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)+(result</a:t>
            </a:r>
            <a:r>
              <a:rPr lang="en-US" b="1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)td</a:t>
            </a:r>
            <a:r>
              <a:rPr lang="en-US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93444" y="200914"/>
            <a:ext cx="7157110" cy="1123315"/>
          </a:xfrm>
          <a:prstGeom prst="rect">
            <a:avLst/>
          </a:prstGeom>
        </p:spPr>
        <p:txBody>
          <a:bodyPr vert="horz" wrap="square" lIns="0" tIns="136854" rIns="0" bIns="0" rtlCol="0" anchor="ctr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Ship Whole: </a:t>
            </a:r>
            <a:r>
              <a:rPr kumimoji="0" lang="en-US" sz="4400" b="0" i="0" u="none" strike="noStrike" kern="120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Transferring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4400" b="0" i="0" u="none" strike="noStrike" kern="1200" cap="none" spc="-204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complete  relation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262062" y="1828800"/>
            <a:ext cx="7077075" cy="307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2974594" y="4976241"/>
            <a:ext cx="437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2400" spc="-5" dirty="0">
                <a:latin typeface="Times New Roman"/>
                <a:cs typeface="Times New Roman"/>
              </a:rPr>
              <a:t>QUE</a:t>
            </a:r>
            <a:r>
              <a:rPr sz="2400" spc="-140" dirty="0">
                <a:latin typeface="Times New Roman"/>
                <a:cs typeface="Times New Roman"/>
              </a:rPr>
              <a:t>R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que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6781800" y="5029200"/>
            <a:ext cx="314325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5.Distributed </a:t>
            </a:r>
            <a:r>
              <a:rPr lang="en-US" dirty="0" smtClean="0"/>
              <a:t>Query </a:t>
            </a:r>
            <a:r>
              <a:rPr lang="en-US" spc="-5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Ship </a:t>
            </a:r>
            <a:r>
              <a:rPr lang="en-US" spc="5" dirty="0" smtClean="0">
                <a:latin typeface="Times New Roman"/>
                <a:cs typeface="Times New Roman"/>
              </a:rPr>
              <a:t>Whole </a:t>
            </a:r>
            <a:r>
              <a:rPr lang="en-US" dirty="0" err="1" smtClean="0">
                <a:latin typeface="Times New Roman"/>
                <a:cs typeface="Times New Roman"/>
              </a:rPr>
              <a:t>vs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Fetch </a:t>
            </a:r>
            <a:r>
              <a:rPr lang="en-US" dirty="0" smtClean="0">
                <a:latin typeface="Times New Roman"/>
                <a:cs typeface="Times New Roman"/>
              </a:rPr>
              <a:t>as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needed:</a:t>
            </a: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Fetch </a:t>
            </a:r>
            <a:r>
              <a:rPr lang="en-US" dirty="0" smtClean="0">
                <a:latin typeface="Times New Roman"/>
                <a:cs typeface="Times New Roman"/>
              </a:rPr>
              <a:t>as needed results in a high </a:t>
            </a:r>
            <a:r>
              <a:rPr lang="en-US" spc="-5" dirty="0" smtClean="0">
                <a:latin typeface="Times New Roman"/>
                <a:cs typeface="Times New Roman"/>
              </a:rPr>
              <a:t>number </a:t>
            </a:r>
            <a:r>
              <a:rPr lang="en-US" dirty="0" smtClean="0">
                <a:latin typeface="Times New Roman"/>
                <a:cs typeface="Times New Roman"/>
              </a:rPr>
              <a:t>of</a:t>
            </a:r>
            <a:r>
              <a:rPr lang="en-US" spc="-15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messages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Ship whole results in high </a:t>
            </a:r>
            <a:r>
              <a:rPr lang="en-US" spc="-5" dirty="0" smtClean="0">
                <a:latin typeface="Times New Roman"/>
                <a:cs typeface="Times New Roman"/>
              </a:rPr>
              <a:t>amounts </a:t>
            </a:r>
            <a:r>
              <a:rPr lang="en-US" dirty="0" smtClean="0">
                <a:latin typeface="Times New Roman"/>
                <a:cs typeface="Times New Roman"/>
              </a:rPr>
              <a:t>of transferred</a:t>
            </a:r>
            <a:r>
              <a:rPr lang="en-US" spc="-2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data</a:t>
            </a:r>
          </a:p>
          <a:p>
            <a:pPr marL="337185" marR="7620" indent="-325120">
              <a:lnSpc>
                <a:spcPts val="2160"/>
              </a:lnSpc>
              <a:spcBef>
                <a:spcPts val="63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337185" algn="l"/>
                <a:tab pos="337820" algn="l"/>
                <a:tab pos="1096010" algn="l"/>
              </a:tabLst>
            </a:pPr>
            <a:r>
              <a:rPr lang="en-US" i="1" dirty="0" smtClean="0">
                <a:latin typeface="Times New Roman"/>
                <a:cs typeface="Times New Roman"/>
              </a:rPr>
              <a:t>Note:	Some </a:t>
            </a:r>
            <a:r>
              <a:rPr lang="en-US" i="1" spc="-5" dirty="0" err="1" smtClean="0">
                <a:latin typeface="Times New Roman"/>
                <a:cs typeface="Times New Roman"/>
              </a:rPr>
              <a:t>tuples</a:t>
            </a:r>
            <a:r>
              <a:rPr lang="en-US" i="1" spc="-5" dirty="0" smtClean="0">
                <a:latin typeface="Times New Roman"/>
                <a:cs typeface="Times New Roman"/>
              </a:rPr>
              <a:t> </a:t>
            </a:r>
            <a:r>
              <a:rPr lang="en-US" i="1" spc="-10" dirty="0" smtClean="0">
                <a:latin typeface="Times New Roman"/>
                <a:cs typeface="Times New Roman"/>
              </a:rPr>
              <a:t>in </a:t>
            </a:r>
            <a:r>
              <a:rPr lang="en-US" i="1" spc="-5" dirty="0" smtClean="0">
                <a:latin typeface="Times New Roman"/>
                <a:cs typeface="Times New Roman"/>
              </a:rPr>
              <a:t>Reserves do </a:t>
            </a:r>
            <a:r>
              <a:rPr lang="en-US" i="1" dirty="0" smtClean="0">
                <a:latin typeface="Times New Roman"/>
                <a:cs typeface="Times New Roman"/>
              </a:rPr>
              <a:t>not </a:t>
            </a:r>
            <a:r>
              <a:rPr lang="en-US" i="1" spc="-10" dirty="0" smtClean="0">
                <a:latin typeface="Times New Roman"/>
                <a:cs typeface="Times New Roman"/>
              </a:rPr>
              <a:t>join </a:t>
            </a:r>
            <a:r>
              <a:rPr lang="en-US" i="1" spc="-5" dirty="0" smtClean="0">
                <a:latin typeface="Times New Roman"/>
                <a:cs typeface="Times New Roman"/>
              </a:rPr>
              <a:t>with </a:t>
            </a:r>
            <a:r>
              <a:rPr lang="en-US" i="1" dirty="0" smtClean="0">
                <a:latin typeface="Times New Roman"/>
                <a:cs typeface="Times New Roman"/>
              </a:rPr>
              <a:t>any </a:t>
            </a:r>
            <a:r>
              <a:rPr lang="en-US" i="1" spc="-10" dirty="0" err="1" smtClean="0">
                <a:latin typeface="Times New Roman"/>
                <a:cs typeface="Times New Roman"/>
              </a:rPr>
              <a:t>tuple</a:t>
            </a:r>
            <a:r>
              <a:rPr lang="en-US" i="1" spc="-10" dirty="0" smtClean="0"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latin typeface="Times New Roman"/>
                <a:cs typeface="Times New Roman"/>
              </a:rPr>
              <a:t>in Sailors, we  </a:t>
            </a:r>
            <a:r>
              <a:rPr lang="en-US" i="1" dirty="0" smtClean="0">
                <a:latin typeface="Times New Roman"/>
                <a:cs typeface="Times New Roman"/>
              </a:rPr>
              <a:t>could avoid shipping</a:t>
            </a:r>
            <a:r>
              <a:rPr lang="en-US" i="1" spc="-100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them.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b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3.Semijoins </a:t>
            </a:r>
            <a:r>
              <a:rPr lang="en-US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and</a:t>
            </a:r>
            <a:r>
              <a:rPr lang="en-US" b="1" spc="-5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Bloomjoins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US" b="1" dirty="0" err="1" smtClean="0">
                <a:solidFill>
                  <a:srgbClr val="1FADCD"/>
                </a:solidFill>
                <a:latin typeface="Times New Roman"/>
                <a:cs typeface="Times New Roman"/>
              </a:rPr>
              <a:t>Semijoins</a:t>
            </a:r>
            <a:r>
              <a:rPr lang="en-US" b="1" dirty="0" smtClean="0">
                <a:solidFill>
                  <a:srgbClr val="1FADCD"/>
                </a:solidFill>
                <a:latin typeface="Times New Roman"/>
                <a:cs typeface="Times New Roman"/>
              </a:rPr>
              <a:t>: 3</a:t>
            </a:r>
            <a:r>
              <a:rPr lang="en-US" b="1" spc="-65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1FADCD"/>
                </a:solidFill>
                <a:latin typeface="Times New Roman"/>
                <a:cs typeface="Times New Roman"/>
              </a:rPr>
              <a:t>steps: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2280"/>
              </a:lnSpc>
              <a:spcBef>
                <a:spcPts val="359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At MUMBAI, compute the </a:t>
            </a:r>
            <a:r>
              <a:rPr lang="en-US" b="1" spc="-10" dirty="0" smtClean="0">
                <a:latin typeface="Times New Roman"/>
                <a:cs typeface="Times New Roman"/>
              </a:rPr>
              <a:t>projection </a:t>
            </a:r>
            <a:r>
              <a:rPr lang="en-US" spc="-5" dirty="0" smtClean="0">
                <a:latin typeface="Times New Roman"/>
                <a:cs typeface="Times New Roman"/>
              </a:rPr>
              <a:t>of Sailors onto the join columns</a:t>
            </a:r>
            <a:r>
              <a:rPr lang="en-US" spc="28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i.e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lang="en-US" i="1" dirty="0" err="1" smtClean="0">
                <a:latin typeface="Times New Roman"/>
                <a:cs typeface="Times New Roman"/>
              </a:rPr>
              <a:t>sid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 ship this projection </a:t>
            </a:r>
            <a:r>
              <a:rPr lang="en-US" spc="-5" dirty="0" smtClean="0">
                <a:latin typeface="Times New Roman"/>
                <a:cs typeface="Times New Roman"/>
              </a:rPr>
              <a:t>to</a:t>
            </a:r>
            <a:r>
              <a:rPr lang="en-US" spc="-1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DELHI.</a:t>
            </a:r>
          </a:p>
          <a:p>
            <a:pPr marL="469900" marR="5080" indent="-457200">
              <a:lnSpc>
                <a:spcPts val="2160"/>
              </a:lnSpc>
              <a:spcBef>
                <a:spcPts val="630"/>
              </a:spcBef>
              <a:buClr>
                <a:srgbClr val="2CA1BE"/>
              </a:buClr>
              <a:buSzPct val="85000"/>
              <a:buAutoNum type="arabicPeriod" startAt="2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2. At DELHI, compute </a:t>
            </a: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b="1" spc="-5" dirty="0" smtClean="0">
                <a:latin typeface="Times New Roman"/>
                <a:cs typeface="Times New Roman"/>
              </a:rPr>
              <a:t>natural join </a:t>
            </a:r>
            <a:r>
              <a:rPr lang="en-US" spc="-5" dirty="0" smtClean="0">
                <a:latin typeface="Times New Roman"/>
                <a:cs typeface="Times New Roman"/>
              </a:rPr>
              <a:t>of the projection received </a:t>
            </a:r>
            <a:r>
              <a:rPr lang="en-US" dirty="0" smtClean="0">
                <a:latin typeface="Times New Roman"/>
                <a:cs typeface="Times New Roman"/>
              </a:rPr>
              <a:t>from  the first </a:t>
            </a:r>
            <a:r>
              <a:rPr lang="en-US" spc="-5" dirty="0" smtClean="0">
                <a:latin typeface="Times New Roman"/>
                <a:cs typeface="Times New Roman"/>
              </a:rPr>
              <a:t>site </a:t>
            </a:r>
            <a:r>
              <a:rPr lang="en-US" dirty="0" smtClean="0">
                <a:latin typeface="Times New Roman"/>
                <a:cs typeface="Times New Roman"/>
              </a:rPr>
              <a:t>with the Reserves</a:t>
            </a:r>
            <a:r>
              <a:rPr lang="en-US" spc="-114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relation.</a:t>
            </a:r>
          </a:p>
          <a:p>
            <a:pPr marL="469900" indent="-457200">
              <a:lnSpc>
                <a:spcPts val="2280"/>
              </a:lnSpc>
              <a:spcBef>
                <a:spcPts val="330"/>
              </a:spcBef>
              <a:buClr>
                <a:srgbClr val="2CA1BE"/>
              </a:buClr>
              <a:buSzPct val="85000"/>
              <a:buAutoNum type="arabicPeriod" startAt="2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1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result</a:t>
            </a:r>
            <a:r>
              <a:rPr lang="en-US" spc="1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this</a:t>
            </a:r>
            <a:r>
              <a:rPr lang="en-US" spc="1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join</a:t>
            </a:r>
            <a:r>
              <a:rPr lang="en-US" spc="14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is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called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reduction</a:t>
            </a:r>
            <a:r>
              <a:rPr lang="en-US" b="1" spc="1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Reserves</a:t>
            </a:r>
            <a:r>
              <a:rPr lang="en-US" spc="1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with</a:t>
            </a:r>
            <a:r>
              <a:rPr lang="en-US" spc="1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respect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to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lang="en-US" dirty="0" smtClean="0">
                <a:latin typeface="Times New Roman"/>
                <a:cs typeface="Times New Roman"/>
              </a:rPr>
              <a:t>Sailors. ship the reduction of Reserves </a:t>
            </a:r>
            <a:r>
              <a:rPr lang="en-US" spc="-5" dirty="0" smtClean="0">
                <a:latin typeface="Times New Roman"/>
                <a:cs typeface="Times New Roman"/>
              </a:rPr>
              <a:t>to</a:t>
            </a:r>
            <a:r>
              <a:rPr lang="en-US" spc="-1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MUMBAI.</a:t>
            </a: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Clr>
                <a:srgbClr val="2CA1BE"/>
              </a:buClr>
              <a:buSzPct val="85000"/>
              <a:buAutoNum type="arabicPeriod" startAt="4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3. At </a:t>
            </a:r>
            <a:r>
              <a:rPr lang="en-US" spc="-5" dirty="0" smtClean="0">
                <a:latin typeface="Times New Roman"/>
                <a:cs typeface="Times New Roman"/>
              </a:rPr>
              <a:t>MUMBAI, compute the </a:t>
            </a:r>
            <a:r>
              <a:rPr lang="en-US" dirty="0" smtClean="0">
                <a:latin typeface="Times New Roman"/>
                <a:cs typeface="Times New Roman"/>
              </a:rPr>
              <a:t>join </a:t>
            </a:r>
            <a:r>
              <a:rPr lang="en-US" spc="-5" dirty="0" smtClean="0">
                <a:latin typeface="Times New Roman"/>
                <a:cs typeface="Times New Roman"/>
              </a:rPr>
              <a:t>of the reduction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Reserves</a:t>
            </a:r>
            <a:r>
              <a:rPr lang="en-US" spc="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with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93444" y="687450"/>
            <a:ext cx="200088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" normalizeH="0" baseline="0" noProof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Semijoin: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93444" y="1468882"/>
            <a:ext cx="74599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Semijoin: Requesting all </a:t>
            </a:r>
            <a:r>
              <a:rPr sz="2600" dirty="0">
                <a:latin typeface="Times New Roman"/>
                <a:cs typeface="Times New Roman"/>
              </a:rPr>
              <a:t>join partners in just </a:t>
            </a:r>
            <a:r>
              <a:rPr sz="2600" spc="5" dirty="0">
                <a:latin typeface="Times New Roman"/>
                <a:cs typeface="Times New Roman"/>
              </a:rPr>
              <a:t>one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685800" y="2286000"/>
            <a:ext cx="8162925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FF0000"/>
                </a:solidFill>
              </a:rPr>
              <a:t>5.Distributed </a:t>
            </a:r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spc="-45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8000" indent="-4953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508000" algn="l"/>
              </a:tabLst>
            </a:pPr>
            <a:r>
              <a:rPr lang="en-US" b="1" dirty="0" err="1" smtClean="0">
                <a:solidFill>
                  <a:srgbClr val="1FADCD"/>
                </a:solidFill>
                <a:latin typeface="Times New Roman"/>
                <a:cs typeface="Times New Roman"/>
              </a:rPr>
              <a:t>Bloomjoins</a:t>
            </a:r>
            <a:r>
              <a:rPr lang="en-US" b="1" dirty="0" smtClean="0">
                <a:solidFill>
                  <a:srgbClr val="1FADCD"/>
                </a:solidFill>
                <a:latin typeface="Times New Roman"/>
                <a:cs typeface="Times New Roman"/>
              </a:rPr>
              <a:t>: </a:t>
            </a:r>
            <a:r>
              <a:rPr lang="en-US" dirty="0" smtClean="0">
                <a:solidFill>
                  <a:srgbClr val="1FADCD"/>
                </a:solidFill>
                <a:latin typeface="Times New Roman"/>
                <a:cs typeface="Times New Roman"/>
              </a:rPr>
              <a:t>3</a:t>
            </a:r>
            <a:r>
              <a:rPr lang="en-US" spc="-65" dirty="0" smtClean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1FADCD"/>
                </a:solidFill>
                <a:latin typeface="Times New Roman"/>
                <a:cs typeface="Times New Roman"/>
              </a:rPr>
              <a:t>steps: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 marR="5080" indent="-495300" algn="just">
              <a:lnSpc>
                <a:spcPct val="80100"/>
              </a:lnSpc>
              <a:spcBef>
                <a:spcPts val="595"/>
              </a:spcBef>
              <a:buClr>
                <a:srgbClr val="2CA1BE"/>
              </a:buClr>
              <a:buSzPct val="85000"/>
              <a:buAutoNum type="arabicPeriod"/>
              <a:tabLst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At MUMBAI, A </a:t>
            </a:r>
            <a:r>
              <a:rPr lang="en-US" spc="-5" dirty="0" smtClean="0">
                <a:latin typeface="Times New Roman"/>
                <a:cs typeface="Times New Roman"/>
              </a:rPr>
              <a:t>bit-vector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10" dirty="0" smtClean="0">
                <a:latin typeface="Times New Roman"/>
                <a:cs typeface="Times New Roman"/>
              </a:rPr>
              <a:t>(some </a:t>
            </a:r>
            <a:r>
              <a:rPr lang="en-US" spc="-5" dirty="0" smtClean="0">
                <a:latin typeface="Times New Roman"/>
                <a:cs typeface="Times New Roman"/>
              </a:rPr>
              <a:t>chosen) size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spc="-5" dirty="0" smtClean="0">
                <a:latin typeface="Times New Roman"/>
                <a:cs typeface="Times New Roman"/>
              </a:rPr>
              <a:t>is computed </a:t>
            </a:r>
            <a:r>
              <a:rPr lang="en-US" spc="5" dirty="0" smtClean="0">
                <a:latin typeface="Times New Roman"/>
                <a:cs typeface="Times New Roman"/>
              </a:rPr>
              <a:t>by  </a:t>
            </a:r>
            <a:r>
              <a:rPr lang="en-US" spc="-5" dirty="0" smtClean="0">
                <a:latin typeface="Times New Roman"/>
                <a:cs typeface="Times New Roman"/>
              </a:rPr>
              <a:t>hashing each </a:t>
            </a:r>
            <a:r>
              <a:rPr lang="en-US" spc="-5" dirty="0" err="1" smtClean="0">
                <a:latin typeface="Times New Roman"/>
                <a:cs typeface="Times New Roman"/>
              </a:rPr>
              <a:t>tuple</a:t>
            </a:r>
            <a:r>
              <a:rPr lang="en-US" spc="-5" dirty="0" smtClean="0">
                <a:latin typeface="Times New Roman"/>
                <a:cs typeface="Times New Roman"/>
              </a:rPr>
              <a:t> of Sailors into the </a:t>
            </a:r>
            <a:r>
              <a:rPr lang="en-US" dirty="0" smtClean="0">
                <a:latin typeface="Times New Roman"/>
                <a:cs typeface="Times New Roman"/>
              </a:rPr>
              <a:t>range 0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i="1" dirty="0" smtClean="0">
                <a:latin typeface="Times New Roman"/>
                <a:cs typeface="Times New Roman"/>
              </a:rPr>
              <a:t>k −</a:t>
            </a:r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spc="-5" dirty="0" smtClean="0">
                <a:latin typeface="Times New Roman"/>
                <a:cs typeface="Times New Roman"/>
              </a:rPr>
              <a:t>and setting </a:t>
            </a:r>
            <a:r>
              <a:rPr lang="en-US" dirty="0" smtClean="0">
                <a:latin typeface="Times New Roman"/>
                <a:cs typeface="Times New Roman"/>
              </a:rPr>
              <a:t>bit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1.  if some </a:t>
            </a:r>
            <a:r>
              <a:rPr lang="en-US" dirty="0" err="1" smtClean="0">
                <a:latin typeface="Times New Roman"/>
                <a:cs typeface="Times New Roman"/>
              </a:rPr>
              <a:t>tuple</a:t>
            </a:r>
            <a:r>
              <a:rPr lang="en-US" dirty="0" smtClean="0">
                <a:latin typeface="Times New Roman"/>
                <a:cs typeface="Times New Roman"/>
              </a:rPr>
              <a:t> hashes </a:t>
            </a:r>
            <a:r>
              <a:rPr lang="en-US" spc="-5" dirty="0" smtClean="0">
                <a:latin typeface="Times New Roman"/>
                <a:cs typeface="Times New Roman"/>
              </a:rPr>
              <a:t>to </a:t>
            </a:r>
            <a:r>
              <a:rPr lang="en-US" i="1" spc="-5" dirty="0" err="1" smtClean="0">
                <a:latin typeface="Times New Roman"/>
                <a:cs typeface="Times New Roman"/>
              </a:rPr>
              <a:t>i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and 0 otherwise then ship this </a:t>
            </a:r>
            <a:r>
              <a:rPr lang="en-US" spc="-5" dirty="0" smtClean="0">
                <a:latin typeface="Times New Roman"/>
                <a:cs typeface="Times New Roman"/>
              </a:rPr>
              <a:t>to</a:t>
            </a:r>
            <a:r>
              <a:rPr lang="en-US" spc="-1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DELHI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Times New Roman"/>
              <a:buAutoNum type="arabicPeriod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508000" marR="5080" indent="-495300" algn="just">
              <a:lnSpc>
                <a:spcPct val="80000"/>
              </a:lnSpc>
              <a:buClr>
                <a:srgbClr val="2CA1BE"/>
              </a:buClr>
              <a:buSzPct val="85000"/>
              <a:buAutoNum type="arabicPeriod"/>
              <a:tabLst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At DELHI, </a:t>
            </a:r>
            <a:r>
              <a:rPr lang="en-US" spc="-5" dirty="0" smtClean="0">
                <a:latin typeface="Times New Roman"/>
                <a:cs typeface="Times New Roman"/>
              </a:rPr>
              <a:t>the reduction of Reserves is computed </a:t>
            </a:r>
            <a:r>
              <a:rPr lang="en-US" dirty="0" smtClean="0">
                <a:latin typeface="Times New Roman"/>
                <a:cs typeface="Times New Roman"/>
              </a:rPr>
              <a:t>by </a:t>
            </a:r>
            <a:r>
              <a:rPr lang="en-US" spc="-5" dirty="0" smtClean="0">
                <a:latin typeface="Times New Roman"/>
                <a:cs typeface="Times New Roman"/>
              </a:rPr>
              <a:t>hashing each </a:t>
            </a:r>
            <a:r>
              <a:rPr lang="en-US" spc="-5" dirty="0" err="1" smtClean="0">
                <a:latin typeface="Times New Roman"/>
                <a:cs typeface="Times New Roman"/>
              </a:rPr>
              <a:t>tuple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Reserves (using the </a:t>
            </a:r>
            <a:r>
              <a:rPr lang="en-US" i="1" spc="-5" dirty="0" err="1" smtClean="0">
                <a:latin typeface="Times New Roman"/>
                <a:cs typeface="Times New Roman"/>
              </a:rPr>
              <a:t>sid</a:t>
            </a:r>
            <a:r>
              <a:rPr lang="en-US" i="1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field) into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range </a:t>
            </a:r>
            <a:r>
              <a:rPr lang="en-US" dirty="0" smtClean="0">
                <a:latin typeface="Times New Roman"/>
                <a:cs typeface="Times New Roman"/>
              </a:rPr>
              <a:t>0 </a:t>
            </a:r>
            <a:r>
              <a:rPr lang="en-US" spc="-5" dirty="0" smtClean="0">
                <a:latin typeface="Times New Roman"/>
                <a:cs typeface="Times New Roman"/>
              </a:rPr>
              <a:t>to </a:t>
            </a:r>
            <a:r>
              <a:rPr lang="en-US" i="1" dirty="0" smtClean="0">
                <a:latin typeface="Times New Roman"/>
                <a:cs typeface="Times New Roman"/>
              </a:rPr>
              <a:t>k − </a:t>
            </a:r>
            <a:r>
              <a:rPr lang="en-US" dirty="0" smtClean="0">
                <a:latin typeface="Times New Roman"/>
                <a:cs typeface="Times New Roman"/>
              </a:rPr>
              <a:t>1, </a:t>
            </a:r>
            <a:r>
              <a:rPr lang="en-US" spc="-5" dirty="0" smtClean="0">
                <a:latin typeface="Times New Roman"/>
                <a:cs typeface="Times New Roman"/>
              </a:rPr>
              <a:t>using the same  hash function used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construct the </a:t>
            </a:r>
            <a:r>
              <a:rPr lang="en-US" spc="-15" dirty="0" smtClean="0">
                <a:latin typeface="Times New Roman"/>
                <a:cs typeface="Times New Roman"/>
              </a:rPr>
              <a:t>bit-vector, </a:t>
            </a:r>
            <a:r>
              <a:rPr lang="en-US" spc="-5" dirty="0" smtClean="0">
                <a:latin typeface="Times New Roman"/>
                <a:cs typeface="Times New Roman"/>
              </a:rPr>
              <a:t>and discarding </a:t>
            </a:r>
            <a:r>
              <a:rPr lang="en-US" spc="-10" dirty="0" err="1" smtClean="0">
                <a:latin typeface="Times New Roman"/>
                <a:cs typeface="Times New Roman"/>
              </a:rPr>
              <a:t>tuples</a:t>
            </a:r>
            <a:r>
              <a:rPr lang="en-US" spc="-1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whose hash value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corresponds </a:t>
            </a:r>
            <a:r>
              <a:rPr lang="en-US" spc="-10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a 0 </a:t>
            </a:r>
            <a:r>
              <a:rPr lang="en-US" spc="-5" dirty="0" err="1" smtClean="0">
                <a:latin typeface="Times New Roman"/>
                <a:cs typeface="Times New Roman"/>
              </a:rPr>
              <a:t>bit.ship</a:t>
            </a:r>
            <a:r>
              <a:rPr lang="en-US" spc="-5" dirty="0" smtClean="0">
                <a:latin typeface="Times New Roman"/>
                <a:cs typeface="Times New Roman"/>
              </a:rPr>
              <a:t> the reduction of Reserves  to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MUMBAI.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Times New Roman"/>
              <a:buAutoNum type="arabicPeriod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508000" indent="-49530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AutoNum type="arabicPeriod"/>
              <a:tabLst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At MUMBAI, compute the join of the reduction of Reserves with</a:t>
            </a:r>
            <a:r>
              <a:rPr lang="en-US" spc="-2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Sailors.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464646"/>
                </a:solidFill>
              </a:rPr>
              <a:t>Bloom</a:t>
            </a:r>
            <a:r>
              <a:rPr lang="en-US" spc="-90" dirty="0" smtClean="0">
                <a:solidFill>
                  <a:srgbClr val="464646"/>
                </a:solidFill>
              </a:rPr>
              <a:t> </a:t>
            </a:r>
            <a:r>
              <a:rPr lang="en-US" dirty="0" smtClean="0">
                <a:solidFill>
                  <a:srgbClr val="464646"/>
                </a:solidFill>
              </a:rPr>
              <a:t>join: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Bloom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join:</a:t>
            </a:r>
          </a:p>
          <a:p>
            <a:pPr indent="-330835">
              <a:spcBef>
                <a:spcPts val="6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342900" algn="l"/>
                <a:tab pos="3435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Also </a:t>
            </a:r>
            <a:r>
              <a:rPr lang="en-US" sz="2400" dirty="0" smtClean="0">
                <a:latin typeface="Times New Roman"/>
                <a:cs typeface="Times New Roman"/>
              </a:rPr>
              <a:t>known </a:t>
            </a:r>
            <a:r>
              <a:rPr lang="en-US" sz="2400" spc="-5" dirty="0" smtClean="0">
                <a:latin typeface="Times New Roman"/>
                <a:cs typeface="Times New Roman"/>
              </a:rPr>
              <a:t>as </a:t>
            </a:r>
            <a:r>
              <a:rPr lang="en-US" sz="2400" dirty="0" smtClean="0">
                <a:latin typeface="Times New Roman"/>
                <a:cs typeface="Times New Roman"/>
              </a:rPr>
              <a:t>bit-vector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342900" algn="l"/>
                <a:tab pos="343535" algn="l"/>
              </a:tabLst>
            </a:pPr>
            <a:r>
              <a:rPr lang="en-US" dirty="0" smtClean="0"/>
              <a:t>	</a:t>
            </a:r>
            <a:r>
              <a:rPr lang="en-US" sz="2400" spc="-25" dirty="0" smtClean="0">
                <a:latin typeface="Times New Roman"/>
                <a:cs typeface="Times New Roman"/>
              </a:rPr>
              <a:t>Avoiding </a:t>
            </a:r>
            <a:r>
              <a:rPr lang="en-US" sz="2400" dirty="0" smtClean="0">
                <a:latin typeface="Times New Roman"/>
                <a:cs typeface="Times New Roman"/>
              </a:rPr>
              <a:t>to transfer all join attribute </a:t>
            </a:r>
            <a:r>
              <a:rPr lang="en-US" sz="2400" spc="-5" dirty="0" smtClean="0">
                <a:latin typeface="Times New Roman"/>
                <a:cs typeface="Times New Roman"/>
              </a:rPr>
              <a:t>values </a:t>
            </a:r>
            <a:r>
              <a:rPr lang="en-US" sz="2400" dirty="0" smtClean="0">
                <a:latin typeface="Times New Roman"/>
                <a:cs typeface="Times New Roman"/>
              </a:rPr>
              <a:t>to the</a:t>
            </a:r>
            <a:r>
              <a:rPr lang="en-US" sz="2400" spc="-1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other  node</a:t>
            </a: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360045" algn="l"/>
                <a:tab pos="36068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Instead transferring a </a:t>
            </a:r>
            <a:r>
              <a:rPr lang="en-US" sz="2400" dirty="0" err="1" smtClean="0">
                <a:latin typeface="Times New Roman"/>
                <a:cs typeface="Times New Roman"/>
              </a:rPr>
              <a:t>bitvector</a:t>
            </a:r>
            <a:r>
              <a:rPr lang="en-US" sz="2400" dirty="0" smtClean="0">
                <a:latin typeface="Times New Roman"/>
                <a:cs typeface="Times New Roman"/>
              </a:rPr>
              <a:t> B[1 : : :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n]</a:t>
            </a: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353695" algn="l"/>
                <a:tab pos="354330" algn="l"/>
              </a:tabLst>
            </a:pPr>
            <a:r>
              <a:rPr lang="en-US" sz="2400" spc="-10" dirty="0" smtClean="0">
                <a:latin typeface="Times New Roman"/>
                <a:cs typeface="Times New Roman"/>
              </a:rPr>
              <a:t>Transformation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623570" lvl="1" indent="-2921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623570" algn="l"/>
                <a:tab pos="62420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Choose an appropriate hash function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</a:t>
            </a:r>
          </a:p>
          <a:p>
            <a:pPr marL="608330" lvl="1" indent="-27686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608330" algn="l"/>
                <a:tab pos="60896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Apply h </a:t>
            </a:r>
            <a:r>
              <a:rPr lang="en-US" sz="2000" spc="-5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transform attribute values to the range </a:t>
            </a:r>
            <a:r>
              <a:rPr lang="en-US" sz="2000" spc="10" dirty="0" smtClean="0">
                <a:latin typeface="Times New Roman"/>
                <a:cs typeface="Times New Roman"/>
              </a:rPr>
              <a:t>[1 </a:t>
            </a:r>
            <a:r>
              <a:rPr lang="en-US" sz="2000" dirty="0" smtClean="0">
                <a:latin typeface="Times New Roman"/>
                <a:cs typeface="Times New Roman"/>
              </a:rPr>
              <a:t>: : :</a:t>
            </a:r>
            <a:r>
              <a:rPr lang="en-US" sz="2000" spc="-2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n]</a:t>
            </a:r>
          </a:p>
          <a:p>
            <a:pPr marL="623570" lvl="1" indent="-2921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SzPct val="85000"/>
              <a:buFont typeface="Wingdings 2"/>
              <a:buChar char=""/>
              <a:tabLst>
                <a:tab pos="623570" algn="l"/>
                <a:tab pos="62420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Set the corresponding bits in the </a:t>
            </a:r>
            <a:r>
              <a:rPr lang="en-US" sz="2000" dirty="0" err="1" smtClean="0">
                <a:latin typeface="Times New Roman"/>
                <a:cs typeface="Times New Roman"/>
              </a:rPr>
              <a:t>bitvector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B[1 </a:t>
            </a:r>
            <a:r>
              <a:rPr lang="en-US" sz="2000" dirty="0" smtClean="0">
                <a:latin typeface="Times New Roman"/>
                <a:cs typeface="Times New Roman"/>
              </a:rPr>
              <a:t>: : : n]</a:t>
            </a:r>
            <a:r>
              <a:rPr lang="en-US" sz="2000" spc="-2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464646"/>
                </a:solidFill>
              </a:rPr>
              <a:t>Bloom</a:t>
            </a:r>
            <a:r>
              <a:rPr lang="en-US" spc="-90" dirty="0" smtClean="0">
                <a:solidFill>
                  <a:srgbClr val="464646"/>
                </a:solidFill>
              </a:rPr>
              <a:t> </a:t>
            </a:r>
            <a:r>
              <a:rPr lang="en-US" dirty="0" smtClean="0">
                <a:solidFill>
                  <a:srgbClr val="464646"/>
                </a:solidFill>
              </a:rPr>
              <a:t>join:</a:t>
            </a:r>
            <a:endParaRPr lang="en-US" dirty="0"/>
          </a:p>
        </p:txBody>
      </p:sp>
      <p:sp>
        <p:nvSpPr>
          <p:cNvPr id="13" name="object 4"/>
          <p:cNvSpPr/>
          <p:nvPr/>
        </p:nvSpPr>
        <p:spPr>
          <a:xfrm>
            <a:off x="914400" y="2286000"/>
            <a:ext cx="7291451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914400" y="1752600"/>
            <a:ext cx="6948140" cy="37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115" marR="3486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basic idea behind Parallel DB is to carry 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spc="-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whenever is</a:t>
            </a:r>
            <a:r>
              <a:rPr lang="en-US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opportunities for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parallelism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-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RDBMS.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architectures have been proposed for building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pc="-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DBMSs.</a:t>
            </a: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1	</a:t>
            </a:r>
            <a:r>
              <a:rPr lang="en-US" sz="3600" b="1" spc="-10" dirty="0" smtClean="0">
                <a:latin typeface="Times New Roman" pitchFamily="18" charset="0"/>
                <a:cs typeface="Times New Roman" pitchFamily="18" charset="0"/>
              </a:rPr>
              <a:t>Shared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3600" b="1" spc="-10" dirty="0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sz="3600" b="1" spc="-5" dirty="0" smtClean="0">
                <a:latin typeface="Times New Roman" pitchFamily="18" charset="0"/>
                <a:cs typeface="Times New Roman" pitchFamily="18" charset="0"/>
              </a:rPr>
              <a:t> Disk</a:t>
            </a:r>
          </a:p>
          <a:p>
            <a:pPr marL="285115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3600" b="1" spc="-5" dirty="0" smtClean="0">
                <a:latin typeface="Times New Roman" pitchFamily="18" charset="0"/>
                <a:cs typeface="Times New Roman" pitchFamily="18" charset="0"/>
              </a:rPr>
              <a:t>3      </a:t>
            </a:r>
            <a:r>
              <a:rPr lang="en-US" sz="3600" b="1" spc="-10" dirty="0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en-US" sz="3600" b="1" spc="-5" dirty="0" smtClean="0">
                <a:latin typeface="Times New Roman" pitchFamily="18" charset="0"/>
                <a:cs typeface="Times New Roman" pitchFamily="18" charset="0"/>
              </a:rPr>
              <a:t> Nothing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3050">
              <a:lnSpc>
                <a:spcPct val="100000"/>
              </a:lnSpc>
              <a:spcBef>
                <a:spcPts val="1110"/>
              </a:spcBef>
              <a:buClr>
                <a:srgbClr val="2CA1BE"/>
              </a:buClr>
              <a:buSzPct val="84375"/>
              <a:buFont typeface="Wingdings 2"/>
              <a:buChar char=""/>
              <a:tabLst>
                <a:tab pos="285750" algn="l"/>
              </a:tabLst>
            </a:pPr>
            <a:r>
              <a:rPr lang="en-US" dirty="0">
                <a:solidFill>
                  <a:srgbClr val="1FADCD"/>
                </a:solidFill>
                <a:latin typeface="Times New Roman"/>
                <a:cs typeface="Times New Roman"/>
              </a:rPr>
              <a:t>Cost-Based Query</a:t>
            </a:r>
            <a:r>
              <a:rPr lang="en-US" spc="-55" dirty="0">
                <a:solidFill>
                  <a:srgbClr val="1FADCD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FADCD"/>
                </a:solidFill>
                <a:latin typeface="Times New Roman"/>
                <a:cs typeface="Times New Roman"/>
              </a:rPr>
              <a:t>Optimization</a:t>
            </a:r>
            <a:endParaRPr lang="en-US" dirty="0">
              <a:latin typeface="Times New Roman"/>
              <a:cs typeface="Times New Roman"/>
            </a:endParaRPr>
          </a:p>
          <a:p>
            <a:pPr marL="285115" marR="103505" indent="-273050">
              <a:lnSpc>
                <a:spcPct val="100000"/>
              </a:lnSpc>
              <a:spcBef>
                <a:spcPts val="64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optimizing </a:t>
            </a:r>
            <a:r>
              <a:rPr lang="en-US" sz="2000" dirty="0" smtClean="0">
                <a:latin typeface="Times New Roman"/>
                <a:cs typeface="Times New Roman"/>
              </a:rPr>
              <a:t>queries in a distributed database poses the following</a:t>
            </a:r>
            <a:r>
              <a:rPr lang="en-US" sz="2000" spc="-2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additional  challenges:</a:t>
            </a: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lang="en-US" sz="2950" dirty="0" smtClean="0">
              <a:latin typeface="Times New Roman"/>
              <a:cs typeface="Times New Roman"/>
            </a:endParaRPr>
          </a:p>
          <a:p>
            <a:pPr marL="561340" marR="5080" lvl="1" indent="-229235">
              <a:lnSpc>
                <a:spcPct val="100000"/>
              </a:lnSpc>
              <a:buClr>
                <a:srgbClr val="DA1F28"/>
              </a:buClr>
              <a:buSzPct val="85000"/>
              <a:buFont typeface="Wingdings"/>
              <a:buChar char=""/>
              <a:tabLst>
                <a:tab pos="56197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Communication </a:t>
            </a:r>
            <a:r>
              <a:rPr lang="en-US" sz="2000" dirty="0" smtClean="0">
                <a:latin typeface="Times New Roman"/>
                <a:cs typeface="Times New Roman"/>
              </a:rPr>
              <a:t>costs </a:t>
            </a:r>
            <a:r>
              <a:rPr lang="en-US" sz="2000" spc="-5" dirty="0" smtClean="0">
                <a:latin typeface="Times New Roman"/>
                <a:cs typeface="Times New Roman"/>
              </a:rPr>
              <a:t>must </a:t>
            </a:r>
            <a:r>
              <a:rPr lang="en-US" sz="2000" dirty="0" smtClean="0">
                <a:latin typeface="Times New Roman"/>
                <a:cs typeface="Times New Roman"/>
              </a:rPr>
              <a:t>be considered. If we have several copies of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  relation, we </a:t>
            </a:r>
            <a:r>
              <a:rPr lang="en-US" sz="2000" spc="-10" dirty="0" smtClean="0">
                <a:latin typeface="Times New Roman"/>
                <a:cs typeface="Times New Roman"/>
              </a:rPr>
              <a:t>must </a:t>
            </a:r>
            <a:r>
              <a:rPr lang="en-US" sz="2000" spc="-5" dirty="0" smtClean="0">
                <a:latin typeface="Times New Roman"/>
                <a:cs typeface="Times New Roman"/>
              </a:rPr>
              <a:t>also </a:t>
            </a:r>
            <a:r>
              <a:rPr lang="en-US" sz="2000" dirty="0" smtClean="0">
                <a:latin typeface="Times New Roman"/>
                <a:cs typeface="Times New Roman"/>
              </a:rPr>
              <a:t>decide which copy to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use.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DA1F28"/>
              </a:buClr>
              <a:buFont typeface="Wingdings"/>
              <a:buChar char=""/>
            </a:pPr>
            <a:endParaRPr lang="en-US" sz="2750" dirty="0" smtClean="0">
              <a:latin typeface="Times New Roman"/>
              <a:cs typeface="Times New Roman"/>
            </a:endParaRPr>
          </a:p>
          <a:p>
            <a:pPr marL="561340" marR="502920" lvl="1" indent="-229235">
              <a:lnSpc>
                <a:spcPct val="100000"/>
              </a:lnSpc>
              <a:spcBef>
                <a:spcPts val="5"/>
              </a:spcBef>
              <a:buClr>
                <a:srgbClr val="DA1F28"/>
              </a:buClr>
              <a:buSzPct val="85000"/>
              <a:buFont typeface="Wingdings"/>
              <a:buChar char=""/>
              <a:tabLst>
                <a:tab pos="56197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If individual </a:t>
            </a:r>
            <a:r>
              <a:rPr lang="en-US" sz="2000" spc="-5" dirty="0" smtClean="0">
                <a:latin typeface="Times New Roman"/>
                <a:cs typeface="Times New Roman"/>
              </a:rPr>
              <a:t>sites </a:t>
            </a:r>
            <a:r>
              <a:rPr lang="en-US" sz="2000" dirty="0" smtClean="0">
                <a:latin typeface="Times New Roman"/>
                <a:cs typeface="Times New Roman"/>
              </a:rPr>
              <a:t>are run under the control of </a:t>
            </a:r>
            <a:r>
              <a:rPr lang="en-US" sz="2000" spc="-5" dirty="0" smtClean="0">
                <a:latin typeface="Times New Roman"/>
                <a:cs typeface="Times New Roman"/>
              </a:rPr>
              <a:t>different </a:t>
            </a:r>
            <a:r>
              <a:rPr lang="en-US" sz="2000" dirty="0" smtClean="0">
                <a:latin typeface="Times New Roman"/>
                <a:cs typeface="Times New Roman"/>
              </a:rPr>
              <a:t>DBMSs,</a:t>
            </a:r>
            <a:r>
              <a:rPr lang="en-US" sz="2000" spc="-2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 autonomy of each </a:t>
            </a:r>
            <a:r>
              <a:rPr lang="en-US" sz="2000" spc="-5" dirty="0" smtClean="0">
                <a:latin typeface="Times New Roman"/>
                <a:cs typeface="Times New Roman"/>
              </a:rPr>
              <a:t>site must </a:t>
            </a:r>
            <a:r>
              <a:rPr lang="en-US" sz="2000" dirty="0" smtClean="0">
                <a:latin typeface="Times New Roman"/>
                <a:cs typeface="Times New Roman"/>
              </a:rPr>
              <a:t>be respected while doing global query  planning.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Cost-Based Query</a:t>
            </a:r>
            <a:r>
              <a:rPr lang="en-US" spc="-10" dirty="0" smtClean="0"/>
              <a:t> </a:t>
            </a:r>
            <a:r>
              <a:rPr lang="en-US" spc="-5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Cos</a:t>
            </a:r>
            <a:r>
              <a:rPr lang="en-US" sz="2800" spc="-15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-b</a:t>
            </a:r>
            <a:r>
              <a:rPr lang="en-US" sz="2800" spc="-10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sed </a:t>
            </a:r>
            <a:r>
              <a:rPr lang="en-US" sz="2800" spc="-15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pp</a:t>
            </a:r>
            <a:r>
              <a:rPr lang="en-US" sz="2800" spc="-10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oa</a:t>
            </a:r>
            <a:r>
              <a:rPr lang="en-US" sz="2800" spc="-10" dirty="0" smtClean="0">
                <a:latin typeface="Times New Roman"/>
                <a:cs typeface="Times New Roman"/>
              </a:rPr>
              <a:t>c</a:t>
            </a:r>
            <a:r>
              <a:rPr lang="en-US" sz="2800" spc="5" dirty="0" smtClean="0">
                <a:latin typeface="Times New Roman"/>
                <a:cs typeface="Times New Roman"/>
              </a:rPr>
              <a:t>h</a:t>
            </a:r>
            <a:r>
              <a:rPr lang="en-US" sz="2800" dirty="0" smtClean="0">
                <a:latin typeface="Times New Roman"/>
                <a:cs typeface="Times New Roman"/>
              </a:rPr>
              <a:t>;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c</a:t>
            </a:r>
            <a:r>
              <a:rPr lang="en-US" sz="2800" spc="-10" dirty="0" smtClean="0">
                <a:latin typeface="Times New Roman"/>
                <a:cs typeface="Times New Roman"/>
              </a:rPr>
              <a:t>o</a:t>
            </a:r>
            <a:r>
              <a:rPr lang="en-US" sz="2800" dirty="0" smtClean="0">
                <a:latin typeface="Times New Roman"/>
                <a:cs typeface="Times New Roman"/>
              </a:rPr>
              <a:t>n</a:t>
            </a:r>
            <a:r>
              <a:rPr lang="en-US" sz="2800" spc="-2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id</a:t>
            </a:r>
            <a:r>
              <a:rPr lang="en-US" sz="2800" spc="-15" dirty="0" smtClean="0"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latin typeface="Times New Roman"/>
                <a:cs typeface="Times New Roman"/>
              </a:rPr>
              <a:t>r a</a:t>
            </a:r>
            <a:r>
              <a:rPr lang="en-US" sz="2800" spc="-10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l pl</a:t>
            </a:r>
            <a:r>
              <a:rPr lang="en-US" sz="2800" spc="-15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ns pick che</a:t>
            </a:r>
            <a:r>
              <a:rPr lang="en-US" sz="2800" spc="-15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pest similar to centralized</a:t>
            </a:r>
            <a:r>
              <a:rPr lang="en-US" sz="2800" spc="-4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optimization.</a:t>
            </a:r>
          </a:p>
          <a:p>
            <a:pPr marL="835660" indent="-229235">
              <a:lnSpc>
                <a:spcPct val="100000"/>
              </a:lnSpc>
              <a:spcBef>
                <a:spcPts val="505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800" b="1" i="1" spc="-5" dirty="0" smtClean="0">
                <a:latin typeface="Times New Roman"/>
                <a:cs typeface="Times New Roman"/>
              </a:rPr>
              <a:t>Difference </a:t>
            </a:r>
            <a:r>
              <a:rPr lang="en-US" sz="2800" b="1" i="1" dirty="0" smtClean="0">
                <a:latin typeface="Times New Roman"/>
                <a:cs typeface="Times New Roman"/>
              </a:rPr>
              <a:t>1: Communication costs must be</a:t>
            </a:r>
            <a:r>
              <a:rPr lang="en-US" sz="2800" b="1" i="1" spc="335" dirty="0" smtClean="0">
                <a:latin typeface="Times New Roman"/>
                <a:cs typeface="Times New Roman"/>
              </a:rPr>
              <a:t> </a:t>
            </a:r>
            <a:r>
              <a:rPr lang="en-US" sz="2800" b="1" i="1" dirty="0" smtClean="0">
                <a:latin typeface="Times New Roman"/>
                <a:cs typeface="Times New Roman"/>
              </a:rPr>
              <a:t>considered.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835660" indent="-229235">
              <a:lnSpc>
                <a:spcPct val="100000"/>
              </a:lnSpc>
              <a:spcBef>
                <a:spcPts val="409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800" b="1" i="1" spc="-5" dirty="0" smtClean="0">
                <a:latin typeface="Times New Roman"/>
                <a:cs typeface="Times New Roman"/>
              </a:rPr>
              <a:t>Difference </a:t>
            </a:r>
            <a:r>
              <a:rPr lang="en-US" sz="2800" b="1" i="1" dirty="0" smtClean="0">
                <a:latin typeface="Times New Roman"/>
                <a:cs typeface="Times New Roman"/>
              </a:rPr>
              <a:t>2: Local 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site </a:t>
            </a:r>
            <a:r>
              <a:rPr lang="en-US" sz="2800" b="1" i="1" dirty="0" smtClean="0">
                <a:latin typeface="Times New Roman"/>
                <a:cs typeface="Times New Roman"/>
              </a:rPr>
              <a:t>autonomy must be</a:t>
            </a:r>
            <a:r>
              <a:rPr lang="en-US" sz="2800" b="1" i="1" spc="-160" dirty="0" smtClean="0">
                <a:latin typeface="Times New Roman"/>
                <a:cs typeface="Times New Roman"/>
              </a:rPr>
              <a:t> </a:t>
            </a:r>
            <a:r>
              <a:rPr lang="en-US" sz="2800" b="1" i="1" dirty="0" smtClean="0">
                <a:latin typeface="Times New Roman"/>
                <a:cs typeface="Times New Roman"/>
              </a:rPr>
              <a:t>respected.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835660" indent="-229235">
              <a:lnSpc>
                <a:spcPct val="100000"/>
              </a:lnSpc>
              <a:spcBef>
                <a:spcPts val="395"/>
              </a:spcBef>
              <a:buClr>
                <a:srgbClr val="ACCEDC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lang="en-US" sz="2800" b="1" i="1" spc="-5" dirty="0" smtClean="0">
                <a:latin typeface="Times New Roman"/>
                <a:cs typeface="Times New Roman"/>
              </a:rPr>
              <a:t>Difference </a:t>
            </a:r>
            <a:r>
              <a:rPr lang="en-US" sz="2800" b="1" i="1" dirty="0" smtClean="0">
                <a:latin typeface="Times New Roman"/>
                <a:cs typeface="Times New Roman"/>
              </a:rPr>
              <a:t>3: New distributed join</a:t>
            </a:r>
            <a:r>
              <a:rPr lang="en-US" sz="2800" b="1" i="1" spc="-125" dirty="0" smtClean="0">
                <a:latin typeface="Times New Roman"/>
                <a:cs typeface="Times New Roman"/>
              </a:rPr>
              <a:t> </a:t>
            </a:r>
            <a:r>
              <a:rPr lang="en-US" sz="2800" b="1" i="1" dirty="0" smtClean="0">
                <a:latin typeface="Times New Roman"/>
                <a:cs typeface="Times New Roman"/>
              </a:rPr>
              <a:t>methods.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Query </a:t>
            </a:r>
            <a:r>
              <a:rPr lang="en-US" sz="2800" spc="-5" dirty="0" smtClean="0">
                <a:latin typeface="Times New Roman"/>
                <a:cs typeface="Times New Roman"/>
              </a:rPr>
              <a:t>site constructs global plan, with suggested local plans describing  </a:t>
            </a:r>
            <a:r>
              <a:rPr lang="en-US" sz="2800" dirty="0" smtClean="0">
                <a:latin typeface="Times New Roman"/>
                <a:cs typeface="Times New Roman"/>
              </a:rPr>
              <a:t>processing </a:t>
            </a:r>
            <a:r>
              <a:rPr lang="en-US" sz="2800" spc="-5" dirty="0" smtClean="0">
                <a:latin typeface="Times New Roman"/>
                <a:cs typeface="Times New Roman"/>
              </a:rPr>
              <a:t>at each</a:t>
            </a:r>
            <a:r>
              <a:rPr lang="en-US" sz="2800" spc="-6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site.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lang="en-US" sz="2800" b="1" i="1" dirty="0" smtClean="0">
                <a:latin typeface="Times New Roman"/>
                <a:cs typeface="Times New Roman"/>
              </a:rPr>
              <a:t>If a 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site </a:t>
            </a:r>
            <a:r>
              <a:rPr lang="en-US" sz="2800" b="1" i="1" dirty="0" smtClean="0">
                <a:latin typeface="Times New Roman"/>
                <a:cs typeface="Times New Roman"/>
              </a:rPr>
              <a:t>can improve suggested local plan, free 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to </a:t>
            </a:r>
            <a:r>
              <a:rPr lang="en-US" sz="2800" b="1" i="1" dirty="0" smtClean="0">
                <a:latin typeface="Times New Roman"/>
                <a:cs typeface="Times New Roman"/>
              </a:rPr>
              <a:t>do</a:t>
            </a:r>
            <a:r>
              <a:rPr lang="en-US" sz="2800" b="1" i="1" spc="-175" dirty="0" smtClean="0">
                <a:latin typeface="Times New Roman"/>
                <a:cs typeface="Times New Roman"/>
              </a:rPr>
              <a:t> </a:t>
            </a:r>
            <a:r>
              <a:rPr lang="en-US" sz="2800" b="1" i="1" dirty="0" smtClean="0">
                <a:latin typeface="Times New Roman"/>
                <a:cs typeface="Times New Roman"/>
              </a:rPr>
              <a:t>so.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0" dirty="0" smtClean="0">
                <a:latin typeface="Constantia"/>
                <a:cs typeface="Constantia"/>
              </a:rPr>
              <a:t>6.DISTRIBUTED </a:t>
            </a:r>
            <a:r>
              <a:rPr lang="en-US" b="1" spc="-15" dirty="0" smtClean="0">
                <a:latin typeface="Constantia"/>
                <a:cs typeface="Constantia"/>
              </a:rPr>
              <a:t>TRANSACTIONS</a:t>
            </a:r>
            <a:r>
              <a:rPr lang="en-US" b="1" spc="10" dirty="0" smtClean="0">
                <a:latin typeface="Constantia"/>
                <a:cs typeface="Constantia"/>
              </a:rPr>
              <a:t> </a:t>
            </a:r>
            <a:r>
              <a:rPr lang="en-US" b="1" spc="-20" dirty="0" smtClean="0">
                <a:latin typeface="Constantia"/>
                <a:cs typeface="Constantia"/>
              </a:rPr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given </a:t>
            </a:r>
            <a:r>
              <a:rPr lang="en-US" spc="-5" dirty="0" smtClean="0">
                <a:latin typeface="Times New Roman"/>
                <a:cs typeface="Times New Roman"/>
              </a:rPr>
              <a:t>transaction </a:t>
            </a:r>
            <a:r>
              <a:rPr lang="en-US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submitted at some </a:t>
            </a:r>
            <a:r>
              <a:rPr lang="en-US" dirty="0" smtClean="0">
                <a:latin typeface="Times New Roman"/>
                <a:cs typeface="Times New Roman"/>
              </a:rPr>
              <a:t>one site, </a:t>
            </a:r>
            <a:r>
              <a:rPr lang="en-US" spc="-5" dirty="0" smtClean="0">
                <a:latin typeface="Times New Roman"/>
                <a:cs typeface="Times New Roman"/>
              </a:rPr>
              <a:t>but </a:t>
            </a:r>
            <a:r>
              <a:rPr lang="en-US" dirty="0" smtClean="0">
                <a:latin typeface="Times New Roman"/>
                <a:cs typeface="Times New Roman"/>
              </a:rPr>
              <a:t>it can  </a:t>
            </a:r>
            <a:r>
              <a:rPr lang="en-US" spc="-5" dirty="0" smtClean="0">
                <a:latin typeface="Times New Roman"/>
                <a:cs typeface="Times New Roman"/>
              </a:rPr>
              <a:t>access </a:t>
            </a:r>
            <a:r>
              <a:rPr lang="en-US" dirty="0" smtClean="0">
                <a:latin typeface="Times New Roman"/>
                <a:cs typeface="Times New Roman"/>
              </a:rPr>
              <a:t>data at other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sites.</a:t>
            </a: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 2"/>
              <a:buChar char="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285115" marR="6350" indent="-273050" algn="just">
              <a:lnSpc>
                <a:spcPct val="100000"/>
              </a:lnSpc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transaction </a:t>
            </a:r>
            <a:r>
              <a:rPr lang="en-US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submitted at some </a:t>
            </a:r>
            <a:r>
              <a:rPr lang="en-US" dirty="0" smtClean="0">
                <a:latin typeface="Times New Roman"/>
                <a:cs typeface="Times New Roman"/>
              </a:rPr>
              <a:t>site, the </a:t>
            </a:r>
            <a:r>
              <a:rPr lang="en-US" spc="-5" dirty="0" smtClean="0">
                <a:latin typeface="Times New Roman"/>
                <a:cs typeface="Times New Roman"/>
              </a:rPr>
              <a:t>transaction  manager at </a:t>
            </a:r>
            <a:r>
              <a:rPr lang="en-US" dirty="0" smtClean="0">
                <a:latin typeface="Times New Roman"/>
                <a:cs typeface="Times New Roman"/>
              </a:rPr>
              <a:t>that </a:t>
            </a:r>
            <a:r>
              <a:rPr lang="en-US" spc="-5" dirty="0" smtClean="0">
                <a:latin typeface="Times New Roman"/>
                <a:cs typeface="Times New Roman"/>
              </a:rPr>
              <a:t>site breaks it </a:t>
            </a:r>
            <a:r>
              <a:rPr lang="en-US" dirty="0" smtClean="0">
                <a:latin typeface="Times New Roman"/>
                <a:cs typeface="Times New Roman"/>
              </a:rPr>
              <a:t>up </a:t>
            </a:r>
            <a:r>
              <a:rPr lang="en-US" spc="-5" dirty="0" smtClean="0">
                <a:latin typeface="Times New Roman"/>
                <a:cs typeface="Times New Roman"/>
              </a:rPr>
              <a:t>into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collection </a:t>
            </a:r>
            <a:r>
              <a:rPr lang="en-US" dirty="0" smtClean="0">
                <a:latin typeface="Times New Roman"/>
                <a:cs typeface="Times New Roman"/>
              </a:rPr>
              <a:t>of one </a:t>
            </a:r>
            <a:r>
              <a:rPr lang="en-US" spc="-15" dirty="0" smtClean="0">
                <a:latin typeface="Times New Roman"/>
                <a:cs typeface="Times New Roman"/>
              </a:rPr>
              <a:t>or  </a:t>
            </a:r>
            <a:r>
              <a:rPr lang="en-US" spc="-5" dirty="0" smtClean="0">
                <a:latin typeface="Times New Roman"/>
                <a:cs typeface="Times New Roman"/>
              </a:rPr>
              <a:t>more </a:t>
            </a:r>
            <a:r>
              <a:rPr lang="en-US" dirty="0" err="1" smtClean="0">
                <a:latin typeface="Times New Roman"/>
                <a:cs typeface="Times New Roman"/>
              </a:rPr>
              <a:t>subtransactions</a:t>
            </a:r>
            <a:r>
              <a:rPr lang="en-US" dirty="0" smtClean="0">
                <a:latin typeface="Times New Roman"/>
                <a:cs typeface="Times New Roman"/>
              </a:rPr>
              <a:t> that execute at </a:t>
            </a:r>
            <a:r>
              <a:rPr lang="en-US" spc="-10" dirty="0" smtClean="0">
                <a:latin typeface="Times New Roman"/>
                <a:cs typeface="Times New Roman"/>
              </a:rPr>
              <a:t>different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sites.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4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 smtClean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lang="en-US" dirty="0" smtClean="0">
              <a:latin typeface="Wingdings 2"/>
              <a:cs typeface="Wingdings 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7.Distributed </a:t>
            </a:r>
            <a:r>
              <a:rPr lang="en-US" dirty="0" smtClean="0"/>
              <a:t>Concurrency</a:t>
            </a:r>
            <a:r>
              <a:rPr lang="en-US" spc="-45" dirty="0" smtClean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507365" algn="l"/>
                <a:tab pos="508000" algn="l"/>
              </a:tabLst>
            </a:pPr>
            <a:r>
              <a:rPr lang="en-US" sz="2400" b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Lock </a:t>
            </a:r>
            <a:r>
              <a:rPr lang="en-US" sz="2400" b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management </a:t>
            </a:r>
            <a:r>
              <a:rPr lang="en-US" sz="2400" dirty="0" smtClean="0">
                <a:latin typeface="Times New Roman"/>
                <a:cs typeface="Times New Roman"/>
              </a:rPr>
              <a:t>can be </a:t>
            </a:r>
            <a:r>
              <a:rPr lang="en-US" sz="2400" spc="-5" dirty="0" smtClean="0">
                <a:latin typeface="Times New Roman"/>
                <a:cs typeface="Times New Roman"/>
              </a:rPr>
              <a:t>distributed across sites </a:t>
            </a:r>
            <a:r>
              <a:rPr lang="en-US" sz="2400" dirty="0" smtClean="0">
                <a:latin typeface="Times New Roman"/>
                <a:cs typeface="Times New Roman"/>
              </a:rPr>
              <a:t>in </a:t>
            </a:r>
            <a:r>
              <a:rPr lang="en-US" sz="2400" spc="-5" dirty="0" smtClean="0">
                <a:latin typeface="Times New Roman"/>
                <a:cs typeface="Times New Roman"/>
              </a:rPr>
              <a:t>many  ways: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AutoNum type="arabicPeriod"/>
              <a:tabLst>
                <a:tab pos="507365" algn="l"/>
                <a:tab pos="508000" algn="l"/>
              </a:tabLst>
            </a:pPr>
            <a:r>
              <a:rPr lang="en-US" sz="2400" b="1" spc="-5" dirty="0" smtClean="0">
                <a:latin typeface="Times New Roman"/>
                <a:cs typeface="Times New Roman"/>
              </a:rPr>
              <a:t>Centralized:</a:t>
            </a:r>
            <a:r>
              <a:rPr lang="en-US" sz="2400" b="1" spc="3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1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single</a:t>
            </a:r>
            <a:r>
              <a:rPr lang="en-US" sz="2400" spc="3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site</a:t>
            </a:r>
            <a:r>
              <a:rPr lang="en-US" sz="2400" spc="3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is</a:t>
            </a:r>
            <a:r>
              <a:rPr lang="en-US" sz="2400" spc="31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err="1" smtClean="0">
                <a:latin typeface="Times New Roman"/>
                <a:cs typeface="Times New Roman"/>
              </a:rPr>
              <a:t>incharge</a:t>
            </a:r>
            <a:r>
              <a:rPr lang="en-US" sz="2400" spc="3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3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handling</a:t>
            </a:r>
            <a:r>
              <a:rPr lang="en-US" sz="2400" spc="3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lock</a:t>
            </a:r>
            <a:r>
              <a:rPr lang="en-US" sz="2400" spc="3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</a:p>
          <a:p>
            <a:pPr marL="508000">
              <a:lnSpc>
                <a:spcPct val="10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unlock requests for all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objects.</a:t>
            </a:r>
          </a:p>
          <a:p>
            <a:pPr marL="508000" marR="6985" indent="-4953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AutoNum type="arabicPeriod" startAt="2"/>
              <a:tabLst>
                <a:tab pos="507365" algn="l"/>
                <a:tab pos="508000" algn="l"/>
              </a:tabLst>
            </a:pPr>
            <a:r>
              <a:rPr lang="en-US" sz="2400" b="1" spc="-5" dirty="0" smtClean="0">
                <a:latin typeface="Times New Roman"/>
                <a:cs typeface="Times New Roman"/>
              </a:rPr>
              <a:t>Primary copy: </a:t>
            </a:r>
            <a:r>
              <a:rPr lang="en-US" sz="2400" dirty="0" smtClean="0">
                <a:latin typeface="Times New Roman"/>
                <a:cs typeface="Times New Roman"/>
              </a:rPr>
              <a:t>One </a:t>
            </a:r>
            <a:r>
              <a:rPr lang="en-US" sz="2400" spc="-5" dirty="0" smtClean="0">
                <a:latin typeface="Times New Roman"/>
                <a:cs typeface="Times New Roman"/>
              </a:rPr>
              <a:t>copy </a:t>
            </a:r>
            <a:r>
              <a:rPr lang="en-US" sz="2400" dirty="0" smtClean="0">
                <a:latin typeface="Times New Roman"/>
                <a:cs typeface="Times New Roman"/>
              </a:rPr>
              <a:t>of each </a:t>
            </a:r>
            <a:r>
              <a:rPr lang="en-US" sz="2400" spc="-5" dirty="0" smtClean="0">
                <a:latin typeface="Times New Roman"/>
                <a:cs typeface="Times New Roman"/>
              </a:rPr>
              <a:t>object </a:t>
            </a:r>
            <a:r>
              <a:rPr lang="en-US" sz="2400" dirty="0" smtClean="0">
                <a:latin typeface="Times New Roman"/>
                <a:cs typeface="Times New Roman"/>
              </a:rPr>
              <a:t>is </a:t>
            </a:r>
            <a:r>
              <a:rPr lang="en-US" sz="2400" spc="-5" dirty="0" smtClean="0">
                <a:latin typeface="Times New Roman"/>
                <a:cs typeface="Times New Roman"/>
              </a:rPr>
              <a:t>designated as the  primary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>
                <a:latin typeface="Times New Roman"/>
                <a:cs typeface="Times New Roman"/>
              </a:rPr>
              <a:t>copy.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82320" marR="8890" lvl="1" indent="-495934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4090"/>
              <a:buFont typeface="Wingdings 2"/>
              <a:buChar char=""/>
              <a:tabLst>
                <a:tab pos="782320" algn="l"/>
                <a:tab pos="78295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All requests </a:t>
            </a:r>
            <a:r>
              <a:rPr lang="en-US" sz="2200" dirty="0" smtClean="0">
                <a:latin typeface="Times New Roman"/>
                <a:cs typeface="Times New Roman"/>
              </a:rPr>
              <a:t>to </a:t>
            </a:r>
            <a:r>
              <a:rPr lang="en-US" sz="2200" spc="-5" dirty="0" smtClean="0">
                <a:latin typeface="Times New Roman"/>
                <a:cs typeface="Times New Roman"/>
              </a:rPr>
              <a:t>lock </a:t>
            </a:r>
            <a:r>
              <a:rPr lang="en-US" sz="2200" dirty="0" smtClean="0">
                <a:latin typeface="Times New Roman"/>
                <a:cs typeface="Times New Roman"/>
              </a:rPr>
              <a:t>or </a:t>
            </a:r>
            <a:r>
              <a:rPr lang="en-US" sz="2200" spc="-5" dirty="0" smtClean="0">
                <a:latin typeface="Times New Roman"/>
                <a:cs typeface="Times New Roman"/>
              </a:rPr>
              <a:t>unlock a copy </a:t>
            </a:r>
            <a:r>
              <a:rPr lang="en-US" sz="2200" spc="-10" dirty="0" smtClean="0">
                <a:latin typeface="Times New Roman"/>
                <a:cs typeface="Times New Roman"/>
              </a:rPr>
              <a:t>of </a:t>
            </a:r>
            <a:r>
              <a:rPr lang="en-US" sz="2200" spc="-5" dirty="0" smtClean="0">
                <a:latin typeface="Times New Roman"/>
                <a:cs typeface="Times New Roman"/>
              </a:rPr>
              <a:t>this object are handled  </a:t>
            </a:r>
            <a:r>
              <a:rPr lang="en-US" sz="2200" dirty="0" smtClean="0">
                <a:latin typeface="Times New Roman"/>
                <a:cs typeface="Times New Roman"/>
              </a:rPr>
              <a:t>by </a:t>
            </a:r>
            <a:r>
              <a:rPr lang="en-US" sz="2200" spc="-5" dirty="0" smtClean="0">
                <a:latin typeface="Times New Roman"/>
                <a:cs typeface="Times New Roman"/>
              </a:rPr>
              <a:t>the lock manager at the site where the primary copy is</a:t>
            </a:r>
            <a:r>
              <a:rPr lang="en-US" sz="2200" spc="1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stored.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DA1F28"/>
              </a:buClr>
              <a:buFont typeface="Wingdings 2"/>
              <a:buChar char=""/>
            </a:pPr>
            <a:endParaRPr lang="en-US" sz="3150" dirty="0" smtClean="0">
              <a:latin typeface="Times New Roman"/>
              <a:cs typeface="Times New Roman"/>
            </a:endParaRPr>
          </a:p>
          <a:p>
            <a:pPr marL="508000" marR="6350" indent="-495300" algn="just">
              <a:lnSpc>
                <a:spcPct val="100000"/>
              </a:lnSpc>
              <a:buClr>
                <a:srgbClr val="2CA1BE"/>
              </a:buClr>
              <a:buSzPct val="85416"/>
              <a:buAutoNum type="arabicPeriod" startAt="2"/>
              <a:tabLst>
                <a:tab pos="508000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Fully </a:t>
            </a:r>
            <a:r>
              <a:rPr lang="en-US" sz="2400" b="1" spc="-5" dirty="0" smtClean="0">
                <a:latin typeface="Times New Roman"/>
                <a:cs typeface="Times New Roman"/>
              </a:rPr>
              <a:t>distributed: </a:t>
            </a:r>
            <a:r>
              <a:rPr lang="en-US" sz="2400" spc="-5" dirty="0" smtClean="0">
                <a:latin typeface="Times New Roman"/>
                <a:cs typeface="Times New Roman"/>
              </a:rPr>
              <a:t>Requests </a:t>
            </a:r>
            <a:r>
              <a:rPr lang="en-US" sz="2400" dirty="0" smtClean="0">
                <a:latin typeface="Times New Roman"/>
                <a:cs typeface="Times New Roman"/>
              </a:rPr>
              <a:t>to lock or </a:t>
            </a:r>
            <a:r>
              <a:rPr lang="en-US" sz="2400" spc="-5" dirty="0" smtClean="0">
                <a:latin typeface="Times New Roman"/>
                <a:cs typeface="Times New Roman"/>
              </a:rPr>
              <a:t>unlock </a:t>
            </a:r>
            <a:r>
              <a:rPr lang="en-US" sz="2400" dirty="0" smtClean="0">
                <a:latin typeface="Times New Roman"/>
                <a:cs typeface="Times New Roman"/>
              </a:rPr>
              <a:t>a copy of an  </a:t>
            </a:r>
            <a:r>
              <a:rPr lang="en-US" sz="2400" spc="-5" dirty="0" smtClean="0">
                <a:latin typeface="Times New Roman"/>
                <a:cs typeface="Times New Roman"/>
              </a:rPr>
              <a:t>object stored </a:t>
            </a:r>
            <a:r>
              <a:rPr lang="en-US" sz="2400" dirty="0" smtClean="0">
                <a:latin typeface="Times New Roman"/>
                <a:cs typeface="Times New Roman"/>
              </a:rPr>
              <a:t>at a </a:t>
            </a:r>
            <a:r>
              <a:rPr lang="en-US" sz="2400" spc="-5" dirty="0" smtClean="0">
                <a:latin typeface="Times New Roman"/>
                <a:cs typeface="Times New Roman"/>
              </a:rPr>
              <a:t>site </a:t>
            </a:r>
            <a:r>
              <a:rPr lang="en-US" sz="2400" dirty="0" smtClean="0">
                <a:latin typeface="Times New Roman"/>
                <a:cs typeface="Times New Roman"/>
              </a:rPr>
              <a:t>are </a:t>
            </a:r>
            <a:r>
              <a:rPr lang="en-US" sz="2400" spc="-5" dirty="0" smtClean="0">
                <a:latin typeface="Times New Roman"/>
                <a:cs typeface="Times New Roman"/>
              </a:rPr>
              <a:t>handled </a:t>
            </a:r>
            <a:r>
              <a:rPr lang="en-US" sz="2400" spc="-10" dirty="0" smtClean="0">
                <a:latin typeface="Times New Roman"/>
                <a:cs typeface="Times New Roman"/>
              </a:rPr>
              <a:t>by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lock manager </a:t>
            </a:r>
            <a:r>
              <a:rPr lang="en-US" sz="2400" spc="-10" dirty="0" smtClean="0">
                <a:latin typeface="Times New Roman"/>
                <a:cs typeface="Times New Roman"/>
              </a:rPr>
              <a:t>at </a:t>
            </a:r>
            <a:r>
              <a:rPr lang="en-US" sz="2400" spc="-5" dirty="0" smtClean="0">
                <a:latin typeface="Times New Roman"/>
                <a:cs typeface="Times New Roman"/>
              </a:rPr>
              <a:t>the  </a:t>
            </a:r>
            <a:r>
              <a:rPr lang="en-US" sz="2400" dirty="0" smtClean="0">
                <a:latin typeface="Times New Roman"/>
                <a:cs typeface="Times New Roman"/>
              </a:rPr>
              <a:t>site where the copy is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stored.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535940" y="627329"/>
            <a:ext cx="641223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7.Distributed Concurrency</a:t>
            </a:r>
            <a:r>
              <a:rPr kumimoji="0" lang="en-US" sz="3600" b="0" i="0" u="none" strike="noStrike" kern="1200" cap="none" spc="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35940" y="1377323"/>
            <a:ext cx="7661909" cy="12490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3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Distributed Deadlock</a:t>
            </a:r>
            <a:r>
              <a:rPr sz="24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Detection: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site maintains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local waits-for</a:t>
            </a:r>
            <a:r>
              <a:rPr sz="20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graph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A global deadlock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exist even if the local graphs contain no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35940" y="4124934"/>
            <a:ext cx="8054340" cy="1854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solutions: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dirty="0">
                <a:latin typeface="Times New Roman"/>
                <a:cs typeface="Times New Roman"/>
              </a:rPr>
              <a:t>Centralized: </a:t>
            </a:r>
            <a:r>
              <a:rPr sz="2000" dirty="0">
                <a:latin typeface="Times New Roman"/>
                <a:cs typeface="Times New Roman"/>
              </a:rPr>
              <a:t>send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local graphs to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site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Hierarchical: </a:t>
            </a:r>
            <a:r>
              <a:rPr sz="2000" spc="-5" dirty="0">
                <a:latin typeface="Times New Roman"/>
                <a:cs typeface="Times New Roman"/>
              </a:rPr>
              <a:t>organize sites </a:t>
            </a:r>
            <a:r>
              <a:rPr sz="2000" dirty="0">
                <a:latin typeface="Times New Roman"/>
                <a:cs typeface="Times New Roman"/>
              </a:rPr>
              <a:t>into a hierarchy and send local graphs to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hierarchy;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Timeout </a:t>
            </a:r>
            <a:r>
              <a:rPr sz="2000" dirty="0">
                <a:latin typeface="Times New Roman"/>
                <a:cs typeface="Times New Roman"/>
              </a:rPr>
              <a:t>: abort Xact if it </a:t>
            </a:r>
            <a:r>
              <a:rPr sz="2000" spc="-5" dirty="0">
                <a:latin typeface="Times New Roman"/>
                <a:cs typeface="Times New Roman"/>
              </a:rPr>
              <a:t>waits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7162800" y="34671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7239000" y="3695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762000" y="2743200"/>
            <a:ext cx="74676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755650" y="2736850"/>
            <a:ext cx="7480300" cy="1460500"/>
          </a:xfrm>
          <a:custGeom>
            <a:avLst/>
            <a:gdLst/>
            <a:ahLst/>
            <a:cxnLst/>
            <a:rect l="l" t="t" r="r" b="b"/>
            <a:pathLst>
              <a:path w="7480300" h="1460500">
                <a:moveTo>
                  <a:pt x="0" y="1460500"/>
                </a:moveTo>
                <a:lnTo>
                  <a:pt x="7480300" y="1460500"/>
                </a:lnTo>
                <a:lnTo>
                  <a:pt x="7480300" y="0"/>
                </a:lnTo>
                <a:lnTo>
                  <a:pt x="0" y="0"/>
                </a:lnTo>
                <a:lnTo>
                  <a:pt x="0" y="14605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83540" y="1318005"/>
            <a:ext cx="8074025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5080" indent="-273050" algn="just">
              <a:lnSpc>
                <a:spcPct val="100299"/>
              </a:lnSpc>
              <a:spcBef>
                <a:spcPts val="9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sz="2400" b="1" spc="-5" dirty="0">
                <a:solidFill>
                  <a:srgbClr val="FF0066"/>
                </a:solidFill>
                <a:latin typeface="Times New Roman"/>
                <a:cs typeface="Times New Roman"/>
              </a:rPr>
              <a:t>Phantom </a:t>
            </a:r>
            <a:r>
              <a:rPr sz="2400" b="1" dirty="0">
                <a:solidFill>
                  <a:srgbClr val="FF0066"/>
                </a:solidFill>
                <a:latin typeface="Times New Roman"/>
                <a:cs typeface="Times New Roman"/>
              </a:rPr>
              <a:t>Deadlocks: </a:t>
            </a:r>
            <a:r>
              <a:rPr sz="2000" spc="-5" dirty="0">
                <a:latin typeface="Times New Roman"/>
                <a:cs typeface="Times New Roman"/>
              </a:rPr>
              <a:t>delays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propagating local information </a:t>
            </a:r>
            <a:r>
              <a:rPr sz="2000" spc="-10" dirty="0">
                <a:latin typeface="Times New Roman"/>
                <a:cs typeface="Times New Roman"/>
              </a:rPr>
              <a:t>might  </a:t>
            </a:r>
            <a:r>
              <a:rPr sz="2000" dirty="0">
                <a:latin typeface="Times New Roman"/>
                <a:cs typeface="Times New Roman"/>
              </a:rPr>
              <a:t>cause </a:t>
            </a:r>
            <a:r>
              <a:rPr sz="2000" spc="-5" dirty="0">
                <a:latin typeface="Times New Roman"/>
                <a:cs typeface="Times New Roman"/>
              </a:rPr>
              <a:t>the deadlock detection algorithm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identify `</a:t>
            </a:r>
            <a:r>
              <a:rPr sz="2000" b="1" spc="-5" dirty="0">
                <a:latin typeface="Times New Roman"/>
                <a:cs typeface="Times New Roman"/>
              </a:rPr>
              <a:t>deadlocks' </a:t>
            </a:r>
            <a:r>
              <a:rPr sz="2000" spc="-5" dirty="0">
                <a:latin typeface="Times New Roman"/>
                <a:cs typeface="Times New Roman"/>
              </a:rPr>
              <a:t>that do </a:t>
            </a:r>
            <a:r>
              <a:rPr sz="2000" dirty="0">
                <a:latin typeface="Times New Roman"/>
                <a:cs typeface="Times New Roman"/>
              </a:rPr>
              <a:t>not  </a:t>
            </a:r>
            <a:r>
              <a:rPr sz="2000" spc="-5" dirty="0">
                <a:latin typeface="Times New Roman"/>
                <a:cs typeface="Times New Roman"/>
              </a:rPr>
              <a:t>really exist. </a:t>
            </a:r>
            <a:r>
              <a:rPr sz="2000" dirty="0">
                <a:latin typeface="Times New Roman"/>
                <a:cs typeface="Times New Roman"/>
              </a:rPr>
              <a:t>Such situations are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b="1" dirty="0">
                <a:latin typeface="Times New Roman"/>
                <a:cs typeface="Times New Roman"/>
              </a:rPr>
              <a:t>phantom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deadlocks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609600" y="2667000"/>
            <a:ext cx="74676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03250" y="2660650"/>
            <a:ext cx="7480300" cy="3213100"/>
          </a:xfrm>
          <a:custGeom>
            <a:avLst/>
            <a:gdLst/>
            <a:ahLst/>
            <a:cxnLst/>
            <a:rect l="l" t="t" r="r" b="b"/>
            <a:pathLst>
              <a:path w="7480300" h="3213100">
                <a:moveTo>
                  <a:pt x="0" y="3213100"/>
                </a:moveTo>
                <a:lnTo>
                  <a:pt x="7480300" y="3213100"/>
                </a:lnTo>
                <a:lnTo>
                  <a:pt x="7480300" y="0"/>
                </a:lnTo>
                <a:lnTo>
                  <a:pt x="0" y="0"/>
                </a:lnTo>
                <a:lnTo>
                  <a:pt x="0" y="32131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7.Distributed</a:t>
            </a:r>
            <a:r>
              <a:rPr lang="en-US" spc="-45" dirty="0" smtClean="0"/>
              <a:t> </a:t>
            </a:r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  <a:tab pos="1414145" algn="l"/>
                <a:tab pos="1766570" algn="l"/>
                <a:tab pos="2034539" algn="l"/>
                <a:tab pos="3274060" algn="l"/>
                <a:tab pos="4150360" algn="l"/>
                <a:tab pos="4475480" algn="l"/>
                <a:tab pos="5151755" algn="l"/>
                <a:tab pos="6544945" algn="l"/>
                <a:tab pos="7138034" algn="l"/>
                <a:tab pos="748982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-1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co</a:t>
            </a:r>
            <a:r>
              <a:rPr lang="en-US" sz="2000" spc="5" dirty="0" smtClean="0">
                <a:latin typeface="Times New Roman"/>
                <a:cs typeface="Times New Roman"/>
              </a:rPr>
              <a:t>v</a:t>
            </a:r>
            <a:r>
              <a:rPr lang="en-US" sz="2000" spc="-15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ry	</a:t>
            </a:r>
            <a:r>
              <a:rPr lang="en-US" sz="2000" spc="-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n	a	dis</a:t>
            </a:r>
            <a:r>
              <a:rPr lang="en-US" sz="2000" spc="-20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spc="-1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but</a:t>
            </a:r>
            <a:r>
              <a:rPr lang="en-US" sz="2000" spc="-2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	DBMS	</a:t>
            </a:r>
            <a:r>
              <a:rPr lang="en-US" sz="2000" spc="-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s	</a:t>
            </a:r>
            <a:r>
              <a:rPr lang="en-US" sz="2000" spc="-25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	co</a:t>
            </a:r>
            <a:r>
              <a:rPr lang="en-US" sz="2000" spc="-20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plic</a:t>
            </a:r>
            <a:r>
              <a:rPr lang="en-US" sz="2000" spc="-2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2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	th</a:t>
            </a:r>
            <a:r>
              <a:rPr lang="en-US" sz="2000" spc="-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n	</a:t>
            </a:r>
            <a:r>
              <a:rPr lang="en-US" sz="2000" spc="-2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n	a  centralized DBMS for the following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reasons: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100" dirty="0" smtClean="0">
              <a:latin typeface="Times New Roman"/>
              <a:cs typeface="Times New Roman"/>
            </a:endParaRPr>
          </a:p>
          <a:p>
            <a:pPr marL="456565" marR="3345179" indent="-456565" algn="r">
              <a:lnSpc>
                <a:spcPct val="100000"/>
              </a:lnSpc>
              <a:buClr>
                <a:srgbClr val="2CA1BE"/>
              </a:buClr>
              <a:buSzPct val="85416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New </a:t>
            </a:r>
            <a:r>
              <a:rPr lang="en-US" sz="2400" dirty="0" smtClean="0">
                <a:latin typeface="Times New Roman"/>
                <a:cs typeface="Times New Roman"/>
              </a:rPr>
              <a:t>kinds of failure can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arise:</a:t>
            </a:r>
          </a:p>
          <a:p>
            <a:pPr marL="456565" marR="3295015" lvl="1" indent="-456565" algn="r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4090"/>
              <a:buFont typeface="Wingdings 2"/>
              <a:buChar char=""/>
              <a:tabLst>
                <a:tab pos="456565" algn="l"/>
                <a:tab pos="45720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failure </a:t>
            </a:r>
            <a:r>
              <a:rPr lang="en-US" sz="2200" dirty="0" smtClean="0">
                <a:latin typeface="Times New Roman"/>
                <a:cs typeface="Times New Roman"/>
              </a:rPr>
              <a:t>of </a:t>
            </a:r>
            <a:r>
              <a:rPr lang="en-US" sz="2200" spc="-5" dirty="0" smtClean="0">
                <a:latin typeface="Times New Roman"/>
                <a:cs typeface="Times New Roman"/>
              </a:rPr>
              <a:t>communication</a:t>
            </a:r>
            <a:r>
              <a:rPr lang="en-US" sz="2200" spc="-2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links.</a:t>
            </a:r>
          </a:p>
          <a:p>
            <a:pPr marL="789305" lvl="1" indent="-457834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4090"/>
              <a:buFont typeface="Wingdings 2"/>
              <a:buChar char=""/>
              <a:tabLst>
                <a:tab pos="789305" algn="l"/>
                <a:tab pos="789940" algn="l"/>
                <a:tab pos="1713230" algn="l"/>
                <a:tab pos="2141855" algn="l"/>
                <a:tab pos="2461895" algn="l"/>
                <a:tab pos="3430904" algn="l"/>
                <a:tab pos="4014470" algn="l"/>
                <a:tab pos="4411345" algn="l"/>
                <a:tab pos="5288915" algn="l"/>
                <a:tab pos="5607685" algn="l"/>
                <a:tab pos="741680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failure	</a:t>
            </a:r>
            <a:r>
              <a:rPr lang="en-US" sz="2200" dirty="0" smtClean="0">
                <a:latin typeface="Times New Roman"/>
                <a:cs typeface="Times New Roman"/>
              </a:rPr>
              <a:t>o</a:t>
            </a:r>
            <a:r>
              <a:rPr lang="en-US" sz="2200" spc="-5" dirty="0" smtClean="0">
                <a:latin typeface="Times New Roman"/>
                <a:cs typeface="Times New Roman"/>
              </a:rPr>
              <a:t>f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e</a:t>
            </a:r>
            <a:r>
              <a:rPr lang="en-US" sz="2200" spc="-25" dirty="0" smtClean="0">
                <a:latin typeface="Times New Roman"/>
                <a:cs typeface="Times New Roman"/>
              </a:rPr>
              <a:t>m</a:t>
            </a:r>
            <a:r>
              <a:rPr lang="en-US" sz="2200" spc="-5" dirty="0" smtClean="0">
                <a:latin typeface="Times New Roman"/>
                <a:cs typeface="Times New Roman"/>
              </a:rPr>
              <a:t>ote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site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10" dirty="0" smtClean="0">
                <a:latin typeface="Times New Roman"/>
                <a:cs typeface="Times New Roman"/>
              </a:rPr>
              <a:t>a</a:t>
            </a:r>
            <a:r>
              <a:rPr lang="en-US" sz="2200" spc="-5" dirty="0" smtClean="0"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which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err="1" smtClean="0">
                <a:latin typeface="Times New Roman"/>
                <a:cs typeface="Times New Roman"/>
              </a:rPr>
              <a:t>su</a:t>
            </a:r>
            <a:r>
              <a:rPr lang="en-US" sz="2200" dirty="0" err="1" smtClean="0">
                <a:latin typeface="Times New Roman"/>
                <a:cs typeface="Times New Roman"/>
              </a:rPr>
              <a:t>b</a:t>
            </a:r>
            <a:r>
              <a:rPr lang="en-US" sz="2200" spc="-5" dirty="0" err="1" smtClean="0">
                <a:latin typeface="Times New Roman"/>
                <a:cs typeface="Times New Roman"/>
              </a:rPr>
              <a:t>transaction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is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789305">
              <a:lnSpc>
                <a:spcPct val="100000"/>
              </a:lnSpc>
              <a:spcBef>
                <a:spcPts val="5"/>
              </a:spcBef>
            </a:pPr>
            <a:r>
              <a:rPr lang="en-US" sz="2200" spc="-5" dirty="0" smtClean="0">
                <a:latin typeface="Times New Roman"/>
                <a:cs typeface="Times New Roman"/>
              </a:rPr>
              <a:t>executing.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513715" marR="7620" indent="-457200">
              <a:lnSpc>
                <a:spcPct val="100000"/>
              </a:lnSpc>
              <a:spcBef>
                <a:spcPts val="590"/>
              </a:spcBef>
              <a:buClr>
                <a:srgbClr val="2CA1BE"/>
              </a:buClr>
              <a:buSzPct val="85416"/>
              <a:buAutoNum type="arabicPeriod" startAt="2"/>
              <a:tabLst>
                <a:tab pos="513715" algn="l"/>
                <a:tab pos="514350" algn="l"/>
                <a:tab pos="1424940" algn="l"/>
                <a:tab pos="1896110" algn="l"/>
                <a:tab pos="3940175" algn="l"/>
                <a:tab pos="4361180" algn="l"/>
                <a:tab pos="4664075" algn="l"/>
                <a:tab pos="5506720" algn="l"/>
                <a:tab pos="700976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E</a:t>
            </a:r>
            <a:r>
              <a:rPr lang="en-US" sz="2400" spc="-1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ther	</a:t>
            </a:r>
            <a:r>
              <a:rPr lang="en-US" sz="2400" spc="-10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ll	</a:t>
            </a:r>
            <a:r>
              <a:rPr lang="en-US" sz="2400" spc="-15" dirty="0" err="1" smtClean="0">
                <a:latin typeface="Times New Roman"/>
                <a:cs typeface="Times New Roman"/>
              </a:rPr>
              <a:t>s</a:t>
            </a:r>
            <a:r>
              <a:rPr lang="en-US" sz="2400" dirty="0" err="1" smtClean="0">
                <a:latin typeface="Times New Roman"/>
                <a:cs typeface="Times New Roman"/>
              </a:rPr>
              <a:t>ubtransac</a:t>
            </a:r>
            <a:r>
              <a:rPr lang="en-US" sz="2400" spc="-15" dirty="0" err="1" smtClean="0">
                <a:latin typeface="Times New Roman"/>
                <a:cs typeface="Times New Roman"/>
              </a:rPr>
              <a:t>t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spc="-10" dirty="0" err="1" smtClean="0">
                <a:latin typeface="Times New Roman"/>
                <a:cs typeface="Times New Roman"/>
              </a:rPr>
              <a:t>o</a:t>
            </a:r>
            <a:r>
              <a:rPr lang="en-US" sz="2400" spc="-5" dirty="0" err="1" smtClean="0">
                <a:latin typeface="Times New Roman"/>
                <a:cs typeface="Times New Roman"/>
              </a:rPr>
              <a:t>ns</a:t>
            </a:r>
            <a:r>
              <a:rPr lang="en-US" sz="2400" dirty="0" smtClean="0">
                <a:latin typeface="Times New Roman"/>
                <a:cs typeface="Times New Roman"/>
              </a:rPr>
              <a:t>	of	a	gi</a:t>
            </a:r>
            <a:r>
              <a:rPr lang="en-US" sz="2400" spc="-10" dirty="0" smtClean="0"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en	t</a:t>
            </a:r>
            <a:r>
              <a:rPr lang="en-US" sz="2400" spc="5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ansa</a:t>
            </a:r>
            <a:r>
              <a:rPr lang="en-US" sz="2400" spc="-15" dirty="0" smtClean="0">
                <a:latin typeface="Times New Roman"/>
                <a:cs typeface="Times New Roman"/>
              </a:rPr>
              <a:t>c</a:t>
            </a:r>
            <a:r>
              <a:rPr lang="en-US" sz="2400" dirty="0" smtClean="0">
                <a:latin typeface="Times New Roman"/>
                <a:cs typeface="Times New Roman"/>
              </a:rPr>
              <a:t>t</a:t>
            </a:r>
            <a:r>
              <a:rPr lang="en-US" sz="2400" spc="-15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on	</a:t>
            </a:r>
            <a:r>
              <a:rPr lang="en-US" sz="2400" spc="-20" dirty="0" smtClean="0">
                <a:latin typeface="Times New Roman"/>
                <a:cs typeface="Times New Roman"/>
              </a:rPr>
              <a:t>m</a:t>
            </a:r>
            <a:r>
              <a:rPr lang="en-US" sz="2400" spc="-5" dirty="0" smtClean="0">
                <a:latin typeface="Times New Roman"/>
                <a:cs typeface="Times New Roman"/>
              </a:rPr>
              <a:t>ust  commit, </a:t>
            </a:r>
            <a:r>
              <a:rPr lang="en-US" sz="2400" dirty="0" smtClean="0">
                <a:latin typeface="Times New Roman"/>
                <a:cs typeface="Times New Roman"/>
              </a:rPr>
              <a:t>or none </a:t>
            </a:r>
            <a:r>
              <a:rPr lang="en-US" sz="2400" spc="-10" dirty="0" smtClean="0">
                <a:latin typeface="Times New Roman"/>
                <a:cs typeface="Times New Roman"/>
              </a:rPr>
              <a:t>must</a:t>
            </a:r>
            <a:r>
              <a:rPr lang="en-US" sz="2400" spc="-5" dirty="0" smtClean="0">
                <a:latin typeface="Times New Roman"/>
                <a:cs typeface="Times New Roman"/>
              </a:rPr>
              <a:t> commit.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513715" marR="5715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AutoNum type="arabicPeriod" startAt="2"/>
              <a:tabLst>
                <a:tab pos="513715" algn="l"/>
                <a:tab pos="514350" algn="l"/>
                <a:tab pos="1280160" algn="l"/>
                <a:tab pos="2538095" algn="l"/>
                <a:tab pos="3353435" algn="l"/>
                <a:tab pos="3865245" algn="l"/>
                <a:tab pos="5424805" algn="l"/>
                <a:tab pos="5886450" algn="l"/>
                <a:tab pos="6685280" algn="l"/>
                <a:tab pos="716216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This	property	</a:t>
            </a:r>
            <a:r>
              <a:rPr lang="en-US" sz="2400" spc="-20" dirty="0" smtClean="0">
                <a:latin typeface="Times New Roman"/>
                <a:cs typeface="Times New Roman"/>
              </a:rPr>
              <a:t>m</a:t>
            </a:r>
            <a:r>
              <a:rPr lang="en-US" sz="2400" spc="-5" dirty="0" smtClean="0">
                <a:latin typeface="Times New Roman"/>
                <a:cs typeface="Times New Roman"/>
              </a:rPr>
              <a:t>ust</a:t>
            </a:r>
            <a:r>
              <a:rPr lang="en-US" sz="2400" dirty="0" smtClean="0">
                <a:latin typeface="Times New Roman"/>
                <a:cs typeface="Times New Roman"/>
              </a:rPr>
              <a:t>	be	guaran</a:t>
            </a:r>
            <a:r>
              <a:rPr lang="en-US" sz="2400" spc="-10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eed	</a:t>
            </a:r>
            <a:r>
              <a:rPr lang="en-US" sz="2400" spc="5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n	spite	of	any  </a:t>
            </a:r>
            <a:r>
              <a:rPr lang="en-US" sz="2400" spc="-5" dirty="0" smtClean="0">
                <a:latin typeface="Times New Roman"/>
                <a:cs typeface="Times New Roman"/>
              </a:rPr>
              <a:t>combination of </a:t>
            </a:r>
            <a:r>
              <a:rPr lang="en-US" sz="2400" dirty="0" smtClean="0">
                <a:latin typeface="Times New Roman"/>
                <a:cs typeface="Times New Roman"/>
              </a:rPr>
              <a:t>site and link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failures.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7.Distributed</a:t>
            </a:r>
            <a:r>
              <a:rPr lang="en-US" spc="-45" dirty="0" smtClean="0"/>
              <a:t> </a:t>
            </a:r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7365" indent="-4953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507365" algn="l"/>
                <a:tab pos="508000" algn="l"/>
              </a:tabLst>
            </a:pPr>
            <a:r>
              <a:rPr lang="en-US" sz="2400" b="1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Two-Phase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Commit</a:t>
            </a:r>
            <a:r>
              <a:rPr lang="en-US" sz="2400" b="1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(2PC):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200" dirty="0" smtClean="0">
              <a:latin typeface="Times New Roman"/>
              <a:cs typeface="Times New Roman"/>
            </a:endParaRPr>
          </a:p>
          <a:p>
            <a:pPr marL="507365" indent="-495300">
              <a:lnSpc>
                <a:spcPct val="100000"/>
              </a:lnSpc>
              <a:buClr>
                <a:srgbClr val="2CA1BE"/>
              </a:buClr>
              <a:buSzPct val="85416"/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Site at </a:t>
            </a:r>
            <a:r>
              <a:rPr lang="en-US" sz="2400" spc="-5" dirty="0" smtClean="0">
                <a:latin typeface="Times New Roman"/>
                <a:cs typeface="Times New Roman"/>
              </a:rPr>
              <a:t>which </a:t>
            </a:r>
            <a:r>
              <a:rPr lang="en-US" sz="2400" dirty="0" err="1" smtClean="0">
                <a:latin typeface="Times New Roman"/>
                <a:cs typeface="Times New Roman"/>
              </a:rPr>
              <a:t>Xact</a:t>
            </a:r>
            <a:r>
              <a:rPr lang="en-US" sz="2400" dirty="0" smtClean="0">
                <a:latin typeface="Times New Roman"/>
                <a:cs typeface="Times New Roman"/>
              </a:rPr>
              <a:t> originates is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coordinator</a:t>
            </a:r>
            <a:r>
              <a:rPr lang="en-US" sz="2400" dirty="0" smtClean="0">
                <a:latin typeface="Times New Roman"/>
                <a:cs typeface="Times New Roman"/>
              </a:rPr>
              <a:t>;</a:t>
            </a:r>
          </a:p>
          <a:p>
            <a:pPr marL="507365" indent="-495300"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SzPct val="85416"/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other sites at which it executes </a:t>
            </a:r>
            <a:r>
              <a:rPr lang="en-US" sz="2400" spc="-5" dirty="0" err="1" smtClean="0">
                <a:latin typeface="Times New Roman"/>
                <a:cs typeface="Times New Roman"/>
              </a:rPr>
              <a:t>subXact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are</a:t>
            </a:r>
            <a:r>
              <a:rPr lang="en-US" sz="2400" spc="-14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subordinates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507365" indent="-4953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416"/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lang="en-US" sz="2400" spc="-10" dirty="0" smtClean="0">
                <a:latin typeface="Times New Roman"/>
                <a:cs typeface="Times New Roman"/>
              </a:rPr>
              <a:t>When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user </a:t>
            </a:r>
            <a:r>
              <a:rPr lang="en-US" sz="2400" dirty="0" smtClean="0">
                <a:latin typeface="Times New Roman"/>
                <a:cs typeface="Times New Roman"/>
              </a:rPr>
              <a:t>decides to </a:t>
            </a:r>
            <a:r>
              <a:rPr lang="en-US" sz="2400" spc="-10" dirty="0" smtClean="0">
                <a:latin typeface="Times New Roman"/>
                <a:cs typeface="Times New Roman"/>
              </a:rPr>
              <a:t>commit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transaction:</a:t>
            </a:r>
          </a:p>
          <a:p>
            <a:pPr marL="781685" lvl="1" indent="-495934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SzPct val="84090"/>
              <a:buFont typeface="Wingdings"/>
              <a:buChar char=""/>
              <a:tabLst>
                <a:tab pos="781685" algn="l"/>
                <a:tab pos="782320" algn="l"/>
                <a:tab pos="1358265" algn="l"/>
                <a:tab pos="2355215" algn="l"/>
                <a:tab pos="3598545" algn="l"/>
                <a:tab pos="3926204" algn="l"/>
                <a:tab pos="4518025" algn="l"/>
                <a:tab pos="4877435" algn="l"/>
                <a:tab pos="5359400" algn="l"/>
                <a:tab pos="6790690" algn="l"/>
                <a:tab pos="7258684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latin typeface="Times New Roman"/>
                <a:cs typeface="Times New Roman"/>
              </a:rPr>
              <a:t>h</a:t>
            </a:r>
            <a:r>
              <a:rPr lang="en-US" sz="2200" spc="-5" dirty="0" smtClean="0">
                <a:latin typeface="Times New Roman"/>
                <a:cs typeface="Times New Roman"/>
              </a:rPr>
              <a:t>e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c</a:t>
            </a:r>
            <a:r>
              <a:rPr lang="en-US" sz="2200" spc="5" dirty="0" smtClean="0">
                <a:latin typeface="Times New Roman"/>
                <a:cs typeface="Times New Roman"/>
              </a:rPr>
              <a:t>o</a:t>
            </a:r>
            <a:r>
              <a:rPr lang="en-US" sz="2200" spc="-5" dirty="0" smtClean="0">
                <a:latin typeface="Times New Roman"/>
                <a:cs typeface="Times New Roman"/>
              </a:rPr>
              <a:t>m</a:t>
            </a:r>
            <a:r>
              <a:rPr lang="en-US" sz="2200" spc="-15" dirty="0" smtClean="0">
                <a:latin typeface="Times New Roman"/>
                <a:cs typeface="Times New Roman"/>
              </a:rPr>
              <a:t>m</a:t>
            </a:r>
            <a:r>
              <a:rPr lang="en-US" sz="2200" spc="-5" dirty="0" smtClean="0">
                <a:latin typeface="Times New Roman"/>
                <a:cs typeface="Times New Roman"/>
              </a:rPr>
              <a:t>it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c</a:t>
            </a:r>
            <a:r>
              <a:rPr lang="en-US" sz="2200" spc="5" dirty="0" smtClean="0">
                <a:latin typeface="Times New Roman"/>
                <a:cs typeface="Times New Roman"/>
              </a:rPr>
              <a:t>o</a:t>
            </a:r>
            <a:r>
              <a:rPr lang="en-US" sz="2200" spc="-5" dirty="0" smtClean="0">
                <a:latin typeface="Times New Roman"/>
                <a:cs typeface="Times New Roman"/>
              </a:rPr>
              <a:t>m</a:t>
            </a:r>
            <a:r>
              <a:rPr lang="en-US" sz="2200" spc="-15" dirty="0" smtClean="0">
                <a:latin typeface="Times New Roman"/>
                <a:cs typeface="Times New Roman"/>
              </a:rPr>
              <a:t>m</a:t>
            </a:r>
            <a:r>
              <a:rPr lang="en-US" sz="2200" spc="-5" dirty="0" smtClean="0">
                <a:latin typeface="Times New Roman"/>
                <a:cs typeface="Times New Roman"/>
              </a:rPr>
              <a:t>and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is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sent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to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the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co</a:t>
            </a:r>
            <a:r>
              <a:rPr lang="en-US" sz="2200" dirty="0" smtClean="0">
                <a:latin typeface="Times New Roman"/>
                <a:cs typeface="Times New Roman"/>
              </a:rPr>
              <a:t>o</a:t>
            </a:r>
            <a:r>
              <a:rPr lang="en-US" sz="2200" spc="-5" dirty="0" smtClean="0">
                <a:latin typeface="Times New Roman"/>
                <a:cs typeface="Times New Roman"/>
              </a:rPr>
              <a:t>rdinator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for</a:t>
            </a:r>
            <a:r>
              <a:rPr lang="en-US" sz="2200" dirty="0" smtClean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the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</a:pPr>
            <a:r>
              <a:rPr lang="en-US" sz="2200" spc="-5" dirty="0" smtClean="0">
                <a:latin typeface="Times New Roman"/>
                <a:cs typeface="Times New Roman"/>
              </a:rPr>
              <a:t>transaction.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781685" lvl="1" indent="-495934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SzPct val="84090"/>
              <a:buFont typeface="Wingdings"/>
              <a:buChar char=""/>
              <a:tabLst>
                <a:tab pos="781685" algn="l"/>
                <a:tab pos="7823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This initiates the 2PC</a:t>
            </a:r>
            <a:r>
              <a:rPr lang="en-US" sz="2200" spc="-1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protocol: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7.Distributed</a:t>
            </a:r>
            <a:r>
              <a:rPr lang="en-US" spc="-45" dirty="0" smtClean="0"/>
              <a:t> </a:t>
            </a:r>
            <a:r>
              <a:rPr lang="en-US" dirty="0" smtClean="0"/>
              <a:t>Recovery(2pc)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07365" indent="-4953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5000"/>
              <a:buAutoNum type="arabicPeriod"/>
              <a:tabLst>
                <a:tab pos="507365" algn="l"/>
                <a:tab pos="5080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Coordinator sends </a:t>
            </a:r>
            <a:r>
              <a:rPr lang="en-US" dirty="0" smtClean="0">
                <a:solidFill>
                  <a:srgbClr val="FF0066"/>
                </a:solidFill>
                <a:latin typeface="Times New Roman"/>
                <a:cs typeface="Times New Roman"/>
              </a:rPr>
              <a:t>prepare </a:t>
            </a:r>
            <a:r>
              <a:rPr lang="en-US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to each</a:t>
            </a:r>
            <a:r>
              <a:rPr lang="en-US" spc="-10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subordinate.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507365" indent="-495300">
              <a:lnSpc>
                <a:spcPct val="100000"/>
              </a:lnSpc>
              <a:buClr>
                <a:srgbClr val="2CA1BE"/>
              </a:buClr>
              <a:buSzPct val="85000"/>
              <a:buAutoNum type="arabicPeriod"/>
              <a:tabLst>
                <a:tab pos="507365" algn="l"/>
                <a:tab pos="508000" algn="l"/>
                <a:tab pos="6671945" algn="l"/>
                <a:tab pos="716534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</a:t>
            </a:r>
            <a:r>
              <a:rPr lang="en-US" spc="-10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bo</a:t>
            </a:r>
            <a:r>
              <a:rPr lang="en-US" spc="-10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-1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nate 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or</a:t>
            </a:r>
            <a:r>
              <a:rPr lang="en-US" spc="-10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-10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w</a:t>
            </a:r>
            <a:r>
              <a:rPr lang="en-US" spc="5" dirty="0" smtClean="0">
                <a:latin typeface="Times New Roman"/>
                <a:cs typeface="Times New Roman"/>
              </a:rPr>
              <a:t>r</a:t>
            </a:r>
            <a:r>
              <a:rPr lang="en-US" spc="-2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s 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n 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10" dirty="0" smtClean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5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t 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 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p</a:t>
            </a:r>
            <a:r>
              <a:rPr lang="en-US" spc="-10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re 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og 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</a:t>
            </a:r>
            <a:r>
              <a:rPr lang="en-US" spc="-15" dirty="0" smtClean="0">
                <a:latin typeface="Times New Roman"/>
                <a:cs typeface="Times New Roman"/>
              </a:rPr>
              <a:t>c</a:t>
            </a:r>
            <a:r>
              <a:rPr lang="en-US" spc="-10" dirty="0" smtClean="0">
                <a:latin typeface="Times New Roman"/>
                <a:cs typeface="Times New Roman"/>
              </a:rPr>
              <a:t>or</a:t>
            </a:r>
            <a:r>
              <a:rPr lang="en-US" dirty="0" smtClean="0">
                <a:latin typeface="Times New Roman"/>
                <a:cs typeface="Times New Roman"/>
              </a:rPr>
              <a:t>d	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nd	</a:t>
            </a:r>
            <a:r>
              <a:rPr lang="en-US" spc="-2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</a:p>
          <a:p>
            <a:pPr marL="507365">
              <a:lnSpc>
                <a:spcPct val="100000"/>
              </a:lnSpc>
            </a:pPr>
            <a:r>
              <a:rPr lang="en-US" dirty="0" smtClean="0">
                <a:latin typeface="Times New Roman"/>
                <a:cs typeface="Times New Roman"/>
              </a:rPr>
              <a:t>sends a </a:t>
            </a:r>
            <a:r>
              <a:rPr lang="en-US" dirty="0" smtClean="0">
                <a:solidFill>
                  <a:srgbClr val="FF0066"/>
                </a:solidFill>
                <a:latin typeface="Times New Roman"/>
                <a:cs typeface="Times New Roman"/>
              </a:rPr>
              <a:t>no or </a:t>
            </a:r>
            <a:r>
              <a:rPr lang="en-US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yes </a:t>
            </a:r>
            <a:r>
              <a:rPr lang="en-US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to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coordinator.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507365" marR="5715" indent="-495300" algn="just">
              <a:lnSpc>
                <a:spcPct val="100000"/>
              </a:lnSpc>
              <a:buClr>
                <a:srgbClr val="2CA1BE"/>
              </a:buClr>
              <a:buSzPct val="85000"/>
              <a:buAutoNum type="arabicPeriod" startAt="3"/>
              <a:tabLst>
                <a:tab pos="5080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If coordinator </a:t>
            </a:r>
            <a:r>
              <a:rPr lang="en-US" dirty="0" smtClean="0">
                <a:latin typeface="Times New Roman"/>
                <a:cs typeface="Times New Roman"/>
              </a:rPr>
              <a:t>gets </a:t>
            </a:r>
            <a:r>
              <a:rPr lang="en-US" spc="-5" dirty="0" smtClean="0">
                <a:latin typeface="Times New Roman"/>
                <a:cs typeface="Times New Roman"/>
              </a:rPr>
              <a:t>all yes votes, force-writes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commit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spc="-5" dirty="0" smtClean="0">
                <a:latin typeface="Times New Roman"/>
                <a:cs typeface="Times New Roman"/>
              </a:rPr>
              <a:t>record and  sends 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commit </a:t>
            </a:r>
            <a:r>
              <a:rPr lang="en-US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to all subs. Else, force-writes abort log </a:t>
            </a:r>
            <a:r>
              <a:rPr lang="en-US" spc="-5" dirty="0" err="1" smtClean="0">
                <a:latin typeface="Times New Roman"/>
                <a:cs typeface="Times New Roman"/>
              </a:rPr>
              <a:t>rec</a:t>
            </a:r>
            <a:r>
              <a:rPr lang="en-US" spc="-5" dirty="0" smtClean="0">
                <a:latin typeface="Times New Roman"/>
                <a:cs typeface="Times New Roman"/>
              </a:rPr>
              <a:t>, and  </a:t>
            </a:r>
            <a:r>
              <a:rPr lang="en-US" dirty="0" smtClean="0">
                <a:latin typeface="Times New Roman"/>
                <a:cs typeface="Times New Roman"/>
              </a:rPr>
              <a:t>sends </a:t>
            </a:r>
            <a:r>
              <a:rPr lang="en-US" dirty="0" smtClean="0">
                <a:solidFill>
                  <a:srgbClr val="FF0066"/>
                </a:solidFill>
                <a:latin typeface="Times New Roman"/>
                <a:cs typeface="Times New Roman"/>
              </a:rPr>
              <a:t>abort</a:t>
            </a:r>
            <a:r>
              <a:rPr lang="en-US" spc="-7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 startAt="3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507365" marR="5080" indent="-49530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Font typeface="Times New Roman"/>
              <a:buAutoNum type="arabicPeriod" startAt="3"/>
              <a:tabLst>
                <a:tab pos="572135" algn="l"/>
              </a:tabLst>
            </a:pPr>
            <a:r>
              <a:rPr lang="en-US" dirty="0" smtClean="0"/>
              <a:t>	</a:t>
            </a:r>
            <a:r>
              <a:rPr lang="en-US" spc="-5" dirty="0" smtClean="0">
                <a:latin typeface="Times New Roman"/>
                <a:cs typeface="Times New Roman"/>
              </a:rPr>
              <a:t>Subordinates force-write abort/commit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 err="1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based on </a:t>
            </a:r>
            <a:r>
              <a:rPr lang="en-US" spc="-10" dirty="0" err="1" smtClean="0"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they  get, then send </a:t>
            </a:r>
            <a:r>
              <a:rPr lang="en-US" spc="-5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ack</a:t>
            </a:r>
            <a:r>
              <a:rPr lang="en-US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to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coordinator.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 startAt="3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507365" indent="-495300">
              <a:lnSpc>
                <a:spcPct val="100000"/>
              </a:lnSpc>
              <a:buClr>
                <a:srgbClr val="2CA1BE"/>
              </a:buClr>
              <a:buSzPct val="85000"/>
              <a:buAutoNum type="arabicPeriod" startAt="3"/>
              <a:tabLst>
                <a:tab pos="507365" algn="l"/>
                <a:tab pos="508000" algn="l"/>
                <a:tab pos="599186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Coordinator writes end log </a:t>
            </a:r>
            <a:r>
              <a:rPr lang="en-US" dirty="0" err="1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Times New Roman"/>
                <a:cs typeface="Times New Roman"/>
              </a:rPr>
              <a:t> after  </a:t>
            </a:r>
            <a:r>
              <a:rPr lang="en-US" spc="-5" dirty="0" smtClean="0">
                <a:latin typeface="Times New Roman"/>
                <a:cs typeface="Times New Roman"/>
              </a:rPr>
              <a:t>getting</a:t>
            </a:r>
            <a:r>
              <a:rPr lang="en-US" spc="-7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ack</a:t>
            </a:r>
            <a:r>
              <a:rPr lang="en-US" spc="5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msg</a:t>
            </a:r>
            <a:r>
              <a:rPr lang="en-US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from </a:t>
            </a:r>
            <a:r>
              <a:rPr lang="en-US" spc="-5" dirty="0" smtClean="0">
                <a:latin typeface="Times New Roman"/>
                <a:cs typeface="Times New Roman"/>
              </a:rPr>
              <a:t>all</a:t>
            </a:r>
            <a:r>
              <a:rPr lang="en-US" spc="-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subs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006144" y="6306133"/>
            <a:ext cx="73545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6758305" algn="l"/>
              </a:tabLst>
            </a:pPr>
            <a:r>
              <a:rPr sz="1400" spc="-5" dirty="0">
                <a:solidFill>
                  <a:srgbClr val="464646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.</a:t>
            </a:r>
            <a:r>
              <a:rPr sz="1400" spc="-3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Parallel</a:t>
            </a:r>
            <a:r>
              <a:rPr sz="1400" spc="-2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400" spc="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/</a:t>
            </a:r>
            <a:r>
              <a:rPr sz="1400" spc="-10" dirty="0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64646"/>
                </a:solidFill>
                <a:latin typeface="Arial"/>
                <a:cs typeface="Arial"/>
              </a:rPr>
              <a:t>.S.Jagli	</a:t>
            </a:r>
            <a:r>
              <a:rPr sz="2100" spc="-7" baseline="-9920" dirty="0">
                <a:solidFill>
                  <a:srgbClr val="464646"/>
                </a:solidFill>
                <a:latin typeface="Arial"/>
                <a:cs typeface="Arial"/>
              </a:rPr>
              <a:t>2</a:t>
            </a:r>
            <a:r>
              <a:rPr sz="2100" spc="7" baseline="-9920" dirty="0">
                <a:solidFill>
                  <a:srgbClr val="464646"/>
                </a:solidFill>
                <a:latin typeface="Arial"/>
                <a:cs typeface="Arial"/>
              </a:rPr>
              <a:t>/</a:t>
            </a:r>
            <a:r>
              <a:rPr sz="2100" spc="-7" baseline="-9920" dirty="0">
                <a:solidFill>
                  <a:srgbClr val="464646"/>
                </a:solidFill>
                <a:latin typeface="Arial"/>
                <a:cs typeface="Arial"/>
              </a:rPr>
              <a:t>12</a:t>
            </a:r>
            <a:r>
              <a:rPr sz="2100" spc="7" baseline="-9920" dirty="0">
                <a:solidFill>
                  <a:srgbClr val="464646"/>
                </a:solidFill>
                <a:latin typeface="Arial"/>
                <a:cs typeface="Arial"/>
              </a:rPr>
              <a:t>/</a:t>
            </a:r>
            <a:r>
              <a:rPr sz="2100" baseline="-9920" dirty="0">
                <a:solidFill>
                  <a:srgbClr val="464646"/>
                </a:solidFill>
                <a:latin typeface="Arial"/>
                <a:cs typeface="Arial"/>
              </a:rPr>
              <a:t>20</a:t>
            </a:r>
            <a:endParaRPr sz="2100" baseline="-9920">
              <a:latin typeface="Arial"/>
              <a:cs typeface="Arial"/>
            </a:endParaRPr>
          </a:p>
        </p:txBody>
      </p:sp>
      <p:sp>
        <p:nvSpPr>
          <p:cNvPr id="8" name="object 6"/>
          <p:cNvSpPr txBox="1">
            <a:spLocks/>
          </p:cNvSpPr>
          <p:nvPr/>
        </p:nvSpPr>
        <p:spPr>
          <a:xfrm>
            <a:off x="1157122" y="391160"/>
            <a:ext cx="635952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heavy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TWO-PHASE COMMIT </a:t>
            </a:r>
            <a:r>
              <a:rPr kumimoji="0" lang="en-US" sz="2800" b="1" i="0" u="heavy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(2PC) -</a:t>
            </a:r>
            <a:r>
              <a:rPr kumimoji="0" lang="en-US" sz="2800" b="1" i="0" u="heavy" strike="noStrike" kern="1200" cap="none" spc="-1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 </a:t>
            </a:r>
            <a:r>
              <a:rPr kumimoji="0" lang="en-US" sz="2800" b="1" i="0" u="heavy" strike="noStrike" kern="1200" cap="none" spc="-1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commit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/>
              <a:ea typeface="+mj-ea"/>
              <a:cs typeface="Constanti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762000" y="1066800"/>
            <a:ext cx="7566025" cy="554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62000" y="1066800"/>
            <a:ext cx="7566025" cy="5543550"/>
          </a:xfrm>
          <a:custGeom>
            <a:avLst/>
            <a:gdLst/>
            <a:ahLst/>
            <a:cxnLst/>
            <a:rect l="l" t="t" r="r" b="b"/>
            <a:pathLst>
              <a:path w="7566025" h="5543550">
                <a:moveTo>
                  <a:pt x="0" y="5543550"/>
                </a:moveTo>
                <a:lnTo>
                  <a:pt x="7566025" y="5543550"/>
                </a:lnTo>
                <a:lnTo>
                  <a:pt x="7566025" y="0"/>
                </a:lnTo>
                <a:lnTo>
                  <a:pt x="0" y="0"/>
                </a:lnTo>
                <a:lnTo>
                  <a:pt x="0" y="554355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7" name="object 4"/>
          <p:cNvSpPr txBox="1"/>
          <p:nvPr/>
        </p:nvSpPr>
        <p:spPr>
          <a:xfrm>
            <a:off x="5013452" y="1386076"/>
            <a:ext cx="3512185" cy="384682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closer 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conventional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, Easy to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program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3333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overhead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low.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5600" marR="546735" indent="-3429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3333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OS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services are leveraged</a:t>
            </a:r>
            <a:r>
              <a:rPr sz="18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 utilize the additional</a:t>
            </a:r>
            <a:r>
              <a:rPr sz="18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CPUs.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Disadvantage: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It leads to bottleneck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problem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Expensive to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build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marR="996315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 partitioning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843246" y="1219201"/>
            <a:ext cx="3647507" cy="4625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1787398" y="10160"/>
            <a:ext cx="629094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heavy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TWO-PHASE COMMIT </a:t>
            </a:r>
            <a:r>
              <a:rPr kumimoji="0" lang="en-US" sz="2800" b="1" i="0" u="heavy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(2PC) -</a:t>
            </a:r>
            <a:r>
              <a:rPr kumimoji="0" lang="en-US" sz="2800" b="1" i="0" u="heavy" strike="noStrike" kern="1200" cap="none" spc="-6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 </a:t>
            </a:r>
            <a:r>
              <a:rPr kumimoji="0" lang="en-US" sz="2800" b="1" i="0" u="heavy" strike="noStrike" kern="1200" cap="none" spc="-2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1FADCD"/>
                  </a:solidFill>
                </a:uFill>
                <a:latin typeface="Constantia"/>
                <a:ea typeface="+mj-ea"/>
                <a:cs typeface="Constantia"/>
              </a:rPr>
              <a:t>ABORT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/>
              <a:ea typeface="+mj-ea"/>
              <a:cs typeface="Constantia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914400" y="609600"/>
            <a:ext cx="755015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14400" y="609600"/>
            <a:ext cx="7550150" cy="5791200"/>
          </a:xfrm>
          <a:custGeom>
            <a:avLst/>
            <a:gdLst/>
            <a:ahLst/>
            <a:cxnLst/>
            <a:rect l="l" t="t" r="r" b="b"/>
            <a:pathLst>
              <a:path w="7550150" h="5791200">
                <a:moveTo>
                  <a:pt x="0" y="5791200"/>
                </a:moveTo>
                <a:lnTo>
                  <a:pt x="7550150" y="5791200"/>
                </a:lnTo>
                <a:lnTo>
                  <a:pt x="7550150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835529" y="3951985"/>
            <a:ext cx="533019" cy="451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7.Distributed</a:t>
            </a:r>
            <a:r>
              <a:rPr lang="en-US" spc="-60" dirty="0" smtClean="0"/>
              <a:t> </a:t>
            </a:r>
            <a:r>
              <a:rPr lang="en-US" dirty="0" smtClean="0"/>
              <a:t>Recovery(3pc)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31165" indent="-41910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431165" algn="l"/>
                <a:tab pos="4318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Three-Phase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Commit</a:t>
            </a:r>
            <a:endParaRPr lang="en-US" dirty="0" smtClean="0">
              <a:latin typeface="Times New Roman"/>
              <a:cs typeface="Times New Roman"/>
            </a:endParaRPr>
          </a:p>
          <a:p>
            <a:pPr marL="431165" indent="-4191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31165" algn="l"/>
                <a:tab pos="4318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commit </a:t>
            </a:r>
            <a:r>
              <a:rPr lang="en-US" spc="-5" dirty="0" smtClean="0">
                <a:latin typeface="Times New Roman"/>
                <a:cs typeface="Times New Roman"/>
              </a:rPr>
              <a:t>protocol called </a:t>
            </a:r>
            <a:r>
              <a:rPr lang="en-US" b="1" spc="-5" dirty="0" smtClean="0">
                <a:latin typeface="Times New Roman"/>
                <a:cs typeface="Times New Roman"/>
              </a:rPr>
              <a:t>Three-Phase Commit (3PC) </a:t>
            </a:r>
            <a:r>
              <a:rPr lang="en-US" spc="-5" dirty="0" smtClean="0">
                <a:latin typeface="Times New Roman"/>
                <a:cs typeface="Times New Roman"/>
              </a:rPr>
              <a:t>can</a:t>
            </a:r>
            <a:r>
              <a:rPr lang="en-US" spc="1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avoid</a:t>
            </a:r>
            <a:endParaRPr lang="en-US" dirty="0" smtClean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lang="en-US" dirty="0" smtClean="0">
                <a:latin typeface="Times New Roman"/>
                <a:cs typeface="Times New Roman"/>
              </a:rPr>
              <a:t>blocking even </a:t>
            </a:r>
            <a:r>
              <a:rPr lang="en-US" spc="-5" dirty="0" smtClean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the coordinator </a:t>
            </a:r>
            <a:r>
              <a:rPr lang="en-US" spc="-5" dirty="0" smtClean="0">
                <a:latin typeface="Times New Roman"/>
                <a:cs typeface="Times New Roman"/>
              </a:rPr>
              <a:t>site </a:t>
            </a:r>
            <a:r>
              <a:rPr lang="en-US" dirty="0" smtClean="0">
                <a:latin typeface="Times New Roman"/>
                <a:cs typeface="Times New Roman"/>
              </a:rPr>
              <a:t>fails during</a:t>
            </a:r>
            <a:r>
              <a:rPr lang="en-US" spc="-195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recovery.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431165" marR="6350" indent="-419100">
              <a:lnSpc>
                <a:spcPct val="100000"/>
              </a:lnSpc>
              <a:buClr>
                <a:srgbClr val="2CA1BE"/>
              </a:buClr>
              <a:buSzPct val="85000"/>
              <a:buAutoNum type="arabicPeriod" startAt="2"/>
              <a:tabLst>
                <a:tab pos="431165" algn="l"/>
                <a:tab pos="431800" algn="l"/>
                <a:tab pos="986155" algn="l"/>
                <a:tab pos="1665605" algn="l"/>
                <a:tab pos="2245360" algn="l"/>
                <a:tab pos="2573020" algn="l"/>
                <a:tab pos="3110865" algn="l"/>
                <a:tab pos="3819525" algn="l"/>
                <a:tab pos="4287520" algn="l"/>
                <a:tab pos="5613400" algn="l"/>
                <a:tab pos="6334760" algn="l"/>
                <a:tab pos="68167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	b</a:t>
            </a:r>
            <a:r>
              <a:rPr lang="en-US" spc="-10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sic	</a:t>
            </a:r>
            <a:r>
              <a:rPr lang="en-US" spc="-2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a	</a:t>
            </a:r>
            <a:r>
              <a:rPr lang="en-US" spc="-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s	</a:t>
            </a:r>
            <a:r>
              <a:rPr lang="en-US" spc="-2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hat	</a:t>
            </a:r>
            <a:r>
              <a:rPr lang="en-US" spc="-10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spc="-10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n	</a:t>
            </a:r>
            <a:r>
              <a:rPr lang="en-US" spc="-2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he	</a:t>
            </a:r>
            <a:r>
              <a:rPr lang="en-US" spc="-15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oo</a:t>
            </a:r>
            <a:r>
              <a:rPr lang="en-US" spc="-10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-15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spc="-10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1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	s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nds	</a:t>
            </a:r>
            <a:r>
              <a:rPr lang="en-US" spc="-10" dirty="0" smtClean="0">
                <a:latin typeface="Times New Roman"/>
                <a:cs typeface="Times New Roman"/>
              </a:rPr>
              <a:t>ou</a:t>
            </a:r>
            <a:r>
              <a:rPr lang="en-US" dirty="0" smtClean="0">
                <a:latin typeface="Times New Roman"/>
                <a:cs typeface="Times New Roman"/>
              </a:rPr>
              <a:t>t	</a:t>
            </a:r>
            <a:r>
              <a:rPr lang="en-US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p</a:t>
            </a:r>
            <a:r>
              <a:rPr lang="en-US" i="1" spc="-80" dirty="0" smtClean="0">
                <a:solidFill>
                  <a:srgbClr val="FF0066"/>
                </a:solidFill>
                <a:latin typeface="Times New Roman"/>
                <a:cs typeface="Times New Roman"/>
              </a:rPr>
              <a:t>r</a:t>
            </a:r>
            <a:r>
              <a:rPr lang="en-US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e</a:t>
            </a:r>
            <a:r>
              <a:rPr lang="en-US" i="1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a</a:t>
            </a:r>
            <a:r>
              <a:rPr lang="en-US" i="1" spc="-80" dirty="0" smtClean="0">
                <a:solidFill>
                  <a:srgbClr val="FF0066"/>
                </a:solidFill>
                <a:latin typeface="Times New Roman"/>
                <a:cs typeface="Times New Roman"/>
              </a:rPr>
              <a:t>r</a:t>
            </a:r>
            <a:r>
              <a:rPr lang="en-US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e  messages </a:t>
            </a:r>
            <a:r>
              <a:rPr lang="en-US" dirty="0" smtClean="0">
                <a:latin typeface="Times New Roman"/>
                <a:cs typeface="Times New Roman"/>
              </a:rPr>
              <a:t>and receives </a:t>
            </a:r>
            <a:r>
              <a:rPr lang="en-US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yes </a:t>
            </a:r>
            <a:r>
              <a:rPr lang="en-US" dirty="0" smtClean="0">
                <a:latin typeface="Times New Roman"/>
                <a:cs typeface="Times New Roman"/>
              </a:rPr>
              <a:t>votes from </a:t>
            </a:r>
            <a:r>
              <a:rPr lang="en-US" spc="-5" dirty="0" smtClean="0">
                <a:latin typeface="Times New Roman"/>
                <a:cs typeface="Times New Roman"/>
              </a:rPr>
              <a:t>all</a:t>
            </a:r>
            <a:r>
              <a:rPr lang="en-US" spc="-1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subordinates.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Times New Roman"/>
              <a:buAutoNum type="arabicPeriod" startAt="2"/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494030" indent="-481965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85000"/>
              <a:buAutoNum type="arabicPeriod" startAt="2"/>
              <a:tabLst>
                <a:tab pos="494030" algn="l"/>
                <a:tab pos="49466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It sends </a:t>
            </a:r>
            <a:r>
              <a:rPr lang="en-US" spc="-5" dirty="0" smtClean="0">
                <a:latin typeface="Times New Roman"/>
                <a:cs typeface="Times New Roman"/>
              </a:rPr>
              <a:t>all sites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i="1" spc="-10" dirty="0" err="1" smtClean="0">
                <a:solidFill>
                  <a:srgbClr val="FF0066"/>
                </a:solidFill>
                <a:latin typeface="Times New Roman"/>
                <a:cs typeface="Times New Roman"/>
              </a:rPr>
              <a:t>precommit</a:t>
            </a:r>
            <a:r>
              <a:rPr lang="en-US" i="1" spc="-10" dirty="0" smtClean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message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rather than a </a:t>
            </a:r>
            <a:r>
              <a:rPr lang="en-US" i="1" dirty="0" smtClean="0">
                <a:latin typeface="Times New Roman"/>
                <a:cs typeface="Times New Roman"/>
              </a:rPr>
              <a:t>commit</a:t>
            </a:r>
            <a:r>
              <a:rPr lang="en-US" i="1" spc="-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message.</a:t>
            </a:r>
            <a:endParaRPr lang="en-US" dirty="0" smtClean="0">
              <a:latin typeface="Times New Roman"/>
              <a:cs typeface="Times New Roman"/>
            </a:endParaRPr>
          </a:p>
          <a:p>
            <a:pPr marL="431165" marR="5715" indent="-4191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 startAt="2"/>
              <a:tabLst>
                <a:tab pos="431165" algn="l"/>
                <a:tab pos="4318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sufficient </a:t>
            </a:r>
            <a:r>
              <a:rPr lang="en-US" spc="-5" dirty="0" smtClean="0">
                <a:latin typeface="Times New Roman"/>
                <a:cs typeface="Times New Roman"/>
              </a:rPr>
              <a:t>number more than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maximum number of failures  </a:t>
            </a:r>
            <a:r>
              <a:rPr lang="en-US" dirty="0" smtClean="0">
                <a:latin typeface="Times New Roman"/>
                <a:cs typeface="Times New Roman"/>
              </a:rPr>
              <a:t>that </a:t>
            </a:r>
            <a:r>
              <a:rPr lang="en-US" spc="-5" dirty="0" smtClean="0">
                <a:latin typeface="Times New Roman"/>
                <a:cs typeface="Times New Roman"/>
              </a:rPr>
              <a:t>must </a:t>
            </a:r>
            <a:r>
              <a:rPr lang="en-US" dirty="0" smtClean="0">
                <a:latin typeface="Times New Roman"/>
                <a:cs typeface="Times New Roman"/>
              </a:rPr>
              <a:t>be handled of </a:t>
            </a:r>
            <a:r>
              <a:rPr lang="en-US" i="1" dirty="0" err="1" smtClean="0">
                <a:latin typeface="Times New Roman"/>
                <a:cs typeface="Times New Roman"/>
              </a:rPr>
              <a:t>acks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have been</a:t>
            </a:r>
            <a:r>
              <a:rPr lang="en-US" spc="-1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received.</a:t>
            </a:r>
          </a:p>
          <a:p>
            <a:pPr marL="431165" indent="-4191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 startAt="2"/>
              <a:tabLst>
                <a:tab pos="431165" algn="l"/>
                <a:tab pos="4318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coordinator</a:t>
            </a:r>
            <a:r>
              <a:rPr lang="en-US" spc="9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force-writes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95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commit</a:t>
            </a:r>
            <a:r>
              <a:rPr lang="en-US" i="1" spc="9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log</a:t>
            </a:r>
            <a:r>
              <a:rPr lang="en-US" spc="10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record</a:t>
            </a:r>
            <a:r>
              <a:rPr lang="en-US" spc="1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sends</a:t>
            </a:r>
            <a:r>
              <a:rPr lang="en-US" spc="10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95" dirty="0" smtClean="0"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solidFill>
                  <a:srgbClr val="FF0066"/>
                </a:solidFill>
                <a:latin typeface="Times New Roman"/>
                <a:cs typeface="Times New Roman"/>
              </a:rPr>
              <a:t>commit</a:t>
            </a:r>
            <a:endParaRPr lang="en-US" dirty="0" smtClean="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lang="en-US" i="1" dirty="0" smtClean="0">
                <a:solidFill>
                  <a:srgbClr val="FF0066"/>
                </a:solidFill>
                <a:latin typeface="Times New Roman"/>
                <a:cs typeface="Times New Roman"/>
              </a:rPr>
              <a:t>message </a:t>
            </a:r>
            <a:r>
              <a:rPr lang="en-US" spc="-5" dirty="0" smtClean="0">
                <a:latin typeface="Times New Roman"/>
                <a:cs typeface="Times New Roman"/>
              </a:rPr>
              <a:t>to all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subordinates.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Shared memory</a:t>
            </a:r>
          </a:p>
          <a:p>
            <a:r>
              <a:rPr lang="en-US" dirty="0" smtClean="0"/>
              <a:t>Every processor has its own disk</a:t>
            </a:r>
          </a:p>
          <a:p>
            <a:pPr>
              <a:buNone/>
            </a:pPr>
            <a:r>
              <a:rPr lang="en-US" dirty="0" smtClean="0"/>
              <a:t>• Single memory address-space for</a:t>
            </a:r>
          </a:p>
          <a:p>
            <a:pPr>
              <a:buNone/>
            </a:pPr>
            <a:r>
              <a:rPr lang="en-US" dirty="0" smtClean="0"/>
              <a:t>all processors</a:t>
            </a:r>
          </a:p>
          <a:p>
            <a:pPr>
              <a:buNone/>
            </a:pPr>
            <a:r>
              <a:rPr lang="en-US" dirty="0" smtClean="0"/>
              <a:t>• Reading or writing to far memory can be slightly more expensive</a:t>
            </a:r>
          </a:p>
          <a:p>
            <a:pPr>
              <a:buNone/>
            </a:pPr>
            <a:r>
              <a:rPr lang="en-US" dirty="0" smtClean="0"/>
              <a:t>• Every processor can have its own</a:t>
            </a:r>
          </a:p>
          <a:p>
            <a:r>
              <a:rPr lang="en-US" dirty="0" smtClean="0"/>
              <a:t>local memory and cache as well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Architectures for Parallel</a:t>
            </a:r>
            <a:r>
              <a:rPr lang="en-US" u="heavy" spc="3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heavy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5013452" y="1838313"/>
            <a:ext cx="3324860" cy="2616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Advantages: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2CA1BE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Almost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same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Disadvantages: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interference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Increases N/W band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width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Shared disk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partitioning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85869" y="2038350"/>
            <a:ext cx="3213253" cy="376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3428</Words>
  <Application>Microsoft Office PowerPoint</Application>
  <PresentationFormat>On-screen Show (4:3)</PresentationFormat>
  <Paragraphs>554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Slide 1</vt:lpstr>
      <vt:lpstr>Slide 2</vt:lpstr>
      <vt:lpstr>Distributed Database </vt:lpstr>
      <vt:lpstr>Slide 4</vt:lpstr>
      <vt:lpstr>Parallel DB</vt:lpstr>
      <vt:lpstr>Architectures for Parallel Databases</vt:lpstr>
      <vt:lpstr>Architectures for Parallel Databases</vt:lpstr>
      <vt:lpstr>Architectures for Parallel Databases</vt:lpstr>
      <vt:lpstr>Architectures for Parallel Databases</vt:lpstr>
      <vt:lpstr>Architectures for Parallel Databases</vt:lpstr>
      <vt:lpstr>Architectures for Parallel Databases</vt:lpstr>
      <vt:lpstr>Architectures for Parallel Databases</vt:lpstr>
      <vt:lpstr>Architectures for Parallel Databases</vt:lpstr>
      <vt:lpstr>Slide 14</vt:lpstr>
      <vt:lpstr>PARALLEL DBMSs SCALE-UP</vt:lpstr>
      <vt:lpstr>PARALLEL QUERY EVALUATION </vt:lpstr>
      <vt:lpstr>Different Types of DBMS ||-ism</vt:lpstr>
      <vt:lpstr>Data Partitioning</vt:lpstr>
      <vt:lpstr>1.Range Partitioning</vt:lpstr>
      <vt:lpstr>2.Hash Partitioning</vt:lpstr>
      <vt:lpstr>3.Round Robin Partitioning</vt:lpstr>
      <vt:lpstr>Range</vt:lpstr>
      <vt:lpstr>Parallelizing Sequential Operator  Evaluation Code</vt:lpstr>
      <vt:lpstr>PARALLELIZING INDIVIDUAL  OPERATIONS</vt:lpstr>
      <vt:lpstr>1.Bulk Loading and scanning</vt:lpstr>
      <vt:lpstr>2.Parallel Sorting :</vt:lpstr>
      <vt:lpstr>3.Parallel Join</vt:lpstr>
      <vt:lpstr>Sort-merge-join</vt:lpstr>
      <vt:lpstr>Dataflow Network of Operators for  Parallel Join</vt:lpstr>
      <vt:lpstr>I.Introduction to DDBMS</vt:lpstr>
      <vt:lpstr>DDBMS properties</vt:lpstr>
      <vt:lpstr>Types of Distributed Databases</vt:lpstr>
      <vt:lpstr>1.Client-Server Systems:</vt:lpstr>
      <vt:lpstr>2.Collaborating Server Systems</vt:lpstr>
      <vt:lpstr>3.Middleware Systems:</vt:lpstr>
      <vt:lpstr>3.Storing Data in DDBs</vt:lpstr>
      <vt:lpstr>Types of Fragmentation:</vt:lpstr>
      <vt:lpstr>Slide 38</vt:lpstr>
      <vt:lpstr>Replication</vt:lpstr>
      <vt:lpstr>4.Distributed Catalog Management</vt:lpstr>
      <vt:lpstr>4.Distributed Catalog Management</vt:lpstr>
      <vt:lpstr>5.Distributed Query Processing</vt:lpstr>
      <vt:lpstr>Distributed Query Processing Steps</vt:lpstr>
      <vt:lpstr>5.Distributed Query Processing</vt:lpstr>
      <vt:lpstr>5.Distributed Query Processing</vt:lpstr>
      <vt:lpstr>5.Distributed query processing</vt:lpstr>
      <vt:lpstr>5.Distributed Query Processing</vt:lpstr>
      <vt:lpstr>Slide 48</vt:lpstr>
      <vt:lpstr>5.Distributed Query Processing</vt:lpstr>
      <vt:lpstr>5.Distributed Query Processing</vt:lpstr>
      <vt:lpstr>Slide 51</vt:lpstr>
      <vt:lpstr>5.Distributed Query Processing</vt:lpstr>
      <vt:lpstr>5.Distributed Query Processing</vt:lpstr>
      <vt:lpstr>Slide 54</vt:lpstr>
      <vt:lpstr>5.Distributed Query Processing</vt:lpstr>
      <vt:lpstr>Slide 56</vt:lpstr>
      <vt:lpstr>5.Distributed query processing</vt:lpstr>
      <vt:lpstr>Bloom join:</vt:lpstr>
      <vt:lpstr>Bloom join:</vt:lpstr>
      <vt:lpstr>Slide 60</vt:lpstr>
      <vt:lpstr>Cost-Based Query Optimization</vt:lpstr>
      <vt:lpstr>6.DISTRIBUTED TRANSACTIONS PROCESSING</vt:lpstr>
      <vt:lpstr>7.Distributed Concurrency Control</vt:lpstr>
      <vt:lpstr>Slide 64</vt:lpstr>
      <vt:lpstr>Slide 65</vt:lpstr>
      <vt:lpstr>7.Distributed Recovery</vt:lpstr>
      <vt:lpstr>7.Distributed Recovery</vt:lpstr>
      <vt:lpstr>7.Distributed Recovery(2pc)</vt:lpstr>
      <vt:lpstr>Slide 69</vt:lpstr>
      <vt:lpstr>Slide 70</vt:lpstr>
      <vt:lpstr>7.Distributed Recovery(3pc)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PC</dc:creator>
  <cp:lastModifiedBy>MY PC</cp:lastModifiedBy>
  <cp:revision>8</cp:revision>
  <dcterms:created xsi:type="dcterms:W3CDTF">2019-09-10T16:25:42Z</dcterms:created>
  <dcterms:modified xsi:type="dcterms:W3CDTF">2019-09-16T17:05:07Z</dcterms:modified>
</cp:coreProperties>
</file>