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2" r:id="rId2"/>
    <p:sldId id="283" r:id="rId3"/>
    <p:sldId id="284" r:id="rId4"/>
    <p:sldId id="285" r:id="rId5"/>
    <p:sldId id="286" r:id="rId6"/>
    <p:sldId id="287" r:id="rId7"/>
    <p:sldId id="288" r:id="rId8"/>
    <p:sldId id="294" r:id="rId9"/>
    <p:sldId id="290" r:id="rId10"/>
    <p:sldId id="291" r:id="rId11"/>
    <p:sldId id="295" r:id="rId12"/>
    <p:sldId id="292" r:id="rId13"/>
    <p:sldId id="296" r:id="rId14"/>
    <p:sldId id="297" r:id="rId15"/>
    <p:sldId id="298" r:id="rId16"/>
    <p:sldId id="299" r:id="rId17"/>
    <p:sldId id="300" r:id="rId18"/>
    <p:sldId id="289" r:id="rId19"/>
    <p:sldId id="276" r:id="rId20"/>
    <p:sldId id="277" r:id="rId21"/>
    <p:sldId id="278" r:id="rId22"/>
    <p:sldId id="279" r:id="rId23"/>
    <p:sldId id="280" r:id="rId24"/>
    <p:sldId id="281" r:id="rId25"/>
    <p:sldId id="257" r:id="rId26"/>
    <p:sldId id="258" r:id="rId27"/>
    <p:sldId id="259" r:id="rId28"/>
    <p:sldId id="260" r:id="rId29"/>
    <p:sldId id="261" r:id="rId30"/>
    <p:sldId id="262" r:id="rId31"/>
    <p:sldId id="263" r:id="rId32"/>
    <p:sldId id="264" r:id="rId33"/>
    <p:sldId id="26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8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610BFF-4960-44AE-8719-15F58452B7C8}" type="datetimeFigureOut">
              <a:rPr lang="en-US" smtClean="0"/>
              <a:pPr/>
              <a:t>9/16/2019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351A3-9A7D-4750-82DA-67B34A970406}" type="slidenum">
              <a:rPr lang="en-US" smtClean="0"/>
              <a:pPr/>
              <a:t>‹#›</a:t>
            </a:fld>
            <a:endParaRPr lang="en-US"/>
          </a:p>
        </p:txBody>
      </p:sp>
    </p:spTree>
    <p:extLst>
      <p:ext uri="{BB962C8B-B14F-4D97-AF65-F5344CB8AC3E}">
        <p14:creationId xmlns:p14="http://schemas.microsoft.com/office/powerpoint/2010/main" xmlns="" val="99292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1351A3-9A7D-4750-82DA-67B34A970406}"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177FDD-C045-4DE0-8116-9C849B7C8F56}"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77FDD-C045-4DE0-8116-9C849B7C8F56}"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77FDD-C045-4DE0-8116-9C849B7C8F56}"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77FDD-C045-4DE0-8116-9C849B7C8F56}"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177FDD-C045-4DE0-8116-9C849B7C8F56}" type="datetimeFigureOut">
              <a:rPr lang="en-US" smtClean="0"/>
              <a:pPr/>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177FDD-C045-4DE0-8116-9C849B7C8F56}" type="datetimeFigureOut">
              <a:rPr lang="en-US" smtClean="0"/>
              <a:pPr/>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177FDD-C045-4DE0-8116-9C849B7C8F56}" type="datetimeFigureOut">
              <a:rPr lang="en-US" smtClean="0"/>
              <a:pPr/>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177FDD-C045-4DE0-8116-9C849B7C8F56}" type="datetimeFigureOut">
              <a:rPr lang="en-US" smtClean="0"/>
              <a:pPr/>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77FDD-C045-4DE0-8116-9C849B7C8F56}" type="datetimeFigureOut">
              <a:rPr lang="en-US" smtClean="0"/>
              <a:pPr/>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77FDD-C045-4DE0-8116-9C849B7C8F56}" type="datetimeFigureOut">
              <a:rPr lang="en-US" smtClean="0"/>
              <a:pPr/>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77FDD-C045-4DE0-8116-9C849B7C8F56}" type="datetimeFigureOut">
              <a:rPr lang="en-US" smtClean="0"/>
              <a:pPr/>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A2992-1CD3-4E98-8837-81ED918C50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77FDD-C045-4DE0-8116-9C849B7C8F56}" type="datetimeFigureOut">
              <a:rPr lang="en-US" smtClean="0"/>
              <a:pPr/>
              <a:t>9/16/2019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A2992-1CD3-4E98-8837-81ED918C50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Processing</a:t>
            </a:r>
            <a:endParaRPr lang="en-US" dirty="0"/>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dirty="0" smtClean="0"/>
              <a:t>Query processing: include translation of high level queries into low level expression that can be used at the physical level of the file system, query optimization and actual execution of the query to get the result .</a:t>
            </a:r>
          </a:p>
          <a:p>
            <a:r>
              <a:rPr lang="en-US" dirty="0" smtClean="0"/>
              <a:t>Query optimization : it is a process in which multiple query execution pans for satisfying a query are examined and a most efficient query plan is identified for execution.</a:t>
            </a:r>
          </a:p>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Query Parsing optimization and execution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257425" y="2024856"/>
            <a:ext cx="4629150" cy="36766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Queries</a:t>
            </a:r>
            <a:endParaRPr lang="en-US" dirty="0"/>
          </a:p>
        </p:txBody>
      </p:sp>
      <p:sp>
        <p:nvSpPr>
          <p:cNvPr id="3" name="Content Placeholder 2"/>
          <p:cNvSpPr>
            <a:spLocks noGrp="1"/>
          </p:cNvSpPr>
          <p:nvPr>
            <p:ph idx="1"/>
          </p:nvPr>
        </p:nvSpPr>
        <p:spPr/>
        <p:txBody>
          <a:bodyPr>
            <a:normAutofit lnSpcReduction="10000"/>
          </a:bodyPr>
          <a:lstStyle/>
          <a:p>
            <a:r>
              <a:rPr lang="en-US" dirty="0" smtClean="0"/>
              <a:t>Queries can be seen as σ, π, ./ algebra expression.</a:t>
            </a:r>
          </a:p>
          <a:p>
            <a:r>
              <a:rPr lang="en-US" dirty="0" smtClean="0"/>
              <a:t> Optimizing an expression involves two basic steps: </a:t>
            </a:r>
          </a:p>
          <a:p>
            <a:pPr>
              <a:buNone/>
            </a:pPr>
            <a:r>
              <a:rPr lang="en-US" dirty="0" smtClean="0"/>
              <a:t>– Enumerating alternative plans for evaluating the expression .</a:t>
            </a:r>
          </a:p>
          <a:p>
            <a:pPr>
              <a:buNone/>
            </a:pPr>
            <a:r>
              <a:rPr lang="en-US" dirty="0" smtClean="0"/>
              <a:t>– Estimating the cost of each plan .</a:t>
            </a:r>
          </a:p>
          <a:p>
            <a:pPr>
              <a:buNone/>
            </a:pPr>
            <a:r>
              <a:rPr lang="en-US" dirty="0" smtClean="0"/>
              <a:t>– Choosing the plan with the lowest estimated cost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Query Evaluation Plans</a:t>
            </a:r>
            <a:endParaRPr lang="en-US" dirty="0"/>
          </a:p>
        </p:txBody>
      </p:sp>
      <p:sp>
        <p:nvSpPr>
          <p:cNvPr id="3" name="Content Placeholder 2"/>
          <p:cNvSpPr>
            <a:spLocks noGrp="1"/>
          </p:cNvSpPr>
          <p:nvPr>
            <p:ph idx="1"/>
          </p:nvPr>
        </p:nvSpPr>
        <p:spPr/>
        <p:txBody>
          <a:bodyPr>
            <a:normAutofit lnSpcReduction="10000"/>
          </a:bodyPr>
          <a:lstStyle/>
          <a:p>
            <a:r>
              <a:rPr lang="en-US" dirty="0" smtClean="0"/>
              <a:t>A query evaluation plan (or simply plan) consists of an extended relational algebra tree, with additional annotations at each node indicating: </a:t>
            </a:r>
          </a:p>
          <a:p>
            <a:r>
              <a:rPr lang="en-US" dirty="0" smtClean="0"/>
              <a:t> the access methods to use for each table .</a:t>
            </a:r>
          </a:p>
          <a:p>
            <a:r>
              <a:rPr lang="en-US" dirty="0" smtClean="0"/>
              <a:t> the implementation method.</a:t>
            </a:r>
          </a:p>
          <a:p>
            <a:r>
              <a:rPr lang="en-US" dirty="0" smtClean="0"/>
              <a:t>SELECT S.name FROM Reserves R, Sailors R WHERE R.sid = S.sid AND R.bid = 100 AND </a:t>
            </a:r>
            <a:r>
              <a:rPr lang="en-US" dirty="0" err="1" smtClean="0"/>
              <a:t>S.rating</a:t>
            </a:r>
            <a:r>
              <a:rPr lang="en-US" dirty="0" smtClean="0"/>
              <a:t> &gt; 5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5993" y="434639"/>
            <a:ext cx="6844607" cy="690918"/>
          </a:xfrm>
          <a:prstGeom prst="rect">
            <a:avLst/>
          </a:prstGeom>
        </p:spPr>
        <p:txBody>
          <a:bodyPr vert="horz" wrap="square" lIns="0" tIns="13676" rIns="0" bIns="0" rtlCol="0">
            <a:spAutoFit/>
          </a:bodyPr>
          <a:lstStyle/>
          <a:p>
            <a:pPr marL="11397">
              <a:spcBef>
                <a:spcPts val="108"/>
              </a:spcBef>
            </a:pPr>
            <a:r>
              <a:rPr spc="4" dirty="0"/>
              <a:t>Query </a:t>
            </a:r>
            <a:r>
              <a:rPr dirty="0"/>
              <a:t>Evaluation</a:t>
            </a:r>
            <a:r>
              <a:rPr spc="-40" dirty="0"/>
              <a:t> </a:t>
            </a:r>
            <a:r>
              <a:rPr spc="4" dirty="0"/>
              <a:t>Plan...</a:t>
            </a:r>
          </a:p>
        </p:txBody>
      </p:sp>
      <p:sp>
        <p:nvSpPr>
          <p:cNvPr id="4" name="object 4"/>
          <p:cNvSpPr txBox="1"/>
          <p:nvPr/>
        </p:nvSpPr>
        <p:spPr>
          <a:xfrm>
            <a:off x="502458" y="1397251"/>
            <a:ext cx="7366576" cy="3404825"/>
          </a:xfrm>
          <a:prstGeom prst="rect">
            <a:avLst/>
          </a:prstGeom>
        </p:spPr>
        <p:txBody>
          <a:bodyPr vert="horz" wrap="square" lIns="0" tIns="49576" rIns="0" bIns="0" rtlCol="0">
            <a:spAutoFit/>
          </a:bodyPr>
          <a:lstStyle/>
          <a:p>
            <a:pPr marL="401174" marR="1404678" indent="-355586">
              <a:lnSpc>
                <a:spcPts val="1570"/>
              </a:lnSpc>
              <a:spcBef>
                <a:spcPts val="389"/>
              </a:spcBef>
            </a:pPr>
            <a:r>
              <a:rPr sz="1500" spc="18" dirty="0">
                <a:latin typeface="Courier New"/>
                <a:cs typeface="Courier New"/>
              </a:rPr>
              <a:t>SELECT S.name FROM Reserves R, Sailors R WHERE  R.sid = S.sid AND R.bid = 100 AND S.rating &gt;</a:t>
            </a:r>
            <a:r>
              <a:rPr sz="1500" spc="-126" dirty="0">
                <a:latin typeface="Courier New"/>
                <a:cs typeface="Courier New"/>
              </a:rPr>
              <a:t> </a:t>
            </a:r>
            <a:r>
              <a:rPr sz="1500" spc="18" dirty="0">
                <a:latin typeface="Courier New"/>
                <a:cs typeface="Courier New"/>
              </a:rPr>
              <a:t>5</a:t>
            </a:r>
            <a:endParaRPr sz="1500">
              <a:latin typeface="Courier New"/>
              <a:cs typeface="Courier New"/>
            </a:endParaRPr>
          </a:p>
          <a:p>
            <a:pPr>
              <a:spcBef>
                <a:spcPts val="36"/>
              </a:spcBef>
            </a:pPr>
            <a:endParaRPr sz="1700">
              <a:latin typeface="Times New Roman"/>
              <a:cs typeface="Times New Roman"/>
            </a:endParaRPr>
          </a:p>
          <a:p>
            <a:pPr marL="210844"/>
            <a:r>
              <a:rPr sz="2000" spc="27" dirty="0">
                <a:latin typeface="MS UI Gothic"/>
                <a:cs typeface="MS UI Gothic"/>
              </a:rPr>
              <a:t>✥ </a:t>
            </a:r>
            <a:r>
              <a:rPr sz="2200" spc="4" dirty="0">
                <a:latin typeface="Times New Roman"/>
                <a:cs typeface="Times New Roman"/>
              </a:rPr>
              <a:t>This </a:t>
            </a:r>
            <a:r>
              <a:rPr sz="2200" spc="9" dirty="0">
                <a:latin typeface="Times New Roman"/>
                <a:cs typeface="Times New Roman"/>
              </a:rPr>
              <a:t>query can be </a:t>
            </a:r>
            <a:r>
              <a:rPr sz="2200" spc="4" dirty="0">
                <a:latin typeface="Times New Roman"/>
                <a:cs typeface="Times New Roman"/>
              </a:rPr>
              <a:t>expressed</a:t>
            </a:r>
            <a:r>
              <a:rPr sz="2200" spc="45" dirty="0">
                <a:latin typeface="Times New Roman"/>
                <a:cs typeface="Times New Roman"/>
              </a:rPr>
              <a:t> </a:t>
            </a:r>
            <a:r>
              <a:rPr sz="2200" spc="4" dirty="0">
                <a:latin typeface="Times New Roman"/>
                <a:cs typeface="Times New Roman"/>
              </a:rPr>
              <a:t>as:</a:t>
            </a:r>
            <a:endParaRPr sz="2200">
              <a:latin typeface="Times New Roman"/>
              <a:cs typeface="Times New Roman"/>
            </a:endParaRPr>
          </a:p>
          <a:p>
            <a:pPr marL="484372" algn="ctr">
              <a:spcBef>
                <a:spcPts val="839"/>
              </a:spcBef>
            </a:pPr>
            <a:r>
              <a:rPr sz="3300" i="1" spc="168" baseline="7936" dirty="0">
                <a:latin typeface="Bookman Old Style"/>
                <a:cs typeface="Bookman Old Style"/>
              </a:rPr>
              <a:t>π</a:t>
            </a:r>
            <a:r>
              <a:rPr sz="1500" i="1" spc="112" dirty="0">
                <a:latin typeface="Arial"/>
                <a:cs typeface="Arial"/>
              </a:rPr>
              <a:t>sname</a:t>
            </a:r>
            <a:r>
              <a:rPr sz="3300" spc="168" baseline="7936" dirty="0">
                <a:latin typeface="Tahoma"/>
                <a:cs typeface="Tahoma"/>
              </a:rPr>
              <a:t>(</a:t>
            </a:r>
            <a:r>
              <a:rPr sz="3300" i="1" spc="168" baseline="7936" dirty="0">
                <a:latin typeface="Bookman Old Style"/>
                <a:cs typeface="Bookman Old Style"/>
              </a:rPr>
              <a:t>σ</a:t>
            </a:r>
            <a:r>
              <a:rPr sz="1500" i="1" spc="112" dirty="0">
                <a:latin typeface="Arial"/>
                <a:cs typeface="Arial"/>
              </a:rPr>
              <a:t>bid</a:t>
            </a:r>
            <a:r>
              <a:rPr sz="1500" spc="112" dirty="0">
                <a:latin typeface="Verdana"/>
                <a:cs typeface="Verdana"/>
              </a:rPr>
              <a:t>=100</a:t>
            </a:r>
            <a:r>
              <a:rPr sz="1500" spc="112" dirty="0">
                <a:latin typeface="Lucida Sans Unicode"/>
                <a:cs typeface="Lucida Sans Unicode"/>
              </a:rPr>
              <a:t>∧</a:t>
            </a:r>
            <a:r>
              <a:rPr sz="1500" i="1" spc="112" dirty="0">
                <a:latin typeface="Arial"/>
                <a:cs typeface="Arial"/>
              </a:rPr>
              <a:t>rating&gt;</a:t>
            </a:r>
            <a:r>
              <a:rPr sz="1500" spc="112" dirty="0">
                <a:latin typeface="Verdana"/>
                <a:cs typeface="Verdana"/>
              </a:rPr>
              <a:t>5 </a:t>
            </a:r>
            <a:r>
              <a:rPr sz="3300" spc="-74" baseline="7936" dirty="0">
                <a:latin typeface="Tahoma"/>
                <a:cs typeface="Tahoma"/>
              </a:rPr>
              <a:t>(</a:t>
            </a:r>
            <a:r>
              <a:rPr sz="3300" i="1" spc="-74" baseline="7936" dirty="0">
                <a:latin typeface="Bookman Old Style"/>
                <a:cs typeface="Bookman Old Style"/>
              </a:rPr>
              <a:t>Reserves </a:t>
            </a:r>
            <a:r>
              <a:rPr sz="3300" i="1" spc="6" baseline="7936" dirty="0">
                <a:latin typeface="Bookman Old Style"/>
                <a:cs typeface="Bookman Old Style"/>
              </a:rPr>
              <a:t>da</a:t>
            </a:r>
            <a:r>
              <a:rPr sz="1500" i="1" spc="4" dirty="0">
                <a:latin typeface="Arial"/>
                <a:cs typeface="Arial"/>
              </a:rPr>
              <a:t>sid</a:t>
            </a:r>
            <a:r>
              <a:rPr sz="1500" spc="4" dirty="0">
                <a:latin typeface="Verdana"/>
                <a:cs typeface="Verdana"/>
              </a:rPr>
              <a:t>=</a:t>
            </a:r>
            <a:r>
              <a:rPr sz="1500" i="1" spc="4" dirty="0">
                <a:latin typeface="Arial"/>
                <a:cs typeface="Arial"/>
              </a:rPr>
              <a:t>sid</a:t>
            </a:r>
            <a:r>
              <a:rPr sz="1500" i="1" spc="-148" dirty="0">
                <a:latin typeface="Arial"/>
                <a:cs typeface="Arial"/>
              </a:rPr>
              <a:t> </a:t>
            </a:r>
            <a:r>
              <a:rPr sz="3300" i="1" spc="13" baseline="7936" dirty="0">
                <a:latin typeface="Bookman Old Style"/>
                <a:cs typeface="Bookman Old Style"/>
              </a:rPr>
              <a:t>Sailors</a:t>
            </a:r>
            <a:r>
              <a:rPr sz="3300" spc="13" baseline="7936" dirty="0">
                <a:latin typeface="Tahoma"/>
                <a:cs typeface="Tahoma"/>
              </a:rPr>
              <a:t>))</a:t>
            </a:r>
            <a:endParaRPr sz="3300" baseline="7936">
              <a:latin typeface="Tahoma"/>
              <a:cs typeface="Tahoma"/>
            </a:endParaRPr>
          </a:p>
          <a:p>
            <a:pPr marL="1489584" algn="ctr">
              <a:spcBef>
                <a:spcPts val="121"/>
              </a:spcBef>
            </a:pPr>
            <a:r>
              <a:rPr sz="3300" i="1" spc="175" baseline="7936" dirty="0">
                <a:latin typeface="Bookman Old Style"/>
                <a:cs typeface="Bookman Old Style"/>
              </a:rPr>
              <a:t>π</a:t>
            </a:r>
            <a:r>
              <a:rPr sz="1500" i="1" spc="117" dirty="0">
                <a:latin typeface="Arial"/>
                <a:cs typeface="Arial"/>
              </a:rPr>
              <a:t>sname</a:t>
            </a:r>
            <a:endParaRPr sz="1500">
              <a:latin typeface="Arial"/>
              <a:cs typeface="Arial"/>
            </a:endParaRPr>
          </a:p>
          <a:p>
            <a:pPr marL="3345583" marR="1854288" algn="ctr">
              <a:lnSpc>
                <a:spcPts val="5690"/>
              </a:lnSpc>
              <a:spcBef>
                <a:spcPts val="682"/>
              </a:spcBef>
            </a:pPr>
            <a:r>
              <a:rPr sz="3300" i="1" spc="121" baseline="7936" dirty="0">
                <a:latin typeface="Bookman Old Style"/>
                <a:cs typeface="Bookman Old Style"/>
              </a:rPr>
              <a:t>σ</a:t>
            </a:r>
            <a:r>
              <a:rPr sz="1500" i="1" spc="-67" dirty="0">
                <a:latin typeface="Arial"/>
                <a:cs typeface="Arial"/>
              </a:rPr>
              <a:t>b</a:t>
            </a:r>
            <a:r>
              <a:rPr sz="1500" i="1" spc="278" dirty="0">
                <a:latin typeface="Arial"/>
                <a:cs typeface="Arial"/>
              </a:rPr>
              <a:t>i</a:t>
            </a:r>
            <a:r>
              <a:rPr sz="1500" i="1" spc="76" dirty="0">
                <a:latin typeface="Arial"/>
                <a:cs typeface="Arial"/>
              </a:rPr>
              <a:t>d</a:t>
            </a:r>
            <a:r>
              <a:rPr sz="1500" spc="117" dirty="0">
                <a:latin typeface="Verdana"/>
                <a:cs typeface="Verdana"/>
              </a:rPr>
              <a:t>=</a:t>
            </a:r>
            <a:r>
              <a:rPr sz="1500" spc="-90" dirty="0">
                <a:latin typeface="Verdana"/>
                <a:cs typeface="Verdana"/>
              </a:rPr>
              <a:t>100</a:t>
            </a:r>
            <a:r>
              <a:rPr sz="1500" spc="-22" dirty="0">
                <a:latin typeface="Lucida Sans Unicode"/>
                <a:cs typeface="Lucida Sans Unicode"/>
              </a:rPr>
              <a:t>∧</a:t>
            </a:r>
            <a:r>
              <a:rPr sz="1500" i="1" spc="359" dirty="0">
                <a:latin typeface="Arial"/>
                <a:cs typeface="Arial"/>
              </a:rPr>
              <a:t>r</a:t>
            </a:r>
            <a:r>
              <a:rPr sz="1500" i="1" spc="117" dirty="0">
                <a:latin typeface="Arial"/>
                <a:cs typeface="Arial"/>
              </a:rPr>
              <a:t>a</a:t>
            </a:r>
            <a:r>
              <a:rPr sz="1500" i="1" spc="242" dirty="0">
                <a:latin typeface="Arial"/>
                <a:cs typeface="Arial"/>
              </a:rPr>
              <a:t>t</a:t>
            </a:r>
            <a:r>
              <a:rPr sz="1500" i="1" spc="278" dirty="0">
                <a:latin typeface="Arial"/>
                <a:cs typeface="Arial"/>
              </a:rPr>
              <a:t>i</a:t>
            </a:r>
            <a:r>
              <a:rPr sz="1500" i="1" spc="242" dirty="0">
                <a:latin typeface="Arial"/>
                <a:cs typeface="Arial"/>
              </a:rPr>
              <a:t>n</a:t>
            </a:r>
            <a:r>
              <a:rPr sz="1500" i="1" spc="76" dirty="0">
                <a:latin typeface="Arial"/>
                <a:cs typeface="Arial"/>
              </a:rPr>
              <a:t>g</a:t>
            </a:r>
            <a:r>
              <a:rPr sz="1500" i="1" spc="494" dirty="0">
                <a:latin typeface="Arial"/>
                <a:cs typeface="Arial"/>
              </a:rPr>
              <a:t>&gt;</a:t>
            </a:r>
            <a:r>
              <a:rPr sz="1500" spc="-63" dirty="0">
                <a:latin typeface="Verdana"/>
                <a:cs typeface="Verdana"/>
              </a:rPr>
              <a:t>5  </a:t>
            </a:r>
            <a:r>
              <a:rPr sz="3300" i="1" spc="6" baseline="7936" dirty="0">
                <a:latin typeface="Bookman Old Style"/>
                <a:cs typeface="Bookman Old Style"/>
              </a:rPr>
              <a:t>da</a:t>
            </a:r>
            <a:r>
              <a:rPr sz="1500" i="1" spc="4" dirty="0">
                <a:latin typeface="Arial"/>
                <a:cs typeface="Arial"/>
              </a:rPr>
              <a:t>sid</a:t>
            </a:r>
            <a:r>
              <a:rPr sz="1500" spc="4" dirty="0">
                <a:latin typeface="Verdana"/>
                <a:cs typeface="Verdana"/>
              </a:rPr>
              <a:t>=</a:t>
            </a:r>
            <a:r>
              <a:rPr sz="1500" i="1" spc="4" dirty="0">
                <a:latin typeface="Arial"/>
                <a:cs typeface="Arial"/>
              </a:rPr>
              <a:t>sid</a:t>
            </a:r>
            <a:endParaRPr sz="1500">
              <a:latin typeface="Arial"/>
              <a:cs typeface="Arial"/>
            </a:endParaRPr>
          </a:p>
        </p:txBody>
      </p:sp>
      <p:sp>
        <p:nvSpPr>
          <p:cNvPr id="5" name="object 5"/>
          <p:cNvSpPr txBox="1"/>
          <p:nvPr/>
        </p:nvSpPr>
        <p:spPr>
          <a:xfrm>
            <a:off x="2770444" y="4932525"/>
            <a:ext cx="1052945" cy="352939"/>
          </a:xfrm>
          <a:prstGeom prst="rect">
            <a:avLst/>
          </a:prstGeom>
        </p:spPr>
        <p:txBody>
          <a:bodyPr vert="horz" wrap="square" lIns="0" tIns="14246" rIns="0" bIns="0" rtlCol="0">
            <a:spAutoFit/>
          </a:bodyPr>
          <a:lstStyle/>
          <a:p>
            <a:pPr marL="11397">
              <a:spcBef>
                <a:spcPts val="112"/>
              </a:spcBef>
            </a:pPr>
            <a:r>
              <a:rPr sz="2200" spc="13" dirty="0">
                <a:latin typeface="Times New Roman"/>
                <a:cs typeface="Times New Roman"/>
              </a:rPr>
              <a:t>Re</a:t>
            </a:r>
            <a:r>
              <a:rPr sz="2200" spc="4" dirty="0">
                <a:latin typeface="Times New Roman"/>
                <a:cs typeface="Times New Roman"/>
              </a:rPr>
              <a:t>s</a:t>
            </a:r>
            <a:r>
              <a:rPr sz="2200" spc="9" dirty="0">
                <a:latin typeface="Times New Roman"/>
                <a:cs typeface="Times New Roman"/>
              </a:rPr>
              <a:t>er</a:t>
            </a:r>
            <a:r>
              <a:rPr sz="2200" spc="-27" dirty="0">
                <a:latin typeface="Times New Roman"/>
                <a:cs typeface="Times New Roman"/>
              </a:rPr>
              <a:t>v</a:t>
            </a:r>
            <a:r>
              <a:rPr sz="2200" spc="9" dirty="0">
                <a:latin typeface="Times New Roman"/>
                <a:cs typeface="Times New Roman"/>
              </a:rPr>
              <a:t>es</a:t>
            </a:r>
            <a:endParaRPr sz="2200">
              <a:latin typeface="Times New Roman"/>
              <a:cs typeface="Times New Roman"/>
            </a:endParaRPr>
          </a:p>
        </p:txBody>
      </p:sp>
      <p:sp>
        <p:nvSpPr>
          <p:cNvPr id="6" name="object 6"/>
          <p:cNvSpPr txBox="1"/>
          <p:nvPr/>
        </p:nvSpPr>
        <p:spPr>
          <a:xfrm>
            <a:off x="6070561" y="4932525"/>
            <a:ext cx="817418" cy="352939"/>
          </a:xfrm>
          <a:prstGeom prst="rect">
            <a:avLst/>
          </a:prstGeom>
        </p:spPr>
        <p:txBody>
          <a:bodyPr vert="horz" wrap="square" lIns="0" tIns="14246" rIns="0" bIns="0" rtlCol="0">
            <a:spAutoFit/>
          </a:bodyPr>
          <a:lstStyle/>
          <a:p>
            <a:pPr marL="11397">
              <a:spcBef>
                <a:spcPts val="112"/>
              </a:spcBef>
            </a:pPr>
            <a:r>
              <a:rPr sz="2200" spc="9" dirty="0">
                <a:latin typeface="Times New Roman"/>
                <a:cs typeface="Times New Roman"/>
              </a:rPr>
              <a:t>Sa</a:t>
            </a:r>
            <a:r>
              <a:rPr sz="2200" spc="-4" dirty="0">
                <a:latin typeface="Times New Roman"/>
                <a:cs typeface="Times New Roman"/>
              </a:rPr>
              <a:t>il</a:t>
            </a:r>
            <a:r>
              <a:rPr sz="2200" spc="4" dirty="0">
                <a:latin typeface="Times New Roman"/>
                <a:cs typeface="Times New Roman"/>
              </a:rPr>
              <a:t>o</a:t>
            </a:r>
            <a:r>
              <a:rPr sz="2200" spc="9" dirty="0">
                <a:latin typeface="Times New Roman"/>
                <a:cs typeface="Times New Roman"/>
              </a:rPr>
              <a:t>rs</a:t>
            </a:r>
            <a:endParaRPr sz="2200">
              <a:latin typeface="Times New Roman"/>
              <a:cs typeface="Times New Roman"/>
            </a:endParaRPr>
          </a:p>
        </p:txBody>
      </p:sp>
      <p:sp>
        <p:nvSpPr>
          <p:cNvPr id="7" name="object 7"/>
          <p:cNvSpPr/>
          <p:nvPr/>
        </p:nvSpPr>
        <p:spPr>
          <a:xfrm>
            <a:off x="4945725" y="3134487"/>
            <a:ext cx="1155" cy="547407"/>
          </a:xfrm>
          <a:custGeom>
            <a:avLst/>
            <a:gdLst/>
            <a:ahLst/>
            <a:cxnLst/>
            <a:rect l="l" t="t" r="r" b="b"/>
            <a:pathLst>
              <a:path w="1270" h="620395">
                <a:moveTo>
                  <a:pt x="736" y="0"/>
                </a:moveTo>
                <a:lnTo>
                  <a:pt x="0" y="620395"/>
                </a:lnTo>
              </a:path>
            </a:pathLst>
          </a:custGeom>
          <a:ln w="25183">
            <a:solidFill>
              <a:srgbClr val="000000"/>
            </a:solidFill>
          </a:ln>
        </p:spPr>
        <p:txBody>
          <a:bodyPr wrap="square" lIns="0" tIns="0" rIns="0" bIns="0" rtlCol="0"/>
          <a:lstStyle/>
          <a:p>
            <a:endParaRPr/>
          </a:p>
        </p:txBody>
      </p:sp>
      <p:sp>
        <p:nvSpPr>
          <p:cNvPr id="8" name="object 8"/>
          <p:cNvSpPr/>
          <p:nvPr/>
        </p:nvSpPr>
        <p:spPr>
          <a:xfrm>
            <a:off x="4945784" y="3880956"/>
            <a:ext cx="577" cy="501463"/>
          </a:xfrm>
          <a:custGeom>
            <a:avLst/>
            <a:gdLst/>
            <a:ahLst/>
            <a:cxnLst/>
            <a:rect l="l" t="t" r="r" b="b"/>
            <a:pathLst>
              <a:path w="635" h="568325">
                <a:moveTo>
                  <a:pt x="0" y="0"/>
                </a:moveTo>
                <a:lnTo>
                  <a:pt x="330" y="568134"/>
                </a:lnTo>
              </a:path>
            </a:pathLst>
          </a:custGeom>
          <a:ln w="25183">
            <a:solidFill>
              <a:srgbClr val="000000"/>
            </a:solidFill>
          </a:ln>
        </p:spPr>
        <p:txBody>
          <a:bodyPr wrap="square" lIns="0" tIns="0" rIns="0" bIns="0" rtlCol="0"/>
          <a:lstStyle/>
          <a:p>
            <a:endParaRPr/>
          </a:p>
        </p:txBody>
      </p:sp>
      <p:sp>
        <p:nvSpPr>
          <p:cNvPr id="9" name="object 9"/>
          <p:cNvSpPr/>
          <p:nvPr/>
        </p:nvSpPr>
        <p:spPr>
          <a:xfrm>
            <a:off x="3524215" y="4553151"/>
            <a:ext cx="1122218" cy="482974"/>
          </a:xfrm>
          <a:custGeom>
            <a:avLst/>
            <a:gdLst/>
            <a:ahLst/>
            <a:cxnLst/>
            <a:rect l="l" t="t" r="r" b="b"/>
            <a:pathLst>
              <a:path w="1234439" h="547370">
                <a:moveTo>
                  <a:pt x="1233970" y="0"/>
                </a:moveTo>
                <a:lnTo>
                  <a:pt x="0" y="547166"/>
                </a:lnTo>
              </a:path>
            </a:pathLst>
          </a:custGeom>
          <a:ln w="25183">
            <a:solidFill>
              <a:srgbClr val="000000"/>
            </a:solidFill>
          </a:ln>
        </p:spPr>
        <p:txBody>
          <a:bodyPr wrap="square" lIns="0" tIns="0" rIns="0" bIns="0" rtlCol="0"/>
          <a:lstStyle/>
          <a:p>
            <a:endParaRPr/>
          </a:p>
        </p:txBody>
      </p:sp>
      <p:sp>
        <p:nvSpPr>
          <p:cNvPr id="10" name="object 10"/>
          <p:cNvSpPr/>
          <p:nvPr/>
        </p:nvSpPr>
        <p:spPr>
          <a:xfrm>
            <a:off x="5225068" y="4553152"/>
            <a:ext cx="1034473" cy="479051"/>
          </a:xfrm>
          <a:custGeom>
            <a:avLst/>
            <a:gdLst/>
            <a:ahLst/>
            <a:cxnLst/>
            <a:rect l="l" t="t" r="r" b="b"/>
            <a:pathLst>
              <a:path w="1137920" h="542925">
                <a:moveTo>
                  <a:pt x="0" y="0"/>
                </a:moveTo>
                <a:lnTo>
                  <a:pt x="1137843" y="542759"/>
                </a:lnTo>
              </a:path>
            </a:pathLst>
          </a:custGeom>
          <a:ln w="25183">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5993" y="434639"/>
            <a:ext cx="6158807" cy="690918"/>
          </a:xfrm>
          <a:prstGeom prst="rect">
            <a:avLst/>
          </a:prstGeom>
        </p:spPr>
        <p:txBody>
          <a:bodyPr vert="horz" wrap="square" lIns="0" tIns="13676" rIns="0" bIns="0" rtlCol="0">
            <a:spAutoFit/>
          </a:bodyPr>
          <a:lstStyle/>
          <a:p>
            <a:pPr marL="11397">
              <a:spcBef>
                <a:spcPts val="108"/>
              </a:spcBef>
            </a:pPr>
            <a:r>
              <a:rPr spc="4" dirty="0"/>
              <a:t>Query </a:t>
            </a:r>
            <a:r>
              <a:rPr dirty="0"/>
              <a:t>Evaluation</a:t>
            </a:r>
            <a:r>
              <a:rPr spc="-40" dirty="0"/>
              <a:t> </a:t>
            </a:r>
            <a:r>
              <a:rPr spc="4" dirty="0"/>
              <a:t>Plan...</a:t>
            </a:r>
          </a:p>
        </p:txBody>
      </p:sp>
      <p:sp>
        <p:nvSpPr>
          <p:cNvPr id="4" name="object 4"/>
          <p:cNvSpPr txBox="1"/>
          <p:nvPr/>
        </p:nvSpPr>
        <p:spPr>
          <a:xfrm>
            <a:off x="704734" y="1510249"/>
            <a:ext cx="7568622" cy="352939"/>
          </a:xfrm>
          <a:prstGeom prst="rect">
            <a:avLst/>
          </a:prstGeom>
        </p:spPr>
        <p:txBody>
          <a:bodyPr vert="horz" wrap="square" lIns="0" tIns="14246" rIns="0" bIns="0" rtlCol="0">
            <a:spAutoFit/>
          </a:bodyPr>
          <a:lstStyle/>
          <a:p>
            <a:pPr marL="11397">
              <a:spcBef>
                <a:spcPts val="112"/>
              </a:spcBef>
            </a:pPr>
            <a:r>
              <a:rPr sz="2000" spc="27" dirty="0">
                <a:latin typeface="MS UI Gothic"/>
                <a:cs typeface="MS UI Gothic"/>
              </a:rPr>
              <a:t>✥ </a:t>
            </a:r>
            <a:r>
              <a:rPr sz="2200" spc="-76" dirty="0">
                <a:latin typeface="Times New Roman"/>
                <a:cs typeface="Times New Roman"/>
              </a:rPr>
              <a:t>We </a:t>
            </a:r>
            <a:r>
              <a:rPr sz="2200" spc="4" dirty="0">
                <a:latin typeface="Times New Roman"/>
                <a:cs typeface="Times New Roman"/>
              </a:rPr>
              <a:t>also </a:t>
            </a:r>
            <a:r>
              <a:rPr sz="2200" spc="-9" dirty="0">
                <a:latin typeface="Times New Roman"/>
                <a:cs typeface="Times New Roman"/>
              </a:rPr>
              <a:t>have </a:t>
            </a:r>
            <a:r>
              <a:rPr sz="2200" spc="4" dirty="0">
                <a:latin typeface="Times New Roman"/>
                <a:cs typeface="Times New Roman"/>
              </a:rPr>
              <a:t>to decide </a:t>
            </a:r>
            <a:r>
              <a:rPr sz="2200" spc="9" dirty="0">
                <a:latin typeface="Times New Roman"/>
                <a:cs typeface="Times New Roman"/>
              </a:rPr>
              <a:t>on </a:t>
            </a:r>
            <a:r>
              <a:rPr sz="2200" spc="4" dirty="0">
                <a:latin typeface="Times New Roman"/>
                <a:cs typeface="Times New Roman"/>
              </a:rPr>
              <a:t>the implementation of </a:t>
            </a:r>
            <a:r>
              <a:rPr sz="2200" spc="9" dirty="0">
                <a:latin typeface="Times New Roman"/>
                <a:cs typeface="Times New Roman"/>
              </a:rPr>
              <a:t>each</a:t>
            </a:r>
            <a:r>
              <a:rPr sz="2200" spc="247" dirty="0">
                <a:latin typeface="Times New Roman"/>
                <a:cs typeface="Times New Roman"/>
              </a:rPr>
              <a:t> </a:t>
            </a:r>
            <a:r>
              <a:rPr sz="2200" spc="4" dirty="0">
                <a:latin typeface="Times New Roman"/>
                <a:cs typeface="Times New Roman"/>
              </a:rPr>
              <a:t>operator</a:t>
            </a:r>
            <a:endParaRPr sz="2200">
              <a:latin typeface="Times New Roman"/>
              <a:cs typeface="Times New Roman"/>
            </a:endParaRPr>
          </a:p>
        </p:txBody>
      </p:sp>
      <p:sp>
        <p:nvSpPr>
          <p:cNvPr id="5" name="object 5"/>
          <p:cNvSpPr txBox="1"/>
          <p:nvPr/>
        </p:nvSpPr>
        <p:spPr>
          <a:xfrm>
            <a:off x="3959628" y="1942782"/>
            <a:ext cx="857827" cy="322737"/>
          </a:xfrm>
          <a:prstGeom prst="rect">
            <a:avLst/>
          </a:prstGeom>
        </p:spPr>
        <p:txBody>
          <a:bodyPr vert="horz" wrap="square" lIns="0" tIns="14816" rIns="0" bIns="0" rtlCol="0">
            <a:spAutoFit/>
          </a:bodyPr>
          <a:lstStyle/>
          <a:p>
            <a:pPr marL="34191">
              <a:spcBef>
                <a:spcPts val="117"/>
              </a:spcBef>
            </a:pPr>
            <a:r>
              <a:rPr sz="3000" spc="276" baseline="6313" dirty="0">
                <a:latin typeface="Calibri"/>
                <a:cs typeface="Calibri"/>
              </a:rPr>
              <a:t>π</a:t>
            </a:r>
            <a:r>
              <a:rPr sz="1300" i="1" spc="183" dirty="0">
                <a:latin typeface="Arial"/>
                <a:cs typeface="Arial"/>
              </a:rPr>
              <a:t>sname</a:t>
            </a:r>
            <a:endParaRPr sz="1300">
              <a:latin typeface="Arial"/>
              <a:cs typeface="Arial"/>
            </a:endParaRPr>
          </a:p>
        </p:txBody>
      </p:sp>
      <p:sp>
        <p:nvSpPr>
          <p:cNvPr id="6" name="object 6"/>
          <p:cNvSpPr txBox="1"/>
          <p:nvPr/>
        </p:nvSpPr>
        <p:spPr>
          <a:xfrm>
            <a:off x="6742546" y="1914543"/>
            <a:ext cx="1255568" cy="322729"/>
          </a:xfrm>
          <a:prstGeom prst="rect">
            <a:avLst/>
          </a:prstGeom>
        </p:spPr>
        <p:txBody>
          <a:bodyPr vert="horz" wrap="square" lIns="0" tIns="14816" rIns="0" bIns="0" rtlCol="0">
            <a:spAutoFit/>
          </a:bodyPr>
          <a:lstStyle/>
          <a:p>
            <a:pPr marL="11397">
              <a:spcBef>
                <a:spcPts val="117"/>
              </a:spcBef>
            </a:pPr>
            <a:r>
              <a:rPr sz="2000" i="1" spc="9" dirty="0">
                <a:latin typeface="Times New Roman"/>
                <a:cs typeface="Times New Roman"/>
              </a:rPr>
              <a:t>(On-the-fly)</a:t>
            </a:r>
            <a:endParaRPr sz="2000">
              <a:latin typeface="Times New Roman"/>
              <a:cs typeface="Times New Roman"/>
            </a:endParaRPr>
          </a:p>
        </p:txBody>
      </p:sp>
      <p:sp>
        <p:nvSpPr>
          <p:cNvPr id="7" name="object 7"/>
          <p:cNvSpPr txBox="1"/>
          <p:nvPr/>
        </p:nvSpPr>
        <p:spPr>
          <a:xfrm>
            <a:off x="3381895" y="2745571"/>
            <a:ext cx="2011795" cy="322737"/>
          </a:xfrm>
          <a:prstGeom prst="rect">
            <a:avLst/>
          </a:prstGeom>
        </p:spPr>
        <p:txBody>
          <a:bodyPr vert="horz" wrap="square" lIns="0" tIns="14816" rIns="0" bIns="0" rtlCol="0">
            <a:spAutoFit/>
          </a:bodyPr>
          <a:lstStyle/>
          <a:p>
            <a:pPr marL="34191">
              <a:spcBef>
                <a:spcPts val="117"/>
              </a:spcBef>
            </a:pPr>
            <a:r>
              <a:rPr sz="3000" spc="249" baseline="6313" dirty="0">
                <a:latin typeface="Calibri"/>
                <a:cs typeface="Calibri"/>
              </a:rPr>
              <a:t>σ</a:t>
            </a:r>
            <a:r>
              <a:rPr sz="1300" i="1" spc="166" dirty="0">
                <a:latin typeface="Arial"/>
                <a:cs typeface="Arial"/>
              </a:rPr>
              <a:t>bid</a:t>
            </a:r>
            <a:r>
              <a:rPr sz="1300" spc="166" dirty="0">
                <a:latin typeface="Verdana"/>
                <a:cs typeface="Verdana"/>
              </a:rPr>
              <a:t>=100</a:t>
            </a:r>
            <a:r>
              <a:rPr sz="1300" spc="166" dirty="0">
                <a:latin typeface="Lucida Sans Unicode"/>
                <a:cs typeface="Lucida Sans Unicode"/>
              </a:rPr>
              <a:t>∧</a:t>
            </a:r>
            <a:r>
              <a:rPr sz="1300" i="1" spc="166" dirty="0">
                <a:latin typeface="Arial"/>
                <a:cs typeface="Arial"/>
              </a:rPr>
              <a:t>rating&gt;</a:t>
            </a:r>
            <a:r>
              <a:rPr sz="1300" spc="166" dirty="0">
                <a:latin typeface="Verdana"/>
                <a:cs typeface="Verdana"/>
              </a:rPr>
              <a:t>5</a:t>
            </a:r>
            <a:endParaRPr sz="1300">
              <a:latin typeface="Verdana"/>
              <a:cs typeface="Verdana"/>
            </a:endParaRPr>
          </a:p>
        </p:txBody>
      </p:sp>
      <p:sp>
        <p:nvSpPr>
          <p:cNvPr id="8" name="object 8"/>
          <p:cNvSpPr txBox="1"/>
          <p:nvPr/>
        </p:nvSpPr>
        <p:spPr>
          <a:xfrm>
            <a:off x="6742544" y="2715988"/>
            <a:ext cx="1255568" cy="322729"/>
          </a:xfrm>
          <a:prstGeom prst="rect">
            <a:avLst/>
          </a:prstGeom>
        </p:spPr>
        <p:txBody>
          <a:bodyPr vert="horz" wrap="square" lIns="0" tIns="14816" rIns="0" bIns="0" rtlCol="0">
            <a:spAutoFit/>
          </a:bodyPr>
          <a:lstStyle/>
          <a:p>
            <a:pPr marL="11397">
              <a:spcBef>
                <a:spcPts val="117"/>
              </a:spcBef>
            </a:pPr>
            <a:r>
              <a:rPr sz="2000" i="1" spc="9" dirty="0">
                <a:latin typeface="Times New Roman"/>
                <a:cs typeface="Times New Roman"/>
              </a:rPr>
              <a:t>(On-the-fly)</a:t>
            </a:r>
            <a:endParaRPr sz="2000">
              <a:latin typeface="Times New Roman"/>
              <a:cs typeface="Times New Roman"/>
            </a:endParaRPr>
          </a:p>
        </p:txBody>
      </p:sp>
      <p:sp>
        <p:nvSpPr>
          <p:cNvPr id="9" name="object 9"/>
          <p:cNvSpPr txBox="1"/>
          <p:nvPr/>
        </p:nvSpPr>
        <p:spPr>
          <a:xfrm>
            <a:off x="3876501" y="3548361"/>
            <a:ext cx="1024659" cy="322737"/>
          </a:xfrm>
          <a:prstGeom prst="rect">
            <a:avLst/>
          </a:prstGeom>
        </p:spPr>
        <p:txBody>
          <a:bodyPr vert="horz" wrap="square" lIns="0" tIns="14816" rIns="0" bIns="0" rtlCol="0">
            <a:spAutoFit/>
          </a:bodyPr>
          <a:lstStyle/>
          <a:p>
            <a:pPr marL="34191">
              <a:spcBef>
                <a:spcPts val="117"/>
              </a:spcBef>
            </a:pPr>
            <a:r>
              <a:rPr sz="3000" spc="168" baseline="6313" dirty="0">
                <a:latin typeface="Calibri"/>
                <a:cs typeface="Calibri"/>
              </a:rPr>
              <a:t>da</a:t>
            </a:r>
            <a:r>
              <a:rPr sz="1300" i="1" spc="112" dirty="0">
                <a:latin typeface="Arial"/>
                <a:cs typeface="Arial"/>
              </a:rPr>
              <a:t>sid</a:t>
            </a:r>
            <a:r>
              <a:rPr sz="1300" spc="112" dirty="0">
                <a:latin typeface="Verdana"/>
                <a:cs typeface="Verdana"/>
              </a:rPr>
              <a:t>=</a:t>
            </a:r>
            <a:r>
              <a:rPr sz="1300" i="1" spc="112" dirty="0">
                <a:latin typeface="Arial"/>
                <a:cs typeface="Arial"/>
              </a:rPr>
              <a:t>sid</a:t>
            </a:r>
            <a:endParaRPr sz="1300">
              <a:latin typeface="Arial"/>
              <a:cs typeface="Arial"/>
            </a:endParaRPr>
          </a:p>
        </p:txBody>
      </p:sp>
      <p:sp>
        <p:nvSpPr>
          <p:cNvPr id="10" name="object 10"/>
          <p:cNvSpPr txBox="1"/>
          <p:nvPr/>
        </p:nvSpPr>
        <p:spPr>
          <a:xfrm>
            <a:off x="6241009" y="3518777"/>
            <a:ext cx="2240973" cy="322737"/>
          </a:xfrm>
          <a:prstGeom prst="rect">
            <a:avLst/>
          </a:prstGeom>
        </p:spPr>
        <p:txBody>
          <a:bodyPr vert="horz" wrap="square" lIns="0" tIns="14816" rIns="0" bIns="0" rtlCol="0">
            <a:spAutoFit/>
          </a:bodyPr>
          <a:lstStyle/>
          <a:p>
            <a:pPr marL="11397">
              <a:spcBef>
                <a:spcPts val="117"/>
              </a:spcBef>
            </a:pPr>
            <a:r>
              <a:rPr sz="2000" i="1" spc="9" dirty="0">
                <a:latin typeface="Times New Roman"/>
                <a:cs typeface="Times New Roman"/>
              </a:rPr>
              <a:t>(Simple nested</a:t>
            </a:r>
            <a:r>
              <a:rPr sz="2000" i="1" spc="-54" dirty="0">
                <a:latin typeface="Times New Roman"/>
                <a:cs typeface="Times New Roman"/>
              </a:rPr>
              <a:t> </a:t>
            </a:r>
            <a:r>
              <a:rPr sz="2000" i="1" spc="9" dirty="0">
                <a:latin typeface="Times New Roman"/>
                <a:cs typeface="Times New Roman"/>
              </a:rPr>
              <a:t>loops)</a:t>
            </a:r>
            <a:endParaRPr sz="2000">
              <a:latin typeface="Times New Roman"/>
              <a:cs typeface="Times New Roman"/>
            </a:endParaRPr>
          </a:p>
        </p:txBody>
      </p:sp>
      <p:sp>
        <p:nvSpPr>
          <p:cNvPr id="11" name="object 11"/>
          <p:cNvSpPr/>
          <p:nvPr/>
        </p:nvSpPr>
        <p:spPr>
          <a:xfrm>
            <a:off x="4395228" y="2203514"/>
            <a:ext cx="577" cy="666190"/>
          </a:xfrm>
          <a:custGeom>
            <a:avLst/>
            <a:gdLst/>
            <a:ahLst/>
            <a:cxnLst/>
            <a:rect l="l" t="t" r="r" b="b"/>
            <a:pathLst>
              <a:path w="635" h="755014">
                <a:moveTo>
                  <a:pt x="584" y="0"/>
                </a:moveTo>
                <a:lnTo>
                  <a:pt x="0" y="754837"/>
                </a:lnTo>
              </a:path>
            </a:pathLst>
          </a:custGeom>
          <a:ln w="25183">
            <a:solidFill>
              <a:srgbClr val="000000"/>
            </a:solidFill>
          </a:ln>
        </p:spPr>
        <p:txBody>
          <a:bodyPr wrap="square" lIns="0" tIns="0" rIns="0" bIns="0" rtlCol="0"/>
          <a:lstStyle/>
          <a:p>
            <a:endParaRPr/>
          </a:p>
        </p:txBody>
      </p:sp>
      <p:sp>
        <p:nvSpPr>
          <p:cNvPr id="12" name="object 12"/>
          <p:cNvSpPr/>
          <p:nvPr/>
        </p:nvSpPr>
        <p:spPr>
          <a:xfrm>
            <a:off x="4395353" y="3039215"/>
            <a:ext cx="1155" cy="624728"/>
          </a:xfrm>
          <a:custGeom>
            <a:avLst/>
            <a:gdLst/>
            <a:ahLst/>
            <a:cxnLst/>
            <a:rect l="l" t="t" r="r" b="b"/>
            <a:pathLst>
              <a:path w="1270" h="708025">
                <a:moveTo>
                  <a:pt x="0" y="0"/>
                </a:moveTo>
                <a:lnTo>
                  <a:pt x="736" y="707694"/>
                </a:lnTo>
              </a:path>
            </a:pathLst>
          </a:custGeom>
          <a:ln w="25183">
            <a:solidFill>
              <a:srgbClr val="000000"/>
            </a:solidFill>
          </a:ln>
        </p:spPr>
        <p:txBody>
          <a:bodyPr wrap="square" lIns="0" tIns="0" rIns="0" bIns="0" rtlCol="0"/>
          <a:lstStyle/>
          <a:p>
            <a:endParaRPr/>
          </a:p>
        </p:txBody>
      </p:sp>
      <p:sp>
        <p:nvSpPr>
          <p:cNvPr id="13" name="object 13"/>
          <p:cNvSpPr/>
          <p:nvPr/>
        </p:nvSpPr>
        <p:spPr>
          <a:xfrm>
            <a:off x="3040045" y="3809596"/>
            <a:ext cx="1150505" cy="605118"/>
          </a:xfrm>
          <a:custGeom>
            <a:avLst/>
            <a:gdLst/>
            <a:ahLst/>
            <a:cxnLst/>
            <a:rect l="l" t="t" r="r" b="b"/>
            <a:pathLst>
              <a:path w="1265554" h="685800">
                <a:moveTo>
                  <a:pt x="1264970" y="0"/>
                </a:moveTo>
                <a:lnTo>
                  <a:pt x="0" y="685469"/>
                </a:lnTo>
              </a:path>
            </a:pathLst>
          </a:custGeom>
          <a:ln w="25183">
            <a:solidFill>
              <a:srgbClr val="000000"/>
            </a:solidFill>
          </a:ln>
        </p:spPr>
        <p:txBody>
          <a:bodyPr wrap="square" lIns="0" tIns="0" rIns="0" bIns="0" rtlCol="0"/>
          <a:lstStyle/>
          <a:p>
            <a:endParaRPr/>
          </a:p>
        </p:txBody>
      </p:sp>
      <p:sp>
        <p:nvSpPr>
          <p:cNvPr id="14" name="object 14"/>
          <p:cNvSpPr/>
          <p:nvPr/>
        </p:nvSpPr>
        <p:spPr>
          <a:xfrm>
            <a:off x="4587759" y="3809596"/>
            <a:ext cx="1063914" cy="601756"/>
          </a:xfrm>
          <a:custGeom>
            <a:avLst/>
            <a:gdLst/>
            <a:ahLst/>
            <a:cxnLst/>
            <a:rect l="l" t="t" r="r" b="b"/>
            <a:pathLst>
              <a:path w="1170304" h="681989">
                <a:moveTo>
                  <a:pt x="0" y="0"/>
                </a:moveTo>
                <a:lnTo>
                  <a:pt x="1170000" y="681507"/>
                </a:lnTo>
              </a:path>
            </a:pathLst>
          </a:custGeom>
          <a:ln w="25183">
            <a:solidFill>
              <a:srgbClr val="000000"/>
            </a:solidFill>
          </a:ln>
        </p:spPr>
        <p:txBody>
          <a:bodyPr wrap="square" lIns="0" tIns="0" rIns="0" bIns="0" rtlCol="0"/>
          <a:lstStyle/>
          <a:p>
            <a:endParaRPr/>
          </a:p>
        </p:txBody>
      </p:sp>
      <p:sp>
        <p:nvSpPr>
          <p:cNvPr id="15" name="object 15"/>
          <p:cNvSpPr txBox="1"/>
          <p:nvPr/>
        </p:nvSpPr>
        <p:spPr>
          <a:xfrm>
            <a:off x="704734" y="4242451"/>
            <a:ext cx="7240155" cy="1323485"/>
          </a:xfrm>
          <a:prstGeom prst="rect">
            <a:avLst/>
          </a:prstGeom>
        </p:spPr>
        <p:txBody>
          <a:bodyPr vert="horz" wrap="square" lIns="0" tIns="94025" rIns="0" bIns="0" rtlCol="0">
            <a:spAutoFit/>
          </a:bodyPr>
          <a:lstStyle/>
          <a:p>
            <a:pPr marL="477533">
              <a:spcBef>
                <a:spcPts val="740"/>
              </a:spcBef>
              <a:tabLst>
                <a:tab pos="4689857" algn="l"/>
                <a:tab pos="6007918" algn="l"/>
              </a:tabLst>
            </a:pPr>
            <a:r>
              <a:rPr sz="2000" i="1" spc="-9" dirty="0">
                <a:latin typeface="Times New Roman"/>
                <a:cs typeface="Times New Roman"/>
              </a:rPr>
              <a:t>(File</a:t>
            </a:r>
            <a:r>
              <a:rPr sz="2000" i="1" spc="-18" dirty="0">
                <a:latin typeface="Times New Roman"/>
                <a:cs typeface="Times New Roman"/>
              </a:rPr>
              <a:t> </a:t>
            </a:r>
            <a:r>
              <a:rPr sz="2000" i="1" spc="13" dirty="0">
                <a:latin typeface="Times New Roman"/>
                <a:cs typeface="Times New Roman"/>
              </a:rPr>
              <a:t>Scan)</a:t>
            </a:r>
            <a:r>
              <a:rPr sz="2000" i="1" spc="135" dirty="0">
                <a:latin typeface="Times New Roman"/>
                <a:cs typeface="Times New Roman"/>
              </a:rPr>
              <a:t> </a:t>
            </a:r>
            <a:r>
              <a:rPr sz="2000" spc="9" dirty="0">
                <a:latin typeface="Times New Roman"/>
                <a:cs typeface="Times New Roman"/>
              </a:rPr>
              <a:t>Reserves	Sailors	</a:t>
            </a:r>
            <a:r>
              <a:rPr sz="2000" i="1" spc="-9" dirty="0">
                <a:latin typeface="Times New Roman"/>
                <a:cs typeface="Times New Roman"/>
              </a:rPr>
              <a:t>(File</a:t>
            </a:r>
            <a:r>
              <a:rPr sz="2000" i="1" spc="-67" dirty="0">
                <a:latin typeface="Times New Roman"/>
                <a:cs typeface="Times New Roman"/>
              </a:rPr>
              <a:t> </a:t>
            </a:r>
            <a:r>
              <a:rPr sz="2000" i="1" spc="13" dirty="0">
                <a:latin typeface="Times New Roman"/>
                <a:cs typeface="Times New Roman"/>
              </a:rPr>
              <a:t>Scan)</a:t>
            </a:r>
            <a:endParaRPr sz="2000">
              <a:latin typeface="Times New Roman"/>
              <a:cs typeface="Times New Roman"/>
            </a:endParaRPr>
          </a:p>
          <a:p>
            <a:pPr marL="11397">
              <a:spcBef>
                <a:spcPts val="722"/>
              </a:spcBef>
              <a:tabLst>
                <a:tab pos="4647119" algn="l"/>
              </a:tabLst>
            </a:pPr>
            <a:r>
              <a:rPr sz="2000" spc="27" dirty="0">
                <a:latin typeface="MS UI Gothic"/>
                <a:cs typeface="MS UI Gothic"/>
              </a:rPr>
              <a:t>✥ </a:t>
            </a:r>
            <a:r>
              <a:rPr sz="2200" spc="4" dirty="0">
                <a:latin typeface="Times New Roman"/>
                <a:cs typeface="Times New Roman"/>
              </a:rPr>
              <a:t>This tree </a:t>
            </a:r>
            <a:r>
              <a:rPr sz="2200" dirty="0">
                <a:latin typeface="Times New Roman"/>
                <a:cs typeface="Times New Roman"/>
              </a:rPr>
              <a:t>is </a:t>
            </a:r>
            <a:r>
              <a:rPr sz="2200" spc="9" dirty="0">
                <a:latin typeface="Times New Roman"/>
                <a:cs typeface="Times New Roman"/>
              </a:rPr>
              <a:t>a </a:t>
            </a:r>
            <a:r>
              <a:rPr sz="2200" b="1" spc="9" dirty="0">
                <a:latin typeface="Times New Roman"/>
                <a:cs typeface="Times New Roman"/>
              </a:rPr>
              <a:t>query</a:t>
            </a:r>
            <a:r>
              <a:rPr sz="2200" b="1" spc="126" dirty="0">
                <a:latin typeface="Times New Roman"/>
                <a:cs typeface="Times New Roman"/>
              </a:rPr>
              <a:t> </a:t>
            </a:r>
            <a:r>
              <a:rPr sz="2200" b="1" dirty="0">
                <a:latin typeface="Times New Roman"/>
                <a:cs typeface="Times New Roman"/>
              </a:rPr>
              <a:t>evaluation</a:t>
            </a:r>
            <a:r>
              <a:rPr sz="2200" b="1" spc="36" dirty="0">
                <a:latin typeface="Times New Roman"/>
                <a:cs typeface="Times New Roman"/>
              </a:rPr>
              <a:t> </a:t>
            </a:r>
            <a:r>
              <a:rPr sz="2200" b="1" spc="4" dirty="0">
                <a:latin typeface="Times New Roman"/>
                <a:cs typeface="Times New Roman"/>
              </a:rPr>
              <a:t>plan</a:t>
            </a:r>
            <a:r>
              <a:rPr sz="2200" b="1" spc="4" dirty="0">
                <a:solidFill>
                  <a:srgbClr val="B32525"/>
                </a:solidFill>
                <a:latin typeface="Times New Roman"/>
                <a:cs typeface="Times New Roman"/>
              </a:rPr>
              <a:t>	</a:t>
            </a:r>
            <a:r>
              <a:rPr sz="2200" spc="4" dirty="0">
                <a:latin typeface="Times New Roman"/>
                <a:cs typeface="Times New Roman"/>
              </a:rPr>
              <a:t>for the</a:t>
            </a:r>
            <a:r>
              <a:rPr sz="2200" spc="-4" dirty="0">
                <a:latin typeface="Times New Roman"/>
                <a:cs typeface="Times New Roman"/>
              </a:rPr>
              <a:t> </a:t>
            </a:r>
            <a:r>
              <a:rPr sz="2200" spc="13" dirty="0">
                <a:latin typeface="Times New Roman"/>
                <a:cs typeface="Times New Roman"/>
              </a:rPr>
              <a:t>SELECT</a:t>
            </a:r>
            <a:endParaRPr sz="2200">
              <a:latin typeface="Times New Roman"/>
              <a:cs typeface="Times New Roman"/>
            </a:endParaRPr>
          </a:p>
          <a:p>
            <a:pPr marL="11397">
              <a:spcBef>
                <a:spcPts val="1010"/>
              </a:spcBef>
            </a:pPr>
            <a:r>
              <a:rPr sz="2000" spc="27" dirty="0">
                <a:latin typeface="MS UI Gothic"/>
                <a:cs typeface="MS UI Gothic"/>
              </a:rPr>
              <a:t>✥ </a:t>
            </a:r>
            <a:r>
              <a:rPr sz="2200" spc="-4" dirty="0">
                <a:latin typeface="Times New Roman"/>
                <a:cs typeface="Times New Roman"/>
              </a:rPr>
              <a:t>Convention: </a:t>
            </a:r>
            <a:r>
              <a:rPr sz="2200" spc="4" dirty="0">
                <a:latin typeface="Times New Roman"/>
                <a:cs typeface="Times New Roman"/>
              </a:rPr>
              <a:t>the outer table </a:t>
            </a:r>
            <a:r>
              <a:rPr sz="2200" dirty="0">
                <a:latin typeface="Times New Roman"/>
                <a:cs typeface="Times New Roman"/>
              </a:rPr>
              <a:t>is </a:t>
            </a:r>
            <a:r>
              <a:rPr sz="2200" spc="4" dirty="0">
                <a:latin typeface="Times New Roman"/>
                <a:cs typeface="Times New Roman"/>
              </a:rPr>
              <a:t>the left child of </a:t>
            </a:r>
            <a:r>
              <a:rPr sz="2200" spc="9" dirty="0">
                <a:latin typeface="Times New Roman"/>
                <a:cs typeface="Times New Roman"/>
              </a:rPr>
              <a:t>a</a:t>
            </a:r>
            <a:r>
              <a:rPr sz="2200" spc="-265" dirty="0">
                <a:latin typeface="Times New Roman"/>
                <a:cs typeface="Times New Roman"/>
              </a:rPr>
              <a:t> </a:t>
            </a:r>
            <a:r>
              <a:rPr sz="2200" dirty="0">
                <a:latin typeface="Times New Roman"/>
                <a:cs typeface="Times New Roman"/>
              </a:rPr>
              <a:t>join</a:t>
            </a:r>
            <a:endParaRPr sz="22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34639"/>
            <a:ext cx="5439179" cy="690918"/>
          </a:xfrm>
          <a:prstGeom prst="rect">
            <a:avLst/>
          </a:prstGeom>
        </p:spPr>
        <p:txBody>
          <a:bodyPr vert="horz" wrap="square" lIns="0" tIns="13676" rIns="0" bIns="0" rtlCol="0">
            <a:spAutoFit/>
          </a:bodyPr>
          <a:lstStyle/>
          <a:p>
            <a:pPr marL="11397">
              <a:spcBef>
                <a:spcPts val="108"/>
              </a:spcBef>
            </a:pPr>
            <a:r>
              <a:rPr spc="4" dirty="0"/>
              <a:t>Multi Operator</a:t>
            </a:r>
            <a:r>
              <a:rPr spc="-58" dirty="0"/>
              <a:t> </a:t>
            </a:r>
            <a:r>
              <a:rPr spc="4" dirty="0"/>
              <a:t>Queries</a:t>
            </a:r>
          </a:p>
        </p:txBody>
      </p:sp>
      <p:sp>
        <p:nvSpPr>
          <p:cNvPr id="4" name="object 4"/>
          <p:cNvSpPr txBox="1"/>
          <p:nvPr/>
        </p:nvSpPr>
        <p:spPr>
          <a:xfrm>
            <a:off x="704735" y="1449564"/>
            <a:ext cx="7719868" cy="3548055"/>
          </a:xfrm>
          <a:prstGeom prst="rect">
            <a:avLst/>
          </a:prstGeom>
        </p:spPr>
        <p:txBody>
          <a:bodyPr vert="horz" wrap="square" lIns="0" tIns="10827" rIns="0" bIns="0" rtlCol="0">
            <a:spAutoFit/>
          </a:bodyPr>
          <a:lstStyle/>
          <a:p>
            <a:pPr marL="353306" marR="4559" indent="-341909">
              <a:lnSpc>
                <a:spcPct val="119600"/>
              </a:lnSpc>
              <a:spcBef>
                <a:spcPts val="85"/>
              </a:spcBef>
            </a:pPr>
            <a:r>
              <a:rPr sz="2000" spc="27" dirty="0">
                <a:latin typeface="MS UI Gothic"/>
                <a:cs typeface="MS UI Gothic"/>
              </a:rPr>
              <a:t>✥ </a:t>
            </a:r>
            <a:r>
              <a:rPr sz="2200" spc="13" dirty="0">
                <a:latin typeface="Times New Roman"/>
                <a:cs typeface="Times New Roman"/>
              </a:rPr>
              <a:t>When </a:t>
            </a:r>
            <a:r>
              <a:rPr sz="2200" spc="4" dirty="0">
                <a:latin typeface="Times New Roman"/>
                <a:cs typeface="Times New Roman"/>
              </a:rPr>
              <a:t>the </a:t>
            </a:r>
            <a:r>
              <a:rPr sz="2200" spc="9" dirty="0">
                <a:latin typeface="Times New Roman"/>
                <a:cs typeface="Times New Roman"/>
              </a:rPr>
              <a:t>query </a:t>
            </a:r>
            <a:r>
              <a:rPr sz="2200" spc="-18" dirty="0">
                <a:latin typeface="Times New Roman"/>
                <a:cs typeface="Times New Roman"/>
              </a:rPr>
              <a:t>involves </a:t>
            </a:r>
            <a:r>
              <a:rPr sz="2200" spc="-4" dirty="0">
                <a:latin typeface="Times New Roman"/>
                <a:cs typeface="Times New Roman"/>
              </a:rPr>
              <a:t>several </a:t>
            </a:r>
            <a:r>
              <a:rPr sz="2200" spc="4" dirty="0">
                <a:latin typeface="Times New Roman"/>
                <a:cs typeface="Times New Roman"/>
              </a:rPr>
              <a:t>operators, </a:t>
            </a:r>
            <a:r>
              <a:rPr sz="2200" spc="9" dirty="0">
                <a:latin typeface="Times New Roman"/>
                <a:cs typeface="Times New Roman"/>
              </a:rPr>
              <a:t>sometimes </a:t>
            </a:r>
            <a:r>
              <a:rPr sz="2200" spc="4" dirty="0">
                <a:latin typeface="Times New Roman"/>
                <a:cs typeface="Times New Roman"/>
              </a:rPr>
              <a:t>the result  of </a:t>
            </a:r>
            <a:r>
              <a:rPr sz="2200" spc="9" dirty="0">
                <a:latin typeface="Times New Roman"/>
                <a:cs typeface="Times New Roman"/>
              </a:rPr>
              <a:t>one </a:t>
            </a:r>
            <a:r>
              <a:rPr sz="2200" dirty="0">
                <a:latin typeface="Times New Roman"/>
                <a:cs typeface="Times New Roman"/>
              </a:rPr>
              <a:t>is </a:t>
            </a:r>
            <a:r>
              <a:rPr sz="2200" b="1" spc="4" dirty="0">
                <a:solidFill>
                  <a:srgbClr val="B32525"/>
                </a:solidFill>
                <a:latin typeface="Times New Roman"/>
                <a:cs typeface="Times New Roman"/>
              </a:rPr>
              <a:t>p</a:t>
            </a:r>
            <a:r>
              <a:rPr sz="2200" b="1" spc="4" dirty="0">
                <a:solidFill>
                  <a:schemeClr val="tx1">
                    <a:lumMod val="75000"/>
                    <a:lumOff val="25000"/>
                  </a:schemeClr>
                </a:solidFill>
                <a:latin typeface="Times New Roman"/>
                <a:cs typeface="Times New Roman"/>
              </a:rPr>
              <a:t>ipelined</a:t>
            </a:r>
            <a:r>
              <a:rPr sz="2200" b="1" spc="4" dirty="0">
                <a:solidFill>
                  <a:srgbClr val="B32525"/>
                </a:solidFill>
                <a:latin typeface="Times New Roman"/>
                <a:cs typeface="Times New Roman"/>
              </a:rPr>
              <a:t> </a:t>
            </a:r>
            <a:r>
              <a:rPr sz="2200" dirty="0">
                <a:latin typeface="Times New Roman"/>
                <a:cs typeface="Times New Roman"/>
              </a:rPr>
              <a:t>into </a:t>
            </a:r>
            <a:r>
              <a:rPr sz="2200" spc="4" dirty="0">
                <a:latin typeface="Times New Roman"/>
                <a:cs typeface="Times New Roman"/>
              </a:rPr>
              <a:t>the</a:t>
            </a:r>
            <a:r>
              <a:rPr sz="2200" spc="40" dirty="0">
                <a:latin typeface="Times New Roman"/>
                <a:cs typeface="Times New Roman"/>
              </a:rPr>
              <a:t> </a:t>
            </a:r>
            <a:r>
              <a:rPr sz="2200" dirty="0">
                <a:latin typeface="Times New Roman"/>
                <a:cs typeface="Times New Roman"/>
              </a:rPr>
              <a:t>next</a:t>
            </a:r>
            <a:endParaRPr sz="2200">
              <a:latin typeface="Times New Roman"/>
              <a:cs typeface="Times New Roman"/>
            </a:endParaRPr>
          </a:p>
          <a:p>
            <a:pPr marL="353306" marR="1440008" indent="-341909">
              <a:lnSpc>
                <a:spcPct val="119200"/>
              </a:lnSpc>
              <a:spcBef>
                <a:spcPts val="503"/>
              </a:spcBef>
            </a:pPr>
            <a:r>
              <a:rPr sz="2000" spc="27" dirty="0">
                <a:latin typeface="MS UI Gothic"/>
                <a:cs typeface="MS UI Gothic"/>
              </a:rPr>
              <a:t>✥ </a:t>
            </a:r>
            <a:r>
              <a:rPr sz="2200" spc="9" dirty="0">
                <a:latin typeface="Times New Roman"/>
                <a:cs typeface="Times New Roman"/>
              </a:rPr>
              <a:t>In </a:t>
            </a:r>
            <a:r>
              <a:rPr sz="2200" dirty="0">
                <a:latin typeface="Times New Roman"/>
                <a:cs typeface="Times New Roman"/>
              </a:rPr>
              <a:t>this </a:t>
            </a:r>
            <a:r>
              <a:rPr sz="2200" spc="9" dirty="0">
                <a:latin typeface="Times New Roman"/>
                <a:cs typeface="Times New Roman"/>
              </a:rPr>
              <a:t>case, no temporary </a:t>
            </a:r>
            <a:r>
              <a:rPr sz="2200" spc="4" dirty="0">
                <a:latin typeface="Times New Roman"/>
                <a:cs typeface="Times New Roman"/>
              </a:rPr>
              <a:t>relation </a:t>
            </a:r>
            <a:r>
              <a:rPr sz="2200" dirty="0">
                <a:latin typeface="Times New Roman"/>
                <a:cs typeface="Times New Roman"/>
              </a:rPr>
              <a:t>is </a:t>
            </a:r>
            <a:r>
              <a:rPr sz="2200" spc="4" dirty="0">
                <a:latin typeface="Times New Roman"/>
                <a:cs typeface="Times New Roman"/>
              </a:rPr>
              <a:t>written to disk  (</a:t>
            </a:r>
            <a:r>
              <a:rPr sz="2200" b="1" spc="4" dirty="0">
                <a:solidFill>
                  <a:srgbClr val="B32525"/>
                </a:solidFill>
                <a:latin typeface="Times New Roman"/>
                <a:cs typeface="Times New Roman"/>
              </a:rPr>
              <a:t>m</a:t>
            </a:r>
            <a:r>
              <a:rPr sz="2200" b="1" spc="4" dirty="0">
                <a:solidFill>
                  <a:schemeClr val="tx1">
                    <a:lumMod val="75000"/>
                    <a:lumOff val="25000"/>
                  </a:schemeClr>
                </a:solidFill>
                <a:latin typeface="Times New Roman"/>
                <a:cs typeface="Times New Roman"/>
              </a:rPr>
              <a:t>aterialized</a:t>
            </a:r>
            <a:r>
              <a:rPr sz="2200" spc="4" dirty="0">
                <a:solidFill>
                  <a:schemeClr val="tx1">
                    <a:lumMod val="75000"/>
                    <a:lumOff val="25000"/>
                  </a:schemeClr>
                </a:solidFill>
                <a:latin typeface="Times New Roman"/>
                <a:cs typeface="Times New Roman"/>
              </a:rPr>
              <a:t>)</a:t>
            </a:r>
            <a:endParaRPr sz="2200">
              <a:solidFill>
                <a:schemeClr val="tx1">
                  <a:lumMod val="75000"/>
                  <a:lumOff val="25000"/>
                </a:schemeClr>
              </a:solidFill>
              <a:latin typeface="Times New Roman"/>
              <a:cs typeface="Times New Roman"/>
            </a:endParaRPr>
          </a:p>
          <a:p>
            <a:pPr marL="11397">
              <a:spcBef>
                <a:spcPts val="1014"/>
              </a:spcBef>
            </a:pPr>
            <a:r>
              <a:rPr sz="2000" spc="27" dirty="0">
                <a:latin typeface="MS UI Gothic"/>
                <a:cs typeface="MS UI Gothic"/>
              </a:rPr>
              <a:t>✥ </a:t>
            </a:r>
            <a:r>
              <a:rPr sz="2200" spc="9" dirty="0">
                <a:latin typeface="Times New Roman"/>
                <a:cs typeface="Times New Roman"/>
              </a:rPr>
              <a:t>The </a:t>
            </a:r>
            <a:r>
              <a:rPr sz="2200" spc="4" dirty="0">
                <a:latin typeface="Times New Roman"/>
                <a:cs typeface="Times New Roman"/>
              </a:rPr>
              <a:t>result </a:t>
            </a:r>
            <a:r>
              <a:rPr sz="2200" dirty="0">
                <a:latin typeface="Times New Roman"/>
                <a:cs typeface="Times New Roman"/>
              </a:rPr>
              <a:t>is </a:t>
            </a:r>
            <a:r>
              <a:rPr sz="2200" spc="9" dirty="0">
                <a:latin typeface="Times New Roman"/>
                <a:cs typeface="Times New Roman"/>
              </a:rPr>
              <a:t>fed </a:t>
            </a:r>
            <a:r>
              <a:rPr sz="2200" spc="4" dirty="0">
                <a:latin typeface="Times New Roman"/>
                <a:cs typeface="Times New Roman"/>
              </a:rPr>
              <a:t>to the </a:t>
            </a:r>
            <a:r>
              <a:rPr sz="2200" dirty="0">
                <a:latin typeface="Times New Roman"/>
                <a:cs typeface="Times New Roman"/>
              </a:rPr>
              <a:t>next </a:t>
            </a:r>
            <a:r>
              <a:rPr sz="2200" spc="4" dirty="0">
                <a:latin typeface="Times New Roman"/>
                <a:cs typeface="Times New Roman"/>
              </a:rPr>
              <a:t>operator </a:t>
            </a:r>
            <a:r>
              <a:rPr sz="2200" spc="9" dirty="0">
                <a:latin typeface="Times New Roman"/>
                <a:cs typeface="Times New Roman"/>
              </a:rPr>
              <a:t>as </a:t>
            </a:r>
            <a:r>
              <a:rPr sz="2200" spc="4" dirty="0">
                <a:latin typeface="Times New Roman"/>
                <a:cs typeface="Times New Roman"/>
              </a:rPr>
              <a:t>soon </a:t>
            </a:r>
            <a:r>
              <a:rPr sz="2200" spc="9" dirty="0">
                <a:latin typeface="Times New Roman"/>
                <a:cs typeface="Times New Roman"/>
              </a:rPr>
              <a:t>as </a:t>
            </a:r>
            <a:r>
              <a:rPr sz="2200" dirty="0">
                <a:latin typeface="Times New Roman"/>
                <a:cs typeface="Times New Roman"/>
              </a:rPr>
              <a:t>it is</a:t>
            </a:r>
            <a:r>
              <a:rPr sz="2200" spc="121" dirty="0">
                <a:latin typeface="Times New Roman"/>
                <a:cs typeface="Times New Roman"/>
              </a:rPr>
              <a:t> </a:t>
            </a:r>
            <a:r>
              <a:rPr sz="2200" spc="-4" dirty="0">
                <a:latin typeface="Times New Roman"/>
                <a:cs typeface="Times New Roman"/>
              </a:rPr>
              <a:t>available</a:t>
            </a:r>
            <a:endParaRPr sz="2200">
              <a:latin typeface="Times New Roman"/>
              <a:cs typeface="Times New Roman"/>
            </a:endParaRPr>
          </a:p>
          <a:p>
            <a:pPr marL="11397">
              <a:spcBef>
                <a:spcPts val="1010"/>
              </a:spcBef>
            </a:pPr>
            <a:r>
              <a:rPr sz="2000" spc="27" dirty="0">
                <a:latin typeface="MS UI Gothic"/>
                <a:cs typeface="MS UI Gothic"/>
              </a:rPr>
              <a:t>✥ </a:t>
            </a:r>
            <a:r>
              <a:rPr sz="2200" spc="4" dirty="0">
                <a:latin typeface="Times New Roman"/>
                <a:cs typeface="Times New Roman"/>
              </a:rPr>
              <a:t>It </a:t>
            </a:r>
            <a:r>
              <a:rPr sz="2200" dirty="0">
                <a:latin typeface="Times New Roman"/>
                <a:cs typeface="Times New Roman"/>
              </a:rPr>
              <a:t>is</a:t>
            </a:r>
            <a:r>
              <a:rPr sz="2200" spc="67" dirty="0">
                <a:latin typeface="Times New Roman"/>
                <a:cs typeface="Times New Roman"/>
              </a:rPr>
              <a:t> </a:t>
            </a:r>
            <a:r>
              <a:rPr sz="2200" spc="9" dirty="0">
                <a:latin typeface="Times New Roman"/>
                <a:cs typeface="Times New Roman"/>
              </a:rPr>
              <a:t>cheaper!</a:t>
            </a:r>
            <a:endParaRPr sz="2200">
              <a:latin typeface="Times New Roman"/>
              <a:cs typeface="Times New Roman"/>
            </a:endParaRPr>
          </a:p>
          <a:p>
            <a:pPr marL="353306" marR="96874" indent="-341909">
              <a:lnSpc>
                <a:spcPct val="119200"/>
              </a:lnSpc>
              <a:spcBef>
                <a:spcPts val="507"/>
              </a:spcBef>
            </a:pPr>
            <a:r>
              <a:rPr sz="2000" spc="27" dirty="0">
                <a:latin typeface="MS UI Gothic"/>
                <a:cs typeface="MS UI Gothic"/>
              </a:rPr>
              <a:t>✥ </a:t>
            </a:r>
            <a:r>
              <a:rPr sz="2200" spc="13" dirty="0">
                <a:latin typeface="Times New Roman"/>
                <a:cs typeface="Times New Roman"/>
              </a:rPr>
              <a:t>When </a:t>
            </a:r>
            <a:r>
              <a:rPr sz="2200" spc="4" dirty="0">
                <a:latin typeface="Times New Roman"/>
                <a:cs typeface="Times New Roman"/>
              </a:rPr>
              <a:t>the input table to </a:t>
            </a:r>
            <a:r>
              <a:rPr sz="2200" spc="9" dirty="0">
                <a:latin typeface="Times New Roman"/>
                <a:cs typeface="Times New Roman"/>
              </a:rPr>
              <a:t>a unary </a:t>
            </a:r>
            <a:r>
              <a:rPr sz="2200" spc="4" dirty="0">
                <a:latin typeface="Times New Roman"/>
                <a:cs typeface="Times New Roman"/>
              </a:rPr>
              <a:t>operator </a:t>
            </a:r>
            <a:r>
              <a:rPr sz="2200" dirty="0">
                <a:latin typeface="Times New Roman"/>
                <a:cs typeface="Times New Roman"/>
              </a:rPr>
              <a:t>is </a:t>
            </a:r>
            <a:r>
              <a:rPr sz="2200" spc="4" dirty="0">
                <a:latin typeface="Times New Roman"/>
                <a:cs typeface="Times New Roman"/>
              </a:rPr>
              <a:t>pipelined </a:t>
            </a:r>
            <a:r>
              <a:rPr sz="2200" dirty="0">
                <a:latin typeface="Times New Roman"/>
                <a:cs typeface="Times New Roman"/>
              </a:rPr>
              <a:t>into it, </a:t>
            </a:r>
            <a:r>
              <a:rPr sz="2200" spc="9" dirty="0">
                <a:latin typeface="Times New Roman"/>
                <a:cs typeface="Times New Roman"/>
              </a:rPr>
              <a:t>we  say </a:t>
            </a:r>
            <a:r>
              <a:rPr sz="2200" dirty="0">
                <a:latin typeface="Times New Roman"/>
                <a:cs typeface="Times New Roman"/>
              </a:rPr>
              <a:t>it is </a:t>
            </a:r>
            <a:r>
              <a:rPr sz="2200" spc="4" dirty="0">
                <a:latin typeface="Times New Roman"/>
                <a:cs typeface="Times New Roman"/>
              </a:rPr>
              <a:t>applied</a:t>
            </a:r>
            <a:r>
              <a:rPr sz="2200" spc="27" dirty="0">
                <a:latin typeface="Times New Roman"/>
                <a:cs typeface="Times New Roman"/>
              </a:rPr>
              <a:t> </a:t>
            </a:r>
            <a:r>
              <a:rPr sz="2200" b="1" spc="9" dirty="0">
                <a:solidFill>
                  <a:srgbClr val="B32525"/>
                </a:solidFill>
                <a:latin typeface="Times New Roman"/>
                <a:cs typeface="Times New Roman"/>
              </a:rPr>
              <a:t>o</a:t>
            </a:r>
            <a:r>
              <a:rPr sz="2200" b="1" spc="9" dirty="0">
                <a:solidFill>
                  <a:schemeClr val="tx1">
                    <a:lumMod val="75000"/>
                    <a:lumOff val="25000"/>
                  </a:schemeClr>
                </a:solidFill>
                <a:latin typeface="Times New Roman"/>
                <a:cs typeface="Times New Roman"/>
              </a:rPr>
              <a:t>n-the-fly</a:t>
            </a:r>
            <a:endParaRPr sz="2200">
              <a:solidFill>
                <a:schemeClr val="tx1">
                  <a:lumMod val="75000"/>
                  <a:lumOff val="25000"/>
                </a:schemeClr>
              </a:solidFill>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3590" y="434639"/>
            <a:ext cx="4539210" cy="690918"/>
          </a:xfrm>
          <a:prstGeom prst="rect">
            <a:avLst/>
          </a:prstGeom>
        </p:spPr>
        <p:txBody>
          <a:bodyPr vert="horz" wrap="square" lIns="0" tIns="13676" rIns="0" bIns="0" rtlCol="0">
            <a:spAutoFit/>
          </a:bodyPr>
          <a:lstStyle/>
          <a:p>
            <a:pPr marL="11397">
              <a:spcBef>
                <a:spcPts val="108"/>
              </a:spcBef>
            </a:pPr>
            <a:r>
              <a:rPr spc="4" dirty="0"/>
              <a:t>Pi</a:t>
            </a:r>
            <a:r>
              <a:rPr dirty="0"/>
              <a:t>pe</a:t>
            </a:r>
            <a:r>
              <a:rPr spc="4" dirty="0"/>
              <a:t>lining</a:t>
            </a:r>
          </a:p>
        </p:txBody>
      </p:sp>
      <p:sp>
        <p:nvSpPr>
          <p:cNvPr id="4" name="object 4"/>
          <p:cNvSpPr txBox="1"/>
          <p:nvPr/>
        </p:nvSpPr>
        <p:spPr>
          <a:xfrm>
            <a:off x="6015182" y="1291062"/>
            <a:ext cx="262082" cy="352939"/>
          </a:xfrm>
          <a:prstGeom prst="rect">
            <a:avLst/>
          </a:prstGeom>
        </p:spPr>
        <p:txBody>
          <a:bodyPr vert="horz" wrap="square" lIns="0" tIns="14246" rIns="0" bIns="0" rtlCol="0">
            <a:spAutoFit/>
          </a:bodyPr>
          <a:lstStyle/>
          <a:p>
            <a:pPr marL="11397">
              <a:spcBef>
                <a:spcPts val="112"/>
              </a:spcBef>
            </a:pPr>
            <a:r>
              <a:rPr sz="2200" i="1" spc="-669" dirty="0">
                <a:latin typeface="Bookman Old Style"/>
                <a:cs typeface="Bookman Old Style"/>
              </a:rPr>
              <a:t>d</a:t>
            </a:r>
            <a:r>
              <a:rPr sz="2200" i="1" spc="-251" dirty="0">
                <a:latin typeface="Bookman Old Style"/>
                <a:cs typeface="Bookman Old Style"/>
              </a:rPr>
              <a:t>a</a:t>
            </a:r>
            <a:endParaRPr sz="2200">
              <a:latin typeface="Bookman Old Style"/>
              <a:cs typeface="Bookman Old Style"/>
            </a:endParaRPr>
          </a:p>
        </p:txBody>
      </p:sp>
      <p:sp>
        <p:nvSpPr>
          <p:cNvPr id="5" name="object 5"/>
          <p:cNvSpPr txBox="1"/>
          <p:nvPr/>
        </p:nvSpPr>
        <p:spPr>
          <a:xfrm>
            <a:off x="1900382" y="2108601"/>
            <a:ext cx="2475345" cy="492162"/>
          </a:xfrm>
          <a:prstGeom prst="rect">
            <a:avLst/>
          </a:prstGeom>
        </p:spPr>
        <p:txBody>
          <a:bodyPr vert="horz" wrap="square" lIns="0" tIns="30202" rIns="0" bIns="0" rtlCol="0">
            <a:spAutoFit/>
          </a:bodyPr>
          <a:lstStyle/>
          <a:p>
            <a:pPr marL="11397" marR="4559">
              <a:lnSpc>
                <a:spcPts val="1759"/>
              </a:lnSpc>
              <a:spcBef>
                <a:spcPts val="238"/>
              </a:spcBef>
            </a:pPr>
            <a:r>
              <a:rPr sz="1500" spc="4" dirty="0">
                <a:latin typeface="Times New Roman"/>
                <a:cs typeface="Times New Roman"/>
              </a:rPr>
              <a:t>Results tuples </a:t>
            </a:r>
            <a:r>
              <a:rPr sz="1500" spc="9" dirty="0">
                <a:latin typeface="Times New Roman"/>
                <a:cs typeface="Times New Roman"/>
              </a:rPr>
              <a:t>of </a:t>
            </a:r>
            <a:r>
              <a:rPr sz="1500" spc="4" dirty="0">
                <a:latin typeface="Times New Roman"/>
                <a:cs typeface="Times New Roman"/>
              </a:rPr>
              <a:t>first join </a:t>
            </a:r>
            <a:r>
              <a:rPr sz="1500" spc="9" dirty="0">
                <a:latin typeface="Times New Roman"/>
                <a:cs typeface="Times New Roman"/>
              </a:rPr>
              <a:t>are  pipelined </a:t>
            </a:r>
            <a:r>
              <a:rPr sz="1500" spc="4" dirty="0">
                <a:latin typeface="Times New Roman"/>
                <a:cs typeface="Times New Roman"/>
              </a:rPr>
              <a:t>into join </a:t>
            </a:r>
            <a:r>
              <a:rPr sz="1500" spc="9" dirty="0">
                <a:latin typeface="Times New Roman"/>
                <a:cs typeface="Times New Roman"/>
              </a:rPr>
              <a:t>with</a:t>
            </a:r>
            <a:r>
              <a:rPr sz="1500" spc="36" dirty="0">
                <a:latin typeface="Times New Roman"/>
                <a:cs typeface="Times New Roman"/>
              </a:rPr>
              <a:t> </a:t>
            </a:r>
            <a:r>
              <a:rPr sz="1500" spc="18" dirty="0">
                <a:latin typeface="Times New Roman"/>
                <a:cs typeface="Times New Roman"/>
              </a:rPr>
              <a:t>C</a:t>
            </a:r>
            <a:endParaRPr sz="1500">
              <a:latin typeface="Times New Roman"/>
              <a:cs typeface="Times New Roman"/>
            </a:endParaRPr>
          </a:p>
        </p:txBody>
      </p:sp>
      <p:sp>
        <p:nvSpPr>
          <p:cNvPr id="6" name="object 6"/>
          <p:cNvSpPr txBox="1"/>
          <p:nvPr/>
        </p:nvSpPr>
        <p:spPr>
          <a:xfrm>
            <a:off x="4711468" y="2158397"/>
            <a:ext cx="262082" cy="352939"/>
          </a:xfrm>
          <a:prstGeom prst="rect">
            <a:avLst/>
          </a:prstGeom>
        </p:spPr>
        <p:txBody>
          <a:bodyPr vert="horz" wrap="square" lIns="0" tIns="14246" rIns="0" bIns="0" rtlCol="0">
            <a:spAutoFit/>
          </a:bodyPr>
          <a:lstStyle/>
          <a:p>
            <a:pPr marL="11397">
              <a:spcBef>
                <a:spcPts val="112"/>
              </a:spcBef>
            </a:pPr>
            <a:r>
              <a:rPr sz="2200" i="1" spc="-669" dirty="0">
                <a:latin typeface="Bookman Old Style"/>
                <a:cs typeface="Bookman Old Style"/>
              </a:rPr>
              <a:t>d</a:t>
            </a:r>
            <a:r>
              <a:rPr sz="2200" i="1" spc="-251" dirty="0">
                <a:latin typeface="Bookman Old Style"/>
                <a:cs typeface="Bookman Old Style"/>
              </a:rPr>
              <a:t>a</a:t>
            </a:r>
            <a:endParaRPr sz="2200">
              <a:latin typeface="Bookman Old Style"/>
              <a:cs typeface="Bookman Old Style"/>
            </a:endParaRPr>
          </a:p>
        </p:txBody>
      </p:sp>
      <p:sp>
        <p:nvSpPr>
          <p:cNvPr id="7" name="object 7"/>
          <p:cNvSpPr txBox="1"/>
          <p:nvPr/>
        </p:nvSpPr>
        <p:spPr>
          <a:xfrm>
            <a:off x="7029335" y="2158397"/>
            <a:ext cx="214168" cy="355787"/>
          </a:xfrm>
          <a:prstGeom prst="rect">
            <a:avLst/>
          </a:prstGeom>
        </p:spPr>
        <p:txBody>
          <a:bodyPr vert="horz" wrap="square" lIns="0" tIns="14246" rIns="0" bIns="0" rtlCol="0">
            <a:spAutoFit/>
          </a:bodyPr>
          <a:lstStyle/>
          <a:p>
            <a:pPr marL="11397">
              <a:spcBef>
                <a:spcPts val="112"/>
              </a:spcBef>
            </a:pPr>
            <a:r>
              <a:rPr sz="2200" spc="13" dirty="0">
                <a:latin typeface="Times New Roman"/>
                <a:cs typeface="Times New Roman"/>
              </a:rPr>
              <a:t>C</a:t>
            </a:r>
            <a:endParaRPr sz="2200">
              <a:latin typeface="Times New Roman"/>
              <a:cs typeface="Times New Roman"/>
            </a:endParaRPr>
          </a:p>
        </p:txBody>
      </p:sp>
      <p:sp>
        <p:nvSpPr>
          <p:cNvPr id="8" name="object 8"/>
          <p:cNvSpPr txBox="1"/>
          <p:nvPr/>
        </p:nvSpPr>
        <p:spPr>
          <a:xfrm>
            <a:off x="6038787" y="3027077"/>
            <a:ext cx="214168" cy="355787"/>
          </a:xfrm>
          <a:prstGeom prst="rect">
            <a:avLst/>
          </a:prstGeom>
        </p:spPr>
        <p:txBody>
          <a:bodyPr vert="horz" wrap="square" lIns="0" tIns="14246" rIns="0" bIns="0" rtlCol="0">
            <a:spAutoFit/>
          </a:bodyPr>
          <a:lstStyle/>
          <a:p>
            <a:pPr marL="11397">
              <a:spcBef>
                <a:spcPts val="112"/>
              </a:spcBef>
            </a:pPr>
            <a:r>
              <a:rPr sz="2200" spc="13" dirty="0">
                <a:latin typeface="Times New Roman"/>
                <a:cs typeface="Times New Roman"/>
              </a:rPr>
              <a:t>B</a:t>
            </a:r>
            <a:endParaRPr sz="2200">
              <a:latin typeface="Times New Roman"/>
              <a:cs typeface="Times New Roman"/>
            </a:endParaRPr>
          </a:p>
        </p:txBody>
      </p:sp>
      <p:sp>
        <p:nvSpPr>
          <p:cNvPr id="9" name="object 9"/>
          <p:cNvSpPr/>
          <p:nvPr/>
        </p:nvSpPr>
        <p:spPr>
          <a:xfrm>
            <a:off x="4905005" y="1571860"/>
            <a:ext cx="1122218" cy="746311"/>
          </a:xfrm>
          <a:custGeom>
            <a:avLst/>
            <a:gdLst/>
            <a:ahLst/>
            <a:cxnLst/>
            <a:rect l="l" t="t" r="r" b="b"/>
            <a:pathLst>
              <a:path w="1234440" h="845819">
                <a:moveTo>
                  <a:pt x="1233893" y="0"/>
                </a:moveTo>
                <a:lnTo>
                  <a:pt x="0" y="845769"/>
                </a:lnTo>
              </a:path>
            </a:pathLst>
          </a:custGeom>
          <a:ln w="25183">
            <a:solidFill>
              <a:srgbClr val="000000"/>
            </a:solidFill>
          </a:ln>
        </p:spPr>
        <p:txBody>
          <a:bodyPr wrap="square" lIns="0" tIns="0" rIns="0" bIns="0" rtlCol="0"/>
          <a:lstStyle/>
          <a:p>
            <a:endParaRPr/>
          </a:p>
        </p:txBody>
      </p:sp>
      <p:sp>
        <p:nvSpPr>
          <p:cNvPr id="10" name="object 10"/>
          <p:cNvSpPr/>
          <p:nvPr/>
        </p:nvSpPr>
        <p:spPr>
          <a:xfrm>
            <a:off x="6245871" y="1580030"/>
            <a:ext cx="795482" cy="696446"/>
          </a:xfrm>
          <a:custGeom>
            <a:avLst/>
            <a:gdLst/>
            <a:ahLst/>
            <a:cxnLst/>
            <a:rect l="l" t="t" r="r" b="b"/>
            <a:pathLst>
              <a:path w="875029" h="789305">
                <a:moveTo>
                  <a:pt x="0" y="0"/>
                </a:moveTo>
                <a:lnTo>
                  <a:pt x="874509" y="789089"/>
                </a:lnTo>
              </a:path>
            </a:pathLst>
          </a:custGeom>
          <a:ln w="25183">
            <a:solidFill>
              <a:srgbClr val="000000"/>
            </a:solidFill>
          </a:ln>
        </p:spPr>
        <p:txBody>
          <a:bodyPr wrap="square" lIns="0" tIns="0" rIns="0" bIns="0" rtlCol="0"/>
          <a:lstStyle/>
          <a:p>
            <a:endParaRPr/>
          </a:p>
        </p:txBody>
      </p:sp>
      <p:sp>
        <p:nvSpPr>
          <p:cNvPr id="11" name="object 11"/>
          <p:cNvSpPr/>
          <p:nvPr/>
        </p:nvSpPr>
        <p:spPr>
          <a:xfrm>
            <a:off x="3236607" y="2420482"/>
            <a:ext cx="1486477" cy="755837"/>
          </a:xfrm>
          <a:custGeom>
            <a:avLst/>
            <a:gdLst/>
            <a:ahLst/>
            <a:cxnLst/>
            <a:rect l="l" t="t" r="r" b="b"/>
            <a:pathLst>
              <a:path w="1635125" h="856614">
                <a:moveTo>
                  <a:pt x="1635048" y="0"/>
                </a:moveTo>
                <a:lnTo>
                  <a:pt x="0" y="856297"/>
                </a:lnTo>
              </a:path>
            </a:pathLst>
          </a:custGeom>
          <a:ln w="25183">
            <a:solidFill>
              <a:srgbClr val="000000"/>
            </a:solidFill>
          </a:ln>
        </p:spPr>
        <p:txBody>
          <a:bodyPr wrap="square" lIns="0" tIns="0" rIns="0" bIns="0" rtlCol="0"/>
          <a:lstStyle/>
          <a:p>
            <a:endParaRPr/>
          </a:p>
        </p:txBody>
      </p:sp>
      <p:sp>
        <p:nvSpPr>
          <p:cNvPr id="12" name="object 12"/>
          <p:cNvSpPr/>
          <p:nvPr/>
        </p:nvSpPr>
        <p:spPr>
          <a:xfrm>
            <a:off x="4961498" y="2439341"/>
            <a:ext cx="1089314" cy="726141"/>
          </a:xfrm>
          <a:custGeom>
            <a:avLst/>
            <a:gdLst/>
            <a:ahLst/>
            <a:cxnLst/>
            <a:rect l="l" t="t" r="r" b="b"/>
            <a:pathLst>
              <a:path w="1198245" h="822960">
                <a:moveTo>
                  <a:pt x="0" y="0"/>
                </a:moveTo>
                <a:lnTo>
                  <a:pt x="1197660" y="822350"/>
                </a:lnTo>
              </a:path>
            </a:pathLst>
          </a:custGeom>
          <a:ln w="25183">
            <a:solidFill>
              <a:srgbClr val="000000"/>
            </a:solidFill>
          </a:ln>
        </p:spPr>
        <p:txBody>
          <a:bodyPr wrap="square" lIns="0" tIns="0" rIns="0" bIns="0" rtlCol="0"/>
          <a:lstStyle/>
          <a:p>
            <a:endParaRPr/>
          </a:p>
        </p:txBody>
      </p:sp>
      <p:sp>
        <p:nvSpPr>
          <p:cNvPr id="13" name="object 13"/>
          <p:cNvSpPr txBox="1"/>
          <p:nvPr/>
        </p:nvSpPr>
        <p:spPr>
          <a:xfrm>
            <a:off x="704735" y="2892434"/>
            <a:ext cx="4005695" cy="984057"/>
          </a:xfrm>
          <a:prstGeom prst="rect">
            <a:avLst/>
          </a:prstGeom>
        </p:spPr>
        <p:txBody>
          <a:bodyPr vert="horz" wrap="square" lIns="0" tIns="151580" rIns="0" bIns="0" rtlCol="0">
            <a:spAutoFit/>
          </a:bodyPr>
          <a:lstStyle/>
          <a:p>
            <a:pPr marL="840527" algn="ctr">
              <a:spcBef>
                <a:spcPts val="1194"/>
              </a:spcBef>
            </a:pPr>
            <a:r>
              <a:rPr sz="2200" spc="18" dirty="0">
                <a:latin typeface="Times New Roman"/>
                <a:cs typeface="Times New Roman"/>
              </a:rPr>
              <a:t>A</a:t>
            </a:r>
            <a:endParaRPr sz="2200">
              <a:latin typeface="Times New Roman"/>
              <a:cs typeface="Times New Roman"/>
            </a:endParaRPr>
          </a:p>
          <a:p>
            <a:pPr marL="11397">
              <a:spcBef>
                <a:spcPts val="1108"/>
              </a:spcBef>
            </a:pPr>
            <a:r>
              <a:rPr sz="2000" spc="27" dirty="0">
                <a:latin typeface="MS UI Gothic"/>
                <a:cs typeface="MS UI Gothic"/>
              </a:rPr>
              <a:t>✥ </a:t>
            </a:r>
            <a:r>
              <a:rPr sz="2200" spc="4" dirty="0">
                <a:latin typeface="Times New Roman"/>
                <a:cs typeface="Times New Roman"/>
              </a:rPr>
              <a:t>Pipelining </a:t>
            </a:r>
            <a:r>
              <a:rPr sz="2200" dirty="0">
                <a:latin typeface="Times New Roman"/>
                <a:cs typeface="Times New Roman"/>
              </a:rPr>
              <a:t>is </a:t>
            </a:r>
            <a:r>
              <a:rPr sz="2200" spc="9" dirty="0">
                <a:latin typeface="Times New Roman"/>
                <a:cs typeface="Times New Roman"/>
              </a:rPr>
              <a:t>a </a:t>
            </a:r>
            <a:r>
              <a:rPr sz="2200" b="1" dirty="0">
                <a:solidFill>
                  <a:schemeClr val="tx1">
                    <a:lumMod val="75000"/>
                    <a:lumOff val="25000"/>
                  </a:schemeClr>
                </a:solidFill>
                <a:latin typeface="Times New Roman"/>
                <a:cs typeface="Times New Roman"/>
              </a:rPr>
              <a:t>control</a:t>
            </a:r>
            <a:r>
              <a:rPr sz="2200" b="1" spc="58" dirty="0">
                <a:solidFill>
                  <a:schemeClr val="tx1">
                    <a:lumMod val="75000"/>
                    <a:lumOff val="25000"/>
                  </a:schemeClr>
                </a:solidFill>
                <a:latin typeface="Times New Roman"/>
                <a:cs typeface="Times New Roman"/>
              </a:rPr>
              <a:t> </a:t>
            </a:r>
            <a:r>
              <a:rPr sz="2200" b="1" spc="9" dirty="0">
                <a:solidFill>
                  <a:schemeClr val="tx1">
                    <a:lumMod val="75000"/>
                    <a:lumOff val="25000"/>
                  </a:schemeClr>
                </a:solidFill>
                <a:latin typeface="Times New Roman"/>
                <a:cs typeface="Times New Roman"/>
              </a:rPr>
              <a:t>strategy</a:t>
            </a:r>
            <a:endParaRPr sz="2200">
              <a:solidFill>
                <a:schemeClr val="tx1">
                  <a:lumMod val="75000"/>
                  <a:lumOff val="25000"/>
                </a:schemeClr>
              </a:solidFill>
              <a:latin typeface="Times New Roman"/>
              <a:cs typeface="Times New Roman"/>
            </a:endParaRPr>
          </a:p>
        </p:txBody>
      </p:sp>
      <p:sp>
        <p:nvSpPr>
          <p:cNvPr id="14" name="object 14"/>
          <p:cNvSpPr txBox="1"/>
          <p:nvPr/>
        </p:nvSpPr>
        <p:spPr>
          <a:xfrm>
            <a:off x="704734" y="3950890"/>
            <a:ext cx="7666182" cy="352939"/>
          </a:xfrm>
          <a:prstGeom prst="rect">
            <a:avLst/>
          </a:prstGeom>
        </p:spPr>
        <p:txBody>
          <a:bodyPr vert="horz" wrap="square" lIns="0" tIns="14246" rIns="0" bIns="0" rtlCol="0">
            <a:spAutoFit/>
          </a:bodyPr>
          <a:lstStyle/>
          <a:p>
            <a:pPr marL="11397">
              <a:spcBef>
                <a:spcPts val="112"/>
              </a:spcBef>
            </a:pPr>
            <a:r>
              <a:rPr sz="2000" spc="27" dirty="0">
                <a:latin typeface="MS UI Gothic"/>
                <a:cs typeface="MS UI Gothic"/>
              </a:rPr>
              <a:t>✥ </a:t>
            </a:r>
            <a:r>
              <a:rPr sz="2200" spc="4" dirty="0">
                <a:latin typeface="Times New Roman"/>
                <a:cs typeface="Times New Roman"/>
              </a:rPr>
              <a:t>Results </a:t>
            </a:r>
            <a:r>
              <a:rPr sz="2200" spc="9" dirty="0">
                <a:latin typeface="Times New Roman"/>
                <a:cs typeface="Times New Roman"/>
              </a:rPr>
              <a:t>are produce one page at a </a:t>
            </a:r>
            <a:r>
              <a:rPr sz="2200" spc="4" dirty="0">
                <a:latin typeface="Times New Roman"/>
                <a:cs typeface="Times New Roman"/>
              </a:rPr>
              <a:t>time, </a:t>
            </a:r>
            <a:r>
              <a:rPr sz="2200" spc="9" dirty="0">
                <a:latin typeface="Times New Roman"/>
                <a:cs typeface="Times New Roman"/>
              </a:rPr>
              <a:t>used and </a:t>
            </a:r>
            <a:r>
              <a:rPr sz="2200" spc="4" dirty="0">
                <a:latin typeface="Times New Roman"/>
                <a:cs typeface="Times New Roman"/>
              </a:rPr>
              <a:t>then</a:t>
            </a:r>
            <a:r>
              <a:rPr sz="2200" spc="36" dirty="0">
                <a:latin typeface="Times New Roman"/>
                <a:cs typeface="Times New Roman"/>
              </a:rPr>
              <a:t> </a:t>
            </a:r>
            <a:r>
              <a:rPr sz="2200" spc="9" dirty="0">
                <a:latin typeface="Times New Roman"/>
                <a:cs typeface="Times New Roman"/>
              </a:rPr>
              <a:t>discarded</a:t>
            </a:r>
            <a:endParaRPr sz="22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2549" y="434639"/>
            <a:ext cx="6307052" cy="690918"/>
          </a:xfrm>
          <a:prstGeom prst="rect">
            <a:avLst/>
          </a:prstGeom>
        </p:spPr>
        <p:txBody>
          <a:bodyPr vert="horz" wrap="square" lIns="0" tIns="13676" rIns="0" bIns="0" rtlCol="0">
            <a:spAutoFit/>
          </a:bodyPr>
          <a:lstStyle/>
          <a:p>
            <a:pPr marL="11397">
              <a:spcBef>
                <a:spcPts val="108"/>
              </a:spcBef>
            </a:pPr>
            <a:r>
              <a:rPr spc="4" smtClean="0"/>
              <a:t>The </a:t>
            </a:r>
            <a:r>
              <a:rPr spc="4" dirty="0"/>
              <a:t>Iterator</a:t>
            </a:r>
            <a:r>
              <a:rPr spc="-72" dirty="0"/>
              <a:t> </a:t>
            </a:r>
            <a:r>
              <a:rPr spc="4" dirty="0"/>
              <a:t>Interface</a:t>
            </a:r>
          </a:p>
        </p:txBody>
      </p:sp>
      <p:sp>
        <p:nvSpPr>
          <p:cNvPr id="4" name="object 4"/>
          <p:cNvSpPr/>
          <p:nvPr/>
        </p:nvSpPr>
        <p:spPr>
          <a:xfrm>
            <a:off x="2578192" y="4929826"/>
            <a:ext cx="85898" cy="1210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body" idx="1"/>
          </p:nvPr>
        </p:nvSpPr>
        <p:spPr>
          <a:xfrm>
            <a:off x="457200" y="1600200"/>
            <a:ext cx="8229600" cy="8211128"/>
          </a:xfrm>
          <a:prstGeom prst="rect">
            <a:avLst/>
          </a:prstGeom>
        </p:spPr>
        <p:txBody>
          <a:bodyPr vert="horz" wrap="square" lIns="0" tIns="10257" rIns="0" bIns="0" rtlCol="0">
            <a:spAutoFit/>
          </a:bodyPr>
          <a:lstStyle/>
          <a:p>
            <a:pPr marL="457589" marR="4559" indent="-341909">
              <a:lnSpc>
                <a:spcPct val="119200"/>
              </a:lnSpc>
              <a:spcBef>
                <a:spcPts val="81"/>
              </a:spcBef>
            </a:pPr>
            <a:r>
              <a:rPr sz="2000" spc="27" smtClean="0">
                <a:latin typeface="MS UI Gothic"/>
                <a:cs typeface="MS UI Gothic"/>
              </a:rPr>
              <a:t> </a:t>
            </a:r>
            <a:r>
              <a:rPr spc="9" dirty="0"/>
              <a:t>Once </a:t>
            </a:r>
            <a:r>
              <a:rPr spc="4" dirty="0"/>
              <a:t>the </a:t>
            </a:r>
            <a:r>
              <a:rPr b="1" dirty="0">
                <a:solidFill>
                  <a:schemeClr val="tx1">
                    <a:lumMod val="75000"/>
                    <a:lumOff val="25000"/>
                  </a:schemeClr>
                </a:solidFill>
                <a:latin typeface="Times New Roman"/>
                <a:cs typeface="Times New Roman"/>
              </a:rPr>
              <a:t>evaluation </a:t>
            </a:r>
            <a:r>
              <a:rPr b="1" spc="4" dirty="0">
                <a:solidFill>
                  <a:schemeClr val="tx1">
                    <a:lumMod val="75000"/>
                    <a:lumOff val="25000"/>
                  </a:schemeClr>
                </a:solidFill>
                <a:latin typeface="Times New Roman"/>
                <a:cs typeface="Times New Roman"/>
              </a:rPr>
              <a:t>plan </a:t>
            </a:r>
            <a:r>
              <a:rPr dirty="0"/>
              <a:t>is </a:t>
            </a:r>
            <a:r>
              <a:rPr spc="4" dirty="0"/>
              <a:t>decided, </a:t>
            </a:r>
            <a:r>
              <a:rPr dirty="0"/>
              <a:t>it is executed </a:t>
            </a:r>
            <a:r>
              <a:rPr spc="9" dirty="0"/>
              <a:t>by </a:t>
            </a:r>
            <a:r>
              <a:rPr spc="4" dirty="0"/>
              <a:t>calling the  operators in </a:t>
            </a:r>
            <a:r>
              <a:rPr spc="9" dirty="0"/>
              <a:t>some order </a:t>
            </a:r>
            <a:r>
              <a:rPr spc="4" dirty="0"/>
              <a:t>(possibly</a:t>
            </a:r>
            <a:r>
              <a:rPr spc="27" dirty="0"/>
              <a:t> </a:t>
            </a:r>
            <a:r>
              <a:rPr b="1" dirty="0">
                <a:solidFill>
                  <a:schemeClr val="tx1">
                    <a:lumMod val="75000"/>
                    <a:lumOff val="25000"/>
                  </a:schemeClr>
                </a:solidFill>
                <a:latin typeface="Times New Roman"/>
                <a:cs typeface="Times New Roman"/>
              </a:rPr>
              <a:t>interleaved</a:t>
            </a:r>
            <a:r>
              <a:rPr dirty="0">
                <a:solidFill>
                  <a:schemeClr val="tx1">
                    <a:lumMod val="75000"/>
                    <a:lumOff val="25000"/>
                  </a:schemeClr>
                </a:solidFill>
              </a:rPr>
              <a:t>)</a:t>
            </a:r>
            <a:endParaRPr sz="2000">
              <a:solidFill>
                <a:schemeClr val="tx1">
                  <a:lumMod val="75000"/>
                  <a:lumOff val="25000"/>
                </a:schemeClr>
              </a:solidFill>
              <a:latin typeface="Times New Roman"/>
              <a:cs typeface="Times New Roman"/>
            </a:endParaRPr>
          </a:p>
          <a:p>
            <a:pPr marL="115679">
              <a:spcBef>
                <a:spcPts val="1014"/>
              </a:spcBef>
            </a:pPr>
            <a:r>
              <a:rPr sz="2000" spc="27" smtClean="0">
                <a:latin typeface="MS UI Gothic"/>
                <a:cs typeface="MS UI Gothic"/>
              </a:rPr>
              <a:t> </a:t>
            </a:r>
            <a:r>
              <a:rPr spc="9" dirty="0"/>
              <a:t>Each </a:t>
            </a:r>
            <a:r>
              <a:rPr spc="4" dirty="0"/>
              <a:t>operator </a:t>
            </a:r>
            <a:r>
              <a:rPr spc="9" dirty="0"/>
              <a:t>has one </a:t>
            </a:r>
            <a:r>
              <a:rPr spc="4" dirty="0"/>
              <a:t>or </a:t>
            </a:r>
            <a:r>
              <a:rPr spc="9" dirty="0"/>
              <a:t>more</a:t>
            </a:r>
            <a:r>
              <a:rPr spc="58" dirty="0"/>
              <a:t> </a:t>
            </a:r>
            <a:r>
              <a:rPr spc="4" dirty="0"/>
              <a:t>inputs</a:t>
            </a:r>
            <a:endParaRPr sz="2000">
              <a:latin typeface="MS UI Gothic"/>
              <a:cs typeface="MS UI Gothic"/>
            </a:endParaRPr>
          </a:p>
          <a:p>
            <a:pPr marL="115679">
              <a:spcBef>
                <a:spcPts val="1014"/>
              </a:spcBef>
            </a:pPr>
            <a:r>
              <a:rPr sz="2000" spc="27" smtClean="0">
                <a:latin typeface="MS UI Gothic"/>
                <a:cs typeface="MS UI Gothic"/>
              </a:rPr>
              <a:t> </a:t>
            </a:r>
            <a:r>
              <a:rPr spc="4" dirty="0"/>
              <a:t>Passes result tuples to the </a:t>
            </a:r>
            <a:r>
              <a:rPr dirty="0"/>
              <a:t>next</a:t>
            </a:r>
            <a:r>
              <a:rPr spc="90" dirty="0"/>
              <a:t> </a:t>
            </a:r>
            <a:r>
              <a:rPr spc="4" dirty="0"/>
              <a:t>operator</a:t>
            </a:r>
            <a:endParaRPr sz="2000">
              <a:latin typeface="MS UI Gothic"/>
              <a:cs typeface="MS UI Gothic"/>
            </a:endParaRPr>
          </a:p>
          <a:p>
            <a:pPr marL="115679">
              <a:spcBef>
                <a:spcPts val="1010"/>
              </a:spcBef>
            </a:pPr>
            <a:r>
              <a:rPr spc="4" smtClean="0"/>
              <a:t>Materialization </a:t>
            </a:r>
            <a:r>
              <a:rPr dirty="0"/>
              <a:t>is </a:t>
            </a:r>
            <a:r>
              <a:rPr spc="4" dirty="0"/>
              <a:t>usually </a:t>
            </a:r>
            <a:r>
              <a:rPr spc="9" dirty="0"/>
              <a:t>done at </a:t>
            </a:r>
            <a:r>
              <a:rPr spc="4" dirty="0">
                <a:solidFill>
                  <a:schemeClr val="tx1">
                    <a:lumMod val="75000"/>
                    <a:lumOff val="25000"/>
                  </a:schemeClr>
                </a:solidFill>
              </a:rPr>
              <a:t>the </a:t>
            </a:r>
            <a:r>
              <a:rPr b="1" spc="9">
                <a:solidFill>
                  <a:schemeClr val="tx1">
                    <a:lumMod val="75000"/>
                    <a:lumOff val="25000"/>
                  </a:schemeClr>
                </a:solidFill>
                <a:latin typeface="Times New Roman"/>
                <a:cs typeface="Times New Roman"/>
              </a:rPr>
              <a:t>input </a:t>
            </a:r>
            <a:r>
              <a:rPr lang="en-US" b="1" spc="9" dirty="0" smtClean="0">
                <a:solidFill>
                  <a:schemeClr val="tx1">
                    <a:lumMod val="75000"/>
                    <a:lumOff val="25000"/>
                  </a:schemeClr>
                </a:solidFill>
                <a:latin typeface="Times New Roman"/>
                <a:cs typeface="Times New Roman"/>
              </a:rPr>
              <a:t>	</a:t>
            </a:r>
            <a:r>
              <a:rPr spc="4" smtClean="0"/>
              <a:t>stage </a:t>
            </a:r>
            <a:r>
              <a:rPr spc="4" dirty="0"/>
              <a:t>of </a:t>
            </a:r>
            <a:r>
              <a:rPr spc="9" dirty="0"/>
              <a:t>an</a:t>
            </a:r>
            <a:r>
              <a:rPr spc="135" dirty="0"/>
              <a:t> </a:t>
            </a:r>
            <a:r>
              <a:rPr spc="4" dirty="0"/>
              <a:t>operator</a:t>
            </a:r>
            <a:endParaRPr sz="2000">
              <a:latin typeface="Times New Roman"/>
              <a:cs typeface="Times New Roman"/>
            </a:endParaRPr>
          </a:p>
          <a:p>
            <a:pPr marL="115679">
              <a:spcBef>
                <a:spcPts val="1014"/>
              </a:spcBef>
            </a:pPr>
            <a:r>
              <a:rPr sz="2000" spc="27" smtClean="0">
                <a:latin typeface="MS UI Gothic"/>
                <a:cs typeface="MS UI Gothic"/>
              </a:rPr>
              <a:t> </a:t>
            </a:r>
            <a:r>
              <a:rPr spc="13" dirty="0"/>
              <a:t>When </a:t>
            </a:r>
            <a:r>
              <a:rPr dirty="0"/>
              <a:t>is it </a:t>
            </a:r>
            <a:r>
              <a:rPr spc="9" dirty="0"/>
              <a:t>needed </a:t>
            </a:r>
            <a:r>
              <a:rPr spc="4" dirty="0"/>
              <a:t>to</a:t>
            </a:r>
            <a:r>
              <a:rPr spc="67" dirty="0"/>
              <a:t> </a:t>
            </a:r>
            <a:r>
              <a:rPr b="1" spc="4" dirty="0">
                <a:solidFill>
                  <a:schemeClr val="tx1">
                    <a:lumMod val="75000"/>
                    <a:lumOff val="25000"/>
                  </a:schemeClr>
                </a:solidFill>
                <a:latin typeface="Times New Roman"/>
                <a:cs typeface="Times New Roman"/>
              </a:rPr>
              <a:t>materialize</a:t>
            </a:r>
            <a:r>
              <a:rPr spc="4" dirty="0">
                <a:solidFill>
                  <a:schemeClr val="tx1">
                    <a:lumMod val="75000"/>
                    <a:lumOff val="25000"/>
                  </a:schemeClr>
                </a:solidFill>
              </a:rPr>
              <a:t>?</a:t>
            </a:r>
            <a:endParaRPr sz="2000">
              <a:solidFill>
                <a:schemeClr val="tx1">
                  <a:lumMod val="75000"/>
                  <a:lumOff val="25000"/>
                </a:schemeClr>
              </a:solidFill>
              <a:latin typeface="Times New Roman"/>
              <a:cs typeface="Times New Roman"/>
            </a:endParaRPr>
          </a:p>
          <a:p>
            <a:pPr marL="115679">
              <a:spcBef>
                <a:spcPts val="1010"/>
              </a:spcBef>
            </a:pPr>
            <a:r>
              <a:rPr sz="2000" spc="27" smtClean="0">
                <a:latin typeface="MS UI Gothic"/>
                <a:cs typeface="MS UI Gothic"/>
              </a:rPr>
              <a:t> </a:t>
            </a:r>
            <a:r>
              <a:rPr spc="4" dirty="0"/>
              <a:t>Internally </a:t>
            </a:r>
            <a:r>
              <a:rPr spc="9" dirty="0"/>
              <a:t>an </a:t>
            </a:r>
            <a:r>
              <a:rPr spc="4" dirty="0"/>
              <a:t>operator </a:t>
            </a:r>
            <a:r>
              <a:rPr spc="9" dirty="0"/>
              <a:t>has a </a:t>
            </a:r>
            <a:r>
              <a:rPr spc="4" dirty="0"/>
              <a:t>uniform </a:t>
            </a:r>
            <a:r>
              <a:rPr b="1" spc="4" dirty="0">
                <a:solidFill>
                  <a:schemeClr val="tx1">
                    <a:lumMod val="75000"/>
                    <a:lumOff val="25000"/>
                  </a:schemeClr>
                </a:solidFill>
                <a:latin typeface="Times New Roman"/>
                <a:cs typeface="Times New Roman"/>
              </a:rPr>
              <a:t>iterator</a:t>
            </a:r>
            <a:r>
              <a:rPr b="1" spc="90" dirty="0">
                <a:solidFill>
                  <a:srgbClr val="B32525"/>
                </a:solidFill>
                <a:latin typeface="Times New Roman"/>
                <a:cs typeface="Times New Roman"/>
              </a:rPr>
              <a:t> </a:t>
            </a:r>
            <a:r>
              <a:rPr spc="4" dirty="0"/>
              <a:t>interface:</a:t>
            </a:r>
            <a:endParaRPr sz="2000">
              <a:latin typeface="Times New Roman"/>
              <a:cs typeface="Times New Roman"/>
            </a:endParaRPr>
          </a:p>
          <a:p>
            <a:pPr marL="854204" indent="-283215">
              <a:spcBef>
                <a:spcPts val="1167"/>
              </a:spcBef>
              <a:buClr>
                <a:srgbClr val="000000"/>
              </a:buClr>
              <a:buChar char="–"/>
              <a:tabLst>
                <a:tab pos="854204" algn="l"/>
                <a:tab pos="854774" algn="l"/>
              </a:tabLst>
            </a:pPr>
            <a:r>
              <a:rPr b="1" spc="9" dirty="0">
                <a:solidFill>
                  <a:srgbClr val="B32525"/>
                </a:solidFill>
                <a:latin typeface="Times New Roman"/>
                <a:cs typeface="Times New Roman"/>
              </a:rPr>
              <a:t>open</a:t>
            </a:r>
            <a:r>
              <a:rPr spc="9" dirty="0"/>
              <a:t>, </a:t>
            </a:r>
            <a:r>
              <a:rPr b="1" spc="9" dirty="0">
                <a:solidFill>
                  <a:srgbClr val="B32525"/>
                </a:solidFill>
                <a:latin typeface="Times New Roman"/>
                <a:cs typeface="Times New Roman"/>
              </a:rPr>
              <a:t>get next</a:t>
            </a:r>
            <a:r>
              <a:rPr spc="9" dirty="0"/>
              <a:t>,</a:t>
            </a:r>
            <a:r>
              <a:rPr spc="-337" dirty="0"/>
              <a:t> </a:t>
            </a:r>
            <a:r>
              <a:rPr b="1" spc="4" dirty="0">
                <a:solidFill>
                  <a:srgbClr val="B32525"/>
                </a:solidFill>
                <a:latin typeface="Times New Roman"/>
                <a:cs typeface="Times New Roman"/>
              </a:rPr>
              <a:t>close</a:t>
            </a:r>
          </a:p>
          <a:p>
            <a:pPr marL="854204" indent="-283215">
              <a:spcBef>
                <a:spcPts val="503"/>
              </a:spcBef>
              <a:buFont typeface="Times New Roman"/>
              <a:buChar char="–"/>
              <a:tabLst>
                <a:tab pos="854204" algn="l"/>
                <a:tab pos="854774" algn="l"/>
              </a:tabLst>
            </a:pPr>
            <a:r>
              <a:rPr spc="4" dirty="0"/>
              <a:t>It encapsulates materialization or on-the-fly</a:t>
            </a:r>
            <a:r>
              <a:rPr spc="40" dirty="0"/>
              <a:t> </a:t>
            </a:r>
            <a:r>
              <a:rPr spc="4" dirty="0"/>
              <a:t>processing</a:t>
            </a:r>
          </a:p>
          <a:p>
            <a:pPr marL="854204" indent="-283215">
              <a:spcBef>
                <a:spcPts val="520"/>
              </a:spcBef>
              <a:buFont typeface="Times New Roman"/>
              <a:buChar char="–"/>
              <a:tabLst>
                <a:tab pos="854204" algn="l"/>
                <a:tab pos="854774" algn="l"/>
              </a:tabLst>
            </a:pPr>
            <a:r>
              <a:rPr spc="4" dirty="0"/>
              <a:t>It also encapsulates use of</a:t>
            </a:r>
            <a:r>
              <a:rPr spc="13" dirty="0"/>
              <a:t> </a:t>
            </a:r>
            <a:r>
              <a:rPr spc="-4" dirty="0"/>
              <a:t>indexes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Catalog in a relational DBMS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System catalog is a group of tables,&amp; contain a metadata &amp; system catalog is a system create database.</a:t>
            </a:r>
          </a:p>
          <a:p>
            <a:r>
              <a:rPr lang="en-US" dirty="0" smtClean="0"/>
              <a:t>in a relational DBMS, every file contains either the </a:t>
            </a:r>
            <a:r>
              <a:rPr lang="en-US" dirty="0" err="1" smtClean="0"/>
              <a:t>tuples</a:t>
            </a:r>
            <a:r>
              <a:rPr lang="en-US" dirty="0" smtClean="0"/>
              <a:t> in a table entries in an index. The collection of file corresponding to users tables and indexes represents the data in the database.</a:t>
            </a:r>
          </a:p>
          <a:p>
            <a:r>
              <a:rPr lang="en-US" dirty="0" smtClean="0"/>
              <a:t> A relational DBMS maintains information about every table and index that it contains. The descriptive information is itself stored in a collection of special tables called the catalog tables. The catalog tables are also called the data dictionary, the system catalog, or simply the catalog.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Catalog in a relational DBMS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Information in the Catalog .</a:t>
            </a:r>
          </a:p>
          <a:p>
            <a:r>
              <a:rPr lang="en-US" dirty="0" smtClean="0"/>
              <a:t> what is stored in the system catalog and the following information about individual tables, indexes, and views: </a:t>
            </a:r>
          </a:p>
          <a:p>
            <a:pPr marL="514350" indent="-514350">
              <a:buAutoNum type="arabicPeriod"/>
            </a:pPr>
            <a:r>
              <a:rPr lang="en-US" dirty="0" smtClean="0"/>
              <a:t>For each table: - Its table name, the file name (or some identifier), and the file structure (e.g., heap file) of the file in which it is stored.</a:t>
            </a:r>
          </a:p>
          <a:p>
            <a:pPr marL="514350" indent="-514350">
              <a:buAutoNum type="arabicPeriod"/>
            </a:pPr>
            <a:r>
              <a:rPr lang="en-US" dirty="0" smtClean="0"/>
              <a:t> - The attribute name and type of each of its attributes.</a:t>
            </a:r>
          </a:p>
          <a:p>
            <a:pPr marL="514350" indent="-514350">
              <a:buAutoNum type="arabicPeriod"/>
            </a:pPr>
            <a:r>
              <a:rPr lang="en-US" dirty="0" smtClean="0"/>
              <a:t> - The index name of each index on the table. - The integrity </a:t>
            </a:r>
            <a:r>
              <a:rPr lang="en-US" dirty="0" err="1" smtClean="0"/>
              <a:t>constmints</a:t>
            </a:r>
            <a:r>
              <a:rPr lang="en-US" dirty="0" smtClean="0"/>
              <a:t>.</a:t>
            </a:r>
          </a:p>
          <a:p>
            <a:pPr marL="514350" indent="-514350">
              <a:buNone/>
            </a:pPr>
            <a:r>
              <a:rPr lang="en-US" dirty="0" smtClean="0"/>
              <a:t>For example </a:t>
            </a:r>
            <a:r>
              <a:rPr lang="en-US" dirty="0" err="1" smtClean="0"/>
              <a:t>emp</a:t>
            </a:r>
            <a:r>
              <a:rPr lang="en-US" dirty="0" smtClean="0"/>
              <a:t>-table</a:t>
            </a:r>
          </a:p>
          <a:p>
            <a:pPr marL="514350" indent="-514350">
              <a:buNone/>
            </a:pPr>
            <a:r>
              <a:rPr lang="en-US" dirty="0" err="1" smtClean="0"/>
              <a:t>Emp</a:t>
            </a:r>
            <a:r>
              <a:rPr lang="en-US" dirty="0" smtClean="0"/>
              <a:t>-</a:t>
            </a:r>
            <a:r>
              <a:rPr lang="en-US" dirty="0" err="1" smtClean="0"/>
              <a:t>id,emp</a:t>
            </a:r>
            <a:r>
              <a:rPr lang="en-US" dirty="0" smtClean="0"/>
              <a:t>-</a:t>
            </a:r>
            <a:r>
              <a:rPr lang="en-US" dirty="0" err="1" smtClean="0"/>
              <a:t>name,emp</a:t>
            </a:r>
            <a:r>
              <a:rPr lang="en-US" dirty="0" smtClean="0"/>
              <a:t>-dept.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952625" y="2053431"/>
            <a:ext cx="5238750" cy="36195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Catalog in a relational DBMS</a:t>
            </a:r>
            <a:endParaRPr lang="en-US" dirty="0"/>
          </a:p>
        </p:txBody>
      </p:sp>
      <p:sp>
        <p:nvSpPr>
          <p:cNvPr id="3" name="Content Placeholder 2"/>
          <p:cNvSpPr>
            <a:spLocks noGrp="1"/>
          </p:cNvSpPr>
          <p:nvPr>
            <p:ph idx="1"/>
          </p:nvPr>
        </p:nvSpPr>
        <p:spPr/>
        <p:txBody>
          <a:bodyPr>
            <a:normAutofit lnSpcReduction="10000"/>
          </a:bodyPr>
          <a:lstStyle/>
          <a:p>
            <a:r>
              <a:rPr lang="en-US" dirty="0" smtClean="0"/>
              <a:t>For each index: - index name, structure, search key attribute.</a:t>
            </a:r>
          </a:p>
          <a:p>
            <a:pPr>
              <a:buNone/>
            </a:pPr>
            <a:r>
              <a:rPr lang="en-US" dirty="0" smtClean="0"/>
              <a:t>• For each view: - Its view name and definition.</a:t>
            </a:r>
          </a:p>
          <a:p>
            <a:r>
              <a:rPr lang="en-US" dirty="0" smtClean="0"/>
              <a:t>Catalog contain information &amp; </a:t>
            </a:r>
            <a:r>
              <a:rPr lang="en-US" dirty="0" err="1" smtClean="0"/>
              <a:t>autherization</a:t>
            </a:r>
            <a:r>
              <a:rPr lang="en-US" dirty="0" smtClean="0"/>
              <a:t> catalog table describe all the tables in the database include catalog tables themselves whenever DBMS needs to find the schema of a catalog tables the code that </a:t>
            </a:r>
            <a:r>
              <a:rPr lang="en-US" dirty="0" err="1" smtClean="0"/>
              <a:t>retrive</a:t>
            </a:r>
            <a:r>
              <a:rPr lang="en-US" dirty="0" smtClean="0"/>
              <a:t>  this information must be handled specially.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Catalog in a relational DBMS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The following information is commonly stored:</a:t>
            </a:r>
          </a:p>
          <a:p>
            <a:r>
              <a:rPr lang="en-US" dirty="0" smtClean="0"/>
              <a:t>Cardinality: The number of </a:t>
            </a:r>
            <a:r>
              <a:rPr lang="en-US" dirty="0" err="1" smtClean="0"/>
              <a:t>tuples</a:t>
            </a:r>
            <a:r>
              <a:rPr lang="en-US" dirty="0" smtClean="0"/>
              <a:t> </a:t>
            </a:r>
            <a:r>
              <a:rPr lang="en-US" dirty="0" err="1" smtClean="0"/>
              <a:t>NTaplcs</a:t>
            </a:r>
            <a:r>
              <a:rPr lang="en-US" dirty="0" smtClean="0"/>
              <a:t>(R) for each table R. </a:t>
            </a:r>
          </a:p>
          <a:p>
            <a:pPr>
              <a:buNone/>
            </a:pPr>
            <a:r>
              <a:rPr lang="en-US" dirty="0" smtClean="0"/>
              <a:t>• Size: The number of pages </a:t>
            </a:r>
            <a:r>
              <a:rPr lang="en-US" dirty="0" err="1" smtClean="0"/>
              <a:t>NPages</a:t>
            </a:r>
            <a:r>
              <a:rPr lang="en-US" dirty="0" smtClean="0"/>
              <a:t>(R) for each table R. </a:t>
            </a:r>
          </a:p>
          <a:p>
            <a:pPr>
              <a:buNone/>
            </a:pPr>
            <a:r>
              <a:rPr lang="en-US" dirty="0" smtClean="0"/>
              <a:t>• Index Cardinality: The number of distinct key values </a:t>
            </a:r>
            <a:r>
              <a:rPr lang="en-US" dirty="0" err="1" smtClean="0"/>
              <a:t>NKeys</a:t>
            </a:r>
            <a:r>
              <a:rPr lang="en-US" dirty="0" smtClean="0"/>
              <a:t>(I) for each index I. </a:t>
            </a:r>
          </a:p>
          <a:p>
            <a:pPr>
              <a:buNone/>
            </a:pPr>
            <a:r>
              <a:rPr lang="en-US" dirty="0" smtClean="0"/>
              <a:t>• Index Size: The number  of pages </a:t>
            </a:r>
            <a:r>
              <a:rPr lang="en-US" dirty="0" err="1" smtClean="0"/>
              <a:t>INPages</a:t>
            </a:r>
            <a:r>
              <a:rPr lang="en-US" dirty="0" smtClean="0"/>
              <a:t>(I) for each index I. (For a B+ tree index I, we take </a:t>
            </a:r>
            <a:r>
              <a:rPr lang="en-US" dirty="0" err="1" smtClean="0"/>
              <a:t>INPagcs</a:t>
            </a:r>
            <a:r>
              <a:rPr lang="en-US" dirty="0" smtClean="0"/>
              <a:t> to be the number of leaf pages.)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Catalog in a relational DBMS</a:t>
            </a:r>
            <a:endParaRPr lang="en-US" dirty="0"/>
          </a:p>
        </p:txBody>
      </p:sp>
      <p:sp>
        <p:nvSpPr>
          <p:cNvPr id="3" name="Content Placeholder 2"/>
          <p:cNvSpPr>
            <a:spLocks noGrp="1"/>
          </p:cNvSpPr>
          <p:nvPr>
            <p:ph idx="1"/>
          </p:nvPr>
        </p:nvSpPr>
        <p:spPr/>
        <p:txBody>
          <a:bodyPr/>
          <a:lstStyle/>
          <a:p>
            <a:r>
              <a:rPr lang="en-US" dirty="0" smtClean="0"/>
              <a:t>Index Height: The number of </a:t>
            </a:r>
            <a:r>
              <a:rPr lang="en-US" dirty="0" err="1" smtClean="0"/>
              <a:t>nonleaf</a:t>
            </a:r>
            <a:r>
              <a:rPr lang="en-US" dirty="0" smtClean="0"/>
              <a:t> levels </a:t>
            </a:r>
            <a:r>
              <a:rPr lang="en-US" dirty="0" err="1" smtClean="0"/>
              <a:t>IHe'ight</a:t>
            </a:r>
            <a:r>
              <a:rPr lang="en-US" dirty="0" smtClean="0"/>
              <a:t>(I) for each tree index I. </a:t>
            </a:r>
          </a:p>
          <a:p>
            <a:pPr>
              <a:buNone/>
            </a:pPr>
            <a:r>
              <a:rPr lang="en-US" dirty="0" smtClean="0"/>
              <a:t>• Index Range: The minimum present key value </a:t>
            </a:r>
            <a:r>
              <a:rPr lang="en-US" dirty="0" err="1" smtClean="0"/>
              <a:t>ILow</a:t>
            </a:r>
            <a:r>
              <a:rPr lang="en-US" dirty="0" smtClean="0"/>
              <a:t>(I) and the maximum present key value </a:t>
            </a:r>
            <a:r>
              <a:rPr lang="en-US" dirty="0" err="1" smtClean="0"/>
              <a:t>INigh</a:t>
            </a:r>
            <a:r>
              <a:rPr lang="en-US" dirty="0" smtClean="0"/>
              <a:t>(I) for each index I.</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Catalog in a relational DBMS</a:t>
            </a:r>
            <a:endParaRPr lang="en-US" dirty="0"/>
          </a:p>
        </p:txBody>
      </p:sp>
      <p:sp>
        <p:nvSpPr>
          <p:cNvPr id="3" name="Content Placeholder 2"/>
          <p:cNvSpPr>
            <a:spLocks noGrp="1"/>
          </p:cNvSpPr>
          <p:nvPr>
            <p:ph idx="1"/>
          </p:nvPr>
        </p:nvSpPr>
        <p:spPr/>
        <p:txBody>
          <a:bodyPr/>
          <a:lstStyle/>
          <a:p>
            <a:r>
              <a:rPr lang="en-US" dirty="0" smtClean="0"/>
              <a:t>A  relational DBMS is that the system catalog is itself a collection of tables. For example, we might store information about the attributes of tables in a catalog table called </a:t>
            </a:r>
            <a:r>
              <a:rPr lang="en-US" dirty="0" err="1" smtClean="0"/>
              <a:t>Attribute_Cat</a:t>
            </a:r>
            <a:r>
              <a:rPr lang="en-US" dirty="0" smtClean="0"/>
              <a:t>.</a:t>
            </a:r>
          </a:p>
          <a:p>
            <a:pPr>
              <a:buNone/>
            </a:pPr>
            <a:r>
              <a:rPr lang="en-US" dirty="0" smtClean="0"/>
              <a:t> </a:t>
            </a:r>
            <a:r>
              <a:rPr lang="en-US" dirty="0" err="1" smtClean="0"/>
              <a:t>Attribute_Cat</a:t>
            </a:r>
            <a:r>
              <a:rPr lang="en-US" dirty="0" smtClean="0"/>
              <a:t>( </a:t>
            </a:r>
            <a:r>
              <a:rPr lang="en-US" dirty="0" err="1" smtClean="0"/>
              <a:t>attname</a:t>
            </a:r>
            <a:r>
              <a:rPr lang="en-US" dirty="0" smtClean="0"/>
              <a:t>: string, </a:t>
            </a:r>
            <a:r>
              <a:rPr lang="en-US" dirty="0" err="1" smtClean="0"/>
              <a:t>relname</a:t>
            </a:r>
            <a:r>
              <a:rPr lang="en-US" dirty="0" smtClean="0"/>
              <a:t>: string, type: string, position: integer)</a:t>
            </a:r>
          </a:p>
          <a:p>
            <a:pPr>
              <a:buNone/>
            </a:pP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838200"/>
          </a:xfrm>
        </p:spPr>
        <p:txBody>
          <a:bodyPr>
            <a:normAutofit fontScale="90000"/>
          </a:bodyPr>
          <a:lstStyle/>
          <a:p>
            <a:r>
              <a:rPr lang="en-US" dirty="0" smtClean="0"/>
              <a:t>Query Block</a:t>
            </a:r>
            <a:br>
              <a:rPr lang="en-US" dirty="0" smtClean="0"/>
            </a:br>
            <a:endParaRPr lang="en-US" dirty="0"/>
          </a:p>
        </p:txBody>
      </p:sp>
      <p:sp>
        <p:nvSpPr>
          <p:cNvPr id="3" name="Subtitle 2"/>
          <p:cNvSpPr>
            <a:spLocks noGrp="1"/>
          </p:cNvSpPr>
          <p:nvPr>
            <p:ph type="subTitle" idx="1"/>
          </p:nvPr>
        </p:nvSpPr>
        <p:spPr>
          <a:xfrm>
            <a:off x="1371600" y="1295400"/>
            <a:ext cx="6400800" cy="4343400"/>
          </a:xfrm>
        </p:spPr>
        <p:txBody>
          <a:bodyPr/>
          <a:lstStyle/>
          <a:p>
            <a:r>
              <a:rPr lang="en-US" dirty="0" smtClean="0">
                <a:solidFill>
                  <a:schemeClr val="tx1"/>
                </a:solidFill>
              </a:rPr>
              <a:t>A query block is an </a:t>
            </a:r>
            <a:r>
              <a:rPr lang="en-US" dirty="0" err="1" smtClean="0">
                <a:solidFill>
                  <a:schemeClr val="tx1"/>
                </a:solidFill>
              </a:rPr>
              <a:t>sql</a:t>
            </a:r>
            <a:r>
              <a:rPr lang="en-US" dirty="0" smtClean="0">
                <a:solidFill>
                  <a:schemeClr val="tx1"/>
                </a:solidFill>
              </a:rPr>
              <a:t> with no nesting &amp; </a:t>
            </a:r>
            <a:r>
              <a:rPr lang="en-US" dirty="0" err="1" smtClean="0">
                <a:solidFill>
                  <a:schemeClr val="tx1"/>
                </a:solidFill>
              </a:rPr>
              <a:t>exctly</a:t>
            </a:r>
            <a:r>
              <a:rPr lang="en-US" dirty="0" smtClean="0">
                <a:solidFill>
                  <a:schemeClr val="tx1"/>
                </a:solidFill>
              </a:rPr>
              <a:t> one SELECT clause &amp; one FROM clause &amp; at most one WHERE clause GROUP BY clause &amp; HAVING clause.</a:t>
            </a:r>
          </a:p>
          <a:p>
            <a:endParaRPr lang="en-US" dirty="0" smtClean="0">
              <a:solidFill>
                <a:schemeClr val="tx1"/>
              </a:solidFill>
            </a:endParaRPr>
          </a:p>
          <a:p>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idx="1"/>
          </p:nvPr>
        </p:nvGraphicFramePr>
        <p:xfrm>
          <a:off x="457200" y="1600201"/>
          <a:ext cx="8153400" cy="3505201"/>
        </p:xfrm>
        <a:graphic>
          <a:graphicData uri="http://schemas.openxmlformats.org/drawingml/2006/table">
            <a:tbl>
              <a:tblPr firstRow="1" bandRow="1">
                <a:tableStyleId>{5C22544A-7EE6-4342-B048-85BDC9FD1C3A}</a:tableStyleId>
              </a:tblPr>
              <a:tblGrid>
                <a:gridCol w="4076700"/>
                <a:gridCol w="4076700"/>
              </a:tblGrid>
              <a:tr h="500743">
                <a:tc>
                  <a:txBody>
                    <a:bodyPr/>
                    <a:lstStyle/>
                    <a:p>
                      <a:r>
                        <a:rPr lang="en-US" dirty="0" smtClean="0"/>
                        <a:t>EMP</a:t>
                      </a:r>
                      <a:endParaRPr lang="en-US" dirty="0"/>
                    </a:p>
                  </a:txBody>
                  <a:tcPr/>
                </a:tc>
                <a:tc>
                  <a:txBody>
                    <a:bodyPr/>
                    <a:lstStyle/>
                    <a:p>
                      <a:endParaRPr lang="en-US"/>
                    </a:p>
                  </a:txBody>
                  <a:tcPr/>
                </a:tc>
              </a:tr>
              <a:tr h="500743">
                <a:tc>
                  <a:txBody>
                    <a:bodyPr/>
                    <a:lstStyle/>
                    <a:p>
                      <a:r>
                        <a:rPr lang="en-US" dirty="0" err="1" smtClean="0"/>
                        <a:t>Emp_id</a:t>
                      </a:r>
                      <a:endParaRPr lang="en-US" dirty="0"/>
                    </a:p>
                  </a:txBody>
                  <a:tcPr/>
                </a:tc>
                <a:tc>
                  <a:txBody>
                    <a:bodyPr/>
                    <a:lstStyle/>
                    <a:p>
                      <a:r>
                        <a:rPr lang="en-US" dirty="0" err="1" smtClean="0"/>
                        <a:t>Emp_name</a:t>
                      </a:r>
                      <a:endParaRPr lang="en-US" dirty="0"/>
                    </a:p>
                  </a:txBody>
                  <a:tcPr/>
                </a:tc>
              </a:tr>
              <a:tr h="500743">
                <a:tc>
                  <a:txBody>
                    <a:bodyPr/>
                    <a:lstStyle/>
                    <a:p>
                      <a:r>
                        <a:rPr lang="en-US" dirty="0" smtClean="0"/>
                        <a:t>1</a:t>
                      </a:r>
                    </a:p>
                  </a:txBody>
                  <a:tcPr/>
                </a:tc>
                <a:tc>
                  <a:txBody>
                    <a:bodyPr/>
                    <a:lstStyle/>
                    <a:p>
                      <a:r>
                        <a:rPr lang="en-US" dirty="0" smtClean="0"/>
                        <a:t>Ram </a:t>
                      </a:r>
                      <a:endParaRPr lang="en-US" dirty="0"/>
                    </a:p>
                  </a:txBody>
                  <a:tcPr/>
                </a:tc>
              </a:tr>
              <a:tr h="500743">
                <a:tc>
                  <a:txBody>
                    <a:bodyPr/>
                    <a:lstStyle/>
                    <a:p>
                      <a:r>
                        <a:rPr lang="en-US" dirty="0" smtClean="0"/>
                        <a:t>2</a:t>
                      </a:r>
                      <a:endParaRPr lang="en-US" dirty="0"/>
                    </a:p>
                  </a:txBody>
                  <a:tcPr/>
                </a:tc>
                <a:tc>
                  <a:txBody>
                    <a:bodyPr/>
                    <a:lstStyle/>
                    <a:p>
                      <a:r>
                        <a:rPr lang="en-US" dirty="0" err="1" smtClean="0"/>
                        <a:t>Shyam</a:t>
                      </a:r>
                      <a:endParaRPr lang="en-US" dirty="0"/>
                    </a:p>
                  </a:txBody>
                  <a:tcPr/>
                </a:tc>
              </a:tr>
              <a:tr h="500743">
                <a:tc>
                  <a:txBody>
                    <a:bodyPr/>
                    <a:lstStyle/>
                    <a:p>
                      <a:r>
                        <a:rPr lang="en-US" dirty="0" smtClean="0"/>
                        <a:t>3</a:t>
                      </a:r>
                      <a:endParaRPr lang="en-US" dirty="0"/>
                    </a:p>
                  </a:txBody>
                  <a:tcPr/>
                </a:tc>
                <a:tc>
                  <a:txBody>
                    <a:bodyPr/>
                    <a:lstStyle/>
                    <a:p>
                      <a:r>
                        <a:rPr lang="en-US" dirty="0" smtClean="0"/>
                        <a:t>Ravi</a:t>
                      </a:r>
                      <a:endParaRPr lang="en-US" dirty="0"/>
                    </a:p>
                  </a:txBody>
                  <a:tcPr/>
                </a:tc>
              </a:tr>
              <a:tr h="500743">
                <a:tc>
                  <a:txBody>
                    <a:bodyPr/>
                    <a:lstStyle/>
                    <a:p>
                      <a:r>
                        <a:rPr lang="en-US" dirty="0" smtClean="0"/>
                        <a:t>4</a:t>
                      </a:r>
                      <a:endParaRPr lang="en-US" dirty="0"/>
                    </a:p>
                  </a:txBody>
                  <a:tcPr/>
                </a:tc>
                <a:tc>
                  <a:txBody>
                    <a:bodyPr/>
                    <a:lstStyle/>
                    <a:p>
                      <a:r>
                        <a:rPr lang="en-US" dirty="0" err="1" smtClean="0"/>
                        <a:t>Rahul</a:t>
                      </a:r>
                      <a:endParaRPr lang="en-US" dirty="0"/>
                    </a:p>
                  </a:txBody>
                  <a:tcPr/>
                </a:tc>
              </a:tr>
              <a:tr h="500743">
                <a:tc>
                  <a:txBody>
                    <a:bodyPr/>
                    <a:lstStyle/>
                    <a:p>
                      <a:r>
                        <a:rPr lang="en-US" dirty="0" smtClean="0"/>
                        <a:t>5</a:t>
                      </a:r>
                      <a:endParaRPr lang="en-US" dirty="0"/>
                    </a:p>
                  </a:txBody>
                  <a:tcPr/>
                </a:tc>
                <a:tc>
                  <a:txBody>
                    <a:bodyPr/>
                    <a:lstStyle/>
                    <a:p>
                      <a:r>
                        <a:rPr lang="en-US" dirty="0" smtClean="0"/>
                        <a:t>dev</a:t>
                      </a:r>
                      <a:endParaRPr lang="en-US"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DEP</a:t>
                      </a:r>
                      <a:endParaRPr lang="en-US" dirty="0"/>
                    </a:p>
                  </a:txBody>
                  <a:tcPr/>
                </a:tc>
                <a:tc>
                  <a:txBody>
                    <a:bodyPr/>
                    <a:lstStyle/>
                    <a:p>
                      <a:endParaRPr lang="en-US" dirty="0"/>
                    </a:p>
                  </a:txBody>
                  <a:tcPr/>
                </a:tc>
              </a:tr>
              <a:tr h="370840">
                <a:tc>
                  <a:txBody>
                    <a:bodyPr/>
                    <a:lstStyle/>
                    <a:p>
                      <a:r>
                        <a:rPr lang="en-US" dirty="0" err="1" smtClean="0"/>
                        <a:t>Dep_id</a:t>
                      </a:r>
                      <a:endParaRPr lang="en-US" dirty="0"/>
                    </a:p>
                  </a:txBody>
                  <a:tcPr/>
                </a:tc>
                <a:tc>
                  <a:txBody>
                    <a:bodyPr/>
                    <a:lstStyle/>
                    <a:p>
                      <a:r>
                        <a:rPr lang="en-US" dirty="0" err="1" smtClean="0"/>
                        <a:t>D_name</a:t>
                      </a:r>
                      <a:endParaRPr lang="en-US" dirty="0"/>
                    </a:p>
                  </a:txBody>
                  <a:tcPr/>
                </a:tc>
              </a:tr>
              <a:tr h="370840">
                <a:tc>
                  <a:txBody>
                    <a:bodyPr/>
                    <a:lstStyle/>
                    <a:p>
                      <a:r>
                        <a:rPr lang="en-US" dirty="0" smtClean="0"/>
                        <a:t>1</a:t>
                      </a:r>
                      <a:endParaRPr lang="en-US" dirty="0"/>
                    </a:p>
                  </a:txBody>
                  <a:tcPr/>
                </a:tc>
                <a:tc>
                  <a:txBody>
                    <a:bodyPr/>
                    <a:lstStyle/>
                    <a:p>
                      <a:r>
                        <a:rPr lang="en-US" dirty="0" smtClean="0"/>
                        <a:t>HR</a:t>
                      </a:r>
                      <a:endParaRPr lang="en-US" dirty="0"/>
                    </a:p>
                  </a:txBody>
                  <a:tcPr/>
                </a:tc>
              </a:tr>
              <a:tr h="370840">
                <a:tc>
                  <a:txBody>
                    <a:bodyPr/>
                    <a:lstStyle/>
                    <a:p>
                      <a:r>
                        <a:rPr lang="en-US" dirty="0" smtClean="0"/>
                        <a:t>2</a:t>
                      </a:r>
                      <a:endParaRPr lang="en-US" dirty="0"/>
                    </a:p>
                  </a:txBody>
                  <a:tcPr/>
                </a:tc>
                <a:tc>
                  <a:txBody>
                    <a:bodyPr/>
                    <a:lstStyle/>
                    <a:p>
                      <a:r>
                        <a:rPr lang="en-US" dirty="0" smtClean="0"/>
                        <a:t>ACC</a:t>
                      </a:r>
                      <a:endParaRPr lang="en-US" dirty="0"/>
                    </a:p>
                  </a:txBody>
                  <a:tcPr/>
                </a:tc>
              </a:tr>
              <a:tr h="370840">
                <a:tc>
                  <a:txBody>
                    <a:bodyPr/>
                    <a:lstStyle/>
                    <a:p>
                      <a:r>
                        <a:rPr lang="en-US" dirty="0" smtClean="0"/>
                        <a:t>3</a:t>
                      </a:r>
                      <a:endParaRPr lang="en-US" dirty="0"/>
                    </a:p>
                  </a:txBody>
                  <a:tcPr/>
                </a:tc>
                <a:tc>
                  <a:txBody>
                    <a:bodyPr/>
                    <a:lstStyle/>
                    <a:p>
                      <a:r>
                        <a:rPr lang="en-US" dirty="0" smtClean="0"/>
                        <a:t>Sales</a:t>
                      </a:r>
                      <a:endParaRPr lang="en-US" dirty="0"/>
                    </a:p>
                  </a:txBody>
                  <a:tcPr/>
                </a:tc>
              </a:tr>
              <a:tr h="370840">
                <a:tc>
                  <a:txBody>
                    <a:bodyPr/>
                    <a:lstStyle/>
                    <a:p>
                      <a:r>
                        <a:rPr lang="en-US" dirty="0" smtClean="0"/>
                        <a:t>4</a:t>
                      </a:r>
                      <a:endParaRPr lang="en-US" dirty="0"/>
                    </a:p>
                  </a:txBody>
                  <a:tcPr/>
                </a:tc>
                <a:tc>
                  <a:txBody>
                    <a:bodyPr/>
                    <a:lstStyle/>
                    <a:p>
                      <a:r>
                        <a:rPr lang="en-US" dirty="0" smtClean="0"/>
                        <a:t>Market</a:t>
                      </a:r>
                      <a:endParaRPr lang="en-US" dirty="0"/>
                    </a:p>
                  </a:txBody>
                  <a:tcPr/>
                </a:tc>
              </a:tr>
              <a:tr h="370840">
                <a:tc>
                  <a:txBody>
                    <a:bodyPr/>
                    <a:lstStyle/>
                    <a:p>
                      <a:r>
                        <a:rPr lang="en-US" dirty="0" smtClean="0"/>
                        <a:t>5</a:t>
                      </a:r>
                      <a:endParaRPr lang="en-US" dirty="0"/>
                    </a:p>
                  </a:txBody>
                  <a:tcPr/>
                </a:tc>
                <a:tc>
                  <a:txBody>
                    <a:bodyPr/>
                    <a:lstStyle/>
                    <a:p>
                      <a:r>
                        <a:rPr lang="en-US" dirty="0" smtClean="0"/>
                        <a:t>IT</a:t>
                      </a:r>
                      <a:endParaRPr 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Account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err="1" smtClean="0"/>
                        <a:t>A_id</a:t>
                      </a:r>
                      <a:endParaRPr lang="en-US" dirty="0"/>
                    </a:p>
                  </a:txBody>
                  <a:tcPr/>
                </a:tc>
                <a:tc>
                  <a:txBody>
                    <a:bodyPr/>
                    <a:lstStyle/>
                    <a:p>
                      <a:r>
                        <a:rPr lang="en-US" dirty="0" err="1" smtClean="0"/>
                        <a:t>Emp_id</a:t>
                      </a:r>
                      <a:endParaRPr lang="en-US" dirty="0"/>
                    </a:p>
                  </a:txBody>
                  <a:tcPr/>
                </a:tc>
                <a:tc>
                  <a:txBody>
                    <a:bodyPr/>
                    <a:lstStyle/>
                    <a:p>
                      <a:r>
                        <a:rPr lang="en-US" dirty="0" err="1" smtClean="0"/>
                        <a:t>Dep_id</a:t>
                      </a:r>
                      <a:endParaRPr lang="en-US" dirty="0"/>
                    </a:p>
                  </a:txBody>
                  <a:tcPr/>
                </a:tc>
                <a:tc>
                  <a:txBody>
                    <a:bodyPr/>
                    <a:lstStyle/>
                    <a:p>
                      <a:r>
                        <a:rPr lang="en-US" dirty="0" smtClean="0"/>
                        <a:t>salary</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10k</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24k</a:t>
                      </a:r>
                      <a:endParaRPr lang="en-US" dirty="0"/>
                    </a:p>
                  </a:txBody>
                  <a:tcPr/>
                </a:tc>
              </a:tr>
              <a:tr h="370840">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25k</a:t>
                      </a:r>
                      <a:endParaRPr lang="en-US" dirty="0"/>
                    </a:p>
                  </a:txBody>
                  <a:tcPr/>
                </a:tc>
              </a:tr>
              <a:tr h="37084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30k</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t>30k</a:t>
                      </a:r>
                      <a:endParaRPr lang="en-US"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Query</a:t>
            </a:r>
            <a:endParaRPr lang="en-US" dirty="0"/>
          </a:p>
        </p:txBody>
      </p:sp>
      <p:sp>
        <p:nvSpPr>
          <p:cNvPr id="3" name="Content Placeholder 2"/>
          <p:cNvSpPr>
            <a:spLocks noGrp="1"/>
          </p:cNvSpPr>
          <p:nvPr>
            <p:ph idx="1"/>
          </p:nvPr>
        </p:nvSpPr>
        <p:spPr/>
        <p:txBody>
          <a:bodyPr/>
          <a:lstStyle/>
          <a:p>
            <a:r>
              <a:rPr lang="en-US" dirty="0" smtClean="0"/>
              <a:t>Select * from salary where salary&gt;25000</a:t>
            </a:r>
          </a:p>
          <a:p>
            <a:endParaRPr lang="en-US" dirty="0"/>
          </a:p>
          <a:p>
            <a:pPr>
              <a:buNone/>
            </a:pPr>
            <a:r>
              <a:rPr lang="en-US" dirty="0" smtClean="0"/>
              <a:t>Result</a:t>
            </a:r>
            <a:endParaRPr lang="en-US" dirty="0"/>
          </a:p>
        </p:txBody>
      </p:sp>
      <p:graphicFrame>
        <p:nvGraphicFramePr>
          <p:cNvPr id="6" name="Table 5"/>
          <p:cNvGraphicFramePr>
            <a:graphicFrameLocks noGrp="1"/>
          </p:cNvGraphicFramePr>
          <p:nvPr/>
        </p:nvGraphicFramePr>
        <p:xfrm>
          <a:off x="1295400" y="3200400"/>
          <a:ext cx="6096000" cy="1107440"/>
        </p:xfrm>
        <a:graphic>
          <a:graphicData uri="http://schemas.openxmlformats.org/drawingml/2006/table">
            <a:tbl>
              <a:tblPr firstRow="1" bandRow="1">
                <a:tableStyleId>{5C22544A-7EE6-4342-B048-85BDC9FD1C3A}</a:tableStyleId>
              </a:tblPr>
              <a:tblGrid>
                <a:gridCol w="1524000"/>
                <a:gridCol w="1524000"/>
                <a:gridCol w="1524000"/>
                <a:gridCol w="1524000"/>
              </a:tblGrid>
              <a:tr h="0">
                <a:tc>
                  <a:txBody>
                    <a:bodyPr/>
                    <a:lstStyle/>
                    <a:p>
                      <a:r>
                        <a:rPr lang="en-US" dirty="0" smtClean="0"/>
                        <a:t>A-id</a:t>
                      </a:r>
                      <a:endParaRPr lang="en-US" dirty="0"/>
                    </a:p>
                  </a:txBody>
                  <a:tcPr/>
                </a:tc>
                <a:tc>
                  <a:txBody>
                    <a:bodyPr/>
                    <a:lstStyle/>
                    <a:p>
                      <a:r>
                        <a:rPr lang="en-US" dirty="0" err="1" smtClean="0"/>
                        <a:t>Emp_id</a:t>
                      </a:r>
                      <a:endParaRPr lang="en-US" dirty="0"/>
                    </a:p>
                  </a:txBody>
                  <a:tcPr/>
                </a:tc>
                <a:tc>
                  <a:txBody>
                    <a:bodyPr/>
                    <a:lstStyle/>
                    <a:p>
                      <a:r>
                        <a:rPr lang="en-US" dirty="0" err="1" smtClean="0"/>
                        <a:t>Dep-_d</a:t>
                      </a:r>
                      <a:endParaRPr lang="en-US" dirty="0"/>
                    </a:p>
                  </a:txBody>
                  <a:tcPr/>
                </a:tc>
                <a:tc>
                  <a:txBody>
                    <a:bodyPr/>
                    <a:lstStyle/>
                    <a:p>
                      <a:r>
                        <a:rPr lang="en-US" dirty="0" smtClean="0"/>
                        <a:t>salary</a:t>
                      </a:r>
                      <a:endParaRPr lang="en-US" dirty="0"/>
                    </a:p>
                  </a:txBody>
                  <a:tcPr/>
                </a:tc>
              </a:tr>
              <a:tr h="37084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30k</a:t>
                      </a:r>
                      <a:endParaRPr lang="en-US" dirty="0"/>
                    </a:p>
                  </a:txBody>
                  <a:tcPr/>
                </a:tc>
              </a:tr>
              <a:tr h="370840">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t>30k</a:t>
                      </a:r>
                      <a:endParaRPr lang="en-US"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Query</a:t>
            </a:r>
            <a:endParaRPr lang="en-US" dirty="0"/>
          </a:p>
        </p:txBody>
      </p:sp>
      <p:sp>
        <p:nvSpPr>
          <p:cNvPr id="3" name="Content Placeholder 2"/>
          <p:cNvSpPr>
            <a:spLocks noGrp="1"/>
          </p:cNvSpPr>
          <p:nvPr>
            <p:ph idx="1"/>
          </p:nvPr>
        </p:nvSpPr>
        <p:spPr/>
        <p:txBody>
          <a:bodyPr/>
          <a:lstStyle/>
          <a:p>
            <a:r>
              <a:rPr lang="en-US" dirty="0" smtClean="0"/>
              <a:t>Select E. </a:t>
            </a:r>
            <a:r>
              <a:rPr lang="en-US" dirty="0" err="1" smtClean="0"/>
              <a:t>emp_id</a:t>
            </a:r>
            <a:r>
              <a:rPr lang="en-US" dirty="0" smtClean="0"/>
              <a:t>, D. </a:t>
            </a:r>
            <a:r>
              <a:rPr lang="en-US" dirty="0" err="1" smtClean="0"/>
              <a:t>dep_name</a:t>
            </a:r>
            <a:r>
              <a:rPr lang="en-US" dirty="0" smtClean="0"/>
              <a:t>, A. salary from emp E, </a:t>
            </a:r>
            <a:r>
              <a:rPr lang="en-US" dirty="0" err="1" smtClean="0"/>
              <a:t>depD</a:t>
            </a:r>
            <a:r>
              <a:rPr lang="en-US" dirty="0" smtClean="0"/>
              <a:t>, </a:t>
            </a:r>
            <a:r>
              <a:rPr lang="en-US" dirty="0" err="1" smtClean="0"/>
              <a:t>accA</a:t>
            </a:r>
            <a:r>
              <a:rPr lang="en-US" dirty="0" smtClean="0"/>
              <a:t> Where E. </a:t>
            </a:r>
            <a:r>
              <a:rPr lang="en-US" dirty="0" err="1" smtClean="0"/>
              <a:t>emp</a:t>
            </a:r>
            <a:r>
              <a:rPr lang="en-US" dirty="0" smtClean="0"/>
              <a:t>-id=A. </a:t>
            </a:r>
            <a:r>
              <a:rPr lang="en-US" dirty="0" err="1" smtClean="0"/>
              <a:t>emp_id</a:t>
            </a:r>
            <a:r>
              <a:rPr lang="en-US" dirty="0" smtClean="0"/>
              <a:t> and </a:t>
            </a:r>
            <a:r>
              <a:rPr lang="en-US" dirty="0" err="1" smtClean="0"/>
              <a:t>D.dept_id</a:t>
            </a:r>
            <a:r>
              <a:rPr lang="en-US" dirty="0" smtClean="0"/>
              <a:t>=</a:t>
            </a:r>
            <a:r>
              <a:rPr lang="en-US" dirty="0" err="1" smtClean="0"/>
              <a:t>A.dept</a:t>
            </a:r>
            <a:r>
              <a:rPr lang="en-US" dirty="0" smtClean="0"/>
              <a:t>-id and </a:t>
            </a:r>
          </a:p>
          <a:p>
            <a:pPr>
              <a:buNone/>
            </a:pPr>
            <a:r>
              <a:rPr lang="en-US" dirty="0" smtClean="0"/>
              <a:t>    A. dept-id=(select </a:t>
            </a:r>
            <a:r>
              <a:rPr lang="en-US" dirty="0" err="1" smtClean="0"/>
              <a:t>dep_id</a:t>
            </a:r>
            <a:r>
              <a:rPr lang="en-US" dirty="0" smtClean="0"/>
              <a:t> from dept where d  name=‘HR’)</a:t>
            </a:r>
          </a:p>
          <a:p>
            <a:pPr>
              <a:buNone/>
            </a:pPr>
            <a:r>
              <a:rPr lang="en-US" dirty="0"/>
              <a:t> </a:t>
            </a:r>
            <a:r>
              <a:rPr lang="en-US" dirty="0" smtClean="0"/>
              <a:t>   Group by </a:t>
            </a:r>
            <a:r>
              <a:rPr lang="en-US" dirty="0" err="1" smtClean="0"/>
              <a:t>E.emp_id</a:t>
            </a:r>
            <a:endParaRPr lang="en-US" dirty="0" smtClean="0"/>
          </a:p>
          <a:p>
            <a:pPr>
              <a:buNone/>
            </a:pPr>
            <a:r>
              <a:rPr lang="en-US" dirty="0" smtClean="0"/>
              <a:t>Having count (emp-id)&gt;1;</a:t>
            </a:r>
          </a:p>
          <a:p>
            <a:pPr>
              <a:buNone/>
            </a:pPr>
            <a:endParaRPr lang="en-US" dirty="0" smtClean="0"/>
          </a:p>
          <a:p>
            <a:pPr>
              <a:buNone/>
            </a:pPr>
            <a:endParaRPr lang="en-US" dirty="0" smtClean="0"/>
          </a:p>
          <a:p>
            <a:endParaRPr lang="en-US" dirty="0" smtClean="0"/>
          </a:p>
          <a:p>
            <a:endParaRPr lang="en-US" dirty="0"/>
          </a:p>
        </p:txBody>
      </p:sp>
      <p:graphicFrame>
        <p:nvGraphicFramePr>
          <p:cNvPr id="4" name="Table 3"/>
          <p:cNvGraphicFramePr>
            <a:graphicFrameLocks noGrp="1"/>
          </p:cNvGraphicFramePr>
          <p:nvPr/>
        </p:nvGraphicFramePr>
        <p:xfrm>
          <a:off x="1447800" y="5410200"/>
          <a:ext cx="6096000" cy="1097280"/>
        </p:xfrm>
        <a:graphic>
          <a:graphicData uri="http://schemas.openxmlformats.org/drawingml/2006/table">
            <a:tbl>
              <a:tblPr firstRow="1" bandRow="1">
                <a:tableStyleId>{5C22544A-7EE6-4342-B048-85BDC9FD1C3A}</a:tableStyleId>
              </a:tblPr>
              <a:tblGrid>
                <a:gridCol w="2032000"/>
                <a:gridCol w="2032000"/>
                <a:gridCol w="2032000"/>
              </a:tblGrid>
              <a:tr h="0">
                <a:tc>
                  <a:txBody>
                    <a:bodyPr/>
                    <a:lstStyle/>
                    <a:p>
                      <a:r>
                        <a:rPr lang="en-US" dirty="0" err="1" smtClean="0"/>
                        <a:t>Emp_id</a:t>
                      </a:r>
                      <a:endParaRPr lang="en-US" dirty="0"/>
                    </a:p>
                  </a:txBody>
                  <a:tcPr/>
                </a:tc>
                <a:tc>
                  <a:txBody>
                    <a:bodyPr/>
                    <a:lstStyle/>
                    <a:p>
                      <a:r>
                        <a:rPr lang="en-US" dirty="0" err="1" smtClean="0"/>
                        <a:t>Dep_name</a:t>
                      </a:r>
                      <a:endParaRPr lang="en-US" dirty="0"/>
                    </a:p>
                  </a:txBody>
                  <a:tcPr/>
                </a:tc>
                <a:tc>
                  <a:txBody>
                    <a:bodyPr/>
                    <a:lstStyle/>
                    <a:p>
                      <a:r>
                        <a:rPr lang="en-US" dirty="0" smtClean="0"/>
                        <a:t>salary</a:t>
                      </a:r>
                      <a:endParaRPr lang="en-US" dirty="0"/>
                    </a:p>
                  </a:txBody>
                  <a:tcPr/>
                </a:tc>
              </a:tr>
              <a:tr h="0">
                <a:tc>
                  <a:txBody>
                    <a:bodyPr/>
                    <a:lstStyle/>
                    <a:p>
                      <a:r>
                        <a:rPr lang="en-US" dirty="0" smtClean="0"/>
                        <a:t>3</a:t>
                      </a:r>
                      <a:endParaRPr lang="en-US" dirty="0"/>
                    </a:p>
                  </a:txBody>
                  <a:tcPr/>
                </a:tc>
                <a:tc>
                  <a:txBody>
                    <a:bodyPr/>
                    <a:lstStyle/>
                    <a:p>
                      <a:r>
                        <a:rPr lang="en-US" dirty="0" smtClean="0"/>
                        <a:t>HR</a:t>
                      </a:r>
                      <a:endParaRPr lang="en-US" dirty="0"/>
                    </a:p>
                  </a:txBody>
                  <a:tcPr/>
                </a:tc>
                <a:tc>
                  <a:txBody>
                    <a:bodyPr/>
                    <a:lstStyle/>
                    <a:p>
                      <a:r>
                        <a:rPr lang="en-US" dirty="0" smtClean="0"/>
                        <a:t>30k</a:t>
                      </a:r>
                      <a:endParaRPr lang="en-US" dirty="0"/>
                    </a:p>
                  </a:txBody>
                  <a:tcPr/>
                </a:tc>
              </a:tr>
              <a:tr h="0">
                <a:tc>
                  <a:txBody>
                    <a:bodyPr/>
                    <a:lstStyle/>
                    <a:p>
                      <a:r>
                        <a:rPr lang="en-US" dirty="0" smtClean="0"/>
                        <a:t>2</a:t>
                      </a:r>
                      <a:endParaRPr lang="en-US" dirty="0"/>
                    </a:p>
                  </a:txBody>
                  <a:tcPr/>
                </a:tc>
                <a:tc>
                  <a:txBody>
                    <a:bodyPr/>
                    <a:lstStyle/>
                    <a:p>
                      <a:r>
                        <a:rPr lang="en-US" dirty="0" smtClean="0"/>
                        <a:t>HR</a:t>
                      </a:r>
                      <a:endParaRPr lang="en-US" dirty="0"/>
                    </a:p>
                  </a:txBody>
                  <a:tcPr/>
                </a:tc>
                <a:tc>
                  <a:txBody>
                    <a:bodyPr/>
                    <a:lstStyle/>
                    <a:p>
                      <a:r>
                        <a:rPr lang="en-US" dirty="0" smtClean="0"/>
                        <a:t>24</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Processing</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Employee(</a:t>
            </a:r>
            <a:r>
              <a:rPr lang="en-US" dirty="0" err="1" smtClean="0"/>
              <a:t>Eno</a:t>
            </a:r>
            <a:r>
              <a:rPr lang="en-US" dirty="0" smtClean="0"/>
              <a:t>, </a:t>
            </a:r>
            <a:r>
              <a:rPr lang="en-US" dirty="0" err="1" smtClean="0"/>
              <a:t>Ename</a:t>
            </a:r>
            <a:r>
              <a:rPr lang="en-US" dirty="0" smtClean="0"/>
              <a:t>, Phone)</a:t>
            </a:r>
          </a:p>
          <a:p>
            <a:pPr>
              <a:buNone/>
            </a:pPr>
            <a:r>
              <a:rPr lang="en-US" dirty="0" err="1" smtClean="0"/>
              <a:t>Proj_Assigned</a:t>
            </a:r>
            <a:r>
              <a:rPr lang="en-US" dirty="0" smtClean="0"/>
              <a:t> (</a:t>
            </a:r>
            <a:r>
              <a:rPr lang="en-US" dirty="0" err="1" smtClean="0"/>
              <a:t>Eno</a:t>
            </a:r>
            <a:r>
              <a:rPr lang="en-US" dirty="0" smtClean="0"/>
              <a:t>, </a:t>
            </a:r>
            <a:r>
              <a:rPr lang="en-US" dirty="0" err="1" smtClean="0"/>
              <a:t>Proj_No</a:t>
            </a:r>
            <a:r>
              <a:rPr lang="en-US" dirty="0" smtClean="0"/>
              <a:t>, Role, DOP)</a:t>
            </a:r>
          </a:p>
          <a:p>
            <a:pPr>
              <a:buNone/>
            </a:pPr>
            <a:r>
              <a:rPr lang="en-US" dirty="0" smtClean="0"/>
              <a:t>where,</a:t>
            </a:r>
          </a:p>
          <a:p>
            <a:pPr>
              <a:buNone/>
            </a:pPr>
            <a:r>
              <a:rPr lang="en-US" dirty="0" err="1" smtClean="0"/>
              <a:t>Eno</a:t>
            </a:r>
            <a:r>
              <a:rPr lang="en-US" dirty="0" smtClean="0"/>
              <a:t> is Employee number,</a:t>
            </a:r>
          </a:p>
          <a:p>
            <a:pPr>
              <a:buNone/>
            </a:pPr>
            <a:r>
              <a:rPr lang="en-US" dirty="0" err="1" smtClean="0"/>
              <a:t>Ename</a:t>
            </a:r>
            <a:r>
              <a:rPr lang="en-US" dirty="0" smtClean="0"/>
              <a:t> is Employee name,</a:t>
            </a:r>
          </a:p>
          <a:p>
            <a:pPr>
              <a:buNone/>
            </a:pPr>
            <a:r>
              <a:rPr lang="en-US" dirty="0" err="1" smtClean="0"/>
              <a:t>Proj_No</a:t>
            </a:r>
            <a:r>
              <a:rPr lang="en-US" dirty="0" smtClean="0"/>
              <a:t> is Project Number in which an employee is assigned,</a:t>
            </a:r>
          </a:p>
          <a:p>
            <a:r>
              <a:rPr lang="en-US" dirty="0" smtClean="0"/>
              <a:t>Role is the role of an employee in a project,</a:t>
            </a:r>
          </a:p>
          <a:p>
            <a:r>
              <a:rPr lang="en-US" dirty="0" smtClean="0"/>
              <a:t>DOP is duration of the project in months.</a:t>
            </a:r>
          </a:p>
          <a:p>
            <a:r>
              <a:rPr lang="en-US" dirty="0" smtClean="0"/>
              <a:t>With this information, let us write a query to find the list of all employees who are working in a project which is more than 10 months old.</a:t>
            </a:r>
          </a:p>
          <a:p>
            <a:pPr>
              <a:buNone/>
            </a:pPr>
            <a:r>
              <a:rPr lang="en-US" b="1" dirty="0" smtClean="0"/>
              <a:t>SELECT </a:t>
            </a:r>
            <a:r>
              <a:rPr lang="en-US" b="1" dirty="0" err="1" smtClean="0"/>
              <a:t>Ename</a:t>
            </a:r>
            <a:endParaRPr lang="en-US" dirty="0" smtClean="0"/>
          </a:p>
          <a:p>
            <a:pPr>
              <a:buNone/>
            </a:pPr>
            <a:r>
              <a:rPr lang="en-US" b="1" dirty="0" smtClean="0"/>
              <a:t>FROM Employee, </a:t>
            </a:r>
            <a:r>
              <a:rPr lang="en-US" b="1" dirty="0" err="1" smtClean="0"/>
              <a:t>Proj_Assigned</a:t>
            </a:r>
            <a:endParaRPr lang="en-US" dirty="0" smtClean="0"/>
          </a:p>
          <a:p>
            <a:pPr>
              <a:buNone/>
            </a:pPr>
            <a:r>
              <a:rPr lang="en-US" b="1" dirty="0" smtClean="0"/>
              <a:t>WHERE </a:t>
            </a:r>
            <a:r>
              <a:rPr lang="en-US" b="1" dirty="0" err="1" smtClean="0"/>
              <a:t>Employee.Eno</a:t>
            </a:r>
            <a:r>
              <a:rPr lang="en-US" b="1" dirty="0" smtClean="0"/>
              <a:t> = </a:t>
            </a:r>
            <a:r>
              <a:rPr lang="en-US" b="1" dirty="0" err="1" smtClean="0"/>
              <a:t>Proj_Assigned.Eno</a:t>
            </a:r>
            <a:r>
              <a:rPr lang="en-US" b="1" dirty="0" smtClean="0"/>
              <a:t> AND DOP &gt; 10;</a:t>
            </a: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Algebra</a:t>
            </a:r>
            <a:endParaRPr lang="en-US" dirty="0"/>
          </a:p>
        </p:txBody>
      </p:sp>
      <p:sp>
        <p:nvSpPr>
          <p:cNvPr id="3" name="Content Placeholder 2"/>
          <p:cNvSpPr>
            <a:spLocks noGrp="1"/>
          </p:cNvSpPr>
          <p:nvPr>
            <p:ph idx="1"/>
          </p:nvPr>
        </p:nvSpPr>
        <p:spPr/>
        <p:txBody>
          <a:bodyPr/>
          <a:lstStyle/>
          <a:p>
            <a:r>
              <a:rPr lang="en-US" dirty="0" smtClean="0"/>
              <a:t>∏emp-id, </a:t>
            </a:r>
            <a:r>
              <a:rPr lang="en-US" dirty="0" err="1" smtClean="0"/>
              <a:t>dep_name</a:t>
            </a:r>
            <a:r>
              <a:rPr lang="en-US" dirty="0" smtClean="0"/>
              <a:t>, salary(</a:t>
            </a:r>
          </a:p>
          <a:p>
            <a:pPr>
              <a:buNone/>
            </a:pPr>
            <a:r>
              <a:rPr lang="en-US" dirty="0" smtClean="0"/>
              <a:t>  	Having count(</a:t>
            </a:r>
            <a:r>
              <a:rPr lang="en-US" dirty="0" err="1" smtClean="0"/>
              <a:t>emp_id</a:t>
            </a:r>
            <a:r>
              <a:rPr lang="en-US" dirty="0" smtClean="0"/>
              <a:t>)&gt;1(</a:t>
            </a:r>
          </a:p>
          <a:p>
            <a:pPr>
              <a:buNone/>
            </a:pPr>
            <a:r>
              <a:rPr lang="en-US" dirty="0" smtClean="0"/>
              <a:t>	Group by </a:t>
            </a:r>
            <a:r>
              <a:rPr lang="en-US" dirty="0" err="1" smtClean="0"/>
              <a:t>emp_id</a:t>
            </a:r>
            <a:r>
              <a:rPr lang="en-US" dirty="0" smtClean="0"/>
              <a:t>(</a:t>
            </a:r>
            <a:r>
              <a:rPr lang="en-US" dirty="0" err="1" smtClean="0"/>
              <a:t>σE</a:t>
            </a:r>
            <a:r>
              <a:rPr lang="en-US" dirty="0" smtClean="0"/>
              <a:t> </a:t>
            </a:r>
            <a:r>
              <a:rPr lang="en-US" dirty="0" err="1" smtClean="0"/>
              <a:t>emp_id</a:t>
            </a:r>
            <a:r>
              <a:rPr lang="en-US" dirty="0" smtClean="0"/>
              <a:t>= a emp-id</a:t>
            </a:r>
            <a:r>
              <a:rPr lang="el-GR" dirty="0" smtClean="0"/>
              <a:t>ᴧ</a:t>
            </a:r>
            <a:r>
              <a:rPr lang="en-US" dirty="0"/>
              <a:t> </a:t>
            </a:r>
            <a:r>
              <a:rPr lang="en-US" dirty="0" err="1" smtClean="0"/>
              <a:t>D.dep_id</a:t>
            </a:r>
            <a:r>
              <a:rPr lang="en-US" dirty="0" smtClean="0"/>
              <a:t>=</a:t>
            </a:r>
            <a:r>
              <a:rPr lang="en-US" dirty="0" err="1" smtClean="0"/>
              <a:t>A.dep_id</a:t>
            </a:r>
            <a:r>
              <a:rPr lang="el-GR" dirty="0" smtClean="0"/>
              <a:t> ᴧ</a:t>
            </a:r>
            <a:endParaRPr lang="en-US" dirty="0" smtClean="0"/>
          </a:p>
          <a:p>
            <a:pPr>
              <a:buNone/>
            </a:pPr>
            <a:r>
              <a:rPr lang="en-US" dirty="0" smtClean="0"/>
              <a:t>	</a:t>
            </a:r>
            <a:r>
              <a:rPr lang="en-US" dirty="0" err="1" smtClean="0"/>
              <a:t>A.depid</a:t>
            </a:r>
            <a:r>
              <a:rPr lang="en-US" dirty="0" smtClean="0"/>
              <a:t>=(</a:t>
            </a:r>
            <a:r>
              <a:rPr lang="en-US" dirty="0" err="1" smtClean="0"/>
              <a:t>σd.dep_name</a:t>
            </a:r>
            <a:r>
              <a:rPr lang="en-US" dirty="0" smtClean="0"/>
              <a:t>=HR)(emp*dep*account)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Cost of a Plan</a:t>
            </a:r>
            <a:endParaRPr lang="en-US" dirty="0"/>
          </a:p>
        </p:txBody>
      </p:sp>
      <p:sp>
        <p:nvSpPr>
          <p:cNvPr id="3" name="Content Placeholder 2"/>
          <p:cNvSpPr>
            <a:spLocks noGrp="1"/>
          </p:cNvSpPr>
          <p:nvPr>
            <p:ph idx="1"/>
          </p:nvPr>
        </p:nvSpPr>
        <p:spPr/>
        <p:txBody>
          <a:bodyPr/>
          <a:lstStyle/>
          <a:p>
            <a:r>
              <a:rPr lang="en-US" dirty="0" smtClean="0"/>
              <a:t>For each node in the tree we must estimate the cost of performing the corresponding  operation.</a:t>
            </a:r>
          </a:p>
          <a:p>
            <a:r>
              <a:rPr lang="en-US" dirty="0" smtClean="0"/>
              <a:t>For each node in the tree we must estimate the size of the result ,&amp; </a:t>
            </a:r>
            <a:r>
              <a:rPr lang="en-US" dirty="0" err="1" smtClean="0"/>
              <a:t>wheather</a:t>
            </a:r>
            <a:r>
              <a:rPr lang="en-US" dirty="0" smtClean="0"/>
              <a:t> is stored.</a:t>
            </a:r>
          </a:p>
          <a:p>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result size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Column=value</a:t>
            </a:r>
          </a:p>
          <a:p>
            <a:pPr>
              <a:buNone/>
            </a:pPr>
            <a:r>
              <a:rPr lang="en-US" dirty="0" smtClean="0"/>
              <a:t>	In where condition “name”=“ABC” column=fixed value.</a:t>
            </a:r>
          </a:p>
          <a:p>
            <a:r>
              <a:rPr lang="en-US" dirty="0" smtClean="0"/>
              <a:t>THE reduction factor can be approximated by</a:t>
            </a:r>
          </a:p>
          <a:p>
            <a:pPr>
              <a:buNone/>
            </a:pPr>
            <a:r>
              <a:rPr lang="en-US" dirty="0"/>
              <a:t>	</a:t>
            </a:r>
            <a:r>
              <a:rPr lang="en-US" dirty="0" smtClean="0"/>
              <a:t>n1/KEY(1)</a:t>
            </a:r>
          </a:p>
          <a:p>
            <a:pPr>
              <a:buNone/>
            </a:pPr>
            <a:r>
              <a:rPr lang="en-US" dirty="0" smtClean="0"/>
              <a:t>	Column1=column2</a:t>
            </a:r>
          </a:p>
          <a:p>
            <a:pPr>
              <a:buNone/>
            </a:pPr>
            <a:r>
              <a:rPr lang="en-US" dirty="0" smtClean="0"/>
              <a:t>	Where emp-id=emp-id </a:t>
            </a:r>
          </a:p>
          <a:p>
            <a:pPr>
              <a:buNone/>
            </a:pPr>
            <a:r>
              <a:rPr lang="en-US" dirty="0" smtClean="0"/>
              <a:t>	Each key value is smaller index.</a:t>
            </a:r>
          </a:p>
          <a:p>
            <a:pPr>
              <a:buNone/>
            </a:pPr>
            <a:r>
              <a:rPr lang="en-US" dirty="0" smtClean="0"/>
              <a:t> Column&gt;value</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result size</a:t>
            </a:r>
            <a:endParaRPr lang="en-US" dirty="0"/>
          </a:p>
        </p:txBody>
      </p:sp>
      <p:sp>
        <p:nvSpPr>
          <p:cNvPr id="3" name="Content Placeholder 2"/>
          <p:cNvSpPr>
            <a:spLocks noGrp="1"/>
          </p:cNvSpPr>
          <p:nvPr>
            <p:ph idx="1"/>
          </p:nvPr>
        </p:nvSpPr>
        <p:spPr/>
        <p:txBody>
          <a:bodyPr/>
          <a:lstStyle/>
          <a:p>
            <a:r>
              <a:rPr lang="en-US" dirty="0" smtClean="0"/>
              <a:t>Column&gt;value</a:t>
            </a:r>
          </a:p>
          <a:p>
            <a:pPr>
              <a:buNone/>
            </a:pPr>
            <a:r>
              <a:rPr lang="en-US" dirty="0" smtClean="0"/>
              <a:t>	Where salary &gt;50000 range selection</a:t>
            </a:r>
          </a:p>
          <a:p>
            <a:r>
              <a:rPr lang="en-US" dirty="0" smtClean="0"/>
              <a:t>Column IN (list of values)</a:t>
            </a:r>
          </a:p>
          <a:p>
            <a:pPr>
              <a:buNone/>
            </a:pPr>
            <a:r>
              <a:rPr lang="en-US" dirty="0" smtClean="0"/>
              <a:t>	Where days in (</a:t>
            </a:r>
            <a:r>
              <a:rPr lang="en-US" dirty="0" err="1" smtClean="0"/>
              <a:t>mon</a:t>
            </a:r>
            <a:r>
              <a:rPr lang="en-US" dirty="0" smtClean="0"/>
              <a:t>, </a:t>
            </a:r>
            <a:r>
              <a:rPr lang="en-US" dirty="0" err="1" smtClean="0"/>
              <a:t>tues,wed</a:t>
            </a:r>
            <a:r>
              <a:rPr lang="en-US" dirty="0" smtClean="0"/>
              <a:t>) each selection eliminate at least half the candidates </a:t>
            </a:r>
            <a:r>
              <a:rPr lang="en-US" dirty="0" err="1" smtClean="0"/>
              <a:t>tuples</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major steps involved in query processing are   </a:t>
            </a:r>
          </a:p>
          <a:p>
            <a:endParaRPr lang="en-US" b="1" u="sng" dirty="0" smtClean="0"/>
          </a:p>
          <a:p>
            <a:endParaRPr lang="en-US" b="1" u="sng" dirty="0" smtClean="0"/>
          </a:p>
          <a:p>
            <a:r>
              <a:rPr lang="en-US" b="1" u="sng" dirty="0" smtClean="0"/>
              <a:t>Step 1: Parsing</a:t>
            </a:r>
            <a:endParaRPr lang="en-US" dirty="0" smtClean="0"/>
          </a:p>
          <a:p>
            <a:pPr>
              <a:buNone/>
            </a:pPr>
            <a:r>
              <a:rPr lang="en-US" dirty="0" smtClean="0"/>
              <a:t>	In this step, the parser of the query processor module checks the syntax of the query, the user’s privileges to execute the query, the table names and attribute names, etc. The correct table names, attribute names and the privilege of the users can be taken from the system catalog (data dictionary).</a:t>
            </a:r>
          </a:p>
          <a:p>
            <a:r>
              <a:rPr lang="en-US" b="1" u="sng" dirty="0" smtClean="0"/>
              <a:t>Step 2: Translation</a:t>
            </a:r>
            <a:endParaRPr lang="en-US" dirty="0" smtClean="0"/>
          </a:p>
          <a:p>
            <a:pPr>
              <a:buNone/>
            </a:pPr>
            <a:r>
              <a:rPr lang="en-US" dirty="0" smtClean="0"/>
              <a:t>	If we have written a valid query, then it is converted from high level language SQL to low level instruction in Relational Algebra.</a:t>
            </a:r>
          </a:p>
          <a:p>
            <a:pPr>
              <a:buNone/>
            </a:pPr>
            <a:r>
              <a:rPr lang="en-US" dirty="0" smtClean="0"/>
              <a:t>	For example, our SQL query can be converted into a Relational Algebra equivalent as follows;</a:t>
            </a:r>
          </a:p>
          <a:p>
            <a:pPr>
              <a:buNone/>
            </a:pPr>
            <a:r>
              <a:rPr lang="en-US" dirty="0" smtClean="0"/>
              <a:t>	</a:t>
            </a:r>
            <a:r>
              <a:rPr lang="en-US" dirty="0" err="1" smtClean="0"/>
              <a:t>π</a:t>
            </a:r>
            <a:r>
              <a:rPr lang="en-US" baseline="-25000" dirty="0" err="1" smtClean="0"/>
              <a:t>Ename</a:t>
            </a:r>
            <a:r>
              <a:rPr lang="en-US" dirty="0" smtClean="0"/>
              <a:t>(</a:t>
            </a:r>
            <a:r>
              <a:rPr lang="en-US" dirty="0" err="1" smtClean="0"/>
              <a:t>σ</a:t>
            </a:r>
            <a:r>
              <a:rPr lang="en-US" baseline="-25000" dirty="0" err="1" smtClean="0"/>
              <a:t>DOP</a:t>
            </a:r>
            <a:r>
              <a:rPr lang="en-US" baseline="-25000" dirty="0" smtClean="0"/>
              <a:t>&gt;10 Λ </a:t>
            </a:r>
            <a:r>
              <a:rPr lang="en-US" baseline="-25000" dirty="0" err="1" smtClean="0"/>
              <a:t>Employee.Eno</a:t>
            </a:r>
            <a:r>
              <a:rPr lang="en-US" baseline="-25000" dirty="0" smtClean="0"/>
              <a:t>=</a:t>
            </a:r>
            <a:r>
              <a:rPr lang="en-US" baseline="-25000" dirty="0" err="1" smtClean="0"/>
              <a:t>Proj_Assigned.Eno</a:t>
            </a:r>
            <a:r>
              <a:rPr lang="en-US" dirty="0" smtClean="0"/>
              <a:t>(Employee X </a:t>
            </a:r>
            <a:r>
              <a:rPr lang="en-US" dirty="0" err="1" smtClean="0"/>
              <a:t>Prof_Assigned</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Processing</a:t>
            </a:r>
            <a:endParaRPr lang="en-US" dirty="0"/>
          </a:p>
        </p:txBody>
      </p:sp>
      <p:sp>
        <p:nvSpPr>
          <p:cNvPr id="3" name="Content Placeholder 2"/>
          <p:cNvSpPr>
            <a:spLocks noGrp="1"/>
          </p:cNvSpPr>
          <p:nvPr>
            <p:ph idx="1"/>
          </p:nvPr>
        </p:nvSpPr>
        <p:spPr/>
        <p:txBody>
          <a:bodyPr>
            <a:normAutofit fontScale="62500" lnSpcReduction="20000"/>
          </a:bodyPr>
          <a:lstStyle/>
          <a:p>
            <a:r>
              <a:rPr lang="en-US" b="1" u="sng" dirty="0" smtClean="0"/>
              <a:t>Step 3: Optimizer</a:t>
            </a:r>
            <a:endParaRPr lang="en-US" dirty="0" smtClean="0"/>
          </a:p>
          <a:p>
            <a:pPr>
              <a:buNone/>
            </a:pPr>
            <a:r>
              <a:rPr lang="en-US" dirty="0" smtClean="0"/>
              <a:t>	Optimizer uses the statistical data stored as part of data dictionary. The statistical data are information about the size of the table, the length of records, the indexes created on the table, etc. Optimizer also checks for the conditions and conditional attributes which are parts of the query.</a:t>
            </a:r>
          </a:p>
          <a:p>
            <a:r>
              <a:rPr lang="en-US" b="1" u="sng" dirty="0" smtClean="0"/>
              <a:t>Step 4: Execution Plan</a:t>
            </a:r>
            <a:endParaRPr lang="en-US" dirty="0" smtClean="0"/>
          </a:p>
          <a:p>
            <a:pPr>
              <a:buNone/>
            </a:pPr>
            <a:r>
              <a:rPr lang="en-US" dirty="0" smtClean="0"/>
              <a:t>	A query can be expressed in many ways. The query processor module, at this stage, using the information collected in step 3 to find different relational algebra expressions that are equivalent and return the result of the one which we have written already.</a:t>
            </a:r>
          </a:p>
          <a:p>
            <a:pPr>
              <a:buNone/>
            </a:pPr>
            <a:r>
              <a:rPr lang="en-US" dirty="0" smtClean="0"/>
              <a:t>	For our example, the query written in Relational algebra can also be written as the one given below;</a:t>
            </a:r>
          </a:p>
          <a:p>
            <a:pPr>
              <a:buNone/>
            </a:pPr>
            <a:r>
              <a:rPr lang="en-US" dirty="0" smtClean="0"/>
              <a:t>	</a:t>
            </a:r>
            <a:r>
              <a:rPr lang="en-US" dirty="0" err="1" smtClean="0"/>
              <a:t>π</a:t>
            </a:r>
            <a:r>
              <a:rPr lang="en-US" baseline="-25000" dirty="0" err="1" smtClean="0"/>
              <a:t>Ename</a:t>
            </a:r>
            <a:r>
              <a:rPr lang="en-US" dirty="0" smtClean="0"/>
              <a:t>(Employee </a:t>
            </a:r>
            <a:r>
              <a:rPr lang="en-US" b="1" dirty="0" smtClean="0"/>
              <a:t>⋈</a:t>
            </a:r>
            <a:r>
              <a:rPr lang="en-US" baseline="-25000" dirty="0" err="1" smtClean="0"/>
              <a:t>Eno</a:t>
            </a:r>
            <a:r>
              <a:rPr lang="en-US" dirty="0" smtClean="0"/>
              <a:t>  (</a:t>
            </a:r>
            <a:r>
              <a:rPr lang="en-US" dirty="0" err="1" smtClean="0"/>
              <a:t>σ</a:t>
            </a:r>
            <a:r>
              <a:rPr lang="en-US" baseline="-25000" dirty="0" err="1" smtClean="0"/>
              <a:t>DOP</a:t>
            </a:r>
            <a:r>
              <a:rPr lang="en-US" baseline="-25000" dirty="0" smtClean="0"/>
              <a:t>&gt;10 </a:t>
            </a:r>
            <a:r>
              <a:rPr lang="en-US" dirty="0" smtClean="0"/>
              <a:t>(</a:t>
            </a:r>
            <a:r>
              <a:rPr lang="en-US" dirty="0" err="1" smtClean="0"/>
              <a:t>Prof_Assigned</a:t>
            </a:r>
            <a:r>
              <a:rPr lang="en-US" dirty="0" smtClean="0"/>
              <a:t>)))</a:t>
            </a:r>
          </a:p>
          <a:p>
            <a:pPr>
              <a:buNone/>
            </a:pPr>
            <a:r>
              <a:rPr lang="en-US" dirty="0" smtClean="0"/>
              <a:t>	So far, we have got two execution plans. Only condition is that both plans should give the same result.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Processing</a:t>
            </a:r>
            <a:endParaRPr lang="en-US" dirty="0"/>
          </a:p>
        </p:txBody>
      </p:sp>
      <p:sp>
        <p:nvSpPr>
          <p:cNvPr id="3" name="Content Placeholder 2"/>
          <p:cNvSpPr>
            <a:spLocks noGrp="1"/>
          </p:cNvSpPr>
          <p:nvPr>
            <p:ph idx="1"/>
          </p:nvPr>
        </p:nvSpPr>
        <p:spPr/>
        <p:txBody>
          <a:bodyPr>
            <a:normAutofit fontScale="62500" lnSpcReduction="20000"/>
          </a:bodyPr>
          <a:lstStyle/>
          <a:p>
            <a:r>
              <a:rPr lang="en-US" b="1" u="sng" dirty="0" smtClean="0"/>
              <a:t>Step 5: Evaluation</a:t>
            </a:r>
            <a:endParaRPr lang="en-US" dirty="0" smtClean="0"/>
          </a:p>
          <a:p>
            <a:pPr>
              <a:buNone/>
            </a:pPr>
            <a:r>
              <a:rPr lang="en-US" dirty="0" smtClean="0"/>
              <a:t>	Though we got many execution plans constructed through statistical data, though they return same result (obvious), they differ in terms of Time consumption to execute the query, or the Space required executing the query. Hence, it is mandatory choose one plan which obviously consumes less cost.</a:t>
            </a:r>
          </a:p>
          <a:p>
            <a:pPr>
              <a:buNone/>
            </a:pPr>
            <a:r>
              <a:rPr lang="en-US" dirty="0" smtClean="0"/>
              <a:t>	At this stage, we choose one execution plan of the several we have developed. This Execution plan accesses data from the database to give the final result.</a:t>
            </a:r>
          </a:p>
          <a:p>
            <a:pPr>
              <a:buNone/>
            </a:pPr>
            <a:r>
              <a:rPr lang="en-US" dirty="0" smtClean="0"/>
              <a:t>	In our example, the second plan may be good. In the first plan, we join two relations (costly operation) then apply the condition (conditions are considered as filters) on the joined relation. This consumes more time as well as space.</a:t>
            </a:r>
          </a:p>
          <a:p>
            <a:pPr>
              <a:buNone/>
            </a:pPr>
            <a:r>
              <a:rPr lang="en-US" dirty="0" smtClean="0"/>
              <a:t>	In the second plan, we filter one of the tables (</a:t>
            </a:r>
            <a:r>
              <a:rPr lang="en-US" dirty="0" err="1" smtClean="0"/>
              <a:t>Proj_Assigned</a:t>
            </a:r>
            <a:r>
              <a:rPr lang="en-US" dirty="0" smtClean="0"/>
              <a:t>) and the result is joined with the Employee table. This join may need to compare less number of records. Hence, the second plan is the best (with the information known, not always).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Output:</a:t>
            </a:r>
            <a:r>
              <a:rPr lang="en-US" dirty="0" smtClean="0"/>
              <a:t/>
            </a:r>
            <a:br>
              <a:rPr lang="en-US" dirty="0" smtClean="0"/>
            </a:br>
            <a:r>
              <a:rPr lang="en-US" dirty="0" smtClean="0"/>
              <a:t>The final result is shown to the user.</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057400" y="1371600"/>
            <a:ext cx="51816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Query Optimization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One of the most important tasks of a DBMS </a:t>
            </a:r>
          </a:p>
          <a:p>
            <a:r>
              <a:rPr lang="en-US" dirty="0" smtClean="0"/>
              <a:t> The same query can be expressed in many ways.</a:t>
            </a:r>
          </a:p>
          <a:p>
            <a:r>
              <a:rPr lang="en-US" dirty="0" smtClean="0"/>
              <a:t>  It makes it easy to write queries.</a:t>
            </a:r>
          </a:p>
          <a:p>
            <a:r>
              <a:rPr lang="en-US" dirty="0" smtClean="0"/>
              <a:t>  A given query can be evaluated in many ways, some cheaper than others (orders of magnitude difference).</a:t>
            </a:r>
          </a:p>
          <a:p>
            <a:r>
              <a:rPr lang="en-US" dirty="0" smtClean="0"/>
              <a:t>  Good performance relies greatly in the quality of the query optimizer.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query optimization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Query optimization :it is a process in which multiple query execution pans for satisfying a query are examined and a most efficient query plan is identified for execution.</a:t>
            </a:r>
          </a:p>
          <a:p>
            <a:r>
              <a:rPr lang="en-US" dirty="0" smtClean="0"/>
              <a:t>Optimizing such a relational algebra expression involves two basic steps:</a:t>
            </a:r>
          </a:p>
          <a:p>
            <a:pPr>
              <a:buNone/>
            </a:pPr>
            <a:r>
              <a:rPr lang="en-US" dirty="0" smtClean="0"/>
              <a:t> • Enumerating alternative plans for evaluating the expression. Typically, an optimizer considers a subset of all possible plans because the number of possible plans is very large. </a:t>
            </a:r>
          </a:p>
          <a:p>
            <a:pPr>
              <a:buNone/>
            </a:pPr>
            <a:r>
              <a:rPr lang="en-US" dirty="0" smtClean="0"/>
              <a:t>• Estimating the cost of each enumerated plan and choosing the plan with the lowest estimated cost.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1449</Words>
  <Application>Microsoft Office PowerPoint</Application>
  <PresentationFormat>On-screen Show (4:3)</PresentationFormat>
  <Paragraphs>246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Query Processing</vt:lpstr>
      <vt:lpstr>Query Processing</vt:lpstr>
      <vt:lpstr>Query Processing</vt:lpstr>
      <vt:lpstr>Query Processing</vt:lpstr>
      <vt:lpstr>Query Processing</vt:lpstr>
      <vt:lpstr>Query Processing</vt:lpstr>
      <vt:lpstr>Output: The final result is shown to the user. </vt:lpstr>
      <vt:lpstr>Introduction to Query Optimization</vt:lpstr>
      <vt:lpstr>Introduction to query optimization </vt:lpstr>
      <vt:lpstr>Query Parsing optimization and execution</vt:lpstr>
      <vt:lpstr>Optimizing Queries</vt:lpstr>
      <vt:lpstr>Query Evaluation Plans</vt:lpstr>
      <vt:lpstr>Query Evaluation Plan...</vt:lpstr>
      <vt:lpstr>Query Evaluation Plan...</vt:lpstr>
      <vt:lpstr>Multi Operator Queries</vt:lpstr>
      <vt:lpstr>Pipelining</vt:lpstr>
      <vt:lpstr>The Iterator Interface</vt:lpstr>
      <vt:lpstr>System Catalog in a relational DBMS</vt:lpstr>
      <vt:lpstr>System Catalog in a relational DBMS</vt:lpstr>
      <vt:lpstr>System Catalog in a relational DBMS</vt:lpstr>
      <vt:lpstr>System Catalog in a relational DBMS</vt:lpstr>
      <vt:lpstr>System Catalog in a relational DBMS</vt:lpstr>
      <vt:lpstr>System Catalog in a relational DBMS</vt:lpstr>
      <vt:lpstr>Query Block </vt:lpstr>
      <vt:lpstr>Slide 25</vt:lpstr>
      <vt:lpstr>Slide 26</vt:lpstr>
      <vt:lpstr>Slide 27</vt:lpstr>
      <vt:lpstr>Simple Query</vt:lpstr>
      <vt:lpstr>Nested Query</vt:lpstr>
      <vt:lpstr>Relation Algebra</vt:lpstr>
      <vt:lpstr>Estimating The Cost of a Plan</vt:lpstr>
      <vt:lpstr>Estimating the result size</vt:lpstr>
      <vt:lpstr>Estimating the result size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Block</dc:title>
  <dc:creator>pacific</dc:creator>
  <cp:lastModifiedBy>MY PC</cp:lastModifiedBy>
  <cp:revision>15</cp:revision>
  <dcterms:created xsi:type="dcterms:W3CDTF">2019-09-12T22:30:17Z</dcterms:created>
  <dcterms:modified xsi:type="dcterms:W3CDTF">2019-09-16T16:51:27Z</dcterms:modified>
</cp:coreProperties>
</file>