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F6D8-9FE4-442E-B3BF-4E882416E85F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A168-5F39-4269-9F5A-4C3CA5C75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3820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•Digital circuit design evolved over last three decades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•SSI –Small Scale Integration (Tens of transistors)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•MSI –Medium Scale Integration (Hundreds of transistors)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•LSI –Large Scale Integration –(Thousands of Transistors) -demanded automation of design process –CAD started evolving.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Evolution Of CAD Tools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75"/>
            <a:ext cx="8229600" cy="21022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CAD Tools –1. Design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–Silicon Level –To create layouts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•e.g. Magic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–Other Levels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•e.g.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ViewLogic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Protel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•Text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–Natural language specification at system level.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–Hardware Description Languages at Chip, Register and Gate levels.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•e.g. VHDL,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Verilog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–Circuit Level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•e.g. SPICE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Graphical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Silicon Level editors are called Layout editors.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–Draw rectangles describing metal, poly, diffusion etc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–Library components are also at the same level.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–Usually has online Design Rule Checking (DRC).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•Graphical Editors at other levels are usually called Schematic editors.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–Used to create block diagrams and schematics.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–The process is usually called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Schematic Capture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Schematic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and display graphical components called “tokens”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•Can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interconnect”these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tokens.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•Advantage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–Gives a structural representation called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netlist”describing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components used and their interconnections.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–Also provides a simulation model to find the system’s response for different stimuli.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Important Features in Schematic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Editors 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list of library components constituting the primitives.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•Every library component has two models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–The schematic with the I/O of the primitive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–A simulation model describing the behavior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•The library components can be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generic –allows retargeting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specific–tied to specific targets e.g. ASIC library components, macros etc.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GUI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•Start with an empty root window.</a:t>
            </a:r>
          </a:p>
          <a:p>
            <a:r>
              <a:rPr lang="en-US" dirty="0"/>
              <a:t>•Select the library component to be added.</a:t>
            </a:r>
          </a:p>
          <a:p>
            <a:r>
              <a:rPr lang="en-US" dirty="0"/>
              <a:t>•Label the component and place it in the window.</a:t>
            </a:r>
          </a:p>
          <a:p>
            <a:r>
              <a:rPr lang="en-US" dirty="0"/>
              <a:t>•Change properties of the component if necessary.</a:t>
            </a:r>
          </a:p>
          <a:p>
            <a:r>
              <a:rPr lang="en-US" dirty="0"/>
              <a:t>–e.g. Footprint of a component for board design</a:t>
            </a:r>
          </a:p>
          <a:p>
            <a:r>
              <a:rPr lang="en-US" dirty="0"/>
              <a:t>•Create wiring</a:t>
            </a:r>
          </a:p>
          <a:p>
            <a:r>
              <a:rPr lang="en-US" dirty="0"/>
              <a:t>–either by labeling the pins with a logical name</a:t>
            </a:r>
          </a:p>
          <a:p>
            <a:r>
              <a:rPr lang="en-US" dirty="0"/>
              <a:t>–or by “drawing a </a:t>
            </a:r>
            <a:r>
              <a:rPr lang="en-US" dirty="0" err="1"/>
              <a:t>line”physically</a:t>
            </a:r>
            <a:r>
              <a:rPr lang="en-US" dirty="0"/>
              <a:t> to establish interconnection.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Schematic Entry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987" y="1710531"/>
            <a:ext cx="62960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Text Based Design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Choose a specific HDL.</a:t>
            </a:r>
          </a:p>
          <a:p>
            <a:r>
              <a:rPr lang="en-US" dirty="0"/>
              <a:t>•Use text editors to describe the design.</a:t>
            </a:r>
          </a:p>
          <a:p>
            <a:r>
              <a:rPr lang="nb-NO" dirty="0"/>
              <a:t>–e.g. vi, emacs, notepad etc.</a:t>
            </a:r>
          </a:p>
          <a:p>
            <a:r>
              <a:rPr lang="en-US" dirty="0"/>
              <a:t>–Some tools have built-in editors</a:t>
            </a:r>
          </a:p>
          <a:p>
            <a:r>
              <a:rPr lang="en-US" dirty="0"/>
              <a:t>•Enter your design conforming to the language lexicon, syntax and semantics.</a:t>
            </a:r>
          </a:p>
          <a:p>
            <a:r>
              <a:rPr lang="en-US" dirty="0"/>
              <a:t>•Check for errors.</a:t>
            </a:r>
          </a:p>
          <a:p>
            <a:r>
              <a:rPr lang="en-US" dirty="0"/>
              <a:t>•“</a:t>
            </a:r>
            <a:r>
              <a:rPr lang="en-US" dirty="0" err="1"/>
              <a:t>Compile”to</a:t>
            </a:r>
            <a:r>
              <a:rPr lang="en-US" dirty="0"/>
              <a:t> get a simulation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Makes </a:t>
            </a:r>
            <a:r>
              <a:rPr lang="en-US" dirty="0" err="1"/>
              <a:t>HDLsDifferent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Hardware systems are concurrent in nature.</a:t>
            </a:r>
          </a:p>
          <a:p>
            <a:r>
              <a:rPr lang="en-US" dirty="0"/>
              <a:t>•Hardware systems may be distributed in nature.</a:t>
            </a:r>
          </a:p>
          <a:p>
            <a:r>
              <a:rPr lang="en-US" dirty="0"/>
              <a:t>–Many components</a:t>
            </a:r>
          </a:p>
          <a:p>
            <a:r>
              <a:rPr lang="en-US" dirty="0"/>
              <a:t>–Different rates for processing data, different clocks.</a:t>
            </a:r>
          </a:p>
          <a:p>
            <a:r>
              <a:rPr lang="en-US" dirty="0"/>
              <a:t>•Hardware systems are timed.</a:t>
            </a:r>
          </a:p>
          <a:p>
            <a:r>
              <a:rPr lang="en-US" dirty="0"/>
              <a:t>–All hardware components have inherent delays and hence managing timing is crucial.</a:t>
            </a:r>
          </a:p>
          <a:p>
            <a:r>
              <a:rPr lang="en-US" dirty="0"/>
              <a:t>•Traditional software design techniques are insufficient.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90613"/>
            <a:ext cx="78486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IC Design Methods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4012" y="2124869"/>
            <a:ext cx="58959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VLSI –Very Large Scale Integration –Tens of Thousands of Transistors –CAD Tools are inevitable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•VLSI chip design forced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–Automation of process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–Automation of Simulation based verification -replacing breadboard techniques –HDL development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–Modular and Hierarchical techniques of design –a natural object orientation approach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Algorithmic</a:t>
            </a:r>
          </a:p>
          <a:p>
            <a:pPr lvl="1"/>
            <a:r>
              <a:rPr lang="en-US" sz="2400" dirty="0" smtClean="0"/>
              <a:t>Encoding data, computation scheduling, balancing delays of components, etc.</a:t>
            </a:r>
          </a:p>
          <a:p>
            <a:r>
              <a:rPr lang="en-US" sz="2800" dirty="0" smtClean="0"/>
              <a:t>Gate-level</a:t>
            </a:r>
          </a:p>
          <a:p>
            <a:pPr lvl="1"/>
            <a:r>
              <a:rPr lang="en-US" sz="2400" dirty="0" smtClean="0"/>
              <a:t>Reduce fan-out, capacitance</a:t>
            </a:r>
          </a:p>
          <a:p>
            <a:pPr lvl="1"/>
            <a:r>
              <a:rPr lang="en-US" sz="2400" dirty="0" smtClean="0"/>
              <a:t>Gate duplication, buffer insertion</a:t>
            </a:r>
          </a:p>
          <a:p>
            <a:r>
              <a:rPr lang="en-US" sz="2800" dirty="0" smtClean="0"/>
              <a:t>Layout / Physical-Design</a:t>
            </a:r>
          </a:p>
          <a:p>
            <a:pPr lvl="1"/>
            <a:r>
              <a:rPr lang="en-US" sz="2400" dirty="0" smtClean="0"/>
              <a:t>Move cells/gates around to shorten wires on critical paths</a:t>
            </a:r>
          </a:p>
          <a:p>
            <a:pPr lvl="1"/>
            <a:r>
              <a:rPr lang="en-US" sz="2400" dirty="0" smtClean="0"/>
              <a:t>Abut rows to share power / ground lines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2657" y="1763815"/>
            <a:ext cx="1453356" cy="4185466"/>
            <a:chOff x="6012657" y="1066800"/>
            <a:chExt cx="1453356" cy="510540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 rot="16200000">
              <a:off x="5191125" y="3645029"/>
              <a:ext cx="2100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</a:rPr>
                <a:t>Effectiveness</a:t>
              </a: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 flipV="1">
              <a:off x="6627813" y="1066800"/>
              <a:ext cx="838200" cy="5105400"/>
            </a:xfrm>
            <a:prstGeom prst="rtTriangl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6" rIns="91432" bIns="45716">
              <a:spAutoFit/>
            </a:bodyPr>
            <a:lstStyle/>
            <a:p>
              <a:endParaRPr lang="he-IL"/>
            </a:p>
          </p:txBody>
        </p:sp>
      </p:grpSp>
      <p:sp>
        <p:nvSpPr>
          <p:cNvPr id="7" name="Rectangle 6"/>
          <p:cNvSpPr/>
          <p:nvPr/>
        </p:nvSpPr>
        <p:spPr>
          <a:xfrm rot="16200000">
            <a:off x="6278434" y="3777733"/>
            <a:ext cx="365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                Level of details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flipH="1">
            <a:off x="6853265" y="1718810"/>
            <a:ext cx="838200" cy="4387425"/>
          </a:xfrm>
          <a:prstGeom prst="rtTriangle">
            <a:avLst/>
          </a:prstGeom>
          <a:solidFill>
            <a:srgbClr val="66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Custom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01" y="1600200"/>
            <a:ext cx="5764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Custom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29631"/>
            <a:ext cx="71628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Cell (Semi Custom)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1" y="1268760"/>
            <a:ext cx="3645404" cy="363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9" y="5048132"/>
            <a:ext cx="3645405" cy="144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8_8b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1268760"/>
            <a:ext cx="457828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CAD Terminologies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HDL –Hardware Description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circuit to the computer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–A programming language by all means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–Concurrency constructs to simulate circuit behavior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Verilogand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VHDL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–Simulation for verification and Synthesis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–Synthesizable constructs -RTL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1"/>
            <a:ext cx="7924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RTL –Register Transfer Level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–Specifying how the data flows between registers and how the design processes data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–Registers store intermediate results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–Logic between any two registers in a data flow determines the speed of the circuit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•Synthesis –Converting RTL to a set of gates and wires connecting them –Ambit of Cadence, Design Compiler of Synopsys,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Precisionof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Mentor, Blast Fusion from Magma are some of the commercially available synthesis tools.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495300"/>
            <a:ext cx="78771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542925"/>
            <a:ext cx="7858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for CAD Tools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Current systems are very complex.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•Design abstraction and decomposition is done to manage complexity.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•Tools automate the process of converting your design from one abstraction level to another.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•Design Automation Tools improve productivity.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•Different tools are required in different steps.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of CAD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Editors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–Allows specification of the design either textually or graphically.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•Simulators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–Models the response of a system to input stimuli.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•Analyzers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–Used at different levels to check for correctness and compliance to rules.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•Synthesis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–Transformation of representation between different abstraction levels.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9516" y="274638"/>
            <a:ext cx="11470768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Flow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826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Evolution Of CAD Tools </vt:lpstr>
      <vt:lpstr>Slide 2</vt:lpstr>
      <vt:lpstr>CAD Terminologies </vt:lpstr>
      <vt:lpstr>Slide 4</vt:lpstr>
      <vt:lpstr>Slide 5</vt:lpstr>
      <vt:lpstr>Slide 6</vt:lpstr>
      <vt:lpstr>Need for CAD Tools </vt:lpstr>
      <vt:lpstr>  Classification of CAD Tools</vt:lpstr>
      <vt:lpstr>  Flow and Tools</vt:lpstr>
      <vt:lpstr>  CAD Tools –1. Design Entry</vt:lpstr>
      <vt:lpstr>  Graphical Editors</vt:lpstr>
      <vt:lpstr>  Schematic Editors</vt:lpstr>
      <vt:lpstr>  Important Features in Schematic Editors  1. Library</vt:lpstr>
      <vt:lpstr>2. GUI </vt:lpstr>
      <vt:lpstr>  Example of Schematic Entry</vt:lpstr>
      <vt:lpstr>  Text Based Design Entry</vt:lpstr>
      <vt:lpstr>  What Makes HDLsDifferent?</vt:lpstr>
      <vt:lpstr>Slide 18</vt:lpstr>
      <vt:lpstr>The Big Picture: IC Design Methods</vt:lpstr>
      <vt:lpstr>Optimization: Levels of Abstraction</vt:lpstr>
      <vt:lpstr>Full Custom</vt:lpstr>
      <vt:lpstr>Full Custom</vt:lpstr>
      <vt:lpstr>Standard Cell (Semi Custom)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Evolution Of CAD Tools </dc:title>
  <dc:creator>pit</dc:creator>
  <cp:lastModifiedBy>pit</cp:lastModifiedBy>
  <cp:revision>14</cp:revision>
  <dcterms:created xsi:type="dcterms:W3CDTF">2019-07-15T04:43:50Z</dcterms:created>
  <dcterms:modified xsi:type="dcterms:W3CDTF">2019-08-06T04:09:40Z</dcterms:modified>
</cp:coreProperties>
</file>