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87" r:id="rId3"/>
    <p:sldId id="304" r:id="rId4"/>
    <p:sldId id="305" r:id="rId5"/>
    <p:sldId id="259" r:id="rId6"/>
    <p:sldId id="265" r:id="rId7"/>
    <p:sldId id="260" r:id="rId8"/>
    <p:sldId id="262" r:id="rId9"/>
    <p:sldId id="263" r:id="rId10"/>
    <p:sldId id="264" r:id="rId11"/>
    <p:sldId id="261" r:id="rId12"/>
    <p:sldId id="286" r:id="rId13"/>
    <p:sldId id="270" r:id="rId14"/>
    <p:sldId id="271" r:id="rId15"/>
    <p:sldId id="272" r:id="rId16"/>
    <p:sldId id="273" r:id="rId17"/>
    <p:sldId id="283" r:id="rId18"/>
    <p:sldId id="307" r:id="rId19"/>
    <p:sldId id="309" r:id="rId20"/>
    <p:sldId id="284" r:id="rId21"/>
    <p:sldId id="285" r:id="rId22"/>
    <p:sldId id="278" r:id="rId23"/>
    <p:sldId id="306" r:id="rId24"/>
    <p:sldId id="275" r:id="rId25"/>
    <p:sldId id="276" r:id="rId26"/>
    <p:sldId id="279" r:id="rId27"/>
    <p:sldId id="280" r:id="rId28"/>
    <p:sldId id="281" r:id="rId29"/>
    <p:sldId id="282" r:id="rId30"/>
    <p:sldId id="289" r:id="rId31"/>
    <p:sldId id="290" r:id="rId32"/>
    <p:sldId id="292" r:id="rId33"/>
    <p:sldId id="293" r:id="rId34"/>
    <p:sldId id="294" r:id="rId35"/>
    <p:sldId id="291" r:id="rId36"/>
    <p:sldId id="29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298" r:id="rId55"/>
    <p:sldId id="300" r:id="rId56"/>
    <p:sldId id="301" r:id="rId57"/>
    <p:sldId id="302" r:id="rId58"/>
    <p:sldId id="30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00B050"/>
    <a:srgbClr val="FF00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3829" autoAdjust="0"/>
  </p:normalViewPr>
  <p:slideViewPr>
    <p:cSldViewPr>
      <p:cViewPr>
        <p:scale>
          <a:sx n="70" d="100"/>
          <a:sy n="7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8384048-D08F-4748-9BFE-B86B663309F9}" type="datetimeFigureOut">
              <a:rPr lang="he-IL" smtClean="0"/>
              <a:pPr/>
              <a:t>י"ב/תמוז/תשע"ט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E932FA-02EA-446D-BABB-494F068653A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824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28537" indent="-280206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2082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56915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1748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46581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1414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36247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10808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http://www.ece.umn.edu/users/kia/Courses/EE5301/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28537" indent="-280206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2082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56915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17486" indent="-224165" defTabSz="913785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46581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1414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362477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10808" indent="-224165" algn="ctr" defTabSz="91378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VLSI Design Automation I – © Kia Bazargan</a:t>
            </a: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What is the difference between full custom and ASIC design?</a:t>
            </a:r>
          </a:p>
          <a:p>
            <a:pPr>
              <a:buFontTx/>
              <a:buChar char="-"/>
            </a:pPr>
            <a:r>
              <a:rPr lang="en-US" smtClean="0"/>
              <a:t>Tools used in Full Custom would be Magic-like, and tools used in RTL-Level Design would be CAD tools for synthesis, physical design, etc.</a:t>
            </a:r>
          </a:p>
          <a:p>
            <a:pPr>
              <a:buFontTx/>
              <a:buChar char="-"/>
            </a:pPr>
            <a:r>
              <a:rPr lang="en-US" smtClean="0"/>
              <a:t>Since Full Custom costly (number of designers, design time, fabrication cost, scalability, etc.) only companies like Intel afford</a:t>
            </a:r>
          </a:p>
          <a:p>
            <a:pPr>
              <a:buFontTx/>
              <a:buChar char="-"/>
            </a:pPr>
            <a:r>
              <a:rPr lang="en-US" smtClean="0"/>
              <a:t>This course will cover the underlying theory for the tools that are used mostly in the last two methods.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FE0FC-0D2B-4F9C-92F6-4442F503253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BEF80-16D9-4BF2-9A4C-E08E1540CE7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69301-9CB1-4FE8-89EF-AA133DA5C2C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C447B-CA85-494D-9CE4-63E6AF0183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116F-91FB-415F-95FD-273EF6E6903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BC6B6-1CC4-4EEF-AD4F-8D2AD5DF58C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E50C8DB-E7ED-4076-86EA-EA82479729C5}" type="slidenum">
              <a:rPr lang="en-US" sz="1200" b="0">
                <a:latin typeface="Times New Roman" pitchFamily="18" charset="0"/>
              </a:rPr>
              <a:pPr/>
              <a:t>56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26AE63-0D3B-4C2E-A8C6-C81245D97777}" type="slidenum">
              <a:rPr lang="en-US" sz="1200" b="0">
                <a:latin typeface="Times New Roman" pitchFamily="18" charset="0"/>
              </a:rPr>
              <a:pPr/>
              <a:t>57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“How to solve it” – george polya(Hungarian)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00970">
              <a:defRPr sz="1500" b="1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algn="ctr" defTabSz="900970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FA5BC09-4486-48B1-BFC3-E2E19979B08E}" type="slidenum">
              <a:rPr lang="en-US" sz="1200" b="0">
                <a:latin typeface="Times New Roman" pitchFamily="18" charset="0"/>
              </a:rPr>
              <a:pPr/>
              <a:t>58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why design went multicore and what are main limitations (power, complexity, interconnect)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B77A2-41F5-49C7-BD67-ED451851A9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Emphasis on physical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B77A2-41F5-49C7-BD67-ED451851A9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932FA-02EA-446D-BABB-494F068653A3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932FA-02EA-446D-BABB-494F068653A3}" type="slidenum">
              <a:rPr lang="he-IL" smtClean="0"/>
              <a:pPr/>
              <a:t>39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B9E39-DD41-4818-A440-C0B4DC2C98A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C7C08-A024-4FEB-989D-1A5B5675EEC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9BA9D-9DE8-4419-90A1-9DBA75A6C0F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09D67-15EB-48A0-BD87-2474AAAEB6F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6842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6842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6842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March 2013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9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VLSI CAD Overview: </a:t>
            </a:r>
            <a:br>
              <a:rPr lang="en-US" dirty="0" smtClean="0"/>
            </a:br>
            <a:r>
              <a:rPr lang="en-US" dirty="0" smtClean="0"/>
              <a:t>Design, Flows, Algorithms and Tools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4126"/>
            <a:ext cx="6400800" cy="1072970"/>
          </a:xfrm>
        </p:spPr>
        <p:txBody>
          <a:bodyPr>
            <a:normAutofit/>
          </a:bodyPr>
          <a:lstStyle/>
          <a:p>
            <a:endParaRPr lang="he-IL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4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FPGA: Logic Element</a:t>
            </a:r>
            <a:endParaRPr lang="he-IL" sz="3600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45222" y="1673804"/>
            <a:ext cx="7672183" cy="4340440"/>
            <a:chOff x="230187" y="843756"/>
            <a:chExt cx="8683625" cy="517048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30187" y="843756"/>
              <a:ext cx="8683625" cy="1876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>
                <a:buFontTx/>
                <a:buChar char="•"/>
              </a:pPr>
              <a:r>
                <a:rPr lang="en-US" sz="2400" dirty="0">
                  <a:latin typeface="+mn-lt"/>
                </a:rPr>
                <a:t>Logic Element: the basic programmable element of FPGA</a:t>
              </a:r>
            </a:p>
            <a:p>
              <a:pPr marL="742950" lvl="1" indent="-285750" algn="l">
                <a:buFontTx/>
                <a:buChar char="–"/>
              </a:pPr>
              <a:r>
                <a:rPr lang="en-US" sz="2000" dirty="0">
                  <a:latin typeface="+mn-lt"/>
                </a:rPr>
                <a:t>Contains LUT</a:t>
              </a:r>
            </a:p>
            <a:p>
              <a:pPr marL="342900" indent="-342900" algn="l">
                <a:buFontTx/>
                <a:buChar char="•"/>
              </a:pPr>
              <a:r>
                <a:rPr lang="en-US" sz="2400" dirty="0">
                  <a:latin typeface="+mn-lt"/>
                </a:rPr>
                <a:t>Programming is a domain of specialized technology mapping onto device specific structure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535016" y="3104357"/>
              <a:ext cx="5848571" cy="2909887"/>
              <a:chOff x="528" y="1632"/>
              <a:chExt cx="4548" cy="2265"/>
            </a:xfrm>
          </p:grpSpPr>
          <p:sp>
            <p:nvSpPr>
              <p:cNvPr id="6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1632"/>
                <a:ext cx="4548" cy="2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688" y="1640"/>
                <a:ext cx="884" cy="800"/>
              </a:xfrm>
              <a:prstGeom prst="rect">
                <a:avLst/>
              </a:prstGeom>
              <a:solidFill>
                <a:srgbClr val="FFCC66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765" y="1711"/>
                <a:ext cx="768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latin typeface="+mn-lt"/>
                    <a:cs typeface="Arial" pitchFamily="34" charset="0"/>
                  </a:rPr>
                  <a:t>Look-Up</a:t>
                </a:r>
                <a:endParaRPr lang="en-US" sz="1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832" y="1950"/>
                <a:ext cx="53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+mn-lt"/>
                    <a:cs typeface="Arial" pitchFamily="34" charset="0"/>
                  </a:rPr>
                  <a:t> </a:t>
                </a:r>
                <a:r>
                  <a:rPr lang="en-US" sz="2000" dirty="0">
                    <a:latin typeface="+mn-lt"/>
                    <a:cs typeface="Arial" pitchFamily="34" charset="0"/>
                  </a:rPr>
                  <a:t>Table</a:t>
                </a:r>
                <a:endParaRPr lang="en-US" sz="1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39" y="2189"/>
                <a:ext cx="53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latin typeface="+mn-lt"/>
                    <a:cs typeface="Arial" pitchFamily="34" charset="0"/>
                  </a:rPr>
                  <a:t> (LUT)</a:t>
                </a:r>
                <a:endParaRPr lang="en-US" sz="1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3069" y="2340"/>
                <a:ext cx="221" cy="477"/>
              </a:xfrm>
              <a:custGeom>
                <a:avLst/>
                <a:gdLst>
                  <a:gd name="T0" fmla="*/ 247 w 247"/>
                  <a:gd name="T1" fmla="*/ 947 h 947"/>
                  <a:gd name="T2" fmla="*/ 0 w 247"/>
                  <a:gd name="T3" fmla="*/ 947 h 947"/>
                  <a:gd name="T4" fmla="*/ 0 w 247"/>
                  <a:gd name="T5" fmla="*/ 769 h 947"/>
                  <a:gd name="T6" fmla="*/ 0 w 247"/>
                  <a:gd name="T7" fmla="*/ 0 h 947"/>
                  <a:gd name="T8" fmla="*/ 247 w 247"/>
                  <a:gd name="T9" fmla="*/ 0 h 947"/>
                  <a:gd name="T10" fmla="*/ 247 w 247"/>
                  <a:gd name="T11" fmla="*/ 947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" h="947">
                    <a:moveTo>
                      <a:pt x="247" y="947"/>
                    </a:moveTo>
                    <a:lnTo>
                      <a:pt x="0" y="947"/>
                    </a:lnTo>
                    <a:lnTo>
                      <a:pt x="0" y="769"/>
                    </a:lnTo>
                    <a:lnTo>
                      <a:pt x="0" y="0"/>
                    </a:lnTo>
                    <a:lnTo>
                      <a:pt x="247" y="0"/>
                    </a:lnTo>
                    <a:lnTo>
                      <a:pt x="247" y="947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566" y="1640"/>
                <a:ext cx="252" cy="800"/>
              </a:xfrm>
              <a:custGeom>
                <a:avLst/>
                <a:gdLst>
                  <a:gd name="T0" fmla="*/ 0 w 185"/>
                  <a:gd name="T1" fmla="*/ 0 h 947"/>
                  <a:gd name="T2" fmla="*/ 0 w 185"/>
                  <a:gd name="T3" fmla="*/ 947 h 947"/>
                  <a:gd name="T4" fmla="*/ 185 w 185"/>
                  <a:gd name="T5" fmla="*/ 888 h 947"/>
                  <a:gd name="T6" fmla="*/ 185 w 185"/>
                  <a:gd name="T7" fmla="*/ 59 h 947"/>
                  <a:gd name="T8" fmla="*/ 0 w 185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947">
                    <a:moveTo>
                      <a:pt x="0" y="0"/>
                    </a:moveTo>
                    <a:lnTo>
                      <a:pt x="0" y="947"/>
                    </a:lnTo>
                    <a:lnTo>
                      <a:pt x="185" y="888"/>
                    </a:lnTo>
                    <a:lnTo>
                      <a:pt x="18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0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290" y="2240"/>
                <a:ext cx="276" cy="200"/>
              </a:xfrm>
              <a:custGeom>
                <a:avLst/>
                <a:gdLst>
                  <a:gd name="T0" fmla="*/ 0 w 309"/>
                  <a:gd name="T1" fmla="*/ 237 h 237"/>
                  <a:gd name="T2" fmla="*/ 185 w 309"/>
                  <a:gd name="T3" fmla="*/ 237 h 237"/>
                  <a:gd name="T4" fmla="*/ 185 w 309"/>
                  <a:gd name="T5" fmla="*/ 0 h 237"/>
                  <a:gd name="T6" fmla="*/ 309 w 309"/>
                  <a:gd name="T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9" h="237">
                    <a:moveTo>
                      <a:pt x="0" y="237"/>
                    </a:moveTo>
                    <a:lnTo>
                      <a:pt x="185" y="237"/>
                    </a:lnTo>
                    <a:lnTo>
                      <a:pt x="185" y="0"/>
                    </a:lnTo>
                    <a:lnTo>
                      <a:pt x="309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572" y="1840"/>
                <a:ext cx="994" cy="1"/>
              </a:xfrm>
              <a:custGeom>
                <a:avLst/>
                <a:gdLst>
                  <a:gd name="T0" fmla="*/ 0 w 1112"/>
                  <a:gd name="T1" fmla="*/ 308 w 1112"/>
                  <a:gd name="T2" fmla="*/ 1112 w 11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12">
                    <a:moveTo>
                      <a:pt x="0" y="0"/>
                    </a:moveTo>
                    <a:lnTo>
                      <a:pt x="308" y="0"/>
                    </a:lnTo>
                    <a:lnTo>
                      <a:pt x="1112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03" y="2440"/>
                <a:ext cx="166" cy="0"/>
              </a:xfrm>
              <a:custGeom>
                <a:avLst/>
                <a:gdLst>
                  <a:gd name="T0" fmla="*/ 0 w 186"/>
                  <a:gd name="T1" fmla="*/ 186 w 186"/>
                  <a:gd name="T2" fmla="*/ 0 w 18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903" y="1840"/>
                <a:ext cx="1" cy="60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202" y="1890"/>
                <a:ext cx="221" cy="300"/>
              </a:xfrm>
              <a:custGeom>
                <a:avLst/>
                <a:gdLst>
                  <a:gd name="T0" fmla="*/ 0 w 247"/>
                  <a:gd name="T1" fmla="*/ 0 h 355"/>
                  <a:gd name="T2" fmla="*/ 0 w 247"/>
                  <a:gd name="T3" fmla="*/ 355 h 355"/>
                  <a:gd name="T4" fmla="*/ 247 w 247"/>
                  <a:gd name="T5" fmla="*/ 178 h 355"/>
                  <a:gd name="T6" fmla="*/ 0 w 247"/>
                  <a:gd name="T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" h="355">
                    <a:moveTo>
                      <a:pt x="0" y="0"/>
                    </a:moveTo>
                    <a:lnTo>
                      <a:pt x="0" y="355"/>
                    </a:lnTo>
                    <a:lnTo>
                      <a:pt x="247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C3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732" y="2040"/>
                <a:ext cx="442" cy="1"/>
              </a:xfrm>
              <a:custGeom>
                <a:avLst/>
                <a:gdLst>
                  <a:gd name="T0" fmla="*/ 0 w 495"/>
                  <a:gd name="T1" fmla="*/ 495 w 495"/>
                  <a:gd name="T2" fmla="*/ 0 w 4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5">
                    <a:moveTo>
                      <a:pt x="0" y="0"/>
                    </a:moveTo>
                    <a:lnTo>
                      <a:pt x="4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3842" y="2041"/>
                <a:ext cx="356" cy="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842" y="2640"/>
                <a:ext cx="553" cy="249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886" y="2605"/>
                <a:ext cx="471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State</a:t>
                </a:r>
                <a:endParaRPr lang="en-US" sz="1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676" y="2390"/>
                <a:ext cx="166" cy="349"/>
              </a:xfrm>
              <a:custGeom>
                <a:avLst/>
                <a:gdLst>
                  <a:gd name="T0" fmla="*/ 186 w 186"/>
                  <a:gd name="T1" fmla="*/ 414 h 414"/>
                  <a:gd name="T2" fmla="*/ 0 w 186"/>
                  <a:gd name="T3" fmla="*/ 414 h 414"/>
                  <a:gd name="T4" fmla="*/ 0 w 186"/>
                  <a:gd name="T5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414">
                    <a:moveTo>
                      <a:pt x="186" y="414"/>
                    </a:moveTo>
                    <a:lnTo>
                      <a:pt x="0" y="414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566" y="3089"/>
                <a:ext cx="228" cy="769"/>
              </a:xfrm>
              <a:custGeom>
                <a:avLst/>
                <a:gdLst>
                  <a:gd name="T0" fmla="*/ 0 w 185"/>
                  <a:gd name="T1" fmla="*/ 0 h 947"/>
                  <a:gd name="T2" fmla="*/ 0 w 185"/>
                  <a:gd name="T3" fmla="*/ 947 h 947"/>
                  <a:gd name="T4" fmla="*/ 185 w 185"/>
                  <a:gd name="T5" fmla="*/ 888 h 947"/>
                  <a:gd name="T6" fmla="*/ 185 w 185"/>
                  <a:gd name="T7" fmla="*/ 59 h 947"/>
                  <a:gd name="T8" fmla="*/ 0 w 185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947">
                    <a:moveTo>
                      <a:pt x="0" y="0"/>
                    </a:moveTo>
                    <a:lnTo>
                      <a:pt x="0" y="947"/>
                    </a:lnTo>
                    <a:lnTo>
                      <a:pt x="185" y="888"/>
                    </a:lnTo>
                    <a:lnTo>
                      <a:pt x="18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0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676" y="2790"/>
                <a:ext cx="166" cy="349"/>
              </a:xfrm>
              <a:custGeom>
                <a:avLst/>
                <a:gdLst>
                  <a:gd name="T0" fmla="*/ 186 w 186"/>
                  <a:gd name="T1" fmla="*/ 0 h 414"/>
                  <a:gd name="T2" fmla="*/ 0 w 186"/>
                  <a:gd name="T3" fmla="*/ 0 h 414"/>
                  <a:gd name="T4" fmla="*/ 0 w 186"/>
                  <a:gd name="T5" fmla="*/ 355 h 414"/>
                  <a:gd name="T6" fmla="*/ 0 w 186"/>
                  <a:gd name="T7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414">
                    <a:moveTo>
                      <a:pt x="186" y="0"/>
                    </a:moveTo>
                    <a:lnTo>
                      <a:pt x="0" y="0"/>
                    </a:lnTo>
                    <a:lnTo>
                      <a:pt x="0" y="355"/>
                    </a:lnTo>
                    <a:lnTo>
                      <a:pt x="0" y="41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794" y="2140"/>
                <a:ext cx="656" cy="1355"/>
              </a:xfrm>
              <a:custGeom>
                <a:avLst/>
                <a:gdLst>
                  <a:gd name="T0" fmla="*/ 0 w 804"/>
                  <a:gd name="T1" fmla="*/ 1598 h 1598"/>
                  <a:gd name="T2" fmla="*/ 804 w 804"/>
                  <a:gd name="T3" fmla="*/ 1598 h 1598"/>
                  <a:gd name="T4" fmla="*/ 804 w 804"/>
                  <a:gd name="T5" fmla="*/ 243 h 1598"/>
                  <a:gd name="T6" fmla="*/ 618 w 804"/>
                  <a:gd name="T7" fmla="*/ 237 h 1598"/>
                  <a:gd name="T8" fmla="*/ 618 w 804"/>
                  <a:gd name="T9" fmla="*/ 0 h 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4" h="1598">
                    <a:moveTo>
                      <a:pt x="0" y="1598"/>
                    </a:moveTo>
                    <a:lnTo>
                      <a:pt x="804" y="1598"/>
                    </a:lnTo>
                    <a:lnTo>
                      <a:pt x="804" y="243"/>
                    </a:lnTo>
                    <a:lnTo>
                      <a:pt x="618" y="237"/>
                    </a:lnTo>
                    <a:lnTo>
                      <a:pt x="61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3400" y="2989"/>
                <a:ext cx="166" cy="250"/>
              </a:xfrm>
              <a:custGeom>
                <a:avLst/>
                <a:gdLst>
                  <a:gd name="T0" fmla="*/ 186 w 186"/>
                  <a:gd name="T1" fmla="*/ 296 h 296"/>
                  <a:gd name="T2" fmla="*/ 62 w 186"/>
                  <a:gd name="T3" fmla="*/ 296 h 296"/>
                  <a:gd name="T4" fmla="*/ 62 w 186"/>
                  <a:gd name="T5" fmla="*/ 0 h 296"/>
                  <a:gd name="T6" fmla="*/ 0 w 186"/>
                  <a:gd name="T7" fmla="*/ 0 h 296"/>
                  <a:gd name="T8" fmla="*/ 124 w 186"/>
                  <a:gd name="T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296">
                    <a:moveTo>
                      <a:pt x="186" y="296"/>
                    </a:moveTo>
                    <a:lnTo>
                      <a:pt x="62" y="296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124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4395" y="2040"/>
                <a:ext cx="55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4662" y="1750"/>
                <a:ext cx="34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Out</a:t>
                </a:r>
                <a:endParaRPr lang="en-US" sz="140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1246" y="1740"/>
                <a:ext cx="442" cy="1"/>
              </a:xfrm>
              <a:custGeom>
                <a:avLst/>
                <a:gdLst>
                  <a:gd name="T0" fmla="*/ 495 w 495"/>
                  <a:gd name="T1" fmla="*/ 0 w 495"/>
                  <a:gd name="T2" fmla="*/ 495 w 4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5">
                    <a:moveTo>
                      <a:pt x="495" y="0"/>
                    </a:moveTo>
                    <a:lnTo>
                      <a:pt x="0" y="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>
                <a:off x="1246" y="1740"/>
                <a:ext cx="44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1246" y="1840"/>
                <a:ext cx="442" cy="100"/>
              </a:xfrm>
              <a:custGeom>
                <a:avLst/>
                <a:gdLst>
                  <a:gd name="T0" fmla="*/ 0 w 495"/>
                  <a:gd name="T1" fmla="*/ 0 h 118"/>
                  <a:gd name="T2" fmla="*/ 495 w 495"/>
                  <a:gd name="T3" fmla="*/ 0 h 118"/>
                  <a:gd name="T4" fmla="*/ 495 w 495"/>
                  <a:gd name="T5" fmla="*/ 118 h 118"/>
                  <a:gd name="T6" fmla="*/ 0 w 495"/>
                  <a:gd name="T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5" h="118">
                    <a:moveTo>
                      <a:pt x="0" y="0"/>
                    </a:moveTo>
                    <a:lnTo>
                      <a:pt x="495" y="0"/>
                    </a:lnTo>
                    <a:lnTo>
                      <a:pt x="495" y="118"/>
                    </a:lnTo>
                    <a:lnTo>
                      <a:pt x="0" y="118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246" y="2040"/>
                <a:ext cx="44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533" y="1711"/>
                <a:ext cx="57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Inputs</a:t>
                </a:r>
                <a:endParaRPr lang="en-US" sz="1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1246" y="3040"/>
                <a:ext cx="1823" cy="0"/>
              </a:xfrm>
              <a:custGeom>
                <a:avLst/>
                <a:gdLst>
                  <a:gd name="T0" fmla="*/ 2040 w 2040"/>
                  <a:gd name="T1" fmla="*/ 0 w 2040"/>
                  <a:gd name="T2" fmla="*/ 2040 w 20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40">
                    <a:moveTo>
                      <a:pt x="2040" y="0"/>
                    </a:moveTo>
                    <a:lnTo>
                      <a:pt x="0" y="0"/>
                    </a:lnTo>
                    <a:lnTo>
                      <a:pt x="20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 flipH="1">
                <a:off x="1246" y="2696"/>
                <a:ext cx="1823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49" y="2624"/>
                <a:ext cx="49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Clock</a:t>
                </a:r>
                <a:endParaRPr lang="en-US" sz="140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246" y="3639"/>
                <a:ext cx="2320" cy="1"/>
              </a:xfrm>
              <a:custGeom>
                <a:avLst/>
                <a:gdLst>
                  <a:gd name="T0" fmla="*/ 2596 w 2596"/>
                  <a:gd name="T1" fmla="*/ 2596 w 2596"/>
                  <a:gd name="T2" fmla="*/ 0 w 259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596">
                    <a:moveTo>
                      <a:pt x="2596" y="0"/>
                    </a:moveTo>
                    <a:lnTo>
                      <a:pt x="2596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latin typeface="+mn-lt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549" y="3466"/>
                <a:ext cx="621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Enable</a:t>
                </a:r>
                <a:endParaRPr lang="en-US" sz="1400">
                  <a:latin typeface="+mn-lt"/>
                  <a:cs typeface="Arial" pitchFamily="34" charset="0"/>
                </a:endParaRPr>
              </a:p>
            </p:txBody>
          </p:sp>
          <p:grpSp>
            <p:nvGrpSpPr>
              <p:cNvPr id="39" name="Group 38"/>
              <p:cNvGrpSpPr>
                <a:grpSpLocks/>
              </p:cNvGrpSpPr>
              <p:nvPr/>
            </p:nvGrpSpPr>
            <p:grpSpPr bwMode="auto">
              <a:xfrm>
                <a:off x="3072" y="2640"/>
                <a:ext cx="122" cy="100"/>
                <a:chOff x="3232" y="2888"/>
                <a:chExt cx="122" cy="100"/>
              </a:xfrm>
            </p:grpSpPr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3244" y="2939"/>
                  <a:ext cx="110" cy="49"/>
                </a:xfrm>
                <a:custGeom>
                  <a:avLst/>
                  <a:gdLst>
                    <a:gd name="T0" fmla="*/ 123 w 123"/>
                    <a:gd name="T1" fmla="*/ 0 h 59"/>
                    <a:gd name="T2" fmla="*/ 0 w 123"/>
                    <a:gd name="T3" fmla="*/ 59 h 59"/>
                    <a:gd name="T4" fmla="*/ 123 w 123"/>
                    <a:gd name="T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3" h="59">
                      <a:moveTo>
                        <a:pt x="123" y="0"/>
                      </a:moveTo>
                      <a:lnTo>
                        <a:pt x="0" y="59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latin typeface="+mn-lt"/>
                  </a:endParaRPr>
                </a:p>
              </p:txBody>
            </p:sp>
            <p:sp>
              <p:nvSpPr>
                <p:cNvPr id="41" name="Line 40"/>
                <p:cNvSpPr>
                  <a:spLocks noChangeShapeType="1"/>
                </p:cNvSpPr>
                <p:nvPr/>
              </p:nvSpPr>
              <p:spPr bwMode="auto">
                <a:xfrm>
                  <a:off x="3244" y="2888"/>
                  <a:ext cx="110" cy="5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latin typeface="+mn-lt"/>
                  </a:endParaRPr>
                </a:p>
              </p:txBody>
            </p:sp>
            <p:sp>
              <p:nvSpPr>
                <p:cNvPr id="4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232" y="2932"/>
                  <a:ext cx="108" cy="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5877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FPGA: Architecture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31540" y="4619625"/>
            <a:ext cx="729081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Each programmable logic element outputs one data bit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Interconnects are also programmable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A domain of </a:t>
            </a:r>
            <a:r>
              <a:rPr lang="en-US" b="1" dirty="0">
                <a:solidFill>
                  <a:schemeClr val="tx1"/>
                </a:solidFill>
                <a:effectLst/>
              </a:rPr>
              <a:t>physical synthesis</a:t>
            </a:r>
            <a:r>
              <a:rPr lang="en-US" dirty="0">
                <a:solidFill>
                  <a:schemeClr val="tx1"/>
                </a:solidFill>
                <a:effectLst/>
              </a:rPr>
              <a:t> (place and route)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780" y="1571624"/>
            <a:ext cx="7645396" cy="2590799"/>
            <a:chOff x="864" y="1152"/>
            <a:chExt cx="3936" cy="2016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6" y="2688"/>
              <a:ext cx="27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64" y="275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864" y="285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864" y="299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864" y="309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362" y="2928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104" y="2832"/>
              <a:ext cx="234" cy="26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 b="1">
                  <a:latin typeface="Times New Roman" pitchFamily="18" charset="0"/>
                  <a:cs typeface="Arial" pitchFamily="34" charset="0"/>
                </a:rPr>
                <a:t>LE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190" y="2688"/>
              <a:ext cx="27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968" y="275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1968" y="285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1968" y="299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968" y="309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466" y="2928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208" y="2832"/>
              <a:ext cx="233" cy="26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 b="1">
                  <a:latin typeface="Times New Roman" pitchFamily="18" charset="0"/>
                  <a:cs typeface="Arial" pitchFamily="34" charset="0"/>
                </a:rPr>
                <a:t>LE</a:t>
              </a: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864" y="1920"/>
              <a:ext cx="720" cy="480"/>
              <a:chOff x="1008" y="1776"/>
              <a:chExt cx="720" cy="480"/>
            </a:xfrm>
          </p:grpSpPr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1230" y="1776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2" name="Line 21"/>
              <p:cNvSpPr>
                <a:spLocks noChangeShapeType="1"/>
              </p:cNvSpPr>
              <p:nvPr/>
            </p:nvSpPr>
            <p:spPr bwMode="auto">
              <a:xfrm>
                <a:off x="1008" y="1845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3" name="Line 22"/>
              <p:cNvSpPr>
                <a:spLocks noChangeShapeType="1"/>
              </p:cNvSpPr>
              <p:nvPr/>
            </p:nvSpPr>
            <p:spPr bwMode="auto">
              <a:xfrm>
                <a:off x="1008" y="194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4" name="Line 23"/>
              <p:cNvSpPr>
                <a:spLocks noChangeShapeType="1"/>
              </p:cNvSpPr>
              <p:nvPr/>
            </p:nvSpPr>
            <p:spPr bwMode="auto">
              <a:xfrm>
                <a:off x="1008" y="2085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5" name="Line 24"/>
              <p:cNvSpPr>
                <a:spLocks noChangeShapeType="1"/>
              </p:cNvSpPr>
              <p:nvPr/>
            </p:nvSpPr>
            <p:spPr bwMode="auto">
              <a:xfrm>
                <a:off x="1008" y="218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6" name="Line 25"/>
              <p:cNvSpPr>
                <a:spLocks noChangeShapeType="1"/>
              </p:cNvSpPr>
              <p:nvPr/>
            </p:nvSpPr>
            <p:spPr bwMode="auto">
              <a:xfrm>
                <a:off x="1506" y="2016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7" name="Text Box 26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34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190" y="1920"/>
              <a:ext cx="27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968" y="209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968" y="222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968" y="233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466" y="2160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208" y="2064"/>
              <a:ext cx="233" cy="26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 b="1">
                  <a:latin typeface="Times New Roman" pitchFamily="18" charset="0"/>
                  <a:cs typeface="Arial" pitchFamily="34" charset="0"/>
                </a:rPr>
                <a:t>LE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086" y="1152"/>
              <a:ext cx="27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64" y="122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864" y="132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864" y="146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64" y="156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62" y="139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104" y="1297"/>
              <a:ext cx="234" cy="26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 b="1" dirty="0">
                  <a:latin typeface="Times New Roman" pitchFamily="18" charset="0"/>
                  <a:cs typeface="Arial" pitchFamily="34" charset="0"/>
                </a:rPr>
                <a:t>LE</a:t>
              </a: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1968" y="1152"/>
              <a:ext cx="720" cy="480"/>
              <a:chOff x="1008" y="1776"/>
              <a:chExt cx="720" cy="480"/>
            </a:xfrm>
          </p:grpSpPr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1230" y="1776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5" name="Line 42"/>
              <p:cNvSpPr>
                <a:spLocks noChangeShapeType="1"/>
              </p:cNvSpPr>
              <p:nvPr/>
            </p:nvSpPr>
            <p:spPr bwMode="auto">
              <a:xfrm>
                <a:off x="1008" y="1845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6" name="Line 43"/>
              <p:cNvSpPr>
                <a:spLocks noChangeShapeType="1"/>
              </p:cNvSpPr>
              <p:nvPr/>
            </p:nvSpPr>
            <p:spPr bwMode="auto">
              <a:xfrm>
                <a:off x="1008" y="194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7" name="Line 44"/>
              <p:cNvSpPr>
                <a:spLocks noChangeShapeType="1"/>
              </p:cNvSpPr>
              <p:nvPr/>
            </p:nvSpPr>
            <p:spPr bwMode="auto">
              <a:xfrm>
                <a:off x="1008" y="2085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8" name="Line 45"/>
              <p:cNvSpPr>
                <a:spLocks noChangeShapeType="1"/>
              </p:cNvSpPr>
              <p:nvPr/>
            </p:nvSpPr>
            <p:spPr bwMode="auto">
              <a:xfrm>
                <a:off x="1008" y="218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9" name="Line 46"/>
              <p:cNvSpPr>
                <a:spLocks noChangeShapeType="1"/>
              </p:cNvSpPr>
              <p:nvPr/>
            </p:nvSpPr>
            <p:spPr bwMode="auto">
              <a:xfrm>
                <a:off x="1506" y="2016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90" name="Text Box 47"/>
              <p:cNvSpPr txBox="1">
                <a:spLocks noChangeArrowheads="1"/>
              </p:cNvSpPr>
              <p:nvPr/>
            </p:nvSpPr>
            <p:spPr bwMode="auto">
              <a:xfrm>
                <a:off x="1248" y="1921"/>
                <a:ext cx="234" cy="26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</p:grp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864" y="1728"/>
              <a:ext cx="3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864" y="1824"/>
              <a:ext cx="3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864" y="2496"/>
              <a:ext cx="3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864" y="2592"/>
              <a:ext cx="3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1680" y="1152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1776" y="1152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2784" y="1152"/>
              <a:ext cx="2016" cy="2016"/>
              <a:chOff x="2736" y="1152"/>
              <a:chExt cx="2016" cy="2016"/>
            </a:xfrm>
          </p:grpSpPr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3150" y="1152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>
                <a:off x="2928" y="122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8" name="Line 57"/>
              <p:cNvSpPr>
                <a:spLocks noChangeShapeType="1"/>
              </p:cNvSpPr>
              <p:nvPr/>
            </p:nvSpPr>
            <p:spPr bwMode="auto">
              <a:xfrm>
                <a:off x="2928" y="1323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9" name="Line 58"/>
              <p:cNvSpPr>
                <a:spLocks noChangeShapeType="1"/>
              </p:cNvSpPr>
              <p:nvPr/>
            </p:nvSpPr>
            <p:spPr bwMode="auto">
              <a:xfrm>
                <a:off x="2928" y="146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0" name="Line 59"/>
              <p:cNvSpPr>
                <a:spLocks noChangeShapeType="1"/>
              </p:cNvSpPr>
              <p:nvPr/>
            </p:nvSpPr>
            <p:spPr bwMode="auto">
              <a:xfrm>
                <a:off x="2928" y="1563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1" name="Line 60"/>
              <p:cNvSpPr>
                <a:spLocks noChangeShapeType="1"/>
              </p:cNvSpPr>
              <p:nvPr/>
            </p:nvSpPr>
            <p:spPr bwMode="auto">
              <a:xfrm>
                <a:off x="3426" y="1392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3168" y="1297"/>
                <a:ext cx="234" cy="26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254" y="1152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4" name="Line 63"/>
              <p:cNvSpPr>
                <a:spLocks noChangeShapeType="1"/>
              </p:cNvSpPr>
              <p:nvPr/>
            </p:nvSpPr>
            <p:spPr bwMode="auto">
              <a:xfrm>
                <a:off x="4032" y="122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5" name="Line 64"/>
              <p:cNvSpPr>
                <a:spLocks noChangeShapeType="1"/>
              </p:cNvSpPr>
              <p:nvPr/>
            </p:nvSpPr>
            <p:spPr bwMode="auto">
              <a:xfrm>
                <a:off x="4032" y="1323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6" name="Line 65"/>
              <p:cNvSpPr>
                <a:spLocks noChangeShapeType="1"/>
              </p:cNvSpPr>
              <p:nvPr/>
            </p:nvSpPr>
            <p:spPr bwMode="auto">
              <a:xfrm>
                <a:off x="4032" y="146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7" name="Line 66"/>
              <p:cNvSpPr>
                <a:spLocks noChangeShapeType="1"/>
              </p:cNvSpPr>
              <p:nvPr/>
            </p:nvSpPr>
            <p:spPr bwMode="auto">
              <a:xfrm>
                <a:off x="4032" y="1563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8" name="Line 67"/>
              <p:cNvSpPr>
                <a:spLocks noChangeShapeType="1"/>
              </p:cNvSpPr>
              <p:nvPr/>
            </p:nvSpPr>
            <p:spPr bwMode="auto">
              <a:xfrm>
                <a:off x="4530" y="1392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9" name="Text Box 68"/>
              <p:cNvSpPr txBox="1">
                <a:spLocks noChangeArrowheads="1"/>
              </p:cNvSpPr>
              <p:nvPr/>
            </p:nvSpPr>
            <p:spPr bwMode="auto">
              <a:xfrm>
                <a:off x="4272" y="1297"/>
                <a:ext cx="234" cy="26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3150" y="2688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>
                <a:off x="2928" y="275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>
                <a:off x="2928" y="2859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>
                <a:off x="2928" y="299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>
                <a:off x="2928" y="3099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>
                <a:off x="3426" y="29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8" name="Text Box 77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234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254" y="2688"/>
                <a:ext cx="276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>
                <a:off x="4032" y="275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>
                <a:off x="4032" y="2859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>
                <a:off x="4032" y="2997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>
                <a:off x="4032" y="3099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>
                <a:off x="4530" y="29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5" name="Text Box 84"/>
              <p:cNvSpPr txBox="1">
                <a:spLocks noChangeArrowheads="1"/>
              </p:cNvSpPr>
              <p:nvPr/>
            </p:nvSpPr>
            <p:spPr bwMode="auto">
              <a:xfrm>
                <a:off x="4272" y="2832"/>
                <a:ext cx="234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600" b="1">
                    <a:latin typeface="Times New Roman" pitchFamily="18" charset="0"/>
                    <a:cs typeface="Arial" pitchFamily="34" charset="0"/>
                  </a:rPr>
                  <a:t>LE</a:t>
                </a:r>
              </a:p>
            </p:txBody>
          </p:sp>
          <p:grpSp>
            <p:nvGrpSpPr>
              <p:cNvPr id="166" name="Group 165"/>
              <p:cNvGrpSpPr>
                <a:grpSpLocks/>
              </p:cNvGrpSpPr>
              <p:nvPr/>
            </p:nvGrpSpPr>
            <p:grpSpPr bwMode="auto">
              <a:xfrm>
                <a:off x="2928" y="1920"/>
                <a:ext cx="720" cy="480"/>
                <a:chOff x="1008" y="1776"/>
                <a:chExt cx="720" cy="480"/>
              </a:xfrm>
            </p:grpSpPr>
            <p:sp>
              <p:nvSpPr>
                <p:cNvPr id="177" name="Rectangle 176"/>
                <p:cNvSpPr>
                  <a:spLocks noChangeArrowheads="1"/>
                </p:cNvSpPr>
                <p:nvPr/>
              </p:nvSpPr>
              <p:spPr bwMode="auto">
                <a:xfrm>
                  <a:off x="1230" y="1776"/>
                  <a:ext cx="276" cy="4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2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8" name="Line 87"/>
                <p:cNvSpPr>
                  <a:spLocks noChangeShapeType="1"/>
                </p:cNvSpPr>
                <p:nvPr/>
              </p:nvSpPr>
              <p:spPr bwMode="auto">
                <a:xfrm>
                  <a:off x="1008" y="1845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9" name="Line 88"/>
                <p:cNvSpPr>
                  <a:spLocks noChangeShapeType="1"/>
                </p:cNvSpPr>
                <p:nvPr/>
              </p:nvSpPr>
              <p:spPr bwMode="auto">
                <a:xfrm>
                  <a:off x="1008" y="1947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0" name="Line 89"/>
                <p:cNvSpPr>
                  <a:spLocks noChangeShapeType="1"/>
                </p:cNvSpPr>
                <p:nvPr/>
              </p:nvSpPr>
              <p:spPr bwMode="auto">
                <a:xfrm>
                  <a:off x="1008" y="2085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1" name="Line 90"/>
                <p:cNvSpPr>
                  <a:spLocks noChangeShapeType="1"/>
                </p:cNvSpPr>
                <p:nvPr/>
              </p:nvSpPr>
              <p:spPr bwMode="auto">
                <a:xfrm>
                  <a:off x="1008" y="2187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2" name="Line 91"/>
                <p:cNvSpPr>
                  <a:spLocks noChangeShapeType="1"/>
                </p:cNvSpPr>
                <p:nvPr/>
              </p:nvSpPr>
              <p:spPr bwMode="auto">
                <a:xfrm>
                  <a:off x="1506" y="2016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48" y="1920"/>
                  <a:ext cx="234" cy="26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1600" b="1">
                      <a:latin typeface="Times New Roman" pitchFamily="18" charset="0"/>
                      <a:cs typeface="Arial" pitchFamily="34" charset="0"/>
                    </a:rPr>
                    <a:t>LE</a:t>
                  </a:r>
                </a:p>
              </p:txBody>
            </p:sp>
          </p:grpSp>
          <p:grpSp>
            <p:nvGrpSpPr>
              <p:cNvPr id="167" name="Group 166"/>
              <p:cNvGrpSpPr>
                <a:grpSpLocks/>
              </p:cNvGrpSpPr>
              <p:nvPr/>
            </p:nvGrpSpPr>
            <p:grpSpPr bwMode="auto">
              <a:xfrm>
                <a:off x="4032" y="1920"/>
                <a:ext cx="720" cy="480"/>
                <a:chOff x="1008" y="1776"/>
                <a:chExt cx="720" cy="480"/>
              </a:xfrm>
            </p:grpSpPr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1230" y="1776"/>
                  <a:ext cx="276" cy="4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2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1" name="Line 95"/>
                <p:cNvSpPr>
                  <a:spLocks noChangeShapeType="1"/>
                </p:cNvSpPr>
                <p:nvPr/>
              </p:nvSpPr>
              <p:spPr bwMode="auto">
                <a:xfrm>
                  <a:off x="1008" y="1845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2" name="Line 96"/>
                <p:cNvSpPr>
                  <a:spLocks noChangeShapeType="1"/>
                </p:cNvSpPr>
                <p:nvPr/>
              </p:nvSpPr>
              <p:spPr bwMode="auto">
                <a:xfrm>
                  <a:off x="1008" y="1947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3" name="Line 97"/>
                <p:cNvSpPr>
                  <a:spLocks noChangeShapeType="1"/>
                </p:cNvSpPr>
                <p:nvPr/>
              </p:nvSpPr>
              <p:spPr bwMode="auto">
                <a:xfrm>
                  <a:off x="1008" y="2085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4" name="Line 98"/>
                <p:cNvSpPr>
                  <a:spLocks noChangeShapeType="1"/>
                </p:cNvSpPr>
                <p:nvPr/>
              </p:nvSpPr>
              <p:spPr bwMode="auto">
                <a:xfrm>
                  <a:off x="1008" y="2187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5" name="Line 99"/>
                <p:cNvSpPr>
                  <a:spLocks noChangeShapeType="1"/>
                </p:cNvSpPr>
                <p:nvPr/>
              </p:nvSpPr>
              <p:spPr bwMode="auto">
                <a:xfrm>
                  <a:off x="1506" y="2016"/>
                  <a:ext cx="2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248" y="1920"/>
                  <a:ext cx="234" cy="26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1600" b="1">
                      <a:latin typeface="Times New Roman" pitchFamily="18" charset="0"/>
                      <a:cs typeface="Arial" pitchFamily="34" charset="0"/>
                    </a:rPr>
                    <a:t>LE</a:t>
                  </a:r>
                </a:p>
              </p:txBody>
            </p:sp>
          </p:grpSp>
          <p:sp>
            <p:nvSpPr>
              <p:cNvPr id="168" name="Line 101"/>
              <p:cNvSpPr>
                <a:spLocks noChangeShapeType="1"/>
              </p:cNvSpPr>
              <p:nvPr/>
            </p:nvSpPr>
            <p:spPr bwMode="auto">
              <a:xfrm>
                <a:off x="3792" y="1152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9" name="Line 102"/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0" cy="20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1654" y="1700"/>
              <a:ext cx="145" cy="147"/>
              <a:chOff x="1654" y="1700"/>
              <a:chExt cx="145" cy="147"/>
            </a:xfrm>
          </p:grpSpPr>
          <p:grpSp>
            <p:nvGrpSpPr>
              <p:cNvPr id="124" name="Group 123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13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35" name="Line 106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25" name="Group 124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13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33" name="Line 109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26" name="Group 125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13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31" name="Line 112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27" name="Group 126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128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29" name="Line 115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658" y="1368"/>
              <a:ext cx="48" cy="48"/>
              <a:chOff x="576" y="2064"/>
              <a:chExt cx="48" cy="48"/>
            </a:xfrm>
          </p:grpSpPr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 flipV="1">
                <a:off x="576" y="206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23" name="Line 118"/>
              <p:cNvSpPr>
                <a:spLocks noChangeShapeType="1"/>
              </p:cNvSpPr>
              <p:nvPr/>
            </p:nvSpPr>
            <p:spPr bwMode="auto">
              <a:xfrm>
                <a:off x="576" y="206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</p:grpSp>
        <p:sp>
          <p:nvSpPr>
            <p:cNvPr id="52" name="Line 119"/>
            <p:cNvSpPr>
              <a:spLocks noChangeShapeType="1"/>
            </p:cNvSpPr>
            <p:nvPr/>
          </p:nvSpPr>
          <p:spPr bwMode="auto">
            <a:xfrm>
              <a:off x="1680" y="1392"/>
              <a:ext cx="0" cy="5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53" name="Line 120"/>
            <p:cNvSpPr>
              <a:spLocks noChangeShapeType="1"/>
            </p:cNvSpPr>
            <p:nvPr/>
          </p:nvSpPr>
          <p:spPr bwMode="auto">
            <a:xfrm>
              <a:off x="1680" y="1984"/>
              <a:ext cx="5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1655" y="2467"/>
              <a:ext cx="145" cy="147"/>
              <a:chOff x="1654" y="1700"/>
              <a:chExt cx="145" cy="147"/>
            </a:xfrm>
          </p:grpSpPr>
          <p:grpSp>
            <p:nvGrpSpPr>
              <p:cNvPr id="110" name="Group 109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12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21" name="Line 124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11" name="Group 110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11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19" name="Line 127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12" name="Group 111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116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17" name="Line 130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113" name="Group 112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114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15" name="Line 133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1657" y="1959"/>
              <a:ext cx="48" cy="48"/>
              <a:chOff x="576" y="2064"/>
              <a:chExt cx="48" cy="48"/>
            </a:xfrm>
          </p:grpSpPr>
          <p:sp>
            <p:nvSpPr>
              <p:cNvPr id="108" name="Line 135"/>
              <p:cNvSpPr>
                <a:spLocks noChangeShapeType="1"/>
              </p:cNvSpPr>
              <p:nvPr/>
            </p:nvSpPr>
            <p:spPr bwMode="auto">
              <a:xfrm flipV="1">
                <a:off x="576" y="206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09" name="Line 136"/>
              <p:cNvSpPr>
                <a:spLocks noChangeShapeType="1"/>
              </p:cNvSpPr>
              <p:nvPr/>
            </p:nvSpPr>
            <p:spPr bwMode="auto">
              <a:xfrm>
                <a:off x="576" y="206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</p:grp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2759" y="2467"/>
              <a:ext cx="145" cy="147"/>
              <a:chOff x="1654" y="1700"/>
              <a:chExt cx="145" cy="147"/>
            </a:xfrm>
          </p:grpSpPr>
          <p:grpSp>
            <p:nvGrpSpPr>
              <p:cNvPr id="96" name="Group 95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106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07" name="Line 140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10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05" name="Line 143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99" name="Group 98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10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01" name="Line 149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762" y="1699"/>
              <a:ext cx="145" cy="147"/>
              <a:chOff x="1654" y="1700"/>
              <a:chExt cx="145" cy="147"/>
            </a:xfrm>
          </p:grpSpPr>
          <p:grpSp>
            <p:nvGrpSpPr>
              <p:cNvPr id="84" name="Group 83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94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95" name="Line 153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85" name="Group 84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9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93" name="Line 156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86" name="Group 85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90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91" name="Line 159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87" name="Group 86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8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89" name="Line 162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3818" y="1699"/>
              <a:ext cx="145" cy="147"/>
              <a:chOff x="1654" y="1700"/>
              <a:chExt cx="145" cy="147"/>
            </a:xfrm>
          </p:grpSpPr>
          <p:grpSp>
            <p:nvGrpSpPr>
              <p:cNvPr id="72" name="Group 71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82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83" name="Line 166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73" name="Group 72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80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81" name="Line 169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74" name="Group 73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78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79" name="Line 172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7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77" name="Line 175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3815" y="2467"/>
              <a:ext cx="145" cy="147"/>
              <a:chOff x="1654" y="1700"/>
              <a:chExt cx="145" cy="147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654" y="1700"/>
                <a:ext cx="48" cy="48"/>
                <a:chOff x="576" y="2064"/>
                <a:chExt cx="48" cy="48"/>
              </a:xfrm>
            </p:grpSpPr>
            <p:sp>
              <p:nvSpPr>
                <p:cNvPr id="7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71" name="Line 179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61" name="Group 60"/>
              <p:cNvGrpSpPr>
                <a:grpSpLocks/>
              </p:cNvGrpSpPr>
              <p:nvPr/>
            </p:nvGrpSpPr>
            <p:grpSpPr bwMode="auto">
              <a:xfrm>
                <a:off x="1750" y="1796"/>
                <a:ext cx="48" cy="48"/>
                <a:chOff x="576" y="2064"/>
                <a:chExt cx="48" cy="48"/>
              </a:xfrm>
            </p:grpSpPr>
            <p:sp>
              <p:nvSpPr>
                <p:cNvPr id="68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69" name="Line 182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62" name="Group 61"/>
              <p:cNvGrpSpPr>
                <a:grpSpLocks/>
              </p:cNvGrpSpPr>
              <p:nvPr/>
            </p:nvGrpSpPr>
            <p:grpSpPr bwMode="auto">
              <a:xfrm>
                <a:off x="1751" y="1703"/>
                <a:ext cx="48" cy="48"/>
                <a:chOff x="576" y="2064"/>
                <a:chExt cx="48" cy="48"/>
              </a:xfrm>
            </p:grpSpPr>
            <p:sp>
              <p:nvSpPr>
                <p:cNvPr id="6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67" name="Line 185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1654" y="1799"/>
                <a:ext cx="48" cy="48"/>
                <a:chOff x="576" y="2064"/>
                <a:chExt cx="48" cy="48"/>
              </a:xfrm>
            </p:grpSpPr>
            <p:sp>
              <p:nvSpPr>
                <p:cNvPr id="64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65" name="Line 188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</p:grpSp>
        </p:grpSp>
      </p:grpSp>
      <p:sp>
        <p:nvSpPr>
          <p:cNvPr id="7" name="Text Box 189"/>
          <p:cNvSpPr txBox="1">
            <a:spLocks noChangeArrowheads="1"/>
          </p:cNvSpPr>
          <p:nvPr/>
        </p:nvSpPr>
        <p:spPr bwMode="auto">
          <a:xfrm>
            <a:off x="1069181" y="906463"/>
            <a:ext cx="1626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+mn-lt"/>
                <a:cs typeface="Arial" pitchFamily="34" charset="0"/>
              </a:rPr>
              <a:t>Logic Element</a:t>
            </a:r>
          </a:p>
        </p:txBody>
      </p:sp>
      <p:sp>
        <p:nvSpPr>
          <p:cNvPr id="8" name="Line 190"/>
          <p:cNvSpPr>
            <a:spLocks noChangeShapeType="1"/>
          </p:cNvSpPr>
          <p:nvPr/>
        </p:nvSpPr>
        <p:spPr bwMode="auto">
          <a:xfrm flipH="1">
            <a:off x="1780381" y="1311275"/>
            <a:ext cx="3048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 sz="2000">
              <a:latin typeface="+mn-lt"/>
            </a:endParaRPr>
          </a:p>
        </p:txBody>
      </p:sp>
      <p:sp>
        <p:nvSpPr>
          <p:cNvPr id="9" name="Text Box 191"/>
          <p:cNvSpPr txBox="1">
            <a:spLocks noChangeArrowheads="1"/>
          </p:cNvSpPr>
          <p:nvPr/>
        </p:nvSpPr>
        <p:spPr bwMode="auto">
          <a:xfrm>
            <a:off x="4421981" y="866775"/>
            <a:ext cx="8384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+mn-lt"/>
                <a:cs typeface="Arial" pitchFamily="34" charset="0"/>
              </a:rPr>
              <a:t>Tracks</a:t>
            </a:r>
          </a:p>
        </p:txBody>
      </p:sp>
      <p:sp>
        <p:nvSpPr>
          <p:cNvPr id="10" name="Line 192"/>
          <p:cNvSpPr>
            <a:spLocks noChangeShapeType="1"/>
          </p:cNvSpPr>
          <p:nvPr/>
        </p:nvSpPr>
        <p:spPr bwMode="auto">
          <a:xfrm flipH="1">
            <a:off x="4929981" y="1250950"/>
            <a:ext cx="1016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059781" y="1952625"/>
            <a:ext cx="1981200" cy="3048000"/>
            <a:chOff x="1152" y="1488"/>
            <a:chExt cx="1536" cy="192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152" y="1488"/>
              <a:ext cx="384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3" name="Line 195"/>
            <p:cNvSpPr>
              <a:spLocks noChangeShapeType="1"/>
            </p:cNvSpPr>
            <p:nvPr/>
          </p:nvSpPr>
          <p:spPr bwMode="auto">
            <a:xfrm flipH="1" flipV="1">
              <a:off x="1488" y="2112"/>
              <a:ext cx="1200" cy="1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30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FPGA: Architecture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534" y="1313764"/>
            <a:ext cx="6615735" cy="474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2150" y="4599130"/>
            <a:ext cx="2590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99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Comparison of Design Styles</a:t>
            </a:r>
            <a:endParaRPr lang="he-IL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510" y="1992120"/>
            <a:ext cx="8898985" cy="3642125"/>
            <a:chOff x="128510" y="1992120"/>
            <a:chExt cx="8898985" cy="364212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79047026"/>
                </p:ext>
              </p:extLst>
            </p:nvPr>
          </p:nvGraphicFramePr>
          <p:xfrm>
            <a:off x="128510" y="1992120"/>
            <a:ext cx="8898985" cy="3642125"/>
          </p:xfrm>
          <a:graphic>
            <a:graphicData uri="http://schemas.openxmlformats.org/presentationml/2006/ole">
              <p:oleObj spid="_x0000_s6248" name="Document" r:id="rId3" imgW="9471586" imgH="3847093" progId="Word.Document.8">
                <p:embed/>
              </p:oleObj>
            </a:graphicData>
          </a:graphic>
        </p:graphicFrame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4036385" y="2100336"/>
              <a:ext cx="220805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75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/>
              <a:t>Comparison of Design Styles</a:t>
            </a:r>
            <a:endParaRPr lang="he-IL" sz="3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53523" y="2284413"/>
            <a:ext cx="8023922" cy="3394837"/>
            <a:chOff x="512066" y="2284413"/>
            <a:chExt cx="8023922" cy="339483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521550" y="2284413"/>
              <a:ext cx="8014438" cy="3394837"/>
              <a:chOff x="672" y="1248"/>
              <a:chExt cx="4704" cy="1824"/>
            </a:xfrm>
          </p:grpSpPr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1776" y="124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672" y="2208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36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593846" y="3499114"/>
              <a:ext cx="1472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Area</a:t>
              </a: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512066" y="4250628"/>
              <a:ext cx="17173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Performance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512066" y="4964939"/>
              <a:ext cx="17173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Fabrication layers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4036385" y="2370366"/>
              <a:ext cx="2208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style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383428" y="2865421"/>
              <a:ext cx="1472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full-custom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803401" y="2888940"/>
              <a:ext cx="14922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standard cell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5435538" y="2865421"/>
              <a:ext cx="139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gate array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6973938" y="2910426"/>
              <a:ext cx="1472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FPGA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2393006" y="3499114"/>
              <a:ext cx="12267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compact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2393006" y="4302713"/>
              <a:ext cx="11449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high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791045" y="3389363"/>
              <a:ext cx="1553820" cy="560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compact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 to moderate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390533" y="3499114"/>
              <a:ext cx="139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moderate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7055718" y="3499114"/>
              <a:ext cx="139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large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701485" y="4192962"/>
              <a:ext cx="1553820" cy="5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high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 to moderate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5435538" y="4250628"/>
              <a:ext cx="139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moderate</a:t>
              </a: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7166043" y="4250628"/>
              <a:ext cx="11449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low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2393006" y="5054228"/>
              <a:ext cx="12267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ALL</a:t>
              </a: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3783265" y="5054228"/>
              <a:ext cx="139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ALL</a:t>
              </a:r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5337085" y="4964939"/>
              <a:ext cx="13902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routing layers</a:t>
              </a: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7284598" y="5054228"/>
              <a:ext cx="9813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none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925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/>
              <a:t>Comparison of Design Styles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10" y="1898830"/>
            <a:ext cx="8667455" cy="27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9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Styles Tradeoffs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38790"/>
            <a:ext cx="6660740" cy="464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9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42510" y="1763815"/>
            <a:ext cx="6444825" cy="3750695"/>
            <a:chOff x="161740" y="2603958"/>
            <a:chExt cx="6444825" cy="375069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flipV="1">
              <a:off x="161740" y="2603958"/>
              <a:ext cx="6444825" cy="375069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161155" y="3727964"/>
              <a:ext cx="4483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81994" y="5055133"/>
              <a:ext cx="21856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86082" y="2920122"/>
              <a:ext cx="4137764" cy="400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/>
              <a:r>
                <a:rPr lang="en-US" sz="2000" dirty="0"/>
                <a:t>Electronic Systems &gt; $1 Trillion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36752" y="3969596"/>
              <a:ext cx="3278454" cy="400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 eaLnBrk="1" hangingPunct="1"/>
              <a:r>
                <a:rPr lang="en-US" sz="2000" dirty="0"/>
                <a:t>Semiconductor &gt; $220 B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636926" y="5139284"/>
              <a:ext cx="1447751" cy="400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/>
              <a:r>
                <a:rPr lang="en-US" sz="2000" dirty="0"/>
                <a:t>CAD  $3 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4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Inverted Pyramid (~2000)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2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60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Moore’s law – exponential growth in complexity</a:t>
            </a:r>
            <a:endParaRPr lang="en-US" dirty="0"/>
          </a:p>
        </p:txBody>
      </p:sp>
      <p:pic>
        <p:nvPicPr>
          <p:cNvPr id="6" name="Picture 5" descr="Moores_law_(1970-20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4695825" cy="4745254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>
            <a:off x="6248400" y="1905000"/>
            <a:ext cx="2895600" cy="1828800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 billion transistors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explosion and productivity</a:t>
            </a:r>
            <a:endParaRPr lang="en-US" dirty="0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02" y="1524000"/>
            <a:ext cx="7966098" cy="441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4724400"/>
            <a:ext cx="7010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1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Factors and Styles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795" y="1485385"/>
            <a:ext cx="76676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86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Evolution of the EDA Industry</a:t>
            </a:r>
            <a:endParaRPr lang="he-IL" sz="36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Line 860"/>
          <p:cNvSpPr>
            <a:spLocks noChangeShapeType="1"/>
          </p:cNvSpPr>
          <p:nvPr/>
        </p:nvSpPr>
        <p:spPr bwMode="auto">
          <a:xfrm>
            <a:off x="518853" y="2496378"/>
            <a:ext cx="4762" cy="3422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Freeform 861"/>
          <p:cNvSpPr>
            <a:spLocks/>
          </p:cNvSpPr>
          <p:nvPr/>
        </p:nvSpPr>
        <p:spPr bwMode="auto">
          <a:xfrm>
            <a:off x="431540" y="2312228"/>
            <a:ext cx="176213" cy="300037"/>
          </a:xfrm>
          <a:custGeom>
            <a:avLst/>
            <a:gdLst>
              <a:gd name="T0" fmla="*/ 176213 w 48"/>
              <a:gd name="T1" fmla="*/ 300037 h 78"/>
              <a:gd name="T2" fmla="*/ 88107 w 48"/>
              <a:gd name="T3" fmla="*/ 0 h 78"/>
              <a:gd name="T4" fmla="*/ 0 w 48"/>
              <a:gd name="T5" fmla="*/ 300037 h 78"/>
              <a:gd name="T6" fmla="*/ 88107 w 48"/>
              <a:gd name="T7" fmla="*/ 207718 h 78"/>
              <a:gd name="T8" fmla="*/ 176213 w 48"/>
              <a:gd name="T9" fmla="*/ 300037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78">
                <a:moveTo>
                  <a:pt x="48" y="78"/>
                </a:moveTo>
                <a:lnTo>
                  <a:pt x="24" y="0"/>
                </a:lnTo>
                <a:lnTo>
                  <a:pt x="0" y="78"/>
                </a:lnTo>
                <a:lnTo>
                  <a:pt x="24" y="54"/>
                </a:lnTo>
                <a:lnTo>
                  <a:pt x="48" y="78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" name="Line 862"/>
          <p:cNvSpPr>
            <a:spLocks noChangeShapeType="1"/>
          </p:cNvSpPr>
          <p:nvPr/>
        </p:nvSpPr>
        <p:spPr bwMode="auto">
          <a:xfrm>
            <a:off x="518853" y="5919028"/>
            <a:ext cx="5969000" cy="3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Freeform 863"/>
          <p:cNvSpPr>
            <a:spLocks/>
          </p:cNvSpPr>
          <p:nvPr/>
        </p:nvSpPr>
        <p:spPr bwMode="auto">
          <a:xfrm>
            <a:off x="6378315" y="5826953"/>
            <a:ext cx="307975" cy="184150"/>
          </a:xfrm>
          <a:custGeom>
            <a:avLst/>
            <a:gdLst>
              <a:gd name="T0" fmla="*/ 0 w 84"/>
              <a:gd name="T1" fmla="*/ 184150 h 48"/>
              <a:gd name="T2" fmla="*/ 307975 w 84"/>
              <a:gd name="T3" fmla="*/ 92075 h 48"/>
              <a:gd name="T4" fmla="*/ 0 w 84"/>
              <a:gd name="T5" fmla="*/ 0 h 48"/>
              <a:gd name="T6" fmla="*/ 87993 w 84"/>
              <a:gd name="T7" fmla="*/ 92075 h 48"/>
              <a:gd name="T8" fmla="*/ 0 w 84"/>
              <a:gd name="T9" fmla="*/ 18415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48">
                <a:moveTo>
                  <a:pt x="0" y="48"/>
                </a:moveTo>
                <a:lnTo>
                  <a:pt x="84" y="24"/>
                </a:lnTo>
                <a:lnTo>
                  <a:pt x="0" y="0"/>
                </a:lnTo>
                <a:lnTo>
                  <a:pt x="24" y="24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8" name="Freeform 1450"/>
          <p:cNvSpPr>
            <a:spLocks/>
          </p:cNvSpPr>
          <p:nvPr/>
        </p:nvSpPr>
        <p:spPr bwMode="auto">
          <a:xfrm>
            <a:off x="736340" y="3802890"/>
            <a:ext cx="1752600" cy="1409700"/>
          </a:xfrm>
          <a:custGeom>
            <a:avLst/>
            <a:gdLst>
              <a:gd name="T0" fmla="*/ 0 w 1104"/>
              <a:gd name="T1" fmla="*/ 1371600 h 888"/>
              <a:gd name="T2" fmla="*/ 304800 w 1104"/>
              <a:gd name="T3" fmla="*/ 1371600 h 888"/>
              <a:gd name="T4" fmla="*/ 685800 w 1104"/>
              <a:gd name="T5" fmla="*/ 1143000 h 888"/>
              <a:gd name="T6" fmla="*/ 914400 w 1104"/>
              <a:gd name="T7" fmla="*/ 457200 h 888"/>
              <a:gd name="T8" fmla="*/ 1219200 w 1104"/>
              <a:gd name="T9" fmla="*/ 76200 h 888"/>
              <a:gd name="T10" fmla="*/ 1752600 w 1104"/>
              <a:gd name="T11" fmla="*/ 0 h 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888">
                <a:moveTo>
                  <a:pt x="0" y="864"/>
                </a:moveTo>
                <a:cubicBezTo>
                  <a:pt x="60" y="876"/>
                  <a:pt x="120" y="888"/>
                  <a:pt x="192" y="864"/>
                </a:cubicBezTo>
                <a:cubicBezTo>
                  <a:pt x="264" y="840"/>
                  <a:pt x="368" y="816"/>
                  <a:pt x="432" y="720"/>
                </a:cubicBezTo>
                <a:cubicBezTo>
                  <a:pt x="496" y="624"/>
                  <a:pt x="520" y="400"/>
                  <a:pt x="576" y="288"/>
                </a:cubicBezTo>
                <a:cubicBezTo>
                  <a:pt x="632" y="176"/>
                  <a:pt x="680" y="96"/>
                  <a:pt x="768" y="48"/>
                </a:cubicBezTo>
                <a:cubicBezTo>
                  <a:pt x="856" y="0"/>
                  <a:pt x="1008" y="16"/>
                  <a:pt x="110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Text Box 1454"/>
          <p:cNvSpPr txBox="1">
            <a:spLocks noChangeArrowheads="1"/>
          </p:cNvSpPr>
          <p:nvPr/>
        </p:nvSpPr>
        <p:spPr bwMode="auto">
          <a:xfrm>
            <a:off x="701570" y="2303875"/>
            <a:ext cx="2719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</a:rPr>
              <a:t>Results</a:t>
            </a: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</a:rPr>
              <a:t>(design productivity)</a:t>
            </a:r>
          </a:p>
        </p:txBody>
      </p:sp>
      <p:sp>
        <p:nvSpPr>
          <p:cNvPr id="10" name="Text Box 1455"/>
          <p:cNvSpPr txBox="1">
            <a:spLocks noChangeArrowheads="1"/>
          </p:cNvSpPr>
          <p:nvPr/>
        </p:nvSpPr>
        <p:spPr bwMode="auto">
          <a:xfrm>
            <a:off x="5427095" y="5454225"/>
            <a:ext cx="2970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FF"/>
                </a:solidFill>
              </a:rPr>
              <a:t>Effort (EDA </a:t>
            </a:r>
            <a:r>
              <a:rPr lang="en-US" sz="2000" dirty="0">
                <a:solidFill>
                  <a:srgbClr val="0000FF"/>
                </a:solidFill>
              </a:rPr>
              <a:t>tool effort)</a:t>
            </a:r>
          </a:p>
        </p:txBody>
      </p:sp>
      <p:grpSp>
        <p:nvGrpSpPr>
          <p:cNvPr id="11" name="Group 1510"/>
          <p:cNvGrpSpPr>
            <a:grpSpLocks/>
          </p:cNvGrpSpPr>
          <p:nvPr/>
        </p:nvGrpSpPr>
        <p:grpSpPr bwMode="auto">
          <a:xfrm>
            <a:off x="1566603" y="4763328"/>
            <a:ext cx="7123113" cy="868362"/>
            <a:chOff x="1099" y="2669"/>
            <a:chExt cx="4487" cy="547"/>
          </a:xfrm>
        </p:grpSpPr>
        <p:grpSp>
          <p:nvGrpSpPr>
            <p:cNvPr id="12" name="Group 1445"/>
            <p:cNvGrpSpPr>
              <a:grpSpLocks/>
            </p:cNvGrpSpPr>
            <p:nvPr/>
          </p:nvGrpSpPr>
          <p:grpSpPr bwMode="auto">
            <a:xfrm>
              <a:off x="1099" y="2669"/>
              <a:ext cx="581" cy="547"/>
              <a:chOff x="1147" y="2669"/>
              <a:chExt cx="208" cy="262"/>
            </a:xfrm>
          </p:grpSpPr>
          <p:sp>
            <p:nvSpPr>
              <p:cNvPr id="14" name="Rectangle 1002"/>
              <p:cNvSpPr>
                <a:spLocks noChangeArrowheads="1"/>
              </p:cNvSpPr>
              <p:nvPr/>
            </p:nvSpPr>
            <p:spPr bwMode="auto">
              <a:xfrm>
                <a:off x="1147" y="2669"/>
                <a:ext cx="208" cy="26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" name="Rectangle 1003"/>
              <p:cNvSpPr>
                <a:spLocks noChangeArrowheads="1"/>
              </p:cNvSpPr>
              <p:nvPr/>
            </p:nvSpPr>
            <p:spPr bwMode="auto">
              <a:xfrm>
                <a:off x="1258" y="2756"/>
                <a:ext cx="14" cy="102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" name="Rectangle 1004"/>
              <p:cNvSpPr>
                <a:spLocks noChangeArrowheads="1"/>
              </p:cNvSpPr>
              <p:nvPr/>
            </p:nvSpPr>
            <p:spPr bwMode="auto">
              <a:xfrm>
                <a:off x="1258" y="2785"/>
                <a:ext cx="83" cy="29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7" name="Rectangle 1005"/>
              <p:cNvSpPr>
                <a:spLocks noChangeArrowheads="1"/>
              </p:cNvSpPr>
              <p:nvPr/>
            </p:nvSpPr>
            <p:spPr bwMode="auto">
              <a:xfrm>
                <a:off x="1244" y="2712"/>
                <a:ext cx="42" cy="59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8" name="Rectangle 1006"/>
              <p:cNvSpPr>
                <a:spLocks noChangeArrowheads="1"/>
              </p:cNvSpPr>
              <p:nvPr/>
            </p:nvSpPr>
            <p:spPr bwMode="auto">
              <a:xfrm>
                <a:off x="1202" y="2683"/>
                <a:ext cx="125" cy="15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Rectangle 1007"/>
              <p:cNvSpPr>
                <a:spLocks noChangeArrowheads="1"/>
              </p:cNvSpPr>
              <p:nvPr/>
            </p:nvSpPr>
            <p:spPr bwMode="auto">
              <a:xfrm>
                <a:off x="1258" y="2683"/>
                <a:ext cx="14" cy="44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Rectangle 1008"/>
              <p:cNvSpPr>
                <a:spLocks noChangeArrowheads="1"/>
              </p:cNvSpPr>
              <p:nvPr/>
            </p:nvSpPr>
            <p:spPr bwMode="auto">
              <a:xfrm>
                <a:off x="1258" y="2727"/>
                <a:ext cx="14" cy="1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Rectangle 1010"/>
              <p:cNvSpPr>
                <a:spLocks noChangeArrowheads="1"/>
              </p:cNvSpPr>
              <p:nvPr/>
            </p:nvSpPr>
            <p:spPr bwMode="auto">
              <a:xfrm>
                <a:off x="1258" y="2727"/>
                <a:ext cx="14" cy="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Rectangle 1011"/>
              <p:cNvSpPr>
                <a:spLocks noChangeArrowheads="1"/>
              </p:cNvSpPr>
              <p:nvPr/>
            </p:nvSpPr>
            <p:spPr bwMode="auto">
              <a:xfrm>
                <a:off x="1258" y="2771"/>
                <a:ext cx="14" cy="2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Rectangle 1012"/>
              <p:cNvSpPr>
                <a:spLocks noChangeArrowheads="1"/>
              </p:cNvSpPr>
              <p:nvPr/>
            </p:nvSpPr>
            <p:spPr bwMode="auto">
              <a:xfrm>
                <a:off x="1258" y="2771"/>
                <a:ext cx="14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Rectangle 1013"/>
              <p:cNvSpPr>
                <a:spLocks noChangeArrowheads="1"/>
              </p:cNvSpPr>
              <p:nvPr/>
            </p:nvSpPr>
            <p:spPr bwMode="auto">
              <a:xfrm>
                <a:off x="1244" y="2829"/>
                <a:ext cx="42" cy="58"/>
              </a:xfrm>
              <a:prstGeom prst="rect">
                <a:avLst/>
              </a:prstGeom>
              <a:solidFill>
                <a:srgbClr val="33CC33"/>
              </a:solidFill>
              <a:ln w="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Rectangle 1014"/>
              <p:cNvSpPr>
                <a:spLocks noChangeArrowheads="1"/>
              </p:cNvSpPr>
              <p:nvPr/>
            </p:nvSpPr>
            <p:spPr bwMode="auto">
              <a:xfrm>
                <a:off x="1202" y="2902"/>
                <a:ext cx="125" cy="29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Rectangle 1015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43"/>
              </a:xfrm>
              <a:prstGeom prst="rect">
                <a:avLst/>
              </a:prstGeom>
              <a:solidFill>
                <a:srgbClr val="00DFCA"/>
              </a:solidFill>
              <a:ln w="0">
                <a:solidFill>
                  <a:srgbClr val="00DFC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Rectangle 1016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1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Rectangle 1017"/>
              <p:cNvSpPr>
                <a:spLocks noChangeArrowheads="1"/>
              </p:cNvSpPr>
              <p:nvPr/>
            </p:nvSpPr>
            <p:spPr bwMode="auto">
              <a:xfrm>
                <a:off x="1258" y="2873"/>
                <a:ext cx="14" cy="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Rectangle 1018"/>
              <p:cNvSpPr>
                <a:spLocks noChangeArrowheads="1"/>
              </p:cNvSpPr>
              <p:nvPr/>
            </p:nvSpPr>
            <p:spPr bwMode="auto">
              <a:xfrm>
                <a:off x="1258" y="2843"/>
                <a:ext cx="14" cy="3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Rectangle 1019"/>
              <p:cNvSpPr>
                <a:spLocks noChangeArrowheads="1"/>
              </p:cNvSpPr>
              <p:nvPr/>
            </p:nvSpPr>
            <p:spPr bwMode="auto">
              <a:xfrm>
                <a:off x="1258" y="2843"/>
                <a:ext cx="14" cy="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Line 1020"/>
              <p:cNvSpPr>
                <a:spLocks noChangeShapeType="1"/>
              </p:cNvSpPr>
              <p:nvPr/>
            </p:nvSpPr>
            <p:spPr bwMode="auto">
              <a:xfrm>
                <a:off x="1189" y="2741"/>
                <a:ext cx="2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Rectangle 1021"/>
              <p:cNvSpPr>
                <a:spLocks noChangeArrowheads="1"/>
              </p:cNvSpPr>
              <p:nvPr/>
            </p:nvSpPr>
            <p:spPr bwMode="auto">
              <a:xfrm>
                <a:off x="1189" y="2741"/>
                <a:ext cx="97" cy="30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Rectangle 1022"/>
              <p:cNvSpPr>
                <a:spLocks noChangeArrowheads="1"/>
              </p:cNvSpPr>
              <p:nvPr/>
            </p:nvSpPr>
            <p:spPr bwMode="auto">
              <a:xfrm>
                <a:off x="1189" y="2843"/>
                <a:ext cx="97" cy="30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Rectangle 1023"/>
              <p:cNvSpPr>
                <a:spLocks noChangeArrowheads="1"/>
              </p:cNvSpPr>
              <p:nvPr/>
            </p:nvSpPr>
            <p:spPr bwMode="auto">
              <a:xfrm>
                <a:off x="1189" y="2741"/>
                <a:ext cx="27" cy="117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Rectangle 1024"/>
              <p:cNvSpPr>
                <a:spLocks noChangeArrowheads="1"/>
              </p:cNvSpPr>
              <p:nvPr/>
            </p:nvSpPr>
            <p:spPr bwMode="auto">
              <a:xfrm>
                <a:off x="1161" y="2785"/>
                <a:ext cx="41" cy="29"/>
              </a:xfrm>
              <a:prstGeom prst="rect">
                <a:avLst/>
              </a:prstGeom>
              <a:solidFill>
                <a:srgbClr val="FF9999"/>
              </a:solidFill>
              <a:ln w="0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3" name="Text Box 1457"/>
            <p:cNvSpPr txBox="1">
              <a:spLocks noChangeArrowheads="1"/>
            </p:cNvSpPr>
            <p:nvPr/>
          </p:nvSpPr>
          <p:spPr bwMode="auto">
            <a:xfrm>
              <a:off x="1688" y="2736"/>
              <a:ext cx="38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l" eaLnBrk="1" hangingPunct="1"/>
              <a:r>
                <a:rPr lang="en-US" sz="2000" dirty="0"/>
                <a:t>Transistor entry – Calma, Computervision, Magic</a:t>
              </a:r>
            </a:p>
          </p:txBody>
        </p:sp>
      </p:grpSp>
      <p:grpSp>
        <p:nvGrpSpPr>
          <p:cNvPr id="36" name="Group 1511"/>
          <p:cNvGrpSpPr>
            <a:grpSpLocks/>
          </p:cNvGrpSpPr>
          <p:nvPr/>
        </p:nvGrpSpPr>
        <p:grpSpPr bwMode="auto">
          <a:xfrm>
            <a:off x="1879340" y="3421890"/>
            <a:ext cx="6804025" cy="1257300"/>
            <a:chOff x="1296" y="1824"/>
            <a:chExt cx="4286" cy="792"/>
          </a:xfrm>
        </p:grpSpPr>
        <p:sp>
          <p:nvSpPr>
            <p:cNvPr id="37" name="Freeform 1451"/>
            <p:cNvSpPr>
              <a:spLocks/>
            </p:cNvSpPr>
            <p:nvPr/>
          </p:nvSpPr>
          <p:spPr bwMode="auto">
            <a:xfrm>
              <a:off x="1296" y="1824"/>
              <a:ext cx="1104" cy="792"/>
            </a:xfrm>
            <a:custGeom>
              <a:avLst/>
              <a:gdLst>
                <a:gd name="T0" fmla="*/ 0 w 1104"/>
                <a:gd name="T1" fmla="*/ 771 h 888"/>
                <a:gd name="T2" fmla="*/ 192 w 1104"/>
                <a:gd name="T3" fmla="*/ 771 h 888"/>
                <a:gd name="T4" fmla="*/ 432 w 1104"/>
                <a:gd name="T5" fmla="*/ 642 h 888"/>
                <a:gd name="T6" fmla="*/ 576 w 1104"/>
                <a:gd name="T7" fmla="*/ 257 h 888"/>
                <a:gd name="T8" fmla="*/ 768 w 1104"/>
                <a:gd name="T9" fmla="*/ 43 h 888"/>
                <a:gd name="T10" fmla="*/ 1104 w 1104"/>
                <a:gd name="T11" fmla="*/ 0 h 8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8" name="Group 1490"/>
            <p:cNvGrpSpPr>
              <a:grpSpLocks/>
            </p:cNvGrpSpPr>
            <p:nvPr/>
          </p:nvGrpSpPr>
          <p:grpSpPr bwMode="auto">
            <a:xfrm>
              <a:off x="1877" y="2138"/>
              <a:ext cx="571" cy="406"/>
              <a:chOff x="3509" y="1868"/>
              <a:chExt cx="921" cy="602"/>
            </a:xfrm>
          </p:grpSpPr>
          <p:grpSp>
            <p:nvGrpSpPr>
              <p:cNvPr id="40" name="Group 1459"/>
              <p:cNvGrpSpPr>
                <a:grpSpLocks/>
              </p:cNvGrpSpPr>
              <p:nvPr/>
            </p:nvGrpSpPr>
            <p:grpSpPr bwMode="auto">
              <a:xfrm flipH="1">
                <a:off x="4146" y="2028"/>
                <a:ext cx="284" cy="242"/>
                <a:chOff x="1424" y="2928"/>
                <a:chExt cx="600" cy="432"/>
              </a:xfrm>
            </p:grpSpPr>
            <p:sp>
              <p:nvSpPr>
                <p:cNvPr id="61" name="AutoShape 1460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1461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1462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1463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</p:grpSp>
          <p:grpSp>
            <p:nvGrpSpPr>
              <p:cNvPr id="41" name="Group 1464"/>
              <p:cNvGrpSpPr>
                <a:grpSpLocks/>
              </p:cNvGrpSpPr>
              <p:nvPr/>
            </p:nvGrpSpPr>
            <p:grpSpPr bwMode="auto">
              <a:xfrm flipH="1">
                <a:off x="3852" y="1961"/>
                <a:ext cx="295" cy="215"/>
                <a:chOff x="2160" y="3360"/>
                <a:chExt cx="624" cy="384"/>
              </a:xfrm>
            </p:grpSpPr>
            <p:sp>
              <p:nvSpPr>
                <p:cNvPr id="57" name="AutoShape 1465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1466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1467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1468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</p:grpSp>
          <p:grpSp>
            <p:nvGrpSpPr>
              <p:cNvPr id="42" name="Group 1469"/>
              <p:cNvGrpSpPr>
                <a:grpSpLocks/>
              </p:cNvGrpSpPr>
              <p:nvPr/>
            </p:nvGrpSpPr>
            <p:grpSpPr bwMode="auto">
              <a:xfrm flipH="1">
                <a:off x="3852" y="2255"/>
                <a:ext cx="295" cy="215"/>
                <a:chOff x="2160" y="3360"/>
                <a:chExt cx="624" cy="384"/>
              </a:xfrm>
            </p:grpSpPr>
            <p:sp>
              <p:nvSpPr>
                <p:cNvPr id="53" name="AutoShape 1470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1471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1472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1473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</p:grpSp>
          <p:grpSp>
            <p:nvGrpSpPr>
              <p:cNvPr id="43" name="Group 1474"/>
              <p:cNvGrpSpPr>
                <a:grpSpLocks/>
              </p:cNvGrpSpPr>
              <p:nvPr/>
            </p:nvGrpSpPr>
            <p:grpSpPr bwMode="auto">
              <a:xfrm flipH="1">
                <a:off x="3509" y="1868"/>
                <a:ext cx="284" cy="242"/>
                <a:chOff x="1424" y="2928"/>
                <a:chExt cx="600" cy="432"/>
              </a:xfrm>
            </p:grpSpPr>
            <p:sp>
              <p:nvSpPr>
                <p:cNvPr id="49" name="AutoShape 1475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0" name="Line 1476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1477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1478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391" tIns="45696" rIns="91391" bIns="45696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44" name="Line 1479"/>
              <p:cNvSpPr>
                <a:spLocks noChangeShapeType="1"/>
              </p:cNvSpPr>
              <p:nvPr/>
            </p:nvSpPr>
            <p:spPr bwMode="auto">
              <a:xfrm>
                <a:off x="4150" y="2224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1" tIns="45696" rIns="91391" bIns="45696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45" name="Line 1480"/>
              <p:cNvSpPr>
                <a:spLocks noChangeShapeType="1"/>
              </p:cNvSpPr>
              <p:nvPr/>
            </p:nvSpPr>
            <p:spPr bwMode="auto">
              <a:xfrm flipH="1">
                <a:off x="3784" y="1988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1" tIns="45696" rIns="91391" bIns="45696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46" name="Line 1481"/>
              <p:cNvSpPr>
                <a:spLocks noChangeShapeType="1"/>
              </p:cNvSpPr>
              <p:nvPr/>
            </p:nvSpPr>
            <p:spPr bwMode="auto">
              <a:xfrm flipH="1">
                <a:off x="3784" y="2149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1" tIns="45696" rIns="91391" bIns="45696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47" name="Line 1482"/>
              <p:cNvSpPr>
                <a:spLocks noChangeShapeType="1"/>
              </p:cNvSpPr>
              <p:nvPr/>
            </p:nvSpPr>
            <p:spPr bwMode="auto">
              <a:xfrm>
                <a:off x="3784" y="2149"/>
                <a:ext cx="0" cy="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1" tIns="45696" rIns="91391" bIns="45696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48" name="Line 1483"/>
              <p:cNvSpPr>
                <a:spLocks noChangeShapeType="1"/>
              </p:cNvSpPr>
              <p:nvPr/>
            </p:nvSpPr>
            <p:spPr bwMode="auto">
              <a:xfrm flipH="1">
                <a:off x="3512" y="220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391" tIns="45696" rIns="91391" bIns="45696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9" name="Text Box 1491"/>
            <p:cNvSpPr txBox="1">
              <a:spLocks noChangeArrowheads="1"/>
            </p:cNvSpPr>
            <p:nvPr/>
          </p:nvSpPr>
          <p:spPr bwMode="auto">
            <a:xfrm>
              <a:off x="2496" y="2256"/>
              <a:ext cx="3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l" eaLnBrk="1" hangingPunct="1"/>
              <a:r>
                <a:rPr lang="en-US" sz="2000" dirty="0"/>
                <a:t>Schematic entry – Daisy, Mentor, Valid</a:t>
              </a:r>
            </a:p>
          </p:txBody>
        </p:sp>
      </p:grpSp>
      <p:grpSp>
        <p:nvGrpSpPr>
          <p:cNvPr id="65" name="Group 1512"/>
          <p:cNvGrpSpPr>
            <a:grpSpLocks/>
          </p:cNvGrpSpPr>
          <p:nvPr/>
        </p:nvGrpSpPr>
        <p:grpSpPr bwMode="auto">
          <a:xfrm>
            <a:off x="3327140" y="2507490"/>
            <a:ext cx="5351463" cy="1295400"/>
            <a:chOff x="2208" y="1248"/>
            <a:chExt cx="3371" cy="816"/>
          </a:xfrm>
        </p:grpSpPr>
        <p:sp>
          <p:nvSpPr>
            <p:cNvPr id="66" name="Freeform 1452"/>
            <p:cNvSpPr>
              <a:spLocks/>
            </p:cNvSpPr>
            <p:nvPr/>
          </p:nvSpPr>
          <p:spPr bwMode="auto">
            <a:xfrm>
              <a:off x="2208" y="1248"/>
              <a:ext cx="864" cy="792"/>
            </a:xfrm>
            <a:custGeom>
              <a:avLst/>
              <a:gdLst>
                <a:gd name="T0" fmla="*/ 0 w 1104"/>
                <a:gd name="T1" fmla="*/ 771 h 888"/>
                <a:gd name="T2" fmla="*/ 150 w 1104"/>
                <a:gd name="T3" fmla="*/ 771 h 888"/>
                <a:gd name="T4" fmla="*/ 338 w 1104"/>
                <a:gd name="T5" fmla="*/ 642 h 888"/>
                <a:gd name="T6" fmla="*/ 451 w 1104"/>
                <a:gd name="T7" fmla="*/ 257 h 888"/>
                <a:gd name="T8" fmla="*/ 601 w 1104"/>
                <a:gd name="T9" fmla="*/ 43 h 888"/>
                <a:gd name="T10" fmla="*/ 864 w 1104"/>
                <a:gd name="T11" fmla="*/ 0 h 8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67" name="Group 1500"/>
            <p:cNvGrpSpPr>
              <a:grpSpLocks/>
            </p:cNvGrpSpPr>
            <p:nvPr/>
          </p:nvGrpSpPr>
          <p:grpSpPr bwMode="auto">
            <a:xfrm>
              <a:off x="2688" y="1680"/>
              <a:ext cx="288" cy="384"/>
              <a:chOff x="2688" y="1680"/>
              <a:chExt cx="288" cy="384"/>
            </a:xfrm>
          </p:grpSpPr>
          <p:sp>
            <p:nvSpPr>
              <p:cNvPr id="76" name="Rectangle 149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7" name="Line 1493"/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8" name="Line 1494"/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9" name="Line 1495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0" name="Line 1496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1" name="Line 1497"/>
              <p:cNvSpPr>
                <a:spLocks noChangeShapeType="1"/>
              </p:cNvSpPr>
              <p:nvPr/>
            </p:nvSpPr>
            <p:spPr bwMode="auto">
              <a:xfrm>
                <a:off x="2784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2" name="Line 1498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3" name="Line 149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68" name="Text Box 1501"/>
            <p:cNvSpPr txBox="1">
              <a:spLocks noChangeArrowheads="1"/>
            </p:cNvSpPr>
            <p:nvPr/>
          </p:nvSpPr>
          <p:spPr bwMode="auto">
            <a:xfrm>
              <a:off x="3077" y="1805"/>
              <a:ext cx="25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l" eaLnBrk="1" hangingPunct="1"/>
              <a:r>
                <a:rPr lang="en-US" sz="2000" dirty="0"/>
                <a:t>Synthesis – Cadence, Synopsys</a:t>
              </a:r>
            </a:p>
          </p:txBody>
        </p:sp>
        <p:grpSp>
          <p:nvGrpSpPr>
            <p:cNvPr id="69" name="Group 1508"/>
            <p:cNvGrpSpPr>
              <a:grpSpLocks/>
            </p:cNvGrpSpPr>
            <p:nvPr/>
          </p:nvGrpSpPr>
          <p:grpSpPr bwMode="auto">
            <a:xfrm>
              <a:off x="3024" y="1344"/>
              <a:ext cx="480" cy="384"/>
              <a:chOff x="4656" y="720"/>
              <a:chExt cx="480" cy="384"/>
            </a:xfrm>
          </p:grpSpPr>
          <p:sp>
            <p:nvSpPr>
              <p:cNvPr id="70" name="Oval 1502"/>
              <p:cNvSpPr>
                <a:spLocks noChangeArrowheads="1"/>
              </p:cNvSpPr>
              <p:nvPr/>
            </p:nvSpPr>
            <p:spPr bwMode="auto">
              <a:xfrm>
                <a:off x="4848" y="72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1" name="Oval 1503"/>
              <p:cNvSpPr>
                <a:spLocks noChangeArrowheads="1"/>
              </p:cNvSpPr>
              <p:nvPr/>
            </p:nvSpPr>
            <p:spPr bwMode="auto">
              <a:xfrm>
                <a:off x="4656" y="9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2" name="Oval 1504"/>
              <p:cNvSpPr>
                <a:spLocks noChangeArrowheads="1"/>
              </p:cNvSpPr>
              <p:nvPr/>
            </p:nvSpPr>
            <p:spPr bwMode="auto">
              <a:xfrm>
                <a:off x="4992" y="96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3" name="Freeform 1505"/>
              <p:cNvSpPr>
                <a:spLocks/>
              </p:cNvSpPr>
              <p:nvPr/>
            </p:nvSpPr>
            <p:spPr bwMode="auto">
              <a:xfrm>
                <a:off x="4718" y="780"/>
                <a:ext cx="127" cy="123"/>
              </a:xfrm>
              <a:custGeom>
                <a:avLst/>
                <a:gdLst>
                  <a:gd name="T0" fmla="*/ 127 w 127"/>
                  <a:gd name="T1" fmla="*/ 0 h 123"/>
                  <a:gd name="T2" fmla="*/ 34 w 127"/>
                  <a:gd name="T3" fmla="*/ 36 h 123"/>
                  <a:gd name="T4" fmla="*/ 0 w 127"/>
                  <a:gd name="T5" fmla="*/ 123 h 1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7" h="123">
                    <a:moveTo>
                      <a:pt x="127" y="0"/>
                    </a:moveTo>
                    <a:cubicBezTo>
                      <a:pt x="112" y="6"/>
                      <a:pt x="55" y="16"/>
                      <a:pt x="34" y="36"/>
                    </a:cubicBezTo>
                    <a:cubicBezTo>
                      <a:pt x="13" y="56"/>
                      <a:pt x="7" y="105"/>
                      <a:pt x="0" y="12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4" name="Freeform 1506"/>
              <p:cNvSpPr>
                <a:spLocks/>
              </p:cNvSpPr>
              <p:nvPr/>
            </p:nvSpPr>
            <p:spPr bwMode="auto">
              <a:xfrm>
                <a:off x="4797" y="1025"/>
                <a:ext cx="188" cy="43"/>
              </a:xfrm>
              <a:custGeom>
                <a:avLst/>
                <a:gdLst>
                  <a:gd name="T0" fmla="*/ 0 w 188"/>
                  <a:gd name="T1" fmla="*/ 0 h 43"/>
                  <a:gd name="T2" fmla="*/ 51 w 188"/>
                  <a:gd name="T3" fmla="*/ 40 h 43"/>
                  <a:gd name="T4" fmla="*/ 188 w 188"/>
                  <a:gd name="T5" fmla="*/ 16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8" h="43">
                    <a:moveTo>
                      <a:pt x="0" y="0"/>
                    </a:moveTo>
                    <a:cubicBezTo>
                      <a:pt x="8" y="6"/>
                      <a:pt x="20" y="37"/>
                      <a:pt x="51" y="40"/>
                    </a:cubicBezTo>
                    <a:cubicBezTo>
                      <a:pt x="82" y="43"/>
                      <a:pt x="160" y="21"/>
                      <a:pt x="188" y="1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" name="Freeform 1507"/>
              <p:cNvSpPr>
                <a:spLocks/>
              </p:cNvSpPr>
              <p:nvPr/>
            </p:nvSpPr>
            <p:spPr bwMode="auto">
              <a:xfrm>
                <a:off x="4991" y="813"/>
                <a:ext cx="73" cy="149"/>
              </a:xfrm>
              <a:custGeom>
                <a:avLst/>
                <a:gdLst>
                  <a:gd name="T0" fmla="*/ 73 w 73"/>
                  <a:gd name="T1" fmla="*/ 149 h 149"/>
                  <a:gd name="T2" fmla="*/ 61 w 73"/>
                  <a:gd name="T3" fmla="*/ 84 h 149"/>
                  <a:gd name="T4" fmla="*/ 0 w 73"/>
                  <a:gd name="T5" fmla="*/ 0 h 1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3" h="149">
                    <a:moveTo>
                      <a:pt x="73" y="149"/>
                    </a:moveTo>
                    <a:cubicBezTo>
                      <a:pt x="71" y="138"/>
                      <a:pt x="73" y="109"/>
                      <a:pt x="61" y="84"/>
                    </a:cubicBezTo>
                    <a:cubicBezTo>
                      <a:pt x="49" y="59"/>
                      <a:pt x="13" y="1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84" name="Group 1513"/>
          <p:cNvGrpSpPr>
            <a:grpSpLocks/>
          </p:cNvGrpSpPr>
          <p:nvPr/>
        </p:nvGrpSpPr>
        <p:grpSpPr bwMode="auto">
          <a:xfrm>
            <a:off x="4317740" y="1669290"/>
            <a:ext cx="2819400" cy="1066800"/>
            <a:chOff x="2832" y="720"/>
            <a:chExt cx="1776" cy="672"/>
          </a:xfrm>
        </p:grpSpPr>
        <p:sp>
          <p:nvSpPr>
            <p:cNvPr id="85" name="Freeform 1453"/>
            <p:cNvSpPr>
              <a:spLocks/>
            </p:cNvSpPr>
            <p:nvPr/>
          </p:nvSpPr>
          <p:spPr bwMode="auto">
            <a:xfrm>
              <a:off x="2832" y="720"/>
              <a:ext cx="864" cy="672"/>
            </a:xfrm>
            <a:custGeom>
              <a:avLst/>
              <a:gdLst>
                <a:gd name="T0" fmla="*/ 0 w 1104"/>
                <a:gd name="T1" fmla="*/ 654 h 888"/>
                <a:gd name="T2" fmla="*/ 150 w 1104"/>
                <a:gd name="T3" fmla="*/ 654 h 888"/>
                <a:gd name="T4" fmla="*/ 338 w 1104"/>
                <a:gd name="T5" fmla="*/ 545 h 888"/>
                <a:gd name="T6" fmla="*/ 451 w 1104"/>
                <a:gd name="T7" fmla="*/ 218 h 888"/>
                <a:gd name="T8" fmla="*/ 601 w 1104"/>
                <a:gd name="T9" fmla="*/ 36 h 888"/>
                <a:gd name="T10" fmla="*/ 864 w 1104"/>
                <a:gd name="T11" fmla="*/ 0 h 8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888">
                  <a:moveTo>
                    <a:pt x="0" y="864"/>
                  </a:moveTo>
                  <a:cubicBezTo>
                    <a:pt x="60" y="876"/>
                    <a:pt x="120" y="888"/>
                    <a:pt x="192" y="864"/>
                  </a:cubicBezTo>
                  <a:cubicBezTo>
                    <a:pt x="264" y="840"/>
                    <a:pt x="368" y="816"/>
                    <a:pt x="432" y="720"/>
                  </a:cubicBezTo>
                  <a:cubicBezTo>
                    <a:pt x="496" y="624"/>
                    <a:pt x="520" y="400"/>
                    <a:pt x="576" y="288"/>
                  </a:cubicBezTo>
                  <a:cubicBezTo>
                    <a:pt x="632" y="176"/>
                    <a:pt x="680" y="96"/>
                    <a:pt x="768" y="48"/>
                  </a:cubicBezTo>
                  <a:cubicBezTo>
                    <a:pt x="856" y="0"/>
                    <a:pt x="1008" y="16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6" name="Text Box 1509"/>
            <p:cNvSpPr txBox="1">
              <a:spLocks noChangeArrowheads="1"/>
            </p:cNvSpPr>
            <p:nvPr/>
          </p:nvSpPr>
          <p:spPr bwMode="auto">
            <a:xfrm>
              <a:off x="3510" y="912"/>
              <a:ext cx="10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l" eaLnBrk="1" hangingPunct="1"/>
              <a:r>
                <a:rPr lang="en-US" sz="2000"/>
                <a:t>What’s next?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327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7085756"/>
              </p:ext>
            </p:extLst>
          </p:nvPr>
        </p:nvGraphicFramePr>
        <p:xfrm>
          <a:off x="1196625" y="1088740"/>
          <a:ext cx="6885765" cy="5461066"/>
        </p:xfrm>
        <a:graphic>
          <a:graphicData uri="http://schemas.openxmlformats.org/presentationml/2006/ole">
            <p:oleObj spid="_x0000_s9306" name="Document" r:id="rId3" imgW="6899363" imgH="5710532" progId="Word.Document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7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History of VLSI Layout Tools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44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Synthesis and Design Process (High Level)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 (graphics, DSP, general processor)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Algorithm (Z-buffer, FFT)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Architecture (pipeline, cash sharing, parallelism)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level synthesis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Logic and physical synthesis 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VLSI Design Flow</a:t>
            </a:r>
            <a:endParaRPr lang="he-IL" sz="3600" dirty="0"/>
          </a:p>
        </p:txBody>
      </p:sp>
      <p:sp>
        <p:nvSpPr>
          <p:cNvPr id="316" name="Slide Number Placeholder 3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17" name="Group 316"/>
          <p:cNvGrpSpPr/>
          <p:nvPr/>
        </p:nvGrpSpPr>
        <p:grpSpPr>
          <a:xfrm>
            <a:off x="823913" y="1049338"/>
            <a:ext cx="7175500" cy="5149850"/>
            <a:chOff x="823913" y="1049338"/>
            <a:chExt cx="7175500" cy="514985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5610225" y="4508500"/>
              <a:ext cx="1588" cy="446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5610225" y="3821113"/>
              <a:ext cx="0" cy="47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002463" y="1398588"/>
              <a:ext cx="996950" cy="576262"/>
              <a:chOff x="617" y="1399"/>
              <a:chExt cx="687" cy="454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617" y="1399"/>
                <a:ext cx="68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976" y="1724"/>
                <a:ext cx="40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682" y="1504"/>
                <a:ext cx="105" cy="88"/>
                <a:chOff x="328" y="1585"/>
                <a:chExt cx="145" cy="121"/>
              </a:xfrm>
            </p:grpSpPr>
            <p:sp>
              <p:nvSpPr>
                <p:cNvPr id="28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20" y="1593"/>
                  <a:ext cx="121" cy="1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" name="Oval 10"/>
                <p:cNvSpPr>
                  <a:spLocks noChangeArrowheads="1"/>
                </p:cNvSpPr>
                <p:nvPr/>
              </p:nvSpPr>
              <p:spPr bwMode="auto">
                <a:xfrm>
                  <a:off x="432" y="1626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866" y="1679"/>
                <a:ext cx="105" cy="88"/>
                <a:chOff x="328" y="1585"/>
                <a:chExt cx="145" cy="121"/>
              </a:xfrm>
            </p:grpSpPr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 rot="5400000">
                  <a:off x="320" y="1593"/>
                  <a:ext cx="121" cy="1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7" name="Oval 13"/>
                <p:cNvSpPr>
                  <a:spLocks noChangeArrowheads="1"/>
                </p:cNvSpPr>
                <p:nvPr/>
              </p:nvSpPr>
              <p:spPr bwMode="auto">
                <a:xfrm>
                  <a:off x="432" y="1626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639" y="1470"/>
                <a:ext cx="336" cy="60"/>
              </a:xfrm>
              <a:custGeom>
                <a:avLst/>
                <a:gdLst>
                  <a:gd name="T0" fmla="*/ 0 w 288"/>
                  <a:gd name="T1" fmla="*/ 0 h 60"/>
                  <a:gd name="T2" fmla="*/ 249 w 288"/>
                  <a:gd name="T3" fmla="*/ 0 h 60"/>
                  <a:gd name="T4" fmla="*/ 249 w 288"/>
                  <a:gd name="T5" fmla="*/ 60 h 60"/>
                  <a:gd name="T6" fmla="*/ 288 w 288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60">
                    <a:moveTo>
                      <a:pt x="0" y="0"/>
                    </a:moveTo>
                    <a:lnTo>
                      <a:pt x="249" y="0"/>
                    </a:lnTo>
                    <a:lnTo>
                      <a:pt x="249" y="60"/>
                    </a:lnTo>
                    <a:lnTo>
                      <a:pt x="288" y="6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639" y="1551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flipH="1">
                <a:off x="787" y="1549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909" y="1575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" name="Moon 11"/>
              <p:cNvSpPr>
                <a:spLocks noChangeArrowheads="1"/>
              </p:cNvSpPr>
              <p:nvPr/>
            </p:nvSpPr>
            <p:spPr bwMode="auto">
              <a:xfrm rot="10800000">
                <a:off x="961" y="1503"/>
                <a:ext cx="101" cy="114"/>
              </a:xfrm>
              <a:prstGeom prst="moon">
                <a:avLst>
                  <a:gd name="adj" fmla="val 75500"/>
                </a:avLst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eaLnBrk="1" hangingPunct="1"/>
                <a:endParaRPr lang="en-US" altLang="zh-TW" sz="1100">
                  <a:ea typeface="PMingLiU" pitchFamily="18" charset="-120"/>
                  <a:cs typeface="Arial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auto">
              <a:xfrm>
                <a:off x="822" y="1533"/>
                <a:ext cx="87" cy="87"/>
              </a:xfrm>
              <a:prstGeom prst="flowChartDelay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639" y="1725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780" y="1599"/>
                <a:ext cx="42" cy="123"/>
              </a:xfrm>
              <a:custGeom>
                <a:avLst/>
                <a:gdLst>
                  <a:gd name="T0" fmla="*/ 0 w 42"/>
                  <a:gd name="T1" fmla="*/ 123 h 123"/>
                  <a:gd name="T2" fmla="*/ 0 w 42"/>
                  <a:gd name="T3" fmla="*/ 0 h 123"/>
                  <a:gd name="T4" fmla="*/ 42 w 42"/>
                  <a:gd name="T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23">
                    <a:moveTo>
                      <a:pt x="0" y="123"/>
                    </a:moveTo>
                    <a:lnTo>
                      <a:pt x="0" y="0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765" y="1710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636" y="1773"/>
                <a:ext cx="3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1062" y="1560"/>
                <a:ext cx="99" cy="147"/>
              </a:xfrm>
              <a:custGeom>
                <a:avLst/>
                <a:gdLst>
                  <a:gd name="T0" fmla="*/ 0 w 99"/>
                  <a:gd name="T1" fmla="*/ 0 h 126"/>
                  <a:gd name="T2" fmla="*/ 60 w 99"/>
                  <a:gd name="T3" fmla="*/ 0 h 126"/>
                  <a:gd name="T4" fmla="*/ 60 w 99"/>
                  <a:gd name="T5" fmla="*/ 126 h 126"/>
                  <a:gd name="T6" fmla="*/ 99 w 99"/>
                  <a:gd name="T7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26">
                    <a:moveTo>
                      <a:pt x="0" y="0"/>
                    </a:moveTo>
                    <a:lnTo>
                      <a:pt x="60" y="0"/>
                    </a:lnTo>
                    <a:lnTo>
                      <a:pt x="60" y="126"/>
                    </a:lnTo>
                    <a:lnTo>
                      <a:pt x="99" y="12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092" y="1752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" name="AutoShape 26"/>
              <p:cNvSpPr>
                <a:spLocks noChangeArrowheads="1"/>
              </p:cNvSpPr>
              <p:nvPr/>
            </p:nvSpPr>
            <p:spPr bwMode="auto">
              <a:xfrm>
                <a:off x="1009" y="1708"/>
                <a:ext cx="87" cy="87"/>
              </a:xfrm>
              <a:prstGeom prst="flowChartDelay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Moon 11"/>
              <p:cNvSpPr>
                <a:spLocks noChangeArrowheads="1"/>
              </p:cNvSpPr>
              <p:nvPr/>
            </p:nvSpPr>
            <p:spPr bwMode="auto">
              <a:xfrm rot="10800000">
                <a:off x="1143" y="1673"/>
                <a:ext cx="101" cy="114"/>
              </a:xfrm>
              <a:prstGeom prst="moon">
                <a:avLst>
                  <a:gd name="adj" fmla="val 75500"/>
                </a:avLst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eaLnBrk="1" hangingPunct="1"/>
                <a:endParaRPr lang="en-US" altLang="zh-TW" sz="1100">
                  <a:ea typeface="PMingLiU" pitchFamily="18" charset="-120"/>
                  <a:cs typeface="Arial" pitchFamily="34" charset="0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1245" y="1731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328738" y="3986213"/>
              <a:ext cx="0" cy="1587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619750" y="1766888"/>
              <a:ext cx="0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5610225" y="2479675"/>
              <a:ext cx="6350" cy="468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5610225" y="3148013"/>
              <a:ext cx="3175" cy="484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17838" y="1300163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09900" y="1893888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09900" y="2487613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009900" y="3073400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009900" y="3648075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008313" y="4237038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001963" y="5399088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005138" y="4819650"/>
              <a:ext cx="0" cy="365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070100" y="2833688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622800" y="1584325"/>
              <a:ext cx="2011363" cy="2254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622800" y="2286000"/>
              <a:ext cx="2011363" cy="2270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622800" y="2954338"/>
              <a:ext cx="2011363" cy="22383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22800" y="3632200"/>
              <a:ext cx="2011363" cy="2254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622800" y="4305300"/>
              <a:ext cx="2011363" cy="2254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070100" y="2239963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074863" y="3413125"/>
              <a:ext cx="1917700" cy="4476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071688" y="3992563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698875" y="3865563"/>
              <a:ext cx="6350" cy="7937"/>
            </a:xfrm>
            <a:prstGeom prst="line">
              <a:avLst/>
            </a:prstGeom>
            <a:noFill/>
            <a:ln w="14288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08813" y="2752725"/>
              <a:ext cx="989012" cy="576263"/>
              <a:chOff x="3914" y="2070"/>
              <a:chExt cx="581" cy="387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328738" y="1654175"/>
              <a:ext cx="0" cy="209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833438" y="1865313"/>
              <a:ext cx="987425" cy="574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951168" y="1944688"/>
              <a:ext cx="76783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ENTITY test is</a:t>
              </a:r>
              <a:b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</a:br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port a: in bit;</a:t>
              </a:r>
              <a:b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</a:br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end ENTITY test;</a:t>
              </a:r>
              <a:endParaRPr lang="en-US" altLang="zh-CN" sz="900">
                <a:ea typeface="SimSun" pitchFamily="2" charset="-122"/>
              </a:endParaRPr>
            </a:p>
          </p:txBody>
        </p: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841375" y="5614988"/>
              <a:ext cx="1004888" cy="584200"/>
              <a:chOff x="623" y="3214"/>
              <a:chExt cx="590" cy="392"/>
            </a:xfrm>
          </p:grpSpPr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629" y="3220"/>
                <a:ext cx="580" cy="3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29" y="3470"/>
                <a:ext cx="271" cy="15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629" y="3437"/>
                <a:ext cx="271" cy="1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629" y="3410"/>
                <a:ext cx="271" cy="16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631" y="3383"/>
                <a:ext cx="270" cy="16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630" y="3356"/>
                <a:ext cx="270" cy="1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1121" y="3437"/>
                <a:ext cx="88" cy="1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1072" y="3461"/>
                <a:ext cx="137" cy="1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1030" y="3484"/>
                <a:ext cx="183" cy="15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983" y="3503"/>
                <a:ext cx="228" cy="16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939" y="3526"/>
                <a:ext cx="270" cy="16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895" y="3550"/>
                <a:ext cx="314" cy="16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623" y="3498"/>
                <a:ext cx="125" cy="1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 flipV="1">
                <a:off x="693" y="3320"/>
                <a:ext cx="283" cy="14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 flipV="1">
                <a:off x="863" y="3361"/>
                <a:ext cx="282" cy="14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976" y="3320"/>
                <a:ext cx="169" cy="4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>
                <a:off x="693" y="3466"/>
                <a:ext cx="170" cy="4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 flipV="1">
                <a:off x="693" y="3268"/>
                <a:ext cx="283" cy="14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 flipV="1">
                <a:off x="863" y="3308"/>
                <a:ext cx="282" cy="14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3" name="Line 92"/>
              <p:cNvSpPr>
                <a:spLocks noChangeShapeType="1"/>
              </p:cNvSpPr>
              <p:nvPr/>
            </p:nvSpPr>
            <p:spPr bwMode="auto">
              <a:xfrm>
                <a:off x="976" y="3268"/>
                <a:ext cx="169" cy="4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4" name="Line 93"/>
              <p:cNvSpPr>
                <a:spLocks noChangeShapeType="1"/>
              </p:cNvSpPr>
              <p:nvPr/>
            </p:nvSpPr>
            <p:spPr bwMode="auto">
              <a:xfrm>
                <a:off x="693" y="3413"/>
                <a:ext cx="170" cy="4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693" y="3268"/>
                <a:ext cx="452" cy="186"/>
              </a:xfrm>
              <a:custGeom>
                <a:avLst/>
                <a:gdLst>
                  <a:gd name="T0" fmla="*/ 0 w 452"/>
                  <a:gd name="T1" fmla="*/ 145 h 186"/>
                  <a:gd name="T2" fmla="*/ 283 w 452"/>
                  <a:gd name="T3" fmla="*/ 0 h 186"/>
                  <a:gd name="T4" fmla="*/ 452 w 452"/>
                  <a:gd name="T5" fmla="*/ 40 h 186"/>
                  <a:gd name="T6" fmla="*/ 170 w 452"/>
                  <a:gd name="T7" fmla="*/ 186 h 186"/>
                  <a:gd name="T8" fmla="*/ 0 w 452"/>
                  <a:gd name="T9" fmla="*/ 14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186">
                    <a:moveTo>
                      <a:pt x="0" y="145"/>
                    </a:moveTo>
                    <a:lnTo>
                      <a:pt x="283" y="0"/>
                    </a:lnTo>
                    <a:lnTo>
                      <a:pt x="452" y="40"/>
                    </a:lnTo>
                    <a:lnTo>
                      <a:pt x="170" y="186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E6E6E6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693" y="3308"/>
                <a:ext cx="452" cy="202"/>
              </a:xfrm>
              <a:custGeom>
                <a:avLst/>
                <a:gdLst>
                  <a:gd name="T0" fmla="*/ 0 w 452"/>
                  <a:gd name="T1" fmla="*/ 105 h 202"/>
                  <a:gd name="T2" fmla="*/ 0 w 452"/>
                  <a:gd name="T3" fmla="*/ 162 h 202"/>
                  <a:gd name="T4" fmla="*/ 170 w 452"/>
                  <a:gd name="T5" fmla="*/ 202 h 202"/>
                  <a:gd name="T6" fmla="*/ 452 w 452"/>
                  <a:gd name="T7" fmla="*/ 57 h 202"/>
                  <a:gd name="T8" fmla="*/ 452 w 452"/>
                  <a:gd name="T9" fmla="*/ 0 h 202"/>
                  <a:gd name="T10" fmla="*/ 170 w 452"/>
                  <a:gd name="T11" fmla="*/ 146 h 202"/>
                  <a:gd name="T12" fmla="*/ 0 w 452"/>
                  <a:gd name="T13" fmla="*/ 10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202">
                    <a:moveTo>
                      <a:pt x="0" y="105"/>
                    </a:moveTo>
                    <a:lnTo>
                      <a:pt x="0" y="162"/>
                    </a:lnTo>
                    <a:lnTo>
                      <a:pt x="170" y="202"/>
                    </a:lnTo>
                    <a:lnTo>
                      <a:pt x="452" y="57"/>
                    </a:lnTo>
                    <a:lnTo>
                      <a:pt x="452" y="0"/>
                    </a:lnTo>
                    <a:lnTo>
                      <a:pt x="170" y="146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733" y="3437"/>
                <a:ext cx="25" cy="73"/>
              </a:xfrm>
              <a:custGeom>
                <a:avLst/>
                <a:gdLst>
                  <a:gd name="T0" fmla="*/ 0 w 25"/>
                  <a:gd name="T1" fmla="*/ 17 h 73"/>
                  <a:gd name="T2" fmla="*/ 25 w 25"/>
                  <a:gd name="T3" fmla="*/ 0 h 73"/>
                  <a:gd name="T4" fmla="*/ 25 w 25"/>
                  <a:gd name="T5" fmla="*/ 24 h 73"/>
                  <a:gd name="T6" fmla="*/ 19 w 25"/>
                  <a:gd name="T7" fmla="*/ 33 h 73"/>
                  <a:gd name="T8" fmla="*/ 19 w 25"/>
                  <a:gd name="T9" fmla="*/ 65 h 73"/>
                  <a:gd name="T10" fmla="*/ 13 w 25"/>
                  <a:gd name="T11" fmla="*/ 73 h 73"/>
                  <a:gd name="T12" fmla="*/ 13 w 25"/>
                  <a:gd name="T13" fmla="*/ 41 h 73"/>
                  <a:gd name="T14" fmla="*/ 0 w 25"/>
                  <a:gd name="T15" fmla="*/ 48 h 73"/>
                  <a:gd name="T16" fmla="*/ 0 w 25"/>
                  <a:gd name="T17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3">
                    <a:moveTo>
                      <a:pt x="0" y="17"/>
                    </a:moveTo>
                    <a:lnTo>
                      <a:pt x="25" y="0"/>
                    </a:lnTo>
                    <a:lnTo>
                      <a:pt x="25" y="24"/>
                    </a:lnTo>
                    <a:lnTo>
                      <a:pt x="19" y="33"/>
                    </a:lnTo>
                    <a:lnTo>
                      <a:pt x="19" y="65"/>
                    </a:lnTo>
                    <a:lnTo>
                      <a:pt x="13" y="73"/>
                    </a:lnTo>
                    <a:lnTo>
                      <a:pt x="13" y="41"/>
                    </a:lnTo>
                    <a:lnTo>
                      <a:pt x="0" y="4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1113" y="3373"/>
                <a:ext cx="24" cy="73"/>
              </a:xfrm>
              <a:custGeom>
                <a:avLst/>
                <a:gdLst>
                  <a:gd name="T0" fmla="*/ 0 w 24"/>
                  <a:gd name="T1" fmla="*/ 16 h 73"/>
                  <a:gd name="T2" fmla="*/ 24 w 24"/>
                  <a:gd name="T3" fmla="*/ 0 h 73"/>
                  <a:gd name="T4" fmla="*/ 24 w 24"/>
                  <a:gd name="T5" fmla="*/ 24 h 73"/>
                  <a:gd name="T6" fmla="*/ 18 w 24"/>
                  <a:gd name="T7" fmla="*/ 32 h 73"/>
                  <a:gd name="T8" fmla="*/ 18 w 24"/>
                  <a:gd name="T9" fmla="*/ 64 h 73"/>
                  <a:gd name="T10" fmla="*/ 12 w 24"/>
                  <a:gd name="T11" fmla="*/ 73 h 73"/>
                  <a:gd name="T12" fmla="*/ 12 w 24"/>
                  <a:gd name="T13" fmla="*/ 40 h 73"/>
                  <a:gd name="T14" fmla="*/ 0 w 24"/>
                  <a:gd name="T15" fmla="*/ 48 h 73"/>
                  <a:gd name="T16" fmla="*/ 0 w 24"/>
                  <a:gd name="T17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3">
                    <a:moveTo>
                      <a:pt x="0" y="16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18" y="32"/>
                    </a:lnTo>
                    <a:lnTo>
                      <a:pt x="18" y="64"/>
                    </a:lnTo>
                    <a:lnTo>
                      <a:pt x="12" y="73"/>
                    </a:lnTo>
                    <a:lnTo>
                      <a:pt x="12" y="40"/>
                    </a:lnTo>
                    <a:lnTo>
                      <a:pt x="0" y="4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1067" y="3395"/>
                <a:ext cx="25" cy="73"/>
              </a:xfrm>
              <a:custGeom>
                <a:avLst/>
                <a:gdLst>
                  <a:gd name="T0" fmla="*/ 0 w 25"/>
                  <a:gd name="T1" fmla="*/ 16 h 73"/>
                  <a:gd name="T2" fmla="*/ 25 w 25"/>
                  <a:gd name="T3" fmla="*/ 0 h 73"/>
                  <a:gd name="T4" fmla="*/ 25 w 25"/>
                  <a:gd name="T5" fmla="*/ 25 h 73"/>
                  <a:gd name="T6" fmla="*/ 19 w 25"/>
                  <a:gd name="T7" fmla="*/ 33 h 73"/>
                  <a:gd name="T8" fmla="*/ 19 w 25"/>
                  <a:gd name="T9" fmla="*/ 65 h 73"/>
                  <a:gd name="T10" fmla="*/ 13 w 25"/>
                  <a:gd name="T11" fmla="*/ 73 h 73"/>
                  <a:gd name="T12" fmla="*/ 13 w 25"/>
                  <a:gd name="T13" fmla="*/ 41 h 73"/>
                  <a:gd name="T14" fmla="*/ 0 w 25"/>
                  <a:gd name="T15" fmla="*/ 49 h 73"/>
                  <a:gd name="T16" fmla="*/ 0 w 25"/>
                  <a:gd name="T17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3">
                    <a:moveTo>
                      <a:pt x="0" y="16"/>
                    </a:moveTo>
                    <a:lnTo>
                      <a:pt x="25" y="0"/>
                    </a:lnTo>
                    <a:lnTo>
                      <a:pt x="25" y="25"/>
                    </a:lnTo>
                    <a:lnTo>
                      <a:pt x="19" y="33"/>
                    </a:lnTo>
                    <a:lnTo>
                      <a:pt x="19" y="65"/>
                    </a:lnTo>
                    <a:lnTo>
                      <a:pt x="13" y="73"/>
                    </a:lnTo>
                    <a:lnTo>
                      <a:pt x="13" y="41"/>
                    </a:lnTo>
                    <a:lnTo>
                      <a:pt x="0" y="49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1023" y="3418"/>
                <a:ext cx="24" cy="72"/>
              </a:xfrm>
              <a:custGeom>
                <a:avLst/>
                <a:gdLst>
                  <a:gd name="T0" fmla="*/ 0 w 24"/>
                  <a:gd name="T1" fmla="*/ 16 h 72"/>
                  <a:gd name="T2" fmla="*/ 24 w 24"/>
                  <a:gd name="T3" fmla="*/ 0 h 72"/>
                  <a:gd name="T4" fmla="*/ 24 w 24"/>
                  <a:gd name="T5" fmla="*/ 24 h 72"/>
                  <a:gd name="T6" fmla="*/ 18 w 24"/>
                  <a:gd name="T7" fmla="*/ 32 h 72"/>
                  <a:gd name="T8" fmla="*/ 18 w 24"/>
                  <a:gd name="T9" fmla="*/ 65 h 72"/>
                  <a:gd name="T10" fmla="*/ 12 w 24"/>
                  <a:gd name="T11" fmla="*/ 72 h 72"/>
                  <a:gd name="T12" fmla="*/ 12 w 24"/>
                  <a:gd name="T13" fmla="*/ 41 h 72"/>
                  <a:gd name="T14" fmla="*/ 0 w 24"/>
                  <a:gd name="T15" fmla="*/ 48 h 72"/>
                  <a:gd name="T16" fmla="*/ 0 w 24"/>
                  <a:gd name="T17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2">
                    <a:moveTo>
                      <a:pt x="0" y="16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18" y="32"/>
                    </a:lnTo>
                    <a:lnTo>
                      <a:pt x="18" y="65"/>
                    </a:lnTo>
                    <a:lnTo>
                      <a:pt x="12" y="72"/>
                    </a:lnTo>
                    <a:lnTo>
                      <a:pt x="12" y="41"/>
                    </a:lnTo>
                    <a:lnTo>
                      <a:pt x="0" y="4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977" y="3441"/>
                <a:ext cx="25" cy="72"/>
              </a:xfrm>
              <a:custGeom>
                <a:avLst/>
                <a:gdLst>
                  <a:gd name="T0" fmla="*/ 0 w 25"/>
                  <a:gd name="T1" fmla="*/ 16 h 72"/>
                  <a:gd name="T2" fmla="*/ 25 w 25"/>
                  <a:gd name="T3" fmla="*/ 0 h 72"/>
                  <a:gd name="T4" fmla="*/ 25 w 25"/>
                  <a:gd name="T5" fmla="*/ 24 h 72"/>
                  <a:gd name="T6" fmla="*/ 19 w 25"/>
                  <a:gd name="T7" fmla="*/ 31 h 72"/>
                  <a:gd name="T8" fmla="*/ 19 w 25"/>
                  <a:gd name="T9" fmla="*/ 64 h 72"/>
                  <a:gd name="T10" fmla="*/ 13 w 25"/>
                  <a:gd name="T11" fmla="*/ 72 h 72"/>
                  <a:gd name="T12" fmla="*/ 13 w 25"/>
                  <a:gd name="T13" fmla="*/ 40 h 72"/>
                  <a:gd name="T14" fmla="*/ 0 w 25"/>
                  <a:gd name="T15" fmla="*/ 48 h 72"/>
                  <a:gd name="T16" fmla="*/ 0 w 25"/>
                  <a:gd name="T17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2">
                    <a:moveTo>
                      <a:pt x="0" y="16"/>
                    </a:moveTo>
                    <a:lnTo>
                      <a:pt x="25" y="0"/>
                    </a:lnTo>
                    <a:lnTo>
                      <a:pt x="25" y="24"/>
                    </a:lnTo>
                    <a:lnTo>
                      <a:pt x="19" y="31"/>
                    </a:lnTo>
                    <a:lnTo>
                      <a:pt x="19" y="64"/>
                    </a:lnTo>
                    <a:lnTo>
                      <a:pt x="13" y="72"/>
                    </a:lnTo>
                    <a:lnTo>
                      <a:pt x="13" y="40"/>
                    </a:lnTo>
                    <a:lnTo>
                      <a:pt x="0" y="4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887" y="3485"/>
                <a:ext cx="25" cy="73"/>
              </a:xfrm>
              <a:custGeom>
                <a:avLst/>
                <a:gdLst>
                  <a:gd name="T0" fmla="*/ 0 w 25"/>
                  <a:gd name="T1" fmla="*/ 17 h 73"/>
                  <a:gd name="T2" fmla="*/ 25 w 25"/>
                  <a:gd name="T3" fmla="*/ 0 h 73"/>
                  <a:gd name="T4" fmla="*/ 25 w 25"/>
                  <a:gd name="T5" fmla="*/ 25 h 73"/>
                  <a:gd name="T6" fmla="*/ 19 w 25"/>
                  <a:gd name="T7" fmla="*/ 33 h 73"/>
                  <a:gd name="T8" fmla="*/ 19 w 25"/>
                  <a:gd name="T9" fmla="*/ 65 h 73"/>
                  <a:gd name="T10" fmla="*/ 13 w 25"/>
                  <a:gd name="T11" fmla="*/ 73 h 73"/>
                  <a:gd name="T12" fmla="*/ 13 w 25"/>
                  <a:gd name="T13" fmla="*/ 41 h 73"/>
                  <a:gd name="T14" fmla="*/ 0 w 25"/>
                  <a:gd name="T15" fmla="*/ 49 h 73"/>
                  <a:gd name="T16" fmla="*/ 0 w 25"/>
                  <a:gd name="T17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3">
                    <a:moveTo>
                      <a:pt x="0" y="17"/>
                    </a:moveTo>
                    <a:lnTo>
                      <a:pt x="25" y="0"/>
                    </a:lnTo>
                    <a:lnTo>
                      <a:pt x="25" y="25"/>
                    </a:lnTo>
                    <a:lnTo>
                      <a:pt x="19" y="33"/>
                    </a:lnTo>
                    <a:lnTo>
                      <a:pt x="19" y="65"/>
                    </a:lnTo>
                    <a:lnTo>
                      <a:pt x="13" y="73"/>
                    </a:lnTo>
                    <a:lnTo>
                      <a:pt x="13" y="41"/>
                    </a:lnTo>
                    <a:lnTo>
                      <a:pt x="0" y="4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932" y="3463"/>
                <a:ext cx="24" cy="73"/>
              </a:xfrm>
              <a:custGeom>
                <a:avLst/>
                <a:gdLst>
                  <a:gd name="T0" fmla="*/ 0 w 24"/>
                  <a:gd name="T1" fmla="*/ 16 h 73"/>
                  <a:gd name="T2" fmla="*/ 24 w 24"/>
                  <a:gd name="T3" fmla="*/ 0 h 73"/>
                  <a:gd name="T4" fmla="*/ 24 w 24"/>
                  <a:gd name="T5" fmla="*/ 24 h 73"/>
                  <a:gd name="T6" fmla="*/ 18 w 24"/>
                  <a:gd name="T7" fmla="*/ 33 h 73"/>
                  <a:gd name="T8" fmla="*/ 18 w 24"/>
                  <a:gd name="T9" fmla="*/ 64 h 73"/>
                  <a:gd name="T10" fmla="*/ 12 w 24"/>
                  <a:gd name="T11" fmla="*/ 73 h 73"/>
                  <a:gd name="T12" fmla="*/ 12 w 24"/>
                  <a:gd name="T13" fmla="*/ 40 h 73"/>
                  <a:gd name="T14" fmla="*/ 0 w 24"/>
                  <a:gd name="T15" fmla="*/ 48 h 73"/>
                  <a:gd name="T16" fmla="*/ 0 w 24"/>
                  <a:gd name="T17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3">
                    <a:moveTo>
                      <a:pt x="0" y="16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18" y="33"/>
                    </a:lnTo>
                    <a:lnTo>
                      <a:pt x="18" y="64"/>
                    </a:lnTo>
                    <a:lnTo>
                      <a:pt x="12" y="73"/>
                    </a:lnTo>
                    <a:lnTo>
                      <a:pt x="12" y="40"/>
                    </a:lnTo>
                    <a:lnTo>
                      <a:pt x="0" y="4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628" y="3214"/>
                <a:ext cx="580" cy="386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3979863" y="1584325"/>
              <a:ext cx="647700" cy="183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3998913" y="3852863"/>
              <a:ext cx="628650" cy="1338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V="1">
              <a:off x="7005638" y="1712913"/>
              <a:ext cx="993775" cy="3175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7546975" y="1730375"/>
              <a:ext cx="0" cy="246063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7461250" y="1401763"/>
              <a:ext cx="0" cy="327025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135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071688" y="4578350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2986088" y="1709738"/>
              <a:ext cx="0" cy="166687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2076450" y="1049338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2070100" y="1643063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823913" y="1089025"/>
              <a:ext cx="1003300" cy="568325"/>
              <a:chOff x="612" y="663"/>
              <a:chExt cx="590" cy="382"/>
            </a:xfrm>
          </p:grpSpPr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612" y="663"/>
                <a:ext cx="590" cy="3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817" y="718"/>
                <a:ext cx="18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17" name="Line 116"/>
              <p:cNvSpPr>
                <a:spLocks noChangeShapeType="1"/>
              </p:cNvSpPr>
              <p:nvPr/>
            </p:nvSpPr>
            <p:spPr bwMode="auto">
              <a:xfrm>
                <a:off x="727" y="76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18" name="Line 117"/>
              <p:cNvSpPr>
                <a:spLocks noChangeShapeType="1"/>
              </p:cNvSpPr>
              <p:nvPr/>
            </p:nvSpPr>
            <p:spPr bwMode="auto">
              <a:xfrm>
                <a:off x="727" y="85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19" name="Line 118"/>
              <p:cNvSpPr>
                <a:spLocks noChangeShapeType="1"/>
              </p:cNvSpPr>
              <p:nvPr/>
            </p:nvSpPr>
            <p:spPr bwMode="auto">
              <a:xfrm>
                <a:off x="727" y="94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20" name="Line 119"/>
              <p:cNvSpPr>
                <a:spLocks noChangeShapeType="1"/>
              </p:cNvSpPr>
              <p:nvPr/>
            </p:nvSpPr>
            <p:spPr bwMode="auto">
              <a:xfrm>
                <a:off x="999" y="85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4627563" y="4972050"/>
              <a:ext cx="2014537" cy="2254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he-IL"/>
            </a:p>
          </p:txBody>
        </p:sp>
        <p:grpSp>
          <p:nvGrpSpPr>
            <p:cNvPr id="122" name="Group 121"/>
            <p:cNvGrpSpPr>
              <a:grpSpLocks/>
            </p:cNvGrpSpPr>
            <p:nvPr/>
          </p:nvGrpSpPr>
          <p:grpSpPr bwMode="auto">
            <a:xfrm>
              <a:off x="7004050" y="3446463"/>
              <a:ext cx="989013" cy="576262"/>
              <a:chOff x="3915" y="2121"/>
              <a:chExt cx="581" cy="387"/>
            </a:xfrm>
          </p:grpSpPr>
          <p:grpSp>
            <p:nvGrpSpPr>
              <p:cNvPr id="123" name="Group 122"/>
              <p:cNvGrpSpPr>
                <a:grpSpLocks/>
              </p:cNvGrpSpPr>
              <p:nvPr/>
            </p:nvGrpSpPr>
            <p:grpSpPr bwMode="auto">
              <a:xfrm>
                <a:off x="3915" y="2121"/>
                <a:ext cx="581" cy="387"/>
                <a:chOff x="3914" y="2070"/>
                <a:chExt cx="581" cy="387"/>
              </a:xfrm>
            </p:grpSpPr>
            <p:sp>
              <p:nvSpPr>
                <p:cNvPr id="1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3914" y="2070"/>
                  <a:ext cx="581" cy="387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0" name="Rectangle 124"/>
                <p:cNvSpPr>
                  <a:spLocks noChangeArrowheads="1"/>
                </p:cNvSpPr>
                <p:nvPr/>
              </p:nvSpPr>
              <p:spPr bwMode="auto">
                <a:xfrm>
                  <a:off x="3914" y="2070"/>
                  <a:ext cx="581" cy="387"/>
                </a:xfrm>
                <a:prstGeom prst="rect">
                  <a:avLst/>
                </a:prstGeom>
                <a:solidFill>
                  <a:srgbClr val="F8F8F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1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79" y="2103"/>
                  <a:ext cx="31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98" y="210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188" y="210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293" y="210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5" name="Rectangle 129"/>
                <p:cNvSpPr>
                  <a:spLocks noChangeArrowheads="1"/>
                </p:cNvSpPr>
                <p:nvPr/>
              </p:nvSpPr>
              <p:spPr bwMode="auto">
                <a:xfrm>
                  <a:off x="4084" y="2103"/>
                  <a:ext cx="31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3979" y="2393"/>
                  <a:ext cx="31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98" y="239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188" y="239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293" y="2393"/>
                  <a:ext cx="32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0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84" y="2393"/>
                  <a:ext cx="31" cy="32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398" y="2247"/>
                  <a:ext cx="32" cy="33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2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79" y="2247"/>
                  <a:ext cx="31" cy="33"/>
                </a:xfrm>
                <a:prstGeom prst="rect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3" name="Rectangle 137"/>
                <p:cNvSpPr>
                  <a:spLocks noChangeArrowheads="1"/>
                </p:cNvSpPr>
                <p:nvPr/>
              </p:nvSpPr>
              <p:spPr bwMode="auto">
                <a:xfrm>
                  <a:off x="4067" y="2183"/>
                  <a:ext cx="65" cy="178"/>
                </a:xfrm>
                <a:prstGeom prst="rect">
                  <a:avLst/>
                </a:prstGeom>
                <a:solidFill>
                  <a:srgbClr val="B3B3B3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4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20" y="2159"/>
                  <a:ext cx="129" cy="97"/>
                </a:xfrm>
                <a:prstGeom prst="rect">
                  <a:avLst/>
                </a:prstGeom>
                <a:solidFill>
                  <a:srgbClr val="B3B3B3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45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20" y="2304"/>
                  <a:ext cx="81" cy="57"/>
                </a:xfrm>
                <a:prstGeom prst="rect">
                  <a:avLst/>
                </a:prstGeom>
                <a:solidFill>
                  <a:srgbClr val="B3B3B3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24" name="Group 140"/>
              <p:cNvGrpSpPr>
                <a:grpSpLocks/>
              </p:cNvGrpSpPr>
              <p:nvPr/>
            </p:nvGrpSpPr>
            <p:grpSpPr bwMode="auto">
              <a:xfrm>
                <a:off x="4023" y="2262"/>
                <a:ext cx="195" cy="245"/>
                <a:chOff x="4023" y="2262"/>
                <a:chExt cx="195" cy="245"/>
              </a:xfrm>
            </p:grpSpPr>
            <p:sp>
              <p:nvSpPr>
                <p:cNvPr id="125" name="AutoShape 141"/>
                <p:cNvSpPr>
                  <a:spLocks noChangeArrowheads="1"/>
                </p:cNvSpPr>
                <p:nvPr/>
              </p:nvSpPr>
              <p:spPr bwMode="auto">
                <a:xfrm>
                  <a:off x="4023" y="2459"/>
                  <a:ext cx="56" cy="4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6" name="Freeform 142"/>
                <p:cNvSpPr>
                  <a:spLocks/>
                </p:cNvSpPr>
                <p:nvPr/>
              </p:nvSpPr>
              <p:spPr bwMode="auto">
                <a:xfrm>
                  <a:off x="4050" y="2325"/>
                  <a:ext cx="132" cy="135"/>
                </a:xfrm>
                <a:custGeom>
                  <a:avLst/>
                  <a:gdLst>
                    <a:gd name="T0" fmla="*/ 0 w 132"/>
                    <a:gd name="T1" fmla="*/ 135 h 135"/>
                    <a:gd name="T2" fmla="*/ 0 w 132"/>
                    <a:gd name="T3" fmla="*/ 105 h 135"/>
                    <a:gd name="T4" fmla="*/ 132 w 132"/>
                    <a:gd name="T5" fmla="*/ 105 h 135"/>
                    <a:gd name="T6" fmla="*/ 132 w 132"/>
                    <a:gd name="T7" fmla="*/ 0 h 135"/>
                    <a:gd name="T8" fmla="*/ 84 w 132"/>
                    <a:gd name="T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35">
                      <a:moveTo>
                        <a:pt x="0" y="135"/>
                      </a:moveTo>
                      <a:lnTo>
                        <a:pt x="0" y="105"/>
                      </a:lnTo>
                      <a:lnTo>
                        <a:pt x="132" y="105"/>
                      </a:lnTo>
                      <a:lnTo>
                        <a:pt x="132" y="0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7" name="Line 143"/>
                <p:cNvSpPr>
                  <a:spLocks noChangeShapeType="1"/>
                </p:cNvSpPr>
                <p:nvPr/>
              </p:nvSpPr>
              <p:spPr bwMode="auto">
                <a:xfrm>
                  <a:off x="4182" y="2385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8" name="Freeform 144"/>
                <p:cNvSpPr>
                  <a:spLocks/>
                </p:cNvSpPr>
                <p:nvPr/>
              </p:nvSpPr>
              <p:spPr bwMode="auto">
                <a:xfrm>
                  <a:off x="4182" y="2262"/>
                  <a:ext cx="36" cy="63"/>
                </a:xfrm>
                <a:custGeom>
                  <a:avLst/>
                  <a:gdLst>
                    <a:gd name="T0" fmla="*/ 0 w 36"/>
                    <a:gd name="T1" fmla="*/ 63 h 63"/>
                    <a:gd name="T2" fmla="*/ 0 w 36"/>
                    <a:gd name="T3" fmla="*/ 0 h 63"/>
                    <a:gd name="T4" fmla="*/ 36 w 36"/>
                    <a:gd name="T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0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</p:grpSp>
        <p:grpSp>
          <p:nvGrpSpPr>
            <p:cNvPr id="146" name="Group 145"/>
            <p:cNvGrpSpPr>
              <a:grpSpLocks/>
            </p:cNvGrpSpPr>
            <p:nvPr/>
          </p:nvGrpSpPr>
          <p:grpSpPr bwMode="auto">
            <a:xfrm>
              <a:off x="7194550" y="3656013"/>
              <a:ext cx="331788" cy="365125"/>
              <a:chOff x="4023" y="2262"/>
              <a:chExt cx="195" cy="245"/>
            </a:xfrm>
          </p:grpSpPr>
          <p:sp>
            <p:nvSpPr>
              <p:cNvPr id="147" name="AutoShape 146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49" name="Line 148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1" name="Group 150"/>
            <p:cNvGrpSpPr>
              <a:grpSpLocks/>
            </p:cNvGrpSpPr>
            <p:nvPr/>
          </p:nvGrpSpPr>
          <p:grpSpPr bwMode="auto">
            <a:xfrm>
              <a:off x="7008813" y="4140200"/>
              <a:ext cx="989012" cy="576263"/>
              <a:chOff x="3914" y="2587"/>
              <a:chExt cx="581" cy="387"/>
            </a:xfrm>
          </p:grpSpPr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3979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39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418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4293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084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3979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439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418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4293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4084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4398" y="2764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3979" y="2764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4067" y="2700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4220" y="2676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220" y="2821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>
                <a:off x="4010" y="2781"/>
                <a:ext cx="5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>
                <a:off x="4309" y="2652"/>
                <a:ext cx="1" cy="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auto">
              <a:xfrm>
                <a:off x="4301" y="2773"/>
                <a:ext cx="16" cy="80"/>
              </a:xfrm>
              <a:custGeom>
                <a:avLst/>
                <a:gdLst>
                  <a:gd name="T0" fmla="*/ 0 w 16"/>
                  <a:gd name="T1" fmla="*/ 80 h 80"/>
                  <a:gd name="T2" fmla="*/ 16 w 16"/>
                  <a:gd name="T3" fmla="*/ 80 h 80"/>
                  <a:gd name="T4" fmla="*/ 16 w 16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0">
                    <a:moveTo>
                      <a:pt x="0" y="80"/>
                    </a:moveTo>
                    <a:lnTo>
                      <a:pt x="16" y="8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4349" y="2724"/>
                <a:ext cx="65" cy="186"/>
              </a:xfrm>
              <a:custGeom>
                <a:avLst/>
                <a:gdLst>
                  <a:gd name="T0" fmla="*/ 0 w 65"/>
                  <a:gd name="T1" fmla="*/ 0 h 186"/>
                  <a:gd name="T2" fmla="*/ 17 w 65"/>
                  <a:gd name="T3" fmla="*/ 0 h 186"/>
                  <a:gd name="T4" fmla="*/ 17 w 65"/>
                  <a:gd name="T5" fmla="*/ 129 h 186"/>
                  <a:gd name="T6" fmla="*/ 65 w 65"/>
                  <a:gd name="T7" fmla="*/ 129 h 186"/>
                  <a:gd name="T8" fmla="*/ 65 w 6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86">
                    <a:moveTo>
                      <a:pt x="0" y="0"/>
                    </a:moveTo>
                    <a:lnTo>
                      <a:pt x="17" y="0"/>
                    </a:lnTo>
                    <a:lnTo>
                      <a:pt x="17" y="129"/>
                    </a:lnTo>
                    <a:lnTo>
                      <a:pt x="65" y="129"/>
                    </a:lnTo>
                    <a:lnTo>
                      <a:pt x="65" y="18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4220" y="2878"/>
                <a:ext cx="38" cy="48"/>
              </a:xfrm>
              <a:custGeom>
                <a:avLst/>
                <a:gdLst>
                  <a:gd name="T0" fmla="*/ 40 w 40"/>
                  <a:gd name="T1" fmla="*/ 0 h 50"/>
                  <a:gd name="T2" fmla="*/ 40 w 40"/>
                  <a:gd name="T3" fmla="*/ 50 h 50"/>
                  <a:gd name="T4" fmla="*/ 0 w 40"/>
                  <a:gd name="T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0">
                    <a:moveTo>
                      <a:pt x="40" y="0"/>
                    </a:moveTo>
                    <a:lnTo>
                      <a:pt x="40" y="50"/>
                    </a:ln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grpSp>
            <p:nvGrpSpPr>
              <p:cNvPr id="174" name="Group 173"/>
              <p:cNvGrpSpPr>
                <a:grpSpLocks/>
              </p:cNvGrpSpPr>
              <p:nvPr/>
            </p:nvGrpSpPr>
            <p:grpSpPr bwMode="auto">
              <a:xfrm>
                <a:off x="4024" y="2728"/>
                <a:ext cx="195" cy="245"/>
                <a:chOff x="4023" y="2262"/>
                <a:chExt cx="195" cy="245"/>
              </a:xfrm>
            </p:grpSpPr>
            <p:sp>
              <p:nvSpPr>
                <p:cNvPr id="176" name="AutoShape 174"/>
                <p:cNvSpPr>
                  <a:spLocks noChangeArrowheads="1"/>
                </p:cNvSpPr>
                <p:nvPr/>
              </p:nvSpPr>
              <p:spPr bwMode="auto">
                <a:xfrm>
                  <a:off x="4023" y="2459"/>
                  <a:ext cx="56" cy="4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7" name="Freeform 175"/>
                <p:cNvSpPr>
                  <a:spLocks/>
                </p:cNvSpPr>
                <p:nvPr/>
              </p:nvSpPr>
              <p:spPr bwMode="auto">
                <a:xfrm>
                  <a:off x="4050" y="2325"/>
                  <a:ext cx="132" cy="135"/>
                </a:xfrm>
                <a:custGeom>
                  <a:avLst/>
                  <a:gdLst>
                    <a:gd name="T0" fmla="*/ 0 w 132"/>
                    <a:gd name="T1" fmla="*/ 135 h 135"/>
                    <a:gd name="T2" fmla="*/ 0 w 132"/>
                    <a:gd name="T3" fmla="*/ 105 h 135"/>
                    <a:gd name="T4" fmla="*/ 132 w 132"/>
                    <a:gd name="T5" fmla="*/ 105 h 135"/>
                    <a:gd name="T6" fmla="*/ 132 w 132"/>
                    <a:gd name="T7" fmla="*/ 0 h 135"/>
                    <a:gd name="T8" fmla="*/ 84 w 132"/>
                    <a:gd name="T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35">
                      <a:moveTo>
                        <a:pt x="0" y="135"/>
                      </a:moveTo>
                      <a:lnTo>
                        <a:pt x="0" y="105"/>
                      </a:lnTo>
                      <a:lnTo>
                        <a:pt x="132" y="105"/>
                      </a:lnTo>
                      <a:lnTo>
                        <a:pt x="132" y="0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8" name="Line 176"/>
                <p:cNvSpPr>
                  <a:spLocks noChangeShapeType="1"/>
                </p:cNvSpPr>
                <p:nvPr/>
              </p:nvSpPr>
              <p:spPr bwMode="auto">
                <a:xfrm>
                  <a:off x="4182" y="2385"/>
                  <a:ext cx="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9" name="Freeform 177"/>
                <p:cNvSpPr>
                  <a:spLocks/>
                </p:cNvSpPr>
                <p:nvPr/>
              </p:nvSpPr>
              <p:spPr bwMode="auto">
                <a:xfrm>
                  <a:off x="4182" y="2262"/>
                  <a:ext cx="36" cy="63"/>
                </a:xfrm>
                <a:custGeom>
                  <a:avLst/>
                  <a:gdLst>
                    <a:gd name="T0" fmla="*/ 0 w 36"/>
                    <a:gd name="T1" fmla="*/ 63 h 63"/>
                    <a:gd name="T2" fmla="*/ 0 w 36"/>
                    <a:gd name="T3" fmla="*/ 0 h 63"/>
                    <a:gd name="T4" fmla="*/ 36 w 36"/>
                    <a:gd name="T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0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4132" y="2710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0" name="Group 179"/>
            <p:cNvGrpSpPr>
              <a:grpSpLocks/>
            </p:cNvGrpSpPr>
            <p:nvPr/>
          </p:nvGrpSpPr>
          <p:grpSpPr bwMode="auto">
            <a:xfrm>
              <a:off x="7008813" y="4813300"/>
              <a:ext cx="989012" cy="574675"/>
              <a:chOff x="3914" y="2587"/>
              <a:chExt cx="581" cy="387"/>
            </a:xfrm>
          </p:grpSpPr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3979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39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18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4293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4084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3979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439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0" name="Rectangle 189"/>
              <p:cNvSpPr>
                <a:spLocks noChangeArrowheads="1"/>
              </p:cNvSpPr>
              <p:nvPr/>
            </p:nvSpPr>
            <p:spPr bwMode="auto">
              <a:xfrm>
                <a:off x="418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4293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2" name="Rectangle 191"/>
              <p:cNvSpPr>
                <a:spLocks noChangeArrowheads="1"/>
              </p:cNvSpPr>
              <p:nvPr/>
            </p:nvSpPr>
            <p:spPr bwMode="auto">
              <a:xfrm>
                <a:off x="4084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4398" y="2764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3979" y="2764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5" name="Rectangle 194"/>
              <p:cNvSpPr>
                <a:spLocks noChangeArrowheads="1"/>
              </p:cNvSpPr>
              <p:nvPr/>
            </p:nvSpPr>
            <p:spPr bwMode="auto">
              <a:xfrm>
                <a:off x="4067" y="2700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4220" y="2676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7" name="Rectangle 196"/>
              <p:cNvSpPr>
                <a:spLocks noChangeArrowheads="1"/>
              </p:cNvSpPr>
              <p:nvPr/>
            </p:nvSpPr>
            <p:spPr bwMode="auto">
              <a:xfrm>
                <a:off x="4220" y="2821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8" name="Line 197"/>
              <p:cNvSpPr>
                <a:spLocks noChangeShapeType="1"/>
              </p:cNvSpPr>
              <p:nvPr/>
            </p:nvSpPr>
            <p:spPr bwMode="auto">
              <a:xfrm>
                <a:off x="4010" y="2781"/>
                <a:ext cx="5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199" name="Line 198"/>
              <p:cNvSpPr>
                <a:spLocks noChangeShapeType="1"/>
              </p:cNvSpPr>
              <p:nvPr/>
            </p:nvSpPr>
            <p:spPr bwMode="auto">
              <a:xfrm>
                <a:off x="4309" y="2652"/>
                <a:ext cx="1" cy="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301" y="2773"/>
                <a:ext cx="16" cy="80"/>
              </a:xfrm>
              <a:custGeom>
                <a:avLst/>
                <a:gdLst>
                  <a:gd name="T0" fmla="*/ 0 w 16"/>
                  <a:gd name="T1" fmla="*/ 80 h 80"/>
                  <a:gd name="T2" fmla="*/ 16 w 16"/>
                  <a:gd name="T3" fmla="*/ 80 h 80"/>
                  <a:gd name="T4" fmla="*/ 16 w 16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0">
                    <a:moveTo>
                      <a:pt x="0" y="80"/>
                    </a:moveTo>
                    <a:lnTo>
                      <a:pt x="16" y="8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4349" y="2724"/>
                <a:ext cx="65" cy="186"/>
              </a:xfrm>
              <a:custGeom>
                <a:avLst/>
                <a:gdLst>
                  <a:gd name="T0" fmla="*/ 0 w 65"/>
                  <a:gd name="T1" fmla="*/ 0 h 186"/>
                  <a:gd name="T2" fmla="*/ 17 w 65"/>
                  <a:gd name="T3" fmla="*/ 0 h 186"/>
                  <a:gd name="T4" fmla="*/ 17 w 65"/>
                  <a:gd name="T5" fmla="*/ 129 h 186"/>
                  <a:gd name="T6" fmla="*/ 65 w 65"/>
                  <a:gd name="T7" fmla="*/ 129 h 186"/>
                  <a:gd name="T8" fmla="*/ 65 w 6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86">
                    <a:moveTo>
                      <a:pt x="0" y="0"/>
                    </a:moveTo>
                    <a:lnTo>
                      <a:pt x="17" y="0"/>
                    </a:lnTo>
                    <a:lnTo>
                      <a:pt x="17" y="129"/>
                    </a:lnTo>
                    <a:lnTo>
                      <a:pt x="65" y="129"/>
                    </a:lnTo>
                    <a:lnTo>
                      <a:pt x="65" y="18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4220" y="2878"/>
                <a:ext cx="38" cy="48"/>
              </a:xfrm>
              <a:custGeom>
                <a:avLst/>
                <a:gdLst>
                  <a:gd name="T0" fmla="*/ 40 w 40"/>
                  <a:gd name="T1" fmla="*/ 0 h 50"/>
                  <a:gd name="T2" fmla="*/ 40 w 40"/>
                  <a:gd name="T3" fmla="*/ 50 h 50"/>
                  <a:gd name="T4" fmla="*/ 0 w 40"/>
                  <a:gd name="T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0">
                    <a:moveTo>
                      <a:pt x="40" y="0"/>
                    </a:moveTo>
                    <a:lnTo>
                      <a:pt x="40" y="50"/>
                    </a:ln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grpSp>
            <p:nvGrpSpPr>
              <p:cNvPr id="203" name="Group 202"/>
              <p:cNvGrpSpPr>
                <a:grpSpLocks/>
              </p:cNvGrpSpPr>
              <p:nvPr/>
            </p:nvGrpSpPr>
            <p:grpSpPr bwMode="auto">
              <a:xfrm>
                <a:off x="4024" y="2728"/>
                <a:ext cx="195" cy="245"/>
                <a:chOff x="4023" y="2262"/>
                <a:chExt cx="195" cy="245"/>
              </a:xfrm>
            </p:grpSpPr>
            <p:sp>
              <p:nvSpPr>
                <p:cNvPr id="208" name="AutoShape 203"/>
                <p:cNvSpPr>
                  <a:spLocks noChangeArrowheads="1"/>
                </p:cNvSpPr>
                <p:nvPr/>
              </p:nvSpPr>
              <p:spPr bwMode="auto">
                <a:xfrm>
                  <a:off x="4023" y="2459"/>
                  <a:ext cx="56" cy="4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9" name="Freeform 204"/>
                <p:cNvSpPr>
                  <a:spLocks/>
                </p:cNvSpPr>
                <p:nvPr/>
              </p:nvSpPr>
              <p:spPr bwMode="auto">
                <a:xfrm>
                  <a:off x="4050" y="2325"/>
                  <a:ext cx="132" cy="135"/>
                </a:xfrm>
                <a:custGeom>
                  <a:avLst/>
                  <a:gdLst>
                    <a:gd name="T0" fmla="*/ 0 w 132"/>
                    <a:gd name="T1" fmla="*/ 135 h 135"/>
                    <a:gd name="T2" fmla="*/ 0 w 132"/>
                    <a:gd name="T3" fmla="*/ 105 h 135"/>
                    <a:gd name="T4" fmla="*/ 132 w 132"/>
                    <a:gd name="T5" fmla="*/ 105 h 135"/>
                    <a:gd name="T6" fmla="*/ 132 w 132"/>
                    <a:gd name="T7" fmla="*/ 0 h 135"/>
                    <a:gd name="T8" fmla="*/ 84 w 132"/>
                    <a:gd name="T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35">
                      <a:moveTo>
                        <a:pt x="0" y="135"/>
                      </a:moveTo>
                      <a:lnTo>
                        <a:pt x="0" y="105"/>
                      </a:lnTo>
                      <a:lnTo>
                        <a:pt x="132" y="105"/>
                      </a:lnTo>
                      <a:lnTo>
                        <a:pt x="132" y="0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0" name="Line 205"/>
                <p:cNvSpPr>
                  <a:spLocks noChangeShapeType="1"/>
                </p:cNvSpPr>
                <p:nvPr/>
              </p:nvSpPr>
              <p:spPr bwMode="auto">
                <a:xfrm>
                  <a:off x="4182" y="2385"/>
                  <a:ext cx="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1" name="Freeform 206"/>
                <p:cNvSpPr>
                  <a:spLocks/>
                </p:cNvSpPr>
                <p:nvPr/>
              </p:nvSpPr>
              <p:spPr bwMode="auto">
                <a:xfrm>
                  <a:off x="4182" y="2262"/>
                  <a:ext cx="36" cy="63"/>
                </a:xfrm>
                <a:custGeom>
                  <a:avLst/>
                  <a:gdLst>
                    <a:gd name="T0" fmla="*/ 0 w 36"/>
                    <a:gd name="T1" fmla="*/ 63 h 63"/>
                    <a:gd name="T2" fmla="*/ 0 w 36"/>
                    <a:gd name="T3" fmla="*/ 0 h 63"/>
                    <a:gd name="T4" fmla="*/ 36 w 36"/>
                    <a:gd name="T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0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204" name="Line 207"/>
              <p:cNvSpPr>
                <a:spLocks noChangeShapeType="1"/>
              </p:cNvSpPr>
              <p:nvPr/>
            </p:nvSpPr>
            <p:spPr bwMode="auto">
              <a:xfrm>
                <a:off x="4132" y="2710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05" name="AutoShape 208"/>
              <p:cNvSpPr>
                <a:spLocks noChangeArrowheads="1"/>
              </p:cNvSpPr>
              <p:nvPr/>
            </p:nvSpPr>
            <p:spPr bwMode="auto">
              <a:xfrm>
                <a:off x="4300" y="2788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AutoShape 209"/>
              <p:cNvSpPr>
                <a:spLocks noChangeArrowheads="1"/>
              </p:cNvSpPr>
              <p:nvPr/>
            </p:nvSpPr>
            <p:spPr bwMode="auto">
              <a:xfrm flipV="1">
                <a:off x="4348" y="2812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AutoShape 210"/>
              <p:cNvSpPr>
                <a:spLocks noChangeArrowheads="1"/>
              </p:cNvSpPr>
              <p:nvPr/>
            </p:nvSpPr>
            <p:spPr bwMode="auto">
              <a:xfrm rot="-5400000">
                <a:off x="4144" y="2696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2" name="Group 211"/>
            <p:cNvGrpSpPr>
              <a:grpSpLocks/>
            </p:cNvGrpSpPr>
            <p:nvPr/>
          </p:nvGrpSpPr>
          <p:grpSpPr bwMode="auto">
            <a:xfrm>
              <a:off x="831850" y="3408363"/>
              <a:ext cx="989013" cy="577850"/>
              <a:chOff x="3914" y="2587"/>
              <a:chExt cx="581" cy="387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3914" y="2587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3979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439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4188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4293" y="262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4084" y="262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979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439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4188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4293" y="291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084" y="2910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4398" y="2764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3979" y="2764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4067" y="2700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220" y="2676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4220" y="2821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0" name="Line 229"/>
              <p:cNvSpPr>
                <a:spLocks noChangeShapeType="1"/>
              </p:cNvSpPr>
              <p:nvPr/>
            </p:nvSpPr>
            <p:spPr bwMode="auto">
              <a:xfrm>
                <a:off x="4010" y="2781"/>
                <a:ext cx="5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1" name="Line 230"/>
              <p:cNvSpPr>
                <a:spLocks noChangeShapeType="1"/>
              </p:cNvSpPr>
              <p:nvPr/>
            </p:nvSpPr>
            <p:spPr bwMode="auto">
              <a:xfrm>
                <a:off x="4309" y="2652"/>
                <a:ext cx="1" cy="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4301" y="2773"/>
                <a:ext cx="16" cy="80"/>
              </a:xfrm>
              <a:custGeom>
                <a:avLst/>
                <a:gdLst>
                  <a:gd name="T0" fmla="*/ 0 w 16"/>
                  <a:gd name="T1" fmla="*/ 80 h 80"/>
                  <a:gd name="T2" fmla="*/ 16 w 16"/>
                  <a:gd name="T3" fmla="*/ 80 h 80"/>
                  <a:gd name="T4" fmla="*/ 16 w 16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0">
                    <a:moveTo>
                      <a:pt x="0" y="80"/>
                    </a:moveTo>
                    <a:lnTo>
                      <a:pt x="16" y="8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4349" y="2724"/>
                <a:ext cx="65" cy="186"/>
              </a:xfrm>
              <a:custGeom>
                <a:avLst/>
                <a:gdLst>
                  <a:gd name="T0" fmla="*/ 0 w 65"/>
                  <a:gd name="T1" fmla="*/ 0 h 186"/>
                  <a:gd name="T2" fmla="*/ 17 w 65"/>
                  <a:gd name="T3" fmla="*/ 0 h 186"/>
                  <a:gd name="T4" fmla="*/ 17 w 65"/>
                  <a:gd name="T5" fmla="*/ 129 h 186"/>
                  <a:gd name="T6" fmla="*/ 65 w 65"/>
                  <a:gd name="T7" fmla="*/ 129 h 186"/>
                  <a:gd name="T8" fmla="*/ 65 w 6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86">
                    <a:moveTo>
                      <a:pt x="0" y="0"/>
                    </a:moveTo>
                    <a:lnTo>
                      <a:pt x="17" y="0"/>
                    </a:lnTo>
                    <a:lnTo>
                      <a:pt x="17" y="129"/>
                    </a:lnTo>
                    <a:lnTo>
                      <a:pt x="65" y="129"/>
                    </a:lnTo>
                    <a:lnTo>
                      <a:pt x="65" y="18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4220" y="2878"/>
                <a:ext cx="38" cy="48"/>
              </a:xfrm>
              <a:custGeom>
                <a:avLst/>
                <a:gdLst>
                  <a:gd name="T0" fmla="*/ 40 w 40"/>
                  <a:gd name="T1" fmla="*/ 0 h 50"/>
                  <a:gd name="T2" fmla="*/ 40 w 40"/>
                  <a:gd name="T3" fmla="*/ 50 h 50"/>
                  <a:gd name="T4" fmla="*/ 0 w 40"/>
                  <a:gd name="T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0">
                    <a:moveTo>
                      <a:pt x="40" y="0"/>
                    </a:moveTo>
                    <a:lnTo>
                      <a:pt x="40" y="50"/>
                    </a:ln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grpSp>
            <p:nvGrpSpPr>
              <p:cNvPr id="235" name="Group 234"/>
              <p:cNvGrpSpPr>
                <a:grpSpLocks/>
              </p:cNvGrpSpPr>
              <p:nvPr/>
            </p:nvGrpSpPr>
            <p:grpSpPr bwMode="auto">
              <a:xfrm>
                <a:off x="4024" y="2728"/>
                <a:ext cx="195" cy="245"/>
                <a:chOff x="4023" y="2262"/>
                <a:chExt cx="195" cy="245"/>
              </a:xfrm>
            </p:grpSpPr>
            <p:sp>
              <p:nvSpPr>
                <p:cNvPr id="240" name="AutoShape 235"/>
                <p:cNvSpPr>
                  <a:spLocks noChangeArrowheads="1"/>
                </p:cNvSpPr>
                <p:nvPr/>
              </p:nvSpPr>
              <p:spPr bwMode="auto">
                <a:xfrm>
                  <a:off x="4023" y="2459"/>
                  <a:ext cx="56" cy="4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050" y="2325"/>
                  <a:ext cx="132" cy="135"/>
                </a:xfrm>
                <a:custGeom>
                  <a:avLst/>
                  <a:gdLst>
                    <a:gd name="T0" fmla="*/ 0 w 132"/>
                    <a:gd name="T1" fmla="*/ 135 h 135"/>
                    <a:gd name="T2" fmla="*/ 0 w 132"/>
                    <a:gd name="T3" fmla="*/ 105 h 135"/>
                    <a:gd name="T4" fmla="*/ 132 w 132"/>
                    <a:gd name="T5" fmla="*/ 105 h 135"/>
                    <a:gd name="T6" fmla="*/ 132 w 132"/>
                    <a:gd name="T7" fmla="*/ 0 h 135"/>
                    <a:gd name="T8" fmla="*/ 84 w 132"/>
                    <a:gd name="T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35">
                      <a:moveTo>
                        <a:pt x="0" y="135"/>
                      </a:moveTo>
                      <a:lnTo>
                        <a:pt x="0" y="105"/>
                      </a:lnTo>
                      <a:lnTo>
                        <a:pt x="132" y="105"/>
                      </a:lnTo>
                      <a:lnTo>
                        <a:pt x="132" y="0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2" name="Line 237"/>
                <p:cNvSpPr>
                  <a:spLocks noChangeShapeType="1"/>
                </p:cNvSpPr>
                <p:nvPr/>
              </p:nvSpPr>
              <p:spPr bwMode="auto">
                <a:xfrm>
                  <a:off x="4182" y="2385"/>
                  <a:ext cx="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182" y="2262"/>
                  <a:ext cx="36" cy="63"/>
                </a:xfrm>
                <a:custGeom>
                  <a:avLst/>
                  <a:gdLst>
                    <a:gd name="T0" fmla="*/ 0 w 36"/>
                    <a:gd name="T1" fmla="*/ 63 h 63"/>
                    <a:gd name="T2" fmla="*/ 0 w 36"/>
                    <a:gd name="T3" fmla="*/ 0 h 63"/>
                    <a:gd name="T4" fmla="*/ 36 w 36"/>
                    <a:gd name="T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0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236" name="Line 239"/>
              <p:cNvSpPr>
                <a:spLocks noChangeShapeType="1"/>
              </p:cNvSpPr>
              <p:nvPr/>
            </p:nvSpPr>
            <p:spPr bwMode="auto">
              <a:xfrm>
                <a:off x="4132" y="2710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37" name="AutoShape 240"/>
              <p:cNvSpPr>
                <a:spLocks noChangeArrowheads="1"/>
              </p:cNvSpPr>
              <p:nvPr/>
            </p:nvSpPr>
            <p:spPr bwMode="auto">
              <a:xfrm>
                <a:off x="4300" y="2788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38" name="AutoShape 241"/>
              <p:cNvSpPr>
                <a:spLocks noChangeArrowheads="1"/>
              </p:cNvSpPr>
              <p:nvPr/>
            </p:nvSpPr>
            <p:spPr bwMode="auto">
              <a:xfrm flipV="1">
                <a:off x="4348" y="2812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39" name="AutoShape 242"/>
              <p:cNvSpPr>
                <a:spLocks noChangeArrowheads="1"/>
              </p:cNvSpPr>
              <p:nvPr/>
            </p:nvSpPr>
            <p:spPr bwMode="auto">
              <a:xfrm rot="-5400000">
                <a:off x="4144" y="2696"/>
                <a:ext cx="33" cy="28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2068513" y="5740400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2074863" y="5160963"/>
              <a:ext cx="1917700" cy="447675"/>
            </a:xfrm>
            <a:prstGeom prst="rect">
              <a:avLst/>
            </a:prstGeom>
            <a:solidFill>
              <a:srgbClr val="CCCCFF"/>
            </a:solidFill>
            <a:ln w="8001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830263" y="4151313"/>
              <a:ext cx="987425" cy="574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1182543" y="4243388"/>
              <a:ext cx="193963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DRC</a:t>
              </a:r>
              <a:b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</a:br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LVS</a:t>
              </a:r>
            </a:p>
            <a:p>
              <a:pPr algn="ctr" eaLnBrk="1" hangingPunct="1"/>
              <a:r>
                <a:rPr lang="en-US" altLang="zh-CN" sz="900">
                  <a:solidFill>
                    <a:srgbClr val="000000"/>
                  </a:solidFill>
                  <a:ea typeface="SimSun" pitchFamily="2" charset="-122"/>
                </a:rPr>
                <a:t>ERC</a:t>
              </a:r>
              <a:endParaRPr lang="en-US" altLang="zh-CN" sz="900">
                <a:ea typeface="SimSun" pitchFamily="2" charset="-122"/>
              </a:endParaRPr>
            </a:p>
          </p:txBody>
        </p:sp>
        <p:sp>
          <p:nvSpPr>
            <p:cNvPr id="248" name="Line 247"/>
            <p:cNvSpPr>
              <a:spLocks noChangeShapeType="1"/>
            </p:cNvSpPr>
            <p:nvPr/>
          </p:nvSpPr>
          <p:spPr bwMode="auto">
            <a:xfrm>
              <a:off x="1323975" y="4727575"/>
              <a:ext cx="0" cy="14763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249" name="Line 248"/>
            <p:cNvSpPr>
              <a:spLocks noChangeShapeType="1"/>
            </p:cNvSpPr>
            <p:nvPr/>
          </p:nvSpPr>
          <p:spPr bwMode="auto">
            <a:xfrm>
              <a:off x="1331913" y="3251200"/>
              <a:ext cx="0" cy="15557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250" name="Line 249"/>
            <p:cNvSpPr>
              <a:spLocks noChangeShapeType="1"/>
            </p:cNvSpPr>
            <p:nvPr/>
          </p:nvSpPr>
          <p:spPr bwMode="auto">
            <a:xfrm>
              <a:off x="1328738" y="2444750"/>
              <a:ext cx="0" cy="21272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2336800" y="2973388"/>
              <a:ext cx="134143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Circuit Design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2125663" y="2300288"/>
              <a:ext cx="17256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Functional Design</a:t>
              </a:r>
              <a:b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</a:br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and Logic Design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2200275" y="3548063"/>
              <a:ext cx="16541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B2B2B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chemeClr val="bg1"/>
                  </a:solidFill>
                  <a:ea typeface="SimSun" pitchFamily="2" charset="-122"/>
                </a:rPr>
                <a:t>Physical Design</a:t>
              </a:r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2065338" y="4029075"/>
              <a:ext cx="19288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altLang="zh-CN" sz="1100" b="1">
                  <a:ea typeface="SimSun" pitchFamily="2" charset="-122"/>
                </a:rPr>
                <a:t>Physical Verification</a:t>
              </a:r>
              <a:br>
                <a:rPr lang="de-DE" altLang="zh-CN" sz="1100" b="1">
                  <a:ea typeface="SimSun" pitchFamily="2" charset="-122"/>
                </a:rPr>
              </a:br>
              <a:r>
                <a:rPr lang="de-DE" altLang="zh-CN" sz="1100" b="1">
                  <a:ea typeface="SimSun" pitchFamily="2" charset="-122"/>
                </a:rPr>
                <a:t>and Signoff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2473325" y="4703763"/>
              <a:ext cx="106521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sz="1100" b="1">
                  <a:solidFill>
                    <a:srgbClr val="000000"/>
                  </a:solidFill>
                </a:rPr>
                <a:t>Fabrication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2124075" y="1173163"/>
              <a:ext cx="182721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System Specification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2097088" y="1773238"/>
              <a:ext cx="18272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Architectural Design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2771775" y="5853113"/>
              <a:ext cx="44291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ea typeface="SimSun" pitchFamily="2" charset="-122"/>
                </a:rPr>
                <a:t>Chip</a:t>
              </a: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2238375" y="5300663"/>
              <a:ext cx="16129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rgbClr val="000000"/>
                  </a:solidFill>
                  <a:ea typeface="SimSun" pitchFamily="2" charset="-122"/>
                </a:rPr>
                <a:t>Packaging and Testing</a:t>
              </a:r>
              <a:endParaRPr lang="en-US" altLang="zh-CN" sz="1100" b="1">
                <a:ea typeface="SimSun" pitchFamily="2" charset="-122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4954588" y="2300288"/>
              <a:ext cx="134143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sz="1100" b="1">
                  <a:solidFill>
                    <a:schemeClr val="bg1"/>
                  </a:solidFill>
                </a:rPr>
                <a:t>Chip Planning</a:t>
              </a:r>
              <a:endParaRPr lang="en-US" altLang="zh-CN" sz="1100" b="1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5106988" y="2968625"/>
              <a:ext cx="10191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chemeClr val="bg1"/>
                  </a:solidFill>
                  <a:ea typeface="SimSun" pitchFamily="2" charset="-122"/>
                </a:rPr>
                <a:t>Placement</a:t>
              </a: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4933950" y="4316413"/>
              <a:ext cx="140176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sz="1100" b="1">
                  <a:solidFill>
                    <a:schemeClr val="bg1"/>
                  </a:solidFill>
                </a:rPr>
                <a:t>Signal Routing</a:t>
              </a:r>
              <a:endParaRPr lang="en-US" altLang="zh-CN" sz="1100" b="1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5078413" y="1600200"/>
              <a:ext cx="10795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CN" sz="1100" b="1">
                  <a:solidFill>
                    <a:schemeClr val="bg1"/>
                  </a:solidFill>
                  <a:ea typeface="SimSun" pitchFamily="2" charset="-122"/>
                </a:rPr>
                <a:t>Partitioning</a:t>
              </a: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4887913" y="4989513"/>
              <a:ext cx="14478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altLang="zh-CN" sz="1100" b="1">
                  <a:solidFill>
                    <a:schemeClr val="bg1"/>
                  </a:solidFill>
                  <a:ea typeface="SimSun" pitchFamily="2" charset="-122"/>
                </a:rPr>
                <a:t>Timing Closure</a:t>
              </a:r>
              <a:endParaRPr lang="en-US" altLang="zh-CN" sz="1100" b="1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4610100" y="3644900"/>
              <a:ext cx="203676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de-DE" altLang="zh-CN" sz="1100" b="1">
                  <a:solidFill>
                    <a:schemeClr val="bg1"/>
                  </a:solidFill>
                  <a:ea typeface="SimSun" pitchFamily="2" charset="-122"/>
                </a:rPr>
                <a:t>Clock Tree Synthesis</a:t>
              </a:r>
              <a:endParaRPr lang="en-US" altLang="zh-CN" sz="1100" b="1">
                <a:solidFill>
                  <a:schemeClr val="bg1"/>
                </a:solidFill>
                <a:ea typeface="SimSun" pitchFamily="2" charset="-122"/>
              </a:endParaRPr>
            </a:p>
          </p:txBody>
        </p:sp>
        <p:grpSp>
          <p:nvGrpSpPr>
            <p:cNvPr id="266" name="Group 265"/>
            <p:cNvGrpSpPr>
              <a:grpSpLocks/>
            </p:cNvGrpSpPr>
            <p:nvPr/>
          </p:nvGrpSpPr>
          <p:grpSpPr bwMode="auto">
            <a:xfrm>
              <a:off x="830263" y="2671763"/>
              <a:ext cx="996950" cy="576262"/>
              <a:chOff x="617" y="1399"/>
              <a:chExt cx="687" cy="454"/>
            </a:xfrm>
          </p:grpSpPr>
          <p:sp>
            <p:nvSpPr>
              <p:cNvPr id="267" name="Rectangle 266"/>
              <p:cNvSpPr>
                <a:spLocks noChangeArrowheads="1"/>
              </p:cNvSpPr>
              <p:nvPr/>
            </p:nvSpPr>
            <p:spPr bwMode="auto">
              <a:xfrm>
                <a:off x="617" y="1399"/>
                <a:ext cx="68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68" name="Line 267"/>
              <p:cNvSpPr>
                <a:spLocks noChangeShapeType="1"/>
              </p:cNvSpPr>
              <p:nvPr/>
            </p:nvSpPr>
            <p:spPr bwMode="auto">
              <a:xfrm>
                <a:off x="976" y="1724"/>
                <a:ext cx="40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grpSp>
            <p:nvGrpSpPr>
              <p:cNvPr id="269" name="Group 268"/>
              <p:cNvGrpSpPr>
                <a:grpSpLocks/>
              </p:cNvGrpSpPr>
              <p:nvPr/>
            </p:nvGrpSpPr>
            <p:grpSpPr bwMode="auto">
              <a:xfrm>
                <a:off x="682" y="1504"/>
                <a:ext cx="105" cy="88"/>
                <a:chOff x="328" y="1585"/>
                <a:chExt cx="145" cy="121"/>
              </a:xfrm>
            </p:grpSpPr>
            <p:sp>
              <p:nvSpPr>
                <p:cNvPr id="288" name="AutoShape 269"/>
                <p:cNvSpPr>
                  <a:spLocks noChangeArrowheads="1"/>
                </p:cNvSpPr>
                <p:nvPr/>
              </p:nvSpPr>
              <p:spPr bwMode="auto">
                <a:xfrm rot="5400000">
                  <a:off x="320" y="1593"/>
                  <a:ext cx="121" cy="1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9" name="Oval 270"/>
                <p:cNvSpPr>
                  <a:spLocks noChangeArrowheads="1"/>
                </p:cNvSpPr>
                <p:nvPr/>
              </p:nvSpPr>
              <p:spPr bwMode="auto">
                <a:xfrm>
                  <a:off x="432" y="1626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70" name="Group 271"/>
              <p:cNvGrpSpPr>
                <a:grpSpLocks/>
              </p:cNvGrpSpPr>
              <p:nvPr/>
            </p:nvGrpSpPr>
            <p:grpSpPr bwMode="auto">
              <a:xfrm>
                <a:off x="866" y="1679"/>
                <a:ext cx="105" cy="88"/>
                <a:chOff x="328" y="1585"/>
                <a:chExt cx="145" cy="121"/>
              </a:xfrm>
            </p:grpSpPr>
            <p:sp>
              <p:nvSpPr>
                <p:cNvPr id="286" name="AutoShape 272"/>
                <p:cNvSpPr>
                  <a:spLocks noChangeArrowheads="1"/>
                </p:cNvSpPr>
                <p:nvPr/>
              </p:nvSpPr>
              <p:spPr bwMode="auto">
                <a:xfrm rot="5400000">
                  <a:off x="320" y="1593"/>
                  <a:ext cx="121" cy="1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7" name="Oval 273"/>
                <p:cNvSpPr>
                  <a:spLocks noChangeArrowheads="1"/>
                </p:cNvSpPr>
                <p:nvPr/>
              </p:nvSpPr>
              <p:spPr bwMode="auto">
                <a:xfrm>
                  <a:off x="432" y="1626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271" name="Freeform 274"/>
              <p:cNvSpPr>
                <a:spLocks/>
              </p:cNvSpPr>
              <p:nvPr/>
            </p:nvSpPr>
            <p:spPr bwMode="auto">
              <a:xfrm>
                <a:off x="639" y="1470"/>
                <a:ext cx="336" cy="60"/>
              </a:xfrm>
              <a:custGeom>
                <a:avLst/>
                <a:gdLst>
                  <a:gd name="T0" fmla="*/ 0 w 288"/>
                  <a:gd name="T1" fmla="*/ 0 h 60"/>
                  <a:gd name="T2" fmla="*/ 249 w 288"/>
                  <a:gd name="T3" fmla="*/ 0 h 60"/>
                  <a:gd name="T4" fmla="*/ 249 w 288"/>
                  <a:gd name="T5" fmla="*/ 60 h 60"/>
                  <a:gd name="T6" fmla="*/ 288 w 288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60">
                    <a:moveTo>
                      <a:pt x="0" y="0"/>
                    </a:moveTo>
                    <a:lnTo>
                      <a:pt x="249" y="0"/>
                    </a:lnTo>
                    <a:lnTo>
                      <a:pt x="249" y="60"/>
                    </a:lnTo>
                    <a:lnTo>
                      <a:pt x="288" y="6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2" name="Line 275"/>
              <p:cNvSpPr>
                <a:spLocks noChangeShapeType="1"/>
              </p:cNvSpPr>
              <p:nvPr/>
            </p:nvSpPr>
            <p:spPr bwMode="auto">
              <a:xfrm flipH="1">
                <a:off x="639" y="1551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3" name="Line 276"/>
              <p:cNvSpPr>
                <a:spLocks noChangeShapeType="1"/>
              </p:cNvSpPr>
              <p:nvPr/>
            </p:nvSpPr>
            <p:spPr bwMode="auto">
              <a:xfrm flipH="1">
                <a:off x="787" y="1549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4" name="Line 277"/>
              <p:cNvSpPr>
                <a:spLocks noChangeShapeType="1"/>
              </p:cNvSpPr>
              <p:nvPr/>
            </p:nvSpPr>
            <p:spPr bwMode="auto">
              <a:xfrm>
                <a:off x="909" y="1575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5" name="Moon 274"/>
              <p:cNvSpPr>
                <a:spLocks noChangeArrowheads="1"/>
              </p:cNvSpPr>
              <p:nvPr/>
            </p:nvSpPr>
            <p:spPr bwMode="auto">
              <a:xfrm rot="10800000">
                <a:off x="961" y="1503"/>
                <a:ext cx="101" cy="114"/>
              </a:xfrm>
              <a:prstGeom prst="moon">
                <a:avLst>
                  <a:gd name="adj" fmla="val 75500"/>
                </a:avLst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eaLnBrk="1" hangingPunct="1"/>
                <a:endParaRPr lang="en-US" altLang="zh-TW" sz="1100">
                  <a:ea typeface="PMingLiU" pitchFamily="18" charset="-120"/>
                  <a:cs typeface="Arial" pitchFamily="34" charset="0"/>
                </a:endParaRPr>
              </a:p>
            </p:txBody>
          </p:sp>
          <p:sp>
            <p:nvSpPr>
              <p:cNvPr id="276" name="AutoShape 279"/>
              <p:cNvSpPr>
                <a:spLocks noChangeArrowheads="1"/>
              </p:cNvSpPr>
              <p:nvPr/>
            </p:nvSpPr>
            <p:spPr bwMode="auto">
              <a:xfrm>
                <a:off x="822" y="1533"/>
                <a:ext cx="87" cy="87"/>
              </a:xfrm>
              <a:prstGeom prst="flowChartDelay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77" name="Line 280"/>
              <p:cNvSpPr>
                <a:spLocks noChangeShapeType="1"/>
              </p:cNvSpPr>
              <p:nvPr/>
            </p:nvSpPr>
            <p:spPr bwMode="auto">
              <a:xfrm>
                <a:off x="639" y="1725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8" name="Freeform 281"/>
              <p:cNvSpPr>
                <a:spLocks/>
              </p:cNvSpPr>
              <p:nvPr/>
            </p:nvSpPr>
            <p:spPr bwMode="auto">
              <a:xfrm>
                <a:off x="780" y="1599"/>
                <a:ext cx="42" cy="123"/>
              </a:xfrm>
              <a:custGeom>
                <a:avLst/>
                <a:gdLst>
                  <a:gd name="T0" fmla="*/ 0 w 42"/>
                  <a:gd name="T1" fmla="*/ 123 h 123"/>
                  <a:gd name="T2" fmla="*/ 0 w 42"/>
                  <a:gd name="T3" fmla="*/ 0 h 123"/>
                  <a:gd name="T4" fmla="*/ 42 w 42"/>
                  <a:gd name="T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23">
                    <a:moveTo>
                      <a:pt x="0" y="123"/>
                    </a:moveTo>
                    <a:lnTo>
                      <a:pt x="0" y="0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79" name="Oval 282"/>
              <p:cNvSpPr>
                <a:spLocks noChangeArrowheads="1"/>
              </p:cNvSpPr>
              <p:nvPr/>
            </p:nvSpPr>
            <p:spPr bwMode="auto">
              <a:xfrm>
                <a:off x="765" y="1710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80" name="Line 283"/>
              <p:cNvSpPr>
                <a:spLocks noChangeShapeType="1"/>
              </p:cNvSpPr>
              <p:nvPr/>
            </p:nvSpPr>
            <p:spPr bwMode="auto">
              <a:xfrm>
                <a:off x="636" y="1773"/>
                <a:ext cx="3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81" name="Freeform 284"/>
              <p:cNvSpPr>
                <a:spLocks/>
              </p:cNvSpPr>
              <p:nvPr/>
            </p:nvSpPr>
            <p:spPr bwMode="auto">
              <a:xfrm>
                <a:off x="1062" y="1560"/>
                <a:ext cx="99" cy="147"/>
              </a:xfrm>
              <a:custGeom>
                <a:avLst/>
                <a:gdLst>
                  <a:gd name="T0" fmla="*/ 0 w 99"/>
                  <a:gd name="T1" fmla="*/ 0 h 126"/>
                  <a:gd name="T2" fmla="*/ 60 w 99"/>
                  <a:gd name="T3" fmla="*/ 0 h 126"/>
                  <a:gd name="T4" fmla="*/ 60 w 99"/>
                  <a:gd name="T5" fmla="*/ 126 h 126"/>
                  <a:gd name="T6" fmla="*/ 99 w 99"/>
                  <a:gd name="T7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26">
                    <a:moveTo>
                      <a:pt x="0" y="0"/>
                    </a:moveTo>
                    <a:lnTo>
                      <a:pt x="60" y="0"/>
                    </a:lnTo>
                    <a:lnTo>
                      <a:pt x="60" y="126"/>
                    </a:lnTo>
                    <a:lnTo>
                      <a:pt x="99" y="12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82" name="Line 285"/>
              <p:cNvSpPr>
                <a:spLocks noChangeShapeType="1"/>
              </p:cNvSpPr>
              <p:nvPr/>
            </p:nvSpPr>
            <p:spPr bwMode="auto">
              <a:xfrm>
                <a:off x="1092" y="1752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83" name="AutoShape 286"/>
              <p:cNvSpPr>
                <a:spLocks noChangeArrowheads="1"/>
              </p:cNvSpPr>
              <p:nvPr/>
            </p:nvSpPr>
            <p:spPr bwMode="auto">
              <a:xfrm>
                <a:off x="1009" y="1708"/>
                <a:ext cx="87" cy="87"/>
              </a:xfrm>
              <a:prstGeom prst="flowChartDelay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84" name="Moon 11"/>
              <p:cNvSpPr>
                <a:spLocks noChangeArrowheads="1"/>
              </p:cNvSpPr>
              <p:nvPr/>
            </p:nvSpPr>
            <p:spPr bwMode="auto">
              <a:xfrm rot="10800000">
                <a:off x="1143" y="1673"/>
                <a:ext cx="101" cy="114"/>
              </a:xfrm>
              <a:prstGeom prst="moon">
                <a:avLst>
                  <a:gd name="adj" fmla="val 75500"/>
                </a:avLst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pPr algn="ctr" eaLnBrk="1" hangingPunct="1"/>
                <a:endParaRPr lang="en-US" altLang="zh-TW" sz="1100">
                  <a:ea typeface="PMingLiU" pitchFamily="18" charset="-120"/>
                  <a:cs typeface="Arial" pitchFamily="34" charset="0"/>
                </a:endParaRPr>
              </a:p>
            </p:txBody>
          </p:sp>
          <p:sp>
            <p:nvSpPr>
              <p:cNvPr id="285" name="Line 288"/>
              <p:cNvSpPr>
                <a:spLocks noChangeShapeType="1"/>
              </p:cNvSpPr>
              <p:nvPr/>
            </p:nvSpPr>
            <p:spPr bwMode="auto">
              <a:xfrm>
                <a:off x="1245" y="1731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90" name="Group 289"/>
            <p:cNvGrpSpPr>
              <a:grpSpLocks/>
            </p:cNvGrpSpPr>
            <p:nvPr/>
          </p:nvGrpSpPr>
          <p:grpSpPr bwMode="auto">
            <a:xfrm>
              <a:off x="827088" y="4883150"/>
              <a:ext cx="989012" cy="654050"/>
              <a:chOff x="1434" y="3142"/>
              <a:chExt cx="681" cy="516"/>
            </a:xfrm>
          </p:grpSpPr>
          <p:sp>
            <p:nvSpPr>
              <p:cNvPr id="291" name="Rectangle 290"/>
              <p:cNvSpPr>
                <a:spLocks noChangeArrowheads="1"/>
              </p:cNvSpPr>
              <p:nvPr/>
            </p:nvSpPr>
            <p:spPr bwMode="auto">
              <a:xfrm>
                <a:off x="1632" y="3452"/>
                <a:ext cx="308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92" name="Rectangle 291"/>
              <p:cNvSpPr>
                <a:spLocks noChangeArrowheads="1"/>
              </p:cNvSpPr>
              <p:nvPr/>
            </p:nvSpPr>
            <p:spPr bwMode="auto">
              <a:xfrm>
                <a:off x="1556" y="3376"/>
                <a:ext cx="384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93" name="Rectangle 292"/>
              <p:cNvSpPr>
                <a:spLocks noChangeArrowheads="1"/>
              </p:cNvSpPr>
              <p:nvPr/>
            </p:nvSpPr>
            <p:spPr bwMode="auto">
              <a:xfrm>
                <a:off x="1632" y="3300"/>
                <a:ext cx="310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294" name="Rectangle 293"/>
              <p:cNvSpPr>
                <a:spLocks noChangeArrowheads="1"/>
              </p:cNvSpPr>
              <p:nvPr/>
            </p:nvSpPr>
            <p:spPr bwMode="auto">
              <a:xfrm>
                <a:off x="1632" y="3224"/>
                <a:ext cx="230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295" name="Group 294"/>
              <p:cNvGrpSpPr>
                <a:grpSpLocks/>
              </p:cNvGrpSpPr>
              <p:nvPr/>
            </p:nvGrpSpPr>
            <p:grpSpPr bwMode="auto">
              <a:xfrm>
                <a:off x="1536" y="3170"/>
                <a:ext cx="462" cy="488"/>
                <a:chOff x="696" y="3170"/>
                <a:chExt cx="462" cy="488"/>
              </a:xfrm>
            </p:grpSpPr>
            <p:sp>
              <p:nvSpPr>
                <p:cNvPr id="308" name="Oval 295"/>
                <p:cNvSpPr>
                  <a:spLocks noChangeArrowheads="1"/>
                </p:cNvSpPr>
                <p:nvPr/>
              </p:nvSpPr>
              <p:spPr bwMode="auto">
                <a:xfrm>
                  <a:off x="696" y="3170"/>
                  <a:ext cx="462" cy="4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09" name="Rectangle 296"/>
                <p:cNvSpPr>
                  <a:spLocks noChangeArrowheads="1"/>
                </p:cNvSpPr>
                <p:nvPr/>
              </p:nvSpPr>
              <p:spPr bwMode="auto">
                <a:xfrm>
                  <a:off x="698" y="3550"/>
                  <a:ext cx="450" cy="1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10" name="Line 297"/>
                <p:cNvSpPr>
                  <a:spLocks noChangeShapeType="1"/>
                </p:cNvSpPr>
                <p:nvPr/>
              </p:nvSpPr>
              <p:spPr bwMode="auto">
                <a:xfrm>
                  <a:off x="750" y="3552"/>
                  <a:ext cx="3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296" name="Rectangle 298"/>
              <p:cNvSpPr>
                <a:spLocks noChangeArrowheads="1"/>
              </p:cNvSpPr>
              <p:nvPr/>
            </p:nvSpPr>
            <p:spPr bwMode="auto">
              <a:xfrm>
                <a:off x="1434" y="3142"/>
                <a:ext cx="681" cy="4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97" name="Line 299"/>
              <p:cNvSpPr>
                <a:spLocks noChangeShapeType="1"/>
              </p:cNvSpPr>
              <p:nvPr/>
            </p:nvSpPr>
            <p:spPr bwMode="auto">
              <a:xfrm>
                <a:off x="1624" y="32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98" name="Line 300"/>
              <p:cNvSpPr>
                <a:spLocks noChangeShapeType="1"/>
              </p:cNvSpPr>
              <p:nvPr/>
            </p:nvSpPr>
            <p:spPr bwMode="auto">
              <a:xfrm>
                <a:off x="1562" y="3296"/>
                <a:ext cx="4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299" name="Line 301"/>
              <p:cNvSpPr>
                <a:spLocks noChangeShapeType="1"/>
              </p:cNvSpPr>
              <p:nvPr/>
            </p:nvSpPr>
            <p:spPr bwMode="auto">
              <a:xfrm>
                <a:off x="1542" y="3372"/>
                <a:ext cx="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0" name="Line 302"/>
              <p:cNvSpPr>
                <a:spLocks noChangeShapeType="1"/>
              </p:cNvSpPr>
              <p:nvPr/>
            </p:nvSpPr>
            <p:spPr bwMode="auto">
              <a:xfrm>
                <a:off x="1544" y="3448"/>
                <a:ext cx="4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1" name="Line 303"/>
              <p:cNvSpPr>
                <a:spLocks noChangeShapeType="1"/>
              </p:cNvSpPr>
              <p:nvPr/>
            </p:nvSpPr>
            <p:spPr bwMode="auto">
              <a:xfrm>
                <a:off x="1574" y="35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2" name="Line 304"/>
              <p:cNvSpPr>
                <a:spLocks noChangeShapeType="1"/>
              </p:cNvSpPr>
              <p:nvPr/>
            </p:nvSpPr>
            <p:spPr bwMode="auto">
              <a:xfrm>
                <a:off x="1630" y="3220"/>
                <a:ext cx="0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3" name="Line 305"/>
              <p:cNvSpPr>
                <a:spLocks noChangeShapeType="1"/>
              </p:cNvSpPr>
              <p:nvPr/>
            </p:nvSpPr>
            <p:spPr bwMode="auto">
              <a:xfrm flipV="1">
                <a:off x="1554" y="3312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4" name="Line 306"/>
              <p:cNvSpPr>
                <a:spLocks noChangeShapeType="1"/>
              </p:cNvSpPr>
              <p:nvPr/>
            </p:nvSpPr>
            <p:spPr bwMode="auto">
              <a:xfrm flipV="1">
                <a:off x="1708" y="3180"/>
                <a:ext cx="0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5" name="Line 307"/>
              <p:cNvSpPr>
                <a:spLocks noChangeShapeType="1"/>
              </p:cNvSpPr>
              <p:nvPr/>
            </p:nvSpPr>
            <p:spPr bwMode="auto">
              <a:xfrm flipV="1">
                <a:off x="1786" y="3174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6" name="Line 308"/>
              <p:cNvSpPr>
                <a:spLocks noChangeShapeType="1"/>
              </p:cNvSpPr>
              <p:nvPr/>
            </p:nvSpPr>
            <p:spPr bwMode="auto">
              <a:xfrm flipV="1">
                <a:off x="1864" y="3192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  <p:sp>
            <p:nvSpPr>
              <p:cNvPr id="307" name="Line 309"/>
              <p:cNvSpPr>
                <a:spLocks noChangeShapeType="1"/>
              </p:cNvSpPr>
              <p:nvPr/>
            </p:nvSpPr>
            <p:spPr bwMode="auto">
              <a:xfrm flipV="1">
                <a:off x="1942" y="3252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he-IL"/>
              </a:p>
            </p:txBody>
          </p:sp>
        </p:grpSp>
        <p:sp>
          <p:nvSpPr>
            <p:cNvPr id="311" name="Line 310"/>
            <p:cNvSpPr>
              <a:spLocks noChangeShapeType="1"/>
            </p:cNvSpPr>
            <p:nvPr/>
          </p:nvSpPr>
          <p:spPr bwMode="auto">
            <a:xfrm>
              <a:off x="1319213" y="5461000"/>
              <a:ext cx="0" cy="1539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he-IL"/>
            </a:p>
          </p:txBody>
        </p:sp>
        <p:sp>
          <p:nvSpPr>
            <p:cNvPr id="312" name="Rectangle 311"/>
            <p:cNvSpPr>
              <a:spLocks noChangeArrowheads="1"/>
            </p:cNvSpPr>
            <p:nvPr/>
          </p:nvSpPr>
          <p:spPr bwMode="auto">
            <a:xfrm>
              <a:off x="7213600" y="2424113"/>
              <a:ext cx="388938" cy="246062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13" name="Rectangle 312" descr="Diagonal weit nach unten"/>
            <p:cNvSpPr>
              <a:spLocks noChangeArrowheads="1"/>
            </p:cNvSpPr>
            <p:nvPr/>
          </p:nvSpPr>
          <p:spPr bwMode="auto">
            <a:xfrm>
              <a:off x="7605713" y="2425700"/>
              <a:ext cx="388937" cy="246063"/>
            </a:xfrm>
            <a:prstGeom prst="rect">
              <a:avLst/>
            </a:prstGeom>
            <a:pattFill prst="wdDnDiag">
              <a:fgClr>
                <a:srgbClr val="DDDDDD"/>
              </a:fgClr>
              <a:bgClr>
                <a:srgbClr val="FFFFFF"/>
              </a:bgClr>
            </a:pattFill>
            <a:ln w="2857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14" name="Rectangle 313" descr="Konturierte Raute"/>
            <p:cNvSpPr>
              <a:spLocks noChangeArrowheads="1"/>
            </p:cNvSpPr>
            <p:nvPr/>
          </p:nvSpPr>
          <p:spPr bwMode="auto">
            <a:xfrm>
              <a:off x="7200900" y="2103438"/>
              <a:ext cx="793750" cy="307975"/>
            </a:xfrm>
            <a:prstGeom prst="rect">
              <a:avLst/>
            </a:prstGeom>
            <a:pattFill prst="openDmnd">
              <a:fgClr>
                <a:srgbClr val="DDDDDD"/>
              </a:fgClr>
              <a:bgClr>
                <a:srgbClr val="FFFFFF"/>
              </a:bgClr>
            </a:pattFill>
            <a:ln w="2857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  <p:sp>
          <p:nvSpPr>
            <p:cNvPr id="315" name="Rectangle 314" descr="Gepunktetes Gitternetz"/>
            <p:cNvSpPr>
              <a:spLocks noChangeArrowheads="1"/>
            </p:cNvSpPr>
            <p:nvPr/>
          </p:nvSpPr>
          <p:spPr bwMode="auto">
            <a:xfrm>
              <a:off x="7008813" y="2103438"/>
              <a:ext cx="192087" cy="568325"/>
            </a:xfrm>
            <a:prstGeom prst="rect">
              <a:avLst/>
            </a:prstGeom>
            <a:pattFill prst="dotGrid">
              <a:fgClr>
                <a:srgbClr val="DDDDDD"/>
              </a:fgClr>
              <a:bgClr>
                <a:srgbClr val="FFFFFF"/>
              </a:bgClr>
            </a:pattFill>
            <a:ln w="2857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xmlns="" val="20859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High Level Synthesis (HLS)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21550" y="998731"/>
            <a:ext cx="8100900" cy="531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Converting </a:t>
            </a:r>
            <a:r>
              <a:rPr lang="en-US" dirty="0">
                <a:solidFill>
                  <a:schemeClr val="tx1"/>
                </a:solidFill>
              </a:rPr>
              <a:t>high-level </a:t>
            </a:r>
            <a:r>
              <a:rPr lang="en-US" dirty="0" smtClean="0">
                <a:solidFill>
                  <a:schemeClr val="tx1"/>
                </a:solidFill>
              </a:rPr>
              <a:t>design description </a:t>
            </a:r>
            <a:r>
              <a:rPr lang="en-US" dirty="0">
                <a:solidFill>
                  <a:schemeClr val="tx1"/>
                </a:solidFill>
              </a:rPr>
              <a:t>to RTL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High-level languages (C, system C, system Verilog)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Hardware description languages (Verilog, VHDL)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 diagrams / logic networks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Tools: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Parser, compiler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Library of modules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Constraints: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Resource constraints </a:t>
            </a:r>
            <a:r>
              <a:rPr lang="en-US" dirty="0" smtClean="0">
                <a:solidFill>
                  <a:schemeClr val="tx1"/>
                </a:solidFill>
              </a:rPr>
              <a:t>(number </a:t>
            </a:r>
            <a:r>
              <a:rPr lang="en-US" dirty="0">
                <a:solidFill>
                  <a:schemeClr val="tx1"/>
                </a:solidFill>
              </a:rPr>
              <a:t>of modules of a certain type)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Timing constraints </a:t>
            </a:r>
            <a:r>
              <a:rPr lang="en-US" dirty="0" smtClean="0">
                <a:solidFill>
                  <a:schemeClr val="tx1"/>
                </a:solidFill>
              </a:rPr>
              <a:t>(latency</a:t>
            </a:r>
            <a:r>
              <a:rPr lang="en-US" dirty="0">
                <a:solidFill>
                  <a:schemeClr val="tx1"/>
                </a:solidFill>
              </a:rPr>
              <a:t>, delay, clock cycle)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Operation scheduling (time) and binding (resource)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Control generation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RTL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3289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1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Compilation</a:t>
            </a:r>
            <a:endParaRPr lang="he-IL" sz="36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8705" y="838200"/>
            <a:ext cx="4578350" cy="5181600"/>
            <a:chOff x="488705" y="838200"/>
            <a:chExt cx="4578350" cy="51816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88705" y="838200"/>
              <a:ext cx="4473575" cy="1828800"/>
              <a:chOff x="240" y="624"/>
              <a:chExt cx="2818" cy="1152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240" y="624"/>
                <a:ext cx="1440" cy="1152"/>
                <a:chOff x="240" y="624"/>
                <a:chExt cx="1440" cy="1152"/>
              </a:xfrm>
            </p:grpSpPr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240" y="864"/>
                  <a:ext cx="1440" cy="912"/>
                </a:xfrm>
                <a:prstGeom prst="rect">
                  <a:avLst/>
                </a:prstGeom>
                <a:solidFill>
                  <a:srgbClr val="4F81BD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6" name="Line 6"/>
                <p:cNvSpPr>
                  <a:spLocks noChangeShapeType="1"/>
                </p:cNvSpPr>
                <p:nvPr/>
              </p:nvSpPr>
              <p:spPr bwMode="auto">
                <a:xfrm>
                  <a:off x="960" y="62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24" y="1008"/>
                  <a:ext cx="672" cy="24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latin typeface="Lucida Sans Unicode" pitchFamily="34" charset="0"/>
                    </a:rPr>
                    <a:t>Lex</a:t>
                  </a: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672" cy="24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 dirty="0">
                      <a:latin typeface="Lucida Sans Unicode" pitchFamily="34" charset="0"/>
                    </a:rPr>
                    <a:t>Parse</a:t>
                  </a:r>
                </a:p>
              </p:txBody>
            </p:sp>
          </p:grpSp>
          <p:sp>
            <p:nvSpPr>
              <p:cNvPr id="23" name="AutoShape 9"/>
              <p:cNvSpPr>
                <a:spLocks/>
              </p:cNvSpPr>
              <p:nvPr/>
            </p:nvSpPr>
            <p:spPr bwMode="auto">
              <a:xfrm>
                <a:off x="1920" y="864"/>
                <a:ext cx="144" cy="912"/>
              </a:xfrm>
              <a:prstGeom prst="rightBrace">
                <a:avLst>
                  <a:gd name="adj1" fmla="val 5277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2092" y="1097"/>
                <a:ext cx="96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dirty="0">
                    <a:latin typeface="Lucida Sans Unicode" pitchFamily="34" charset="0"/>
                  </a:rPr>
                  <a:t>Compilation</a:t>
                </a:r>
                <a:br>
                  <a:rPr lang="en-US" dirty="0">
                    <a:latin typeface="Lucida Sans Unicode" pitchFamily="34" charset="0"/>
                  </a:rPr>
                </a:br>
                <a:r>
                  <a:rPr lang="en-US" dirty="0">
                    <a:latin typeface="Lucida Sans Unicode" pitchFamily="34" charset="0"/>
                  </a:rPr>
                  <a:t>front-end</a:t>
                </a:r>
              </a:p>
            </p:txBody>
          </p:sp>
        </p:grp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88705" y="2663825"/>
              <a:ext cx="4483100" cy="1374775"/>
              <a:chOff x="240" y="1776"/>
              <a:chExt cx="2824" cy="866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016"/>
                <a:ext cx="1440" cy="480"/>
              </a:xfrm>
              <a:prstGeom prst="rect">
                <a:avLst/>
              </a:prstGeom>
              <a:solidFill>
                <a:srgbClr val="4F81BD">
                  <a:alpha val="30196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latin typeface="Lucida Sans Unicode" pitchFamily="34" charset="0"/>
                  </a:rPr>
                  <a:t>Behavioral</a:t>
                </a:r>
                <a:br>
                  <a:rPr lang="en-US" sz="2000" dirty="0">
                    <a:latin typeface="Lucida Sans Unicode" pitchFamily="34" charset="0"/>
                  </a:rPr>
                </a:br>
                <a:r>
                  <a:rPr lang="en-US" sz="2000" dirty="0">
                    <a:latin typeface="Lucida Sans Unicode" pitchFamily="34" charset="0"/>
                  </a:rPr>
                  <a:t>Optimization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1920" y="1920"/>
                <a:ext cx="1144" cy="722"/>
                <a:chOff x="1920" y="1920"/>
                <a:chExt cx="1144" cy="722"/>
              </a:xfrm>
            </p:grpSpPr>
            <p:sp>
              <p:nvSpPr>
                <p:cNvPr id="20" name="AutoShape 15"/>
                <p:cNvSpPr>
                  <a:spLocks/>
                </p:cNvSpPr>
                <p:nvPr/>
              </p:nvSpPr>
              <p:spPr bwMode="auto">
                <a:xfrm>
                  <a:off x="1920" y="1920"/>
                  <a:ext cx="116" cy="722"/>
                </a:xfrm>
                <a:prstGeom prst="rightBrace">
                  <a:avLst>
                    <a:gd name="adj1" fmla="val 51868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64" y="2057"/>
                  <a:ext cx="1000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>
                      <a:latin typeface="Lucida Sans Unicode" pitchFamily="34" charset="0"/>
                    </a:rPr>
                    <a:t>Intermediate</a:t>
                  </a:r>
                  <a:br>
                    <a:rPr lang="en-US">
                      <a:latin typeface="Lucida Sans Unicode" pitchFamily="34" charset="0"/>
                    </a:rPr>
                  </a:br>
                  <a:r>
                    <a:rPr lang="en-US">
                      <a:latin typeface="Lucida Sans Unicode" pitchFamily="34" charset="0"/>
                    </a:rPr>
                    <a:t>form</a:t>
                  </a:r>
                </a:p>
              </p:txBody>
            </p:sp>
          </p:grpSp>
        </p:grpSp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631705" y="38100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88705" y="4191000"/>
              <a:ext cx="4578350" cy="1828800"/>
              <a:chOff x="240" y="2832"/>
              <a:chExt cx="2884" cy="1152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40" y="2832"/>
                <a:ext cx="1440" cy="1152"/>
                <a:chOff x="240" y="2832"/>
                <a:chExt cx="1440" cy="1152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" y="2832"/>
                  <a:ext cx="1440" cy="912"/>
                </a:xfrm>
                <a:prstGeom prst="rect">
                  <a:avLst/>
                </a:prstGeom>
                <a:solidFill>
                  <a:srgbClr val="4F81BD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29" y="2891"/>
                  <a:ext cx="1056" cy="24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 dirty="0">
                      <a:latin typeface="Lucida Sans Unicode" pitchFamily="34" charset="0"/>
                    </a:rPr>
                    <a:t>Arch synth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2" y="3168"/>
                  <a:ext cx="1056" cy="24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latin typeface="Lucida Sans Unicode" pitchFamily="34" charset="0"/>
                    </a:rPr>
                    <a:t>Logic synth</a:t>
                  </a:r>
                </a:p>
              </p:txBody>
            </p:sp>
            <p:sp>
              <p:nvSpPr>
                <p:cNvPr id="15" name="Line 23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29" y="3444"/>
                  <a:ext cx="1056" cy="24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 dirty="0">
                      <a:latin typeface="Lucida Sans Unicode" pitchFamily="34" charset="0"/>
                    </a:rPr>
                    <a:t>Lib Binding</a:t>
                  </a:r>
                </a:p>
              </p:txBody>
            </p:sp>
          </p:grpSp>
          <p:sp>
            <p:nvSpPr>
              <p:cNvPr id="10" name="AutoShape 25"/>
              <p:cNvSpPr>
                <a:spLocks/>
              </p:cNvSpPr>
              <p:nvPr/>
            </p:nvSpPr>
            <p:spPr bwMode="auto">
              <a:xfrm>
                <a:off x="1920" y="2882"/>
                <a:ext cx="144" cy="912"/>
              </a:xfrm>
              <a:prstGeom prst="rightBrace">
                <a:avLst>
                  <a:gd name="adj1" fmla="val 5277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2112" y="3257"/>
                <a:ext cx="10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>
                    <a:latin typeface="Lucida Sans Unicode" pitchFamily="34" charset="0"/>
                  </a:rPr>
                  <a:t>HLS backend</a:t>
                </a:r>
              </a:p>
            </p:txBody>
          </p:sp>
        </p:grp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157065" y="2708920"/>
            <a:ext cx="33303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Separation into</a:t>
            </a:r>
            <a:r>
              <a:rPr lang="en-US" sz="2000" dirty="0"/>
              <a:t> </a:t>
            </a:r>
          </a:p>
          <a:p>
            <a:pPr algn="l">
              <a:buFontTx/>
              <a:buChar char="•"/>
            </a:pPr>
            <a:r>
              <a:rPr lang="en-US" sz="2000" dirty="0"/>
              <a:t>   </a:t>
            </a:r>
            <a:r>
              <a:rPr lang="en-US" sz="2000" dirty="0" smtClean="0"/>
              <a:t>Data Path </a:t>
            </a:r>
            <a:r>
              <a:rPr lang="en-US" sz="2000" dirty="0"/>
              <a:t>(arithmetic)</a:t>
            </a:r>
          </a:p>
          <a:p>
            <a:pPr algn="l">
              <a:buFontTx/>
              <a:buChar char="•"/>
            </a:pPr>
            <a:r>
              <a:rPr lang="en-US" sz="2000" dirty="0"/>
              <a:t>   Control  </a:t>
            </a:r>
            <a:r>
              <a:rPr lang="en-US" sz="2000" dirty="0" smtClean="0"/>
              <a:t>(Boolean </a:t>
            </a:r>
            <a:r>
              <a:rPr lang="en-US" sz="2000" dirty="0"/>
              <a:t>logic)</a:t>
            </a:r>
          </a:p>
        </p:txBody>
      </p:sp>
    </p:spTree>
    <p:extLst>
      <p:ext uri="{BB962C8B-B14F-4D97-AF65-F5344CB8AC3E}">
        <p14:creationId xmlns:p14="http://schemas.microsoft.com/office/powerpoint/2010/main" xmlns="" val="38487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Behavioral Optimization</a:t>
            </a:r>
            <a:endParaRPr lang="he-IL" sz="3600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0187" y="990600"/>
            <a:ext cx="8707298" cy="518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Techniques used in software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Expression tree height reduction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Constant and variable propagation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Common sub-expression elimination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Dead-code elimination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Operator strength reduction </a:t>
            </a:r>
            <a:r>
              <a:rPr lang="en-US" sz="1800" dirty="0">
                <a:solidFill>
                  <a:schemeClr val="tx1"/>
                </a:solidFill>
                <a:effectLst/>
              </a:rPr>
              <a:t>(e.g., 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itchFamily="34" charset="0"/>
              </a:rPr>
              <a:t>*4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itchFamily="34" charset="0"/>
                <a:sym typeface="Wingdings" pitchFamily="2" charset="2"/>
              </a:rPr>
              <a:t>&lt;&lt; 2</a:t>
            </a:r>
            <a:r>
              <a:rPr lang="en-US" sz="1800" dirty="0" smtClean="0">
                <a:solidFill>
                  <a:schemeClr val="tx1"/>
                </a:solidFill>
                <a:effectLst/>
                <a:sym typeface="Wingdings" pitchFamily="2" charset="2"/>
              </a:rPr>
              <a:t>)</a:t>
            </a:r>
            <a:endParaRPr lang="en-US" sz="1800" dirty="0">
              <a:solidFill>
                <a:schemeClr val="tx1"/>
              </a:solidFill>
              <a:effectLst/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Hardware transformations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Conditional expansion</a:t>
            </a:r>
          </a:p>
          <a:p>
            <a:pPr lvl="2"/>
            <a:r>
              <a:rPr lang="en-US" dirty="0">
                <a:solidFill>
                  <a:schemeClr val="tx1"/>
                </a:solidFill>
                <a:effectLst/>
              </a:rPr>
              <a:t>If  </a:t>
            </a:r>
            <a:r>
              <a:rPr lang="en-US" i="1" dirty="0">
                <a:solidFill>
                  <a:schemeClr val="tx1"/>
                </a:solidFill>
                <a:effectLst/>
              </a:rPr>
              <a:t>c </a:t>
            </a:r>
            <a:r>
              <a:rPr lang="en-US" dirty="0">
                <a:solidFill>
                  <a:schemeClr val="tx1"/>
                </a:solidFill>
                <a:effectLst/>
              </a:rPr>
              <a:t> then </a:t>
            </a:r>
            <a:r>
              <a:rPr lang="en-US" i="1" dirty="0">
                <a:solidFill>
                  <a:schemeClr val="tx1"/>
                </a:solidFill>
                <a:effectLst/>
              </a:rPr>
              <a:t>x = A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  <a:p>
            <a:pPr lvl="2">
              <a:buFontTx/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	       else  </a:t>
            </a:r>
            <a:r>
              <a:rPr lang="en-US" i="1" dirty="0">
                <a:solidFill>
                  <a:schemeClr val="tx1"/>
                </a:solidFill>
                <a:effectLst/>
              </a:rPr>
              <a:t>x = B;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sym typeface="Wingdings" pitchFamily="2" charset="2"/>
              </a:rPr>
              <a:t>Compute </a:t>
            </a:r>
            <a:r>
              <a:rPr lang="en-US" i="1" dirty="0">
                <a:solidFill>
                  <a:schemeClr val="tx1"/>
                </a:solidFill>
                <a:effectLst/>
                <a:sym typeface="Wingdings" pitchFamily="2" charset="2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sym typeface="Wingdings" pitchFamily="2" charset="2"/>
              </a:rPr>
              <a:t> and </a:t>
            </a:r>
            <a:r>
              <a:rPr lang="en-US" i="1" dirty="0">
                <a:solidFill>
                  <a:schemeClr val="tx1"/>
                </a:solidFill>
                <a:effectLst/>
                <a:sym typeface="Wingdings" pitchFamily="2" charset="2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sym typeface="Wingdings" pitchFamily="2" charset="2"/>
              </a:rPr>
              <a:t> in parallel:  </a:t>
            </a:r>
            <a:r>
              <a:rPr lang="en-US" i="1" dirty="0">
                <a:solidFill>
                  <a:schemeClr val="tx1"/>
                </a:solidFill>
                <a:effectLst/>
                <a:sym typeface="Wingdings" pitchFamily="2" charset="2"/>
              </a:rPr>
              <a:t>x = C ? A : B  </a:t>
            </a:r>
            <a:r>
              <a:rPr lang="en-US" dirty="0">
                <a:solidFill>
                  <a:schemeClr val="tx1"/>
                </a:solidFill>
                <a:effectLst/>
                <a:sym typeface="Wingdings" pitchFamily="2" charset="2"/>
              </a:rPr>
              <a:t>(MUX)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Loop unrolling</a:t>
            </a:r>
          </a:p>
          <a:p>
            <a:pPr lvl="2"/>
            <a:r>
              <a:rPr lang="en-US" dirty="0">
                <a:solidFill>
                  <a:schemeClr val="tx1"/>
                </a:solidFill>
                <a:effectLst/>
              </a:rPr>
              <a:t>Replace </a:t>
            </a:r>
            <a:r>
              <a:rPr lang="en-US" i="1" dirty="0">
                <a:solidFill>
                  <a:schemeClr val="tx1"/>
                </a:solidFill>
                <a:effectLst/>
              </a:rPr>
              <a:t>k</a:t>
            </a:r>
            <a:r>
              <a:rPr lang="en-US" dirty="0">
                <a:solidFill>
                  <a:schemeClr val="tx1"/>
                </a:solidFill>
                <a:effectLst/>
              </a:rPr>
              <a:t> iterations of a loop by </a:t>
            </a:r>
            <a:r>
              <a:rPr lang="en-US" i="1" dirty="0">
                <a:solidFill>
                  <a:schemeClr val="tx1"/>
                </a:solidFill>
                <a:effectLst/>
              </a:rPr>
              <a:t>k</a:t>
            </a:r>
            <a:r>
              <a:rPr lang="en-US" dirty="0">
                <a:solidFill>
                  <a:schemeClr val="tx1"/>
                </a:solidFill>
                <a:effectLst/>
              </a:rPr>
              <a:t> instances of the loop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body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64182" y="-1063614"/>
            <a:ext cx="1570037" cy="782"/>
            <a:chOff x="4469" y="2674"/>
            <a:chExt cx="943" cy="782"/>
          </a:xfrm>
        </p:grpSpPr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465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4656" y="33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5040" y="32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 rot="-5400000">
              <a:off x="4704" y="3096"/>
              <a:ext cx="528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V="1">
              <a:off x="4992" y="28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4491" y="2952"/>
              <a:ext cx="10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 i="1"/>
                <a:t>A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4469" y="3202"/>
              <a:ext cx="10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 i="1"/>
                <a:t>B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5336" y="3106"/>
              <a:ext cx="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 i="1"/>
                <a:t>x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4956" y="2674"/>
              <a:ext cx="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 i="1"/>
                <a:t>c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74110" y="2319802"/>
            <a:ext cx="2615777" cy="1922727"/>
            <a:chOff x="5874110" y="2319802"/>
            <a:chExt cx="2615777" cy="1922727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219775" y="2319802"/>
              <a:ext cx="1952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1" i="1" dirty="0">
                  <a:solidFill>
                    <a:srgbClr val="0000FF"/>
                  </a:solidFill>
                  <a:latin typeface="Times" pitchFamily="18" charset="0"/>
                </a:rPr>
                <a:t>x = a + b </a:t>
              </a:r>
              <a:r>
                <a:rPr lang="en-US" sz="2000" b="1" dirty="0">
                  <a:solidFill>
                    <a:srgbClr val="0000FF"/>
                  </a:solidFill>
                  <a:latin typeface="Lucida Sans Unicode" pitchFamily="34" charset="0"/>
                  <a:sym typeface="Symbol" pitchFamily="18" charset="2"/>
                </a:rPr>
                <a:t></a:t>
              </a:r>
              <a:r>
                <a:rPr lang="en-US" sz="2000" b="1" i="1" dirty="0">
                  <a:solidFill>
                    <a:srgbClr val="0000FF"/>
                  </a:solidFill>
                  <a:latin typeface="Times" pitchFamily="18" charset="0"/>
                </a:rPr>
                <a:t> c + d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874110" y="2777003"/>
              <a:ext cx="1152124" cy="1465526"/>
              <a:chOff x="3312" y="1824"/>
              <a:chExt cx="972" cy="1279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3696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 dirty="0" smtClean="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 dirty="0">
                  <a:latin typeface="Lucida Sans Unicode" pitchFamily="3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3312" y="2834"/>
                <a:ext cx="10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587" y="2834"/>
                <a:ext cx="10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b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3911" y="2834"/>
                <a:ext cx="9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c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4176" y="2833"/>
                <a:ext cx="10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d</a:t>
                </a:r>
              </a:p>
            </p:txBody>
          </p:sp>
          <p:cxnSp>
            <p:nvCxnSpPr>
              <p:cNvPr id="29" name="AutoShape 23"/>
              <p:cNvCxnSpPr>
                <a:cxnSpLocks noChangeShapeType="1"/>
                <a:stCxn id="26" idx="0"/>
                <a:endCxn id="24" idx="3"/>
              </p:cNvCxnSpPr>
              <p:nvPr/>
            </p:nvCxnSpPr>
            <p:spPr bwMode="auto">
              <a:xfrm flipV="1">
                <a:off x="3641" y="2653"/>
                <a:ext cx="90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24"/>
              <p:cNvCxnSpPr>
                <a:cxnSpLocks noChangeShapeType="1"/>
                <a:stCxn id="27" idx="0"/>
                <a:endCxn id="24" idx="5"/>
              </p:cNvCxnSpPr>
              <p:nvPr/>
            </p:nvCxnSpPr>
            <p:spPr bwMode="auto">
              <a:xfrm flipH="1" flipV="1">
                <a:off x="3901" y="2653"/>
                <a:ext cx="58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25"/>
              <p:cNvCxnSpPr>
                <a:cxnSpLocks noChangeShapeType="1"/>
                <a:stCxn id="24" idx="1"/>
                <a:endCxn id="23" idx="5"/>
              </p:cNvCxnSpPr>
              <p:nvPr/>
            </p:nvCxnSpPr>
            <p:spPr bwMode="auto">
              <a:xfrm flipH="1" flipV="1">
                <a:off x="3661" y="2374"/>
                <a:ext cx="70" cy="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26"/>
              <p:cNvCxnSpPr>
                <a:cxnSpLocks noChangeShapeType="1"/>
                <a:stCxn id="23" idx="3"/>
                <a:endCxn id="25" idx="0"/>
              </p:cNvCxnSpPr>
              <p:nvPr/>
            </p:nvCxnSpPr>
            <p:spPr bwMode="auto">
              <a:xfrm flipH="1">
                <a:off x="3366" y="2365"/>
                <a:ext cx="125" cy="4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27"/>
              <p:cNvCxnSpPr>
                <a:cxnSpLocks noChangeShapeType="1"/>
                <a:stCxn id="22" idx="3"/>
                <a:endCxn id="23" idx="0"/>
              </p:cNvCxnSpPr>
              <p:nvPr/>
            </p:nvCxnSpPr>
            <p:spPr bwMode="auto">
              <a:xfrm flipH="1">
                <a:off x="3576" y="2038"/>
                <a:ext cx="203" cy="1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8"/>
              <p:cNvCxnSpPr>
                <a:cxnSpLocks noChangeShapeType="1"/>
                <a:stCxn id="22" idx="5"/>
                <a:endCxn id="28" idx="0"/>
              </p:cNvCxnSpPr>
              <p:nvPr/>
            </p:nvCxnSpPr>
            <p:spPr bwMode="auto">
              <a:xfrm>
                <a:off x="3949" y="2029"/>
                <a:ext cx="281" cy="80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7314269" y="2823013"/>
              <a:ext cx="1175618" cy="1300667"/>
              <a:chOff x="4656" y="1824"/>
              <a:chExt cx="958" cy="1061"/>
            </a:xfrm>
          </p:grpSpPr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4992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5328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cxnSp>
            <p:nvCxnSpPr>
              <p:cNvPr id="12" name="AutoShape 33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 flipH="1">
                <a:off x="4824" y="2038"/>
                <a:ext cx="203" cy="1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AutoShape 34"/>
              <p:cNvCxnSpPr>
                <a:cxnSpLocks noChangeShapeType="1"/>
                <a:stCxn id="9" idx="5"/>
                <a:endCxn id="11" idx="0"/>
              </p:cNvCxnSpPr>
              <p:nvPr/>
            </p:nvCxnSpPr>
            <p:spPr bwMode="auto">
              <a:xfrm>
                <a:off x="5197" y="2038"/>
                <a:ext cx="251" cy="1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633"/>
                <a:ext cx="10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15" name="Text Box 36"/>
              <p:cNvSpPr txBox="1">
                <a:spLocks noChangeArrowheads="1"/>
              </p:cNvSpPr>
              <p:nvPr/>
            </p:nvSpPr>
            <p:spPr bwMode="auto">
              <a:xfrm>
                <a:off x="4932" y="2633"/>
                <a:ext cx="10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d</a:t>
                </a:r>
              </a:p>
            </p:txBody>
          </p:sp>
          <p:sp>
            <p:nvSpPr>
              <p:cNvPr id="16" name="Text Box 37"/>
              <p:cNvSpPr txBox="1">
                <a:spLocks noChangeArrowheads="1"/>
              </p:cNvSpPr>
              <p:nvPr/>
            </p:nvSpPr>
            <p:spPr bwMode="auto">
              <a:xfrm>
                <a:off x="5255" y="2633"/>
                <a:ext cx="10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" pitchFamily="18" charset="0"/>
                  </a:rPr>
                  <a:t>b</a:t>
                </a:r>
              </a:p>
            </p:txBody>
          </p:sp>
          <p:sp>
            <p:nvSpPr>
              <p:cNvPr id="17" name="Text Box 38"/>
              <p:cNvSpPr txBox="1">
                <a:spLocks noChangeArrowheads="1"/>
              </p:cNvSpPr>
              <p:nvPr/>
            </p:nvSpPr>
            <p:spPr bwMode="auto">
              <a:xfrm>
                <a:off x="5521" y="2634"/>
                <a:ext cx="93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b="1" i="1">
                    <a:solidFill>
                      <a:srgbClr val="0000FF"/>
                    </a:solidFill>
                    <a:latin typeface="Times" pitchFamily="18" charset="0"/>
                  </a:rPr>
                  <a:t>c</a:t>
                </a:r>
              </a:p>
            </p:txBody>
          </p:sp>
          <p:cxnSp>
            <p:nvCxnSpPr>
              <p:cNvPr id="18" name="AutoShape 39"/>
              <p:cNvCxnSpPr>
                <a:cxnSpLocks noChangeShapeType="1"/>
                <a:stCxn id="10" idx="3"/>
                <a:endCxn id="14" idx="0"/>
              </p:cNvCxnSpPr>
              <p:nvPr/>
            </p:nvCxnSpPr>
            <p:spPr bwMode="auto">
              <a:xfrm flipH="1">
                <a:off x="4709" y="2413"/>
                <a:ext cx="31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40"/>
              <p:cNvCxnSpPr>
                <a:cxnSpLocks noChangeShapeType="1"/>
                <a:stCxn id="10" idx="5"/>
                <a:endCxn id="15" idx="0"/>
              </p:cNvCxnSpPr>
              <p:nvPr/>
            </p:nvCxnSpPr>
            <p:spPr bwMode="auto">
              <a:xfrm>
                <a:off x="4909" y="2413"/>
                <a:ext cx="76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41"/>
              <p:cNvCxnSpPr>
                <a:cxnSpLocks noChangeShapeType="1"/>
                <a:stCxn id="11" idx="3"/>
                <a:endCxn id="16" idx="0"/>
              </p:cNvCxnSpPr>
              <p:nvPr/>
            </p:nvCxnSpPr>
            <p:spPr bwMode="auto">
              <a:xfrm flipH="1">
                <a:off x="5307" y="2413"/>
                <a:ext cx="56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42"/>
              <p:cNvCxnSpPr>
                <a:cxnSpLocks noChangeShapeType="1"/>
                <a:stCxn id="11" idx="5"/>
                <a:endCxn id="17" idx="0"/>
              </p:cNvCxnSpPr>
              <p:nvPr/>
            </p:nvCxnSpPr>
            <p:spPr bwMode="auto">
              <a:xfrm>
                <a:off x="5533" y="2413"/>
                <a:ext cx="35" cy="22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xmlns="" val="25609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Flow Graph Transformation</a:t>
            </a:r>
            <a:endParaRPr lang="he-IL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2539208" y="4511677"/>
            <a:ext cx="428625" cy="428625"/>
          </a:xfrm>
          <a:custGeom>
            <a:avLst/>
            <a:gdLst>
              <a:gd name="T0" fmla="*/ 270 w 270"/>
              <a:gd name="T1" fmla="*/ 128 h 270"/>
              <a:gd name="T2" fmla="*/ 269 w 270"/>
              <a:gd name="T3" fmla="*/ 115 h 270"/>
              <a:gd name="T4" fmla="*/ 263 w 270"/>
              <a:gd name="T5" fmla="*/ 95 h 270"/>
              <a:gd name="T6" fmla="*/ 254 w 270"/>
              <a:gd name="T7" fmla="*/ 71 h 270"/>
              <a:gd name="T8" fmla="*/ 239 w 270"/>
              <a:gd name="T9" fmla="*/ 49 h 270"/>
              <a:gd name="T10" fmla="*/ 221 w 270"/>
              <a:gd name="T11" fmla="*/ 31 h 270"/>
              <a:gd name="T12" fmla="*/ 199 w 270"/>
              <a:gd name="T13" fmla="*/ 17 h 270"/>
              <a:gd name="T14" fmla="*/ 175 w 270"/>
              <a:gd name="T15" fmla="*/ 7 h 270"/>
              <a:gd name="T16" fmla="*/ 148 w 270"/>
              <a:gd name="T17" fmla="*/ 1 h 270"/>
              <a:gd name="T18" fmla="*/ 122 w 270"/>
              <a:gd name="T19" fmla="*/ 1 h 270"/>
              <a:gd name="T20" fmla="*/ 95 w 270"/>
              <a:gd name="T21" fmla="*/ 7 h 270"/>
              <a:gd name="T22" fmla="*/ 71 w 270"/>
              <a:gd name="T23" fmla="*/ 17 h 270"/>
              <a:gd name="T24" fmla="*/ 50 w 270"/>
              <a:gd name="T25" fmla="*/ 31 h 270"/>
              <a:gd name="T26" fmla="*/ 31 w 270"/>
              <a:gd name="T27" fmla="*/ 49 h 270"/>
              <a:gd name="T28" fmla="*/ 17 w 270"/>
              <a:gd name="T29" fmla="*/ 71 h 270"/>
              <a:gd name="T30" fmla="*/ 7 w 270"/>
              <a:gd name="T31" fmla="*/ 95 h 270"/>
              <a:gd name="T32" fmla="*/ 3 w 270"/>
              <a:gd name="T33" fmla="*/ 115 h 270"/>
              <a:gd name="T34" fmla="*/ 0 w 270"/>
              <a:gd name="T35" fmla="*/ 128 h 270"/>
              <a:gd name="T36" fmla="*/ 0 w 270"/>
              <a:gd name="T37" fmla="*/ 142 h 270"/>
              <a:gd name="T38" fmla="*/ 3 w 270"/>
              <a:gd name="T39" fmla="*/ 155 h 270"/>
              <a:gd name="T40" fmla="*/ 7 w 270"/>
              <a:gd name="T41" fmla="*/ 175 h 270"/>
              <a:gd name="T42" fmla="*/ 17 w 270"/>
              <a:gd name="T43" fmla="*/ 199 h 270"/>
              <a:gd name="T44" fmla="*/ 31 w 270"/>
              <a:gd name="T45" fmla="*/ 220 h 270"/>
              <a:gd name="T46" fmla="*/ 50 w 270"/>
              <a:gd name="T47" fmla="*/ 239 h 270"/>
              <a:gd name="T48" fmla="*/ 71 w 270"/>
              <a:gd name="T49" fmla="*/ 253 h 270"/>
              <a:gd name="T50" fmla="*/ 95 w 270"/>
              <a:gd name="T51" fmla="*/ 263 h 270"/>
              <a:gd name="T52" fmla="*/ 122 w 270"/>
              <a:gd name="T53" fmla="*/ 269 h 270"/>
              <a:gd name="T54" fmla="*/ 148 w 270"/>
              <a:gd name="T55" fmla="*/ 269 h 270"/>
              <a:gd name="T56" fmla="*/ 175 w 270"/>
              <a:gd name="T57" fmla="*/ 263 h 270"/>
              <a:gd name="T58" fmla="*/ 199 w 270"/>
              <a:gd name="T59" fmla="*/ 253 h 270"/>
              <a:gd name="T60" fmla="*/ 221 w 270"/>
              <a:gd name="T61" fmla="*/ 239 h 270"/>
              <a:gd name="T62" fmla="*/ 239 w 270"/>
              <a:gd name="T63" fmla="*/ 220 h 270"/>
              <a:gd name="T64" fmla="*/ 254 w 270"/>
              <a:gd name="T65" fmla="*/ 199 h 270"/>
              <a:gd name="T66" fmla="*/ 263 w 270"/>
              <a:gd name="T67" fmla="*/ 175 h 270"/>
              <a:gd name="T68" fmla="*/ 269 w 270"/>
              <a:gd name="T69" fmla="*/ 155 h 270"/>
              <a:gd name="T70" fmla="*/ 270 w 270"/>
              <a:gd name="T71" fmla="*/ 14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70">
                <a:moveTo>
                  <a:pt x="270" y="135"/>
                </a:moveTo>
                <a:lnTo>
                  <a:pt x="270" y="128"/>
                </a:lnTo>
                <a:lnTo>
                  <a:pt x="269" y="121"/>
                </a:lnTo>
                <a:lnTo>
                  <a:pt x="269" y="115"/>
                </a:lnTo>
                <a:lnTo>
                  <a:pt x="267" y="108"/>
                </a:lnTo>
                <a:lnTo>
                  <a:pt x="263" y="95"/>
                </a:lnTo>
                <a:lnTo>
                  <a:pt x="259" y="82"/>
                </a:lnTo>
                <a:lnTo>
                  <a:pt x="254" y="71"/>
                </a:lnTo>
                <a:lnTo>
                  <a:pt x="247" y="59"/>
                </a:lnTo>
                <a:lnTo>
                  <a:pt x="239" y="49"/>
                </a:lnTo>
                <a:lnTo>
                  <a:pt x="230" y="39"/>
                </a:lnTo>
                <a:lnTo>
                  <a:pt x="221" y="31"/>
                </a:lnTo>
                <a:lnTo>
                  <a:pt x="210" y="24"/>
                </a:lnTo>
                <a:lnTo>
                  <a:pt x="199" y="17"/>
                </a:lnTo>
                <a:lnTo>
                  <a:pt x="187" y="11"/>
                </a:lnTo>
                <a:lnTo>
                  <a:pt x="175" y="7"/>
                </a:lnTo>
                <a:lnTo>
                  <a:pt x="162" y="2"/>
                </a:lnTo>
                <a:lnTo>
                  <a:pt x="148" y="1"/>
                </a:lnTo>
                <a:lnTo>
                  <a:pt x="135" y="0"/>
                </a:lnTo>
                <a:lnTo>
                  <a:pt x="122" y="1"/>
                </a:lnTo>
                <a:lnTo>
                  <a:pt x="108" y="2"/>
                </a:lnTo>
                <a:lnTo>
                  <a:pt x="95" y="7"/>
                </a:lnTo>
                <a:lnTo>
                  <a:pt x="83" y="11"/>
                </a:lnTo>
                <a:lnTo>
                  <a:pt x="71" y="17"/>
                </a:lnTo>
                <a:lnTo>
                  <a:pt x="60" y="24"/>
                </a:lnTo>
                <a:lnTo>
                  <a:pt x="50" y="31"/>
                </a:lnTo>
                <a:lnTo>
                  <a:pt x="40" y="39"/>
                </a:lnTo>
                <a:lnTo>
                  <a:pt x="31" y="49"/>
                </a:lnTo>
                <a:lnTo>
                  <a:pt x="24" y="59"/>
                </a:lnTo>
                <a:lnTo>
                  <a:pt x="17" y="71"/>
                </a:lnTo>
                <a:lnTo>
                  <a:pt x="11" y="82"/>
                </a:lnTo>
                <a:lnTo>
                  <a:pt x="7" y="95"/>
                </a:lnTo>
                <a:lnTo>
                  <a:pt x="3" y="108"/>
                </a:lnTo>
                <a:lnTo>
                  <a:pt x="3" y="115"/>
                </a:lnTo>
                <a:lnTo>
                  <a:pt x="1" y="121"/>
                </a:lnTo>
                <a:lnTo>
                  <a:pt x="0" y="128"/>
                </a:lnTo>
                <a:lnTo>
                  <a:pt x="0" y="135"/>
                </a:lnTo>
                <a:lnTo>
                  <a:pt x="0" y="142"/>
                </a:lnTo>
                <a:lnTo>
                  <a:pt x="1" y="149"/>
                </a:lnTo>
                <a:lnTo>
                  <a:pt x="3" y="155"/>
                </a:lnTo>
                <a:lnTo>
                  <a:pt x="3" y="162"/>
                </a:lnTo>
                <a:lnTo>
                  <a:pt x="7" y="175"/>
                </a:lnTo>
                <a:lnTo>
                  <a:pt x="11" y="188"/>
                </a:lnTo>
                <a:lnTo>
                  <a:pt x="17" y="199"/>
                </a:lnTo>
                <a:lnTo>
                  <a:pt x="24" y="210"/>
                </a:lnTo>
                <a:lnTo>
                  <a:pt x="31" y="220"/>
                </a:lnTo>
                <a:lnTo>
                  <a:pt x="40" y="230"/>
                </a:lnTo>
                <a:lnTo>
                  <a:pt x="50" y="239"/>
                </a:lnTo>
                <a:lnTo>
                  <a:pt x="60" y="246"/>
                </a:lnTo>
                <a:lnTo>
                  <a:pt x="71" y="253"/>
                </a:lnTo>
                <a:lnTo>
                  <a:pt x="83" y="259"/>
                </a:lnTo>
                <a:lnTo>
                  <a:pt x="95" y="263"/>
                </a:lnTo>
                <a:lnTo>
                  <a:pt x="108" y="267"/>
                </a:lnTo>
                <a:lnTo>
                  <a:pt x="122" y="269"/>
                </a:lnTo>
                <a:lnTo>
                  <a:pt x="135" y="270"/>
                </a:lnTo>
                <a:lnTo>
                  <a:pt x="148" y="269"/>
                </a:lnTo>
                <a:lnTo>
                  <a:pt x="162" y="267"/>
                </a:lnTo>
                <a:lnTo>
                  <a:pt x="175" y="263"/>
                </a:lnTo>
                <a:lnTo>
                  <a:pt x="187" y="259"/>
                </a:lnTo>
                <a:lnTo>
                  <a:pt x="199" y="253"/>
                </a:lnTo>
                <a:lnTo>
                  <a:pt x="210" y="246"/>
                </a:lnTo>
                <a:lnTo>
                  <a:pt x="221" y="239"/>
                </a:lnTo>
                <a:lnTo>
                  <a:pt x="230" y="230"/>
                </a:lnTo>
                <a:lnTo>
                  <a:pt x="239" y="220"/>
                </a:lnTo>
                <a:lnTo>
                  <a:pt x="247" y="210"/>
                </a:lnTo>
                <a:lnTo>
                  <a:pt x="254" y="199"/>
                </a:lnTo>
                <a:lnTo>
                  <a:pt x="259" y="188"/>
                </a:lnTo>
                <a:lnTo>
                  <a:pt x="263" y="175"/>
                </a:lnTo>
                <a:lnTo>
                  <a:pt x="267" y="162"/>
                </a:lnTo>
                <a:lnTo>
                  <a:pt x="269" y="155"/>
                </a:lnTo>
                <a:lnTo>
                  <a:pt x="269" y="149"/>
                </a:lnTo>
                <a:lnTo>
                  <a:pt x="270" y="142"/>
                </a:lnTo>
                <a:lnTo>
                  <a:pt x="270" y="13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539208" y="4511677"/>
            <a:ext cx="428625" cy="428625"/>
          </a:xfrm>
          <a:custGeom>
            <a:avLst/>
            <a:gdLst>
              <a:gd name="T0" fmla="*/ 270 w 270"/>
              <a:gd name="T1" fmla="*/ 128 h 270"/>
              <a:gd name="T2" fmla="*/ 269 w 270"/>
              <a:gd name="T3" fmla="*/ 115 h 270"/>
              <a:gd name="T4" fmla="*/ 263 w 270"/>
              <a:gd name="T5" fmla="*/ 95 h 270"/>
              <a:gd name="T6" fmla="*/ 254 w 270"/>
              <a:gd name="T7" fmla="*/ 71 h 270"/>
              <a:gd name="T8" fmla="*/ 239 w 270"/>
              <a:gd name="T9" fmla="*/ 49 h 270"/>
              <a:gd name="T10" fmla="*/ 221 w 270"/>
              <a:gd name="T11" fmla="*/ 31 h 270"/>
              <a:gd name="T12" fmla="*/ 199 w 270"/>
              <a:gd name="T13" fmla="*/ 17 h 270"/>
              <a:gd name="T14" fmla="*/ 175 w 270"/>
              <a:gd name="T15" fmla="*/ 7 h 270"/>
              <a:gd name="T16" fmla="*/ 148 w 270"/>
              <a:gd name="T17" fmla="*/ 1 h 270"/>
              <a:gd name="T18" fmla="*/ 122 w 270"/>
              <a:gd name="T19" fmla="*/ 1 h 270"/>
              <a:gd name="T20" fmla="*/ 95 w 270"/>
              <a:gd name="T21" fmla="*/ 7 h 270"/>
              <a:gd name="T22" fmla="*/ 71 w 270"/>
              <a:gd name="T23" fmla="*/ 17 h 270"/>
              <a:gd name="T24" fmla="*/ 50 w 270"/>
              <a:gd name="T25" fmla="*/ 31 h 270"/>
              <a:gd name="T26" fmla="*/ 31 w 270"/>
              <a:gd name="T27" fmla="*/ 49 h 270"/>
              <a:gd name="T28" fmla="*/ 17 w 270"/>
              <a:gd name="T29" fmla="*/ 71 h 270"/>
              <a:gd name="T30" fmla="*/ 7 w 270"/>
              <a:gd name="T31" fmla="*/ 95 h 270"/>
              <a:gd name="T32" fmla="*/ 3 w 270"/>
              <a:gd name="T33" fmla="*/ 115 h 270"/>
              <a:gd name="T34" fmla="*/ 0 w 270"/>
              <a:gd name="T35" fmla="*/ 128 h 270"/>
              <a:gd name="T36" fmla="*/ 0 w 270"/>
              <a:gd name="T37" fmla="*/ 142 h 270"/>
              <a:gd name="T38" fmla="*/ 3 w 270"/>
              <a:gd name="T39" fmla="*/ 155 h 270"/>
              <a:gd name="T40" fmla="*/ 7 w 270"/>
              <a:gd name="T41" fmla="*/ 175 h 270"/>
              <a:gd name="T42" fmla="*/ 17 w 270"/>
              <a:gd name="T43" fmla="*/ 199 h 270"/>
              <a:gd name="T44" fmla="*/ 31 w 270"/>
              <a:gd name="T45" fmla="*/ 220 h 270"/>
              <a:gd name="T46" fmla="*/ 50 w 270"/>
              <a:gd name="T47" fmla="*/ 239 h 270"/>
              <a:gd name="T48" fmla="*/ 71 w 270"/>
              <a:gd name="T49" fmla="*/ 253 h 270"/>
              <a:gd name="T50" fmla="*/ 95 w 270"/>
              <a:gd name="T51" fmla="*/ 263 h 270"/>
              <a:gd name="T52" fmla="*/ 122 w 270"/>
              <a:gd name="T53" fmla="*/ 269 h 270"/>
              <a:gd name="T54" fmla="*/ 148 w 270"/>
              <a:gd name="T55" fmla="*/ 269 h 270"/>
              <a:gd name="T56" fmla="*/ 175 w 270"/>
              <a:gd name="T57" fmla="*/ 263 h 270"/>
              <a:gd name="T58" fmla="*/ 199 w 270"/>
              <a:gd name="T59" fmla="*/ 253 h 270"/>
              <a:gd name="T60" fmla="*/ 221 w 270"/>
              <a:gd name="T61" fmla="*/ 239 h 270"/>
              <a:gd name="T62" fmla="*/ 239 w 270"/>
              <a:gd name="T63" fmla="*/ 220 h 270"/>
              <a:gd name="T64" fmla="*/ 254 w 270"/>
              <a:gd name="T65" fmla="*/ 199 h 270"/>
              <a:gd name="T66" fmla="*/ 263 w 270"/>
              <a:gd name="T67" fmla="*/ 175 h 270"/>
              <a:gd name="T68" fmla="*/ 269 w 270"/>
              <a:gd name="T69" fmla="*/ 155 h 270"/>
              <a:gd name="T70" fmla="*/ 270 w 270"/>
              <a:gd name="T71" fmla="*/ 14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70">
                <a:moveTo>
                  <a:pt x="270" y="135"/>
                </a:moveTo>
                <a:lnTo>
                  <a:pt x="270" y="128"/>
                </a:lnTo>
                <a:lnTo>
                  <a:pt x="269" y="121"/>
                </a:lnTo>
                <a:lnTo>
                  <a:pt x="269" y="115"/>
                </a:lnTo>
                <a:lnTo>
                  <a:pt x="267" y="108"/>
                </a:lnTo>
                <a:lnTo>
                  <a:pt x="263" y="95"/>
                </a:lnTo>
                <a:lnTo>
                  <a:pt x="259" y="82"/>
                </a:lnTo>
                <a:lnTo>
                  <a:pt x="254" y="71"/>
                </a:lnTo>
                <a:lnTo>
                  <a:pt x="247" y="59"/>
                </a:lnTo>
                <a:lnTo>
                  <a:pt x="239" y="49"/>
                </a:lnTo>
                <a:lnTo>
                  <a:pt x="230" y="39"/>
                </a:lnTo>
                <a:lnTo>
                  <a:pt x="221" y="31"/>
                </a:lnTo>
                <a:lnTo>
                  <a:pt x="210" y="24"/>
                </a:lnTo>
                <a:lnTo>
                  <a:pt x="199" y="17"/>
                </a:lnTo>
                <a:lnTo>
                  <a:pt x="187" y="11"/>
                </a:lnTo>
                <a:lnTo>
                  <a:pt x="175" y="7"/>
                </a:lnTo>
                <a:lnTo>
                  <a:pt x="162" y="2"/>
                </a:lnTo>
                <a:lnTo>
                  <a:pt x="148" y="1"/>
                </a:lnTo>
                <a:lnTo>
                  <a:pt x="135" y="0"/>
                </a:lnTo>
                <a:lnTo>
                  <a:pt x="122" y="1"/>
                </a:lnTo>
                <a:lnTo>
                  <a:pt x="108" y="2"/>
                </a:lnTo>
                <a:lnTo>
                  <a:pt x="95" y="7"/>
                </a:lnTo>
                <a:lnTo>
                  <a:pt x="83" y="11"/>
                </a:lnTo>
                <a:lnTo>
                  <a:pt x="71" y="17"/>
                </a:lnTo>
                <a:lnTo>
                  <a:pt x="60" y="24"/>
                </a:lnTo>
                <a:lnTo>
                  <a:pt x="50" y="31"/>
                </a:lnTo>
                <a:lnTo>
                  <a:pt x="40" y="39"/>
                </a:lnTo>
                <a:lnTo>
                  <a:pt x="31" y="49"/>
                </a:lnTo>
                <a:lnTo>
                  <a:pt x="24" y="59"/>
                </a:lnTo>
                <a:lnTo>
                  <a:pt x="17" y="71"/>
                </a:lnTo>
                <a:lnTo>
                  <a:pt x="11" y="82"/>
                </a:lnTo>
                <a:lnTo>
                  <a:pt x="7" y="95"/>
                </a:lnTo>
                <a:lnTo>
                  <a:pt x="3" y="108"/>
                </a:lnTo>
                <a:lnTo>
                  <a:pt x="3" y="115"/>
                </a:lnTo>
                <a:lnTo>
                  <a:pt x="1" y="121"/>
                </a:lnTo>
                <a:lnTo>
                  <a:pt x="0" y="128"/>
                </a:lnTo>
                <a:lnTo>
                  <a:pt x="0" y="135"/>
                </a:lnTo>
                <a:lnTo>
                  <a:pt x="0" y="142"/>
                </a:lnTo>
                <a:lnTo>
                  <a:pt x="1" y="149"/>
                </a:lnTo>
                <a:lnTo>
                  <a:pt x="3" y="155"/>
                </a:lnTo>
                <a:lnTo>
                  <a:pt x="3" y="162"/>
                </a:lnTo>
                <a:lnTo>
                  <a:pt x="7" y="175"/>
                </a:lnTo>
                <a:lnTo>
                  <a:pt x="11" y="188"/>
                </a:lnTo>
                <a:lnTo>
                  <a:pt x="17" y="199"/>
                </a:lnTo>
                <a:lnTo>
                  <a:pt x="24" y="210"/>
                </a:lnTo>
                <a:lnTo>
                  <a:pt x="31" y="220"/>
                </a:lnTo>
                <a:lnTo>
                  <a:pt x="40" y="230"/>
                </a:lnTo>
                <a:lnTo>
                  <a:pt x="50" y="239"/>
                </a:lnTo>
                <a:lnTo>
                  <a:pt x="60" y="246"/>
                </a:lnTo>
                <a:lnTo>
                  <a:pt x="71" y="253"/>
                </a:lnTo>
                <a:lnTo>
                  <a:pt x="83" y="259"/>
                </a:lnTo>
                <a:lnTo>
                  <a:pt x="95" y="263"/>
                </a:lnTo>
                <a:lnTo>
                  <a:pt x="108" y="267"/>
                </a:lnTo>
                <a:lnTo>
                  <a:pt x="122" y="269"/>
                </a:lnTo>
                <a:lnTo>
                  <a:pt x="135" y="270"/>
                </a:lnTo>
                <a:lnTo>
                  <a:pt x="148" y="269"/>
                </a:lnTo>
                <a:lnTo>
                  <a:pt x="162" y="267"/>
                </a:lnTo>
                <a:lnTo>
                  <a:pt x="175" y="263"/>
                </a:lnTo>
                <a:lnTo>
                  <a:pt x="187" y="259"/>
                </a:lnTo>
                <a:lnTo>
                  <a:pt x="199" y="253"/>
                </a:lnTo>
                <a:lnTo>
                  <a:pt x="210" y="246"/>
                </a:lnTo>
                <a:lnTo>
                  <a:pt x="221" y="239"/>
                </a:lnTo>
                <a:lnTo>
                  <a:pt x="230" y="230"/>
                </a:lnTo>
                <a:lnTo>
                  <a:pt x="239" y="220"/>
                </a:lnTo>
                <a:lnTo>
                  <a:pt x="247" y="210"/>
                </a:lnTo>
                <a:lnTo>
                  <a:pt x="254" y="199"/>
                </a:lnTo>
                <a:lnTo>
                  <a:pt x="259" y="188"/>
                </a:lnTo>
                <a:lnTo>
                  <a:pt x="263" y="175"/>
                </a:lnTo>
                <a:lnTo>
                  <a:pt x="267" y="162"/>
                </a:lnTo>
                <a:lnTo>
                  <a:pt x="269" y="155"/>
                </a:lnTo>
                <a:lnTo>
                  <a:pt x="269" y="149"/>
                </a:lnTo>
                <a:lnTo>
                  <a:pt x="270" y="142"/>
                </a:lnTo>
                <a:lnTo>
                  <a:pt x="270" y="135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81790" y="4535490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753521" y="3656014"/>
            <a:ext cx="428625" cy="427038"/>
          </a:xfrm>
          <a:custGeom>
            <a:avLst/>
            <a:gdLst>
              <a:gd name="T0" fmla="*/ 270 w 270"/>
              <a:gd name="T1" fmla="*/ 128 h 269"/>
              <a:gd name="T2" fmla="*/ 269 w 270"/>
              <a:gd name="T3" fmla="*/ 114 h 269"/>
              <a:gd name="T4" fmla="*/ 263 w 270"/>
              <a:gd name="T5" fmla="*/ 96 h 269"/>
              <a:gd name="T6" fmla="*/ 254 w 270"/>
              <a:gd name="T7" fmla="*/ 72 h 269"/>
              <a:gd name="T8" fmla="*/ 239 w 270"/>
              <a:gd name="T9" fmla="*/ 49 h 269"/>
              <a:gd name="T10" fmla="*/ 220 w 270"/>
              <a:gd name="T11" fmla="*/ 32 h 269"/>
              <a:gd name="T12" fmla="*/ 199 w 270"/>
              <a:gd name="T13" fmla="*/ 17 h 269"/>
              <a:gd name="T14" fmla="*/ 175 w 270"/>
              <a:gd name="T15" fmla="*/ 6 h 269"/>
              <a:gd name="T16" fmla="*/ 148 w 270"/>
              <a:gd name="T17" fmla="*/ 2 h 269"/>
              <a:gd name="T18" fmla="*/ 122 w 270"/>
              <a:gd name="T19" fmla="*/ 2 h 269"/>
              <a:gd name="T20" fmla="*/ 95 w 270"/>
              <a:gd name="T21" fmla="*/ 6 h 269"/>
              <a:gd name="T22" fmla="*/ 71 w 270"/>
              <a:gd name="T23" fmla="*/ 17 h 269"/>
              <a:gd name="T24" fmla="*/ 49 w 270"/>
              <a:gd name="T25" fmla="*/ 32 h 269"/>
              <a:gd name="T26" fmla="*/ 31 w 270"/>
              <a:gd name="T27" fmla="*/ 49 h 269"/>
              <a:gd name="T28" fmla="*/ 16 w 270"/>
              <a:gd name="T29" fmla="*/ 72 h 269"/>
              <a:gd name="T30" fmla="*/ 7 w 270"/>
              <a:gd name="T31" fmla="*/ 96 h 269"/>
              <a:gd name="T32" fmla="*/ 1 w 270"/>
              <a:gd name="T33" fmla="*/ 114 h 269"/>
              <a:gd name="T34" fmla="*/ 0 w 270"/>
              <a:gd name="T35" fmla="*/ 128 h 269"/>
              <a:gd name="T36" fmla="*/ 0 w 270"/>
              <a:gd name="T37" fmla="*/ 143 h 269"/>
              <a:gd name="T38" fmla="*/ 1 w 270"/>
              <a:gd name="T39" fmla="*/ 156 h 269"/>
              <a:gd name="T40" fmla="*/ 7 w 270"/>
              <a:gd name="T41" fmla="*/ 175 h 269"/>
              <a:gd name="T42" fmla="*/ 16 w 270"/>
              <a:gd name="T43" fmla="*/ 200 h 269"/>
              <a:gd name="T44" fmla="*/ 31 w 270"/>
              <a:gd name="T45" fmla="*/ 221 h 269"/>
              <a:gd name="T46" fmla="*/ 49 w 270"/>
              <a:gd name="T47" fmla="*/ 240 h 269"/>
              <a:gd name="T48" fmla="*/ 71 w 270"/>
              <a:gd name="T49" fmla="*/ 254 h 269"/>
              <a:gd name="T50" fmla="*/ 95 w 270"/>
              <a:gd name="T51" fmla="*/ 264 h 269"/>
              <a:gd name="T52" fmla="*/ 122 w 270"/>
              <a:gd name="T53" fmla="*/ 269 h 269"/>
              <a:gd name="T54" fmla="*/ 148 w 270"/>
              <a:gd name="T55" fmla="*/ 269 h 269"/>
              <a:gd name="T56" fmla="*/ 175 w 270"/>
              <a:gd name="T57" fmla="*/ 264 h 269"/>
              <a:gd name="T58" fmla="*/ 199 w 270"/>
              <a:gd name="T59" fmla="*/ 254 h 269"/>
              <a:gd name="T60" fmla="*/ 220 w 270"/>
              <a:gd name="T61" fmla="*/ 240 h 269"/>
              <a:gd name="T62" fmla="*/ 239 w 270"/>
              <a:gd name="T63" fmla="*/ 221 h 269"/>
              <a:gd name="T64" fmla="*/ 254 w 270"/>
              <a:gd name="T65" fmla="*/ 200 h 269"/>
              <a:gd name="T66" fmla="*/ 263 w 270"/>
              <a:gd name="T67" fmla="*/ 175 h 269"/>
              <a:gd name="T68" fmla="*/ 269 w 270"/>
              <a:gd name="T69" fmla="*/ 156 h 269"/>
              <a:gd name="T70" fmla="*/ 270 w 270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6"/>
                </a:moveTo>
                <a:lnTo>
                  <a:pt x="270" y="128"/>
                </a:lnTo>
                <a:lnTo>
                  <a:pt x="269" y="121"/>
                </a:lnTo>
                <a:lnTo>
                  <a:pt x="269" y="114"/>
                </a:lnTo>
                <a:lnTo>
                  <a:pt x="267" y="109"/>
                </a:lnTo>
                <a:lnTo>
                  <a:pt x="263" y="96"/>
                </a:lnTo>
                <a:lnTo>
                  <a:pt x="259" y="83"/>
                </a:lnTo>
                <a:lnTo>
                  <a:pt x="254" y="72"/>
                </a:lnTo>
                <a:lnTo>
                  <a:pt x="247" y="60"/>
                </a:lnTo>
                <a:lnTo>
                  <a:pt x="239" y="49"/>
                </a:lnTo>
                <a:lnTo>
                  <a:pt x="230" y="40"/>
                </a:lnTo>
                <a:lnTo>
                  <a:pt x="220" y="32"/>
                </a:lnTo>
                <a:lnTo>
                  <a:pt x="210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2" y="3"/>
                </a:lnTo>
                <a:lnTo>
                  <a:pt x="148" y="2"/>
                </a:lnTo>
                <a:lnTo>
                  <a:pt x="135" y="0"/>
                </a:lnTo>
                <a:lnTo>
                  <a:pt x="122" y="2"/>
                </a:lnTo>
                <a:lnTo>
                  <a:pt x="108" y="3"/>
                </a:lnTo>
                <a:lnTo>
                  <a:pt x="95" y="6"/>
                </a:lnTo>
                <a:lnTo>
                  <a:pt x="83" y="12"/>
                </a:lnTo>
                <a:lnTo>
                  <a:pt x="71" y="17"/>
                </a:lnTo>
                <a:lnTo>
                  <a:pt x="60" y="23"/>
                </a:lnTo>
                <a:lnTo>
                  <a:pt x="49" y="32"/>
                </a:lnTo>
                <a:lnTo>
                  <a:pt x="40" y="40"/>
                </a:lnTo>
                <a:lnTo>
                  <a:pt x="31" y="49"/>
                </a:lnTo>
                <a:lnTo>
                  <a:pt x="23" y="60"/>
                </a:lnTo>
                <a:lnTo>
                  <a:pt x="16" y="72"/>
                </a:lnTo>
                <a:lnTo>
                  <a:pt x="11" y="83"/>
                </a:lnTo>
                <a:lnTo>
                  <a:pt x="7" y="96"/>
                </a:lnTo>
                <a:lnTo>
                  <a:pt x="3" y="109"/>
                </a:lnTo>
                <a:lnTo>
                  <a:pt x="1" y="114"/>
                </a:lnTo>
                <a:lnTo>
                  <a:pt x="1" y="121"/>
                </a:lnTo>
                <a:lnTo>
                  <a:pt x="0" y="128"/>
                </a:lnTo>
                <a:lnTo>
                  <a:pt x="0" y="136"/>
                </a:lnTo>
                <a:lnTo>
                  <a:pt x="0" y="143"/>
                </a:lnTo>
                <a:lnTo>
                  <a:pt x="1" y="148"/>
                </a:lnTo>
                <a:lnTo>
                  <a:pt x="1" y="156"/>
                </a:lnTo>
                <a:lnTo>
                  <a:pt x="3" y="163"/>
                </a:lnTo>
                <a:lnTo>
                  <a:pt x="7" y="175"/>
                </a:lnTo>
                <a:lnTo>
                  <a:pt x="11" y="187"/>
                </a:lnTo>
                <a:lnTo>
                  <a:pt x="16" y="200"/>
                </a:lnTo>
                <a:lnTo>
                  <a:pt x="23" y="211"/>
                </a:lnTo>
                <a:lnTo>
                  <a:pt x="31" y="221"/>
                </a:lnTo>
                <a:lnTo>
                  <a:pt x="40" y="231"/>
                </a:lnTo>
                <a:lnTo>
                  <a:pt x="49" y="240"/>
                </a:lnTo>
                <a:lnTo>
                  <a:pt x="60" y="247"/>
                </a:lnTo>
                <a:lnTo>
                  <a:pt x="71" y="254"/>
                </a:lnTo>
                <a:lnTo>
                  <a:pt x="83" y="259"/>
                </a:lnTo>
                <a:lnTo>
                  <a:pt x="95" y="264"/>
                </a:lnTo>
                <a:lnTo>
                  <a:pt x="108" y="267"/>
                </a:lnTo>
                <a:lnTo>
                  <a:pt x="122" y="269"/>
                </a:lnTo>
                <a:lnTo>
                  <a:pt x="135" y="269"/>
                </a:lnTo>
                <a:lnTo>
                  <a:pt x="148" y="269"/>
                </a:lnTo>
                <a:lnTo>
                  <a:pt x="162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10" y="247"/>
                </a:lnTo>
                <a:lnTo>
                  <a:pt x="220" y="240"/>
                </a:lnTo>
                <a:lnTo>
                  <a:pt x="230" y="231"/>
                </a:lnTo>
                <a:lnTo>
                  <a:pt x="239" y="221"/>
                </a:lnTo>
                <a:lnTo>
                  <a:pt x="247" y="211"/>
                </a:lnTo>
                <a:lnTo>
                  <a:pt x="254" y="200"/>
                </a:lnTo>
                <a:lnTo>
                  <a:pt x="259" y="187"/>
                </a:lnTo>
                <a:lnTo>
                  <a:pt x="263" y="175"/>
                </a:lnTo>
                <a:lnTo>
                  <a:pt x="267" y="163"/>
                </a:lnTo>
                <a:lnTo>
                  <a:pt x="269" y="156"/>
                </a:lnTo>
                <a:lnTo>
                  <a:pt x="269" y="148"/>
                </a:lnTo>
                <a:lnTo>
                  <a:pt x="270" y="143"/>
                </a:lnTo>
                <a:lnTo>
                  <a:pt x="270" y="136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2753521" y="3656014"/>
            <a:ext cx="428625" cy="427038"/>
          </a:xfrm>
          <a:custGeom>
            <a:avLst/>
            <a:gdLst>
              <a:gd name="T0" fmla="*/ 270 w 270"/>
              <a:gd name="T1" fmla="*/ 128 h 269"/>
              <a:gd name="T2" fmla="*/ 269 w 270"/>
              <a:gd name="T3" fmla="*/ 114 h 269"/>
              <a:gd name="T4" fmla="*/ 263 w 270"/>
              <a:gd name="T5" fmla="*/ 96 h 269"/>
              <a:gd name="T6" fmla="*/ 254 w 270"/>
              <a:gd name="T7" fmla="*/ 72 h 269"/>
              <a:gd name="T8" fmla="*/ 239 w 270"/>
              <a:gd name="T9" fmla="*/ 49 h 269"/>
              <a:gd name="T10" fmla="*/ 220 w 270"/>
              <a:gd name="T11" fmla="*/ 32 h 269"/>
              <a:gd name="T12" fmla="*/ 199 w 270"/>
              <a:gd name="T13" fmla="*/ 17 h 269"/>
              <a:gd name="T14" fmla="*/ 175 w 270"/>
              <a:gd name="T15" fmla="*/ 6 h 269"/>
              <a:gd name="T16" fmla="*/ 148 w 270"/>
              <a:gd name="T17" fmla="*/ 2 h 269"/>
              <a:gd name="T18" fmla="*/ 122 w 270"/>
              <a:gd name="T19" fmla="*/ 2 h 269"/>
              <a:gd name="T20" fmla="*/ 95 w 270"/>
              <a:gd name="T21" fmla="*/ 6 h 269"/>
              <a:gd name="T22" fmla="*/ 71 w 270"/>
              <a:gd name="T23" fmla="*/ 17 h 269"/>
              <a:gd name="T24" fmla="*/ 49 w 270"/>
              <a:gd name="T25" fmla="*/ 32 h 269"/>
              <a:gd name="T26" fmla="*/ 31 w 270"/>
              <a:gd name="T27" fmla="*/ 49 h 269"/>
              <a:gd name="T28" fmla="*/ 16 w 270"/>
              <a:gd name="T29" fmla="*/ 72 h 269"/>
              <a:gd name="T30" fmla="*/ 7 w 270"/>
              <a:gd name="T31" fmla="*/ 96 h 269"/>
              <a:gd name="T32" fmla="*/ 1 w 270"/>
              <a:gd name="T33" fmla="*/ 114 h 269"/>
              <a:gd name="T34" fmla="*/ 0 w 270"/>
              <a:gd name="T35" fmla="*/ 128 h 269"/>
              <a:gd name="T36" fmla="*/ 0 w 270"/>
              <a:gd name="T37" fmla="*/ 143 h 269"/>
              <a:gd name="T38" fmla="*/ 1 w 270"/>
              <a:gd name="T39" fmla="*/ 156 h 269"/>
              <a:gd name="T40" fmla="*/ 7 w 270"/>
              <a:gd name="T41" fmla="*/ 175 h 269"/>
              <a:gd name="T42" fmla="*/ 16 w 270"/>
              <a:gd name="T43" fmla="*/ 200 h 269"/>
              <a:gd name="T44" fmla="*/ 31 w 270"/>
              <a:gd name="T45" fmla="*/ 221 h 269"/>
              <a:gd name="T46" fmla="*/ 49 w 270"/>
              <a:gd name="T47" fmla="*/ 240 h 269"/>
              <a:gd name="T48" fmla="*/ 71 w 270"/>
              <a:gd name="T49" fmla="*/ 254 h 269"/>
              <a:gd name="T50" fmla="*/ 95 w 270"/>
              <a:gd name="T51" fmla="*/ 264 h 269"/>
              <a:gd name="T52" fmla="*/ 122 w 270"/>
              <a:gd name="T53" fmla="*/ 269 h 269"/>
              <a:gd name="T54" fmla="*/ 148 w 270"/>
              <a:gd name="T55" fmla="*/ 269 h 269"/>
              <a:gd name="T56" fmla="*/ 175 w 270"/>
              <a:gd name="T57" fmla="*/ 264 h 269"/>
              <a:gd name="T58" fmla="*/ 199 w 270"/>
              <a:gd name="T59" fmla="*/ 254 h 269"/>
              <a:gd name="T60" fmla="*/ 220 w 270"/>
              <a:gd name="T61" fmla="*/ 240 h 269"/>
              <a:gd name="T62" fmla="*/ 239 w 270"/>
              <a:gd name="T63" fmla="*/ 221 h 269"/>
              <a:gd name="T64" fmla="*/ 254 w 270"/>
              <a:gd name="T65" fmla="*/ 200 h 269"/>
              <a:gd name="T66" fmla="*/ 263 w 270"/>
              <a:gd name="T67" fmla="*/ 175 h 269"/>
              <a:gd name="T68" fmla="*/ 269 w 270"/>
              <a:gd name="T69" fmla="*/ 156 h 269"/>
              <a:gd name="T70" fmla="*/ 270 w 270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6"/>
                </a:moveTo>
                <a:lnTo>
                  <a:pt x="270" y="128"/>
                </a:lnTo>
                <a:lnTo>
                  <a:pt x="269" y="121"/>
                </a:lnTo>
                <a:lnTo>
                  <a:pt x="269" y="114"/>
                </a:lnTo>
                <a:lnTo>
                  <a:pt x="267" y="109"/>
                </a:lnTo>
                <a:lnTo>
                  <a:pt x="263" y="96"/>
                </a:lnTo>
                <a:lnTo>
                  <a:pt x="259" y="83"/>
                </a:lnTo>
                <a:lnTo>
                  <a:pt x="254" y="72"/>
                </a:lnTo>
                <a:lnTo>
                  <a:pt x="247" y="60"/>
                </a:lnTo>
                <a:lnTo>
                  <a:pt x="239" y="49"/>
                </a:lnTo>
                <a:lnTo>
                  <a:pt x="230" y="40"/>
                </a:lnTo>
                <a:lnTo>
                  <a:pt x="220" y="32"/>
                </a:lnTo>
                <a:lnTo>
                  <a:pt x="210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2" y="3"/>
                </a:lnTo>
                <a:lnTo>
                  <a:pt x="148" y="2"/>
                </a:lnTo>
                <a:lnTo>
                  <a:pt x="135" y="0"/>
                </a:lnTo>
                <a:lnTo>
                  <a:pt x="122" y="2"/>
                </a:lnTo>
                <a:lnTo>
                  <a:pt x="108" y="3"/>
                </a:lnTo>
                <a:lnTo>
                  <a:pt x="95" y="6"/>
                </a:lnTo>
                <a:lnTo>
                  <a:pt x="83" y="12"/>
                </a:lnTo>
                <a:lnTo>
                  <a:pt x="71" y="17"/>
                </a:lnTo>
                <a:lnTo>
                  <a:pt x="60" y="23"/>
                </a:lnTo>
                <a:lnTo>
                  <a:pt x="49" y="32"/>
                </a:lnTo>
                <a:lnTo>
                  <a:pt x="40" y="40"/>
                </a:lnTo>
                <a:lnTo>
                  <a:pt x="31" y="49"/>
                </a:lnTo>
                <a:lnTo>
                  <a:pt x="23" y="60"/>
                </a:lnTo>
                <a:lnTo>
                  <a:pt x="16" y="72"/>
                </a:lnTo>
                <a:lnTo>
                  <a:pt x="11" y="83"/>
                </a:lnTo>
                <a:lnTo>
                  <a:pt x="7" y="96"/>
                </a:lnTo>
                <a:lnTo>
                  <a:pt x="3" y="109"/>
                </a:lnTo>
                <a:lnTo>
                  <a:pt x="1" y="114"/>
                </a:lnTo>
                <a:lnTo>
                  <a:pt x="1" y="121"/>
                </a:lnTo>
                <a:lnTo>
                  <a:pt x="0" y="128"/>
                </a:lnTo>
                <a:lnTo>
                  <a:pt x="0" y="136"/>
                </a:lnTo>
                <a:lnTo>
                  <a:pt x="0" y="143"/>
                </a:lnTo>
                <a:lnTo>
                  <a:pt x="1" y="148"/>
                </a:lnTo>
                <a:lnTo>
                  <a:pt x="1" y="156"/>
                </a:lnTo>
                <a:lnTo>
                  <a:pt x="3" y="163"/>
                </a:lnTo>
                <a:lnTo>
                  <a:pt x="7" y="175"/>
                </a:lnTo>
                <a:lnTo>
                  <a:pt x="11" y="187"/>
                </a:lnTo>
                <a:lnTo>
                  <a:pt x="16" y="200"/>
                </a:lnTo>
                <a:lnTo>
                  <a:pt x="23" y="211"/>
                </a:lnTo>
                <a:lnTo>
                  <a:pt x="31" y="221"/>
                </a:lnTo>
                <a:lnTo>
                  <a:pt x="40" y="231"/>
                </a:lnTo>
                <a:lnTo>
                  <a:pt x="49" y="240"/>
                </a:lnTo>
                <a:lnTo>
                  <a:pt x="60" y="247"/>
                </a:lnTo>
                <a:lnTo>
                  <a:pt x="71" y="254"/>
                </a:lnTo>
                <a:lnTo>
                  <a:pt x="83" y="259"/>
                </a:lnTo>
                <a:lnTo>
                  <a:pt x="95" y="264"/>
                </a:lnTo>
                <a:lnTo>
                  <a:pt x="108" y="267"/>
                </a:lnTo>
                <a:lnTo>
                  <a:pt x="122" y="269"/>
                </a:lnTo>
                <a:lnTo>
                  <a:pt x="135" y="269"/>
                </a:lnTo>
                <a:lnTo>
                  <a:pt x="148" y="269"/>
                </a:lnTo>
                <a:lnTo>
                  <a:pt x="162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10" y="247"/>
                </a:lnTo>
                <a:lnTo>
                  <a:pt x="220" y="240"/>
                </a:lnTo>
                <a:lnTo>
                  <a:pt x="230" y="231"/>
                </a:lnTo>
                <a:lnTo>
                  <a:pt x="239" y="221"/>
                </a:lnTo>
                <a:lnTo>
                  <a:pt x="247" y="211"/>
                </a:lnTo>
                <a:lnTo>
                  <a:pt x="254" y="200"/>
                </a:lnTo>
                <a:lnTo>
                  <a:pt x="259" y="187"/>
                </a:lnTo>
                <a:lnTo>
                  <a:pt x="263" y="175"/>
                </a:lnTo>
                <a:lnTo>
                  <a:pt x="267" y="163"/>
                </a:lnTo>
                <a:lnTo>
                  <a:pt x="269" y="156"/>
                </a:lnTo>
                <a:lnTo>
                  <a:pt x="269" y="148"/>
                </a:lnTo>
                <a:lnTo>
                  <a:pt x="270" y="143"/>
                </a:lnTo>
                <a:lnTo>
                  <a:pt x="27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861810" y="3678239"/>
            <a:ext cx="2143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900" b="1" dirty="0">
                <a:solidFill>
                  <a:srgbClr val="000000"/>
                </a:solidFill>
              </a:rPr>
              <a:t>+</a:t>
            </a:r>
            <a:endParaRPr lang="en-US" dirty="0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113758" y="3249999"/>
            <a:ext cx="561975" cy="12668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2828133" y="4104075"/>
            <a:ext cx="139700" cy="412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3056733" y="3221424"/>
            <a:ext cx="214313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647158" y="3249999"/>
            <a:ext cx="257175" cy="428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848645" y="2743201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34445" y="2743201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296446" y="2743201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2774158" y="4940303"/>
            <a:ext cx="1588" cy="427038"/>
          </a:xfrm>
          <a:prstGeom prst="line">
            <a:avLst/>
          </a:prstGeom>
          <a:noFill/>
          <a:ln w="28575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04333" y="5181603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455032" y="1989130"/>
            <a:ext cx="23503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0000FF"/>
                </a:solidFill>
                <a:latin typeface="+mn-lt"/>
              </a:rPr>
              <a:t>F = a*b + a*c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71924" y="1912930"/>
            <a:ext cx="2198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F = a*(b + c)</a:t>
            </a: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648868" y="2236005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 sz="2400">
              <a:latin typeface="+mn-lt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3307170" y="1371600"/>
            <a:ext cx="2404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FF"/>
                </a:solidFill>
                <a:latin typeface="+mn-lt"/>
              </a:rPr>
              <a:t>Transformation</a:t>
            </a: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514309" y="4470405"/>
            <a:ext cx="428625" cy="427038"/>
          </a:xfrm>
          <a:custGeom>
            <a:avLst/>
            <a:gdLst>
              <a:gd name="T0" fmla="*/ 270 w 270"/>
              <a:gd name="T1" fmla="*/ 127 h 269"/>
              <a:gd name="T2" fmla="*/ 269 w 270"/>
              <a:gd name="T3" fmla="*/ 114 h 269"/>
              <a:gd name="T4" fmla="*/ 263 w 270"/>
              <a:gd name="T5" fmla="*/ 94 h 269"/>
              <a:gd name="T6" fmla="*/ 254 w 270"/>
              <a:gd name="T7" fmla="*/ 70 h 269"/>
              <a:gd name="T8" fmla="*/ 239 w 270"/>
              <a:gd name="T9" fmla="*/ 48 h 269"/>
              <a:gd name="T10" fmla="*/ 221 w 270"/>
              <a:gd name="T11" fmla="*/ 30 h 269"/>
              <a:gd name="T12" fmla="*/ 199 w 270"/>
              <a:gd name="T13" fmla="*/ 16 h 269"/>
              <a:gd name="T14" fmla="*/ 175 w 270"/>
              <a:gd name="T15" fmla="*/ 6 h 269"/>
              <a:gd name="T16" fmla="*/ 149 w 270"/>
              <a:gd name="T17" fmla="*/ 0 h 269"/>
              <a:gd name="T18" fmla="*/ 122 w 270"/>
              <a:gd name="T19" fmla="*/ 0 h 269"/>
              <a:gd name="T20" fmla="*/ 95 w 270"/>
              <a:gd name="T21" fmla="*/ 6 h 269"/>
              <a:gd name="T22" fmla="*/ 71 w 270"/>
              <a:gd name="T23" fmla="*/ 16 h 269"/>
              <a:gd name="T24" fmla="*/ 50 w 270"/>
              <a:gd name="T25" fmla="*/ 30 h 269"/>
              <a:gd name="T26" fmla="*/ 31 w 270"/>
              <a:gd name="T27" fmla="*/ 48 h 269"/>
              <a:gd name="T28" fmla="*/ 16 w 270"/>
              <a:gd name="T29" fmla="*/ 70 h 269"/>
              <a:gd name="T30" fmla="*/ 7 w 270"/>
              <a:gd name="T31" fmla="*/ 94 h 269"/>
              <a:gd name="T32" fmla="*/ 2 w 270"/>
              <a:gd name="T33" fmla="*/ 114 h 269"/>
              <a:gd name="T34" fmla="*/ 0 w 270"/>
              <a:gd name="T35" fmla="*/ 127 h 269"/>
              <a:gd name="T36" fmla="*/ 0 w 270"/>
              <a:gd name="T37" fmla="*/ 141 h 269"/>
              <a:gd name="T38" fmla="*/ 2 w 270"/>
              <a:gd name="T39" fmla="*/ 155 h 269"/>
              <a:gd name="T40" fmla="*/ 7 w 270"/>
              <a:gd name="T41" fmla="*/ 174 h 269"/>
              <a:gd name="T42" fmla="*/ 16 w 270"/>
              <a:gd name="T43" fmla="*/ 198 h 269"/>
              <a:gd name="T44" fmla="*/ 31 w 270"/>
              <a:gd name="T45" fmla="*/ 219 h 269"/>
              <a:gd name="T46" fmla="*/ 50 w 270"/>
              <a:gd name="T47" fmla="*/ 238 h 269"/>
              <a:gd name="T48" fmla="*/ 71 w 270"/>
              <a:gd name="T49" fmla="*/ 252 h 269"/>
              <a:gd name="T50" fmla="*/ 95 w 270"/>
              <a:gd name="T51" fmla="*/ 262 h 269"/>
              <a:gd name="T52" fmla="*/ 122 w 270"/>
              <a:gd name="T53" fmla="*/ 268 h 269"/>
              <a:gd name="T54" fmla="*/ 149 w 270"/>
              <a:gd name="T55" fmla="*/ 268 h 269"/>
              <a:gd name="T56" fmla="*/ 175 w 270"/>
              <a:gd name="T57" fmla="*/ 262 h 269"/>
              <a:gd name="T58" fmla="*/ 199 w 270"/>
              <a:gd name="T59" fmla="*/ 252 h 269"/>
              <a:gd name="T60" fmla="*/ 221 w 270"/>
              <a:gd name="T61" fmla="*/ 238 h 269"/>
              <a:gd name="T62" fmla="*/ 239 w 270"/>
              <a:gd name="T63" fmla="*/ 219 h 269"/>
              <a:gd name="T64" fmla="*/ 254 w 270"/>
              <a:gd name="T65" fmla="*/ 198 h 269"/>
              <a:gd name="T66" fmla="*/ 263 w 270"/>
              <a:gd name="T67" fmla="*/ 174 h 269"/>
              <a:gd name="T68" fmla="*/ 269 w 270"/>
              <a:gd name="T69" fmla="*/ 155 h 269"/>
              <a:gd name="T70" fmla="*/ 270 w 270"/>
              <a:gd name="T71" fmla="*/ 14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4"/>
                </a:moveTo>
                <a:lnTo>
                  <a:pt x="270" y="127"/>
                </a:lnTo>
                <a:lnTo>
                  <a:pt x="269" y="120"/>
                </a:lnTo>
                <a:lnTo>
                  <a:pt x="269" y="114"/>
                </a:lnTo>
                <a:lnTo>
                  <a:pt x="267" y="107"/>
                </a:lnTo>
                <a:lnTo>
                  <a:pt x="263" y="94"/>
                </a:lnTo>
                <a:lnTo>
                  <a:pt x="259" y="81"/>
                </a:lnTo>
                <a:lnTo>
                  <a:pt x="254" y="70"/>
                </a:lnTo>
                <a:lnTo>
                  <a:pt x="247" y="58"/>
                </a:lnTo>
                <a:lnTo>
                  <a:pt x="239" y="48"/>
                </a:lnTo>
                <a:lnTo>
                  <a:pt x="230" y="38"/>
                </a:lnTo>
                <a:lnTo>
                  <a:pt x="221" y="30"/>
                </a:lnTo>
                <a:lnTo>
                  <a:pt x="210" y="23"/>
                </a:lnTo>
                <a:lnTo>
                  <a:pt x="199" y="16"/>
                </a:lnTo>
                <a:lnTo>
                  <a:pt x="187" y="10"/>
                </a:lnTo>
                <a:lnTo>
                  <a:pt x="175" y="6"/>
                </a:lnTo>
                <a:lnTo>
                  <a:pt x="162" y="1"/>
                </a:lnTo>
                <a:lnTo>
                  <a:pt x="149" y="0"/>
                </a:lnTo>
                <a:lnTo>
                  <a:pt x="135" y="0"/>
                </a:lnTo>
                <a:lnTo>
                  <a:pt x="122" y="0"/>
                </a:lnTo>
                <a:lnTo>
                  <a:pt x="108" y="1"/>
                </a:lnTo>
                <a:lnTo>
                  <a:pt x="95" y="6"/>
                </a:lnTo>
                <a:lnTo>
                  <a:pt x="83" y="10"/>
                </a:lnTo>
                <a:lnTo>
                  <a:pt x="71" y="16"/>
                </a:lnTo>
                <a:lnTo>
                  <a:pt x="60" y="23"/>
                </a:lnTo>
                <a:lnTo>
                  <a:pt x="50" y="30"/>
                </a:lnTo>
                <a:lnTo>
                  <a:pt x="40" y="38"/>
                </a:lnTo>
                <a:lnTo>
                  <a:pt x="31" y="48"/>
                </a:lnTo>
                <a:lnTo>
                  <a:pt x="23" y="58"/>
                </a:lnTo>
                <a:lnTo>
                  <a:pt x="16" y="70"/>
                </a:lnTo>
                <a:lnTo>
                  <a:pt x="11" y="81"/>
                </a:lnTo>
                <a:lnTo>
                  <a:pt x="7" y="94"/>
                </a:lnTo>
                <a:lnTo>
                  <a:pt x="3" y="107"/>
                </a:lnTo>
                <a:lnTo>
                  <a:pt x="2" y="114"/>
                </a:lnTo>
                <a:lnTo>
                  <a:pt x="2" y="120"/>
                </a:lnTo>
                <a:lnTo>
                  <a:pt x="0" y="127"/>
                </a:lnTo>
                <a:lnTo>
                  <a:pt x="0" y="134"/>
                </a:lnTo>
                <a:lnTo>
                  <a:pt x="0" y="141"/>
                </a:lnTo>
                <a:lnTo>
                  <a:pt x="2" y="148"/>
                </a:lnTo>
                <a:lnTo>
                  <a:pt x="2" y="155"/>
                </a:lnTo>
                <a:lnTo>
                  <a:pt x="3" y="161"/>
                </a:lnTo>
                <a:lnTo>
                  <a:pt x="7" y="174"/>
                </a:lnTo>
                <a:lnTo>
                  <a:pt x="11" y="187"/>
                </a:lnTo>
                <a:lnTo>
                  <a:pt x="16" y="198"/>
                </a:lnTo>
                <a:lnTo>
                  <a:pt x="23" y="209"/>
                </a:lnTo>
                <a:lnTo>
                  <a:pt x="31" y="219"/>
                </a:lnTo>
                <a:lnTo>
                  <a:pt x="40" y="229"/>
                </a:lnTo>
                <a:lnTo>
                  <a:pt x="50" y="238"/>
                </a:lnTo>
                <a:lnTo>
                  <a:pt x="60" y="245"/>
                </a:lnTo>
                <a:lnTo>
                  <a:pt x="71" y="252"/>
                </a:lnTo>
                <a:lnTo>
                  <a:pt x="83" y="258"/>
                </a:lnTo>
                <a:lnTo>
                  <a:pt x="95" y="262"/>
                </a:lnTo>
                <a:lnTo>
                  <a:pt x="108" y="266"/>
                </a:lnTo>
                <a:lnTo>
                  <a:pt x="122" y="268"/>
                </a:lnTo>
                <a:lnTo>
                  <a:pt x="135" y="269"/>
                </a:lnTo>
                <a:lnTo>
                  <a:pt x="149" y="268"/>
                </a:lnTo>
                <a:lnTo>
                  <a:pt x="162" y="266"/>
                </a:lnTo>
                <a:lnTo>
                  <a:pt x="175" y="262"/>
                </a:lnTo>
                <a:lnTo>
                  <a:pt x="187" y="258"/>
                </a:lnTo>
                <a:lnTo>
                  <a:pt x="199" y="252"/>
                </a:lnTo>
                <a:lnTo>
                  <a:pt x="210" y="245"/>
                </a:lnTo>
                <a:lnTo>
                  <a:pt x="221" y="238"/>
                </a:lnTo>
                <a:lnTo>
                  <a:pt x="230" y="229"/>
                </a:lnTo>
                <a:lnTo>
                  <a:pt x="239" y="219"/>
                </a:lnTo>
                <a:lnTo>
                  <a:pt x="247" y="209"/>
                </a:lnTo>
                <a:lnTo>
                  <a:pt x="254" y="198"/>
                </a:lnTo>
                <a:lnTo>
                  <a:pt x="259" y="187"/>
                </a:lnTo>
                <a:lnTo>
                  <a:pt x="263" y="174"/>
                </a:lnTo>
                <a:lnTo>
                  <a:pt x="267" y="161"/>
                </a:lnTo>
                <a:lnTo>
                  <a:pt x="269" y="155"/>
                </a:lnTo>
                <a:lnTo>
                  <a:pt x="269" y="148"/>
                </a:lnTo>
                <a:lnTo>
                  <a:pt x="270" y="141"/>
                </a:lnTo>
                <a:lnTo>
                  <a:pt x="270" y="13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514309" y="4470405"/>
            <a:ext cx="428625" cy="427038"/>
          </a:xfrm>
          <a:custGeom>
            <a:avLst/>
            <a:gdLst>
              <a:gd name="T0" fmla="*/ 270 w 270"/>
              <a:gd name="T1" fmla="*/ 127 h 269"/>
              <a:gd name="T2" fmla="*/ 269 w 270"/>
              <a:gd name="T3" fmla="*/ 114 h 269"/>
              <a:gd name="T4" fmla="*/ 263 w 270"/>
              <a:gd name="T5" fmla="*/ 94 h 269"/>
              <a:gd name="T6" fmla="*/ 254 w 270"/>
              <a:gd name="T7" fmla="*/ 70 h 269"/>
              <a:gd name="T8" fmla="*/ 239 w 270"/>
              <a:gd name="T9" fmla="*/ 48 h 269"/>
              <a:gd name="T10" fmla="*/ 221 w 270"/>
              <a:gd name="T11" fmla="*/ 30 h 269"/>
              <a:gd name="T12" fmla="*/ 199 w 270"/>
              <a:gd name="T13" fmla="*/ 16 h 269"/>
              <a:gd name="T14" fmla="*/ 175 w 270"/>
              <a:gd name="T15" fmla="*/ 6 h 269"/>
              <a:gd name="T16" fmla="*/ 149 w 270"/>
              <a:gd name="T17" fmla="*/ 0 h 269"/>
              <a:gd name="T18" fmla="*/ 122 w 270"/>
              <a:gd name="T19" fmla="*/ 0 h 269"/>
              <a:gd name="T20" fmla="*/ 95 w 270"/>
              <a:gd name="T21" fmla="*/ 6 h 269"/>
              <a:gd name="T22" fmla="*/ 71 w 270"/>
              <a:gd name="T23" fmla="*/ 16 h 269"/>
              <a:gd name="T24" fmla="*/ 50 w 270"/>
              <a:gd name="T25" fmla="*/ 30 h 269"/>
              <a:gd name="T26" fmla="*/ 31 w 270"/>
              <a:gd name="T27" fmla="*/ 48 h 269"/>
              <a:gd name="T28" fmla="*/ 16 w 270"/>
              <a:gd name="T29" fmla="*/ 70 h 269"/>
              <a:gd name="T30" fmla="*/ 7 w 270"/>
              <a:gd name="T31" fmla="*/ 94 h 269"/>
              <a:gd name="T32" fmla="*/ 2 w 270"/>
              <a:gd name="T33" fmla="*/ 114 h 269"/>
              <a:gd name="T34" fmla="*/ 0 w 270"/>
              <a:gd name="T35" fmla="*/ 127 h 269"/>
              <a:gd name="T36" fmla="*/ 0 w 270"/>
              <a:gd name="T37" fmla="*/ 141 h 269"/>
              <a:gd name="T38" fmla="*/ 2 w 270"/>
              <a:gd name="T39" fmla="*/ 155 h 269"/>
              <a:gd name="T40" fmla="*/ 7 w 270"/>
              <a:gd name="T41" fmla="*/ 174 h 269"/>
              <a:gd name="T42" fmla="*/ 16 w 270"/>
              <a:gd name="T43" fmla="*/ 198 h 269"/>
              <a:gd name="T44" fmla="*/ 31 w 270"/>
              <a:gd name="T45" fmla="*/ 219 h 269"/>
              <a:gd name="T46" fmla="*/ 50 w 270"/>
              <a:gd name="T47" fmla="*/ 238 h 269"/>
              <a:gd name="T48" fmla="*/ 71 w 270"/>
              <a:gd name="T49" fmla="*/ 252 h 269"/>
              <a:gd name="T50" fmla="*/ 95 w 270"/>
              <a:gd name="T51" fmla="*/ 262 h 269"/>
              <a:gd name="T52" fmla="*/ 122 w 270"/>
              <a:gd name="T53" fmla="*/ 268 h 269"/>
              <a:gd name="T54" fmla="*/ 149 w 270"/>
              <a:gd name="T55" fmla="*/ 268 h 269"/>
              <a:gd name="T56" fmla="*/ 175 w 270"/>
              <a:gd name="T57" fmla="*/ 262 h 269"/>
              <a:gd name="T58" fmla="*/ 199 w 270"/>
              <a:gd name="T59" fmla="*/ 252 h 269"/>
              <a:gd name="T60" fmla="*/ 221 w 270"/>
              <a:gd name="T61" fmla="*/ 238 h 269"/>
              <a:gd name="T62" fmla="*/ 239 w 270"/>
              <a:gd name="T63" fmla="*/ 219 h 269"/>
              <a:gd name="T64" fmla="*/ 254 w 270"/>
              <a:gd name="T65" fmla="*/ 198 h 269"/>
              <a:gd name="T66" fmla="*/ 263 w 270"/>
              <a:gd name="T67" fmla="*/ 174 h 269"/>
              <a:gd name="T68" fmla="*/ 269 w 270"/>
              <a:gd name="T69" fmla="*/ 155 h 269"/>
              <a:gd name="T70" fmla="*/ 270 w 270"/>
              <a:gd name="T71" fmla="*/ 14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4"/>
                </a:moveTo>
                <a:lnTo>
                  <a:pt x="270" y="127"/>
                </a:lnTo>
                <a:lnTo>
                  <a:pt x="269" y="120"/>
                </a:lnTo>
                <a:lnTo>
                  <a:pt x="269" y="114"/>
                </a:lnTo>
                <a:lnTo>
                  <a:pt x="267" y="107"/>
                </a:lnTo>
                <a:lnTo>
                  <a:pt x="263" y="94"/>
                </a:lnTo>
                <a:lnTo>
                  <a:pt x="259" y="81"/>
                </a:lnTo>
                <a:lnTo>
                  <a:pt x="254" y="70"/>
                </a:lnTo>
                <a:lnTo>
                  <a:pt x="247" y="58"/>
                </a:lnTo>
                <a:lnTo>
                  <a:pt x="239" y="48"/>
                </a:lnTo>
                <a:lnTo>
                  <a:pt x="230" y="38"/>
                </a:lnTo>
                <a:lnTo>
                  <a:pt x="221" y="30"/>
                </a:lnTo>
                <a:lnTo>
                  <a:pt x="210" y="23"/>
                </a:lnTo>
                <a:lnTo>
                  <a:pt x="199" y="16"/>
                </a:lnTo>
                <a:lnTo>
                  <a:pt x="187" y="10"/>
                </a:lnTo>
                <a:lnTo>
                  <a:pt x="175" y="6"/>
                </a:lnTo>
                <a:lnTo>
                  <a:pt x="162" y="1"/>
                </a:lnTo>
                <a:lnTo>
                  <a:pt x="149" y="0"/>
                </a:lnTo>
                <a:lnTo>
                  <a:pt x="135" y="0"/>
                </a:lnTo>
                <a:lnTo>
                  <a:pt x="122" y="0"/>
                </a:lnTo>
                <a:lnTo>
                  <a:pt x="108" y="1"/>
                </a:lnTo>
                <a:lnTo>
                  <a:pt x="95" y="6"/>
                </a:lnTo>
                <a:lnTo>
                  <a:pt x="83" y="10"/>
                </a:lnTo>
                <a:lnTo>
                  <a:pt x="71" y="16"/>
                </a:lnTo>
                <a:lnTo>
                  <a:pt x="60" y="23"/>
                </a:lnTo>
                <a:lnTo>
                  <a:pt x="50" y="30"/>
                </a:lnTo>
                <a:lnTo>
                  <a:pt x="40" y="38"/>
                </a:lnTo>
                <a:lnTo>
                  <a:pt x="31" y="48"/>
                </a:lnTo>
                <a:lnTo>
                  <a:pt x="23" y="58"/>
                </a:lnTo>
                <a:lnTo>
                  <a:pt x="16" y="70"/>
                </a:lnTo>
                <a:lnTo>
                  <a:pt x="11" y="81"/>
                </a:lnTo>
                <a:lnTo>
                  <a:pt x="7" y="94"/>
                </a:lnTo>
                <a:lnTo>
                  <a:pt x="3" y="107"/>
                </a:lnTo>
                <a:lnTo>
                  <a:pt x="2" y="114"/>
                </a:lnTo>
                <a:lnTo>
                  <a:pt x="2" y="120"/>
                </a:lnTo>
                <a:lnTo>
                  <a:pt x="0" y="127"/>
                </a:lnTo>
                <a:lnTo>
                  <a:pt x="0" y="134"/>
                </a:lnTo>
                <a:lnTo>
                  <a:pt x="0" y="141"/>
                </a:lnTo>
                <a:lnTo>
                  <a:pt x="2" y="148"/>
                </a:lnTo>
                <a:lnTo>
                  <a:pt x="2" y="155"/>
                </a:lnTo>
                <a:lnTo>
                  <a:pt x="3" y="161"/>
                </a:lnTo>
                <a:lnTo>
                  <a:pt x="7" y="174"/>
                </a:lnTo>
                <a:lnTo>
                  <a:pt x="11" y="187"/>
                </a:lnTo>
                <a:lnTo>
                  <a:pt x="16" y="198"/>
                </a:lnTo>
                <a:lnTo>
                  <a:pt x="23" y="209"/>
                </a:lnTo>
                <a:lnTo>
                  <a:pt x="31" y="219"/>
                </a:lnTo>
                <a:lnTo>
                  <a:pt x="40" y="229"/>
                </a:lnTo>
                <a:lnTo>
                  <a:pt x="50" y="238"/>
                </a:lnTo>
                <a:lnTo>
                  <a:pt x="60" y="245"/>
                </a:lnTo>
                <a:lnTo>
                  <a:pt x="71" y="252"/>
                </a:lnTo>
                <a:lnTo>
                  <a:pt x="83" y="258"/>
                </a:lnTo>
                <a:lnTo>
                  <a:pt x="95" y="262"/>
                </a:lnTo>
                <a:lnTo>
                  <a:pt x="108" y="266"/>
                </a:lnTo>
                <a:lnTo>
                  <a:pt x="122" y="268"/>
                </a:lnTo>
                <a:lnTo>
                  <a:pt x="135" y="269"/>
                </a:lnTo>
                <a:lnTo>
                  <a:pt x="149" y="268"/>
                </a:lnTo>
                <a:lnTo>
                  <a:pt x="162" y="266"/>
                </a:lnTo>
                <a:lnTo>
                  <a:pt x="175" y="262"/>
                </a:lnTo>
                <a:lnTo>
                  <a:pt x="187" y="258"/>
                </a:lnTo>
                <a:lnTo>
                  <a:pt x="199" y="252"/>
                </a:lnTo>
                <a:lnTo>
                  <a:pt x="210" y="245"/>
                </a:lnTo>
                <a:lnTo>
                  <a:pt x="221" y="238"/>
                </a:lnTo>
                <a:lnTo>
                  <a:pt x="230" y="229"/>
                </a:lnTo>
                <a:lnTo>
                  <a:pt x="239" y="219"/>
                </a:lnTo>
                <a:lnTo>
                  <a:pt x="247" y="209"/>
                </a:lnTo>
                <a:lnTo>
                  <a:pt x="254" y="198"/>
                </a:lnTo>
                <a:lnTo>
                  <a:pt x="259" y="187"/>
                </a:lnTo>
                <a:lnTo>
                  <a:pt x="263" y="174"/>
                </a:lnTo>
                <a:lnTo>
                  <a:pt x="267" y="161"/>
                </a:lnTo>
                <a:lnTo>
                  <a:pt x="269" y="155"/>
                </a:lnTo>
                <a:lnTo>
                  <a:pt x="269" y="148"/>
                </a:lnTo>
                <a:lnTo>
                  <a:pt x="270" y="141"/>
                </a:lnTo>
                <a:lnTo>
                  <a:pt x="270" y="134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897" y="4492630"/>
            <a:ext cx="177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+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814347" y="3613154"/>
            <a:ext cx="428625" cy="427038"/>
          </a:xfrm>
          <a:custGeom>
            <a:avLst/>
            <a:gdLst>
              <a:gd name="T0" fmla="*/ 270 w 270"/>
              <a:gd name="T1" fmla="*/ 128 h 269"/>
              <a:gd name="T2" fmla="*/ 267 w 270"/>
              <a:gd name="T3" fmla="*/ 114 h 269"/>
              <a:gd name="T4" fmla="*/ 263 w 270"/>
              <a:gd name="T5" fmla="*/ 96 h 269"/>
              <a:gd name="T6" fmla="*/ 253 w 270"/>
              <a:gd name="T7" fmla="*/ 71 h 269"/>
              <a:gd name="T8" fmla="*/ 239 w 270"/>
              <a:gd name="T9" fmla="*/ 50 h 269"/>
              <a:gd name="T10" fmla="*/ 221 w 270"/>
              <a:gd name="T11" fmla="*/ 32 h 269"/>
              <a:gd name="T12" fmla="*/ 199 w 270"/>
              <a:gd name="T13" fmla="*/ 17 h 269"/>
              <a:gd name="T14" fmla="*/ 175 w 270"/>
              <a:gd name="T15" fmla="*/ 6 h 269"/>
              <a:gd name="T16" fmla="*/ 148 w 270"/>
              <a:gd name="T17" fmla="*/ 2 h 269"/>
              <a:gd name="T18" fmla="*/ 122 w 270"/>
              <a:gd name="T19" fmla="*/ 2 h 269"/>
              <a:gd name="T20" fmla="*/ 95 w 270"/>
              <a:gd name="T21" fmla="*/ 6 h 269"/>
              <a:gd name="T22" fmla="*/ 71 w 270"/>
              <a:gd name="T23" fmla="*/ 17 h 269"/>
              <a:gd name="T24" fmla="*/ 50 w 270"/>
              <a:gd name="T25" fmla="*/ 32 h 269"/>
              <a:gd name="T26" fmla="*/ 31 w 270"/>
              <a:gd name="T27" fmla="*/ 50 h 269"/>
              <a:gd name="T28" fmla="*/ 16 w 270"/>
              <a:gd name="T29" fmla="*/ 71 h 269"/>
              <a:gd name="T30" fmla="*/ 7 w 270"/>
              <a:gd name="T31" fmla="*/ 96 h 269"/>
              <a:gd name="T32" fmla="*/ 2 w 270"/>
              <a:gd name="T33" fmla="*/ 114 h 269"/>
              <a:gd name="T34" fmla="*/ 0 w 270"/>
              <a:gd name="T35" fmla="*/ 128 h 269"/>
              <a:gd name="T36" fmla="*/ 0 w 270"/>
              <a:gd name="T37" fmla="*/ 143 h 269"/>
              <a:gd name="T38" fmla="*/ 2 w 270"/>
              <a:gd name="T39" fmla="*/ 155 h 269"/>
              <a:gd name="T40" fmla="*/ 7 w 270"/>
              <a:gd name="T41" fmla="*/ 175 h 269"/>
              <a:gd name="T42" fmla="*/ 16 w 270"/>
              <a:gd name="T43" fmla="*/ 200 h 269"/>
              <a:gd name="T44" fmla="*/ 31 w 270"/>
              <a:gd name="T45" fmla="*/ 221 h 269"/>
              <a:gd name="T46" fmla="*/ 50 w 270"/>
              <a:gd name="T47" fmla="*/ 239 h 269"/>
              <a:gd name="T48" fmla="*/ 71 w 270"/>
              <a:gd name="T49" fmla="*/ 254 h 269"/>
              <a:gd name="T50" fmla="*/ 95 w 270"/>
              <a:gd name="T51" fmla="*/ 264 h 269"/>
              <a:gd name="T52" fmla="*/ 122 w 270"/>
              <a:gd name="T53" fmla="*/ 269 h 269"/>
              <a:gd name="T54" fmla="*/ 148 w 270"/>
              <a:gd name="T55" fmla="*/ 269 h 269"/>
              <a:gd name="T56" fmla="*/ 175 w 270"/>
              <a:gd name="T57" fmla="*/ 264 h 269"/>
              <a:gd name="T58" fmla="*/ 199 w 270"/>
              <a:gd name="T59" fmla="*/ 254 h 269"/>
              <a:gd name="T60" fmla="*/ 221 w 270"/>
              <a:gd name="T61" fmla="*/ 239 h 269"/>
              <a:gd name="T62" fmla="*/ 239 w 270"/>
              <a:gd name="T63" fmla="*/ 221 h 269"/>
              <a:gd name="T64" fmla="*/ 253 w 270"/>
              <a:gd name="T65" fmla="*/ 200 h 269"/>
              <a:gd name="T66" fmla="*/ 263 w 270"/>
              <a:gd name="T67" fmla="*/ 175 h 269"/>
              <a:gd name="T68" fmla="*/ 267 w 270"/>
              <a:gd name="T69" fmla="*/ 155 h 269"/>
              <a:gd name="T70" fmla="*/ 270 w 270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6"/>
                </a:moveTo>
                <a:lnTo>
                  <a:pt x="270" y="128"/>
                </a:lnTo>
                <a:lnTo>
                  <a:pt x="269" y="121"/>
                </a:lnTo>
                <a:lnTo>
                  <a:pt x="267" y="114"/>
                </a:lnTo>
                <a:lnTo>
                  <a:pt x="267" y="108"/>
                </a:lnTo>
                <a:lnTo>
                  <a:pt x="263" y="96"/>
                </a:lnTo>
                <a:lnTo>
                  <a:pt x="259" y="83"/>
                </a:lnTo>
                <a:lnTo>
                  <a:pt x="253" y="71"/>
                </a:lnTo>
                <a:lnTo>
                  <a:pt x="246" y="60"/>
                </a:lnTo>
                <a:lnTo>
                  <a:pt x="239" y="50"/>
                </a:lnTo>
                <a:lnTo>
                  <a:pt x="230" y="40"/>
                </a:lnTo>
                <a:lnTo>
                  <a:pt x="221" y="32"/>
                </a:lnTo>
                <a:lnTo>
                  <a:pt x="210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2" y="3"/>
                </a:lnTo>
                <a:lnTo>
                  <a:pt x="148" y="2"/>
                </a:lnTo>
                <a:lnTo>
                  <a:pt x="135" y="0"/>
                </a:lnTo>
                <a:lnTo>
                  <a:pt x="122" y="2"/>
                </a:lnTo>
                <a:lnTo>
                  <a:pt x="108" y="3"/>
                </a:lnTo>
                <a:lnTo>
                  <a:pt x="95" y="6"/>
                </a:lnTo>
                <a:lnTo>
                  <a:pt x="83" y="12"/>
                </a:lnTo>
                <a:lnTo>
                  <a:pt x="71" y="17"/>
                </a:lnTo>
                <a:lnTo>
                  <a:pt x="60" y="23"/>
                </a:lnTo>
                <a:lnTo>
                  <a:pt x="50" y="32"/>
                </a:lnTo>
                <a:lnTo>
                  <a:pt x="40" y="40"/>
                </a:lnTo>
                <a:lnTo>
                  <a:pt x="31" y="50"/>
                </a:lnTo>
                <a:lnTo>
                  <a:pt x="23" y="60"/>
                </a:lnTo>
                <a:lnTo>
                  <a:pt x="16" y="71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2" y="114"/>
                </a:lnTo>
                <a:lnTo>
                  <a:pt x="2" y="121"/>
                </a:lnTo>
                <a:lnTo>
                  <a:pt x="0" y="128"/>
                </a:lnTo>
                <a:lnTo>
                  <a:pt x="0" y="136"/>
                </a:lnTo>
                <a:lnTo>
                  <a:pt x="0" y="143"/>
                </a:lnTo>
                <a:lnTo>
                  <a:pt x="2" y="148"/>
                </a:lnTo>
                <a:lnTo>
                  <a:pt x="2" y="155"/>
                </a:lnTo>
                <a:lnTo>
                  <a:pt x="3" y="163"/>
                </a:lnTo>
                <a:lnTo>
                  <a:pt x="7" y="175"/>
                </a:lnTo>
                <a:lnTo>
                  <a:pt x="11" y="188"/>
                </a:lnTo>
                <a:lnTo>
                  <a:pt x="16" y="200"/>
                </a:lnTo>
                <a:lnTo>
                  <a:pt x="23" y="211"/>
                </a:lnTo>
                <a:lnTo>
                  <a:pt x="31" y="221"/>
                </a:lnTo>
                <a:lnTo>
                  <a:pt x="40" y="231"/>
                </a:lnTo>
                <a:lnTo>
                  <a:pt x="50" y="239"/>
                </a:lnTo>
                <a:lnTo>
                  <a:pt x="60" y="247"/>
                </a:lnTo>
                <a:lnTo>
                  <a:pt x="71" y="254"/>
                </a:lnTo>
                <a:lnTo>
                  <a:pt x="83" y="259"/>
                </a:lnTo>
                <a:lnTo>
                  <a:pt x="95" y="264"/>
                </a:lnTo>
                <a:lnTo>
                  <a:pt x="108" y="267"/>
                </a:lnTo>
                <a:lnTo>
                  <a:pt x="122" y="269"/>
                </a:lnTo>
                <a:lnTo>
                  <a:pt x="135" y="269"/>
                </a:lnTo>
                <a:lnTo>
                  <a:pt x="148" y="269"/>
                </a:lnTo>
                <a:lnTo>
                  <a:pt x="162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10" y="247"/>
                </a:lnTo>
                <a:lnTo>
                  <a:pt x="221" y="239"/>
                </a:lnTo>
                <a:lnTo>
                  <a:pt x="230" y="231"/>
                </a:lnTo>
                <a:lnTo>
                  <a:pt x="239" y="221"/>
                </a:lnTo>
                <a:lnTo>
                  <a:pt x="246" y="211"/>
                </a:lnTo>
                <a:lnTo>
                  <a:pt x="253" y="200"/>
                </a:lnTo>
                <a:lnTo>
                  <a:pt x="259" y="188"/>
                </a:lnTo>
                <a:lnTo>
                  <a:pt x="263" y="175"/>
                </a:lnTo>
                <a:lnTo>
                  <a:pt x="267" y="163"/>
                </a:lnTo>
                <a:lnTo>
                  <a:pt x="267" y="155"/>
                </a:lnTo>
                <a:lnTo>
                  <a:pt x="269" y="148"/>
                </a:lnTo>
                <a:lnTo>
                  <a:pt x="270" y="143"/>
                </a:lnTo>
                <a:lnTo>
                  <a:pt x="270" y="136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814347" y="3613154"/>
            <a:ext cx="428625" cy="427038"/>
          </a:xfrm>
          <a:custGeom>
            <a:avLst/>
            <a:gdLst>
              <a:gd name="T0" fmla="*/ 270 w 270"/>
              <a:gd name="T1" fmla="*/ 128 h 269"/>
              <a:gd name="T2" fmla="*/ 267 w 270"/>
              <a:gd name="T3" fmla="*/ 114 h 269"/>
              <a:gd name="T4" fmla="*/ 263 w 270"/>
              <a:gd name="T5" fmla="*/ 96 h 269"/>
              <a:gd name="T6" fmla="*/ 253 w 270"/>
              <a:gd name="T7" fmla="*/ 71 h 269"/>
              <a:gd name="T8" fmla="*/ 239 w 270"/>
              <a:gd name="T9" fmla="*/ 50 h 269"/>
              <a:gd name="T10" fmla="*/ 221 w 270"/>
              <a:gd name="T11" fmla="*/ 32 h 269"/>
              <a:gd name="T12" fmla="*/ 199 w 270"/>
              <a:gd name="T13" fmla="*/ 17 h 269"/>
              <a:gd name="T14" fmla="*/ 175 w 270"/>
              <a:gd name="T15" fmla="*/ 6 h 269"/>
              <a:gd name="T16" fmla="*/ 148 w 270"/>
              <a:gd name="T17" fmla="*/ 2 h 269"/>
              <a:gd name="T18" fmla="*/ 122 w 270"/>
              <a:gd name="T19" fmla="*/ 2 h 269"/>
              <a:gd name="T20" fmla="*/ 95 w 270"/>
              <a:gd name="T21" fmla="*/ 6 h 269"/>
              <a:gd name="T22" fmla="*/ 71 w 270"/>
              <a:gd name="T23" fmla="*/ 17 h 269"/>
              <a:gd name="T24" fmla="*/ 50 w 270"/>
              <a:gd name="T25" fmla="*/ 32 h 269"/>
              <a:gd name="T26" fmla="*/ 31 w 270"/>
              <a:gd name="T27" fmla="*/ 50 h 269"/>
              <a:gd name="T28" fmla="*/ 16 w 270"/>
              <a:gd name="T29" fmla="*/ 71 h 269"/>
              <a:gd name="T30" fmla="*/ 7 w 270"/>
              <a:gd name="T31" fmla="*/ 96 h 269"/>
              <a:gd name="T32" fmla="*/ 2 w 270"/>
              <a:gd name="T33" fmla="*/ 114 h 269"/>
              <a:gd name="T34" fmla="*/ 0 w 270"/>
              <a:gd name="T35" fmla="*/ 128 h 269"/>
              <a:gd name="T36" fmla="*/ 0 w 270"/>
              <a:gd name="T37" fmla="*/ 143 h 269"/>
              <a:gd name="T38" fmla="*/ 2 w 270"/>
              <a:gd name="T39" fmla="*/ 155 h 269"/>
              <a:gd name="T40" fmla="*/ 7 w 270"/>
              <a:gd name="T41" fmla="*/ 175 h 269"/>
              <a:gd name="T42" fmla="*/ 16 w 270"/>
              <a:gd name="T43" fmla="*/ 200 h 269"/>
              <a:gd name="T44" fmla="*/ 31 w 270"/>
              <a:gd name="T45" fmla="*/ 221 h 269"/>
              <a:gd name="T46" fmla="*/ 50 w 270"/>
              <a:gd name="T47" fmla="*/ 239 h 269"/>
              <a:gd name="T48" fmla="*/ 71 w 270"/>
              <a:gd name="T49" fmla="*/ 254 h 269"/>
              <a:gd name="T50" fmla="*/ 95 w 270"/>
              <a:gd name="T51" fmla="*/ 264 h 269"/>
              <a:gd name="T52" fmla="*/ 122 w 270"/>
              <a:gd name="T53" fmla="*/ 269 h 269"/>
              <a:gd name="T54" fmla="*/ 148 w 270"/>
              <a:gd name="T55" fmla="*/ 269 h 269"/>
              <a:gd name="T56" fmla="*/ 175 w 270"/>
              <a:gd name="T57" fmla="*/ 264 h 269"/>
              <a:gd name="T58" fmla="*/ 199 w 270"/>
              <a:gd name="T59" fmla="*/ 254 h 269"/>
              <a:gd name="T60" fmla="*/ 221 w 270"/>
              <a:gd name="T61" fmla="*/ 239 h 269"/>
              <a:gd name="T62" fmla="*/ 239 w 270"/>
              <a:gd name="T63" fmla="*/ 221 h 269"/>
              <a:gd name="T64" fmla="*/ 253 w 270"/>
              <a:gd name="T65" fmla="*/ 200 h 269"/>
              <a:gd name="T66" fmla="*/ 263 w 270"/>
              <a:gd name="T67" fmla="*/ 175 h 269"/>
              <a:gd name="T68" fmla="*/ 267 w 270"/>
              <a:gd name="T69" fmla="*/ 155 h 269"/>
              <a:gd name="T70" fmla="*/ 270 w 270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0" h="269">
                <a:moveTo>
                  <a:pt x="270" y="136"/>
                </a:moveTo>
                <a:lnTo>
                  <a:pt x="270" y="128"/>
                </a:lnTo>
                <a:lnTo>
                  <a:pt x="269" y="121"/>
                </a:lnTo>
                <a:lnTo>
                  <a:pt x="267" y="114"/>
                </a:lnTo>
                <a:lnTo>
                  <a:pt x="267" y="108"/>
                </a:lnTo>
                <a:lnTo>
                  <a:pt x="263" y="96"/>
                </a:lnTo>
                <a:lnTo>
                  <a:pt x="259" y="83"/>
                </a:lnTo>
                <a:lnTo>
                  <a:pt x="253" y="71"/>
                </a:lnTo>
                <a:lnTo>
                  <a:pt x="246" y="60"/>
                </a:lnTo>
                <a:lnTo>
                  <a:pt x="239" y="50"/>
                </a:lnTo>
                <a:lnTo>
                  <a:pt x="230" y="40"/>
                </a:lnTo>
                <a:lnTo>
                  <a:pt x="221" y="32"/>
                </a:lnTo>
                <a:lnTo>
                  <a:pt x="210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2" y="3"/>
                </a:lnTo>
                <a:lnTo>
                  <a:pt x="148" y="2"/>
                </a:lnTo>
                <a:lnTo>
                  <a:pt x="135" y="0"/>
                </a:lnTo>
                <a:lnTo>
                  <a:pt x="122" y="2"/>
                </a:lnTo>
                <a:lnTo>
                  <a:pt x="108" y="3"/>
                </a:lnTo>
                <a:lnTo>
                  <a:pt x="95" y="6"/>
                </a:lnTo>
                <a:lnTo>
                  <a:pt x="83" y="12"/>
                </a:lnTo>
                <a:lnTo>
                  <a:pt x="71" y="17"/>
                </a:lnTo>
                <a:lnTo>
                  <a:pt x="60" y="23"/>
                </a:lnTo>
                <a:lnTo>
                  <a:pt x="50" y="32"/>
                </a:lnTo>
                <a:lnTo>
                  <a:pt x="40" y="40"/>
                </a:lnTo>
                <a:lnTo>
                  <a:pt x="31" y="50"/>
                </a:lnTo>
                <a:lnTo>
                  <a:pt x="23" y="60"/>
                </a:lnTo>
                <a:lnTo>
                  <a:pt x="16" y="71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2" y="114"/>
                </a:lnTo>
                <a:lnTo>
                  <a:pt x="2" y="121"/>
                </a:lnTo>
                <a:lnTo>
                  <a:pt x="0" y="128"/>
                </a:lnTo>
                <a:lnTo>
                  <a:pt x="0" y="136"/>
                </a:lnTo>
                <a:lnTo>
                  <a:pt x="0" y="143"/>
                </a:lnTo>
                <a:lnTo>
                  <a:pt x="2" y="148"/>
                </a:lnTo>
                <a:lnTo>
                  <a:pt x="2" y="155"/>
                </a:lnTo>
                <a:lnTo>
                  <a:pt x="3" y="163"/>
                </a:lnTo>
                <a:lnTo>
                  <a:pt x="7" y="175"/>
                </a:lnTo>
                <a:lnTo>
                  <a:pt x="11" y="188"/>
                </a:lnTo>
                <a:lnTo>
                  <a:pt x="16" y="200"/>
                </a:lnTo>
                <a:lnTo>
                  <a:pt x="23" y="211"/>
                </a:lnTo>
                <a:lnTo>
                  <a:pt x="31" y="221"/>
                </a:lnTo>
                <a:lnTo>
                  <a:pt x="40" y="231"/>
                </a:lnTo>
                <a:lnTo>
                  <a:pt x="50" y="239"/>
                </a:lnTo>
                <a:lnTo>
                  <a:pt x="60" y="247"/>
                </a:lnTo>
                <a:lnTo>
                  <a:pt x="71" y="254"/>
                </a:lnTo>
                <a:lnTo>
                  <a:pt x="83" y="259"/>
                </a:lnTo>
                <a:lnTo>
                  <a:pt x="95" y="264"/>
                </a:lnTo>
                <a:lnTo>
                  <a:pt x="108" y="267"/>
                </a:lnTo>
                <a:lnTo>
                  <a:pt x="122" y="269"/>
                </a:lnTo>
                <a:lnTo>
                  <a:pt x="135" y="269"/>
                </a:lnTo>
                <a:lnTo>
                  <a:pt x="148" y="269"/>
                </a:lnTo>
                <a:lnTo>
                  <a:pt x="162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10" y="247"/>
                </a:lnTo>
                <a:lnTo>
                  <a:pt x="221" y="239"/>
                </a:lnTo>
                <a:lnTo>
                  <a:pt x="230" y="231"/>
                </a:lnTo>
                <a:lnTo>
                  <a:pt x="239" y="221"/>
                </a:lnTo>
                <a:lnTo>
                  <a:pt x="246" y="211"/>
                </a:lnTo>
                <a:lnTo>
                  <a:pt x="253" y="200"/>
                </a:lnTo>
                <a:lnTo>
                  <a:pt x="259" y="188"/>
                </a:lnTo>
                <a:lnTo>
                  <a:pt x="263" y="175"/>
                </a:lnTo>
                <a:lnTo>
                  <a:pt x="267" y="163"/>
                </a:lnTo>
                <a:lnTo>
                  <a:pt x="267" y="155"/>
                </a:lnTo>
                <a:lnTo>
                  <a:pt x="269" y="148"/>
                </a:lnTo>
                <a:lnTo>
                  <a:pt x="270" y="143"/>
                </a:lnTo>
                <a:lnTo>
                  <a:pt x="27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7265" y="3638554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>
            <a:off x="6814347" y="4040192"/>
            <a:ext cx="214313" cy="430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 flipH="1">
            <a:off x="7135022" y="3186116"/>
            <a:ext cx="214313" cy="427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6707984" y="3186116"/>
            <a:ext cx="214313" cy="427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79397" y="2743203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06271" y="2743203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39810" y="274320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714334" y="4876805"/>
            <a:ext cx="1588" cy="427038"/>
          </a:xfrm>
          <a:prstGeom prst="line">
            <a:avLst/>
          </a:prstGeom>
          <a:noFill/>
          <a:ln w="28575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066634" y="3656017"/>
            <a:ext cx="427038" cy="427038"/>
          </a:xfrm>
          <a:custGeom>
            <a:avLst/>
            <a:gdLst>
              <a:gd name="T0" fmla="*/ 269 w 269"/>
              <a:gd name="T1" fmla="*/ 128 h 269"/>
              <a:gd name="T2" fmla="*/ 268 w 269"/>
              <a:gd name="T3" fmla="*/ 114 h 269"/>
              <a:gd name="T4" fmla="*/ 263 w 269"/>
              <a:gd name="T5" fmla="*/ 96 h 269"/>
              <a:gd name="T6" fmla="*/ 253 w 269"/>
              <a:gd name="T7" fmla="*/ 72 h 269"/>
              <a:gd name="T8" fmla="*/ 239 w 269"/>
              <a:gd name="T9" fmla="*/ 50 h 269"/>
              <a:gd name="T10" fmla="*/ 220 w 269"/>
              <a:gd name="T11" fmla="*/ 32 h 269"/>
              <a:gd name="T12" fmla="*/ 199 w 269"/>
              <a:gd name="T13" fmla="*/ 17 h 269"/>
              <a:gd name="T14" fmla="*/ 175 w 269"/>
              <a:gd name="T15" fmla="*/ 6 h 269"/>
              <a:gd name="T16" fmla="*/ 148 w 269"/>
              <a:gd name="T17" fmla="*/ 2 h 269"/>
              <a:gd name="T18" fmla="*/ 121 w 269"/>
              <a:gd name="T19" fmla="*/ 2 h 269"/>
              <a:gd name="T20" fmla="*/ 94 w 269"/>
              <a:gd name="T21" fmla="*/ 6 h 269"/>
              <a:gd name="T22" fmla="*/ 70 w 269"/>
              <a:gd name="T23" fmla="*/ 17 h 269"/>
              <a:gd name="T24" fmla="*/ 49 w 269"/>
              <a:gd name="T25" fmla="*/ 32 h 269"/>
              <a:gd name="T26" fmla="*/ 30 w 269"/>
              <a:gd name="T27" fmla="*/ 50 h 269"/>
              <a:gd name="T28" fmla="*/ 17 w 269"/>
              <a:gd name="T29" fmla="*/ 72 h 269"/>
              <a:gd name="T30" fmla="*/ 6 w 269"/>
              <a:gd name="T31" fmla="*/ 96 h 269"/>
              <a:gd name="T32" fmla="*/ 2 w 269"/>
              <a:gd name="T33" fmla="*/ 114 h 269"/>
              <a:gd name="T34" fmla="*/ 1 w 269"/>
              <a:gd name="T35" fmla="*/ 128 h 269"/>
              <a:gd name="T36" fmla="*/ 1 w 269"/>
              <a:gd name="T37" fmla="*/ 143 h 269"/>
              <a:gd name="T38" fmla="*/ 2 w 269"/>
              <a:gd name="T39" fmla="*/ 156 h 269"/>
              <a:gd name="T40" fmla="*/ 6 w 269"/>
              <a:gd name="T41" fmla="*/ 175 h 269"/>
              <a:gd name="T42" fmla="*/ 17 w 269"/>
              <a:gd name="T43" fmla="*/ 200 h 269"/>
              <a:gd name="T44" fmla="*/ 30 w 269"/>
              <a:gd name="T45" fmla="*/ 221 h 269"/>
              <a:gd name="T46" fmla="*/ 49 w 269"/>
              <a:gd name="T47" fmla="*/ 240 h 269"/>
              <a:gd name="T48" fmla="*/ 70 w 269"/>
              <a:gd name="T49" fmla="*/ 254 h 269"/>
              <a:gd name="T50" fmla="*/ 94 w 269"/>
              <a:gd name="T51" fmla="*/ 264 h 269"/>
              <a:gd name="T52" fmla="*/ 121 w 269"/>
              <a:gd name="T53" fmla="*/ 269 h 269"/>
              <a:gd name="T54" fmla="*/ 148 w 269"/>
              <a:gd name="T55" fmla="*/ 269 h 269"/>
              <a:gd name="T56" fmla="*/ 175 w 269"/>
              <a:gd name="T57" fmla="*/ 264 h 269"/>
              <a:gd name="T58" fmla="*/ 199 w 269"/>
              <a:gd name="T59" fmla="*/ 254 h 269"/>
              <a:gd name="T60" fmla="*/ 220 w 269"/>
              <a:gd name="T61" fmla="*/ 240 h 269"/>
              <a:gd name="T62" fmla="*/ 239 w 269"/>
              <a:gd name="T63" fmla="*/ 221 h 269"/>
              <a:gd name="T64" fmla="*/ 253 w 269"/>
              <a:gd name="T65" fmla="*/ 200 h 269"/>
              <a:gd name="T66" fmla="*/ 263 w 269"/>
              <a:gd name="T67" fmla="*/ 175 h 269"/>
              <a:gd name="T68" fmla="*/ 268 w 269"/>
              <a:gd name="T69" fmla="*/ 156 h 269"/>
              <a:gd name="T70" fmla="*/ 269 w 269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9" h="269">
                <a:moveTo>
                  <a:pt x="269" y="136"/>
                </a:moveTo>
                <a:lnTo>
                  <a:pt x="269" y="128"/>
                </a:lnTo>
                <a:lnTo>
                  <a:pt x="268" y="121"/>
                </a:lnTo>
                <a:lnTo>
                  <a:pt x="268" y="114"/>
                </a:lnTo>
                <a:lnTo>
                  <a:pt x="267" y="109"/>
                </a:lnTo>
                <a:lnTo>
                  <a:pt x="263" y="96"/>
                </a:lnTo>
                <a:lnTo>
                  <a:pt x="259" y="83"/>
                </a:lnTo>
                <a:lnTo>
                  <a:pt x="253" y="72"/>
                </a:lnTo>
                <a:lnTo>
                  <a:pt x="247" y="60"/>
                </a:lnTo>
                <a:lnTo>
                  <a:pt x="239" y="50"/>
                </a:lnTo>
                <a:lnTo>
                  <a:pt x="229" y="40"/>
                </a:lnTo>
                <a:lnTo>
                  <a:pt x="220" y="32"/>
                </a:lnTo>
                <a:lnTo>
                  <a:pt x="209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1" y="3"/>
                </a:lnTo>
                <a:lnTo>
                  <a:pt x="148" y="2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4" y="6"/>
                </a:lnTo>
                <a:lnTo>
                  <a:pt x="82" y="12"/>
                </a:lnTo>
                <a:lnTo>
                  <a:pt x="70" y="17"/>
                </a:lnTo>
                <a:lnTo>
                  <a:pt x="60" y="23"/>
                </a:lnTo>
                <a:lnTo>
                  <a:pt x="49" y="32"/>
                </a:lnTo>
                <a:lnTo>
                  <a:pt x="40" y="40"/>
                </a:lnTo>
                <a:lnTo>
                  <a:pt x="30" y="50"/>
                </a:lnTo>
                <a:lnTo>
                  <a:pt x="24" y="60"/>
                </a:lnTo>
                <a:lnTo>
                  <a:pt x="17" y="72"/>
                </a:lnTo>
                <a:lnTo>
                  <a:pt x="10" y="83"/>
                </a:lnTo>
                <a:lnTo>
                  <a:pt x="6" y="96"/>
                </a:lnTo>
                <a:lnTo>
                  <a:pt x="2" y="109"/>
                </a:lnTo>
                <a:lnTo>
                  <a:pt x="2" y="114"/>
                </a:lnTo>
                <a:lnTo>
                  <a:pt x="1" y="121"/>
                </a:lnTo>
                <a:lnTo>
                  <a:pt x="1" y="128"/>
                </a:lnTo>
                <a:lnTo>
                  <a:pt x="0" y="136"/>
                </a:lnTo>
                <a:lnTo>
                  <a:pt x="1" y="143"/>
                </a:lnTo>
                <a:lnTo>
                  <a:pt x="1" y="148"/>
                </a:lnTo>
                <a:lnTo>
                  <a:pt x="2" y="156"/>
                </a:lnTo>
                <a:lnTo>
                  <a:pt x="2" y="163"/>
                </a:lnTo>
                <a:lnTo>
                  <a:pt x="6" y="175"/>
                </a:lnTo>
                <a:lnTo>
                  <a:pt x="10" y="187"/>
                </a:lnTo>
                <a:lnTo>
                  <a:pt x="17" y="200"/>
                </a:lnTo>
                <a:lnTo>
                  <a:pt x="24" y="211"/>
                </a:lnTo>
                <a:lnTo>
                  <a:pt x="30" y="221"/>
                </a:lnTo>
                <a:lnTo>
                  <a:pt x="40" y="231"/>
                </a:lnTo>
                <a:lnTo>
                  <a:pt x="49" y="240"/>
                </a:lnTo>
                <a:lnTo>
                  <a:pt x="60" y="247"/>
                </a:lnTo>
                <a:lnTo>
                  <a:pt x="70" y="254"/>
                </a:lnTo>
                <a:lnTo>
                  <a:pt x="82" y="259"/>
                </a:lnTo>
                <a:lnTo>
                  <a:pt x="94" y="264"/>
                </a:lnTo>
                <a:lnTo>
                  <a:pt x="108" y="267"/>
                </a:lnTo>
                <a:lnTo>
                  <a:pt x="121" y="269"/>
                </a:lnTo>
                <a:lnTo>
                  <a:pt x="135" y="269"/>
                </a:lnTo>
                <a:lnTo>
                  <a:pt x="148" y="269"/>
                </a:lnTo>
                <a:lnTo>
                  <a:pt x="161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09" y="247"/>
                </a:lnTo>
                <a:lnTo>
                  <a:pt x="220" y="240"/>
                </a:lnTo>
                <a:lnTo>
                  <a:pt x="229" y="231"/>
                </a:lnTo>
                <a:lnTo>
                  <a:pt x="239" y="221"/>
                </a:lnTo>
                <a:lnTo>
                  <a:pt x="247" y="211"/>
                </a:lnTo>
                <a:lnTo>
                  <a:pt x="253" y="200"/>
                </a:lnTo>
                <a:lnTo>
                  <a:pt x="259" y="187"/>
                </a:lnTo>
                <a:lnTo>
                  <a:pt x="263" y="175"/>
                </a:lnTo>
                <a:lnTo>
                  <a:pt x="267" y="163"/>
                </a:lnTo>
                <a:lnTo>
                  <a:pt x="268" y="156"/>
                </a:lnTo>
                <a:lnTo>
                  <a:pt x="268" y="148"/>
                </a:lnTo>
                <a:lnTo>
                  <a:pt x="269" y="143"/>
                </a:lnTo>
                <a:lnTo>
                  <a:pt x="269" y="136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066634" y="3656017"/>
            <a:ext cx="427038" cy="427038"/>
          </a:xfrm>
          <a:custGeom>
            <a:avLst/>
            <a:gdLst>
              <a:gd name="T0" fmla="*/ 269 w 269"/>
              <a:gd name="T1" fmla="*/ 128 h 269"/>
              <a:gd name="T2" fmla="*/ 268 w 269"/>
              <a:gd name="T3" fmla="*/ 114 h 269"/>
              <a:gd name="T4" fmla="*/ 263 w 269"/>
              <a:gd name="T5" fmla="*/ 96 h 269"/>
              <a:gd name="T6" fmla="*/ 253 w 269"/>
              <a:gd name="T7" fmla="*/ 72 h 269"/>
              <a:gd name="T8" fmla="*/ 239 w 269"/>
              <a:gd name="T9" fmla="*/ 50 h 269"/>
              <a:gd name="T10" fmla="*/ 220 w 269"/>
              <a:gd name="T11" fmla="*/ 32 h 269"/>
              <a:gd name="T12" fmla="*/ 199 w 269"/>
              <a:gd name="T13" fmla="*/ 17 h 269"/>
              <a:gd name="T14" fmla="*/ 175 w 269"/>
              <a:gd name="T15" fmla="*/ 6 h 269"/>
              <a:gd name="T16" fmla="*/ 148 w 269"/>
              <a:gd name="T17" fmla="*/ 2 h 269"/>
              <a:gd name="T18" fmla="*/ 121 w 269"/>
              <a:gd name="T19" fmla="*/ 2 h 269"/>
              <a:gd name="T20" fmla="*/ 94 w 269"/>
              <a:gd name="T21" fmla="*/ 6 h 269"/>
              <a:gd name="T22" fmla="*/ 70 w 269"/>
              <a:gd name="T23" fmla="*/ 17 h 269"/>
              <a:gd name="T24" fmla="*/ 49 w 269"/>
              <a:gd name="T25" fmla="*/ 32 h 269"/>
              <a:gd name="T26" fmla="*/ 30 w 269"/>
              <a:gd name="T27" fmla="*/ 50 h 269"/>
              <a:gd name="T28" fmla="*/ 17 w 269"/>
              <a:gd name="T29" fmla="*/ 72 h 269"/>
              <a:gd name="T30" fmla="*/ 6 w 269"/>
              <a:gd name="T31" fmla="*/ 96 h 269"/>
              <a:gd name="T32" fmla="*/ 2 w 269"/>
              <a:gd name="T33" fmla="*/ 114 h 269"/>
              <a:gd name="T34" fmla="*/ 1 w 269"/>
              <a:gd name="T35" fmla="*/ 128 h 269"/>
              <a:gd name="T36" fmla="*/ 1 w 269"/>
              <a:gd name="T37" fmla="*/ 143 h 269"/>
              <a:gd name="T38" fmla="*/ 2 w 269"/>
              <a:gd name="T39" fmla="*/ 156 h 269"/>
              <a:gd name="T40" fmla="*/ 6 w 269"/>
              <a:gd name="T41" fmla="*/ 175 h 269"/>
              <a:gd name="T42" fmla="*/ 17 w 269"/>
              <a:gd name="T43" fmla="*/ 200 h 269"/>
              <a:gd name="T44" fmla="*/ 30 w 269"/>
              <a:gd name="T45" fmla="*/ 221 h 269"/>
              <a:gd name="T46" fmla="*/ 49 w 269"/>
              <a:gd name="T47" fmla="*/ 240 h 269"/>
              <a:gd name="T48" fmla="*/ 70 w 269"/>
              <a:gd name="T49" fmla="*/ 254 h 269"/>
              <a:gd name="T50" fmla="*/ 94 w 269"/>
              <a:gd name="T51" fmla="*/ 264 h 269"/>
              <a:gd name="T52" fmla="*/ 121 w 269"/>
              <a:gd name="T53" fmla="*/ 269 h 269"/>
              <a:gd name="T54" fmla="*/ 148 w 269"/>
              <a:gd name="T55" fmla="*/ 269 h 269"/>
              <a:gd name="T56" fmla="*/ 175 w 269"/>
              <a:gd name="T57" fmla="*/ 264 h 269"/>
              <a:gd name="T58" fmla="*/ 199 w 269"/>
              <a:gd name="T59" fmla="*/ 254 h 269"/>
              <a:gd name="T60" fmla="*/ 220 w 269"/>
              <a:gd name="T61" fmla="*/ 240 h 269"/>
              <a:gd name="T62" fmla="*/ 239 w 269"/>
              <a:gd name="T63" fmla="*/ 221 h 269"/>
              <a:gd name="T64" fmla="*/ 253 w 269"/>
              <a:gd name="T65" fmla="*/ 200 h 269"/>
              <a:gd name="T66" fmla="*/ 263 w 269"/>
              <a:gd name="T67" fmla="*/ 175 h 269"/>
              <a:gd name="T68" fmla="*/ 268 w 269"/>
              <a:gd name="T69" fmla="*/ 156 h 269"/>
              <a:gd name="T70" fmla="*/ 269 w 269"/>
              <a:gd name="T71" fmla="*/ 143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9" h="269">
                <a:moveTo>
                  <a:pt x="269" y="136"/>
                </a:moveTo>
                <a:lnTo>
                  <a:pt x="269" y="128"/>
                </a:lnTo>
                <a:lnTo>
                  <a:pt x="268" y="121"/>
                </a:lnTo>
                <a:lnTo>
                  <a:pt x="268" y="114"/>
                </a:lnTo>
                <a:lnTo>
                  <a:pt x="267" y="109"/>
                </a:lnTo>
                <a:lnTo>
                  <a:pt x="263" y="96"/>
                </a:lnTo>
                <a:lnTo>
                  <a:pt x="259" y="83"/>
                </a:lnTo>
                <a:lnTo>
                  <a:pt x="253" y="72"/>
                </a:lnTo>
                <a:lnTo>
                  <a:pt x="247" y="60"/>
                </a:lnTo>
                <a:lnTo>
                  <a:pt x="239" y="50"/>
                </a:lnTo>
                <a:lnTo>
                  <a:pt x="229" y="40"/>
                </a:lnTo>
                <a:lnTo>
                  <a:pt x="220" y="32"/>
                </a:lnTo>
                <a:lnTo>
                  <a:pt x="209" y="23"/>
                </a:lnTo>
                <a:lnTo>
                  <a:pt x="199" y="17"/>
                </a:lnTo>
                <a:lnTo>
                  <a:pt x="187" y="12"/>
                </a:lnTo>
                <a:lnTo>
                  <a:pt x="175" y="6"/>
                </a:lnTo>
                <a:lnTo>
                  <a:pt x="161" y="3"/>
                </a:lnTo>
                <a:lnTo>
                  <a:pt x="148" y="2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4" y="6"/>
                </a:lnTo>
                <a:lnTo>
                  <a:pt x="82" y="12"/>
                </a:lnTo>
                <a:lnTo>
                  <a:pt x="70" y="17"/>
                </a:lnTo>
                <a:lnTo>
                  <a:pt x="60" y="23"/>
                </a:lnTo>
                <a:lnTo>
                  <a:pt x="49" y="32"/>
                </a:lnTo>
                <a:lnTo>
                  <a:pt x="40" y="40"/>
                </a:lnTo>
                <a:lnTo>
                  <a:pt x="30" y="50"/>
                </a:lnTo>
                <a:lnTo>
                  <a:pt x="24" y="60"/>
                </a:lnTo>
                <a:lnTo>
                  <a:pt x="17" y="72"/>
                </a:lnTo>
                <a:lnTo>
                  <a:pt x="10" y="83"/>
                </a:lnTo>
                <a:lnTo>
                  <a:pt x="6" y="96"/>
                </a:lnTo>
                <a:lnTo>
                  <a:pt x="2" y="109"/>
                </a:lnTo>
                <a:lnTo>
                  <a:pt x="2" y="114"/>
                </a:lnTo>
                <a:lnTo>
                  <a:pt x="1" y="121"/>
                </a:lnTo>
                <a:lnTo>
                  <a:pt x="1" y="128"/>
                </a:lnTo>
                <a:lnTo>
                  <a:pt x="0" y="136"/>
                </a:lnTo>
                <a:lnTo>
                  <a:pt x="1" y="143"/>
                </a:lnTo>
                <a:lnTo>
                  <a:pt x="1" y="148"/>
                </a:lnTo>
                <a:lnTo>
                  <a:pt x="2" y="156"/>
                </a:lnTo>
                <a:lnTo>
                  <a:pt x="2" y="163"/>
                </a:lnTo>
                <a:lnTo>
                  <a:pt x="6" y="175"/>
                </a:lnTo>
                <a:lnTo>
                  <a:pt x="10" y="187"/>
                </a:lnTo>
                <a:lnTo>
                  <a:pt x="17" y="200"/>
                </a:lnTo>
                <a:lnTo>
                  <a:pt x="24" y="211"/>
                </a:lnTo>
                <a:lnTo>
                  <a:pt x="30" y="221"/>
                </a:lnTo>
                <a:lnTo>
                  <a:pt x="40" y="231"/>
                </a:lnTo>
                <a:lnTo>
                  <a:pt x="49" y="240"/>
                </a:lnTo>
                <a:lnTo>
                  <a:pt x="60" y="247"/>
                </a:lnTo>
                <a:lnTo>
                  <a:pt x="70" y="254"/>
                </a:lnTo>
                <a:lnTo>
                  <a:pt x="82" y="259"/>
                </a:lnTo>
                <a:lnTo>
                  <a:pt x="94" y="264"/>
                </a:lnTo>
                <a:lnTo>
                  <a:pt x="108" y="267"/>
                </a:lnTo>
                <a:lnTo>
                  <a:pt x="121" y="269"/>
                </a:lnTo>
                <a:lnTo>
                  <a:pt x="135" y="269"/>
                </a:lnTo>
                <a:lnTo>
                  <a:pt x="148" y="269"/>
                </a:lnTo>
                <a:lnTo>
                  <a:pt x="161" y="267"/>
                </a:lnTo>
                <a:lnTo>
                  <a:pt x="175" y="264"/>
                </a:lnTo>
                <a:lnTo>
                  <a:pt x="187" y="259"/>
                </a:lnTo>
                <a:lnTo>
                  <a:pt x="199" y="254"/>
                </a:lnTo>
                <a:lnTo>
                  <a:pt x="209" y="247"/>
                </a:lnTo>
                <a:lnTo>
                  <a:pt x="220" y="240"/>
                </a:lnTo>
                <a:lnTo>
                  <a:pt x="229" y="231"/>
                </a:lnTo>
                <a:lnTo>
                  <a:pt x="239" y="221"/>
                </a:lnTo>
                <a:lnTo>
                  <a:pt x="247" y="211"/>
                </a:lnTo>
                <a:lnTo>
                  <a:pt x="253" y="200"/>
                </a:lnTo>
                <a:lnTo>
                  <a:pt x="259" y="187"/>
                </a:lnTo>
                <a:lnTo>
                  <a:pt x="263" y="175"/>
                </a:lnTo>
                <a:lnTo>
                  <a:pt x="267" y="163"/>
                </a:lnTo>
                <a:lnTo>
                  <a:pt x="268" y="156"/>
                </a:lnTo>
                <a:lnTo>
                  <a:pt x="268" y="148"/>
                </a:lnTo>
                <a:lnTo>
                  <a:pt x="269" y="143"/>
                </a:lnTo>
                <a:lnTo>
                  <a:pt x="269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92180" y="3679829"/>
            <a:ext cx="169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6333334" y="4038604"/>
            <a:ext cx="304800" cy="4572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 flipH="1">
            <a:off x="6409534" y="3143253"/>
            <a:ext cx="298450" cy="512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876134" y="3124203"/>
            <a:ext cx="304800" cy="5334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66734" y="5105406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2726794" y="4914164"/>
            <a:ext cx="4685" cy="675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>
            <a:off x="6732240" y="4914165"/>
            <a:ext cx="4685" cy="675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3113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278650"/>
            <a:ext cx="8229600" cy="810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Optimization in Temporal Domain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7" name="Rectangle 46"/>
          <p:cNvSpPr>
            <a:spLocks noGrp="1" noChangeArrowheads="1"/>
          </p:cNvSpPr>
          <p:nvPr/>
        </p:nvSpPr>
        <p:spPr bwMode="auto">
          <a:xfrm>
            <a:off x="1180855" y="1139915"/>
            <a:ext cx="70365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Scheduling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Mapping of operations to time slots (cycles)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Uses sequencing graph (data flow graph, DFG)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Goal: minimize latency (s.t. resource constraints)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43628" y="2866502"/>
            <a:ext cx="4343407" cy="3200406"/>
            <a:chOff x="3024" y="1872"/>
            <a:chExt cx="2736" cy="2016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5361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+</a:t>
              </a: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4232" y="1872"/>
              <a:ext cx="311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>
                  <a:latin typeface="Lucida Sans Unicode" pitchFamily="34" charset="0"/>
                </a:rPr>
                <a:t>NOP</a:t>
              </a: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4855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4271" y="2331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725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3258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3453" y="2665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271" y="2665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4855" y="2665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+</a:t>
              </a: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5361" y="2665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&lt;</a:t>
              </a: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3453" y="2999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-</a:t>
              </a:r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842" y="3333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-</a:t>
              </a: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4349" y="3679"/>
              <a:ext cx="311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>
                  <a:latin typeface="Lucida Sans Unicode" pitchFamily="34" charset="0"/>
                </a:rPr>
                <a:t>NOP</a:t>
              </a:r>
            </a:p>
          </p:txBody>
        </p:sp>
        <p:sp>
          <p:nvSpPr>
            <p:cNvPr id="100" name="Line 19"/>
            <p:cNvSpPr>
              <a:spLocks noChangeShapeType="1"/>
            </p:cNvSpPr>
            <p:nvPr/>
          </p:nvSpPr>
          <p:spPr bwMode="auto">
            <a:xfrm flipH="1">
              <a:off x="3102" y="2582"/>
              <a:ext cx="261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01" name="Text Box 20"/>
            <p:cNvSpPr txBox="1">
              <a:spLocks noChangeArrowheads="1"/>
            </p:cNvSpPr>
            <p:nvPr/>
          </p:nvSpPr>
          <p:spPr bwMode="auto">
            <a:xfrm>
              <a:off x="3024" y="229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Lucida Sans Unicode" pitchFamily="34" charset="0"/>
                </a:rPr>
                <a:t>1</a:t>
              </a:r>
            </a:p>
          </p:txBody>
        </p:sp>
        <p:sp>
          <p:nvSpPr>
            <p:cNvPr id="102" name="Text Box 21"/>
            <p:cNvSpPr txBox="1">
              <a:spLocks noChangeArrowheads="1"/>
            </p:cNvSpPr>
            <p:nvPr/>
          </p:nvSpPr>
          <p:spPr bwMode="auto">
            <a:xfrm>
              <a:off x="3024" y="2710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2</a:t>
              </a:r>
            </a:p>
          </p:txBody>
        </p:sp>
        <p:sp>
          <p:nvSpPr>
            <p:cNvPr id="103" name="Text Box 22"/>
            <p:cNvSpPr txBox="1">
              <a:spLocks noChangeArrowheads="1"/>
            </p:cNvSpPr>
            <p:nvPr/>
          </p:nvSpPr>
          <p:spPr bwMode="auto">
            <a:xfrm>
              <a:off x="3024" y="3009"/>
              <a:ext cx="9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3</a:t>
              </a:r>
            </a:p>
          </p:txBody>
        </p:sp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3024" y="3425"/>
              <a:ext cx="9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4</a:t>
              </a:r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 flipH="1">
              <a:off x="3102" y="2957"/>
              <a:ext cx="261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 flipH="1">
              <a:off x="3102" y="3291"/>
              <a:ext cx="261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cxnSp>
          <p:nvCxnSpPr>
            <p:cNvPr id="107" name="AutoShape 26"/>
            <p:cNvCxnSpPr>
              <a:cxnSpLocks noChangeShapeType="1"/>
              <a:stCxn id="88" idx="3"/>
              <a:endCxn id="92" idx="7"/>
            </p:cNvCxnSpPr>
            <p:nvPr/>
          </p:nvCxnSpPr>
          <p:spPr bwMode="auto">
            <a:xfrm flipH="1">
              <a:off x="3424" y="2058"/>
              <a:ext cx="853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AutoShape 27"/>
            <p:cNvCxnSpPr>
              <a:cxnSpLocks noChangeShapeType="1"/>
              <a:stCxn id="88" idx="4"/>
              <a:endCxn id="91" idx="7"/>
            </p:cNvCxnSpPr>
            <p:nvPr/>
          </p:nvCxnSpPr>
          <p:spPr bwMode="auto">
            <a:xfrm flipH="1">
              <a:off x="3892" y="2089"/>
              <a:ext cx="495" cy="26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AutoShape 28"/>
            <p:cNvCxnSpPr>
              <a:cxnSpLocks noChangeShapeType="1"/>
              <a:stCxn id="88" idx="4"/>
              <a:endCxn id="90" idx="0"/>
            </p:cNvCxnSpPr>
            <p:nvPr/>
          </p:nvCxnSpPr>
          <p:spPr bwMode="auto">
            <a:xfrm flipH="1">
              <a:off x="4368" y="2089"/>
              <a:ext cx="19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29"/>
            <p:cNvCxnSpPr>
              <a:cxnSpLocks noChangeShapeType="1"/>
              <a:stCxn id="88" idx="4"/>
              <a:endCxn id="89" idx="1"/>
            </p:cNvCxnSpPr>
            <p:nvPr/>
          </p:nvCxnSpPr>
          <p:spPr bwMode="auto">
            <a:xfrm>
              <a:off x="4387" y="2089"/>
              <a:ext cx="496" cy="26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30"/>
            <p:cNvCxnSpPr>
              <a:cxnSpLocks noChangeShapeType="1"/>
              <a:stCxn id="88" idx="5"/>
            </p:cNvCxnSpPr>
            <p:nvPr/>
          </p:nvCxnSpPr>
          <p:spPr bwMode="auto">
            <a:xfrm>
              <a:off x="4497" y="2059"/>
              <a:ext cx="880" cy="3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31"/>
            <p:cNvCxnSpPr>
              <a:cxnSpLocks noChangeShapeType="1"/>
              <a:stCxn id="87" idx="4"/>
              <a:endCxn id="96" idx="0"/>
            </p:cNvCxnSpPr>
            <p:nvPr/>
          </p:nvCxnSpPr>
          <p:spPr bwMode="auto">
            <a:xfrm>
              <a:off x="5459" y="2548"/>
              <a:ext cx="0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32"/>
            <p:cNvCxnSpPr>
              <a:cxnSpLocks noChangeShapeType="1"/>
              <a:stCxn id="89" idx="4"/>
              <a:endCxn id="95" idx="0"/>
            </p:cNvCxnSpPr>
            <p:nvPr/>
          </p:nvCxnSpPr>
          <p:spPr bwMode="auto">
            <a:xfrm>
              <a:off x="4952" y="2548"/>
              <a:ext cx="0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33"/>
            <p:cNvCxnSpPr>
              <a:cxnSpLocks noChangeShapeType="1"/>
              <a:stCxn id="90" idx="4"/>
              <a:endCxn id="94" idx="0"/>
            </p:cNvCxnSpPr>
            <p:nvPr/>
          </p:nvCxnSpPr>
          <p:spPr bwMode="auto">
            <a:xfrm>
              <a:off x="4368" y="2548"/>
              <a:ext cx="0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34"/>
            <p:cNvCxnSpPr>
              <a:cxnSpLocks noChangeShapeType="1"/>
              <a:stCxn id="91" idx="3"/>
              <a:endCxn id="93" idx="7"/>
            </p:cNvCxnSpPr>
            <p:nvPr/>
          </p:nvCxnSpPr>
          <p:spPr bwMode="auto">
            <a:xfrm flipH="1">
              <a:off x="3619" y="2517"/>
              <a:ext cx="135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35"/>
            <p:cNvCxnSpPr>
              <a:cxnSpLocks noChangeShapeType="1"/>
              <a:stCxn id="92" idx="4"/>
              <a:endCxn id="93" idx="1"/>
            </p:cNvCxnSpPr>
            <p:nvPr/>
          </p:nvCxnSpPr>
          <p:spPr bwMode="auto">
            <a:xfrm>
              <a:off x="3355" y="2548"/>
              <a:ext cx="126" cy="1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36"/>
            <p:cNvCxnSpPr>
              <a:cxnSpLocks noChangeShapeType="1"/>
              <a:stCxn id="93" idx="4"/>
              <a:endCxn id="97" idx="0"/>
            </p:cNvCxnSpPr>
            <p:nvPr/>
          </p:nvCxnSpPr>
          <p:spPr bwMode="auto">
            <a:xfrm>
              <a:off x="3550" y="2882"/>
              <a:ext cx="0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37"/>
            <p:cNvCxnSpPr>
              <a:cxnSpLocks noChangeShapeType="1"/>
              <a:stCxn id="94" idx="4"/>
              <a:endCxn id="98" idx="7"/>
            </p:cNvCxnSpPr>
            <p:nvPr/>
          </p:nvCxnSpPr>
          <p:spPr bwMode="auto">
            <a:xfrm flipH="1">
              <a:off x="4008" y="2882"/>
              <a:ext cx="360" cy="4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38"/>
            <p:cNvCxnSpPr>
              <a:cxnSpLocks noChangeShapeType="1"/>
              <a:stCxn id="97" idx="5"/>
              <a:endCxn id="98" idx="1"/>
            </p:cNvCxnSpPr>
            <p:nvPr/>
          </p:nvCxnSpPr>
          <p:spPr bwMode="auto">
            <a:xfrm>
              <a:off x="3619" y="3185"/>
              <a:ext cx="251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39"/>
            <p:cNvCxnSpPr>
              <a:cxnSpLocks noChangeShapeType="1"/>
              <a:stCxn id="95" idx="4"/>
              <a:endCxn id="99" idx="0"/>
            </p:cNvCxnSpPr>
            <p:nvPr/>
          </p:nvCxnSpPr>
          <p:spPr bwMode="auto">
            <a:xfrm flipH="1">
              <a:off x="4505" y="2883"/>
              <a:ext cx="448" cy="7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40"/>
            <p:cNvCxnSpPr>
              <a:cxnSpLocks noChangeShapeType="1"/>
              <a:stCxn id="96" idx="3"/>
              <a:endCxn id="99" idx="7"/>
            </p:cNvCxnSpPr>
            <p:nvPr/>
          </p:nvCxnSpPr>
          <p:spPr bwMode="auto">
            <a:xfrm flipH="1">
              <a:off x="4614" y="2852"/>
              <a:ext cx="776" cy="8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41"/>
            <p:cNvCxnSpPr>
              <a:cxnSpLocks noChangeShapeType="1"/>
              <a:stCxn id="98" idx="5"/>
              <a:endCxn id="99" idx="1"/>
            </p:cNvCxnSpPr>
            <p:nvPr/>
          </p:nvCxnSpPr>
          <p:spPr bwMode="auto">
            <a:xfrm>
              <a:off x="4008" y="3520"/>
              <a:ext cx="387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 flipH="1">
              <a:off x="3150" y="3600"/>
              <a:ext cx="261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5112060" y="2866503"/>
            <a:ext cx="3505206" cy="3352807"/>
            <a:chOff x="336" y="1872"/>
            <a:chExt cx="2208" cy="2112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847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+</a:t>
              </a: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296" y="1872"/>
              <a:ext cx="311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>
                  <a:latin typeface="Lucida Sans Unicode" pitchFamily="34" charset="0"/>
                </a:rPr>
                <a:t>NOP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559" y="3007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246" y="2640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037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70" y="2331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65" y="2665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246" y="3024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  <a:sym typeface="Symbol" pitchFamily="18" charset="2"/>
                </a:rPr>
                <a:t>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556" y="3360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+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44" y="2688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&lt;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765" y="2999"/>
              <a:ext cx="194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-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008" y="3333"/>
              <a:ext cx="195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Lucida Sans Unicode" pitchFamily="34" charset="0"/>
                </a:rPr>
                <a:t>-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536" y="3775"/>
              <a:ext cx="311" cy="2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>
                  <a:latin typeface="Lucida Sans Unicode" pitchFamily="34" charset="0"/>
                </a:rPr>
                <a:t>NOP</a:t>
              </a:r>
            </a:p>
          </p:txBody>
        </p:sp>
        <p:sp>
          <p:nvSpPr>
            <p:cNvPr id="63" name="Line 57"/>
            <p:cNvSpPr>
              <a:spLocks noChangeAspect="1" noChangeShapeType="1"/>
            </p:cNvSpPr>
            <p:nvPr/>
          </p:nvSpPr>
          <p:spPr bwMode="auto">
            <a:xfrm flipH="1">
              <a:off x="414" y="2582"/>
              <a:ext cx="213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336" y="2294"/>
              <a:ext cx="1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1</a:t>
              </a:r>
            </a:p>
          </p:txBody>
        </p:sp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36" y="2710"/>
              <a:ext cx="1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2</a:t>
              </a:r>
            </a:p>
          </p:txBody>
        </p:sp>
        <p:sp>
          <p:nvSpPr>
            <p:cNvPr id="66" name="Text Box 60"/>
            <p:cNvSpPr txBox="1">
              <a:spLocks noChangeArrowheads="1"/>
            </p:cNvSpPr>
            <p:nvPr/>
          </p:nvSpPr>
          <p:spPr bwMode="auto">
            <a:xfrm>
              <a:off x="336" y="3009"/>
              <a:ext cx="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FF"/>
                  </a:solidFill>
                  <a:latin typeface="Lucida Sans Unicode" pitchFamily="34" charset="0"/>
                </a:rPr>
                <a:t>3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36" y="3425"/>
              <a:ext cx="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Lucida Sans Unicode" pitchFamily="34" charset="0"/>
                </a:rPr>
                <a:t>4</a:t>
              </a:r>
            </a:p>
          </p:txBody>
        </p:sp>
        <p:sp>
          <p:nvSpPr>
            <p:cNvPr id="68" name="Line 62"/>
            <p:cNvSpPr>
              <a:spLocks noChangeAspect="1" noChangeShapeType="1"/>
            </p:cNvSpPr>
            <p:nvPr/>
          </p:nvSpPr>
          <p:spPr bwMode="auto">
            <a:xfrm flipH="1">
              <a:off x="414" y="2957"/>
              <a:ext cx="213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69" name="Line 63"/>
            <p:cNvSpPr>
              <a:spLocks noChangeAspect="1" noChangeShapeType="1"/>
            </p:cNvSpPr>
            <p:nvPr/>
          </p:nvSpPr>
          <p:spPr bwMode="auto">
            <a:xfrm flipH="1">
              <a:off x="414" y="3291"/>
              <a:ext cx="213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cxnSp>
          <p:nvCxnSpPr>
            <p:cNvPr id="70" name="AutoShape 64"/>
            <p:cNvCxnSpPr>
              <a:cxnSpLocks noChangeShapeType="1"/>
              <a:stCxn id="51" idx="3"/>
              <a:endCxn id="55" idx="7"/>
            </p:cNvCxnSpPr>
            <p:nvPr/>
          </p:nvCxnSpPr>
          <p:spPr bwMode="auto">
            <a:xfrm flipH="1">
              <a:off x="736" y="2059"/>
              <a:ext cx="606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65"/>
            <p:cNvCxnSpPr>
              <a:cxnSpLocks noChangeShapeType="1"/>
              <a:stCxn id="51" idx="4"/>
              <a:endCxn id="54" idx="7"/>
            </p:cNvCxnSpPr>
            <p:nvPr/>
          </p:nvCxnSpPr>
          <p:spPr bwMode="auto">
            <a:xfrm flipH="1">
              <a:off x="1203" y="2090"/>
              <a:ext cx="249" cy="2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6"/>
            <p:cNvCxnSpPr>
              <a:cxnSpLocks noChangeShapeType="1"/>
              <a:stCxn id="51" idx="4"/>
              <a:endCxn id="53" idx="0"/>
            </p:cNvCxnSpPr>
            <p:nvPr/>
          </p:nvCxnSpPr>
          <p:spPr bwMode="auto">
            <a:xfrm flipH="1">
              <a:off x="1343" y="2090"/>
              <a:ext cx="109" cy="5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67"/>
            <p:cNvCxnSpPr>
              <a:cxnSpLocks noChangeShapeType="1"/>
              <a:stCxn id="51" idx="4"/>
              <a:endCxn id="52" idx="1"/>
            </p:cNvCxnSpPr>
            <p:nvPr/>
          </p:nvCxnSpPr>
          <p:spPr bwMode="auto">
            <a:xfrm>
              <a:off x="1452" y="2090"/>
              <a:ext cx="136" cy="9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68"/>
            <p:cNvCxnSpPr>
              <a:cxnSpLocks noChangeShapeType="1"/>
              <a:stCxn id="51" idx="5"/>
              <a:endCxn id="50" idx="1"/>
            </p:cNvCxnSpPr>
            <p:nvPr/>
          </p:nvCxnSpPr>
          <p:spPr bwMode="auto">
            <a:xfrm>
              <a:off x="1561" y="2059"/>
              <a:ext cx="315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69"/>
            <p:cNvCxnSpPr>
              <a:cxnSpLocks noChangeShapeType="1"/>
              <a:stCxn id="50" idx="4"/>
              <a:endCxn id="59" idx="0"/>
            </p:cNvCxnSpPr>
            <p:nvPr/>
          </p:nvCxnSpPr>
          <p:spPr bwMode="auto">
            <a:xfrm flipH="1">
              <a:off x="1942" y="2549"/>
              <a:ext cx="3" cy="13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70"/>
            <p:cNvCxnSpPr>
              <a:cxnSpLocks noChangeShapeType="1"/>
              <a:stCxn id="52" idx="4"/>
              <a:endCxn id="58" idx="0"/>
            </p:cNvCxnSpPr>
            <p:nvPr/>
          </p:nvCxnSpPr>
          <p:spPr bwMode="auto">
            <a:xfrm flipH="1">
              <a:off x="1654" y="3225"/>
              <a:ext cx="3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71"/>
            <p:cNvCxnSpPr>
              <a:cxnSpLocks noChangeShapeType="1"/>
              <a:stCxn id="53" idx="4"/>
              <a:endCxn id="57" idx="0"/>
            </p:cNvCxnSpPr>
            <p:nvPr/>
          </p:nvCxnSpPr>
          <p:spPr bwMode="auto">
            <a:xfrm>
              <a:off x="1343" y="2858"/>
              <a:ext cx="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72"/>
            <p:cNvCxnSpPr>
              <a:cxnSpLocks noChangeShapeType="1"/>
              <a:stCxn id="54" idx="3"/>
              <a:endCxn id="56" idx="7"/>
            </p:cNvCxnSpPr>
            <p:nvPr/>
          </p:nvCxnSpPr>
          <p:spPr bwMode="auto">
            <a:xfrm flipH="1">
              <a:off x="931" y="2517"/>
              <a:ext cx="135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73"/>
            <p:cNvCxnSpPr>
              <a:cxnSpLocks noChangeShapeType="1"/>
              <a:stCxn id="55" idx="4"/>
              <a:endCxn id="56" idx="1"/>
            </p:cNvCxnSpPr>
            <p:nvPr/>
          </p:nvCxnSpPr>
          <p:spPr bwMode="auto">
            <a:xfrm>
              <a:off x="667" y="2548"/>
              <a:ext cx="126" cy="1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74"/>
            <p:cNvCxnSpPr>
              <a:cxnSpLocks noChangeShapeType="1"/>
              <a:stCxn id="56" idx="4"/>
              <a:endCxn id="60" idx="0"/>
            </p:cNvCxnSpPr>
            <p:nvPr/>
          </p:nvCxnSpPr>
          <p:spPr bwMode="auto">
            <a:xfrm>
              <a:off x="862" y="2882"/>
              <a:ext cx="0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75"/>
            <p:cNvCxnSpPr>
              <a:cxnSpLocks noChangeShapeType="1"/>
              <a:stCxn id="57" idx="4"/>
              <a:endCxn id="61" idx="7"/>
            </p:cNvCxnSpPr>
            <p:nvPr/>
          </p:nvCxnSpPr>
          <p:spPr bwMode="auto">
            <a:xfrm flipH="1">
              <a:off x="1174" y="3242"/>
              <a:ext cx="169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76"/>
            <p:cNvCxnSpPr>
              <a:cxnSpLocks noChangeShapeType="1"/>
              <a:stCxn id="60" idx="5"/>
              <a:endCxn id="61" idx="1"/>
            </p:cNvCxnSpPr>
            <p:nvPr/>
          </p:nvCxnSpPr>
          <p:spPr bwMode="auto">
            <a:xfrm>
              <a:off x="931" y="3186"/>
              <a:ext cx="106" cy="1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77"/>
            <p:cNvCxnSpPr>
              <a:cxnSpLocks noChangeShapeType="1"/>
              <a:stCxn id="58" idx="4"/>
              <a:endCxn id="62" idx="0"/>
            </p:cNvCxnSpPr>
            <p:nvPr/>
          </p:nvCxnSpPr>
          <p:spPr bwMode="auto">
            <a:xfrm>
              <a:off x="1654" y="3578"/>
              <a:ext cx="38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78"/>
            <p:cNvCxnSpPr>
              <a:cxnSpLocks noChangeShapeType="1"/>
              <a:stCxn id="59" idx="3"/>
              <a:endCxn id="62" idx="7"/>
            </p:cNvCxnSpPr>
            <p:nvPr/>
          </p:nvCxnSpPr>
          <p:spPr bwMode="auto">
            <a:xfrm flipH="1">
              <a:off x="1801" y="2875"/>
              <a:ext cx="72" cy="9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79"/>
            <p:cNvCxnSpPr>
              <a:cxnSpLocks noChangeShapeType="1"/>
              <a:stCxn id="61" idx="5"/>
              <a:endCxn id="62" idx="1"/>
            </p:cNvCxnSpPr>
            <p:nvPr/>
          </p:nvCxnSpPr>
          <p:spPr bwMode="auto">
            <a:xfrm>
              <a:off x="1174" y="3520"/>
              <a:ext cx="408" cy="2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Line 80"/>
            <p:cNvSpPr>
              <a:spLocks noChangeAspect="1" noChangeShapeType="1"/>
            </p:cNvSpPr>
            <p:nvPr/>
          </p:nvSpPr>
          <p:spPr bwMode="auto">
            <a:xfrm flipH="1">
              <a:off x="414" y="3600"/>
              <a:ext cx="213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901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188640"/>
            <a:ext cx="8229600" cy="810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Optimization in Spatial Domain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0" name="Rectangle 129"/>
          <p:cNvSpPr>
            <a:spLocks noGrp="1" noChangeArrowheads="1"/>
          </p:cNvSpPr>
          <p:nvPr/>
        </p:nvSpPr>
        <p:spPr bwMode="auto">
          <a:xfrm>
            <a:off x="581819" y="908720"/>
            <a:ext cx="8085636" cy="20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effectLst/>
              </a:rPr>
              <a:t>Resource allocation &amp; binding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Assigning operations to hardware units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Allocating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Binding operations to same resource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Goal: minimize resource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s.t. latency constraints)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65670" y="3091534"/>
            <a:ext cx="5181605" cy="3352801"/>
            <a:chOff x="1420025" y="2743201"/>
            <a:chExt cx="5181605" cy="3352801"/>
          </a:xfrm>
        </p:grpSpPr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105819" y="3962400"/>
              <a:ext cx="3302000" cy="1785938"/>
            </a:xfrm>
            <a:custGeom>
              <a:avLst/>
              <a:gdLst>
                <a:gd name="T0" fmla="*/ 2044 w 2264"/>
                <a:gd name="T1" fmla="*/ 32 h 1329"/>
                <a:gd name="T2" fmla="*/ 2251 w 2264"/>
                <a:gd name="T3" fmla="*/ 260 h 1329"/>
                <a:gd name="T4" fmla="*/ 806 w 2264"/>
                <a:gd name="T5" fmla="*/ 1329 h 1329"/>
                <a:gd name="T6" fmla="*/ 37 w 2264"/>
                <a:gd name="T7" fmla="*/ 677 h 1329"/>
                <a:gd name="T8" fmla="*/ 109 w 2264"/>
                <a:gd name="T9" fmla="*/ 449 h 1329"/>
                <a:gd name="T10" fmla="*/ 407 w 2264"/>
                <a:gd name="T11" fmla="*/ 470 h 1329"/>
                <a:gd name="T12" fmla="*/ 976 w 2264"/>
                <a:gd name="T13" fmla="*/ 911 h 1329"/>
                <a:gd name="T14" fmla="*/ 2044 w 2264"/>
                <a:gd name="T15" fmla="*/ 32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4" h="1329">
                  <a:moveTo>
                    <a:pt x="2044" y="32"/>
                  </a:moveTo>
                  <a:cubicBezTo>
                    <a:pt x="2224" y="56"/>
                    <a:pt x="2264" y="167"/>
                    <a:pt x="2251" y="260"/>
                  </a:cubicBezTo>
                  <a:cubicBezTo>
                    <a:pt x="2073" y="532"/>
                    <a:pt x="983" y="1321"/>
                    <a:pt x="806" y="1329"/>
                  </a:cubicBezTo>
                  <a:cubicBezTo>
                    <a:pt x="514" y="1312"/>
                    <a:pt x="153" y="824"/>
                    <a:pt x="37" y="677"/>
                  </a:cubicBezTo>
                  <a:cubicBezTo>
                    <a:pt x="0" y="563"/>
                    <a:pt x="49" y="512"/>
                    <a:pt x="109" y="449"/>
                  </a:cubicBezTo>
                  <a:cubicBezTo>
                    <a:pt x="187" y="431"/>
                    <a:pt x="346" y="432"/>
                    <a:pt x="407" y="470"/>
                  </a:cubicBezTo>
                  <a:cubicBezTo>
                    <a:pt x="552" y="547"/>
                    <a:pt x="750" y="915"/>
                    <a:pt x="976" y="911"/>
                  </a:cubicBezTo>
                  <a:cubicBezTo>
                    <a:pt x="1249" y="838"/>
                    <a:pt x="1808" y="0"/>
                    <a:pt x="2044" y="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4772819" y="3352800"/>
              <a:ext cx="630238" cy="55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639219" y="3352800"/>
              <a:ext cx="630238" cy="6286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 rot="19976693">
              <a:off x="1880394" y="3276600"/>
              <a:ext cx="758825" cy="1277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3629819" y="3352800"/>
              <a:ext cx="700088" cy="11874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687219" y="3352800"/>
              <a:ext cx="700088" cy="12890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grpSp>
          <p:nvGrpSpPr>
            <p:cNvPr id="131" name="Group 130"/>
            <p:cNvGrpSpPr>
              <a:grpSpLocks/>
            </p:cNvGrpSpPr>
            <p:nvPr/>
          </p:nvGrpSpPr>
          <p:grpSpPr bwMode="auto">
            <a:xfrm>
              <a:off x="1420025" y="2743201"/>
              <a:ext cx="5181605" cy="3352801"/>
              <a:chOff x="3024" y="1872"/>
              <a:chExt cx="2736" cy="2016"/>
            </a:xfrm>
          </p:grpSpPr>
          <p:sp>
            <p:nvSpPr>
              <p:cNvPr id="145" name="Line 25"/>
              <p:cNvSpPr>
                <a:spLocks noChangeShapeType="1"/>
              </p:cNvSpPr>
              <p:nvPr/>
            </p:nvSpPr>
            <p:spPr bwMode="auto">
              <a:xfrm flipH="1">
                <a:off x="3102" y="2582"/>
                <a:ext cx="2610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0" name="Line 30"/>
              <p:cNvSpPr>
                <a:spLocks noChangeShapeType="1"/>
              </p:cNvSpPr>
              <p:nvPr/>
            </p:nvSpPr>
            <p:spPr bwMode="auto">
              <a:xfrm flipH="1">
                <a:off x="3102" y="2957"/>
                <a:ext cx="2610" cy="0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1" name="Line 31"/>
              <p:cNvSpPr>
                <a:spLocks noChangeShapeType="1"/>
              </p:cNvSpPr>
              <p:nvPr/>
            </p:nvSpPr>
            <p:spPr bwMode="auto">
              <a:xfrm flipH="1">
                <a:off x="3102" y="3291"/>
                <a:ext cx="2610" cy="0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8" name="Line 48"/>
              <p:cNvSpPr>
                <a:spLocks noChangeShapeType="1"/>
              </p:cNvSpPr>
              <p:nvPr/>
            </p:nvSpPr>
            <p:spPr bwMode="auto">
              <a:xfrm flipH="1">
                <a:off x="3150" y="3600"/>
                <a:ext cx="2610" cy="0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2" name="Oval 131"/>
              <p:cNvSpPr>
                <a:spLocks noChangeArrowheads="1"/>
              </p:cNvSpPr>
              <p:nvPr/>
            </p:nvSpPr>
            <p:spPr bwMode="auto">
              <a:xfrm>
                <a:off x="5361" y="2331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4232" y="1872"/>
                <a:ext cx="311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Sans Unicode" pitchFamily="34" charset="0"/>
                  </a:rPr>
                  <a:t>NOP</a:t>
                </a:r>
              </a:p>
            </p:txBody>
          </p:sp>
          <p:sp>
            <p:nvSpPr>
              <p:cNvPr id="134" name="Oval 133"/>
              <p:cNvSpPr>
                <a:spLocks noChangeArrowheads="1"/>
              </p:cNvSpPr>
              <p:nvPr/>
            </p:nvSpPr>
            <p:spPr bwMode="auto">
              <a:xfrm>
                <a:off x="4855" y="2331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4271" y="2331"/>
                <a:ext cx="194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3725" y="2331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3258" y="2331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3453" y="2665"/>
                <a:ext cx="194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39" name="Oval 138"/>
              <p:cNvSpPr>
                <a:spLocks noChangeArrowheads="1"/>
              </p:cNvSpPr>
              <p:nvPr/>
            </p:nvSpPr>
            <p:spPr bwMode="auto">
              <a:xfrm>
                <a:off x="4271" y="2665"/>
                <a:ext cx="194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  <a:sym typeface="Symbol" pitchFamily="18" charset="2"/>
                  </a:rPr>
                  <a:t></a:t>
                </a:r>
                <a:endParaRPr lang="en-US" sz="2400">
                  <a:latin typeface="Lucida Sans Unicode" pitchFamily="34" charset="0"/>
                </a:endParaRPr>
              </a:p>
            </p:txBody>
          </p:sp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4855" y="2665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latin typeface="Lucida Sans Unicode" pitchFamily="34" charset="0"/>
                  </a:rPr>
                  <a:t>+</a:t>
                </a:r>
              </a:p>
            </p:txBody>
          </p:sp>
          <p:sp>
            <p:nvSpPr>
              <p:cNvPr id="141" name="Oval 140"/>
              <p:cNvSpPr>
                <a:spLocks noChangeArrowheads="1"/>
              </p:cNvSpPr>
              <p:nvPr/>
            </p:nvSpPr>
            <p:spPr bwMode="auto">
              <a:xfrm>
                <a:off x="5361" y="2665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&lt;</a:t>
                </a:r>
              </a:p>
            </p:txBody>
          </p:sp>
          <p:sp>
            <p:nvSpPr>
              <p:cNvPr id="142" name="Oval 141"/>
              <p:cNvSpPr>
                <a:spLocks noChangeArrowheads="1"/>
              </p:cNvSpPr>
              <p:nvPr/>
            </p:nvSpPr>
            <p:spPr bwMode="auto">
              <a:xfrm>
                <a:off x="3453" y="2999"/>
                <a:ext cx="194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-</a:t>
                </a:r>
              </a:p>
            </p:txBody>
          </p:sp>
          <p:sp>
            <p:nvSpPr>
              <p:cNvPr id="143" name="Oval 142"/>
              <p:cNvSpPr>
                <a:spLocks noChangeArrowheads="1"/>
              </p:cNvSpPr>
              <p:nvPr/>
            </p:nvSpPr>
            <p:spPr bwMode="auto">
              <a:xfrm>
                <a:off x="3842" y="3333"/>
                <a:ext cx="195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latin typeface="Lucida Sans Unicode" pitchFamily="34" charset="0"/>
                  </a:rPr>
                  <a:t>-</a:t>
                </a:r>
              </a:p>
            </p:txBody>
          </p:sp>
          <p:sp>
            <p:nvSpPr>
              <p:cNvPr id="144" name="Oval 143"/>
              <p:cNvSpPr>
                <a:spLocks noChangeArrowheads="1"/>
              </p:cNvSpPr>
              <p:nvPr/>
            </p:nvSpPr>
            <p:spPr bwMode="auto">
              <a:xfrm>
                <a:off x="4349" y="3679"/>
                <a:ext cx="311" cy="20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Sans Unicode" pitchFamily="34" charset="0"/>
                  </a:rPr>
                  <a:t>NOP</a:t>
                </a:r>
              </a:p>
            </p:txBody>
          </p:sp>
          <p:sp>
            <p:nvSpPr>
              <p:cNvPr id="146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290"/>
                <a:ext cx="85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FF"/>
                    </a:solidFill>
                    <a:latin typeface="Lucida Sans Unicode" pitchFamily="34" charset="0"/>
                  </a:rPr>
                  <a:t>1</a:t>
                </a:r>
              </a:p>
            </p:txBody>
          </p:sp>
          <p:sp>
            <p:nvSpPr>
              <p:cNvPr id="147" name="Text Box 27"/>
              <p:cNvSpPr txBox="1">
                <a:spLocks noChangeArrowheads="1"/>
              </p:cNvSpPr>
              <p:nvPr/>
            </p:nvSpPr>
            <p:spPr bwMode="auto">
              <a:xfrm>
                <a:off x="3024" y="2707"/>
                <a:ext cx="85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FF"/>
                    </a:solidFill>
                    <a:latin typeface="Lucida Sans Unicode" pitchFamily="34" charset="0"/>
                  </a:rPr>
                  <a:t>2</a:t>
                </a:r>
              </a:p>
            </p:txBody>
          </p:sp>
          <p:sp>
            <p:nvSpPr>
              <p:cNvPr id="148" name="Text Box 28"/>
              <p:cNvSpPr txBox="1">
                <a:spLocks noChangeArrowheads="1"/>
              </p:cNvSpPr>
              <p:nvPr/>
            </p:nvSpPr>
            <p:spPr bwMode="auto">
              <a:xfrm>
                <a:off x="3024" y="3009"/>
                <a:ext cx="98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FF"/>
                    </a:solidFill>
                    <a:latin typeface="Lucida Sans Unicode" pitchFamily="34" charset="0"/>
                  </a:rPr>
                  <a:t>3</a:t>
                </a:r>
              </a:p>
            </p:txBody>
          </p:sp>
          <p:sp>
            <p:nvSpPr>
              <p:cNvPr id="149" name="Text Box 29"/>
              <p:cNvSpPr txBox="1">
                <a:spLocks noChangeArrowheads="1"/>
              </p:cNvSpPr>
              <p:nvPr/>
            </p:nvSpPr>
            <p:spPr bwMode="auto">
              <a:xfrm>
                <a:off x="3024" y="3425"/>
                <a:ext cx="98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0000FF"/>
                    </a:solidFill>
                    <a:latin typeface="Lucida Sans Unicode" pitchFamily="34" charset="0"/>
                  </a:rPr>
                  <a:t>4</a:t>
                </a:r>
              </a:p>
            </p:txBody>
          </p:sp>
          <p:cxnSp>
            <p:nvCxnSpPr>
              <p:cNvPr id="152" name="AutoShape 32"/>
              <p:cNvCxnSpPr>
                <a:cxnSpLocks noChangeShapeType="1"/>
                <a:stCxn id="133" idx="3"/>
                <a:endCxn id="137" idx="7"/>
              </p:cNvCxnSpPr>
              <p:nvPr/>
            </p:nvCxnSpPr>
            <p:spPr bwMode="auto">
              <a:xfrm flipH="1">
                <a:off x="3424" y="2058"/>
                <a:ext cx="853" cy="29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33"/>
              <p:cNvCxnSpPr>
                <a:cxnSpLocks noChangeShapeType="1"/>
                <a:stCxn id="133" idx="4"/>
                <a:endCxn id="136" idx="7"/>
              </p:cNvCxnSpPr>
              <p:nvPr/>
            </p:nvCxnSpPr>
            <p:spPr bwMode="auto">
              <a:xfrm flipH="1">
                <a:off x="3892" y="2089"/>
                <a:ext cx="495" cy="26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34"/>
              <p:cNvCxnSpPr>
                <a:cxnSpLocks noChangeShapeType="1"/>
                <a:stCxn id="133" idx="4"/>
                <a:endCxn id="135" idx="0"/>
              </p:cNvCxnSpPr>
              <p:nvPr/>
            </p:nvCxnSpPr>
            <p:spPr bwMode="auto">
              <a:xfrm flipH="1">
                <a:off x="4368" y="2089"/>
                <a:ext cx="19" cy="23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35"/>
              <p:cNvCxnSpPr>
                <a:cxnSpLocks noChangeShapeType="1"/>
                <a:stCxn id="133" idx="4"/>
                <a:endCxn id="134" idx="1"/>
              </p:cNvCxnSpPr>
              <p:nvPr/>
            </p:nvCxnSpPr>
            <p:spPr bwMode="auto">
              <a:xfrm>
                <a:off x="4387" y="2089"/>
                <a:ext cx="496" cy="26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36"/>
              <p:cNvCxnSpPr>
                <a:cxnSpLocks noChangeShapeType="1"/>
                <a:stCxn id="133" idx="5"/>
              </p:cNvCxnSpPr>
              <p:nvPr/>
            </p:nvCxnSpPr>
            <p:spPr bwMode="auto">
              <a:xfrm>
                <a:off x="4497" y="2059"/>
                <a:ext cx="880" cy="3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37"/>
              <p:cNvCxnSpPr>
                <a:cxnSpLocks noChangeShapeType="1"/>
                <a:stCxn id="132" idx="4"/>
                <a:endCxn id="141" idx="0"/>
              </p:cNvCxnSpPr>
              <p:nvPr/>
            </p:nvCxnSpPr>
            <p:spPr bwMode="auto">
              <a:xfrm>
                <a:off x="5459" y="2548"/>
                <a:ext cx="0" cy="10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38"/>
              <p:cNvCxnSpPr>
                <a:cxnSpLocks noChangeShapeType="1"/>
                <a:stCxn id="134" idx="4"/>
                <a:endCxn id="140" idx="0"/>
              </p:cNvCxnSpPr>
              <p:nvPr/>
            </p:nvCxnSpPr>
            <p:spPr bwMode="auto">
              <a:xfrm>
                <a:off x="4952" y="2548"/>
                <a:ext cx="0" cy="10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39"/>
              <p:cNvCxnSpPr>
                <a:cxnSpLocks noChangeShapeType="1"/>
                <a:stCxn id="135" idx="4"/>
                <a:endCxn id="139" idx="0"/>
              </p:cNvCxnSpPr>
              <p:nvPr/>
            </p:nvCxnSpPr>
            <p:spPr bwMode="auto">
              <a:xfrm>
                <a:off x="4368" y="2548"/>
                <a:ext cx="0" cy="10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40"/>
              <p:cNvCxnSpPr>
                <a:cxnSpLocks noChangeShapeType="1"/>
                <a:stCxn id="136" idx="3"/>
                <a:endCxn id="138" idx="7"/>
              </p:cNvCxnSpPr>
              <p:nvPr/>
            </p:nvCxnSpPr>
            <p:spPr bwMode="auto">
              <a:xfrm flipH="1">
                <a:off x="3619" y="2517"/>
                <a:ext cx="135" cy="17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41"/>
              <p:cNvCxnSpPr>
                <a:cxnSpLocks noChangeShapeType="1"/>
                <a:stCxn id="137" idx="4"/>
                <a:endCxn id="138" idx="1"/>
              </p:cNvCxnSpPr>
              <p:nvPr/>
            </p:nvCxnSpPr>
            <p:spPr bwMode="auto">
              <a:xfrm>
                <a:off x="3355" y="2548"/>
                <a:ext cx="126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42"/>
              <p:cNvCxnSpPr>
                <a:cxnSpLocks noChangeShapeType="1"/>
                <a:stCxn id="138" idx="4"/>
                <a:endCxn id="142" idx="0"/>
              </p:cNvCxnSpPr>
              <p:nvPr/>
            </p:nvCxnSpPr>
            <p:spPr bwMode="auto">
              <a:xfrm>
                <a:off x="3550" y="2882"/>
                <a:ext cx="0" cy="10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43"/>
              <p:cNvCxnSpPr>
                <a:cxnSpLocks noChangeShapeType="1"/>
                <a:stCxn id="139" idx="4"/>
                <a:endCxn id="143" idx="7"/>
              </p:cNvCxnSpPr>
              <p:nvPr/>
            </p:nvCxnSpPr>
            <p:spPr bwMode="auto">
              <a:xfrm flipH="1">
                <a:off x="4008" y="2882"/>
                <a:ext cx="360" cy="47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44"/>
              <p:cNvCxnSpPr>
                <a:cxnSpLocks noChangeShapeType="1"/>
                <a:stCxn id="142" idx="5"/>
                <a:endCxn id="143" idx="1"/>
              </p:cNvCxnSpPr>
              <p:nvPr/>
            </p:nvCxnSpPr>
            <p:spPr bwMode="auto">
              <a:xfrm>
                <a:off x="3619" y="3185"/>
                <a:ext cx="251" cy="17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AutoShape 45"/>
              <p:cNvCxnSpPr>
                <a:cxnSpLocks noChangeShapeType="1"/>
                <a:stCxn id="140" idx="4"/>
                <a:endCxn id="144" idx="0"/>
              </p:cNvCxnSpPr>
              <p:nvPr/>
            </p:nvCxnSpPr>
            <p:spPr bwMode="auto">
              <a:xfrm flipH="1">
                <a:off x="4505" y="2883"/>
                <a:ext cx="448" cy="7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AutoShape 46"/>
              <p:cNvCxnSpPr>
                <a:cxnSpLocks noChangeShapeType="1"/>
                <a:stCxn id="141" idx="3"/>
                <a:endCxn id="144" idx="7"/>
              </p:cNvCxnSpPr>
              <p:nvPr/>
            </p:nvCxnSpPr>
            <p:spPr bwMode="auto">
              <a:xfrm flipH="1">
                <a:off x="4614" y="2852"/>
                <a:ext cx="776" cy="8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AutoShape 47"/>
              <p:cNvCxnSpPr>
                <a:cxnSpLocks noChangeShapeType="1"/>
                <a:stCxn id="143" idx="5"/>
                <a:endCxn id="144" idx="1"/>
              </p:cNvCxnSpPr>
              <p:nvPr/>
            </p:nvCxnSpPr>
            <p:spPr bwMode="auto">
              <a:xfrm>
                <a:off x="4008" y="3520"/>
                <a:ext cx="387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xmlns="" val="28889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7240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The Big Picture: IC Design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31540" y="261176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dirty="0"/>
              <a:t>Full Custom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347210" y="4284095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dirty="0"/>
              <a:t>ASIC – Standard</a:t>
            </a:r>
            <a:br>
              <a:rPr lang="en-US" dirty="0"/>
            </a:br>
            <a:r>
              <a:rPr lang="en-US" dirty="0"/>
              <a:t>Cell Design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402695" y="3236745"/>
            <a:ext cx="2324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dirty="0"/>
              <a:t>Standard Cell</a:t>
            </a:r>
          </a:p>
          <a:p>
            <a:pPr eaLnBrk="1" hangingPunct="1"/>
            <a:r>
              <a:rPr lang="en-US" dirty="0"/>
              <a:t>Library Design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358477" y="5274205"/>
            <a:ext cx="277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dirty="0"/>
              <a:t>RTL-Level Design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735013" y="1315895"/>
            <a:ext cx="1253853" cy="70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Design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0000FF"/>
                </a:solidFill>
              </a:rPr>
              <a:t>Methods</a:t>
            </a:r>
          </a:p>
        </p:txBody>
      </p:sp>
      <p:sp>
        <p:nvSpPr>
          <p:cNvPr id="28691" name="Text Box 12"/>
          <p:cNvSpPr txBox="1">
            <a:spLocks noChangeArrowheads="1"/>
          </p:cNvSpPr>
          <p:nvPr/>
        </p:nvSpPr>
        <p:spPr bwMode="auto">
          <a:xfrm>
            <a:off x="3153007" y="1242870"/>
            <a:ext cx="18240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Cost /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0000FF"/>
                </a:solidFill>
              </a:rPr>
              <a:t>Development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28689" name="Text Box 13"/>
          <p:cNvSpPr txBox="1">
            <a:spLocks noChangeArrowheads="1"/>
          </p:cNvSpPr>
          <p:nvPr/>
        </p:nvSpPr>
        <p:spPr bwMode="auto">
          <a:xfrm>
            <a:off x="5382090" y="1319070"/>
            <a:ext cx="1062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Quality</a:t>
            </a: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6912260" y="1319070"/>
            <a:ext cx="18113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# Companies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0000FF"/>
                </a:solidFill>
              </a:rPr>
              <a:t>involved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01870" y="2303875"/>
            <a:ext cx="4798640" cy="3691880"/>
            <a:chOff x="3552748" y="2168860"/>
            <a:chExt cx="4798640" cy="4231940"/>
          </a:xfrm>
        </p:grpSpPr>
        <p:sp>
          <p:nvSpPr>
            <p:cNvPr id="28692" name="AutoShape 14"/>
            <p:cNvSpPr>
              <a:spLocks noChangeArrowheads="1"/>
            </p:cNvSpPr>
            <p:nvPr/>
          </p:nvSpPr>
          <p:spPr bwMode="auto">
            <a:xfrm flipV="1">
              <a:off x="3552748" y="2209800"/>
              <a:ext cx="838200" cy="4191000"/>
            </a:xfrm>
            <a:prstGeom prst="rtTriangl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  <p:sp>
          <p:nvSpPr>
            <p:cNvPr id="28690" name="AutoShape 15"/>
            <p:cNvSpPr>
              <a:spLocks noChangeArrowheads="1"/>
            </p:cNvSpPr>
            <p:nvPr/>
          </p:nvSpPr>
          <p:spPr bwMode="auto">
            <a:xfrm flipV="1">
              <a:off x="5697125" y="2168860"/>
              <a:ext cx="838200" cy="4191000"/>
            </a:xfrm>
            <a:prstGeom prst="rtTriangle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  <p:sp>
          <p:nvSpPr>
            <p:cNvPr id="28688" name="AutoShape 22"/>
            <p:cNvSpPr>
              <a:spLocks noChangeArrowheads="1"/>
            </p:cNvSpPr>
            <p:nvPr/>
          </p:nvSpPr>
          <p:spPr bwMode="auto">
            <a:xfrm flipH="1">
              <a:off x="7513188" y="2209800"/>
              <a:ext cx="838200" cy="4191000"/>
            </a:xfrm>
            <a:prstGeom prst="rtTriangl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</p:grp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6200" y="4343400"/>
            <a:ext cx="2819400" cy="1981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0907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Synthesis Flow at Logic Level</a:t>
            </a:r>
            <a:endParaRPr lang="he-IL" sz="3600" dirty="0"/>
          </a:p>
        </p:txBody>
      </p:sp>
      <p:sp>
        <p:nvSpPr>
          <p:cNvPr id="11265" name="Slide Number Placeholder 112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1640" y="1448780"/>
            <a:ext cx="5516563" cy="3567112"/>
            <a:chOff x="4976" y="1319"/>
            <a:chExt cx="3475" cy="2247"/>
          </a:xfrm>
        </p:grpSpPr>
        <p:sp>
          <p:nvSpPr>
            <p:cNvPr id="499" name="Rectangle 498"/>
            <p:cNvSpPr>
              <a:spLocks noChangeArrowheads="1"/>
            </p:cNvSpPr>
            <p:nvPr/>
          </p:nvSpPr>
          <p:spPr bwMode="auto">
            <a:xfrm>
              <a:off x="4976" y="1319"/>
              <a:ext cx="3475" cy="2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8" tIns="46038" rIns="46038" bIns="46038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endParaRPr lang="he-IL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00" name="Rectangle 499"/>
            <p:cNvSpPr>
              <a:spLocks noChangeArrowheads="1"/>
            </p:cNvSpPr>
            <p:nvPr/>
          </p:nvSpPr>
          <p:spPr bwMode="auto">
            <a:xfrm>
              <a:off x="5458" y="1691"/>
              <a:ext cx="2605" cy="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3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module example(clk, a, b, c, d, f, g, h)</a:t>
              </a:r>
            </a:p>
            <a:p>
              <a:pPr algn="l" eaLnBrk="1" hangingPunct="1">
                <a:lnSpc>
                  <a:spcPct val="3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input clk, a, b, c, d, e, f;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output g, h; reg g, h;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endParaRPr lang="en-US">
                <a:solidFill>
                  <a:srgbClr val="0000FF"/>
                </a:solidFill>
              </a:endParaRP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always @(posedge clk) begin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g = a | b;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if (d) begin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	if (c)  h = a&amp;~h;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	else  h = b;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	if (f) g = c; else a^b;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end else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		if (c) h = 1; else h ^b;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end</a:t>
              </a:r>
            </a:p>
            <a:p>
              <a:pPr algn="l" eaLnBrk="1" hangingPunct="1">
                <a:lnSpc>
                  <a:spcPct val="25000"/>
                </a:lnSpc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endmodule</a:t>
              </a:r>
            </a:p>
          </p:txBody>
        </p:sp>
        <p:sp>
          <p:nvSpPr>
            <p:cNvPr id="501" name="Rectangle 500"/>
            <p:cNvSpPr>
              <a:spLocks noChangeArrowheads="1"/>
            </p:cNvSpPr>
            <p:nvPr/>
          </p:nvSpPr>
          <p:spPr bwMode="auto">
            <a:xfrm>
              <a:off x="6078" y="1327"/>
              <a:ext cx="122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2200" b="1" dirty="0">
                  <a:solidFill>
                    <a:srgbClr val="0000FF"/>
                  </a:solidFill>
                </a:rPr>
                <a:t>Specification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91680" y="1763815"/>
            <a:ext cx="5553076" cy="3589336"/>
            <a:chOff x="4956" y="1893"/>
            <a:chExt cx="3498" cy="2261"/>
          </a:xfrm>
        </p:grpSpPr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4956" y="1896"/>
              <a:ext cx="3475" cy="2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8" tIns="46038" rIns="46038" bIns="46038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endParaRPr lang="he-IL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279" name="Group 278"/>
            <p:cNvGrpSpPr>
              <a:grpSpLocks/>
            </p:cNvGrpSpPr>
            <p:nvPr/>
          </p:nvGrpSpPr>
          <p:grpSpPr bwMode="auto">
            <a:xfrm>
              <a:off x="5101" y="2195"/>
              <a:ext cx="3353" cy="1959"/>
              <a:chOff x="1269" y="1410"/>
              <a:chExt cx="3353" cy="1959"/>
            </a:xfrm>
          </p:grpSpPr>
          <p:sp>
            <p:nvSpPr>
              <p:cNvPr id="281" name="Text Box 9"/>
              <p:cNvSpPr txBox="1">
                <a:spLocks noChangeArrowheads="1"/>
              </p:cNvSpPr>
              <p:nvPr/>
            </p:nvSpPr>
            <p:spPr bwMode="auto">
              <a:xfrm>
                <a:off x="1269" y="3164"/>
                <a:ext cx="20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d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82" name="AutoShape 10"/>
              <p:cNvSpPr>
                <a:spLocks noChangeArrowheads="1"/>
              </p:cNvSpPr>
              <p:nvPr/>
            </p:nvSpPr>
            <p:spPr bwMode="auto">
              <a:xfrm>
                <a:off x="1459" y="1532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3" name="Oval 282"/>
              <p:cNvSpPr>
                <a:spLocks noChangeArrowheads="1"/>
              </p:cNvSpPr>
              <p:nvPr/>
            </p:nvSpPr>
            <p:spPr bwMode="auto">
              <a:xfrm>
                <a:off x="2015" y="141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4" name="AutoShape 12"/>
              <p:cNvSpPr>
                <a:spLocks noChangeArrowheads="1"/>
              </p:cNvSpPr>
              <p:nvPr/>
            </p:nvSpPr>
            <p:spPr bwMode="auto">
              <a:xfrm rot="5400000">
                <a:off x="1738" y="2047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85" name="Group 284"/>
              <p:cNvGrpSpPr>
                <a:grpSpLocks/>
              </p:cNvGrpSpPr>
              <p:nvPr/>
            </p:nvGrpSpPr>
            <p:grpSpPr bwMode="auto">
              <a:xfrm>
                <a:off x="1828" y="2066"/>
                <a:ext cx="48" cy="46"/>
                <a:chOff x="2469" y="2222"/>
                <a:chExt cx="80" cy="78"/>
              </a:xfrm>
            </p:grpSpPr>
            <p:sp>
              <p:nvSpPr>
                <p:cNvPr id="496" name="Freeform 495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7" name="Freeform 496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8" name="Rectangle 497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286" name="AutoShape 17"/>
              <p:cNvSpPr>
                <a:spLocks noChangeArrowheads="1"/>
              </p:cNvSpPr>
              <p:nvPr/>
            </p:nvSpPr>
            <p:spPr bwMode="auto">
              <a:xfrm>
                <a:off x="4428" y="2744"/>
                <a:ext cx="126" cy="71"/>
              </a:xfrm>
              <a:prstGeom prst="homePlate">
                <a:avLst>
                  <a:gd name="adj" fmla="val 59155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7" name="AutoShape 18"/>
              <p:cNvSpPr>
                <a:spLocks noChangeArrowheads="1"/>
              </p:cNvSpPr>
              <p:nvPr/>
            </p:nvSpPr>
            <p:spPr bwMode="auto">
              <a:xfrm>
                <a:off x="4432" y="1882"/>
                <a:ext cx="126" cy="70"/>
              </a:xfrm>
              <a:prstGeom prst="homePlate">
                <a:avLst>
                  <a:gd name="adj" fmla="val 6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8" name="Line 19"/>
              <p:cNvSpPr>
                <a:spLocks noChangeShapeType="1"/>
              </p:cNvSpPr>
              <p:nvPr/>
            </p:nvSpPr>
            <p:spPr bwMode="auto">
              <a:xfrm flipV="1">
                <a:off x="4063" y="2800"/>
                <a:ext cx="124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9" name="Line 20"/>
              <p:cNvSpPr>
                <a:spLocks noChangeShapeType="1"/>
              </p:cNvSpPr>
              <p:nvPr/>
            </p:nvSpPr>
            <p:spPr bwMode="auto">
              <a:xfrm flipH="1">
                <a:off x="4357" y="1918"/>
                <a:ext cx="7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>
                <a:off x="4377" y="2780"/>
                <a:ext cx="48" cy="1"/>
              </a:xfrm>
              <a:custGeom>
                <a:avLst/>
                <a:gdLst>
                  <a:gd name="T0" fmla="*/ 47 w 48"/>
                  <a:gd name="T1" fmla="*/ 0 h 1"/>
                  <a:gd name="T2" fmla="*/ 26 w 48"/>
                  <a:gd name="T3" fmla="*/ 0 h 1"/>
                  <a:gd name="T4" fmla="*/ 26 w 48"/>
                  <a:gd name="T5" fmla="*/ 0 h 1"/>
                  <a:gd name="T6" fmla="*/ 0 w 4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">
                    <a:moveTo>
                      <a:pt x="47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1" name="Line 22"/>
              <p:cNvSpPr>
                <a:spLocks noChangeShapeType="1"/>
              </p:cNvSpPr>
              <p:nvPr/>
            </p:nvSpPr>
            <p:spPr bwMode="auto">
              <a:xfrm flipH="1">
                <a:off x="4060" y="1944"/>
                <a:ext cx="98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2" name="AutoShape 23"/>
              <p:cNvSpPr>
                <a:spLocks noChangeArrowheads="1"/>
              </p:cNvSpPr>
              <p:nvPr/>
            </p:nvSpPr>
            <p:spPr bwMode="auto">
              <a:xfrm>
                <a:off x="1459" y="1616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3" name="AutoShape 24"/>
              <p:cNvSpPr>
                <a:spLocks noChangeArrowheads="1"/>
              </p:cNvSpPr>
              <p:nvPr/>
            </p:nvSpPr>
            <p:spPr bwMode="auto">
              <a:xfrm>
                <a:off x="1459" y="2936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4" name="AutoShape 25"/>
              <p:cNvSpPr>
                <a:spLocks noChangeArrowheads="1"/>
              </p:cNvSpPr>
              <p:nvPr/>
            </p:nvSpPr>
            <p:spPr bwMode="auto">
              <a:xfrm>
                <a:off x="1459" y="3110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5" name="AutoShape 26"/>
              <p:cNvSpPr>
                <a:spLocks noChangeArrowheads="1"/>
              </p:cNvSpPr>
              <p:nvPr/>
            </p:nvSpPr>
            <p:spPr bwMode="auto">
              <a:xfrm>
                <a:off x="1459" y="3224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6" name="AutoShape 27"/>
              <p:cNvSpPr>
                <a:spLocks noChangeArrowheads="1"/>
              </p:cNvSpPr>
              <p:nvPr/>
            </p:nvSpPr>
            <p:spPr bwMode="auto">
              <a:xfrm>
                <a:off x="1459" y="1856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7" name="AutoShape 28"/>
              <p:cNvSpPr>
                <a:spLocks noChangeArrowheads="1"/>
              </p:cNvSpPr>
              <p:nvPr/>
            </p:nvSpPr>
            <p:spPr bwMode="auto">
              <a:xfrm flipH="1">
                <a:off x="4159" y="3136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98" name="Group 297"/>
              <p:cNvGrpSpPr>
                <a:grpSpLocks/>
              </p:cNvGrpSpPr>
              <p:nvPr/>
            </p:nvGrpSpPr>
            <p:grpSpPr bwMode="auto">
              <a:xfrm>
                <a:off x="3296" y="2200"/>
                <a:ext cx="219" cy="151"/>
                <a:chOff x="1304" y="2348"/>
                <a:chExt cx="367" cy="257"/>
              </a:xfrm>
            </p:grpSpPr>
            <p:sp>
              <p:nvSpPr>
                <p:cNvPr id="491" name="Arc 30"/>
                <p:cNvSpPr>
                  <a:spLocks/>
                </p:cNvSpPr>
                <p:nvPr/>
              </p:nvSpPr>
              <p:spPr bwMode="auto">
                <a:xfrm>
                  <a:off x="1569" y="2350"/>
                  <a:ext cx="101" cy="136"/>
                </a:xfrm>
                <a:custGeom>
                  <a:avLst/>
                  <a:gdLst>
                    <a:gd name="G0" fmla="+- 216 0 0"/>
                    <a:gd name="G1" fmla="+- 21600 0 0"/>
                    <a:gd name="G2" fmla="+- 21600 0 0"/>
                    <a:gd name="T0" fmla="*/ 0 w 21816"/>
                    <a:gd name="T1" fmla="*/ 1 h 21600"/>
                    <a:gd name="T2" fmla="*/ 21816 w 21816"/>
                    <a:gd name="T3" fmla="*/ 21600 h 21600"/>
                    <a:gd name="T4" fmla="*/ 216 w 2181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16" h="21600" fill="none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</a:path>
                    <a:path w="21816" h="21600" stroke="0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  <a:lnTo>
                        <a:pt x="216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2" name="Line 31"/>
                <p:cNvSpPr>
                  <a:spLocks noChangeShapeType="1"/>
                </p:cNvSpPr>
                <p:nvPr/>
              </p:nvSpPr>
              <p:spPr bwMode="auto">
                <a:xfrm>
                  <a:off x="1307" y="2348"/>
                  <a:ext cx="262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3" name="Line 32"/>
                <p:cNvSpPr>
                  <a:spLocks noChangeShapeType="1"/>
                </p:cNvSpPr>
                <p:nvPr/>
              </p:nvSpPr>
              <p:spPr bwMode="auto">
                <a:xfrm>
                  <a:off x="1310" y="2352"/>
                  <a:ext cx="0" cy="253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4" name="Line 33"/>
                <p:cNvSpPr>
                  <a:spLocks noChangeShapeType="1"/>
                </p:cNvSpPr>
                <p:nvPr/>
              </p:nvSpPr>
              <p:spPr bwMode="auto">
                <a:xfrm>
                  <a:off x="1304" y="2602"/>
                  <a:ext cx="26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5" name="Arc 34"/>
                <p:cNvSpPr>
                  <a:spLocks/>
                </p:cNvSpPr>
                <p:nvPr/>
              </p:nvSpPr>
              <p:spPr bwMode="auto">
                <a:xfrm>
                  <a:off x="1560" y="2478"/>
                  <a:ext cx="111" cy="123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3301" y="2519"/>
                <a:ext cx="222" cy="77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3297" y="2448"/>
                <a:ext cx="228" cy="74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01" name="Group 300"/>
              <p:cNvGrpSpPr>
                <a:grpSpLocks/>
              </p:cNvGrpSpPr>
              <p:nvPr/>
            </p:nvGrpSpPr>
            <p:grpSpPr bwMode="auto">
              <a:xfrm>
                <a:off x="3262" y="2474"/>
                <a:ext cx="48" cy="46"/>
                <a:chOff x="2469" y="2222"/>
                <a:chExt cx="80" cy="78"/>
              </a:xfrm>
            </p:grpSpPr>
            <p:sp>
              <p:nvSpPr>
                <p:cNvPr id="488" name="Freeform 487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9" name="Freeform 488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0" name="Rectangle 489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02" name="AutoShape 41"/>
              <p:cNvSpPr>
                <a:spLocks noChangeArrowheads="1"/>
              </p:cNvSpPr>
              <p:nvPr/>
            </p:nvSpPr>
            <p:spPr bwMode="auto">
              <a:xfrm rot="5400000">
                <a:off x="2506" y="2197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03" name="Group 302"/>
              <p:cNvGrpSpPr>
                <a:grpSpLocks/>
              </p:cNvGrpSpPr>
              <p:nvPr/>
            </p:nvGrpSpPr>
            <p:grpSpPr bwMode="auto">
              <a:xfrm>
                <a:off x="2596" y="2216"/>
                <a:ext cx="48" cy="46"/>
                <a:chOff x="2469" y="2222"/>
                <a:chExt cx="80" cy="78"/>
              </a:xfrm>
            </p:grpSpPr>
            <p:sp>
              <p:nvSpPr>
                <p:cNvPr id="485" name="Freeform 484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6" name="Freeform 485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7" name="Rectangle 486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04" name="Line 46"/>
              <p:cNvSpPr>
                <a:spLocks noChangeShapeType="1"/>
              </p:cNvSpPr>
              <p:nvPr/>
            </p:nvSpPr>
            <p:spPr bwMode="auto">
              <a:xfrm flipH="1">
                <a:off x="3243" y="1770"/>
                <a:ext cx="34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5" name="Line 47"/>
              <p:cNvSpPr>
                <a:spLocks noChangeShapeType="1"/>
              </p:cNvSpPr>
              <p:nvPr/>
            </p:nvSpPr>
            <p:spPr bwMode="auto">
              <a:xfrm>
                <a:off x="2469" y="1692"/>
                <a:ext cx="37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6" name="Line 48"/>
              <p:cNvSpPr>
                <a:spLocks noChangeShapeType="1"/>
              </p:cNvSpPr>
              <p:nvPr/>
            </p:nvSpPr>
            <p:spPr bwMode="auto">
              <a:xfrm flipH="1">
                <a:off x="2739" y="1876"/>
                <a:ext cx="11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7" name="AutoShape 49"/>
              <p:cNvSpPr>
                <a:spLocks noChangeArrowheads="1"/>
              </p:cNvSpPr>
              <p:nvPr/>
            </p:nvSpPr>
            <p:spPr bwMode="auto">
              <a:xfrm rot="5400000">
                <a:off x="2518" y="2917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8" name="Line 50"/>
              <p:cNvSpPr>
                <a:spLocks noChangeShapeType="1"/>
              </p:cNvSpPr>
              <p:nvPr/>
            </p:nvSpPr>
            <p:spPr bwMode="auto">
              <a:xfrm>
                <a:off x="3399" y="3084"/>
                <a:ext cx="3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9" name="AutoShape 51"/>
              <p:cNvSpPr>
                <a:spLocks noChangeArrowheads="1"/>
              </p:cNvSpPr>
              <p:nvPr/>
            </p:nvSpPr>
            <p:spPr bwMode="auto">
              <a:xfrm rot="-5400000">
                <a:off x="3699" y="1860"/>
                <a:ext cx="348" cy="1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0" name="Line 52"/>
              <p:cNvSpPr>
                <a:spLocks noChangeShapeType="1"/>
              </p:cNvSpPr>
              <p:nvPr/>
            </p:nvSpPr>
            <p:spPr bwMode="auto">
              <a:xfrm flipV="1">
                <a:off x="3591" y="1767"/>
                <a:ext cx="0" cy="9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1" name="Line 53"/>
              <p:cNvSpPr>
                <a:spLocks noChangeShapeType="1"/>
              </p:cNvSpPr>
              <p:nvPr/>
            </p:nvSpPr>
            <p:spPr bwMode="auto">
              <a:xfrm flipH="1">
                <a:off x="3957" y="1944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2" name="Line 54"/>
              <p:cNvSpPr>
                <a:spLocks noChangeShapeType="1"/>
              </p:cNvSpPr>
              <p:nvPr/>
            </p:nvSpPr>
            <p:spPr bwMode="auto">
              <a:xfrm>
                <a:off x="3831" y="2098"/>
                <a:ext cx="0" cy="11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3" name="Line 55"/>
              <p:cNvSpPr>
                <a:spLocks noChangeShapeType="1"/>
              </p:cNvSpPr>
              <p:nvPr/>
            </p:nvSpPr>
            <p:spPr bwMode="auto">
              <a:xfrm rot="-5400000">
                <a:off x="3789" y="2154"/>
                <a:ext cx="0" cy="10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4" name="Line 56"/>
              <p:cNvSpPr>
                <a:spLocks noChangeShapeType="1"/>
              </p:cNvSpPr>
              <p:nvPr/>
            </p:nvSpPr>
            <p:spPr bwMode="auto">
              <a:xfrm flipH="1">
                <a:off x="3883" y="2074"/>
                <a:ext cx="1" cy="21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5" name="Line 57"/>
              <p:cNvSpPr>
                <a:spLocks noChangeShapeType="1"/>
              </p:cNvSpPr>
              <p:nvPr/>
            </p:nvSpPr>
            <p:spPr bwMode="auto">
              <a:xfrm rot="5400000" flipV="1">
                <a:off x="3813" y="2204"/>
                <a:ext cx="2" cy="16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6" name="Line 58"/>
              <p:cNvSpPr>
                <a:spLocks noChangeShapeType="1"/>
              </p:cNvSpPr>
              <p:nvPr/>
            </p:nvSpPr>
            <p:spPr bwMode="auto">
              <a:xfrm>
                <a:off x="3939" y="2046"/>
                <a:ext cx="0" cy="33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7" name="Line 59"/>
              <p:cNvSpPr>
                <a:spLocks noChangeShapeType="1"/>
              </p:cNvSpPr>
              <p:nvPr/>
            </p:nvSpPr>
            <p:spPr bwMode="auto">
              <a:xfrm rot="-5400000">
                <a:off x="3843" y="2262"/>
                <a:ext cx="0" cy="21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8" name="AutoShape 60"/>
              <p:cNvSpPr>
                <a:spLocks noChangeArrowheads="1"/>
              </p:cNvSpPr>
              <p:nvPr/>
            </p:nvSpPr>
            <p:spPr bwMode="auto">
              <a:xfrm rot="-5400000">
                <a:off x="3717" y="2718"/>
                <a:ext cx="348" cy="1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9" name="Line 61"/>
              <p:cNvSpPr>
                <a:spLocks noChangeShapeType="1"/>
              </p:cNvSpPr>
              <p:nvPr/>
            </p:nvSpPr>
            <p:spPr bwMode="auto">
              <a:xfrm flipH="1">
                <a:off x="3981" y="2800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0" name="Line 62"/>
              <p:cNvSpPr>
                <a:spLocks noChangeShapeType="1"/>
              </p:cNvSpPr>
              <p:nvPr/>
            </p:nvSpPr>
            <p:spPr bwMode="auto">
              <a:xfrm flipH="1">
                <a:off x="3687" y="2718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1" name="Line 63"/>
              <p:cNvSpPr>
                <a:spLocks noChangeShapeType="1"/>
              </p:cNvSpPr>
              <p:nvPr/>
            </p:nvSpPr>
            <p:spPr bwMode="auto">
              <a:xfrm flipH="1">
                <a:off x="3687" y="2898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2" name="Line 64"/>
              <p:cNvSpPr>
                <a:spLocks noChangeShapeType="1"/>
              </p:cNvSpPr>
              <p:nvPr/>
            </p:nvSpPr>
            <p:spPr bwMode="auto">
              <a:xfrm flipH="1">
                <a:off x="3861" y="2948"/>
                <a:ext cx="0" cy="10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3" name="Line 65"/>
              <p:cNvSpPr>
                <a:spLocks noChangeShapeType="1"/>
              </p:cNvSpPr>
              <p:nvPr/>
            </p:nvSpPr>
            <p:spPr bwMode="auto">
              <a:xfrm rot="-5400000">
                <a:off x="3819" y="2994"/>
                <a:ext cx="0" cy="10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4" name="Line 66"/>
              <p:cNvSpPr>
                <a:spLocks noChangeShapeType="1"/>
              </p:cNvSpPr>
              <p:nvPr/>
            </p:nvSpPr>
            <p:spPr bwMode="auto">
              <a:xfrm>
                <a:off x="3915" y="2928"/>
                <a:ext cx="0" cy="21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5" name="Line 67"/>
              <p:cNvSpPr>
                <a:spLocks noChangeShapeType="1"/>
              </p:cNvSpPr>
              <p:nvPr/>
            </p:nvSpPr>
            <p:spPr bwMode="auto">
              <a:xfrm rot="5400000" flipV="1">
                <a:off x="3845" y="3056"/>
                <a:ext cx="2" cy="16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6" name="AutoShape 68"/>
              <p:cNvSpPr>
                <a:spLocks noChangeArrowheads="1"/>
              </p:cNvSpPr>
              <p:nvPr/>
            </p:nvSpPr>
            <p:spPr bwMode="auto">
              <a:xfrm rot="-5400000">
                <a:off x="2889" y="2634"/>
                <a:ext cx="348" cy="1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7" name="Line 69"/>
              <p:cNvSpPr>
                <a:spLocks noChangeShapeType="1"/>
              </p:cNvSpPr>
              <p:nvPr/>
            </p:nvSpPr>
            <p:spPr bwMode="auto">
              <a:xfrm flipH="1">
                <a:off x="3153" y="2718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8" name="Line 70"/>
              <p:cNvSpPr>
                <a:spLocks noChangeShapeType="1"/>
              </p:cNvSpPr>
              <p:nvPr/>
            </p:nvSpPr>
            <p:spPr bwMode="auto">
              <a:xfrm flipH="1">
                <a:off x="2859" y="2814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9" name="Line 71"/>
              <p:cNvSpPr>
                <a:spLocks noChangeShapeType="1"/>
              </p:cNvSpPr>
              <p:nvPr/>
            </p:nvSpPr>
            <p:spPr bwMode="auto">
              <a:xfrm flipH="1">
                <a:off x="2859" y="2634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30" name="Group 329"/>
              <p:cNvGrpSpPr>
                <a:grpSpLocks/>
              </p:cNvGrpSpPr>
              <p:nvPr/>
            </p:nvGrpSpPr>
            <p:grpSpPr bwMode="auto">
              <a:xfrm>
                <a:off x="2931" y="2868"/>
                <a:ext cx="108" cy="108"/>
                <a:chOff x="3738" y="2952"/>
                <a:chExt cx="108" cy="108"/>
              </a:xfrm>
            </p:grpSpPr>
            <p:sp>
              <p:nvSpPr>
                <p:cNvPr id="483" name="Line 73"/>
                <p:cNvSpPr>
                  <a:spLocks noChangeShapeType="1"/>
                </p:cNvSpPr>
                <p:nvPr/>
              </p:nvSpPr>
              <p:spPr bwMode="auto">
                <a:xfrm>
                  <a:off x="3834" y="2952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4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3792" y="3000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31" name="Line 75"/>
              <p:cNvSpPr>
                <a:spLocks noChangeShapeType="1"/>
              </p:cNvSpPr>
              <p:nvPr/>
            </p:nvSpPr>
            <p:spPr bwMode="auto">
              <a:xfrm>
                <a:off x="3081" y="2845"/>
                <a:ext cx="0" cy="22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2" name="Line 76"/>
              <p:cNvSpPr>
                <a:spLocks noChangeShapeType="1"/>
              </p:cNvSpPr>
              <p:nvPr/>
            </p:nvSpPr>
            <p:spPr bwMode="auto">
              <a:xfrm rot="-5400000">
                <a:off x="3011" y="2980"/>
                <a:ext cx="2" cy="16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3" name="AutoShape 77"/>
              <p:cNvSpPr>
                <a:spLocks noChangeArrowheads="1"/>
              </p:cNvSpPr>
              <p:nvPr/>
            </p:nvSpPr>
            <p:spPr bwMode="auto">
              <a:xfrm rot="-5400000">
                <a:off x="2877" y="1686"/>
                <a:ext cx="348" cy="1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4" name="Line 78"/>
              <p:cNvSpPr>
                <a:spLocks noChangeShapeType="1"/>
              </p:cNvSpPr>
              <p:nvPr/>
            </p:nvSpPr>
            <p:spPr bwMode="auto">
              <a:xfrm flipH="1">
                <a:off x="2847" y="1692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5" name="Line 79"/>
              <p:cNvSpPr>
                <a:spLocks noChangeShapeType="1"/>
              </p:cNvSpPr>
              <p:nvPr/>
            </p:nvSpPr>
            <p:spPr bwMode="auto">
              <a:xfrm flipH="1">
                <a:off x="2853" y="1878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6" name="Line 80"/>
              <p:cNvSpPr>
                <a:spLocks noChangeShapeType="1"/>
              </p:cNvSpPr>
              <p:nvPr/>
            </p:nvSpPr>
            <p:spPr bwMode="auto">
              <a:xfrm flipH="1">
                <a:off x="3135" y="1770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37" name="Group 336"/>
              <p:cNvGrpSpPr>
                <a:grpSpLocks/>
              </p:cNvGrpSpPr>
              <p:nvPr/>
            </p:nvGrpSpPr>
            <p:grpSpPr bwMode="auto">
              <a:xfrm>
                <a:off x="2919" y="1920"/>
                <a:ext cx="108" cy="108"/>
                <a:chOff x="3738" y="2952"/>
                <a:chExt cx="108" cy="108"/>
              </a:xfrm>
            </p:grpSpPr>
            <p:sp>
              <p:nvSpPr>
                <p:cNvPr id="481" name="Line 82"/>
                <p:cNvSpPr>
                  <a:spLocks noChangeShapeType="1"/>
                </p:cNvSpPr>
                <p:nvPr/>
              </p:nvSpPr>
              <p:spPr bwMode="auto">
                <a:xfrm>
                  <a:off x="3834" y="2952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2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3792" y="3000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38" name="Line 84"/>
              <p:cNvSpPr>
                <a:spLocks noChangeShapeType="1"/>
              </p:cNvSpPr>
              <p:nvPr/>
            </p:nvSpPr>
            <p:spPr bwMode="auto">
              <a:xfrm>
                <a:off x="3069" y="1894"/>
                <a:ext cx="0" cy="22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9" name="AutoShape 85"/>
              <p:cNvSpPr>
                <a:spLocks noChangeArrowheads="1"/>
              </p:cNvSpPr>
              <p:nvPr/>
            </p:nvSpPr>
            <p:spPr bwMode="auto">
              <a:xfrm rot="-5400000">
                <a:off x="2103" y="1608"/>
                <a:ext cx="348" cy="16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0" name="Line 86"/>
              <p:cNvSpPr>
                <a:spLocks noChangeShapeType="1"/>
              </p:cNvSpPr>
              <p:nvPr/>
            </p:nvSpPr>
            <p:spPr bwMode="auto">
              <a:xfrm flipH="1">
                <a:off x="2361" y="1692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1" name="Line 87"/>
              <p:cNvSpPr>
                <a:spLocks noChangeShapeType="1"/>
              </p:cNvSpPr>
              <p:nvPr/>
            </p:nvSpPr>
            <p:spPr bwMode="auto">
              <a:xfrm flipH="1">
                <a:off x="2073" y="1608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2" name="Line 88"/>
              <p:cNvSpPr>
                <a:spLocks noChangeShapeType="1"/>
              </p:cNvSpPr>
              <p:nvPr/>
            </p:nvSpPr>
            <p:spPr bwMode="auto">
              <a:xfrm flipH="1">
                <a:off x="2073" y="1782"/>
                <a:ext cx="114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43" name="Group 342"/>
              <p:cNvGrpSpPr>
                <a:grpSpLocks/>
              </p:cNvGrpSpPr>
              <p:nvPr/>
            </p:nvGrpSpPr>
            <p:grpSpPr bwMode="auto">
              <a:xfrm>
                <a:off x="2139" y="1848"/>
                <a:ext cx="108" cy="108"/>
                <a:chOff x="3738" y="2952"/>
                <a:chExt cx="108" cy="108"/>
              </a:xfrm>
            </p:grpSpPr>
            <p:sp>
              <p:nvSpPr>
                <p:cNvPr id="479" name="Line 90"/>
                <p:cNvSpPr>
                  <a:spLocks noChangeShapeType="1"/>
                </p:cNvSpPr>
                <p:nvPr/>
              </p:nvSpPr>
              <p:spPr bwMode="auto">
                <a:xfrm>
                  <a:off x="3834" y="2952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0" name="Line 91"/>
                <p:cNvSpPr>
                  <a:spLocks noChangeShapeType="1"/>
                </p:cNvSpPr>
                <p:nvPr/>
              </p:nvSpPr>
              <p:spPr bwMode="auto">
                <a:xfrm rot="-5400000">
                  <a:off x="3792" y="3000"/>
                  <a:ext cx="0" cy="10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4" name="Line 92"/>
              <p:cNvSpPr>
                <a:spLocks noChangeShapeType="1"/>
              </p:cNvSpPr>
              <p:nvPr/>
            </p:nvSpPr>
            <p:spPr bwMode="auto">
              <a:xfrm>
                <a:off x="2289" y="1825"/>
                <a:ext cx="0" cy="22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5" name="Line 93"/>
              <p:cNvSpPr>
                <a:spLocks noChangeShapeType="1"/>
              </p:cNvSpPr>
              <p:nvPr/>
            </p:nvSpPr>
            <p:spPr bwMode="auto">
              <a:xfrm rot="-5400000">
                <a:off x="2219" y="1960"/>
                <a:ext cx="2" cy="16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6" name="Line 94"/>
              <p:cNvSpPr>
                <a:spLocks noChangeShapeType="1"/>
              </p:cNvSpPr>
              <p:nvPr/>
            </p:nvSpPr>
            <p:spPr bwMode="auto">
              <a:xfrm flipH="1" flipV="1">
                <a:off x="3651" y="1962"/>
                <a:ext cx="132" cy="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7" name="Line 95"/>
              <p:cNvSpPr>
                <a:spLocks noChangeShapeType="1"/>
              </p:cNvSpPr>
              <p:nvPr/>
            </p:nvSpPr>
            <p:spPr bwMode="auto">
              <a:xfrm flipH="1">
                <a:off x="3399" y="1962"/>
                <a:ext cx="25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8" name="Line 96"/>
              <p:cNvSpPr>
                <a:spLocks noChangeShapeType="1"/>
              </p:cNvSpPr>
              <p:nvPr/>
            </p:nvSpPr>
            <p:spPr bwMode="auto">
              <a:xfrm flipH="1">
                <a:off x="2643" y="2244"/>
                <a:ext cx="65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9" name="Line 97"/>
              <p:cNvSpPr>
                <a:spLocks noChangeShapeType="1"/>
              </p:cNvSpPr>
              <p:nvPr/>
            </p:nvSpPr>
            <p:spPr bwMode="auto">
              <a:xfrm flipH="1">
                <a:off x="1587" y="2970"/>
                <a:ext cx="93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0" name="Line 98"/>
              <p:cNvSpPr>
                <a:spLocks noChangeShapeType="1"/>
              </p:cNvSpPr>
              <p:nvPr/>
            </p:nvSpPr>
            <p:spPr bwMode="auto">
              <a:xfrm>
                <a:off x="2229" y="297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1" name="Line 99"/>
              <p:cNvSpPr>
                <a:spLocks noChangeShapeType="1"/>
              </p:cNvSpPr>
              <p:nvPr/>
            </p:nvSpPr>
            <p:spPr bwMode="auto">
              <a:xfrm flipH="1">
                <a:off x="2223" y="3168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2" name="Line 100"/>
              <p:cNvSpPr>
                <a:spLocks noChangeShapeType="1"/>
              </p:cNvSpPr>
              <p:nvPr/>
            </p:nvSpPr>
            <p:spPr bwMode="auto">
              <a:xfrm flipH="1">
                <a:off x="1587" y="1566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3" name="Line 101"/>
              <p:cNvSpPr>
                <a:spLocks noChangeShapeType="1"/>
              </p:cNvSpPr>
              <p:nvPr/>
            </p:nvSpPr>
            <p:spPr bwMode="auto">
              <a:xfrm flipH="1">
                <a:off x="1587" y="16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4" name="Line 102"/>
              <p:cNvSpPr>
                <a:spLocks noChangeShapeType="1"/>
              </p:cNvSpPr>
              <p:nvPr/>
            </p:nvSpPr>
            <p:spPr bwMode="auto">
              <a:xfrm flipH="1">
                <a:off x="3221" y="2056"/>
                <a:ext cx="7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5" name="Line 103"/>
              <p:cNvSpPr>
                <a:spLocks noChangeShapeType="1"/>
              </p:cNvSpPr>
              <p:nvPr/>
            </p:nvSpPr>
            <p:spPr bwMode="auto">
              <a:xfrm flipH="1" flipV="1">
                <a:off x="3219" y="1428"/>
                <a:ext cx="0" cy="63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6" name="Line 104"/>
              <p:cNvSpPr>
                <a:spLocks noChangeShapeType="1"/>
              </p:cNvSpPr>
              <p:nvPr/>
            </p:nvSpPr>
            <p:spPr bwMode="auto">
              <a:xfrm flipV="1">
                <a:off x="3183" y="1488"/>
                <a:ext cx="0" cy="6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7" name="Line 105"/>
              <p:cNvSpPr>
                <a:spLocks noChangeShapeType="1"/>
              </p:cNvSpPr>
              <p:nvPr/>
            </p:nvSpPr>
            <p:spPr bwMode="auto">
              <a:xfrm flipH="1" flipV="1">
                <a:off x="3183" y="2136"/>
                <a:ext cx="108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8" name="Line 106"/>
              <p:cNvSpPr>
                <a:spLocks noChangeShapeType="1"/>
              </p:cNvSpPr>
              <p:nvPr/>
            </p:nvSpPr>
            <p:spPr bwMode="auto">
              <a:xfrm flipH="1">
                <a:off x="1707" y="1488"/>
                <a:ext cx="147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9" name="Line 107"/>
              <p:cNvSpPr>
                <a:spLocks noChangeShapeType="1"/>
              </p:cNvSpPr>
              <p:nvPr/>
            </p:nvSpPr>
            <p:spPr bwMode="auto">
              <a:xfrm>
                <a:off x="1707" y="148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0" name="Line 108"/>
              <p:cNvSpPr>
                <a:spLocks noChangeShapeType="1"/>
              </p:cNvSpPr>
              <p:nvPr/>
            </p:nvSpPr>
            <p:spPr bwMode="auto">
              <a:xfrm flipH="1">
                <a:off x="1659" y="1434"/>
                <a:ext cx="156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1" name="Line 109"/>
              <p:cNvSpPr>
                <a:spLocks noChangeShapeType="1"/>
              </p:cNvSpPr>
              <p:nvPr/>
            </p:nvSpPr>
            <p:spPr bwMode="auto">
              <a:xfrm>
                <a:off x="1665" y="1428"/>
                <a:ext cx="0" cy="13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2" name="Line 110"/>
              <p:cNvSpPr>
                <a:spLocks noChangeShapeType="1"/>
              </p:cNvSpPr>
              <p:nvPr/>
            </p:nvSpPr>
            <p:spPr bwMode="auto">
              <a:xfrm flipH="1">
                <a:off x="1983" y="1602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3" name="Line 111"/>
              <p:cNvSpPr>
                <a:spLocks noChangeShapeType="1"/>
              </p:cNvSpPr>
              <p:nvPr/>
            </p:nvSpPr>
            <p:spPr bwMode="auto">
              <a:xfrm>
                <a:off x="2031" y="1422"/>
                <a:ext cx="0" cy="3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4" name="Line 112"/>
              <p:cNvSpPr>
                <a:spLocks noChangeShapeType="1"/>
              </p:cNvSpPr>
              <p:nvPr/>
            </p:nvSpPr>
            <p:spPr bwMode="auto">
              <a:xfrm>
                <a:off x="2031" y="178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5" name="Oval 364"/>
              <p:cNvSpPr>
                <a:spLocks noChangeArrowheads="1"/>
              </p:cNvSpPr>
              <p:nvPr/>
            </p:nvSpPr>
            <p:spPr bwMode="auto">
              <a:xfrm>
                <a:off x="1691" y="1626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6" name="Oval 365"/>
              <p:cNvSpPr>
                <a:spLocks noChangeArrowheads="1"/>
              </p:cNvSpPr>
              <p:nvPr/>
            </p:nvSpPr>
            <p:spPr bwMode="auto">
              <a:xfrm>
                <a:off x="1649" y="1542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7" name="Line 115"/>
              <p:cNvSpPr>
                <a:spLocks noChangeShapeType="1"/>
              </p:cNvSpPr>
              <p:nvPr/>
            </p:nvSpPr>
            <p:spPr bwMode="auto">
              <a:xfrm>
                <a:off x="2397" y="1440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8" name="Line 116"/>
              <p:cNvSpPr>
                <a:spLocks noChangeShapeType="1"/>
              </p:cNvSpPr>
              <p:nvPr/>
            </p:nvSpPr>
            <p:spPr bwMode="auto">
              <a:xfrm>
                <a:off x="2447" y="1472"/>
                <a:ext cx="4" cy="128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9" name="Line 117"/>
              <p:cNvSpPr>
                <a:spLocks noChangeShapeType="1"/>
              </p:cNvSpPr>
              <p:nvPr/>
            </p:nvSpPr>
            <p:spPr bwMode="auto">
              <a:xfrm>
                <a:off x="2451" y="2754"/>
                <a:ext cx="72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0" name="Line 118"/>
              <p:cNvSpPr>
                <a:spLocks noChangeShapeType="1"/>
              </p:cNvSpPr>
              <p:nvPr/>
            </p:nvSpPr>
            <p:spPr bwMode="auto">
              <a:xfrm>
                <a:off x="2397" y="285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1" name="Oval 370"/>
              <p:cNvSpPr>
                <a:spLocks noChangeArrowheads="1"/>
              </p:cNvSpPr>
              <p:nvPr/>
            </p:nvSpPr>
            <p:spPr bwMode="auto">
              <a:xfrm>
                <a:off x="2431" y="147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2" name="Oval 371"/>
              <p:cNvSpPr>
                <a:spLocks noChangeArrowheads="1"/>
              </p:cNvSpPr>
              <p:nvPr/>
            </p:nvSpPr>
            <p:spPr bwMode="auto">
              <a:xfrm>
                <a:off x="2381" y="141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3" name="Line 121"/>
              <p:cNvSpPr>
                <a:spLocks noChangeShapeType="1"/>
              </p:cNvSpPr>
              <p:nvPr/>
            </p:nvSpPr>
            <p:spPr bwMode="auto">
              <a:xfrm>
                <a:off x="2451" y="1830"/>
                <a:ext cx="6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4" name="Line 122"/>
              <p:cNvSpPr>
                <a:spLocks noChangeShapeType="1"/>
              </p:cNvSpPr>
              <p:nvPr/>
            </p:nvSpPr>
            <p:spPr bwMode="auto">
              <a:xfrm>
                <a:off x="2397" y="1920"/>
                <a:ext cx="11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5" name="Oval 374"/>
              <p:cNvSpPr>
                <a:spLocks noChangeArrowheads="1"/>
              </p:cNvSpPr>
              <p:nvPr/>
            </p:nvSpPr>
            <p:spPr bwMode="auto">
              <a:xfrm>
                <a:off x="2435" y="1812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6" name="Oval 375"/>
              <p:cNvSpPr>
                <a:spLocks noChangeArrowheads="1"/>
              </p:cNvSpPr>
              <p:nvPr/>
            </p:nvSpPr>
            <p:spPr bwMode="auto">
              <a:xfrm>
                <a:off x="2381" y="1902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7" name="Line 125"/>
              <p:cNvSpPr>
                <a:spLocks noChangeShapeType="1"/>
              </p:cNvSpPr>
              <p:nvPr/>
            </p:nvSpPr>
            <p:spPr bwMode="auto">
              <a:xfrm>
                <a:off x="1581" y="3258"/>
                <a:ext cx="160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8" name="Line 126"/>
              <p:cNvSpPr>
                <a:spLocks noChangeShapeType="1"/>
              </p:cNvSpPr>
              <p:nvPr/>
            </p:nvSpPr>
            <p:spPr bwMode="auto">
              <a:xfrm flipV="1">
                <a:off x="3189" y="3054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9" name="Line 127"/>
              <p:cNvSpPr>
                <a:spLocks noChangeShapeType="1"/>
              </p:cNvSpPr>
              <p:nvPr/>
            </p:nvSpPr>
            <p:spPr bwMode="auto">
              <a:xfrm>
                <a:off x="3189" y="3048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0" name="Line 128"/>
              <p:cNvSpPr>
                <a:spLocks noChangeShapeType="1"/>
              </p:cNvSpPr>
              <p:nvPr/>
            </p:nvSpPr>
            <p:spPr bwMode="auto">
              <a:xfrm flipH="1">
                <a:off x="3399" y="3048"/>
                <a:ext cx="37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1" name="Line 129"/>
              <p:cNvSpPr>
                <a:spLocks noChangeShapeType="1"/>
              </p:cNvSpPr>
              <p:nvPr/>
            </p:nvSpPr>
            <p:spPr bwMode="auto">
              <a:xfrm flipH="1">
                <a:off x="2625" y="2970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2" name="Line 130"/>
              <p:cNvSpPr>
                <a:spLocks noChangeShapeType="1"/>
              </p:cNvSpPr>
              <p:nvPr/>
            </p:nvSpPr>
            <p:spPr bwMode="auto">
              <a:xfrm flipH="1" flipV="1">
                <a:off x="2739" y="2802"/>
                <a:ext cx="126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3" name="Oval 382"/>
              <p:cNvSpPr>
                <a:spLocks noChangeArrowheads="1"/>
              </p:cNvSpPr>
              <p:nvPr/>
            </p:nvSpPr>
            <p:spPr bwMode="auto">
              <a:xfrm>
                <a:off x="2213" y="2952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4" name="Line 132"/>
              <p:cNvSpPr>
                <a:spLocks noChangeShapeType="1"/>
              </p:cNvSpPr>
              <p:nvPr/>
            </p:nvSpPr>
            <p:spPr bwMode="auto">
              <a:xfrm>
                <a:off x="2649" y="316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5" name="Line 133"/>
              <p:cNvSpPr>
                <a:spLocks noChangeShapeType="1"/>
              </p:cNvSpPr>
              <p:nvPr/>
            </p:nvSpPr>
            <p:spPr bwMode="auto">
              <a:xfrm flipV="1">
                <a:off x="2757" y="3060"/>
                <a:ext cx="0" cy="10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6" name="Line 134"/>
              <p:cNvSpPr>
                <a:spLocks noChangeShapeType="1"/>
              </p:cNvSpPr>
              <p:nvPr/>
            </p:nvSpPr>
            <p:spPr bwMode="auto">
              <a:xfrm>
                <a:off x="2757" y="3060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7" name="Line 135"/>
              <p:cNvSpPr>
                <a:spLocks noChangeShapeType="1"/>
              </p:cNvSpPr>
              <p:nvPr/>
            </p:nvSpPr>
            <p:spPr bwMode="auto">
              <a:xfrm flipH="1">
                <a:off x="2115" y="2244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8" name="Line 136"/>
              <p:cNvSpPr>
                <a:spLocks noChangeShapeType="1"/>
              </p:cNvSpPr>
              <p:nvPr/>
            </p:nvSpPr>
            <p:spPr bwMode="auto">
              <a:xfrm>
                <a:off x="2115" y="2244"/>
                <a:ext cx="0" cy="101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9" name="Oval 388"/>
              <p:cNvSpPr>
                <a:spLocks noChangeArrowheads="1"/>
              </p:cNvSpPr>
              <p:nvPr/>
            </p:nvSpPr>
            <p:spPr bwMode="auto">
              <a:xfrm>
                <a:off x="2099" y="324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0" name="Line 138"/>
              <p:cNvSpPr>
                <a:spLocks noChangeShapeType="1"/>
              </p:cNvSpPr>
              <p:nvPr/>
            </p:nvSpPr>
            <p:spPr bwMode="auto">
              <a:xfrm flipH="1">
                <a:off x="1581" y="189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1" name="Line 139"/>
              <p:cNvSpPr>
                <a:spLocks noChangeShapeType="1"/>
              </p:cNvSpPr>
              <p:nvPr/>
            </p:nvSpPr>
            <p:spPr bwMode="auto">
              <a:xfrm>
                <a:off x="1845" y="189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2" name="Line 140"/>
              <p:cNvSpPr>
                <a:spLocks noChangeShapeType="1"/>
              </p:cNvSpPr>
              <p:nvPr/>
            </p:nvSpPr>
            <p:spPr bwMode="auto">
              <a:xfrm>
                <a:off x="1875" y="2088"/>
                <a:ext cx="114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3" name="Line 141"/>
              <p:cNvSpPr>
                <a:spLocks noChangeShapeType="1"/>
              </p:cNvSpPr>
              <p:nvPr/>
            </p:nvSpPr>
            <p:spPr bwMode="auto">
              <a:xfrm flipH="1">
                <a:off x="1983" y="1944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4" name="Line 142"/>
              <p:cNvSpPr>
                <a:spLocks noChangeShapeType="1"/>
              </p:cNvSpPr>
              <p:nvPr/>
            </p:nvSpPr>
            <p:spPr bwMode="auto">
              <a:xfrm flipH="1">
                <a:off x="1989" y="2034"/>
                <a:ext cx="15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5" name="Line 143"/>
              <p:cNvSpPr>
                <a:spLocks noChangeShapeType="1"/>
              </p:cNvSpPr>
              <p:nvPr/>
            </p:nvSpPr>
            <p:spPr bwMode="auto">
              <a:xfrm flipV="1">
                <a:off x="1989" y="1890"/>
                <a:ext cx="0" cy="5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6" name="Line 144"/>
              <p:cNvSpPr>
                <a:spLocks noChangeShapeType="1"/>
              </p:cNvSpPr>
              <p:nvPr/>
            </p:nvSpPr>
            <p:spPr bwMode="auto">
              <a:xfrm>
                <a:off x="1989" y="2040"/>
                <a:ext cx="0" cy="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7" name="Line 145"/>
              <p:cNvSpPr>
                <a:spLocks noChangeShapeType="1"/>
              </p:cNvSpPr>
              <p:nvPr/>
            </p:nvSpPr>
            <p:spPr bwMode="auto">
              <a:xfrm>
                <a:off x="1581" y="3144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8" name="Line 146"/>
              <p:cNvSpPr>
                <a:spLocks noChangeShapeType="1"/>
              </p:cNvSpPr>
              <p:nvPr/>
            </p:nvSpPr>
            <p:spPr bwMode="auto">
              <a:xfrm flipV="1">
                <a:off x="1905" y="2316"/>
                <a:ext cx="0" cy="82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9" name="Line 147"/>
              <p:cNvSpPr>
                <a:spLocks noChangeShapeType="1"/>
              </p:cNvSpPr>
              <p:nvPr/>
            </p:nvSpPr>
            <p:spPr bwMode="auto">
              <a:xfrm flipH="1">
                <a:off x="1905" y="2322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0" name="Line 148"/>
              <p:cNvSpPr>
                <a:spLocks noChangeShapeType="1"/>
              </p:cNvSpPr>
              <p:nvPr/>
            </p:nvSpPr>
            <p:spPr bwMode="auto">
              <a:xfrm>
                <a:off x="1905" y="2424"/>
                <a:ext cx="124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1" name="Line 149"/>
              <p:cNvSpPr>
                <a:spLocks noChangeShapeType="1"/>
              </p:cNvSpPr>
              <p:nvPr/>
            </p:nvSpPr>
            <p:spPr bwMode="auto">
              <a:xfrm>
                <a:off x="3147" y="2424"/>
                <a:ext cx="0" cy="13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2" name="Line 150"/>
              <p:cNvSpPr>
                <a:spLocks noChangeShapeType="1"/>
              </p:cNvSpPr>
              <p:nvPr/>
            </p:nvSpPr>
            <p:spPr bwMode="auto">
              <a:xfrm>
                <a:off x="3147" y="2562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3" name="Oval 402"/>
              <p:cNvSpPr>
                <a:spLocks noChangeArrowheads="1"/>
              </p:cNvSpPr>
              <p:nvPr/>
            </p:nvSpPr>
            <p:spPr bwMode="auto">
              <a:xfrm>
                <a:off x="1889" y="2406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4" name="Oval 403"/>
              <p:cNvSpPr>
                <a:spLocks noChangeArrowheads="1"/>
              </p:cNvSpPr>
              <p:nvPr/>
            </p:nvSpPr>
            <p:spPr bwMode="auto">
              <a:xfrm>
                <a:off x="2099" y="2472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 flipH="1">
                <a:off x="2109" y="2496"/>
                <a:ext cx="116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3549" y="2508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7" name="Line 155"/>
              <p:cNvSpPr>
                <a:spLocks noChangeShapeType="1"/>
              </p:cNvSpPr>
              <p:nvPr/>
            </p:nvSpPr>
            <p:spPr bwMode="auto">
              <a:xfrm flipV="1">
                <a:off x="3657" y="2370"/>
                <a:ext cx="0" cy="13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8" name="Line 156"/>
              <p:cNvSpPr>
                <a:spLocks noChangeShapeType="1"/>
              </p:cNvSpPr>
              <p:nvPr/>
            </p:nvSpPr>
            <p:spPr bwMode="auto">
              <a:xfrm>
                <a:off x="3657" y="2370"/>
                <a:ext cx="8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9" name="Line 157"/>
              <p:cNvSpPr>
                <a:spLocks noChangeShapeType="1"/>
              </p:cNvSpPr>
              <p:nvPr/>
            </p:nvSpPr>
            <p:spPr bwMode="auto">
              <a:xfrm flipV="1">
                <a:off x="3507" y="2280"/>
                <a:ext cx="228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0" name="Line 158"/>
              <p:cNvSpPr>
                <a:spLocks noChangeShapeType="1"/>
              </p:cNvSpPr>
              <p:nvPr/>
            </p:nvSpPr>
            <p:spPr bwMode="auto">
              <a:xfrm flipH="1" flipV="1">
                <a:off x="2751" y="2622"/>
                <a:ext cx="114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1" name="Line 159"/>
              <p:cNvSpPr>
                <a:spLocks noChangeShapeType="1"/>
              </p:cNvSpPr>
              <p:nvPr/>
            </p:nvSpPr>
            <p:spPr bwMode="auto">
              <a:xfrm flipV="1">
                <a:off x="2751" y="2328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2" name="Line 160"/>
              <p:cNvSpPr>
                <a:spLocks noChangeShapeType="1"/>
              </p:cNvSpPr>
              <p:nvPr/>
            </p:nvSpPr>
            <p:spPr bwMode="auto">
              <a:xfrm>
                <a:off x="3255" y="2712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3" name="Oval 412"/>
              <p:cNvSpPr>
                <a:spLocks noChangeArrowheads="1"/>
              </p:cNvSpPr>
              <p:nvPr/>
            </p:nvSpPr>
            <p:spPr bwMode="auto">
              <a:xfrm>
                <a:off x="2735" y="2304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4" name="Line 162"/>
              <p:cNvSpPr>
                <a:spLocks noChangeShapeType="1"/>
              </p:cNvSpPr>
              <p:nvPr/>
            </p:nvSpPr>
            <p:spPr bwMode="auto">
              <a:xfrm>
                <a:off x="1665" y="18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5" name="Line 163"/>
              <p:cNvSpPr>
                <a:spLocks noChangeShapeType="1"/>
              </p:cNvSpPr>
              <p:nvPr/>
            </p:nvSpPr>
            <p:spPr bwMode="auto">
              <a:xfrm>
                <a:off x="1665" y="2094"/>
                <a:ext cx="6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6" name="Oval 415"/>
              <p:cNvSpPr>
                <a:spLocks noChangeArrowheads="1"/>
              </p:cNvSpPr>
              <p:nvPr/>
            </p:nvSpPr>
            <p:spPr bwMode="auto">
              <a:xfrm>
                <a:off x="1649" y="1866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7" name="Line 165"/>
              <p:cNvSpPr>
                <a:spLocks noChangeShapeType="1"/>
              </p:cNvSpPr>
              <p:nvPr/>
            </p:nvSpPr>
            <p:spPr bwMode="auto">
              <a:xfrm flipV="1">
                <a:off x="2925" y="2112"/>
                <a:ext cx="0" cy="85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8" name="Line 166"/>
              <p:cNvSpPr>
                <a:spLocks noChangeShapeType="1"/>
              </p:cNvSpPr>
              <p:nvPr/>
            </p:nvSpPr>
            <p:spPr bwMode="auto">
              <a:xfrm flipV="1">
                <a:off x="2877" y="2022"/>
                <a:ext cx="0" cy="103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9" name="Line 167"/>
              <p:cNvSpPr>
                <a:spLocks noChangeShapeType="1"/>
              </p:cNvSpPr>
              <p:nvPr/>
            </p:nvSpPr>
            <p:spPr bwMode="auto">
              <a:xfrm flipH="1">
                <a:off x="2877" y="2016"/>
                <a:ext cx="48" cy="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0" name="Oval 419"/>
              <p:cNvSpPr>
                <a:spLocks noChangeArrowheads="1"/>
              </p:cNvSpPr>
              <p:nvPr/>
            </p:nvSpPr>
            <p:spPr bwMode="auto">
              <a:xfrm>
                <a:off x="2909" y="2946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1" name="Oval 420"/>
              <p:cNvSpPr>
                <a:spLocks noChangeArrowheads="1"/>
              </p:cNvSpPr>
              <p:nvPr/>
            </p:nvSpPr>
            <p:spPr bwMode="auto">
              <a:xfrm>
                <a:off x="2861" y="3036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2" name="Line 170"/>
              <p:cNvSpPr>
                <a:spLocks noChangeShapeType="1"/>
              </p:cNvSpPr>
              <p:nvPr/>
            </p:nvSpPr>
            <p:spPr bwMode="auto">
              <a:xfrm>
                <a:off x="3227" y="2244"/>
                <a:ext cx="4" cy="89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3" name="Line 171"/>
              <p:cNvSpPr>
                <a:spLocks noChangeShapeType="1"/>
              </p:cNvSpPr>
              <p:nvPr/>
            </p:nvSpPr>
            <p:spPr bwMode="auto">
              <a:xfrm flipH="1">
                <a:off x="3231" y="3138"/>
                <a:ext cx="54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4" name="Oval 423"/>
              <p:cNvSpPr>
                <a:spLocks noChangeArrowheads="1"/>
              </p:cNvSpPr>
              <p:nvPr/>
            </p:nvSpPr>
            <p:spPr bwMode="auto">
              <a:xfrm>
                <a:off x="3215" y="222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5" name="Oval 424"/>
              <p:cNvSpPr>
                <a:spLocks noChangeArrowheads="1"/>
              </p:cNvSpPr>
              <p:nvPr/>
            </p:nvSpPr>
            <p:spPr bwMode="auto">
              <a:xfrm>
                <a:off x="2789" y="279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6" name="Line 174"/>
              <p:cNvSpPr>
                <a:spLocks noChangeShapeType="1"/>
              </p:cNvSpPr>
              <p:nvPr/>
            </p:nvSpPr>
            <p:spPr bwMode="auto">
              <a:xfrm>
                <a:off x="2805" y="2808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7" name="Line 175"/>
              <p:cNvSpPr>
                <a:spLocks noChangeShapeType="1"/>
              </p:cNvSpPr>
              <p:nvPr/>
            </p:nvSpPr>
            <p:spPr bwMode="auto">
              <a:xfrm>
                <a:off x="2805" y="3204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8" name="Line 176"/>
              <p:cNvSpPr>
                <a:spLocks noChangeShapeType="1"/>
              </p:cNvSpPr>
              <p:nvPr/>
            </p:nvSpPr>
            <p:spPr bwMode="auto">
              <a:xfrm flipV="1">
                <a:off x="3495" y="2898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9" name="Line 177"/>
              <p:cNvSpPr>
                <a:spLocks noChangeShapeType="1"/>
              </p:cNvSpPr>
              <p:nvPr/>
            </p:nvSpPr>
            <p:spPr bwMode="auto">
              <a:xfrm flipH="1">
                <a:off x="3495" y="2892"/>
                <a:ext cx="19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0" name="Line 178"/>
              <p:cNvSpPr>
                <a:spLocks noChangeShapeType="1"/>
              </p:cNvSpPr>
              <p:nvPr/>
            </p:nvSpPr>
            <p:spPr bwMode="auto">
              <a:xfrm>
                <a:off x="3519" y="2088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1" name="Line 179"/>
              <p:cNvSpPr>
                <a:spLocks noChangeShapeType="1"/>
              </p:cNvSpPr>
              <p:nvPr/>
            </p:nvSpPr>
            <p:spPr bwMode="auto">
              <a:xfrm>
                <a:off x="3597" y="220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2" name="Line 180"/>
              <p:cNvSpPr>
                <a:spLocks noChangeShapeType="1"/>
              </p:cNvSpPr>
              <p:nvPr/>
            </p:nvSpPr>
            <p:spPr bwMode="auto">
              <a:xfrm flipH="1">
                <a:off x="4081" y="2146"/>
                <a:ext cx="0" cy="103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3" name="Line 181"/>
              <p:cNvSpPr>
                <a:spLocks noChangeShapeType="1"/>
              </p:cNvSpPr>
              <p:nvPr/>
            </p:nvSpPr>
            <p:spPr bwMode="auto">
              <a:xfrm>
                <a:off x="4077" y="21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4" name="Line 182"/>
              <p:cNvSpPr>
                <a:spLocks noChangeShapeType="1"/>
              </p:cNvSpPr>
              <p:nvPr/>
            </p:nvSpPr>
            <p:spPr bwMode="auto">
              <a:xfrm flipH="1">
                <a:off x="4077" y="3012"/>
                <a:ext cx="10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5" name="Line 183"/>
              <p:cNvSpPr>
                <a:spLocks noChangeShapeType="1"/>
              </p:cNvSpPr>
              <p:nvPr/>
            </p:nvSpPr>
            <p:spPr bwMode="auto">
              <a:xfrm>
                <a:off x="3591" y="1866"/>
                <a:ext cx="8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6" name="Line 184"/>
              <p:cNvSpPr>
                <a:spLocks noChangeShapeType="1"/>
              </p:cNvSpPr>
              <p:nvPr/>
            </p:nvSpPr>
            <p:spPr bwMode="auto">
              <a:xfrm flipH="1">
                <a:off x="3657" y="1866"/>
                <a:ext cx="126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7" name="Line 185"/>
              <p:cNvSpPr>
                <a:spLocks noChangeShapeType="1"/>
              </p:cNvSpPr>
              <p:nvPr/>
            </p:nvSpPr>
            <p:spPr bwMode="auto">
              <a:xfrm flipH="1" flipV="1">
                <a:off x="3645" y="2082"/>
                <a:ext cx="132" cy="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8" name="Line 186"/>
              <p:cNvSpPr>
                <a:spLocks noChangeShapeType="1"/>
              </p:cNvSpPr>
              <p:nvPr/>
            </p:nvSpPr>
            <p:spPr bwMode="auto">
              <a:xfrm flipH="1">
                <a:off x="3597" y="2202"/>
                <a:ext cx="0" cy="84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9" name="Oval 438"/>
              <p:cNvSpPr>
                <a:spLocks noChangeArrowheads="1"/>
              </p:cNvSpPr>
              <p:nvPr/>
            </p:nvSpPr>
            <p:spPr bwMode="auto">
              <a:xfrm>
                <a:off x="3581" y="3030"/>
                <a:ext cx="32" cy="33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0" name="Group 439"/>
              <p:cNvGrpSpPr>
                <a:grpSpLocks/>
              </p:cNvGrpSpPr>
              <p:nvPr/>
            </p:nvGrpSpPr>
            <p:grpSpPr bwMode="auto">
              <a:xfrm>
                <a:off x="3363" y="1878"/>
                <a:ext cx="66" cy="96"/>
                <a:chOff x="3336" y="1866"/>
                <a:chExt cx="66" cy="96"/>
              </a:xfrm>
            </p:grpSpPr>
            <p:sp>
              <p:nvSpPr>
                <p:cNvPr id="47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372" y="1902"/>
                  <a:ext cx="0" cy="6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7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366" y="1866"/>
                  <a:ext cx="36" cy="36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8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3336" y="1866"/>
                  <a:ext cx="36" cy="36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" name="Line 192"/>
              <p:cNvSpPr>
                <a:spLocks noChangeShapeType="1"/>
              </p:cNvSpPr>
              <p:nvPr/>
            </p:nvSpPr>
            <p:spPr bwMode="auto">
              <a:xfrm rot="-5400000">
                <a:off x="3000" y="2033"/>
                <a:ext cx="1" cy="16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42" name="AutoShape 193"/>
              <p:cNvSpPr>
                <a:spLocks noChangeArrowheads="1"/>
              </p:cNvSpPr>
              <p:nvPr/>
            </p:nvSpPr>
            <p:spPr bwMode="auto">
              <a:xfrm rot="5400000">
                <a:off x="1744" y="1843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43" name="Rectangle 442"/>
              <p:cNvSpPr>
                <a:spLocks noChangeArrowheads="1"/>
              </p:cNvSpPr>
              <p:nvPr/>
            </p:nvSpPr>
            <p:spPr bwMode="auto">
              <a:xfrm>
                <a:off x="1755" y="1524"/>
                <a:ext cx="228" cy="16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44" name="Rectangle 443"/>
              <p:cNvSpPr>
                <a:spLocks noChangeArrowheads="1"/>
              </p:cNvSpPr>
              <p:nvPr/>
            </p:nvSpPr>
            <p:spPr bwMode="auto">
              <a:xfrm>
                <a:off x="2511" y="1788"/>
                <a:ext cx="228" cy="16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45" name="AutoShape 196"/>
              <p:cNvSpPr>
                <a:spLocks noChangeArrowheads="1"/>
              </p:cNvSpPr>
              <p:nvPr/>
            </p:nvSpPr>
            <p:spPr bwMode="auto">
              <a:xfrm rot="5400000">
                <a:off x="2518" y="3115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6" name="Group 445"/>
              <p:cNvGrpSpPr>
                <a:grpSpLocks/>
              </p:cNvGrpSpPr>
              <p:nvPr/>
            </p:nvGrpSpPr>
            <p:grpSpPr bwMode="auto">
              <a:xfrm>
                <a:off x="2608" y="3134"/>
                <a:ext cx="48" cy="46"/>
                <a:chOff x="2469" y="2222"/>
                <a:chExt cx="80" cy="78"/>
              </a:xfrm>
            </p:grpSpPr>
            <p:sp>
              <p:nvSpPr>
                <p:cNvPr id="473" name="Freeform 472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4" name="Freeform 473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5" name="Rectangle 474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7" name="Group 446"/>
              <p:cNvGrpSpPr>
                <a:grpSpLocks/>
              </p:cNvGrpSpPr>
              <p:nvPr/>
            </p:nvGrpSpPr>
            <p:grpSpPr bwMode="auto">
              <a:xfrm>
                <a:off x="3509" y="2490"/>
                <a:ext cx="50" cy="48"/>
                <a:chOff x="2469" y="2222"/>
                <a:chExt cx="80" cy="78"/>
              </a:xfrm>
            </p:grpSpPr>
            <p:sp>
              <p:nvSpPr>
                <p:cNvPr id="470" name="Freeform 469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1" name="Freeform 470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2" name="Rectangle 471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8" name="Text Box 205"/>
              <p:cNvSpPr txBox="1">
                <a:spLocks noChangeArrowheads="1"/>
              </p:cNvSpPr>
              <p:nvPr/>
            </p:nvSpPr>
            <p:spPr bwMode="auto">
              <a:xfrm>
                <a:off x="1291" y="1430"/>
                <a:ext cx="19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a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49" name="Text Box 206"/>
              <p:cNvSpPr txBox="1">
                <a:spLocks noChangeArrowheads="1"/>
              </p:cNvSpPr>
              <p:nvPr/>
            </p:nvSpPr>
            <p:spPr bwMode="auto">
              <a:xfrm>
                <a:off x="1270" y="1542"/>
                <a:ext cx="22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450" name="Text Box 207"/>
              <p:cNvSpPr txBox="1">
                <a:spLocks noChangeArrowheads="1"/>
              </p:cNvSpPr>
              <p:nvPr/>
            </p:nvSpPr>
            <p:spPr bwMode="auto">
              <a:xfrm>
                <a:off x="1269" y="1758"/>
                <a:ext cx="21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451" name="Text Box 208"/>
              <p:cNvSpPr txBox="1">
                <a:spLocks noChangeArrowheads="1"/>
              </p:cNvSpPr>
              <p:nvPr/>
            </p:nvSpPr>
            <p:spPr bwMode="auto">
              <a:xfrm>
                <a:off x="1295" y="2864"/>
                <a:ext cx="16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f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52" name="Text Box 209"/>
              <p:cNvSpPr txBox="1">
                <a:spLocks noChangeArrowheads="1"/>
              </p:cNvSpPr>
              <p:nvPr/>
            </p:nvSpPr>
            <p:spPr bwMode="auto">
              <a:xfrm>
                <a:off x="1279" y="3038"/>
                <a:ext cx="19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c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53" name="Text Box 210"/>
              <p:cNvSpPr txBox="1">
                <a:spLocks noChangeArrowheads="1"/>
              </p:cNvSpPr>
              <p:nvPr/>
            </p:nvSpPr>
            <p:spPr bwMode="auto">
              <a:xfrm>
                <a:off x="3387" y="1758"/>
                <a:ext cx="21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454" name="Text Box 211"/>
              <p:cNvSpPr txBox="1">
                <a:spLocks noChangeArrowheads="1"/>
              </p:cNvSpPr>
              <p:nvPr/>
            </p:nvSpPr>
            <p:spPr bwMode="auto">
              <a:xfrm>
                <a:off x="4354" y="1656"/>
                <a:ext cx="22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h</a:t>
                </a:r>
              </a:p>
            </p:txBody>
          </p:sp>
          <p:sp>
            <p:nvSpPr>
              <p:cNvPr id="455" name="Text Box 212"/>
              <p:cNvSpPr txBox="1">
                <a:spLocks noChangeArrowheads="1"/>
              </p:cNvSpPr>
              <p:nvPr/>
            </p:nvSpPr>
            <p:spPr bwMode="auto">
              <a:xfrm>
                <a:off x="4366" y="2484"/>
                <a:ext cx="22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g</a:t>
                </a:r>
              </a:p>
            </p:txBody>
          </p:sp>
          <p:sp>
            <p:nvSpPr>
              <p:cNvPr id="456" name="Rectangle 455"/>
              <p:cNvSpPr>
                <a:spLocks noChangeArrowheads="1"/>
              </p:cNvSpPr>
              <p:nvPr/>
            </p:nvSpPr>
            <p:spPr bwMode="auto">
              <a:xfrm>
                <a:off x="2517" y="2724"/>
                <a:ext cx="228" cy="16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57" name="Arc 214"/>
              <p:cNvSpPr>
                <a:spLocks/>
              </p:cNvSpPr>
              <p:nvPr/>
            </p:nvSpPr>
            <p:spPr bwMode="auto">
              <a:xfrm rot="18360000">
                <a:off x="3234" y="2472"/>
                <a:ext cx="113" cy="9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58" name="AutoShape 215"/>
              <p:cNvSpPr>
                <a:spLocks noChangeArrowheads="1"/>
              </p:cNvSpPr>
              <p:nvPr/>
            </p:nvSpPr>
            <p:spPr bwMode="auto">
              <a:xfrm rot="5400000">
                <a:off x="3292" y="2995"/>
                <a:ext cx="107" cy="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59" name="Rectangle 458"/>
              <p:cNvSpPr>
                <a:spLocks noChangeArrowheads="1"/>
              </p:cNvSpPr>
              <p:nvPr/>
            </p:nvSpPr>
            <p:spPr bwMode="auto">
              <a:xfrm>
                <a:off x="3291" y="2010"/>
                <a:ext cx="228" cy="16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60" name="Group 459"/>
              <p:cNvGrpSpPr>
                <a:grpSpLocks/>
              </p:cNvGrpSpPr>
              <p:nvPr/>
            </p:nvGrpSpPr>
            <p:grpSpPr bwMode="auto">
              <a:xfrm>
                <a:off x="4178" y="2739"/>
                <a:ext cx="225" cy="335"/>
                <a:chOff x="5174" y="3451"/>
                <a:chExt cx="225" cy="335"/>
              </a:xfrm>
            </p:grpSpPr>
            <p:sp>
              <p:nvSpPr>
                <p:cNvPr id="467" name="Rectangle 466"/>
                <p:cNvSpPr>
                  <a:spLocks noChangeArrowheads="1"/>
                </p:cNvSpPr>
                <p:nvPr/>
              </p:nvSpPr>
              <p:spPr bwMode="auto">
                <a:xfrm>
                  <a:off x="5174" y="3451"/>
                  <a:ext cx="192" cy="33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8" name="AutoShape 219"/>
                <p:cNvSpPr>
                  <a:spLocks noChangeArrowheads="1"/>
                </p:cNvSpPr>
                <p:nvPr/>
              </p:nvSpPr>
              <p:spPr bwMode="auto">
                <a:xfrm rot="5400000">
                  <a:off x="5163" y="3696"/>
                  <a:ext cx="70" cy="42"/>
                </a:xfrm>
                <a:prstGeom prst="triangle">
                  <a:avLst>
                    <a:gd name="adj" fmla="val 49986"/>
                  </a:avLst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9" name="Oval 468"/>
                <p:cNvSpPr>
                  <a:spLocks noChangeArrowheads="1"/>
                </p:cNvSpPr>
                <p:nvPr/>
              </p:nvSpPr>
              <p:spPr bwMode="auto">
                <a:xfrm>
                  <a:off x="5371" y="3704"/>
                  <a:ext cx="28" cy="38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>
                <a:grpSpLocks/>
              </p:cNvGrpSpPr>
              <p:nvPr/>
            </p:nvGrpSpPr>
            <p:grpSpPr bwMode="auto">
              <a:xfrm>
                <a:off x="4163" y="1882"/>
                <a:ext cx="226" cy="335"/>
                <a:chOff x="5165" y="2822"/>
                <a:chExt cx="226" cy="335"/>
              </a:xfrm>
            </p:grpSpPr>
            <p:sp>
              <p:nvSpPr>
                <p:cNvPr id="464" name="Rectangle 463"/>
                <p:cNvSpPr>
                  <a:spLocks noChangeArrowheads="1"/>
                </p:cNvSpPr>
                <p:nvPr/>
              </p:nvSpPr>
              <p:spPr bwMode="auto">
                <a:xfrm>
                  <a:off x="5165" y="2822"/>
                  <a:ext cx="193" cy="33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5" name="AutoShape 223"/>
                <p:cNvSpPr>
                  <a:spLocks noChangeArrowheads="1"/>
                </p:cNvSpPr>
                <p:nvPr/>
              </p:nvSpPr>
              <p:spPr bwMode="auto">
                <a:xfrm rot="5400000">
                  <a:off x="5154" y="3067"/>
                  <a:ext cx="70" cy="42"/>
                </a:xfrm>
                <a:prstGeom prst="triangle">
                  <a:avLst>
                    <a:gd name="adj" fmla="val 49986"/>
                  </a:avLst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6" name="Oval 465"/>
                <p:cNvSpPr>
                  <a:spLocks noChangeArrowheads="1"/>
                </p:cNvSpPr>
                <p:nvPr/>
              </p:nvSpPr>
              <p:spPr bwMode="auto">
                <a:xfrm>
                  <a:off x="5363" y="3075"/>
                  <a:ext cx="28" cy="38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62" name="Line 225"/>
              <p:cNvSpPr>
                <a:spLocks noChangeShapeType="1"/>
              </p:cNvSpPr>
              <p:nvPr/>
            </p:nvSpPr>
            <p:spPr bwMode="auto">
              <a:xfrm flipV="1">
                <a:off x="4081" y="3170"/>
                <a:ext cx="76" cy="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63" name="Text Box 226"/>
              <p:cNvSpPr txBox="1">
                <a:spLocks noChangeArrowheads="1"/>
              </p:cNvSpPr>
              <p:nvPr/>
            </p:nvSpPr>
            <p:spPr bwMode="auto">
              <a:xfrm>
                <a:off x="4258" y="3048"/>
                <a:ext cx="364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clk</a:t>
                </a:r>
              </a:p>
            </p:txBody>
          </p:sp>
        </p:grpSp>
        <p:sp>
          <p:nvSpPr>
            <p:cNvPr id="280" name="Text Box 227"/>
            <p:cNvSpPr txBox="1">
              <a:spLocks noChangeArrowheads="1"/>
            </p:cNvSpPr>
            <p:nvPr/>
          </p:nvSpPr>
          <p:spPr bwMode="auto">
            <a:xfrm>
              <a:off x="5929" y="1893"/>
              <a:ext cx="151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2200" b="1">
                  <a:solidFill>
                    <a:srgbClr val="0000FF"/>
                  </a:solidFill>
                </a:rPr>
                <a:t>Logic Extraction</a:t>
              </a:r>
            </a:p>
          </p:txBody>
        </p:sp>
      </p:grpSp>
      <p:sp>
        <p:nvSpPr>
          <p:cNvPr id="6" name="Text Box 229"/>
          <p:cNvSpPr txBox="1">
            <a:spLocks noChangeArrowheads="1"/>
          </p:cNvSpPr>
          <p:nvPr/>
        </p:nvSpPr>
        <p:spPr bwMode="auto">
          <a:xfrm>
            <a:off x="791580" y="953725"/>
            <a:ext cx="3330575" cy="415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</a:rPr>
              <a:t>a multi-stage process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51720" y="2078850"/>
            <a:ext cx="5516562" cy="3567113"/>
            <a:chOff x="1425" y="1612"/>
            <a:chExt cx="3475" cy="2247"/>
          </a:xfrm>
        </p:grpSpPr>
        <p:grpSp>
          <p:nvGrpSpPr>
            <p:cNvPr id="229" name="Group 228"/>
            <p:cNvGrpSpPr>
              <a:grpSpLocks/>
            </p:cNvGrpSpPr>
            <p:nvPr/>
          </p:nvGrpSpPr>
          <p:grpSpPr bwMode="auto">
            <a:xfrm>
              <a:off x="1425" y="1612"/>
              <a:ext cx="3475" cy="2247"/>
              <a:chOff x="1425" y="1612"/>
              <a:chExt cx="3475" cy="2247"/>
            </a:xfrm>
          </p:grpSpPr>
          <p:sp>
            <p:nvSpPr>
              <p:cNvPr id="276" name="Rectangle 275"/>
              <p:cNvSpPr>
                <a:spLocks noChangeArrowheads="1"/>
              </p:cNvSpPr>
              <p:nvPr/>
            </p:nvSpPr>
            <p:spPr bwMode="auto">
              <a:xfrm>
                <a:off x="1425" y="1612"/>
                <a:ext cx="3475" cy="224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6038" tIns="46038" rIns="46038" bIns="46038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endParaRPr lang="he-IL" sz="24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7" name="Rectangle 276"/>
              <p:cNvSpPr>
                <a:spLocks noChangeArrowheads="1"/>
              </p:cNvSpPr>
              <p:nvPr/>
            </p:nvSpPr>
            <p:spPr bwMode="auto">
              <a:xfrm>
                <a:off x="1494" y="1629"/>
                <a:ext cx="335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Technology-Independent Optimization</a:t>
                </a:r>
              </a:p>
            </p:txBody>
          </p:sp>
        </p:grpSp>
        <p:grpSp>
          <p:nvGrpSpPr>
            <p:cNvPr id="230" name="Group 229"/>
            <p:cNvGrpSpPr>
              <a:grpSpLocks/>
            </p:cNvGrpSpPr>
            <p:nvPr/>
          </p:nvGrpSpPr>
          <p:grpSpPr bwMode="auto">
            <a:xfrm>
              <a:off x="1887" y="1871"/>
              <a:ext cx="2602" cy="1903"/>
              <a:chOff x="1887" y="1871"/>
              <a:chExt cx="2602" cy="1903"/>
            </a:xfrm>
          </p:grpSpPr>
          <p:grpSp>
            <p:nvGrpSpPr>
              <p:cNvPr id="231" name="Group 230"/>
              <p:cNvGrpSpPr>
                <a:grpSpLocks/>
              </p:cNvGrpSpPr>
              <p:nvPr/>
            </p:nvGrpSpPr>
            <p:grpSpPr bwMode="auto">
              <a:xfrm>
                <a:off x="1898" y="1871"/>
                <a:ext cx="2591" cy="1903"/>
                <a:chOff x="1588" y="1997"/>
                <a:chExt cx="2591" cy="1903"/>
              </a:xfrm>
            </p:grpSpPr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00" y="3660"/>
                  <a:ext cx="17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f</a:t>
                  </a:r>
                </a:p>
              </p:txBody>
            </p:sp>
            <p:sp>
              <p:nvSpPr>
                <p:cNvPr id="235" name="AutoShape 237"/>
                <p:cNvSpPr>
                  <a:spLocks noChangeArrowheads="1"/>
                </p:cNvSpPr>
                <p:nvPr/>
              </p:nvSpPr>
              <p:spPr bwMode="auto">
                <a:xfrm>
                  <a:off x="1786" y="2814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36" name="AutoShape 238"/>
                <p:cNvSpPr>
                  <a:spLocks noChangeArrowheads="1"/>
                </p:cNvSpPr>
                <p:nvPr/>
              </p:nvSpPr>
              <p:spPr bwMode="auto">
                <a:xfrm>
                  <a:off x="1786" y="2065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37" name="AutoShape 239"/>
                <p:cNvSpPr>
                  <a:spLocks noChangeArrowheads="1"/>
                </p:cNvSpPr>
                <p:nvPr/>
              </p:nvSpPr>
              <p:spPr bwMode="auto">
                <a:xfrm>
                  <a:off x="1786" y="3748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38" name="AutoShape 240"/>
                <p:cNvSpPr>
                  <a:spLocks noChangeArrowheads="1"/>
                </p:cNvSpPr>
                <p:nvPr/>
              </p:nvSpPr>
              <p:spPr bwMode="auto">
                <a:xfrm>
                  <a:off x="1786" y="3434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39" name="AutoShape 241"/>
                <p:cNvSpPr>
                  <a:spLocks noChangeArrowheads="1"/>
                </p:cNvSpPr>
                <p:nvPr/>
              </p:nvSpPr>
              <p:spPr bwMode="auto">
                <a:xfrm>
                  <a:off x="1786" y="2462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0" name="Oval 239"/>
                <p:cNvSpPr>
                  <a:spLocks noChangeArrowheads="1"/>
                </p:cNvSpPr>
                <p:nvPr/>
              </p:nvSpPr>
              <p:spPr bwMode="auto">
                <a:xfrm>
                  <a:off x="3117" y="2129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1" name="Line 243"/>
                <p:cNvSpPr>
                  <a:spLocks noChangeShapeType="1"/>
                </p:cNvSpPr>
                <p:nvPr/>
              </p:nvSpPr>
              <p:spPr bwMode="auto">
                <a:xfrm>
                  <a:off x="1992" y="2115"/>
                  <a:ext cx="408" cy="272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2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2001" y="2479"/>
                  <a:ext cx="381" cy="3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3" name="Line 245"/>
                <p:cNvSpPr>
                  <a:spLocks noChangeShapeType="1"/>
                </p:cNvSpPr>
                <p:nvPr/>
              </p:nvSpPr>
              <p:spPr bwMode="auto">
                <a:xfrm>
                  <a:off x="2010" y="2134"/>
                  <a:ext cx="790" cy="113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4" name="Oval 243"/>
                <p:cNvSpPr>
                  <a:spLocks noChangeArrowheads="1"/>
                </p:cNvSpPr>
                <p:nvPr/>
              </p:nvSpPr>
              <p:spPr bwMode="auto">
                <a:xfrm>
                  <a:off x="2705" y="3263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5" name="Line 247"/>
                <p:cNvSpPr>
                  <a:spLocks noChangeShapeType="1"/>
                </p:cNvSpPr>
                <p:nvPr/>
              </p:nvSpPr>
              <p:spPr bwMode="auto">
                <a:xfrm>
                  <a:off x="2010" y="2515"/>
                  <a:ext cx="744" cy="772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6" name="Oval 245"/>
                <p:cNvSpPr>
                  <a:spLocks noChangeArrowheads="1"/>
                </p:cNvSpPr>
                <p:nvPr/>
              </p:nvSpPr>
              <p:spPr bwMode="auto">
                <a:xfrm>
                  <a:off x="2387" y="2337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7" name="Rectangle 246"/>
                <p:cNvSpPr>
                  <a:spLocks noChangeArrowheads="1"/>
                </p:cNvSpPr>
                <p:nvPr/>
              </p:nvSpPr>
              <p:spPr bwMode="auto">
                <a:xfrm>
                  <a:off x="2366" y="2342"/>
                  <a:ext cx="32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g0</a:t>
                  </a:r>
                </a:p>
              </p:txBody>
            </p:sp>
            <p:sp>
              <p:nvSpPr>
                <p:cNvPr id="248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2673" y="2305"/>
                  <a:ext cx="462" cy="9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49" name="AutoShape 251"/>
                <p:cNvSpPr>
                  <a:spLocks noChangeArrowheads="1"/>
                </p:cNvSpPr>
                <p:nvPr/>
              </p:nvSpPr>
              <p:spPr bwMode="auto">
                <a:xfrm>
                  <a:off x="1792" y="3117"/>
                  <a:ext cx="230" cy="84"/>
                </a:xfrm>
                <a:prstGeom prst="homePlate">
                  <a:avLst>
                    <a:gd name="adj" fmla="val 91270"/>
                  </a:avLst>
                </a:prstGeom>
                <a:noFill/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0" name="Rectangle 249"/>
                <p:cNvSpPr>
                  <a:spLocks noChangeArrowheads="1"/>
                </p:cNvSpPr>
                <p:nvPr/>
              </p:nvSpPr>
              <p:spPr bwMode="auto">
                <a:xfrm>
                  <a:off x="2694" y="3286"/>
                  <a:ext cx="32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h1</a:t>
                  </a:r>
                </a:p>
              </p:txBody>
            </p:sp>
            <p:sp>
              <p:nvSpPr>
                <p:cNvPr id="251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88" y="1997"/>
                  <a:ext cx="21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  <p:sp>
              <p:nvSpPr>
                <p:cNvPr id="252" name="Rectangle 251"/>
                <p:cNvSpPr>
                  <a:spLocks noChangeArrowheads="1"/>
                </p:cNvSpPr>
                <p:nvPr/>
              </p:nvSpPr>
              <p:spPr bwMode="auto">
                <a:xfrm>
                  <a:off x="1588" y="2751"/>
                  <a:ext cx="21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c</a:t>
                  </a:r>
                </a:p>
              </p:txBody>
            </p:sp>
            <p:sp>
              <p:nvSpPr>
                <p:cNvPr id="253" name="Rectangle 252"/>
                <p:cNvSpPr>
                  <a:spLocks noChangeArrowheads="1"/>
                </p:cNvSpPr>
                <p:nvPr/>
              </p:nvSpPr>
              <p:spPr bwMode="auto">
                <a:xfrm>
                  <a:off x="1588" y="3351"/>
                  <a:ext cx="21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54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1992" y="2343"/>
                  <a:ext cx="1199" cy="817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092" y="2133"/>
                  <a:ext cx="32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g1</a:t>
                  </a:r>
                </a:p>
              </p:txBody>
            </p:sp>
            <p:sp>
              <p:nvSpPr>
                <p:cNvPr id="256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2010" y="2352"/>
                  <a:ext cx="1235" cy="1444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7" name="Oval 256"/>
                <p:cNvSpPr>
                  <a:spLocks noChangeArrowheads="1"/>
                </p:cNvSpPr>
                <p:nvPr/>
              </p:nvSpPr>
              <p:spPr bwMode="auto">
                <a:xfrm>
                  <a:off x="3099" y="2877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8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2965" y="3078"/>
                  <a:ext cx="208" cy="226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9" name="Oval 258"/>
                <p:cNvSpPr>
                  <a:spLocks noChangeArrowheads="1"/>
                </p:cNvSpPr>
                <p:nvPr/>
              </p:nvSpPr>
              <p:spPr bwMode="auto">
                <a:xfrm>
                  <a:off x="3435" y="2608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0" name="Rectangle 259"/>
                <p:cNvSpPr>
                  <a:spLocks noChangeArrowheads="1"/>
                </p:cNvSpPr>
                <p:nvPr/>
              </p:nvSpPr>
              <p:spPr bwMode="auto">
                <a:xfrm>
                  <a:off x="3083" y="2887"/>
                  <a:ext cx="32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h3</a:t>
                  </a:r>
                </a:p>
              </p:txBody>
            </p:sp>
            <p:sp>
              <p:nvSpPr>
                <p:cNvPr id="261" name="Line 263"/>
                <p:cNvSpPr>
                  <a:spLocks noChangeShapeType="1"/>
                </p:cNvSpPr>
                <p:nvPr/>
              </p:nvSpPr>
              <p:spPr bwMode="auto">
                <a:xfrm>
                  <a:off x="2019" y="2106"/>
                  <a:ext cx="1490" cy="508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2" name="Line 264"/>
                <p:cNvSpPr>
                  <a:spLocks noChangeShapeType="1"/>
                </p:cNvSpPr>
                <p:nvPr/>
              </p:nvSpPr>
              <p:spPr bwMode="auto">
                <a:xfrm>
                  <a:off x="2019" y="2515"/>
                  <a:ext cx="1426" cy="263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3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2010" y="2814"/>
                  <a:ext cx="1463" cy="54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4" name="Oval 263"/>
                <p:cNvSpPr>
                  <a:spLocks noChangeArrowheads="1"/>
                </p:cNvSpPr>
                <p:nvPr/>
              </p:nvSpPr>
              <p:spPr bwMode="auto">
                <a:xfrm>
                  <a:off x="3890" y="2189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5" name="Oval 264"/>
                <p:cNvSpPr>
                  <a:spLocks noChangeArrowheads="1"/>
                </p:cNvSpPr>
                <p:nvPr/>
              </p:nvSpPr>
              <p:spPr bwMode="auto">
                <a:xfrm>
                  <a:off x="3895" y="3007"/>
                  <a:ext cx="284" cy="230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6" name="Rectangle 265"/>
                <p:cNvSpPr>
                  <a:spLocks noChangeArrowheads="1"/>
                </p:cNvSpPr>
                <p:nvPr/>
              </p:nvSpPr>
              <p:spPr bwMode="auto">
                <a:xfrm>
                  <a:off x="3419" y="2625"/>
                  <a:ext cx="32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h5</a:t>
                  </a:r>
                </a:p>
              </p:txBody>
            </p:sp>
            <p:sp>
              <p:nvSpPr>
                <p:cNvPr id="267" name="Line 269"/>
                <p:cNvSpPr>
                  <a:spLocks noChangeShapeType="1"/>
                </p:cNvSpPr>
                <p:nvPr/>
              </p:nvSpPr>
              <p:spPr bwMode="auto">
                <a:xfrm>
                  <a:off x="3728" y="2761"/>
                  <a:ext cx="217" cy="262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8" name="Line 270"/>
                <p:cNvSpPr>
                  <a:spLocks noChangeShapeType="1"/>
                </p:cNvSpPr>
                <p:nvPr/>
              </p:nvSpPr>
              <p:spPr bwMode="auto">
                <a:xfrm>
                  <a:off x="2010" y="3161"/>
                  <a:ext cx="1908" cy="26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9" name="Line 271"/>
                <p:cNvSpPr>
                  <a:spLocks noChangeShapeType="1"/>
                </p:cNvSpPr>
                <p:nvPr/>
              </p:nvSpPr>
              <p:spPr bwMode="auto">
                <a:xfrm>
                  <a:off x="3392" y="3015"/>
                  <a:ext cx="517" cy="54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0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2683" y="2333"/>
                  <a:ext cx="1217" cy="163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1" name="Line 273"/>
                <p:cNvSpPr>
                  <a:spLocks noChangeShapeType="1"/>
                </p:cNvSpPr>
                <p:nvPr/>
              </p:nvSpPr>
              <p:spPr bwMode="auto">
                <a:xfrm>
                  <a:off x="3410" y="2261"/>
                  <a:ext cx="490" cy="17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2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009" y="2369"/>
                  <a:ext cx="1890" cy="79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018" y="3424"/>
                  <a:ext cx="690" cy="63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4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3" y="3015"/>
                  <a:ext cx="24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H</a:t>
                  </a:r>
                </a:p>
              </p:txBody>
            </p:sp>
            <p:sp>
              <p:nvSpPr>
                <p:cNvPr id="275" name="Rectangle 274"/>
                <p:cNvSpPr>
                  <a:spLocks noChangeArrowheads="1"/>
                </p:cNvSpPr>
                <p:nvPr/>
              </p:nvSpPr>
              <p:spPr bwMode="auto">
                <a:xfrm>
                  <a:off x="3908" y="2206"/>
                  <a:ext cx="25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0000FF"/>
                      </a:solidFill>
                    </a:rPr>
                    <a:t>G</a:t>
                  </a:r>
                </a:p>
              </p:txBody>
            </p:sp>
          </p:grp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1898" y="2251"/>
                <a:ext cx="22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1887" y="2916"/>
                <a:ext cx="22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00FF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1770" y="2393885"/>
            <a:ext cx="5516563" cy="3567112"/>
            <a:chOff x="5488" y="1927"/>
            <a:chExt cx="3475" cy="2247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8" y="1927"/>
              <a:ext cx="3475" cy="2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8" tIns="46038" rIns="46038" bIns="46038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endParaRPr lang="he-IL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26" y="1947"/>
              <a:ext cx="28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2200" b="1">
                  <a:solidFill>
                    <a:srgbClr val="0000FF"/>
                  </a:solidFill>
                </a:rPr>
                <a:t>Technology-Dependent Mapping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622" y="2428"/>
              <a:ext cx="3330" cy="1605"/>
              <a:chOff x="5622" y="2428"/>
              <a:chExt cx="3330" cy="1605"/>
            </a:xfrm>
          </p:grpSpPr>
          <p:sp>
            <p:nvSpPr>
              <p:cNvPr id="12" name="Arc 284"/>
              <p:cNvSpPr>
                <a:spLocks/>
              </p:cNvSpPr>
              <p:nvPr/>
            </p:nvSpPr>
            <p:spPr bwMode="auto">
              <a:xfrm rot="18360000">
                <a:off x="6547" y="2705"/>
                <a:ext cx="112" cy="9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6603" y="2747"/>
                <a:ext cx="216" cy="76"/>
              </a:xfrm>
              <a:custGeom>
                <a:avLst/>
                <a:gdLst>
                  <a:gd name="T0" fmla="*/ 0 w 216"/>
                  <a:gd name="T1" fmla="*/ 75 h 76"/>
                  <a:gd name="T2" fmla="*/ 39 w 216"/>
                  <a:gd name="T3" fmla="*/ 73 h 76"/>
                  <a:gd name="T4" fmla="*/ 76 w 216"/>
                  <a:gd name="T5" fmla="*/ 73 h 76"/>
                  <a:gd name="T6" fmla="*/ 108 w 216"/>
                  <a:gd name="T7" fmla="*/ 68 h 76"/>
                  <a:gd name="T8" fmla="*/ 136 w 216"/>
                  <a:gd name="T9" fmla="*/ 60 h 76"/>
                  <a:gd name="T10" fmla="*/ 162 w 216"/>
                  <a:gd name="T11" fmla="*/ 47 h 76"/>
                  <a:gd name="T12" fmla="*/ 181 w 216"/>
                  <a:gd name="T13" fmla="*/ 35 h 76"/>
                  <a:gd name="T14" fmla="*/ 198 w 216"/>
                  <a:gd name="T15" fmla="*/ 18 h 76"/>
                  <a:gd name="T16" fmla="*/ 215 w 216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76">
                    <a:moveTo>
                      <a:pt x="0" y="75"/>
                    </a:moveTo>
                    <a:lnTo>
                      <a:pt x="39" y="73"/>
                    </a:lnTo>
                    <a:lnTo>
                      <a:pt x="76" y="73"/>
                    </a:lnTo>
                    <a:lnTo>
                      <a:pt x="108" y="68"/>
                    </a:lnTo>
                    <a:lnTo>
                      <a:pt x="136" y="60"/>
                    </a:lnTo>
                    <a:lnTo>
                      <a:pt x="162" y="47"/>
                    </a:lnTo>
                    <a:lnTo>
                      <a:pt x="181" y="35"/>
                    </a:lnTo>
                    <a:lnTo>
                      <a:pt x="198" y="18"/>
                    </a:lnTo>
                    <a:lnTo>
                      <a:pt x="215" y="0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6600" y="2678"/>
                <a:ext cx="221" cy="73"/>
              </a:xfrm>
              <a:custGeom>
                <a:avLst/>
                <a:gdLst>
                  <a:gd name="T0" fmla="*/ 0 w 221"/>
                  <a:gd name="T1" fmla="*/ 0 h 73"/>
                  <a:gd name="T2" fmla="*/ 36 w 221"/>
                  <a:gd name="T3" fmla="*/ 0 h 73"/>
                  <a:gd name="T4" fmla="*/ 73 w 221"/>
                  <a:gd name="T5" fmla="*/ 2 h 73"/>
                  <a:gd name="T6" fmla="*/ 107 w 221"/>
                  <a:gd name="T7" fmla="*/ 5 h 73"/>
                  <a:gd name="T8" fmla="*/ 137 w 221"/>
                  <a:gd name="T9" fmla="*/ 12 h 73"/>
                  <a:gd name="T10" fmla="*/ 163 w 221"/>
                  <a:gd name="T11" fmla="*/ 24 h 73"/>
                  <a:gd name="T12" fmla="*/ 185 w 221"/>
                  <a:gd name="T13" fmla="*/ 39 h 73"/>
                  <a:gd name="T14" fmla="*/ 204 w 221"/>
                  <a:gd name="T15" fmla="*/ 55 h 73"/>
                  <a:gd name="T16" fmla="*/ 220 w 221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73">
                    <a:moveTo>
                      <a:pt x="0" y="0"/>
                    </a:moveTo>
                    <a:lnTo>
                      <a:pt x="36" y="0"/>
                    </a:lnTo>
                    <a:lnTo>
                      <a:pt x="73" y="2"/>
                    </a:lnTo>
                    <a:lnTo>
                      <a:pt x="107" y="5"/>
                    </a:lnTo>
                    <a:lnTo>
                      <a:pt x="137" y="12"/>
                    </a:lnTo>
                    <a:lnTo>
                      <a:pt x="163" y="24"/>
                    </a:lnTo>
                    <a:lnTo>
                      <a:pt x="185" y="39"/>
                    </a:lnTo>
                    <a:lnTo>
                      <a:pt x="204" y="55"/>
                    </a:lnTo>
                    <a:lnTo>
                      <a:pt x="220" y="72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Arc 287"/>
              <p:cNvSpPr>
                <a:spLocks/>
              </p:cNvSpPr>
              <p:nvPr/>
            </p:nvSpPr>
            <p:spPr bwMode="auto">
              <a:xfrm rot="18360000">
                <a:off x="6556" y="2856"/>
                <a:ext cx="112" cy="9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6612" y="2898"/>
                <a:ext cx="216" cy="76"/>
              </a:xfrm>
              <a:custGeom>
                <a:avLst/>
                <a:gdLst>
                  <a:gd name="T0" fmla="*/ 0 w 216"/>
                  <a:gd name="T1" fmla="*/ 75 h 76"/>
                  <a:gd name="T2" fmla="*/ 39 w 216"/>
                  <a:gd name="T3" fmla="*/ 73 h 76"/>
                  <a:gd name="T4" fmla="*/ 76 w 216"/>
                  <a:gd name="T5" fmla="*/ 73 h 76"/>
                  <a:gd name="T6" fmla="*/ 108 w 216"/>
                  <a:gd name="T7" fmla="*/ 68 h 76"/>
                  <a:gd name="T8" fmla="*/ 136 w 216"/>
                  <a:gd name="T9" fmla="*/ 60 h 76"/>
                  <a:gd name="T10" fmla="*/ 162 w 216"/>
                  <a:gd name="T11" fmla="*/ 47 h 76"/>
                  <a:gd name="T12" fmla="*/ 181 w 216"/>
                  <a:gd name="T13" fmla="*/ 35 h 76"/>
                  <a:gd name="T14" fmla="*/ 198 w 216"/>
                  <a:gd name="T15" fmla="*/ 18 h 76"/>
                  <a:gd name="T16" fmla="*/ 215 w 216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76">
                    <a:moveTo>
                      <a:pt x="0" y="75"/>
                    </a:moveTo>
                    <a:lnTo>
                      <a:pt x="39" y="73"/>
                    </a:lnTo>
                    <a:lnTo>
                      <a:pt x="76" y="73"/>
                    </a:lnTo>
                    <a:lnTo>
                      <a:pt x="108" y="68"/>
                    </a:lnTo>
                    <a:lnTo>
                      <a:pt x="136" y="60"/>
                    </a:lnTo>
                    <a:lnTo>
                      <a:pt x="162" y="47"/>
                    </a:lnTo>
                    <a:lnTo>
                      <a:pt x="181" y="35"/>
                    </a:lnTo>
                    <a:lnTo>
                      <a:pt x="198" y="18"/>
                    </a:lnTo>
                    <a:lnTo>
                      <a:pt x="215" y="0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6609" y="2829"/>
                <a:ext cx="221" cy="73"/>
              </a:xfrm>
              <a:custGeom>
                <a:avLst/>
                <a:gdLst>
                  <a:gd name="T0" fmla="*/ 0 w 221"/>
                  <a:gd name="T1" fmla="*/ 0 h 73"/>
                  <a:gd name="T2" fmla="*/ 36 w 221"/>
                  <a:gd name="T3" fmla="*/ 0 h 73"/>
                  <a:gd name="T4" fmla="*/ 73 w 221"/>
                  <a:gd name="T5" fmla="*/ 2 h 73"/>
                  <a:gd name="T6" fmla="*/ 107 w 221"/>
                  <a:gd name="T7" fmla="*/ 5 h 73"/>
                  <a:gd name="T8" fmla="*/ 137 w 221"/>
                  <a:gd name="T9" fmla="*/ 12 h 73"/>
                  <a:gd name="T10" fmla="*/ 163 w 221"/>
                  <a:gd name="T11" fmla="*/ 24 h 73"/>
                  <a:gd name="T12" fmla="*/ 185 w 221"/>
                  <a:gd name="T13" fmla="*/ 39 h 73"/>
                  <a:gd name="T14" fmla="*/ 204 w 221"/>
                  <a:gd name="T15" fmla="*/ 55 h 73"/>
                  <a:gd name="T16" fmla="*/ 220 w 221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73">
                    <a:moveTo>
                      <a:pt x="0" y="0"/>
                    </a:moveTo>
                    <a:lnTo>
                      <a:pt x="36" y="0"/>
                    </a:lnTo>
                    <a:lnTo>
                      <a:pt x="73" y="2"/>
                    </a:lnTo>
                    <a:lnTo>
                      <a:pt x="107" y="5"/>
                    </a:lnTo>
                    <a:lnTo>
                      <a:pt x="137" y="12"/>
                    </a:lnTo>
                    <a:lnTo>
                      <a:pt x="163" y="24"/>
                    </a:lnTo>
                    <a:lnTo>
                      <a:pt x="185" y="39"/>
                    </a:lnTo>
                    <a:lnTo>
                      <a:pt x="204" y="55"/>
                    </a:lnTo>
                    <a:lnTo>
                      <a:pt x="220" y="72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Arc 290"/>
              <p:cNvSpPr>
                <a:spLocks/>
              </p:cNvSpPr>
              <p:nvPr/>
            </p:nvSpPr>
            <p:spPr bwMode="auto">
              <a:xfrm rot="18360000">
                <a:off x="6545" y="3106"/>
                <a:ext cx="112" cy="9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6601" y="3148"/>
                <a:ext cx="216" cy="76"/>
              </a:xfrm>
              <a:custGeom>
                <a:avLst/>
                <a:gdLst>
                  <a:gd name="T0" fmla="*/ 0 w 216"/>
                  <a:gd name="T1" fmla="*/ 75 h 76"/>
                  <a:gd name="T2" fmla="*/ 39 w 216"/>
                  <a:gd name="T3" fmla="*/ 73 h 76"/>
                  <a:gd name="T4" fmla="*/ 76 w 216"/>
                  <a:gd name="T5" fmla="*/ 73 h 76"/>
                  <a:gd name="T6" fmla="*/ 108 w 216"/>
                  <a:gd name="T7" fmla="*/ 68 h 76"/>
                  <a:gd name="T8" fmla="*/ 136 w 216"/>
                  <a:gd name="T9" fmla="*/ 60 h 76"/>
                  <a:gd name="T10" fmla="*/ 162 w 216"/>
                  <a:gd name="T11" fmla="*/ 47 h 76"/>
                  <a:gd name="T12" fmla="*/ 181 w 216"/>
                  <a:gd name="T13" fmla="*/ 35 h 76"/>
                  <a:gd name="T14" fmla="*/ 198 w 216"/>
                  <a:gd name="T15" fmla="*/ 18 h 76"/>
                  <a:gd name="T16" fmla="*/ 215 w 216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76">
                    <a:moveTo>
                      <a:pt x="0" y="75"/>
                    </a:moveTo>
                    <a:lnTo>
                      <a:pt x="39" y="73"/>
                    </a:lnTo>
                    <a:lnTo>
                      <a:pt x="76" y="73"/>
                    </a:lnTo>
                    <a:lnTo>
                      <a:pt x="108" y="68"/>
                    </a:lnTo>
                    <a:lnTo>
                      <a:pt x="136" y="60"/>
                    </a:lnTo>
                    <a:lnTo>
                      <a:pt x="162" y="47"/>
                    </a:lnTo>
                    <a:lnTo>
                      <a:pt x="181" y="35"/>
                    </a:lnTo>
                    <a:lnTo>
                      <a:pt x="198" y="18"/>
                    </a:lnTo>
                    <a:lnTo>
                      <a:pt x="215" y="0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598" y="3079"/>
                <a:ext cx="221" cy="73"/>
              </a:xfrm>
              <a:custGeom>
                <a:avLst/>
                <a:gdLst>
                  <a:gd name="T0" fmla="*/ 0 w 221"/>
                  <a:gd name="T1" fmla="*/ 0 h 73"/>
                  <a:gd name="T2" fmla="*/ 36 w 221"/>
                  <a:gd name="T3" fmla="*/ 0 h 73"/>
                  <a:gd name="T4" fmla="*/ 73 w 221"/>
                  <a:gd name="T5" fmla="*/ 2 h 73"/>
                  <a:gd name="T6" fmla="*/ 107 w 221"/>
                  <a:gd name="T7" fmla="*/ 5 h 73"/>
                  <a:gd name="T8" fmla="*/ 137 w 221"/>
                  <a:gd name="T9" fmla="*/ 12 h 73"/>
                  <a:gd name="T10" fmla="*/ 163 w 221"/>
                  <a:gd name="T11" fmla="*/ 24 h 73"/>
                  <a:gd name="T12" fmla="*/ 185 w 221"/>
                  <a:gd name="T13" fmla="*/ 39 h 73"/>
                  <a:gd name="T14" fmla="*/ 204 w 221"/>
                  <a:gd name="T15" fmla="*/ 55 h 73"/>
                  <a:gd name="T16" fmla="*/ 220 w 221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73">
                    <a:moveTo>
                      <a:pt x="0" y="0"/>
                    </a:moveTo>
                    <a:lnTo>
                      <a:pt x="36" y="0"/>
                    </a:lnTo>
                    <a:lnTo>
                      <a:pt x="73" y="2"/>
                    </a:lnTo>
                    <a:lnTo>
                      <a:pt x="107" y="5"/>
                    </a:lnTo>
                    <a:lnTo>
                      <a:pt x="137" y="12"/>
                    </a:lnTo>
                    <a:lnTo>
                      <a:pt x="163" y="24"/>
                    </a:lnTo>
                    <a:lnTo>
                      <a:pt x="185" y="39"/>
                    </a:lnTo>
                    <a:lnTo>
                      <a:pt x="204" y="55"/>
                    </a:lnTo>
                    <a:lnTo>
                      <a:pt x="220" y="72"/>
                    </a:lnTo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236" y="2957"/>
                <a:ext cx="1" cy="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AutoShape 294"/>
              <p:cNvSpPr>
                <a:spLocks noChangeArrowheads="1"/>
              </p:cNvSpPr>
              <p:nvPr/>
            </p:nvSpPr>
            <p:spPr bwMode="auto">
              <a:xfrm>
                <a:off x="5799" y="2495"/>
                <a:ext cx="126" cy="72"/>
              </a:xfrm>
              <a:prstGeom prst="homePlate">
                <a:avLst>
                  <a:gd name="adj" fmla="val 58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AutoShape 295"/>
              <p:cNvSpPr>
                <a:spLocks noChangeArrowheads="1"/>
              </p:cNvSpPr>
              <p:nvPr/>
            </p:nvSpPr>
            <p:spPr bwMode="auto">
              <a:xfrm>
                <a:off x="5799" y="2785"/>
                <a:ext cx="126" cy="70"/>
              </a:xfrm>
              <a:prstGeom prst="homePlate">
                <a:avLst>
                  <a:gd name="adj" fmla="val 6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AutoShape 296"/>
              <p:cNvSpPr>
                <a:spLocks noChangeArrowheads="1"/>
              </p:cNvSpPr>
              <p:nvPr/>
            </p:nvSpPr>
            <p:spPr bwMode="auto">
              <a:xfrm>
                <a:off x="5799" y="2997"/>
                <a:ext cx="126" cy="71"/>
              </a:xfrm>
              <a:prstGeom prst="homePlate">
                <a:avLst>
                  <a:gd name="adj" fmla="val 5915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AutoShape 297"/>
              <p:cNvSpPr>
                <a:spLocks noChangeArrowheads="1"/>
              </p:cNvSpPr>
              <p:nvPr/>
            </p:nvSpPr>
            <p:spPr bwMode="auto">
              <a:xfrm>
                <a:off x="5799" y="3155"/>
                <a:ext cx="126" cy="70"/>
              </a:xfrm>
              <a:prstGeom prst="homePlate">
                <a:avLst>
                  <a:gd name="adj" fmla="val 6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AutoShape 298"/>
              <p:cNvSpPr>
                <a:spLocks noChangeArrowheads="1"/>
              </p:cNvSpPr>
              <p:nvPr/>
            </p:nvSpPr>
            <p:spPr bwMode="auto">
              <a:xfrm>
                <a:off x="5799" y="3344"/>
                <a:ext cx="126" cy="71"/>
              </a:xfrm>
              <a:prstGeom prst="homePlate">
                <a:avLst>
                  <a:gd name="adj" fmla="val 5915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AutoShape 299"/>
              <p:cNvSpPr>
                <a:spLocks noChangeArrowheads="1"/>
              </p:cNvSpPr>
              <p:nvPr/>
            </p:nvSpPr>
            <p:spPr bwMode="auto">
              <a:xfrm>
                <a:off x="5798" y="3457"/>
                <a:ext cx="127" cy="71"/>
              </a:xfrm>
              <a:prstGeom prst="homePlate">
                <a:avLst>
                  <a:gd name="adj" fmla="val 5962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Line 300"/>
              <p:cNvSpPr>
                <a:spLocks noChangeShapeType="1"/>
              </p:cNvSpPr>
              <p:nvPr/>
            </p:nvSpPr>
            <p:spPr bwMode="auto">
              <a:xfrm>
                <a:off x="5927" y="3380"/>
                <a:ext cx="1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Line 301"/>
              <p:cNvSpPr>
                <a:spLocks noChangeShapeType="1"/>
              </p:cNvSpPr>
              <p:nvPr/>
            </p:nvSpPr>
            <p:spPr bwMode="auto">
              <a:xfrm>
                <a:off x="5920" y="3494"/>
                <a:ext cx="18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302"/>
              <p:cNvSpPr>
                <a:spLocks noChangeShapeType="1"/>
              </p:cNvSpPr>
              <p:nvPr/>
            </p:nvSpPr>
            <p:spPr bwMode="auto">
              <a:xfrm>
                <a:off x="6480" y="2783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Line 303"/>
              <p:cNvSpPr>
                <a:spLocks noChangeShapeType="1"/>
              </p:cNvSpPr>
              <p:nvPr/>
            </p:nvSpPr>
            <p:spPr bwMode="auto">
              <a:xfrm>
                <a:off x="6262" y="2782"/>
                <a:ext cx="8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Line 304"/>
              <p:cNvSpPr>
                <a:spLocks noChangeShapeType="1"/>
              </p:cNvSpPr>
              <p:nvPr/>
            </p:nvSpPr>
            <p:spPr bwMode="auto">
              <a:xfrm>
                <a:off x="7489" y="3324"/>
                <a:ext cx="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Line 305"/>
              <p:cNvSpPr>
                <a:spLocks noChangeShapeType="1"/>
              </p:cNvSpPr>
              <p:nvPr/>
            </p:nvSpPr>
            <p:spPr bwMode="auto">
              <a:xfrm>
                <a:off x="7484" y="3334"/>
                <a:ext cx="3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6298" y="2794"/>
                <a:ext cx="1525" cy="763"/>
              </a:xfrm>
              <a:custGeom>
                <a:avLst/>
                <a:gdLst>
                  <a:gd name="T0" fmla="*/ 0 w 1445"/>
                  <a:gd name="T1" fmla="*/ 0 h 763"/>
                  <a:gd name="T2" fmla="*/ 0 w 1445"/>
                  <a:gd name="T3" fmla="*/ 762 h 763"/>
                  <a:gd name="T4" fmla="*/ 1444 w 1445"/>
                  <a:gd name="T5" fmla="*/ 762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5" h="763">
                    <a:moveTo>
                      <a:pt x="0" y="0"/>
                    </a:moveTo>
                    <a:lnTo>
                      <a:pt x="0" y="762"/>
                    </a:lnTo>
                    <a:lnTo>
                      <a:pt x="1444" y="762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Line 307"/>
              <p:cNvSpPr>
                <a:spLocks noChangeShapeType="1"/>
              </p:cNvSpPr>
              <p:nvPr/>
            </p:nvSpPr>
            <p:spPr bwMode="auto">
              <a:xfrm flipH="1">
                <a:off x="7554" y="3027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7448" y="2997"/>
                <a:ext cx="106" cy="25"/>
              </a:xfrm>
              <a:custGeom>
                <a:avLst/>
                <a:gdLst>
                  <a:gd name="T0" fmla="*/ 0 w 106"/>
                  <a:gd name="T1" fmla="*/ 0 h 25"/>
                  <a:gd name="T2" fmla="*/ 105 w 106"/>
                  <a:gd name="T3" fmla="*/ 0 h 25"/>
                  <a:gd name="T4" fmla="*/ 105 w 106"/>
                  <a:gd name="T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25">
                    <a:moveTo>
                      <a:pt x="0" y="0"/>
                    </a:moveTo>
                    <a:lnTo>
                      <a:pt x="105" y="0"/>
                    </a:lnTo>
                    <a:lnTo>
                      <a:pt x="105" y="24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309"/>
              <p:cNvSpPr>
                <a:spLocks noChangeShapeType="1"/>
              </p:cNvSpPr>
              <p:nvPr/>
            </p:nvSpPr>
            <p:spPr bwMode="auto">
              <a:xfrm flipH="1">
                <a:off x="8027" y="2856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Line 310"/>
              <p:cNvSpPr>
                <a:spLocks noChangeShapeType="1"/>
              </p:cNvSpPr>
              <p:nvPr/>
            </p:nvSpPr>
            <p:spPr bwMode="auto">
              <a:xfrm flipH="1">
                <a:off x="8127" y="3407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311"/>
              <p:cNvSpPr>
                <a:spLocks noChangeShapeType="1"/>
              </p:cNvSpPr>
              <p:nvPr/>
            </p:nvSpPr>
            <p:spPr bwMode="auto">
              <a:xfrm flipH="1" flipV="1">
                <a:off x="8131" y="3481"/>
                <a:ext cx="5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8027" y="3369"/>
                <a:ext cx="100" cy="35"/>
              </a:xfrm>
              <a:custGeom>
                <a:avLst/>
                <a:gdLst>
                  <a:gd name="T0" fmla="*/ 0 w 100"/>
                  <a:gd name="T1" fmla="*/ 0 h 35"/>
                  <a:gd name="T2" fmla="*/ 99 w 100"/>
                  <a:gd name="T3" fmla="*/ 0 h 35"/>
                  <a:gd name="T4" fmla="*/ 99 w 100"/>
                  <a:gd name="T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35">
                    <a:moveTo>
                      <a:pt x="0" y="0"/>
                    </a:moveTo>
                    <a:lnTo>
                      <a:pt x="99" y="0"/>
                    </a:lnTo>
                    <a:lnTo>
                      <a:pt x="99" y="34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Line 313"/>
              <p:cNvSpPr>
                <a:spLocks noChangeShapeType="1"/>
              </p:cNvSpPr>
              <p:nvPr/>
            </p:nvSpPr>
            <p:spPr bwMode="auto">
              <a:xfrm flipH="1">
                <a:off x="7826" y="2758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7844" y="2861"/>
                <a:ext cx="187" cy="199"/>
              </a:xfrm>
              <a:custGeom>
                <a:avLst/>
                <a:gdLst>
                  <a:gd name="T0" fmla="*/ 0 w 193"/>
                  <a:gd name="T1" fmla="*/ 198 h 199"/>
                  <a:gd name="T2" fmla="*/ 192 w 193"/>
                  <a:gd name="T3" fmla="*/ 198 h 199"/>
                  <a:gd name="T4" fmla="*/ 192 w 193"/>
                  <a:gd name="T5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199">
                    <a:moveTo>
                      <a:pt x="0" y="198"/>
                    </a:moveTo>
                    <a:lnTo>
                      <a:pt x="192" y="19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Line 315"/>
              <p:cNvSpPr>
                <a:spLocks noChangeShapeType="1"/>
              </p:cNvSpPr>
              <p:nvPr/>
            </p:nvSpPr>
            <p:spPr bwMode="auto">
              <a:xfrm flipH="1">
                <a:off x="6579" y="294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Line 316"/>
              <p:cNvSpPr>
                <a:spLocks noChangeShapeType="1"/>
              </p:cNvSpPr>
              <p:nvPr/>
            </p:nvSpPr>
            <p:spPr bwMode="auto">
              <a:xfrm flipH="1">
                <a:off x="6579" y="2873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Line 317"/>
              <p:cNvSpPr>
                <a:spLocks noChangeShapeType="1"/>
              </p:cNvSpPr>
              <p:nvPr/>
            </p:nvSpPr>
            <p:spPr bwMode="auto">
              <a:xfrm flipH="1">
                <a:off x="6539" y="3119"/>
                <a:ext cx="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Line 318"/>
              <p:cNvSpPr>
                <a:spLocks noChangeShapeType="1"/>
              </p:cNvSpPr>
              <p:nvPr/>
            </p:nvSpPr>
            <p:spPr bwMode="auto">
              <a:xfrm flipH="1">
                <a:off x="6567" y="3192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Line 319"/>
              <p:cNvSpPr>
                <a:spLocks noChangeShapeType="1"/>
              </p:cNvSpPr>
              <p:nvPr/>
            </p:nvSpPr>
            <p:spPr bwMode="auto">
              <a:xfrm flipH="1">
                <a:off x="7821" y="2701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Line 320"/>
              <p:cNvSpPr>
                <a:spLocks noChangeShapeType="1"/>
              </p:cNvSpPr>
              <p:nvPr/>
            </p:nvSpPr>
            <p:spPr bwMode="auto">
              <a:xfrm flipH="1" flipV="1">
                <a:off x="5929" y="3034"/>
                <a:ext cx="130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Line 321"/>
              <p:cNvSpPr>
                <a:spLocks noChangeShapeType="1"/>
              </p:cNvSpPr>
              <p:nvPr/>
            </p:nvSpPr>
            <p:spPr bwMode="auto">
              <a:xfrm flipH="1">
                <a:off x="6564" y="2713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5926" y="3189"/>
                <a:ext cx="641" cy="2"/>
              </a:xfrm>
              <a:custGeom>
                <a:avLst/>
                <a:gdLst>
                  <a:gd name="T0" fmla="*/ 640 w 641"/>
                  <a:gd name="T1" fmla="*/ 0 h 2"/>
                  <a:gd name="T2" fmla="*/ 640 w 641"/>
                  <a:gd name="T3" fmla="*/ 1 h 2"/>
                  <a:gd name="T4" fmla="*/ 0 w 64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1" h="2">
                    <a:moveTo>
                      <a:pt x="640" y="0"/>
                    </a:moveTo>
                    <a:lnTo>
                      <a:pt x="640" y="1"/>
                    </a:ln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6428" y="3175"/>
                <a:ext cx="32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7054" y="3018"/>
                <a:ext cx="32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6445" y="2869"/>
                <a:ext cx="134" cy="305"/>
              </a:xfrm>
              <a:custGeom>
                <a:avLst/>
                <a:gdLst>
                  <a:gd name="T0" fmla="*/ 0 w 134"/>
                  <a:gd name="T1" fmla="*/ 304 h 305"/>
                  <a:gd name="T2" fmla="*/ 0 w 134"/>
                  <a:gd name="T3" fmla="*/ 3 h 305"/>
                  <a:gd name="T4" fmla="*/ 133 w 134"/>
                  <a:gd name="T5" fmla="*/ 3 h 305"/>
                  <a:gd name="T6" fmla="*/ 133 w 134"/>
                  <a:gd name="T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305">
                    <a:moveTo>
                      <a:pt x="0" y="304"/>
                    </a:moveTo>
                    <a:lnTo>
                      <a:pt x="0" y="3"/>
                    </a:lnTo>
                    <a:lnTo>
                      <a:pt x="133" y="3"/>
                    </a:lnTo>
                    <a:lnTo>
                      <a:pt x="133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7171" y="3093"/>
                <a:ext cx="32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7101" y="3477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7118" y="2632"/>
                <a:ext cx="117" cy="844"/>
              </a:xfrm>
              <a:custGeom>
                <a:avLst/>
                <a:gdLst>
                  <a:gd name="T0" fmla="*/ 0 w 109"/>
                  <a:gd name="T1" fmla="*/ 843 h 844"/>
                  <a:gd name="T2" fmla="*/ 0 w 109"/>
                  <a:gd name="T3" fmla="*/ 0 h 844"/>
                  <a:gd name="T4" fmla="*/ 108 w 109"/>
                  <a:gd name="T5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" h="844">
                    <a:moveTo>
                      <a:pt x="0" y="843"/>
                    </a:moveTo>
                    <a:lnTo>
                      <a:pt x="0" y="0"/>
                    </a:lnTo>
                    <a:lnTo>
                      <a:pt x="108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7" name="Line 329"/>
              <p:cNvSpPr>
                <a:spLocks noChangeShapeType="1"/>
              </p:cNvSpPr>
              <p:nvPr/>
            </p:nvSpPr>
            <p:spPr bwMode="auto">
              <a:xfrm flipH="1">
                <a:off x="7370" y="2632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7427" y="2634"/>
                <a:ext cx="399" cy="125"/>
              </a:xfrm>
              <a:custGeom>
                <a:avLst/>
                <a:gdLst>
                  <a:gd name="T0" fmla="*/ 0 w 399"/>
                  <a:gd name="T1" fmla="*/ 0 h 125"/>
                  <a:gd name="T2" fmla="*/ 0 w 399"/>
                  <a:gd name="T3" fmla="*/ 124 h 125"/>
                  <a:gd name="T4" fmla="*/ 398 w 399"/>
                  <a:gd name="T5" fmla="*/ 124 h 125"/>
                  <a:gd name="T6" fmla="*/ 398 w 399"/>
                  <a:gd name="T7" fmla="*/ 12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9" h="125">
                    <a:moveTo>
                      <a:pt x="0" y="0"/>
                    </a:moveTo>
                    <a:lnTo>
                      <a:pt x="0" y="124"/>
                    </a:lnTo>
                    <a:lnTo>
                      <a:pt x="398" y="124"/>
                    </a:lnTo>
                    <a:lnTo>
                      <a:pt x="398" y="123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601" y="3541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Line 332"/>
              <p:cNvSpPr>
                <a:spLocks noChangeShapeType="1"/>
              </p:cNvSpPr>
              <p:nvPr/>
            </p:nvSpPr>
            <p:spPr bwMode="auto">
              <a:xfrm flipH="1">
                <a:off x="7756" y="3407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7617" y="3404"/>
                <a:ext cx="139" cy="139"/>
              </a:xfrm>
              <a:custGeom>
                <a:avLst/>
                <a:gdLst>
                  <a:gd name="T0" fmla="*/ 0 w 139"/>
                  <a:gd name="T1" fmla="*/ 135 h 136"/>
                  <a:gd name="T2" fmla="*/ 0 w 139"/>
                  <a:gd name="T3" fmla="*/ 1 h 136"/>
                  <a:gd name="T4" fmla="*/ 138 w 139"/>
                  <a:gd name="T5" fmla="*/ 1 h 136"/>
                  <a:gd name="T6" fmla="*/ 138 w 139"/>
                  <a:gd name="T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6">
                    <a:moveTo>
                      <a:pt x="0" y="135"/>
                    </a:moveTo>
                    <a:lnTo>
                      <a:pt x="0" y="1"/>
                    </a:lnTo>
                    <a:lnTo>
                      <a:pt x="138" y="1"/>
                    </a:lnTo>
                    <a:lnTo>
                      <a:pt x="138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6485" y="3370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6518" y="3539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6534" y="2943"/>
                <a:ext cx="45" cy="595"/>
              </a:xfrm>
              <a:custGeom>
                <a:avLst/>
                <a:gdLst>
                  <a:gd name="T0" fmla="*/ 0 w 45"/>
                  <a:gd name="T1" fmla="*/ 594 h 595"/>
                  <a:gd name="T2" fmla="*/ 0 w 45"/>
                  <a:gd name="T3" fmla="*/ 1 h 595"/>
                  <a:gd name="T4" fmla="*/ 44 w 45"/>
                  <a:gd name="T5" fmla="*/ 1 h 595"/>
                  <a:gd name="T6" fmla="*/ 44 w 45"/>
                  <a:gd name="T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595">
                    <a:moveTo>
                      <a:pt x="0" y="594"/>
                    </a:moveTo>
                    <a:lnTo>
                      <a:pt x="0" y="1"/>
                    </a:lnTo>
                    <a:lnTo>
                      <a:pt x="44" y="1"/>
                    </a:lnTo>
                    <a:lnTo>
                      <a:pt x="44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6518" y="3100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6502" y="2712"/>
                <a:ext cx="62" cy="657"/>
              </a:xfrm>
              <a:custGeom>
                <a:avLst/>
                <a:gdLst>
                  <a:gd name="T0" fmla="*/ 0 w 62"/>
                  <a:gd name="T1" fmla="*/ 658 h 659"/>
                  <a:gd name="T2" fmla="*/ 0 w 62"/>
                  <a:gd name="T3" fmla="*/ 2 h 659"/>
                  <a:gd name="T4" fmla="*/ 61 w 62"/>
                  <a:gd name="T5" fmla="*/ 2 h 659"/>
                  <a:gd name="T6" fmla="*/ 61 w 62"/>
                  <a:gd name="T7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59">
                    <a:moveTo>
                      <a:pt x="0" y="658"/>
                    </a:moveTo>
                    <a:lnTo>
                      <a:pt x="0" y="2"/>
                    </a:lnTo>
                    <a:lnTo>
                      <a:pt x="61" y="2"/>
                    </a:lnTo>
                    <a:lnTo>
                      <a:pt x="61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Line 339"/>
              <p:cNvSpPr>
                <a:spLocks noChangeShapeType="1"/>
              </p:cNvSpPr>
              <p:nvPr/>
            </p:nvSpPr>
            <p:spPr bwMode="auto">
              <a:xfrm flipH="1" flipV="1">
                <a:off x="5951" y="2751"/>
                <a:ext cx="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6484" y="3249"/>
                <a:ext cx="32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5939" y="2518"/>
                <a:ext cx="33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Line 342"/>
              <p:cNvSpPr>
                <a:spLocks noChangeShapeType="1"/>
              </p:cNvSpPr>
              <p:nvPr/>
            </p:nvSpPr>
            <p:spPr bwMode="auto">
              <a:xfrm flipH="1">
                <a:off x="5917" y="2821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8060" y="3484"/>
                <a:ext cx="71" cy="43"/>
              </a:xfrm>
              <a:custGeom>
                <a:avLst/>
                <a:gdLst>
                  <a:gd name="T0" fmla="*/ 0 w 71"/>
                  <a:gd name="T1" fmla="*/ 42 h 43"/>
                  <a:gd name="T2" fmla="*/ 0 w 71"/>
                  <a:gd name="T3" fmla="*/ 34 h 43"/>
                  <a:gd name="T4" fmla="*/ 37 w 71"/>
                  <a:gd name="T5" fmla="*/ 34 h 43"/>
                  <a:gd name="T6" fmla="*/ 37 w 71"/>
                  <a:gd name="T7" fmla="*/ 34 h 43"/>
                  <a:gd name="T8" fmla="*/ 70 w 71"/>
                  <a:gd name="T9" fmla="*/ 34 h 43"/>
                  <a:gd name="T10" fmla="*/ 70 w 71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3">
                    <a:moveTo>
                      <a:pt x="0" y="42"/>
                    </a:moveTo>
                    <a:lnTo>
                      <a:pt x="0" y="34"/>
                    </a:lnTo>
                    <a:lnTo>
                      <a:pt x="37" y="34"/>
                    </a:lnTo>
                    <a:lnTo>
                      <a:pt x="37" y="34"/>
                    </a:lnTo>
                    <a:lnTo>
                      <a:pt x="70" y="34"/>
                    </a:lnTo>
                    <a:lnTo>
                      <a:pt x="70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Line 344"/>
              <p:cNvSpPr>
                <a:spLocks noChangeShapeType="1"/>
              </p:cNvSpPr>
              <p:nvPr/>
            </p:nvSpPr>
            <p:spPr bwMode="auto">
              <a:xfrm flipH="1">
                <a:off x="7554" y="3106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7492" y="3106"/>
                <a:ext cx="76" cy="36"/>
              </a:xfrm>
              <a:custGeom>
                <a:avLst/>
                <a:gdLst>
                  <a:gd name="T0" fmla="*/ 0 w 76"/>
                  <a:gd name="T1" fmla="*/ 35 h 36"/>
                  <a:gd name="T2" fmla="*/ 35 w 76"/>
                  <a:gd name="T3" fmla="*/ 35 h 36"/>
                  <a:gd name="T4" fmla="*/ 35 w 76"/>
                  <a:gd name="T5" fmla="*/ 0 h 36"/>
                  <a:gd name="T6" fmla="*/ 75 w 7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36">
                    <a:moveTo>
                      <a:pt x="0" y="35"/>
                    </a:moveTo>
                    <a:lnTo>
                      <a:pt x="35" y="3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74" name="Group 73"/>
              <p:cNvGrpSpPr>
                <a:grpSpLocks/>
              </p:cNvGrpSpPr>
              <p:nvPr/>
            </p:nvGrpSpPr>
            <p:grpSpPr bwMode="auto">
              <a:xfrm>
                <a:off x="8077" y="2715"/>
                <a:ext cx="229" cy="160"/>
                <a:chOff x="1304" y="2348"/>
                <a:chExt cx="367" cy="257"/>
              </a:xfrm>
            </p:grpSpPr>
            <p:sp>
              <p:nvSpPr>
                <p:cNvPr id="224" name="Arc 347"/>
                <p:cNvSpPr>
                  <a:spLocks/>
                </p:cNvSpPr>
                <p:nvPr/>
              </p:nvSpPr>
              <p:spPr bwMode="auto">
                <a:xfrm>
                  <a:off x="1569" y="2350"/>
                  <a:ext cx="101" cy="136"/>
                </a:xfrm>
                <a:custGeom>
                  <a:avLst/>
                  <a:gdLst>
                    <a:gd name="G0" fmla="+- 216 0 0"/>
                    <a:gd name="G1" fmla="+- 21600 0 0"/>
                    <a:gd name="G2" fmla="+- 21600 0 0"/>
                    <a:gd name="T0" fmla="*/ 0 w 21816"/>
                    <a:gd name="T1" fmla="*/ 1 h 21600"/>
                    <a:gd name="T2" fmla="*/ 21816 w 21816"/>
                    <a:gd name="T3" fmla="*/ 21600 h 21600"/>
                    <a:gd name="T4" fmla="*/ 216 w 2181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16" h="21600" fill="none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</a:path>
                    <a:path w="21816" h="21600" stroke="0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  <a:lnTo>
                        <a:pt x="21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5" name="Line 348"/>
                <p:cNvSpPr>
                  <a:spLocks noChangeShapeType="1"/>
                </p:cNvSpPr>
                <p:nvPr/>
              </p:nvSpPr>
              <p:spPr bwMode="auto">
                <a:xfrm>
                  <a:off x="1307" y="2348"/>
                  <a:ext cx="26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6" name="Line 349"/>
                <p:cNvSpPr>
                  <a:spLocks noChangeShapeType="1"/>
                </p:cNvSpPr>
                <p:nvPr/>
              </p:nvSpPr>
              <p:spPr bwMode="auto">
                <a:xfrm>
                  <a:off x="1310" y="2352"/>
                  <a:ext cx="0" cy="2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7" name="Line 350"/>
                <p:cNvSpPr>
                  <a:spLocks noChangeShapeType="1"/>
                </p:cNvSpPr>
                <p:nvPr/>
              </p:nvSpPr>
              <p:spPr bwMode="auto">
                <a:xfrm>
                  <a:off x="1304" y="2602"/>
                  <a:ext cx="2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8" name="Arc 351"/>
                <p:cNvSpPr>
                  <a:spLocks/>
                </p:cNvSpPr>
                <p:nvPr/>
              </p:nvSpPr>
              <p:spPr bwMode="auto">
                <a:xfrm>
                  <a:off x="1560" y="2478"/>
                  <a:ext cx="111" cy="123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8295" y="2770"/>
                <a:ext cx="50" cy="48"/>
                <a:chOff x="2465" y="1753"/>
                <a:chExt cx="80" cy="78"/>
              </a:xfrm>
            </p:grpSpPr>
            <p:sp>
              <p:nvSpPr>
                <p:cNvPr id="221" name="Freeform 220"/>
                <p:cNvSpPr>
                  <a:spLocks/>
                </p:cNvSpPr>
                <p:nvPr/>
              </p:nvSpPr>
              <p:spPr bwMode="auto">
                <a:xfrm>
                  <a:off x="2465" y="1753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2" name="Freeform 221"/>
                <p:cNvSpPr>
                  <a:spLocks/>
                </p:cNvSpPr>
                <p:nvPr/>
              </p:nvSpPr>
              <p:spPr bwMode="auto">
                <a:xfrm>
                  <a:off x="2528" y="178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529" y="1782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76" name="Arc 356"/>
              <p:cNvSpPr>
                <a:spLocks/>
              </p:cNvSpPr>
              <p:nvPr/>
            </p:nvSpPr>
            <p:spPr bwMode="auto">
              <a:xfrm rot="18360000">
                <a:off x="7794" y="2676"/>
                <a:ext cx="110" cy="9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10 w 21410"/>
                  <a:gd name="T1" fmla="*/ 2861 h 21598"/>
                  <a:gd name="T2" fmla="*/ 282 w 21410"/>
                  <a:gd name="T3" fmla="*/ 21598 h 21598"/>
                  <a:gd name="T4" fmla="*/ 0 w 21410"/>
                  <a:gd name="T5" fmla="*/ 0 h 2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10" h="21598" fill="none" extrusionOk="0">
                    <a:moveTo>
                      <a:pt x="21409" y="2860"/>
                    </a:moveTo>
                    <a:cubicBezTo>
                      <a:pt x="19990" y="13482"/>
                      <a:pt x="10997" y="21458"/>
                      <a:pt x="282" y="21598"/>
                    </a:cubicBezTo>
                  </a:path>
                  <a:path w="21410" h="21598" stroke="0" extrusionOk="0">
                    <a:moveTo>
                      <a:pt x="21409" y="2860"/>
                    </a:moveTo>
                    <a:cubicBezTo>
                      <a:pt x="19990" y="13482"/>
                      <a:pt x="10997" y="21458"/>
                      <a:pt x="282" y="21598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7852" y="2723"/>
                <a:ext cx="213" cy="75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7849" y="2654"/>
                <a:ext cx="218" cy="72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7591" y="3064"/>
                <a:ext cx="222" cy="77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7587" y="2993"/>
                <a:ext cx="228" cy="74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81" name="Group 80"/>
              <p:cNvGrpSpPr>
                <a:grpSpLocks/>
              </p:cNvGrpSpPr>
              <p:nvPr/>
            </p:nvGrpSpPr>
            <p:grpSpPr bwMode="auto">
              <a:xfrm>
                <a:off x="7799" y="3035"/>
                <a:ext cx="50" cy="48"/>
                <a:chOff x="2469" y="2222"/>
                <a:chExt cx="80" cy="78"/>
              </a:xfrm>
            </p:grpSpPr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9" name="Freeform 218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0" name="Rectangle 219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2" name="Arc 365"/>
              <p:cNvSpPr>
                <a:spLocks/>
              </p:cNvSpPr>
              <p:nvPr/>
            </p:nvSpPr>
            <p:spPr bwMode="auto">
              <a:xfrm rot="18360000">
                <a:off x="7524" y="3017"/>
                <a:ext cx="113" cy="9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3" name="Arc 366"/>
              <p:cNvSpPr>
                <a:spLocks/>
              </p:cNvSpPr>
              <p:nvPr/>
            </p:nvSpPr>
            <p:spPr bwMode="auto">
              <a:xfrm>
                <a:off x="7391" y="2915"/>
                <a:ext cx="60" cy="82"/>
              </a:xfrm>
              <a:custGeom>
                <a:avLst/>
                <a:gdLst>
                  <a:gd name="G0" fmla="+- 216 0 0"/>
                  <a:gd name="G1" fmla="+- 21600 0 0"/>
                  <a:gd name="G2" fmla="+- 21600 0 0"/>
                  <a:gd name="T0" fmla="*/ 0 w 21816"/>
                  <a:gd name="T1" fmla="*/ 1 h 21600"/>
                  <a:gd name="T2" fmla="*/ 21816 w 21816"/>
                  <a:gd name="T3" fmla="*/ 21600 h 21600"/>
                  <a:gd name="T4" fmla="*/ 216 w 2181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6" h="21600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</a:path>
                  <a:path w="21816" h="21600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lnTo>
                      <a:pt x="216" y="216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4" name="Line 367"/>
              <p:cNvSpPr>
                <a:spLocks noChangeShapeType="1"/>
              </p:cNvSpPr>
              <p:nvPr/>
            </p:nvSpPr>
            <p:spPr bwMode="auto">
              <a:xfrm>
                <a:off x="7235" y="2914"/>
                <a:ext cx="1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Line 368"/>
              <p:cNvSpPr>
                <a:spLocks noChangeShapeType="1"/>
              </p:cNvSpPr>
              <p:nvPr/>
            </p:nvSpPr>
            <p:spPr bwMode="auto">
              <a:xfrm>
                <a:off x="7237" y="2916"/>
                <a:ext cx="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Line 369"/>
              <p:cNvSpPr>
                <a:spLocks noChangeShapeType="1"/>
              </p:cNvSpPr>
              <p:nvPr/>
            </p:nvSpPr>
            <p:spPr bwMode="auto">
              <a:xfrm>
                <a:off x="7233" y="3067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7" name="Arc 370"/>
              <p:cNvSpPr>
                <a:spLocks/>
              </p:cNvSpPr>
              <p:nvPr/>
            </p:nvSpPr>
            <p:spPr bwMode="auto">
              <a:xfrm>
                <a:off x="7386" y="2992"/>
                <a:ext cx="66" cy="7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8" name="Line 371"/>
              <p:cNvSpPr>
                <a:spLocks noChangeShapeType="1"/>
              </p:cNvSpPr>
              <p:nvPr/>
            </p:nvSpPr>
            <p:spPr bwMode="auto">
              <a:xfrm>
                <a:off x="7077" y="2824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89" name="Line 372"/>
              <p:cNvSpPr>
                <a:spLocks noChangeShapeType="1"/>
              </p:cNvSpPr>
              <p:nvPr/>
            </p:nvSpPr>
            <p:spPr bwMode="auto">
              <a:xfrm>
                <a:off x="7193" y="2824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0" name="Line 373"/>
              <p:cNvSpPr>
                <a:spLocks noChangeShapeType="1"/>
              </p:cNvSpPr>
              <p:nvPr/>
            </p:nvSpPr>
            <p:spPr bwMode="auto">
              <a:xfrm>
                <a:off x="7193" y="2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7239" y="3140"/>
                <a:ext cx="222" cy="77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7235" y="3069"/>
                <a:ext cx="228" cy="74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3" name="Group 92"/>
              <p:cNvGrpSpPr>
                <a:grpSpLocks/>
              </p:cNvGrpSpPr>
              <p:nvPr/>
            </p:nvGrpSpPr>
            <p:grpSpPr bwMode="auto">
              <a:xfrm>
                <a:off x="7447" y="3111"/>
                <a:ext cx="50" cy="48"/>
                <a:chOff x="2469" y="2222"/>
                <a:chExt cx="80" cy="78"/>
              </a:xfrm>
            </p:grpSpPr>
            <p:sp>
              <p:nvSpPr>
                <p:cNvPr id="215" name="Freeform 214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7" name="Rectangle 216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94" name="Arc 380"/>
              <p:cNvSpPr>
                <a:spLocks/>
              </p:cNvSpPr>
              <p:nvPr/>
            </p:nvSpPr>
            <p:spPr bwMode="auto">
              <a:xfrm rot="18360000">
                <a:off x="7172" y="3093"/>
                <a:ext cx="113" cy="9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5" name="Line 381"/>
              <p:cNvSpPr>
                <a:spLocks noChangeShapeType="1"/>
              </p:cNvSpPr>
              <p:nvPr/>
            </p:nvSpPr>
            <p:spPr bwMode="auto">
              <a:xfrm>
                <a:off x="7069" y="3040"/>
                <a:ext cx="0" cy="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Line 382"/>
              <p:cNvSpPr>
                <a:spLocks noChangeShapeType="1"/>
              </p:cNvSpPr>
              <p:nvPr/>
            </p:nvSpPr>
            <p:spPr bwMode="auto">
              <a:xfrm>
                <a:off x="7061" y="3108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Line 383"/>
              <p:cNvSpPr>
                <a:spLocks noChangeShapeType="1"/>
              </p:cNvSpPr>
              <p:nvPr/>
            </p:nvSpPr>
            <p:spPr bwMode="auto">
              <a:xfrm>
                <a:off x="7189" y="310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Line 384"/>
              <p:cNvSpPr>
                <a:spLocks noChangeShapeType="1"/>
              </p:cNvSpPr>
              <p:nvPr/>
            </p:nvSpPr>
            <p:spPr bwMode="auto">
              <a:xfrm>
                <a:off x="7072" y="3224"/>
                <a:ext cx="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99" name="Line 385"/>
              <p:cNvSpPr>
                <a:spLocks noChangeShapeType="1"/>
              </p:cNvSpPr>
              <p:nvPr/>
            </p:nvSpPr>
            <p:spPr bwMode="auto">
              <a:xfrm flipV="1">
                <a:off x="7145" y="3184"/>
                <a:ext cx="0" cy="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00" name="Line 386"/>
              <p:cNvSpPr>
                <a:spLocks noChangeShapeType="1"/>
              </p:cNvSpPr>
              <p:nvPr/>
            </p:nvSpPr>
            <p:spPr bwMode="auto">
              <a:xfrm>
                <a:off x="7145" y="3184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1" name="Group 100"/>
              <p:cNvGrpSpPr>
                <a:grpSpLocks/>
              </p:cNvGrpSpPr>
              <p:nvPr/>
            </p:nvGrpSpPr>
            <p:grpSpPr bwMode="auto">
              <a:xfrm>
                <a:off x="6820" y="3138"/>
                <a:ext cx="219" cy="151"/>
                <a:chOff x="1304" y="2348"/>
                <a:chExt cx="367" cy="257"/>
              </a:xfrm>
            </p:grpSpPr>
            <p:sp>
              <p:nvSpPr>
                <p:cNvPr id="210" name="Arc 388"/>
                <p:cNvSpPr>
                  <a:spLocks/>
                </p:cNvSpPr>
                <p:nvPr/>
              </p:nvSpPr>
              <p:spPr bwMode="auto">
                <a:xfrm>
                  <a:off x="1569" y="2350"/>
                  <a:ext cx="101" cy="136"/>
                </a:xfrm>
                <a:custGeom>
                  <a:avLst/>
                  <a:gdLst>
                    <a:gd name="G0" fmla="+- 216 0 0"/>
                    <a:gd name="G1" fmla="+- 21600 0 0"/>
                    <a:gd name="G2" fmla="+- 21600 0 0"/>
                    <a:gd name="T0" fmla="*/ 0 w 21816"/>
                    <a:gd name="T1" fmla="*/ 1 h 21600"/>
                    <a:gd name="T2" fmla="*/ 21816 w 21816"/>
                    <a:gd name="T3" fmla="*/ 21600 h 21600"/>
                    <a:gd name="T4" fmla="*/ 216 w 2181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16" h="21600" fill="none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</a:path>
                    <a:path w="21816" h="21600" stroke="0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  <a:lnTo>
                        <a:pt x="21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1" name="Line 389"/>
                <p:cNvSpPr>
                  <a:spLocks noChangeShapeType="1"/>
                </p:cNvSpPr>
                <p:nvPr/>
              </p:nvSpPr>
              <p:spPr bwMode="auto">
                <a:xfrm>
                  <a:off x="1307" y="2348"/>
                  <a:ext cx="26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2" name="Line 390"/>
                <p:cNvSpPr>
                  <a:spLocks noChangeShapeType="1"/>
                </p:cNvSpPr>
                <p:nvPr/>
              </p:nvSpPr>
              <p:spPr bwMode="auto">
                <a:xfrm>
                  <a:off x="1310" y="2352"/>
                  <a:ext cx="0" cy="2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3" name="Line 391"/>
                <p:cNvSpPr>
                  <a:spLocks noChangeShapeType="1"/>
                </p:cNvSpPr>
                <p:nvPr/>
              </p:nvSpPr>
              <p:spPr bwMode="auto">
                <a:xfrm>
                  <a:off x="1304" y="2602"/>
                  <a:ext cx="2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4" name="Arc 392"/>
                <p:cNvSpPr>
                  <a:spLocks/>
                </p:cNvSpPr>
                <p:nvPr/>
              </p:nvSpPr>
              <p:spPr bwMode="auto">
                <a:xfrm>
                  <a:off x="1560" y="2478"/>
                  <a:ext cx="111" cy="123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102" name="Group 101"/>
              <p:cNvGrpSpPr>
                <a:grpSpLocks/>
              </p:cNvGrpSpPr>
              <p:nvPr/>
            </p:nvGrpSpPr>
            <p:grpSpPr bwMode="auto">
              <a:xfrm>
                <a:off x="7025" y="3199"/>
                <a:ext cx="47" cy="46"/>
                <a:chOff x="2465" y="1753"/>
                <a:chExt cx="80" cy="78"/>
              </a:xfrm>
            </p:grpSpPr>
            <p:sp>
              <p:nvSpPr>
                <p:cNvPr id="207" name="Freeform 206"/>
                <p:cNvSpPr>
                  <a:spLocks/>
                </p:cNvSpPr>
                <p:nvPr/>
              </p:nvSpPr>
              <p:spPr bwMode="auto">
                <a:xfrm>
                  <a:off x="2465" y="1753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8" name="Freeform 207"/>
                <p:cNvSpPr>
                  <a:spLocks/>
                </p:cNvSpPr>
                <p:nvPr/>
              </p:nvSpPr>
              <p:spPr bwMode="auto">
                <a:xfrm>
                  <a:off x="2528" y="178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9" name="Rectangle 208"/>
                <p:cNvSpPr>
                  <a:spLocks noChangeArrowheads="1"/>
                </p:cNvSpPr>
                <p:nvPr/>
              </p:nvSpPr>
              <p:spPr bwMode="auto">
                <a:xfrm>
                  <a:off x="2529" y="1782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03" name="Line 397"/>
              <p:cNvSpPr>
                <a:spLocks noChangeShapeType="1"/>
              </p:cNvSpPr>
              <p:nvPr/>
            </p:nvSpPr>
            <p:spPr bwMode="auto">
              <a:xfrm>
                <a:off x="6497" y="3264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7253" y="3336"/>
                <a:ext cx="210" cy="74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7249" y="3269"/>
                <a:ext cx="216" cy="71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6" name="Group 105"/>
              <p:cNvGrpSpPr>
                <a:grpSpLocks/>
              </p:cNvGrpSpPr>
              <p:nvPr/>
            </p:nvGrpSpPr>
            <p:grpSpPr bwMode="auto">
              <a:xfrm>
                <a:off x="7450" y="3309"/>
                <a:ext cx="47" cy="46"/>
                <a:chOff x="2469" y="2222"/>
                <a:chExt cx="80" cy="78"/>
              </a:xfrm>
            </p:grpSpPr>
            <p:sp>
              <p:nvSpPr>
                <p:cNvPr id="204" name="Freeform 203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5" name="Freeform 204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6" name="Rectangle 205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07" name="Arc 404"/>
              <p:cNvSpPr>
                <a:spLocks/>
              </p:cNvSpPr>
              <p:nvPr/>
            </p:nvSpPr>
            <p:spPr bwMode="auto">
              <a:xfrm rot="18360000">
                <a:off x="7188" y="3292"/>
                <a:ext cx="108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7181" y="3304"/>
                <a:ext cx="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9" name="Group 108"/>
              <p:cNvGrpSpPr>
                <a:grpSpLocks/>
              </p:cNvGrpSpPr>
              <p:nvPr/>
            </p:nvGrpSpPr>
            <p:grpSpPr bwMode="auto">
              <a:xfrm>
                <a:off x="7804" y="3277"/>
                <a:ext cx="219" cy="151"/>
                <a:chOff x="1304" y="2348"/>
                <a:chExt cx="367" cy="257"/>
              </a:xfrm>
            </p:grpSpPr>
            <p:sp>
              <p:nvSpPr>
                <p:cNvPr id="199" name="Arc 407"/>
                <p:cNvSpPr>
                  <a:spLocks/>
                </p:cNvSpPr>
                <p:nvPr/>
              </p:nvSpPr>
              <p:spPr bwMode="auto">
                <a:xfrm>
                  <a:off x="1569" y="2350"/>
                  <a:ext cx="101" cy="136"/>
                </a:xfrm>
                <a:custGeom>
                  <a:avLst/>
                  <a:gdLst>
                    <a:gd name="G0" fmla="+- 216 0 0"/>
                    <a:gd name="G1" fmla="+- 21600 0 0"/>
                    <a:gd name="G2" fmla="+- 21600 0 0"/>
                    <a:gd name="T0" fmla="*/ 0 w 21816"/>
                    <a:gd name="T1" fmla="*/ 1 h 21600"/>
                    <a:gd name="T2" fmla="*/ 21816 w 21816"/>
                    <a:gd name="T3" fmla="*/ 21600 h 21600"/>
                    <a:gd name="T4" fmla="*/ 216 w 2181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16" h="21600" fill="none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</a:path>
                    <a:path w="21816" h="21600" stroke="0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  <a:lnTo>
                        <a:pt x="21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0" name="Line 408"/>
                <p:cNvSpPr>
                  <a:spLocks noChangeShapeType="1"/>
                </p:cNvSpPr>
                <p:nvPr/>
              </p:nvSpPr>
              <p:spPr bwMode="auto">
                <a:xfrm>
                  <a:off x="1307" y="2348"/>
                  <a:ext cx="26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1" name="Line 409"/>
                <p:cNvSpPr>
                  <a:spLocks noChangeShapeType="1"/>
                </p:cNvSpPr>
                <p:nvPr/>
              </p:nvSpPr>
              <p:spPr bwMode="auto">
                <a:xfrm>
                  <a:off x="1310" y="2352"/>
                  <a:ext cx="0" cy="2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2" name="Line 410"/>
                <p:cNvSpPr>
                  <a:spLocks noChangeShapeType="1"/>
                </p:cNvSpPr>
                <p:nvPr/>
              </p:nvSpPr>
              <p:spPr bwMode="auto">
                <a:xfrm>
                  <a:off x="1304" y="2602"/>
                  <a:ext cx="2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3" name="Arc 411"/>
                <p:cNvSpPr>
                  <a:spLocks/>
                </p:cNvSpPr>
                <p:nvPr/>
              </p:nvSpPr>
              <p:spPr bwMode="auto">
                <a:xfrm>
                  <a:off x="1560" y="2478"/>
                  <a:ext cx="111" cy="123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0" name="Arc 412"/>
              <p:cNvSpPr>
                <a:spLocks/>
              </p:cNvSpPr>
              <p:nvPr/>
            </p:nvSpPr>
            <p:spPr bwMode="auto">
              <a:xfrm>
                <a:off x="6978" y="2748"/>
                <a:ext cx="60" cy="81"/>
              </a:xfrm>
              <a:custGeom>
                <a:avLst/>
                <a:gdLst>
                  <a:gd name="G0" fmla="+- 216 0 0"/>
                  <a:gd name="G1" fmla="+- 21600 0 0"/>
                  <a:gd name="G2" fmla="+- 21600 0 0"/>
                  <a:gd name="T0" fmla="*/ 0 w 21816"/>
                  <a:gd name="T1" fmla="*/ 1 h 21600"/>
                  <a:gd name="T2" fmla="*/ 21816 w 21816"/>
                  <a:gd name="T3" fmla="*/ 21600 h 21600"/>
                  <a:gd name="T4" fmla="*/ 216 w 2181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6" h="21600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</a:path>
                  <a:path w="21816" h="21600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lnTo>
                      <a:pt x="216" y="216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11" name="Line 413"/>
              <p:cNvSpPr>
                <a:spLocks noChangeShapeType="1"/>
              </p:cNvSpPr>
              <p:nvPr/>
            </p:nvSpPr>
            <p:spPr bwMode="auto">
              <a:xfrm>
                <a:off x="6823" y="2747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Line 414"/>
              <p:cNvSpPr>
                <a:spLocks noChangeShapeType="1"/>
              </p:cNvSpPr>
              <p:nvPr/>
            </p:nvSpPr>
            <p:spPr bwMode="auto">
              <a:xfrm>
                <a:off x="6825" y="2749"/>
                <a:ext cx="0" cy="1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13" name="Line 415"/>
              <p:cNvSpPr>
                <a:spLocks noChangeShapeType="1"/>
              </p:cNvSpPr>
              <p:nvPr/>
            </p:nvSpPr>
            <p:spPr bwMode="auto">
              <a:xfrm>
                <a:off x="6821" y="2897"/>
                <a:ext cx="15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14" name="Arc 416"/>
              <p:cNvSpPr>
                <a:spLocks/>
              </p:cNvSpPr>
              <p:nvPr/>
            </p:nvSpPr>
            <p:spPr bwMode="auto">
              <a:xfrm>
                <a:off x="6973" y="2824"/>
                <a:ext cx="66" cy="7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5" name="Group 114"/>
              <p:cNvGrpSpPr>
                <a:grpSpLocks/>
              </p:cNvGrpSpPr>
              <p:nvPr/>
            </p:nvGrpSpPr>
            <p:grpSpPr bwMode="auto">
              <a:xfrm>
                <a:off x="7029" y="2799"/>
                <a:ext cx="47" cy="46"/>
                <a:chOff x="2465" y="1753"/>
                <a:chExt cx="80" cy="78"/>
              </a:xfrm>
            </p:grpSpPr>
            <p:sp>
              <p:nvSpPr>
                <p:cNvPr id="196" name="Freeform 195"/>
                <p:cNvSpPr>
                  <a:spLocks/>
                </p:cNvSpPr>
                <p:nvPr/>
              </p:nvSpPr>
              <p:spPr bwMode="auto">
                <a:xfrm>
                  <a:off x="2465" y="1753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7" name="Freeform 196"/>
                <p:cNvSpPr>
                  <a:spLocks/>
                </p:cNvSpPr>
                <p:nvPr/>
              </p:nvSpPr>
              <p:spPr bwMode="auto">
                <a:xfrm>
                  <a:off x="2528" y="178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529" y="1782"/>
                  <a:ext cx="8" cy="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8173" y="3440"/>
                <a:ext cx="210" cy="74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8169" y="3373"/>
                <a:ext cx="216" cy="71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8" name="Group 117"/>
              <p:cNvGrpSpPr>
                <a:grpSpLocks/>
              </p:cNvGrpSpPr>
              <p:nvPr/>
            </p:nvGrpSpPr>
            <p:grpSpPr bwMode="auto">
              <a:xfrm>
                <a:off x="8370" y="3413"/>
                <a:ext cx="47" cy="46"/>
                <a:chOff x="2469" y="2222"/>
                <a:chExt cx="80" cy="78"/>
              </a:xfrm>
            </p:grpSpPr>
            <p:sp>
              <p:nvSpPr>
                <p:cNvPr id="193" name="Freeform 192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4" name="Freeform 193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5" name="Rectangle 194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9" name="Arc 427"/>
              <p:cNvSpPr>
                <a:spLocks/>
              </p:cNvSpPr>
              <p:nvPr/>
            </p:nvSpPr>
            <p:spPr bwMode="auto">
              <a:xfrm rot="18360000">
                <a:off x="8108" y="3396"/>
                <a:ext cx="108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7809" y="3516"/>
                <a:ext cx="210" cy="74"/>
              </a:xfrm>
              <a:custGeom>
                <a:avLst/>
                <a:gdLst>
                  <a:gd name="T0" fmla="*/ 0 w 357"/>
                  <a:gd name="T1" fmla="*/ 124 h 125"/>
                  <a:gd name="T2" fmla="*/ 64 w 357"/>
                  <a:gd name="T3" fmla="*/ 120 h 125"/>
                  <a:gd name="T4" fmla="*/ 125 w 357"/>
                  <a:gd name="T5" fmla="*/ 120 h 125"/>
                  <a:gd name="T6" fmla="*/ 178 w 357"/>
                  <a:gd name="T7" fmla="*/ 112 h 125"/>
                  <a:gd name="T8" fmla="*/ 224 w 357"/>
                  <a:gd name="T9" fmla="*/ 99 h 125"/>
                  <a:gd name="T10" fmla="*/ 267 w 357"/>
                  <a:gd name="T11" fmla="*/ 78 h 125"/>
                  <a:gd name="T12" fmla="*/ 299 w 357"/>
                  <a:gd name="T13" fmla="*/ 58 h 125"/>
                  <a:gd name="T14" fmla="*/ 328 w 357"/>
                  <a:gd name="T15" fmla="*/ 29 h 125"/>
                  <a:gd name="T16" fmla="*/ 356 w 35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125">
                    <a:moveTo>
                      <a:pt x="0" y="124"/>
                    </a:moveTo>
                    <a:lnTo>
                      <a:pt x="64" y="120"/>
                    </a:lnTo>
                    <a:lnTo>
                      <a:pt x="125" y="120"/>
                    </a:lnTo>
                    <a:lnTo>
                      <a:pt x="178" y="112"/>
                    </a:lnTo>
                    <a:lnTo>
                      <a:pt x="224" y="99"/>
                    </a:lnTo>
                    <a:lnTo>
                      <a:pt x="267" y="78"/>
                    </a:lnTo>
                    <a:lnTo>
                      <a:pt x="299" y="58"/>
                    </a:lnTo>
                    <a:lnTo>
                      <a:pt x="328" y="29"/>
                    </a:lnTo>
                    <a:lnTo>
                      <a:pt x="356" y="0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7805" y="3449"/>
                <a:ext cx="216" cy="71"/>
              </a:xfrm>
              <a:custGeom>
                <a:avLst/>
                <a:gdLst>
                  <a:gd name="T0" fmla="*/ 0 w 366"/>
                  <a:gd name="T1" fmla="*/ 0 h 120"/>
                  <a:gd name="T2" fmla="*/ 60 w 366"/>
                  <a:gd name="T3" fmla="*/ 0 h 120"/>
                  <a:gd name="T4" fmla="*/ 121 w 366"/>
                  <a:gd name="T5" fmla="*/ 4 h 120"/>
                  <a:gd name="T6" fmla="*/ 178 w 366"/>
                  <a:gd name="T7" fmla="*/ 8 h 120"/>
                  <a:gd name="T8" fmla="*/ 227 w 366"/>
                  <a:gd name="T9" fmla="*/ 20 h 120"/>
                  <a:gd name="T10" fmla="*/ 270 w 366"/>
                  <a:gd name="T11" fmla="*/ 40 h 120"/>
                  <a:gd name="T12" fmla="*/ 306 w 366"/>
                  <a:gd name="T13" fmla="*/ 64 h 120"/>
                  <a:gd name="T14" fmla="*/ 338 w 366"/>
                  <a:gd name="T15" fmla="*/ 91 h 120"/>
                  <a:gd name="T16" fmla="*/ 365 w 366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120">
                    <a:moveTo>
                      <a:pt x="0" y="0"/>
                    </a:moveTo>
                    <a:lnTo>
                      <a:pt x="60" y="0"/>
                    </a:lnTo>
                    <a:lnTo>
                      <a:pt x="121" y="4"/>
                    </a:lnTo>
                    <a:lnTo>
                      <a:pt x="178" y="8"/>
                    </a:lnTo>
                    <a:lnTo>
                      <a:pt x="227" y="20"/>
                    </a:lnTo>
                    <a:lnTo>
                      <a:pt x="270" y="40"/>
                    </a:lnTo>
                    <a:lnTo>
                      <a:pt x="306" y="64"/>
                    </a:lnTo>
                    <a:lnTo>
                      <a:pt x="338" y="91"/>
                    </a:lnTo>
                    <a:lnTo>
                      <a:pt x="365" y="119"/>
                    </a:lnTo>
                  </a:path>
                </a:pathLst>
              </a:custGeom>
              <a:solidFill>
                <a:schemeClr val="tx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2" name="Group 121"/>
              <p:cNvGrpSpPr>
                <a:grpSpLocks/>
              </p:cNvGrpSpPr>
              <p:nvPr/>
            </p:nvGrpSpPr>
            <p:grpSpPr bwMode="auto">
              <a:xfrm>
                <a:off x="8006" y="3492"/>
                <a:ext cx="47" cy="46"/>
                <a:chOff x="2469" y="2222"/>
                <a:chExt cx="80" cy="78"/>
              </a:xfrm>
            </p:grpSpPr>
            <p:sp>
              <p:nvSpPr>
                <p:cNvPr id="190" name="Freeform 189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1" name="Freeform 190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2" name="Rectangle 191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23" name="Arc 434"/>
              <p:cNvSpPr>
                <a:spLocks/>
              </p:cNvSpPr>
              <p:nvPr/>
            </p:nvSpPr>
            <p:spPr bwMode="auto">
              <a:xfrm rot="18360000">
                <a:off x="7744" y="3472"/>
                <a:ext cx="108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459 w 21459"/>
                  <a:gd name="T1" fmla="*/ 2461 h 21582"/>
                  <a:gd name="T2" fmla="*/ 880 w 21459"/>
                  <a:gd name="T3" fmla="*/ 21582 h 21582"/>
                  <a:gd name="T4" fmla="*/ 0 w 21459"/>
                  <a:gd name="T5" fmla="*/ 0 h 2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9" h="21582" fill="none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</a:path>
                  <a:path w="21459" h="21582" stroke="0" extrusionOk="0">
                    <a:moveTo>
                      <a:pt x="21459" y="2461"/>
                    </a:moveTo>
                    <a:cubicBezTo>
                      <a:pt x="20246" y="13034"/>
                      <a:pt x="11513" y="21148"/>
                      <a:pt x="880" y="215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4" name="Group 123"/>
              <p:cNvGrpSpPr>
                <a:grpSpLocks/>
              </p:cNvGrpSpPr>
              <p:nvPr/>
            </p:nvGrpSpPr>
            <p:grpSpPr bwMode="auto">
              <a:xfrm>
                <a:off x="6008" y="2698"/>
                <a:ext cx="219" cy="151"/>
                <a:chOff x="1304" y="2348"/>
                <a:chExt cx="367" cy="257"/>
              </a:xfrm>
            </p:grpSpPr>
            <p:sp>
              <p:nvSpPr>
                <p:cNvPr id="185" name="Arc 436"/>
                <p:cNvSpPr>
                  <a:spLocks/>
                </p:cNvSpPr>
                <p:nvPr/>
              </p:nvSpPr>
              <p:spPr bwMode="auto">
                <a:xfrm>
                  <a:off x="1569" y="2350"/>
                  <a:ext cx="101" cy="136"/>
                </a:xfrm>
                <a:custGeom>
                  <a:avLst/>
                  <a:gdLst>
                    <a:gd name="G0" fmla="+- 216 0 0"/>
                    <a:gd name="G1" fmla="+- 21600 0 0"/>
                    <a:gd name="G2" fmla="+- 21600 0 0"/>
                    <a:gd name="T0" fmla="*/ 0 w 21816"/>
                    <a:gd name="T1" fmla="*/ 1 h 21600"/>
                    <a:gd name="T2" fmla="*/ 21816 w 21816"/>
                    <a:gd name="T3" fmla="*/ 21600 h 21600"/>
                    <a:gd name="T4" fmla="*/ 216 w 2181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16" h="21600" fill="none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</a:path>
                    <a:path w="21816" h="21600" stroke="0" extrusionOk="0">
                      <a:moveTo>
                        <a:pt x="0" y="1"/>
                      </a:moveTo>
                      <a:cubicBezTo>
                        <a:pt x="71" y="0"/>
                        <a:pt x="143" y="-1"/>
                        <a:pt x="216" y="0"/>
                      </a:cubicBezTo>
                      <a:cubicBezTo>
                        <a:pt x="12145" y="0"/>
                        <a:pt x="21816" y="9670"/>
                        <a:pt x="21816" y="21600"/>
                      </a:cubicBezTo>
                      <a:lnTo>
                        <a:pt x="21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6" name="Line 437"/>
                <p:cNvSpPr>
                  <a:spLocks noChangeShapeType="1"/>
                </p:cNvSpPr>
                <p:nvPr/>
              </p:nvSpPr>
              <p:spPr bwMode="auto">
                <a:xfrm>
                  <a:off x="1307" y="2348"/>
                  <a:ext cx="26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7" name="Line 438"/>
                <p:cNvSpPr>
                  <a:spLocks noChangeShapeType="1"/>
                </p:cNvSpPr>
                <p:nvPr/>
              </p:nvSpPr>
              <p:spPr bwMode="auto">
                <a:xfrm>
                  <a:off x="1310" y="2352"/>
                  <a:ext cx="0" cy="2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8" name="Line 439"/>
                <p:cNvSpPr>
                  <a:spLocks noChangeShapeType="1"/>
                </p:cNvSpPr>
                <p:nvPr/>
              </p:nvSpPr>
              <p:spPr bwMode="auto">
                <a:xfrm>
                  <a:off x="1304" y="2602"/>
                  <a:ext cx="2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9" name="Arc 440"/>
                <p:cNvSpPr>
                  <a:spLocks/>
                </p:cNvSpPr>
                <p:nvPr/>
              </p:nvSpPr>
              <p:spPr bwMode="auto">
                <a:xfrm>
                  <a:off x="1560" y="2478"/>
                  <a:ext cx="111" cy="123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125" name="Group 124"/>
              <p:cNvGrpSpPr>
                <a:grpSpLocks/>
              </p:cNvGrpSpPr>
              <p:nvPr/>
            </p:nvGrpSpPr>
            <p:grpSpPr bwMode="auto">
              <a:xfrm>
                <a:off x="6213" y="2759"/>
                <a:ext cx="47" cy="46"/>
                <a:chOff x="2465" y="1753"/>
                <a:chExt cx="80" cy="78"/>
              </a:xfrm>
            </p:grpSpPr>
            <p:sp>
              <p:nvSpPr>
                <p:cNvPr id="182" name="Freeform 181"/>
                <p:cNvSpPr>
                  <a:spLocks/>
                </p:cNvSpPr>
                <p:nvPr/>
              </p:nvSpPr>
              <p:spPr bwMode="auto">
                <a:xfrm>
                  <a:off x="2465" y="1753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3" name="Freeform 182"/>
                <p:cNvSpPr>
                  <a:spLocks/>
                </p:cNvSpPr>
                <p:nvPr/>
              </p:nvSpPr>
              <p:spPr bwMode="auto">
                <a:xfrm>
                  <a:off x="2528" y="178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529" y="1782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26" name="Line 445"/>
              <p:cNvSpPr>
                <a:spLocks noChangeShapeType="1"/>
              </p:cNvSpPr>
              <p:nvPr/>
            </p:nvSpPr>
            <p:spPr bwMode="auto">
              <a:xfrm flipV="1">
                <a:off x="7825" y="253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7" name="Line 446"/>
              <p:cNvSpPr>
                <a:spLocks noChangeShapeType="1"/>
              </p:cNvSpPr>
              <p:nvPr/>
            </p:nvSpPr>
            <p:spPr bwMode="auto">
              <a:xfrm flipH="1" flipV="1">
                <a:off x="5921" y="2536"/>
                <a:ext cx="1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8" name="Line 447"/>
              <p:cNvSpPr>
                <a:spLocks noChangeShapeType="1"/>
              </p:cNvSpPr>
              <p:nvPr/>
            </p:nvSpPr>
            <p:spPr bwMode="auto">
              <a:xfrm>
                <a:off x="5957" y="2532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29" name="Line 448"/>
              <p:cNvSpPr>
                <a:spLocks noChangeShapeType="1"/>
              </p:cNvSpPr>
              <p:nvPr/>
            </p:nvSpPr>
            <p:spPr bwMode="auto">
              <a:xfrm flipV="1">
                <a:off x="5957" y="2536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0" name="AutoShape 449"/>
              <p:cNvSpPr>
                <a:spLocks noChangeArrowheads="1"/>
              </p:cNvSpPr>
              <p:nvPr/>
            </p:nvSpPr>
            <p:spPr bwMode="auto">
              <a:xfrm rot="5400000">
                <a:off x="6342" y="2734"/>
                <a:ext cx="107" cy="92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31" name="Group 130"/>
              <p:cNvGrpSpPr>
                <a:grpSpLocks/>
              </p:cNvGrpSpPr>
              <p:nvPr/>
            </p:nvGrpSpPr>
            <p:grpSpPr bwMode="auto">
              <a:xfrm>
                <a:off x="6432" y="2753"/>
                <a:ext cx="48" cy="46"/>
                <a:chOff x="2469" y="2222"/>
                <a:chExt cx="80" cy="78"/>
              </a:xfrm>
            </p:grpSpPr>
            <p:sp>
              <p:nvSpPr>
                <p:cNvPr id="179" name="Freeform 178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0" name="Freeform 179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32" name="Oval 131"/>
              <p:cNvSpPr>
                <a:spLocks noChangeArrowheads="1"/>
              </p:cNvSpPr>
              <p:nvPr/>
            </p:nvSpPr>
            <p:spPr bwMode="auto">
              <a:xfrm>
                <a:off x="6280" y="2767"/>
                <a:ext cx="32" cy="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3" name="AutoShape 455"/>
              <p:cNvSpPr>
                <a:spLocks noChangeArrowheads="1"/>
              </p:cNvSpPr>
              <p:nvPr/>
            </p:nvSpPr>
            <p:spPr bwMode="auto">
              <a:xfrm rot="5400000">
                <a:off x="7230" y="2586"/>
                <a:ext cx="107" cy="92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7320" y="2605"/>
                <a:ext cx="48" cy="46"/>
                <a:chOff x="2469" y="2222"/>
                <a:chExt cx="80" cy="78"/>
              </a:xfrm>
            </p:grpSpPr>
            <p:sp>
              <p:nvSpPr>
                <p:cNvPr id="176" name="Freeform 175"/>
                <p:cNvSpPr>
                  <a:spLocks/>
                </p:cNvSpPr>
                <p:nvPr/>
              </p:nvSpPr>
              <p:spPr bwMode="auto">
                <a:xfrm>
                  <a:off x="2469" y="2222"/>
                  <a:ext cx="78" cy="78"/>
                </a:xfrm>
                <a:custGeom>
                  <a:avLst/>
                  <a:gdLst>
                    <a:gd name="T0" fmla="*/ 63 w 78"/>
                    <a:gd name="T1" fmla="*/ 42 h 78"/>
                    <a:gd name="T2" fmla="*/ 56 w 78"/>
                    <a:gd name="T3" fmla="*/ 21 h 78"/>
                    <a:gd name="T4" fmla="*/ 63 w 78"/>
                    <a:gd name="T5" fmla="*/ 21 h 78"/>
                    <a:gd name="T6" fmla="*/ 42 w 78"/>
                    <a:gd name="T7" fmla="*/ 14 h 78"/>
                    <a:gd name="T8" fmla="*/ 49 w 78"/>
                    <a:gd name="T9" fmla="*/ 14 h 78"/>
                    <a:gd name="T10" fmla="*/ 28 w 78"/>
                    <a:gd name="T11" fmla="*/ 21 h 78"/>
                    <a:gd name="T12" fmla="*/ 14 w 78"/>
                    <a:gd name="T13" fmla="*/ 42 h 78"/>
                    <a:gd name="T14" fmla="*/ 14 w 78"/>
                    <a:gd name="T15" fmla="*/ 35 h 78"/>
                    <a:gd name="T16" fmla="*/ 28 w 78"/>
                    <a:gd name="T17" fmla="*/ 56 h 78"/>
                    <a:gd name="T18" fmla="*/ 28 w 78"/>
                    <a:gd name="T19" fmla="*/ 49 h 78"/>
                    <a:gd name="T20" fmla="*/ 49 w 78"/>
                    <a:gd name="T21" fmla="*/ 63 h 78"/>
                    <a:gd name="T22" fmla="*/ 42 w 78"/>
                    <a:gd name="T23" fmla="*/ 63 h 78"/>
                    <a:gd name="T24" fmla="*/ 63 w 78"/>
                    <a:gd name="T25" fmla="*/ 49 h 78"/>
                    <a:gd name="T26" fmla="*/ 56 w 78"/>
                    <a:gd name="T27" fmla="*/ 56 h 78"/>
                    <a:gd name="T28" fmla="*/ 63 w 78"/>
                    <a:gd name="T29" fmla="*/ 35 h 78"/>
                    <a:gd name="T30" fmla="*/ 77 w 78"/>
                    <a:gd name="T31" fmla="*/ 42 h 78"/>
                    <a:gd name="T32" fmla="*/ 70 w 78"/>
                    <a:gd name="T33" fmla="*/ 63 h 78"/>
                    <a:gd name="T34" fmla="*/ 49 w 78"/>
                    <a:gd name="T35" fmla="*/ 77 h 78"/>
                    <a:gd name="T36" fmla="*/ 42 w 78"/>
                    <a:gd name="T37" fmla="*/ 77 h 78"/>
                    <a:gd name="T38" fmla="*/ 21 w 78"/>
                    <a:gd name="T39" fmla="*/ 63 h 78"/>
                    <a:gd name="T40" fmla="*/ 14 w 78"/>
                    <a:gd name="T41" fmla="*/ 63 h 78"/>
                    <a:gd name="T42" fmla="*/ 0 w 78"/>
                    <a:gd name="T43" fmla="*/ 42 h 78"/>
                    <a:gd name="T44" fmla="*/ 0 w 78"/>
                    <a:gd name="T45" fmla="*/ 35 h 78"/>
                    <a:gd name="T46" fmla="*/ 14 w 78"/>
                    <a:gd name="T47" fmla="*/ 14 h 78"/>
                    <a:gd name="T48" fmla="*/ 21 w 78"/>
                    <a:gd name="T49" fmla="*/ 7 h 78"/>
                    <a:gd name="T50" fmla="*/ 42 w 78"/>
                    <a:gd name="T51" fmla="*/ 0 h 78"/>
                    <a:gd name="T52" fmla="*/ 49 w 78"/>
                    <a:gd name="T53" fmla="*/ 0 h 78"/>
                    <a:gd name="T54" fmla="*/ 70 w 78"/>
                    <a:gd name="T55" fmla="*/ 7 h 78"/>
                    <a:gd name="T56" fmla="*/ 70 w 78"/>
                    <a:gd name="T57" fmla="*/ 14 h 78"/>
                    <a:gd name="T58" fmla="*/ 77 w 78"/>
                    <a:gd name="T59" fmla="*/ 35 h 78"/>
                    <a:gd name="T60" fmla="*/ 63 w 78"/>
                    <a:gd name="T61" fmla="*/ 4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78">
                      <a:moveTo>
                        <a:pt x="63" y="42"/>
                      </a:moveTo>
                      <a:lnTo>
                        <a:pt x="56" y="21"/>
                      </a:lnTo>
                      <a:lnTo>
                        <a:pt x="63" y="21"/>
                      </a:lnTo>
                      <a:lnTo>
                        <a:pt x="42" y="14"/>
                      </a:lnTo>
                      <a:lnTo>
                        <a:pt x="49" y="14"/>
                      </a:lnTo>
                      <a:lnTo>
                        <a:pt x="28" y="21"/>
                      </a:lnTo>
                      <a:lnTo>
                        <a:pt x="14" y="42"/>
                      </a:lnTo>
                      <a:lnTo>
                        <a:pt x="14" y="35"/>
                      </a:lnTo>
                      <a:lnTo>
                        <a:pt x="28" y="56"/>
                      </a:lnTo>
                      <a:lnTo>
                        <a:pt x="28" y="49"/>
                      </a:lnTo>
                      <a:lnTo>
                        <a:pt x="49" y="63"/>
                      </a:lnTo>
                      <a:lnTo>
                        <a:pt x="42" y="63"/>
                      </a:lnTo>
                      <a:lnTo>
                        <a:pt x="63" y="49"/>
                      </a:lnTo>
                      <a:lnTo>
                        <a:pt x="56" y="56"/>
                      </a:lnTo>
                      <a:lnTo>
                        <a:pt x="63" y="35"/>
                      </a:lnTo>
                      <a:lnTo>
                        <a:pt x="77" y="42"/>
                      </a:lnTo>
                      <a:lnTo>
                        <a:pt x="70" y="63"/>
                      </a:lnTo>
                      <a:lnTo>
                        <a:pt x="49" y="77"/>
                      </a:lnTo>
                      <a:lnTo>
                        <a:pt x="42" y="77"/>
                      </a:lnTo>
                      <a:lnTo>
                        <a:pt x="21" y="63"/>
                      </a:lnTo>
                      <a:lnTo>
                        <a:pt x="14" y="63"/>
                      </a:lnTo>
                      <a:lnTo>
                        <a:pt x="0" y="42"/>
                      </a:lnTo>
                      <a:lnTo>
                        <a:pt x="0" y="35"/>
                      </a:lnTo>
                      <a:lnTo>
                        <a:pt x="14" y="14"/>
                      </a:lnTo>
                      <a:lnTo>
                        <a:pt x="21" y="7"/>
                      </a:lnTo>
                      <a:lnTo>
                        <a:pt x="42" y="0"/>
                      </a:lnTo>
                      <a:lnTo>
                        <a:pt x="49" y="0"/>
                      </a:lnTo>
                      <a:lnTo>
                        <a:pt x="70" y="7"/>
                      </a:lnTo>
                      <a:lnTo>
                        <a:pt x="70" y="14"/>
                      </a:lnTo>
                      <a:lnTo>
                        <a:pt x="77" y="35"/>
                      </a:lnTo>
                      <a:lnTo>
                        <a:pt x="63" y="4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7" name="Freeform 176"/>
                <p:cNvSpPr>
                  <a:spLocks/>
                </p:cNvSpPr>
                <p:nvPr/>
              </p:nvSpPr>
              <p:spPr bwMode="auto">
                <a:xfrm>
                  <a:off x="2532" y="225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16 h 17"/>
                    <a:gd name="T6" fmla="*/ 16 w 17"/>
                    <a:gd name="T7" fmla="*/ 0 h 17"/>
                    <a:gd name="T8" fmla="*/ 16 w 17"/>
                    <a:gd name="T9" fmla="*/ 16 h 17"/>
                    <a:gd name="T10" fmla="*/ 0 w 17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8" name="Rectangle 177"/>
                <p:cNvSpPr>
                  <a:spLocks noChangeArrowheads="1"/>
                </p:cNvSpPr>
                <p:nvPr/>
              </p:nvSpPr>
              <p:spPr bwMode="auto">
                <a:xfrm>
                  <a:off x="2533" y="2251"/>
                  <a:ext cx="8" cy="1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135" name="Group 134"/>
              <p:cNvGrpSpPr>
                <a:grpSpLocks/>
              </p:cNvGrpSpPr>
              <p:nvPr/>
            </p:nvGrpSpPr>
            <p:grpSpPr bwMode="auto">
              <a:xfrm>
                <a:off x="8537" y="2738"/>
                <a:ext cx="226" cy="335"/>
                <a:chOff x="5165" y="2822"/>
                <a:chExt cx="226" cy="335"/>
              </a:xfrm>
            </p:grpSpPr>
            <p:sp>
              <p:nvSpPr>
                <p:cNvPr id="173" name="Rectangle 172"/>
                <p:cNvSpPr>
                  <a:spLocks noChangeArrowheads="1"/>
                </p:cNvSpPr>
                <p:nvPr/>
              </p:nvSpPr>
              <p:spPr bwMode="auto">
                <a:xfrm>
                  <a:off x="5165" y="2822"/>
                  <a:ext cx="193" cy="3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4" name="AutoShape 462"/>
                <p:cNvSpPr>
                  <a:spLocks noChangeArrowheads="1"/>
                </p:cNvSpPr>
                <p:nvPr/>
              </p:nvSpPr>
              <p:spPr bwMode="auto">
                <a:xfrm rot="5400000">
                  <a:off x="5154" y="3067"/>
                  <a:ext cx="70" cy="42"/>
                </a:xfrm>
                <a:prstGeom prst="triangle">
                  <a:avLst>
                    <a:gd name="adj" fmla="val 49986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5" name="Oval 174"/>
                <p:cNvSpPr>
                  <a:spLocks noChangeArrowheads="1"/>
                </p:cNvSpPr>
                <p:nvPr/>
              </p:nvSpPr>
              <p:spPr bwMode="auto">
                <a:xfrm>
                  <a:off x="5363" y="3075"/>
                  <a:ext cx="28" cy="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he-IL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8546" y="3372"/>
                <a:ext cx="192" cy="3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7" name="AutoShape 465"/>
              <p:cNvSpPr>
                <a:spLocks noChangeArrowheads="1"/>
              </p:cNvSpPr>
              <p:nvPr/>
            </p:nvSpPr>
            <p:spPr bwMode="auto">
              <a:xfrm rot="5400000">
                <a:off x="8535" y="3617"/>
                <a:ext cx="70" cy="42"/>
              </a:xfrm>
              <a:prstGeom prst="triangle">
                <a:avLst>
                  <a:gd name="adj" fmla="val 4998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8743" y="3625"/>
                <a:ext cx="28" cy="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39" name="AutoShape 467"/>
              <p:cNvSpPr>
                <a:spLocks noChangeArrowheads="1"/>
              </p:cNvSpPr>
              <p:nvPr/>
            </p:nvSpPr>
            <p:spPr bwMode="auto">
              <a:xfrm>
                <a:off x="8796" y="3377"/>
                <a:ext cx="126" cy="71"/>
              </a:xfrm>
              <a:prstGeom prst="homePlate">
                <a:avLst>
                  <a:gd name="adj" fmla="val 5915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0" name="AutoShape 468"/>
              <p:cNvSpPr>
                <a:spLocks noChangeArrowheads="1"/>
              </p:cNvSpPr>
              <p:nvPr/>
            </p:nvSpPr>
            <p:spPr bwMode="auto">
              <a:xfrm>
                <a:off x="8806" y="2738"/>
                <a:ext cx="126" cy="70"/>
              </a:xfrm>
              <a:prstGeom prst="homePlate">
                <a:avLst>
                  <a:gd name="adj" fmla="val 6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1" name="AutoShape 469"/>
              <p:cNvSpPr>
                <a:spLocks noChangeArrowheads="1"/>
              </p:cNvSpPr>
              <p:nvPr/>
            </p:nvSpPr>
            <p:spPr bwMode="auto">
              <a:xfrm rot="10860000">
                <a:off x="8650" y="3765"/>
                <a:ext cx="126" cy="70"/>
              </a:xfrm>
              <a:prstGeom prst="homePlate">
                <a:avLst>
                  <a:gd name="adj" fmla="val 6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2" name="Line 470"/>
              <p:cNvSpPr>
                <a:spLocks noChangeShapeType="1"/>
              </p:cNvSpPr>
              <p:nvPr/>
            </p:nvSpPr>
            <p:spPr bwMode="auto">
              <a:xfrm flipV="1">
                <a:off x="8403" y="3433"/>
                <a:ext cx="15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3" name="Line 471"/>
              <p:cNvSpPr>
                <a:spLocks noChangeShapeType="1"/>
              </p:cNvSpPr>
              <p:nvPr/>
            </p:nvSpPr>
            <p:spPr bwMode="auto">
              <a:xfrm flipH="1">
                <a:off x="8731" y="2774"/>
                <a:ext cx="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8745" y="3413"/>
                <a:ext cx="48" cy="1"/>
              </a:xfrm>
              <a:custGeom>
                <a:avLst/>
                <a:gdLst>
                  <a:gd name="T0" fmla="*/ 47 w 48"/>
                  <a:gd name="T1" fmla="*/ 0 h 1"/>
                  <a:gd name="T2" fmla="*/ 26 w 48"/>
                  <a:gd name="T3" fmla="*/ 0 h 1"/>
                  <a:gd name="T4" fmla="*/ 26 w 48"/>
                  <a:gd name="T5" fmla="*/ 0 h 1"/>
                  <a:gd name="T6" fmla="*/ 0 w 4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">
                    <a:moveTo>
                      <a:pt x="47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5" name="Line 473"/>
              <p:cNvSpPr>
                <a:spLocks noChangeShapeType="1"/>
              </p:cNvSpPr>
              <p:nvPr/>
            </p:nvSpPr>
            <p:spPr bwMode="auto">
              <a:xfrm flipH="1">
                <a:off x="8344" y="2796"/>
                <a:ext cx="18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46" name="Text Box 474"/>
              <p:cNvSpPr txBox="1">
                <a:spLocks noChangeArrowheads="1"/>
              </p:cNvSpPr>
              <p:nvPr/>
            </p:nvSpPr>
            <p:spPr bwMode="auto">
              <a:xfrm>
                <a:off x="5640" y="2428"/>
                <a:ext cx="16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f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7" name="Text Box 475"/>
              <p:cNvSpPr txBox="1">
                <a:spLocks noChangeArrowheads="1"/>
              </p:cNvSpPr>
              <p:nvPr/>
            </p:nvSpPr>
            <p:spPr bwMode="auto">
              <a:xfrm>
                <a:off x="5626" y="2714"/>
                <a:ext cx="20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d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" name="Text Box 476"/>
              <p:cNvSpPr txBox="1">
                <a:spLocks noChangeArrowheads="1"/>
              </p:cNvSpPr>
              <p:nvPr/>
            </p:nvSpPr>
            <p:spPr bwMode="auto">
              <a:xfrm>
                <a:off x="5628" y="2926"/>
                <a:ext cx="20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b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9" name="Text Box 477"/>
              <p:cNvSpPr txBox="1">
                <a:spLocks noChangeArrowheads="1"/>
              </p:cNvSpPr>
              <p:nvPr/>
            </p:nvSpPr>
            <p:spPr bwMode="auto">
              <a:xfrm>
                <a:off x="5622" y="3080"/>
                <a:ext cx="19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e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0" name="Text Box 478"/>
              <p:cNvSpPr txBox="1">
                <a:spLocks noChangeArrowheads="1"/>
              </p:cNvSpPr>
              <p:nvPr/>
            </p:nvSpPr>
            <p:spPr bwMode="auto">
              <a:xfrm>
                <a:off x="5622" y="3262"/>
                <a:ext cx="19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a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1" name="Text Box 479"/>
              <p:cNvSpPr txBox="1">
                <a:spLocks noChangeArrowheads="1"/>
              </p:cNvSpPr>
              <p:nvPr/>
            </p:nvSpPr>
            <p:spPr bwMode="auto">
              <a:xfrm>
                <a:off x="5627" y="3387"/>
                <a:ext cx="19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c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2" name="Text Box 480"/>
              <p:cNvSpPr txBox="1">
                <a:spLocks noChangeArrowheads="1"/>
              </p:cNvSpPr>
              <p:nvPr/>
            </p:nvSpPr>
            <p:spPr bwMode="auto">
              <a:xfrm>
                <a:off x="8586" y="3828"/>
                <a:ext cx="31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clk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3" name="Text Box 481"/>
              <p:cNvSpPr txBox="1">
                <a:spLocks noChangeArrowheads="1"/>
              </p:cNvSpPr>
              <p:nvPr/>
            </p:nvSpPr>
            <p:spPr bwMode="auto">
              <a:xfrm>
                <a:off x="8731" y="3187"/>
                <a:ext cx="20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h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4" name="Text Box 482"/>
              <p:cNvSpPr txBox="1">
                <a:spLocks noChangeArrowheads="1"/>
              </p:cNvSpPr>
              <p:nvPr/>
            </p:nvSpPr>
            <p:spPr bwMode="auto">
              <a:xfrm>
                <a:off x="8345" y="3227"/>
                <a:ext cx="22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H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5" name="Text Box 483"/>
              <p:cNvSpPr txBox="1">
                <a:spLocks noChangeArrowheads="1"/>
              </p:cNvSpPr>
              <p:nvPr/>
            </p:nvSpPr>
            <p:spPr bwMode="auto">
              <a:xfrm>
                <a:off x="8309" y="2598"/>
                <a:ext cx="22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G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6" name="Text Box 484"/>
              <p:cNvSpPr txBox="1">
                <a:spLocks noChangeArrowheads="1"/>
              </p:cNvSpPr>
              <p:nvPr/>
            </p:nvSpPr>
            <p:spPr bwMode="auto">
              <a:xfrm>
                <a:off x="8748" y="2519"/>
                <a:ext cx="204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g</a:t>
                </a:r>
                <a:endParaRPr lang="en-US" sz="2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6011" y="2706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6830" y="2745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59" name="Freeform 158"/>
              <p:cNvSpPr>
                <a:spLocks/>
              </p:cNvSpPr>
              <p:nvPr/>
            </p:nvSpPr>
            <p:spPr bwMode="auto">
              <a:xfrm>
                <a:off x="6623" y="2830"/>
                <a:ext cx="192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6614" y="2671"/>
                <a:ext cx="192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1" name="Freeform 160"/>
              <p:cNvSpPr>
                <a:spLocks/>
              </p:cNvSpPr>
              <p:nvPr/>
            </p:nvSpPr>
            <p:spPr bwMode="auto">
              <a:xfrm>
                <a:off x="6608" y="3076"/>
                <a:ext cx="192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6827" y="3147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7241" y="2919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7238" y="3067"/>
                <a:ext cx="207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7250" y="3265"/>
                <a:ext cx="192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7595" y="2992"/>
                <a:ext cx="207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7805" y="3285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8" name="Freeform 167"/>
              <p:cNvSpPr>
                <a:spLocks/>
              </p:cNvSpPr>
              <p:nvPr/>
            </p:nvSpPr>
            <p:spPr bwMode="auto">
              <a:xfrm>
                <a:off x="7805" y="3445"/>
                <a:ext cx="207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69" name="Freeform 168"/>
              <p:cNvSpPr>
                <a:spLocks/>
              </p:cNvSpPr>
              <p:nvPr/>
            </p:nvSpPr>
            <p:spPr bwMode="auto">
              <a:xfrm>
                <a:off x="8171" y="3370"/>
                <a:ext cx="207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8087" y="2718"/>
                <a:ext cx="156" cy="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auto">
              <a:xfrm>
                <a:off x="7856" y="2650"/>
                <a:ext cx="207" cy="145"/>
              </a:xfrm>
              <a:custGeom>
                <a:avLst/>
                <a:gdLst>
                  <a:gd name="T0" fmla="*/ 0 w 192"/>
                  <a:gd name="T1" fmla="*/ 5 h 145"/>
                  <a:gd name="T2" fmla="*/ 12 w 192"/>
                  <a:gd name="T3" fmla="*/ 26 h 145"/>
                  <a:gd name="T4" fmla="*/ 18 w 192"/>
                  <a:gd name="T5" fmla="*/ 44 h 145"/>
                  <a:gd name="T6" fmla="*/ 18 w 192"/>
                  <a:gd name="T7" fmla="*/ 110 h 145"/>
                  <a:gd name="T8" fmla="*/ 9 w 192"/>
                  <a:gd name="T9" fmla="*/ 143 h 145"/>
                  <a:gd name="T10" fmla="*/ 135 w 192"/>
                  <a:gd name="T11" fmla="*/ 98 h 145"/>
                  <a:gd name="T12" fmla="*/ 174 w 192"/>
                  <a:gd name="T13" fmla="*/ 86 h 145"/>
                  <a:gd name="T14" fmla="*/ 192 w 192"/>
                  <a:gd name="T15" fmla="*/ 74 h 145"/>
                  <a:gd name="T16" fmla="*/ 117 w 192"/>
                  <a:gd name="T17" fmla="*/ 41 h 145"/>
                  <a:gd name="T18" fmla="*/ 99 w 192"/>
                  <a:gd name="T19" fmla="*/ 35 h 145"/>
                  <a:gd name="T20" fmla="*/ 90 w 192"/>
                  <a:gd name="T21" fmla="*/ 26 h 145"/>
                  <a:gd name="T22" fmla="*/ 63 w 192"/>
                  <a:gd name="T23" fmla="*/ 20 h 145"/>
                  <a:gd name="T24" fmla="*/ 0 w 192"/>
                  <a:gd name="T25" fmla="*/ 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45">
                    <a:moveTo>
                      <a:pt x="0" y="5"/>
                    </a:moveTo>
                    <a:cubicBezTo>
                      <a:pt x="14" y="15"/>
                      <a:pt x="7" y="6"/>
                      <a:pt x="12" y="26"/>
                    </a:cubicBezTo>
                    <a:cubicBezTo>
                      <a:pt x="14" y="32"/>
                      <a:pt x="18" y="44"/>
                      <a:pt x="18" y="44"/>
                    </a:cubicBezTo>
                    <a:cubicBezTo>
                      <a:pt x="23" y="76"/>
                      <a:pt x="23" y="67"/>
                      <a:pt x="18" y="110"/>
                    </a:cubicBezTo>
                    <a:cubicBezTo>
                      <a:pt x="17" y="116"/>
                      <a:pt x="3" y="145"/>
                      <a:pt x="9" y="143"/>
                    </a:cubicBezTo>
                    <a:cubicBezTo>
                      <a:pt x="53" y="128"/>
                      <a:pt x="96" y="124"/>
                      <a:pt x="135" y="98"/>
                    </a:cubicBezTo>
                    <a:cubicBezTo>
                      <a:pt x="146" y="90"/>
                      <a:pt x="162" y="93"/>
                      <a:pt x="174" y="86"/>
                    </a:cubicBezTo>
                    <a:cubicBezTo>
                      <a:pt x="180" y="82"/>
                      <a:pt x="192" y="74"/>
                      <a:pt x="192" y="74"/>
                    </a:cubicBezTo>
                    <a:cubicBezTo>
                      <a:pt x="170" y="52"/>
                      <a:pt x="147" y="44"/>
                      <a:pt x="117" y="41"/>
                    </a:cubicBezTo>
                    <a:cubicBezTo>
                      <a:pt x="111" y="39"/>
                      <a:pt x="103" y="39"/>
                      <a:pt x="99" y="35"/>
                    </a:cubicBezTo>
                    <a:cubicBezTo>
                      <a:pt x="96" y="32"/>
                      <a:pt x="94" y="28"/>
                      <a:pt x="90" y="26"/>
                    </a:cubicBezTo>
                    <a:cubicBezTo>
                      <a:pt x="49" y="8"/>
                      <a:pt x="88" y="33"/>
                      <a:pt x="63" y="20"/>
                    </a:cubicBezTo>
                    <a:cubicBezTo>
                      <a:pt x="44" y="11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8467" y="3637"/>
                <a:ext cx="186" cy="163"/>
              </a:xfrm>
              <a:custGeom>
                <a:avLst/>
                <a:gdLst>
                  <a:gd name="T0" fmla="*/ 83 w 186"/>
                  <a:gd name="T1" fmla="*/ 0 h 163"/>
                  <a:gd name="T2" fmla="*/ 0 w 186"/>
                  <a:gd name="T3" fmla="*/ 0 h 163"/>
                  <a:gd name="T4" fmla="*/ 0 w 186"/>
                  <a:gd name="T5" fmla="*/ 162 h 163"/>
                  <a:gd name="T6" fmla="*/ 185 w 186"/>
                  <a:gd name="T7" fmla="*/ 16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63">
                    <a:moveTo>
                      <a:pt x="83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85" y="162"/>
                    </a:lnTo>
                  </a:path>
                </a:pathLst>
              </a:cu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1264" name="Group 11263"/>
          <p:cNvGrpSpPr/>
          <p:nvPr/>
        </p:nvGrpSpPr>
        <p:grpSpPr>
          <a:xfrm>
            <a:off x="2861810" y="2708920"/>
            <a:ext cx="5535615" cy="3555394"/>
            <a:chOff x="3221850" y="3158970"/>
            <a:chExt cx="5535615" cy="3555394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850" y="3158970"/>
              <a:ext cx="5535615" cy="3555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03" name="Rectangle 502"/>
            <p:cNvSpPr>
              <a:spLocks noChangeArrowheads="1"/>
            </p:cNvSpPr>
            <p:nvPr/>
          </p:nvSpPr>
          <p:spPr bwMode="auto">
            <a:xfrm>
              <a:off x="4572000" y="3248980"/>
              <a:ext cx="301533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2075" tIns="46038" rIns="92075" bIns="46038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2200" b="1" dirty="0" smtClean="0">
                  <a:solidFill>
                    <a:srgbClr val="0000FF"/>
                  </a:solidFill>
                </a:rPr>
                <a:t>Physical Synthesis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82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Logic Optimization Methods</a:t>
            </a:r>
            <a:endParaRPr lang="he-IL" sz="36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090069" y="1333500"/>
            <a:ext cx="2743200" cy="609600"/>
            <a:chOff x="1824" y="816"/>
            <a:chExt cx="1728" cy="384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824" y="816"/>
              <a:ext cx="1728" cy="384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039" y="871"/>
              <a:ext cx="1432" cy="25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/>
                <a:t>Logic Optimization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14069" y="1943100"/>
            <a:ext cx="3065462" cy="1828800"/>
            <a:chOff x="2784" y="1200"/>
            <a:chExt cx="1931" cy="1152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504" y="1872"/>
              <a:ext cx="1211" cy="48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Multi-level logic</a:t>
              </a:r>
            </a:p>
            <a:p>
              <a:r>
                <a:rPr lang="en-US" sz="2000"/>
                <a:t>(standard cells)</a:t>
              </a: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2784" y="1200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6555" y="1943280"/>
            <a:ext cx="3414713" cy="2089150"/>
            <a:chOff x="240" y="1372"/>
            <a:chExt cx="2151" cy="1316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32" y="1680"/>
              <a:ext cx="1728" cy="2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Two-level logic (PLA)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40" y="2304"/>
              <a:ext cx="923" cy="2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Exact (QM)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440" y="2208"/>
              <a:ext cx="871" cy="48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Heuristic</a:t>
              </a:r>
            </a:p>
            <a:p>
              <a:r>
                <a:rPr lang="en-US" sz="2000"/>
                <a:t>(espresso)</a:t>
              </a: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1431" y="1372"/>
              <a:ext cx="96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864" y="192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296" y="1920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66269" y="3771900"/>
            <a:ext cx="5630863" cy="1793875"/>
            <a:chOff x="1872" y="2496"/>
            <a:chExt cx="3547" cy="1130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872" y="3168"/>
              <a:ext cx="800" cy="45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Structural</a:t>
              </a:r>
            </a:p>
            <a:p>
              <a:r>
                <a:rPr lang="en-US"/>
                <a:t>(SIS,ABC)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065" y="3168"/>
              <a:ext cx="860" cy="45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Functional</a:t>
              </a:r>
            </a:p>
            <a:p>
              <a:r>
                <a:rPr lang="en-US"/>
                <a:t>(AC, Kurtis)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4463" y="3120"/>
              <a:ext cx="956" cy="45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Functional</a:t>
              </a:r>
            </a:p>
            <a:p>
              <a:r>
                <a:rPr lang="en-US"/>
                <a:t>(BDD-based)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3552" y="2496"/>
              <a:ext cx="33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400" y="2496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080" y="2496"/>
              <a:ext cx="76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404269" y="4441825"/>
            <a:ext cx="4572000" cy="1616075"/>
            <a:chOff x="1392" y="2880"/>
            <a:chExt cx="2880" cy="1018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2880"/>
              <a:ext cx="2880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2448" y="3648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algebraic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6869" y="2933700"/>
            <a:ext cx="4038600" cy="1447800"/>
            <a:chOff x="96" y="1968"/>
            <a:chExt cx="2544" cy="912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96" y="1968"/>
              <a:ext cx="2544" cy="9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672" y="2592"/>
              <a:ext cx="7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Boolean</a:t>
              </a:r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509669" y="5661025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Boolean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67531" y="871885"/>
            <a:ext cx="3603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Depends </a:t>
            </a:r>
            <a:r>
              <a:rPr lang="en-US" sz="2000" dirty="0"/>
              <a:t>on target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3054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Optimization Criteria for Synthesis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178750"/>
            <a:ext cx="8077200" cy="45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Area </a:t>
            </a:r>
            <a:r>
              <a:rPr lang="en-US" sz="2400" dirty="0">
                <a:solidFill>
                  <a:srgbClr val="000000"/>
                </a:solidFill>
              </a:rPr>
              <a:t>occupied by the logic gates and interconnect (approximated by literals = transistors in technology independent optimization)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Critical path delay of the longest path through logic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Degree of testability of the circuit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Power consumed by the logic gates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Placeability, Wireability	</a:t>
            </a:r>
          </a:p>
        </p:txBody>
      </p:sp>
    </p:spTree>
    <p:extLst>
      <p:ext uri="{BB962C8B-B14F-4D97-AF65-F5344CB8AC3E}">
        <p14:creationId xmlns:p14="http://schemas.microsoft.com/office/powerpoint/2010/main" xmlns="" val="33366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Transformation-Based Synthesis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85799" y="1176300"/>
            <a:ext cx="798165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sequence </a:t>
            </a:r>
            <a:r>
              <a:rPr lang="en-US" dirty="0">
                <a:solidFill>
                  <a:schemeClr val="tx1"/>
                </a:solidFill>
                <a:effectLst/>
              </a:rPr>
              <a:t>of transformations that change network topology and its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characteristics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All modern synthesis systems are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built </a:t>
            </a:r>
            <a:r>
              <a:rPr lang="en-US" dirty="0">
                <a:solidFill>
                  <a:schemeClr val="tx1"/>
                </a:solidFill>
                <a:effectLst/>
              </a:rPr>
              <a:t>that way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work on uniform network representation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use scripts, lists of transformations forming a strategy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Transformations are mostly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algebraic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effectLst/>
              </a:rPr>
              <a:t>very </a:t>
            </a:r>
            <a:r>
              <a:rPr lang="en-US" sz="1800" dirty="0">
                <a:solidFill>
                  <a:schemeClr val="tx1"/>
                </a:solidFill>
                <a:effectLst/>
              </a:rPr>
              <a:t>little is based on Boolean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factorization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Representation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Cube notation, BDDs, AIGs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The underlying algorithms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Algebraic transformations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Collapsing, decomposition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ffectLst/>
              </a:rPr>
              <a:t>Factorization,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substitution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7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Multi-Level Logic Minimization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122488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Minimize number of literals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Literals represent inputs to CMOS gates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Representation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Factored form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Compatible with </a:t>
            </a:r>
            <a:r>
              <a:rPr lang="en-US" dirty="0" smtClean="0">
                <a:solidFill>
                  <a:schemeClr val="tx1"/>
                </a:solidFill>
              </a:rPr>
              <a:t>CMOS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Optimization techniques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Algebraic factorization and decomposition (heuristic)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Technology independent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Requires mapping onto target architecture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Standard cells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FPGAs (LUT)</a:t>
            </a:r>
          </a:p>
        </p:txBody>
      </p:sp>
    </p:spTree>
    <p:extLst>
      <p:ext uri="{BB962C8B-B14F-4D97-AF65-F5344CB8AC3E}">
        <p14:creationId xmlns:p14="http://schemas.microsoft.com/office/powerpoint/2010/main" xmlns="" val="32688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Two-Level Logic Minimization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85800" y="1028699"/>
            <a:ext cx="7772400" cy="523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Representation</a:t>
            </a:r>
          </a:p>
          <a:p>
            <a:pPr marL="400050"/>
            <a:r>
              <a:rPr lang="en-US" sz="2000" dirty="0" smtClean="0">
                <a:solidFill>
                  <a:schemeClr val="tx1"/>
                </a:solidFill>
              </a:rPr>
              <a:t>Truth tables</a:t>
            </a:r>
          </a:p>
          <a:p>
            <a:pPr marL="400050"/>
            <a:r>
              <a:rPr lang="en-US" sz="2000" dirty="0" smtClean="0">
                <a:solidFill>
                  <a:schemeClr val="tx1"/>
                </a:solidFill>
              </a:rPr>
              <a:t>Karnaugh </a:t>
            </a:r>
            <a:r>
              <a:rPr lang="en-US" sz="2000" dirty="0">
                <a:solidFill>
                  <a:schemeClr val="tx1"/>
                </a:solidFill>
              </a:rPr>
              <a:t>maps</a:t>
            </a:r>
          </a:p>
          <a:p>
            <a:pPr marL="400050"/>
            <a:r>
              <a:rPr lang="en-US" sz="2000" dirty="0">
                <a:solidFill>
                  <a:schemeClr val="tx1"/>
                </a:solidFill>
              </a:rPr>
              <a:t>Sum of Products (SOP) form</a:t>
            </a:r>
          </a:p>
          <a:p>
            <a:pPr marL="400050"/>
            <a:r>
              <a:rPr lang="en-US" sz="2000" dirty="0" smtClean="0">
                <a:solidFill>
                  <a:schemeClr val="tx1"/>
                </a:solidFill>
              </a:rPr>
              <a:t>Binary </a:t>
            </a:r>
            <a:r>
              <a:rPr lang="en-US" sz="2000" dirty="0">
                <a:solidFill>
                  <a:schemeClr val="tx1"/>
                </a:solidFill>
              </a:rPr>
              <a:t>Decision Diagrams (BDD)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Minimize number of product terms in SOP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Challenge: multiple-output functions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Optimization techniques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Quine McCluskey (optimal)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Espresso logic minimizer (heuristic)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Ashenhust-Curtis functional decomposition </a:t>
            </a:r>
            <a:r>
              <a:rPr lang="en-US" sz="2000" dirty="0" smtClean="0">
                <a:solidFill>
                  <a:schemeClr val="tx1"/>
                </a:solidFill>
              </a:rPr>
              <a:t>(nearly optimal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BDD-based (heuristic)</a:t>
            </a:r>
          </a:p>
        </p:txBody>
      </p:sp>
    </p:spTree>
    <p:extLst>
      <p:ext uri="{BB962C8B-B14F-4D97-AF65-F5344CB8AC3E}">
        <p14:creationId xmlns:p14="http://schemas.microsoft.com/office/powerpoint/2010/main" xmlns="" val="12275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/>
              <a:t>Physical Design Steps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partitioning</a:t>
            </a:r>
          </a:p>
          <a:p>
            <a:r>
              <a:rPr lang="en-US" dirty="0" smtClean="0"/>
              <a:t>Floorplanning</a:t>
            </a:r>
          </a:p>
          <a:p>
            <a:r>
              <a:rPr lang="en-US" dirty="0" smtClean="0"/>
              <a:t>Pin assignment</a:t>
            </a:r>
          </a:p>
          <a:p>
            <a:r>
              <a:rPr lang="en-US" dirty="0" smtClean="0"/>
              <a:t>Placement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Convergence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5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90411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Partitioning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8FF9-7FE9-4508-842E-302FE26173D6}" type="slidenum">
              <a:rPr lang="en-US" altLang="de-DE"/>
              <a:pPr/>
              <a:t>37</a:t>
            </a:fld>
            <a:endParaRPr lang="en-US" altLang="de-DE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ENTITY test is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port a: in bit;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end ENTITY test;</a:t>
            </a:r>
            <a:endParaRPr lang="en-US" altLang="zh-CN" sz="900">
              <a:ea typeface="宋体" charset="-122"/>
            </a:endParaRPr>
          </a:p>
        </p:txBody>
      </p:sp>
      <p:grpSp>
        <p:nvGrpSpPr>
          <p:cNvPr id="9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83" y="0"/>
                </a:cxn>
                <a:cxn ang="0">
                  <a:pos x="452" y="40"/>
                </a:cxn>
                <a:cxn ang="0">
                  <a:pos x="170" y="186"/>
                </a:cxn>
                <a:cxn ang="0">
                  <a:pos x="0" y="145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162"/>
                </a:cxn>
                <a:cxn ang="0">
                  <a:pos x="170" y="202"/>
                </a:cxn>
                <a:cxn ang="0">
                  <a:pos x="452" y="57"/>
                </a:cxn>
                <a:cxn ang="0">
                  <a:pos x="452" y="0"/>
                </a:cxn>
                <a:cxn ang="0">
                  <a:pos x="170" y="146"/>
                </a:cxn>
                <a:cxn ang="0">
                  <a:pos x="0" y="105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6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5"/>
                </a:cxn>
                <a:cxn ang="0">
                  <a:pos x="12" y="72"/>
                </a:cxn>
                <a:cxn ang="0">
                  <a:pos x="12" y="41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1"/>
                </a:cxn>
                <a:cxn ang="0">
                  <a:pos x="19" y="64"/>
                </a:cxn>
                <a:cxn ang="0">
                  <a:pos x="13" y="72"/>
                </a:cxn>
                <a:cxn ang="0">
                  <a:pos x="13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3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13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05"/>
                </a:cxn>
                <a:cxn ang="0">
                  <a:pos x="132" y="105"/>
                </a:cxn>
                <a:cxn ang="0">
                  <a:pos x="132" y="0"/>
                </a:cxn>
                <a:cxn ang="0">
                  <a:pos x="84" y="0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DRC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LVS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ERC</a:t>
            </a:r>
            <a:endParaRPr lang="en-US" altLang="zh-CN" sz="900">
              <a:ea typeface="宋体" charset="-122"/>
            </a:endParaRP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Circuit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Functional Design</a:t>
            </a:r>
            <a:br>
              <a:rPr lang="en-US" altLang="zh-CN" sz="1100" b="1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and Logic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altLang="zh-CN" sz="1100" b="1">
                <a:ea typeface="宋体" charset="-122"/>
              </a:rPr>
              <a:t>Physical Verification</a:t>
            </a:r>
            <a:br>
              <a:rPr lang="de-DE" altLang="zh-CN" sz="1100" b="1">
                <a:ea typeface="宋体" charset="-122"/>
              </a:rPr>
            </a:br>
            <a:r>
              <a:rPr lang="de-DE" altLang="zh-CN" sz="1100" b="1">
                <a:ea typeface="宋体" charset="-122"/>
              </a:rPr>
              <a:t>and Signoff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sz="1100" b="1">
                <a:solidFill>
                  <a:srgbClr val="000000"/>
                </a:solidFill>
              </a:rPr>
              <a:t>Fabrication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System Specification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Architectural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ea typeface="宋体" charset="-122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Packaging and Testing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sz="1100" b="1">
                <a:solidFill>
                  <a:schemeClr val="bg1"/>
                </a:solidFill>
              </a:rPr>
              <a:t>Chip Planning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sz="1100" b="1">
                <a:solidFill>
                  <a:schemeClr val="bg1"/>
                </a:solidFill>
              </a:rPr>
              <a:t>Signal Routing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altLang="zh-CN" sz="1100" b="1">
                <a:solidFill>
                  <a:schemeClr val="bg1"/>
                </a:solidFill>
                <a:ea typeface="宋体" charset="-122"/>
              </a:rPr>
              <a:t>Timing Closure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de-DE" altLang="zh-CN" sz="1100" b="1">
                <a:solidFill>
                  <a:schemeClr val="bg1"/>
                </a:solidFill>
                <a:ea typeface="宋体" charset="-122"/>
              </a:rPr>
              <a:t>Clock Tree Synthesis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2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1343025"/>
            <a:ext cx="2024063" cy="671513"/>
          </a:xfrm>
          <a:prstGeom prst="ellips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45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48" name="Rectangle 2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 dirty="0" smtClean="0"/>
              <a:t>Partitioning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84D1-4D54-46D1-B7BD-213CD20111AF}" type="slidenum">
              <a:rPr lang="en-US" altLang="de-DE"/>
              <a:pPr/>
              <a:t>38</a:t>
            </a:fld>
            <a:endParaRPr lang="en-US" altLang="de-DE"/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5213350" y="4002088"/>
            <a:ext cx="1550988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2411413" y="1341438"/>
            <a:ext cx="8651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ea typeface="宋体" charset="-122"/>
              </a:rPr>
              <a:t>Circuit: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750888" y="5591175"/>
            <a:ext cx="33162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solidFill>
                  <a:srgbClr val="CC0000"/>
                </a:solidFill>
                <a:ea typeface="宋体" charset="-122"/>
              </a:rPr>
              <a:t>Cut </a:t>
            </a:r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: four external connections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36975" y="1447800"/>
            <a:ext cx="573088" cy="249238"/>
            <a:chOff x="6667" y="7209"/>
            <a:chExt cx="1119" cy="579"/>
          </a:xfrm>
        </p:grpSpPr>
        <p:sp>
          <p:nvSpPr>
            <p:cNvPr id="478215" name="Line 7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16" name="Line 8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17" name="Line 9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18" name="Oval 10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19" name="Freeform 11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02" y="0"/>
                </a:cxn>
                <a:cxn ang="0">
                  <a:pos x="537" y="93"/>
                </a:cxn>
                <a:cxn ang="0">
                  <a:pos x="699" y="286"/>
                </a:cxn>
                <a:cxn ang="0">
                  <a:pos x="549" y="480"/>
                </a:cxn>
                <a:cxn ang="0">
                  <a:pos x="302" y="579"/>
                </a:cxn>
                <a:cxn ang="0">
                  <a:pos x="0" y="579"/>
                </a:cxn>
                <a:cxn ang="0">
                  <a:pos x="82" y="422"/>
                </a:cxn>
                <a:cxn ang="0">
                  <a:pos x="110" y="286"/>
                </a:cxn>
                <a:cxn ang="0">
                  <a:pos x="82" y="143"/>
                </a:cxn>
                <a:cxn ang="0">
                  <a:pos x="7" y="0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33800" y="1798638"/>
            <a:ext cx="571500" cy="250825"/>
            <a:chOff x="6667" y="7209"/>
            <a:chExt cx="1119" cy="579"/>
          </a:xfrm>
        </p:grpSpPr>
        <p:sp>
          <p:nvSpPr>
            <p:cNvPr id="478221" name="Line 13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2" name="Line 14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3" name="Line 15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4" name="Oval 16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5" name="Freeform 17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02" y="0"/>
                </a:cxn>
                <a:cxn ang="0">
                  <a:pos x="537" y="93"/>
                </a:cxn>
                <a:cxn ang="0">
                  <a:pos x="699" y="286"/>
                </a:cxn>
                <a:cxn ang="0">
                  <a:pos x="549" y="480"/>
                </a:cxn>
                <a:cxn ang="0">
                  <a:pos x="302" y="579"/>
                </a:cxn>
                <a:cxn ang="0">
                  <a:pos x="0" y="579"/>
                </a:cxn>
                <a:cxn ang="0">
                  <a:pos x="82" y="422"/>
                </a:cxn>
                <a:cxn ang="0">
                  <a:pos x="110" y="286"/>
                </a:cxn>
                <a:cxn ang="0">
                  <a:pos x="82" y="143"/>
                </a:cxn>
                <a:cxn ang="0">
                  <a:pos x="7" y="0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302125" y="1624013"/>
            <a:ext cx="571500" cy="250825"/>
            <a:chOff x="6643" y="8446"/>
            <a:chExt cx="1114" cy="579"/>
          </a:xfrm>
        </p:grpSpPr>
        <p:sp>
          <p:nvSpPr>
            <p:cNvPr id="478227" name="AutoShape 19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1" name="Oval 23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736975" y="2181225"/>
            <a:ext cx="571500" cy="250825"/>
            <a:chOff x="6643" y="8446"/>
            <a:chExt cx="1114" cy="579"/>
          </a:xfrm>
        </p:grpSpPr>
        <p:sp>
          <p:nvSpPr>
            <p:cNvPr id="478233" name="AutoShape 25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4" name="Line 26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5" name="Line 27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6" name="Line 28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37" name="Oval 29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736975" y="2532063"/>
            <a:ext cx="571500" cy="249237"/>
            <a:chOff x="6643" y="8446"/>
            <a:chExt cx="1114" cy="579"/>
          </a:xfrm>
        </p:grpSpPr>
        <p:sp>
          <p:nvSpPr>
            <p:cNvPr id="478239" name="AutoShape 31"/>
            <p:cNvSpPr>
              <a:spLocks noChangeArrowheads="1"/>
            </p:cNvSpPr>
            <p:nvPr/>
          </p:nvSpPr>
          <p:spPr bwMode="auto">
            <a:xfrm>
              <a:off x="6847" y="8446"/>
              <a:ext cx="690" cy="57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0" name="Line 32"/>
            <p:cNvSpPr>
              <a:spLocks noChangeShapeType="1"/>
            </p:cNvSpPr>
            <p:nvPr/>
          </p:nvSpPr>
          <p:spPr bwMode="auto">
            <a:xfrm flipH="1">
              <a:off x="6651" y="856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1" name="Line 33"/>
            <p:cNvSpPr>
              <a:spLocks noChangeShapeType="1"/>
            </p:cNvSpPr>
            <p:nvPr/>
          </p:nvSpPr>
          <p:spPr bwMode="auto">
            <a:xfrm flipH="1">
              <a:off x="6643" y="8899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2" name="Line 34"/>
            <p:cNvSpPr>
              <a:spLocks noChangeShapeType="1"/>
            </p:cNvSpPr>
            <p:nvPr/>
          </p:nvSpPr>
          <p:spPr bwMode="auto">
            <a:xfrm flipH="1">
              <a:off x="7614" y="8739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3" name="Oval 35"/>
            <p:cNvSpPr>
              <a:spLocks noChangeArrowheads="1"/>
            </p:cNvSpPr>
            <p:nvPr/>
          </p:nvSpPr>
          <p:spPr bwMode="auto">
            <a:xfrm>
              <a:off x="7535" y="870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310063" y="2363788"/>
            <a:ext cx="571500" cy="249237"/>
            <a:chOff x="6667" y="7209"/>
            <a:chExt cx="1119" cy="579"/>
          </a:xfrm>
        </p:grpSpPr>
        <p:sp>
          <p:nvSpPr>
            <p:cNvPr id="478245" name="Line 37"/>
            <p:cNvSpPr>
              <a:spLocks noChangeShapeType="1"/>
            </p:cNvSpPr>
            <p:nvPr/>
          </p:nvSpPr>
          <p:spPr bwMode="auto">
            <a:xfrm flipH="1">
              <a:off x="6677" y="733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 flipH="1">
              <a:off x="6667" y="766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7" name="Line 39"/>
            <p:cNvSpPr>
              <a:spLocks noChangeShapeType="1"/>
            </p:cNvSpPr>
            <p:nvPr/>
          </p:nvSpPr>
          <p:spPr bwMode="auto">
            <a:xfrm flipH="1">
              <a:off x="7643" y="7498"/>
              <a:ext cx="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8" name="Oval 40"/>
            <p:cNvSpPr>
              <a:spLocks noChangeArrowheads="1"/>
            </p:cNvSpPr>
            <p:nvPr/>
          </p:nvSpPr>
          <p:spPr bwMode="auto">
            <a:xfrm>
              <a:off x="7563" y="745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49" name="Freeform 41"/>
            <p:cNvSpPr>
              <a:spLocks/>
            </p:cNvSpPr>
            <p:nvPr/>
          </p:nvSpPr>
          <p:spPr bwMode="auto">
            <a:xfrm>
              <a:off x="6867" y="7209"/>
              <a:ext cx="699" cy="5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02" y="0"/>
                </a:cxn>
                <a:cxn ang="0">
                  <a:pos x="537" y="93"/>
                </a:cxn>
                <a:cxn ang="0">
                  <a:pos x="699" y="286"/>
                </a:cxn>
                <a:cxn ang="0">
                  <a:pos x="549" y="480"/>
                </a:cxn>
                <a:cxn ang="0">
                  <a:pos x="302" y="579"/>
                </a:cxn>
                <a:cxn ang="0">
                  <a:pos x="0" y="579"/>
                </a:cxn>
                <a:cxn ang="0">
                  <a:pos x="82" y="422"/>
                </a:cxn>
                <a:cxn ang="0">
                  <a:pos x="110" y="286"/>
                </a:cxn>
                <a:cxn ang="0">
                  <a:pos x="82" y="143"/>
                </a:cxn>
                <a:cxn ang="0">
                  <a:pos x="7" y="0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84738" y="1998663"/>
            <a:ext cx="593725" cy="250825"/>
            <a:chOff x="6672" y="2616"/>
            <a:chExt cx="1160" cy="579"/>
          </a:xfrm>
        </p:grpSpPr>
        <p:sp>
          <p:nvSpPr>
            <p:cNvPr id="478251" name="Freeform 43"/>
            <p:cNvSpPr>
              <a:spLocks/>
            </p:cNvSpPr>
            <p:nvPr/>
          </p:nvSpPr>
          <p:spPr bwMode="auto">
            <a:xfrm>
              <a:off x="6876" y="2616"/>
              <a:ext cx="699" cy="5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02" y="0"/>
                </a:cxn>
                <a:cxn ang="0">
                  <a:pos x="537" y="93"/>
                </a:cxn>
                <a:cxn ang="0">
                  <a:pos x="699" y="286"/>
                </a:cxn>
                <a:cxn ang="0">
                  <a:pos x="549" y="480"/>
                </a:cxn>
                <a:cxn ang="0">
                  <a:pos x="302" y="579"/>
                </a:cxn>
                <a:cxn ang="0">
                  <a:pos x="0" y="579"/>
                </a:cxn>
                <a:cxn ang="0">
                  <a:pos x="82" y="422"/>
                </a:cxn>
                <a:cxn ang="0">
                  <a:pos x="110" y="286"/>
                </a:cxn>
                <a:cxn ang="0">
                  <a:pos x="82" y="143"/>
                </a:cxn>
                <a:cxn ang="0">
                  <a:pos x="7" y="0"/>
                </a:cxn>
              </a:cxnLst>
              <a:rect l="0" t="0" r="r" b="b"/>
              <a:pathLst>
                <a:path w="699" h="579">
                  <a:moveTo>
                    <a:pt x="7" y="0"/>
                  </a:moveTo>
                  <a:cubicBezTo>
                    <a:pt x="154" y="0"/>
                    <a:pt x="171" y="0"/>
                    <a:pt x="302" y="0"/>
                  </a:cubicBezTo>
                  <a:cubicBezTo>
                    <a:pt x="357" y="3"/>
                    <a:pt x="471" y="45"/>
                    <a:pt x="537" y="93"/>
                  </a:cubicBezTo>
                  <a:cubicBezTo>
                    <a:pt x="603" y="141"/>
                    <a:pt x="652" y="186"/>
                    <a:pt x="699" y="286"/>
                  </a:cubicBezTo>
                  <a:cubicBezTo>
                    <a:pt x="672" y="364"/>
                    <a:pt x="615" y="431"/>
                    <a:pt x="549" y="480"/>
                  </a:cubicBezTo>
                  <a:cubicBezTo>
                    <a:pt x="483" y="528"/>
                    <a:pt x="375" y="579"/>
                    <a:pt x="302" y="579"/>
                  </a:cubicBezTo>
                  <a:cubicBezTo>
                    <a:pt x="174" y="579"/>
                    <a:pt x="151" y="579"/>
                    <a:pt x="0" y="579"/>
                  </a:cubicBezTo>
                  <a:cubicBezTo>
                    <a:pt x="48" y="513"/>
                    <a:pt x="64" y="471"/>
                    <a:pt x="82" y="422"/>
                  </a:cubicBezTo>
                  <a:cubicBezTo>
                    <a:pt x="101" y="373"/>
                    <a:pt x="110" y="332"/>
                    <a:pt x="110" y="286"/>
                  </a:cubicBezTo>
                  <a:cubicBezTo>
                    <a:pt x="110" y="239"/>
                    <a:pt x="99" y="191"/>
                    <a:pt x="82" y="143"/>
                  </a:cubicBezTo>
                  <a:cubicBezTo>
                    <a:pt x="66" y="95"/>
                    <a:pt x="39" y="51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2" name="Line 44"/>
            <p:cNvSpPr>
              <a:spLocks noChangeShapeType="1"/>
            </p:cNvSpPr>
            <p:nvPr/>
          </p:nvSpPr>
          <p:spPr bwMode="auto">
            <a:xfrm flipH="1">
              <a:off x="6682" y="2739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3" name="Line 45"/>
            <p:cNvSpPr>
              <a:spLocks noChangeShapeType="1"/>
            </p:cNvSpPr>
            <p:nvPr/>
          </p:nvSpPr>
          <p:spPr bwMode="auto">
            <a:xfrm flipH="1">
              <a:off x="6672" y="3069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4" name="Line 46"/>
            <p:cNvSpPr>
              <a:spLocks noChangeShapeType="1"/>
            </p:cNvSpPr>
            <p:nvPr/>
          </p:nvSpPr>
          <p:spPr bwMode="auto">
            <a:xfrm flipH="1">
              <a:off x="7568" y="2903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468938" y="2003425"/>
            <a:ext cx="452437" cy="246063"/>
            <a:chOff x="6787" y="5804"/>
            <a:chExt cx="885" cy="568"/>
          </a:xfrm>
        </p:grpSpPr>
        <p:sp>
          <p:nvSpPr>
            <p:cNvPr id="478256" name="AutoShape 48"/>
            <p:cNvSpPr>
              <a:spLocks noChangeArrowheads="1"/>
            </p:cNvSpPr>
            <p:nvPr/>
          </p:nvSpPr>
          <p:spPr bwMode="auto">
            <a:xfrm rot="5400000">
              <a:off x="6948" y="5850"/>
              <a:ext cx="568" cy="47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7" name="Line 49"/>
            <p:cNvSpPr>
              <a:spLocks noChangeShapeType="1"/>
            </p:cNvSpPr>
            <p:nvPr/>
          </p:nvSpPr>
          <p:spPr bwMode="auto">
            <a:xfrm flipH="1">
              <a:off x="6787" y="608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8" name="Line 50"/>
            <p:cNvSpPr>
              <a:spLocks noChangeShapeType="1"/>
            </p:cNvSpPr>
            <p:nvPr/>
          </p:nvSpPr>
          <p:spPr bwMode="auto">
            <a:xfrm flipH="1">
              <a:off x="7548" y="6083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259" name="Oval 51"/>
            <p:cNvSpPr>
              <a:spLocks noChangeArrowheads="1"/>
            </p:cNvSpPr>
            <p:nvPr/>
          </p:nvSpPr>
          <p:spPr bwMode="auto">
            <a:xfrm>
              <a:off x="7473" y="6043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8260" name="Line 52"/>
          <p:cNvSpPr>
            <a:spLocks noChangeShapeType="1"/>
          </p:cNvSpPr>
          <p:nvPr/>
        </p:nvSpPr>
        <p:spPr bwMode="auto">
          <a:xfrm>
            <a:off x="4305300" y="1571625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1" name="Line 53"/>
          <p:cNvSpPr>
            <a:spLocks noChangeShapeType="1"/>
          </p:cNvSpPr>
          <p:nvPr/>
        </p:nvSpPr>
        <p:spPr bwMode="auto">
          <a:xfrm>
            <a:off x="4302125" y="1822450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2" name="Line 54"/>
          <p:cNvSpPr>
            <a:spLocks noChangeShapeType="1"/>
          </p:cNvSpPr>
          <p:nvPr/>
        </p:nvSpPr>
        <p:spPr bwMode="auto">
          <a:xfrm>
            <a:off x="4314825" y="2312988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3" name="Line 55"/>
          <p:cNvSpPr>
            <a:spLocks noChangeShapeType="1"/>
          </p:cNvSpPr>
          <p:nvPr/>
        </p:nvSpPr>
        <p:spPr bwMode="auto">
          <a:xfrm>
            <a:off x="4314825" y="2560638"/>
            <a:ext cx="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4" name="Line 56"/>
          <p:cNvSpPr>
            <a:spLocks noChangeShapeType="1"/>
          </p:cNvSpPr>
          <p:nvPr/>
        </p:nvSpPr>
        <p:spPr bwMode="auto">
          <a:xfrm>
            <a:off x="4883150" y="1751013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5" name="Line 57"/>
          <p:cNvSpPr>
            <a:spLocks noChangeShapeType="1"/>
          </p:cNvSpPr>
          <p:nvPr/>
        </p:nvSpPr>
        <p:spPr bwMode="auto">
          <a:xfrm flipH="1">
            <a:off x="4879975" y="2193925"/>
            <a:ext cx="31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266" name="Text Box 58"/>
          <p:cNvSpPr txBox="1">
            <a:spLocks noChangeArrowheads="1"/>
          </p:cNvSpPr>
          <p:nvPr/>
        </p:nvSpPr>
        <p:spPr bwMode="auto">
          <a:xfrm>
            <a:off x="3843338" y="1408113"/>
            <a:ext cx="3000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1</a:t>
            </a: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3838575" y="1763713"/>
            <a:ext cx="2984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2</a:t>
            </a:r>
          </a:p>
        </p:txBody>
      </p:sp>
      <p:sp>
        <p:nvSpPr>
          <p:cNvPr id="478268" name="Text Box 60"/>
          <p:cNvSpPr txBox="1">
            <a:spLocks noChangeArrowheads="1"/>
          </p:cNvSpPr>
          <p:nvPr/>
        </p:nvSpPr>
        <p:spPr bwMode="auto">
          <a:xfrm>
            <a:off x="3835400" y="2141538"/>
            <a:ext cx="2984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4</a:t>
            </a:r>
          </a:p>
        </p:txBody>
      </p:sp>
      <p:sp>
        <p:nvSpPr>
          <p:cNvPr id="478269" name="Text Box 61"/>
          <p:cNvSpPr txBox="1">
            <a:spLocks noChangeArrowheads="1"/>
          </p:cNvSpPr>
          <p:nvPr/>
        </p:nvSpPr>
        <p:spPr bwMode="auto">
          <a:xfrm>
            <a:off x="3838575" y="2493963"/>
            <a:ext cx="298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5</a:t>
            </a:r>
          </a:p>
        </p:txBody>
      </p:sp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4394200" y="1587500"/>
            <a:ext cx="3000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3</a:t>
            </a:r>
          </a:p>
        </p:txBody>
      </p:sp>
      <p:sp>
        <p:nvSpPr>
          <p:cNvPr id="478271" name="Text Box 63"/>
          <p:cNvSpPr txBox="1">
            <a:spLocks noChangeArrowheads="1"/>
          </p:cNvSpPr>
          <p:nvPr/>
        </p:nvSpPr>
        <p:spPr bwMode="auto">
          <a:xfrm>
            <a:off x="4411663" y="2327275"/>
            <a:ext cx="298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6</a:t>
            </a:r>
          </a:p>
        </p:txBody>
      </p:sp>
      <p:sp>
        <p:nvSpPr>
          <p:cNvPr id="478272" name="Text Box 64"/>
          <p:cNvSpPr txBox="1">
            <a:spLocks noChangeArrowheads="1"/>
          </p:cNvSpPr>
          <p:nvPr/>
        </p:nvSpPr>
        <p:spPr bwMode="auto">
          <a:xfrm>
            <a:off x="4984750" y="1955800"/>
            <a:ext cx="298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7</a:t>
            </a:r>
          </a:p>
        </p:txBody>
      </p:sp>
      <p:sp>
        <p:nvSpPr>
          <p:cNvPr id="478273" name="Text Box 65"/>
          <p:cNvSpPr txBox="1">
            <a:spLocks noChangeArrowheads="1"/>
          </p:cNvSpPr>
          <p:nvPr/>
        </p:nvSpPr>
        <p:spPr bwMode="auto">
          <a:xfrm>
            <a:off x="5492750" y="1966913"/>
            <a:ext cx="2984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8</a:t>
            </a:r>
          </a:p>
        </p:txBody>
      </p:sp>
      <p:sp>
        <p:nvSpPr>
          <p:cNvPr id="478274" name="Rectangle 66"/>
          <p:cNvSpPr>
            <a:spLocks noChangeArrowheads="1"/>
          </p:cNvSpPr>
          <p:nvPr/>
        </p:nvSpPr>
        <p:spPr bwMode="auto">
          <a:xfrm>
            <a:off x="7011988" y="4002088"/>
            <a:ext cx="1524000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75" name="Rectangle 67"/>
          <p:cNvSpPr>
            <a:spLocks noChangeArrowheads="1"/>
          </p:cNvSpPr>
          <p:nvPr/>
        </p:nvSpPr>
        <p:spPr bwMode="auto">
          <a:xfrm>
            <a:off x="6054725" y="4256088"/>
            <a:ext cx="522288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76" name="AutoShape 68"/>
          <p:cNvSpPr>
            <a:spLocks noChangeArrowheads="1"/>
          </p:cNvSpPr>
          <p:nvPr/>
        </p:nvSpPr>
        <p:spPr bwMode="auto">
          <a:xfrm>
            <a:off x="6156325" y="4321175"/>
            <a:ext cx="354013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77" name="Line 69"/>
          <p:cNvSpPr>
            <a:spLocks noChangeShapeType="1"/>
          </p:cNvSpPr>
          <p:nvPr/>
        </p:nvSpPr>
        <p:spPr bwMode="auto">
          <a:xfrm flipH="1">
            <a:off x="6054725" y="4375150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78" name="Line 70"/>
          <p:cNvSpPr>
            <a:spLocks noChangeShapeType="1"/>
          </p:cNvSpPr>
          <p:nvPr/>
        </p:nvSpPr>
        <p:spPr bwMode="auto">
          <a:xfrm flipH="1">
            <a:off x="6051550" y="4518025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79" name="Line 71"/>
          <p:cNvSpPr>
            <a:spLocks noChangeShapeType="1"/>
          </p:cNvSpPr>
          <p:nvPr/>
        </p:nvSpPr>
        <p:spPr bwMode="auto">
          <a:xfrm flipH="1">
            <a:off x="6548438" y="44481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0" name="Oval 72"/>
          <p:cNvSpPr>
            <a:spLocks noChangeArrowheads="1"/>
          </p:cNvSpPr>
          <p:nvPr/>
        </p:nvSpPr>
        <p:spPr bwMode="auto">
          <a:xfrm>
            <a:off x="6508750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1" name="Text Box 73"/>
          <p:cNvSpPr txBox="1">
            <a:spLocks noChangeArrowheads="1"/>
          </p:cNvSpPr>
          <p:nvPr/>
        </p:nvSpPr>
        <p:spPr bwMode="auto">
          <a:xfrm>
            <a:off x="6137275" y="4294188"/>
            <a:ext cx="228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5</a:t>
            </a:r>
          </a:p>
        </p:txBody>
      </p:sp>
      <p:sp>
        <p:nvSpPr>
          <p:cNvPr id="478282" name="Rectangle 74"/>
          <p:cNvSpPr>
            <a:spLocks noChangeArrowheads="1"/>
          </p:cNvSpPr>
          <p:nvPr/>
        </p:nvSpPr>
        <p:spPr bwMode="auto">
          <a:xfrm>
            <a:off x="6057900" y="4848225"/>
            <a:ext cx="523875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83" name="Line 75"/>
          <p:cNvSpPr>
            <a:spLocks noChangeShapeType="1"/>
          </p:cNvSpPr>
          <p:nvPr/>
        </p:nvSpPr>
        <p:spPr bwMode="auto">
          <a:xfrm flipH="1">
            <a:off x="6056313" y="497363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4" name="Line 76"/>
          <p:cNvSpPr>
            <a:spLocks noChangeShapeType="1"/>
          </p:cNvSpPr>
          <p:nvPr/>
        </p:nvSpPr>
        <p:spPr bwMode="auto">
          <a:xfrm flipH="1">
            <a:off x="6051550" y="5114925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5" name="Line 77"/>
          <p:cNvSpPr>
            <a:spLocks noChangeShapeType="1"/>
          </p:cNvSpPr>
          <p:nvPr/>
        </p:nvSpPr>
        <p:spPr bwMode="auto">
          <a:xfrm flipH="1">
            <a:off x="6551613" y="50450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6" name="Oval 78"/>
          <p:cNvSpPr>
            <a:spLocks noChangeArrowheads="1"/>
          </p:cNvSpPr>
          <p:nvPr/>
        </p:nvSpPr>
        <p:spPr bwMode="auto">
          <a:xfrm>
            <a:off x="6510338" y="5026025"/>
            <a:ext cx="44450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7" name="Freeform 79"/>
          <p:cNvSpPr>
            <a:spLocks/>
          </p:cNvSpPr>
          <p:nvPr/>
        </p:nvSpPr>
        <p:spPr bwMode="auto">
          <a:xfrm>
            <a:off x="6154738" y="4919663"/>
            <a:ext cx="357187" cy="249237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88" name="Text Box 80"/>
          <p:cNvSpPr txBox="1">
            <a:spLocks noChangeArrowheads="1"/>
          </p:cNvSpPr>
          <p:nvPr/>
        </p:nvSpPr>
        <p:spPr bwMode="auto">
          <a:xfrm>
            <a:off x="6165850" y="4895850"/>
            <a:ext cx="2270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6</a:t>
            </a:r>
          </a:p>
        </p:txBody>
      </p:sp>
      <p:sp>
        <p:nvSpPr>
          <p:cNvPr id="478289" name="Rectangle 81"/>
          <p:cNvSpPr>
            <a:spLocks noChangeArrowheads="1"/>
          </p:cNvSpPr>
          <p:nvPr/>
        </p:nvSpPr>
        <p:spPr bwMode="auto">
          <a:xfrm>
            <a:off x="7131050" y="4256088"/>
            <a:ext cx="522288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90" name="AutoShape 82"/>
          <p:cNvSpPr>
            <a:spLocks noChangeArrowheads="1"/>
          </p:cNvSpPr>
          <p:nvPr/>
        </p:nvSpPr>
        <p:spPr bwMode="auto">
          <a:xfrm>
            <a:off x="7231063" y="4321175"/>
            <a:ext cx="355600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1" name="Line 83"/>
          <p:cNvSpPr>
            <a:spLocks noChangeShapeType="1"/>
          </p:cNvSpPr>
          <p:nvPr/>
        </p:nvSpPr>
        <p:spPr bwMode="auto">
          <a:xfrm flipH="1">
            <a:off x="7131050" y="4375150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2" name="Line 84"/>
          <p:cNvSpPr>
            <a:spLocks noChangeShapeType="1"/>
          </p:cNvSpPr>
          <p:nvPr/>
        </p:nvSpPr>
        <p:spPr bwMode="auto">
          <a:xfrm flipH="1">
            <a:off x="7127875" y="4518025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3" name="Line 85"/>
          <p:cNvSpPr>
            <a:spLocks noChangeShapeType="1"/>
          </p:cNvSpPr>
          <p:nvPr/>
        </p:nvSpPr>
        <p:spPr bwMode="auto">
          <a:xfrm flipH="1">
            <a:off x="7624763" y="44481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4" name="Oval 86"/>
          <p:cNvSpPr>
            <a:spLocks noChangeArrowheads="1"/>
          </p:cNvSpPr>
          <p:nvPr/>
        </p:nvSpPr>
        <p:spPr bwMode="auto">
          <a:xfrm>
            <a:off x="7585075" y="4433888"/>
            <a:ext cx="42863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5" name="Text Box 87"/>
          <p:cNvSpPr txBox="1">
            <a:spLocks noChangeArrowheads="1"/>
          </p:cNvSpPr>
          <p:nvPr/>
        </p:nvSpPr>
        <p:spPr bwMode="auto">
          <a:xfrm>
            <a:off x="7223125" y="4294188"/>
            <a:ext cx="2270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4</a:t>
            </a:r>
          </a:p>
        </p:txBody>
      </p:sp>
      <p:sp>
        <p:nvSpPr>
          <p:cNvPr id="478296" name="Rectangle 88"/>
          <p:cNvSpPr>
            <a:spLocks noChangeArrowheads="1"/>
          </p:cNvSpPr>
          <p:nvPr/>
        </p:nvSpPr>
        <p:spPr bwMode="auto">
          <a:xfrm>
            <a:off x="5356225" y="4256088"/>
            <a:ext cx="522288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297" name="AutoShape 89"/>
          <p:cNvSpPr>
            <a:spLocks noChangeArrowheads="1"/>
          </p:cNvSpPr>
          <p:nvPr/>
        </p:nvSpPr>
        <p:spPr bwMode="auto">
          <a:xfrm rot="5400000">
            <a:off x="5491162" y="4348163"/>
            <a:ext cx="246063" cy="24288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8" name="Line 90"/>
          <p:cNvSpPr>
            <a:spLocks noChangeShapeType="1"/>
          </p:cNvSpPr>
          <p:nvPr/>
        </p:nvSpPr>
        <p:spPr bwMode="auto">
          <a:xfrm flipH="1">
            <a:off x="5386388" y="44672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299" name="Line 91"/>
          <p:cNvSpPr>
            <a:spLocks noChangeShapeType="1"/>
          </p:cNvSpPr>
          <p:nvPr/>
        </p:nvSpPr>
        <p:spPr bwMode="auto">
          <a:xfrm flipH="1">
            <a:off x="5776913" y="4467225"/>
            <a:ext cx="6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0" name="Oval 92"/>
          <p:cNvSpPr>
            <a:spLocks noChangeArrowheads="1"/>
          </p:cNvSpPr>
          <p:nvPr/>
        </p:nvSpPr>
        <p:spPr bwMode="auto">
          <a:xfrm>
            <a:off x="5737225" y="4449763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1" name="Text Box 93"/>
          <p:cNvSpPr txBox="1">
            <a:spLocks noChangeArrowheads="1"/>
          </p:cNvSpPr>
          <p:nvPr/>
        </p:nvSpPr>
        <p:spPr bwMode="auto">
          <a:xfrm>
            <a:off x="5405438" y="4310063"/>
            <a:ext cx="228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8</a:t>
            </a:r>
          </a:p>
        </p:txBody>
      </p:sp>
      <p:sp>
        <p:nvSpPr>
          <p:cNvPr id="478302" name="Rectangle 94"/>
          <p:cNvSpPr>
            <a:spLocks noChangeArrowheads="1"/>
          </p:cNvSpPr>
          <p:nvPr/>
        </p:nvSpPr>
        <p:spPr bwMode="auto">
          <a:xfrm>
            <a:off x="5364163" y="4848225"/>
            <a:ext cx="522287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03" name="Freeform 95"/>
          <p:cNvSpPr>
            <a:spLocks/>
          </p:cNvSpPr>
          <p:nvPr/>
        </p:nvSpPr>
        <p:spPr bwMode="auto">
          <a:xfrm>
            <a:off x="5459413" y="4927600"/>
            <a:ext cx="358775" cy="25082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4" name="Line 96"/>
          <p:cNvSpPr>
            <a:spLocks noChangeShapeType="1"/>
          </p:cNvSpPr>
          <p:nvPr/>
        </p:nvSpPr>
        <p:spPr bwMode="auto">
          <a:xfrm flipH="1">
            <a:off x="5360988" y="4981575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5" name="Line 97"/>
          <p:cNvSpPr>
            <a:spLocks noChangeShapeType="1"/>
          </p:cNvSpPr>
          <p:nvPr/>
        </p:nvSpPr>
        <p:spPr bwMode="auto">
          <a:xfrm flipH="1">
            <a:off x="5356225" y="5124450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6" name="Line 98"/>
          <p:cNvSpPr>
            <a:spLocks noChangeShapeType="1"/>
          </p:cNvSpPr>
          <p:nvPr/>
        </p:nvSpPr>
        <p:spPr bwMode="auto">
          <a:xfrm flipH="1">
            <a:off x="5815013" y="5053013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07" name="Text Box 99"/>
          <p:cNvSpPr txBox="1">
            <a:spLocks noChangeArrowheads="1"/>
          </p:cNvSpPr>
          <p:nvPr/>
        </p:nvSpPr>
        <p:spPr bwMode="auto">
          <a:xfrm>
            <a:off x="5467350" y="4891088"/>
            <a:ext cx="2254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7</a:t>
            </a:r>
          </a:p>
        </p:txBody>
      </p:sp>
      <p:sp>
        <p:nvSpPr>
          <p:cNvPr id="478308" name="Rectangle 100"/>
          <p:cNvSpPr>
            <a:spLocks noChangeArrowheads="1"/>
          </p:cNvSpPr>
          <p:nvPr/>
        </p:nvSpPr>
        <p:spPr bwMode="auto">
          <a:xfrm>
            <a:off x="7829550" y="4848225"/>
            <a:ext cx="522288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09" name="Line 101"/>
          <p:cNvSpPr>
            <a:spLocks noChangeShapeType="1"/>
          </p:cNvSpPr>
          <p:nvPr/>
        </p:nvSpPr>
        <p:spPr bwMode="auto">
          <a:xfrm flipH="1">
            <a:off x="7827963" y="497363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0" name="Line 102"/>
          <p:cNvSpPr>
            <a:spLocks noChangeShapeType="1"/>
          </p:cNvSpPr>
          <p:nvPr/>
        </p:nvSpPr>
        <p:spPr bwMode="auto">
          <a:xfrm flipH="1">
            <a:off x="7823200" y="5114925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1" name="Line 103"/>
          <p:cNvSpPr>
            <a:spLocks noChangeShapeType="1"/>
          </p:cNvSpPr>
          <p:nvPr/>
        </p:nvSpPr>
        <p:spPr bwMode="auto">
          <a:xfrm flipH="1">
            <a:off x="8321675" y="5045075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2" name="Oval 104"/>
          <p:cNvSpPr>
            <a:spLocks noChangeArrowheads="1"/>
          </p:cNvSpPr>
          <p:nvPr/>
        </p:nvSpPr>
        <p:spPr bwMode="auto">
          <a:xfrm>
            <a:off x="8281988" y="5026025"/>
            <a:ext cx="42862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3" name="Freeform 105"/>
          <p:cNvSpPr>
            <a:spLocks/>
          </p:cNvSpPr>
          <p:nvPr/>
        </p:nvSpPr>
        <p:spPr bwMode="auto">
          <a:xfrm>
            <a:off x="7924800" y="4919663"/>
            <a:ext cx="358775" cy="249237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4" name="Text Box 106"/>
          <p:cNvSpPr txBox="1">
            <a:spLocks noChangeArrowheads="1"/>
          </p:cNvSpPr>
          <p:nvPr/>
        </p:nvSpPr>
        <p:spPr bwMode="auto">
          <a:xfrm>
            <a:off x="7948613" y="4887913"/>
            <a:ext cx="228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2</a:t>
            </a:r>
          </a:p>
        </p:txBody>
      </p:sp>
      <p:sp>
        <p:nvSpPr>
          <p:cNvPr id="478315" name="Rectangle 107"/>
          <p:cNvSpPr>
            <a:spLocks noChangeArrowheads="1"/>
          </p:cNvSpPr>
          <p:nvPr/>
        </p:nvSpPr>
        <p:spPr bwMode="auto">
          <a:xfrm>
            <a:off x="7131050" y="4848225"/>
            <a:ext cx="522288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16" name="AutoShape 108"/>
          <p:cNvSpPr>
            <a:spLocks noChangeArrowheads="1"/>
          </p:cNvSpPr>
          <p:nvPr/>
        </p:nvSpPr>
        <p:spPr bwMode="auto">
          <a:xfrm>
            <a:off x="7231063" y="4913313"/>
            <a:ext cx="355600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7" name="Line 109"/>
          <p:cNvSpPr>
            <a:spLocks noChangeShapeType="1"/>
          </p:cNvSpPr>
          <p:nvPr/>
        </p:nvSpPr>
        <p:spPr bwMode="auto">
          <a:xfrm flipH="1">
            <a:off x="7131050" y="4967288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8" name="Line 110"/>
          <p:cNvSpPr>
            <a:spLocks noChangeShapeType="1"/>
          </p:cNvSpPr>
          <p:nvPr/>
        </p:nvSpPr>
        <p:spPr bwMode="auto">
          <a:xfrm flipH="1">
            <a:off x="7127875" y="5110163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19" name="Line 111"/>
          <p:cNvSpPr>
            <a:spLocks noChangeShapeType="1"/>
          </p:cNvSpPr>
          <p:nvPr/>
        </p:nvSpPr>
        <p:spPr bwMode="auto">
          <a:xfrm flipH="1">
            <a:off x="7624763" y="503872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0" name="Oval 112"/>
          <p:cNvSpPr>
            <a:spLocks noChangeArrowheads="1"/>
          </p:cNvSpPr>
          <p:nvPr/>
        </p:nvSpPr>
        <p:spPr bwMode="auto">
          <a:xfrm>
            <a:off x="7585075" y="5026025"/>
            <a:ext cx="42863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1" name="Text Box 113"/>
          <p:cNvSpPr txBox="1">
            <a:spLocks noChangeArrowheads="1"/>
          </p:cNvSpPr>
          <p:nvPr/>
        </p:nvSpPr>
        <p:spPr bwMode="auto">
          <a:xfrm>
            <a:off x="7229475" y="4891088"/>
            <a:ext cx="258763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3</a:t>
            </a:r>
          </a:p>
        </p:txBody>
      </p:sp>
      <p:sp>
        <p:nvSpPr>
          <p:cNvPr id="478322" name="Rectangle 114"/>
          <p:cNvSpPr>
            <a:spLocks noChangeArrowheads="1"/>
          </p:cNvSpPr>
          <p:nvPr/>
        </p:nvSpPr>
        <p:spPr bwMode="auto">
          <a:xfrm>
            <a:off x="7829550" y="4256088"/>
            <a:ext cx="522288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23" name="Line 115"/>
          <p:cNvSpPr>
            <a:spLocks noChangeShapeType="1"/>
          </p:cNvSpPr>
          <p:nvPr/>
        </p:nvSpPr>
        <p:spPr bwMode="auto">
          <a:xfrm flipH="1">
            <a:off x="7827963" y="4381500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4" name="Line 116"/>
          <p:cNvSpPr>
            <a:spLocks noChangeShapeType="1"/>
          </p:cNvSpPr>
          <p:nvPr/>
        </p:nvSpPr>
        <p:spPr bwMode="auto">
          <a:xfrm flipH="1">
            <a:off x="7823200" y="4522788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5" name="Line 117"/>
          <p:cNvSpPr>
            <a:spLocks noChangeShapeType="1"/>
          </p:cNvSpPr>
          <p:nvPr/>
        </p:nvSpPr>
        <p:spPr bwMode="auto">
          <a:xfrm flipH="1">
            <a:off x="8321675" y="4452938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6" name="Oval 118"/>
          <p:cNvSpPr>
            <a:spLocks noChangeArrowheads="1"/>
          </p:cNvSpPr>
          <p:nvPr/>
        </p:nvSpPr>
        <p:spPr bwMode="auto">
          <a:xfrm>
            <a:off x="8281988" y="4433888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7" name="Freeform 119"/>
          <p:cNvSpPr>
            <a:spLocks/>
          </p:cNvSpPr>
          <p:nvPr/>
        </p:nvSpPr>
        <p:spPr bwMode="auto">
          <a:xfrm>
            <a:off x="7924800" y="4327525"/>
            <a:ext cx="358775" cy="2492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28" name="Text Box 120"/>
          <p:cNvSpPr txBox="1">
            <a:spLocks noChangeArrowheads="1"/>
          </p:cNvSpPr>
          <p:nvPr/>
        </p:nvSpPr>
        <p:spPr bwMode="auto">
          <a:xfrm>
            <a:off x="7937500" y="4294188"/>
            <a:ext cx="228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1</a:t>
            </a:r>
          </a:p>
        </p:txBody>
      </p:sp>
      <p:sp>
        <p:nvSpPr>
          <p:cNvPr id="478329" name="Line 121"/>
          <p:cNvSpPr>
            <a:spLocks noChangeShapeType="1"/>
          </p:cNvSpPr>
          <p:nvPr/>
        </p:nvSpPr>
        <p:spPr bwMode="auto">
          <a:xfrm>
            <a:off x="5387975" y="44704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0" name="Line 122"/>
          <p:cNvSpPr>
            <a:spLocks noChangeShapeType="1"/>
          </p:cNvSpPr>
          <p:nvPr/>
        </p:nvSpPr>
        <p:spPr bwMode="auto">
          <a:xfrm flipV="1">
            <a:off x="5953125" y="4773613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1" name="Line 123"/>
          <p:cNvSpPr>
            <a:spLocks noChangeShapeType="1"/>
          </p:cNvSpPr>
          <p:nvPr/>
        </p:nvSpPr>
        <p:spPr bwMode="auto">
          <a:xfrm flipV="1">
            <a:off x="5387975" y="4768850"/>
            <a:ext cx="55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2" name="Line 124"/>
          <p:cNvSpPr>
            <a:spLocks noChangeShapeType="1"/>
          </p:cNvSpPr>
          <p:nvPr/>
        </p:nvSpPr>
        <p:spPr bwMode="auto">
          <a:xfrm>
            <a:off x="5356225" y="528955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3" name="Line 125"/>
          <p:cNvSpPr>
            <a:spLocks noChangeShapeType="1"/>
          </p:cNvSpPr>
          <p:nvPr/>
        </p:nvSpPr>
        <p:spPr bwMode="auto">
          <a:xfrm>
            <a:off x="6632575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4" name="Line 126"/>
          <p:cNvSpPr>
            <a:spLocks noChangeShapeType="1"/>
          </p:cNvSpPr>
          <p:nvPr/>
        </p:nvSpPr>
        <p:spPr bwMode="auto">
          <a:xfrm>
            <a:off x="5356225" y="5126038"/>
            <a:ext cx="0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5" name="Line 127"/>
          <p:cNvSpPr>
            <a:spLocks noChangeShapeType="1"/>
          </p:cNvSpPr>
          <p:nvPr/>
        </p:nvSpPr>
        <p:spPr bwMode="auto">
          <a:xfrm>
            <a:off x="7704138" y="5033963"/>
            <a:ext cx="1587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6" name="Line 128"/>
          <p:cNvSpPr>
            <a:spLocks noChangeShapeType="1"/>
          </p:cNvSpPr>
          <p:nvPr/>
        </p:nvSpPr>
        <p:spPr bwMode="auto">
          <a:xfrm flipH="1" flipV="1">
            <a:off x="5297488" y="5345113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7" name="Line 129"/>
          <p:cNvSpPr>
            <a:spLocks noChangeShapeType="1"/>
          </p:cNvSpPr>
          <p:nvPr/>
        </p:nvSpPr>
        <p:spPr bwMode="auto">
          <a:xfrm flipH="1" flipV="1">
            <a:off x="5297488" y="4979988"/>
            <a:ext cx="15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8" name="Line 130"/>
          <p:cNvSpPr>
            <a:spLocks noChangeShapeType="1"/>
          </p:cNvSpPr>
          <p:nvPr/>
        </p:nvSpPr>
        <p:spPr bwMode="auto">
          <a:xfrm>
            <a:off x="5302250" y="4979988"/>
            <a:ext cx="5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39" name="Line 131"/>
          <p:cNvSpPr>
            <a:spLocks noChangeShapeType="1"/>
          </p:cNvSpPr>
          <p:nvPr/>
        </p:nvSpPr>
        <p:spPr bwMode="auto">
          <a:xfrm>
            <a:off x="6632575" y="445293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0" name="Line 132"/>
          <p:cNvSpPr>
            <a:spLocks noChangeShapeType="1"/>
          </p:cNvSpPr>
          <p:nvPr/>
        </p:nvSpPr>
        <p:spPr bwMode="auto">
          <a:xfrm flipH="1">
            <a:off x="5994400" y="4699000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1" name="Line 133"/>
          <p:cNvSpPr>
            <a:spLocks noChangeShapeType="1"/>
          </p:cNvSpPr>
          <p:nvPr/>
        </p:nvSpPr>
        <p:spPr bwMode="auto">
          <a:xfrm>
            <a:off x="5994400" y="469900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2" name="Line 134"/>
          <p:cNvSpPr>
            <a:spLocks noChangeShapeType="1"/>
          </p:cNvSpPr>
          <p:nvPr/>
        </p:nvSpPr>
        <p:spPr bwMode="auto">
          <a:xfrm>
            <a:off x="5994400" y="4973638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3" name="Line 135"/>
          <p:cNvSpPr>
            <a:spLocks noChangeShapeType="1"/>
          </p:cNvSpPr>
          <p:nvPr/>
        </p:nvSpPr>
        <p:spPr bwMode="auto">
          <a:xfrm>
            <a:off x="7707313" y="44529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4" name="Line 136"/>
          <p:cNvSpPr>
            <a:spLocks noChangeShapeType="1"/>
          </p:cNvSpPr>
          <p:nvPr/>
        </p:nvSpPr>
        <p:spPr bwMode="auto">
          <a:xfrm flipH="1" flipV="1">
            <a:off x="6048375" y="4748213"/>
            <a:ext cx="16621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5" name="Line 137"/>
          <p:cNvSpPr>
            <a:spLocks noChangeShapeType="1"/>
          </p:cNvSpPr>
          <p:nvPr/>
        </p:nvSpPr>
        <p:spPr bwMode="auto">
          <a:xfrm flipH="1">
            <a:off x="6049963" y="4748213"/>
            <a:ext cx="158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6" name="Line 138"/>
          <p:cNvSpPr>
            <a:spLocks noChangeShapeType="1"/>
          </p:cNvSpPr>
          <p:nvPr/>
        </p:nvSpPr>
        <p:spPr bwMode="auto">
          <a:xfrm>
            <a:off x="8404225" y="445293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7" name="Line 139"/>
          <p:cNvSpPr>
            <a:spLocks noChangeShapeType="1"/>
          </p:cNvSpPr>
          <p:nvPr/>
        </p:nvSpPr>
        <p:spPr bwMode="auto">
          <a:xfrm flipH="1">
            <a:off x="7127875" y="4799013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8" name="Line 140"/>
          <p:cNvSpPr>
            <a:spLocks noChangeShapeType="1"/>
          </p:cNvSpPr>
          <p:nvPr/>
        </p:nvSpPr>
        <p:spPr bwMode="auto">
          <a:xfrm flipH="1">
            <a:off x="7126288" y="4799013"/>
            <a:ext cx="1587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49" name="Line 141"/>
          <p:cNvSpPr>
            <a:spLocks noChangeShapeType="1"/>
          </p:cNvSpPr>
          <p:nvPr/>
        </p:nvSpPr>
        <p:spPr bwMode="auto">
          <a:xfrm>
            <a:off x="8404225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50" name="Line 142"/>
          <p:cNvSpPr>
            <a:spLocks noChangeShapeType="1"/>
          </p:cNvSpPr>
          <p:nvPr/>
        </p:nvSpPr>
        <p:spPr bwMode="auto">
          <a:xfrm flipH="1">
            <a:off x="7127875" y="528955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51" name="Line 143"/>
          <p:cNvSpPr>
            <a:spLocks noChangeShapeType="1"/>
          </p:cNvSpPr>
          <p:nvPr/>
        </p:nvSpPr>
        <p:spPr bwMode="auto">
          <a:xfrm flipH="1" flipV="1">
            <a:off x="7126288" y="5108575"/>
            <a:ext cx="15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352" name="Rectangle 144"/>
          <p:cNvSpPr>
            <a:spLocks noChangeArrowheads="1"/>
          </p:cNvSpPr>
          <p:nvPr/>
        </p:nvSpPr>
        <p:spPr bwMode="auto">
          <a:xfrm>
            <a:off x="814388" y="4002088"/>
            <a:ext cx="1552575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53" name="Rectangle 145"/>
          <p:cNvSpPr>
            <a:spLocks noChangeArrowheads="1"/>
          </p:cNvSpPr>
          <p:nvPr/>
        </p:nvSpPr>
        <p:spPr bwMode="auto">
          <a:xfrm>
            <a:off x="2613025" y="4002088"/>
            <a:ext cx="1524000" cy="1525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54" name="Rectangle 146"/>
          <p:cNvSpPr>
            <a:spLocks noChangeArrowheads="1"/>
          </p:cNvSpPr>
          <p:nvPr/>
        </p:nvSpPr>
        <p:spPr bwMode="auto">
          <a:xfrm>
            <a:off x="2732088" y="4838700"/>
            <a:ext cx="523875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55" name="AutoShape 147"/>
          <p:cNvSpPr>
            <a:spLocks noChangeArrowheads="1"/>
          </p:cNvSpPr>
          <p:nvPr/>
        </p:nvSpPr>
        <p:spPr bwMode="auto">
          <a:xfrm>
            <a:off x="2833688" y="4905375"/>
            <a:ext cx="354012" cy="249238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56" name="Line 148"/>
          <p:cNvSpPr>
            <a:spLocks noChangeShapeType="1"/>
          </p:cNvSpPr>
          <p:nvPr/>
        </p:nvSpPr>
        <p:spPr bwMode="auto">
          <a:xfrm flipH="1">
            <a:off x="2732088" y="4959350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57" name="Line 149"/>
          <p:cNvSpPr>
            <a:spLocks noChangeShapeType="1"/>
          </p:cNvSpPr>
          <p:nvPr/>
        </p:nvSpPr>
        <p:spPr bwMode="auto">
          <a:xfrm flipH="1">
            <a:off x="2728913" y="51022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58" name="Line 150"/>
          <p:cNvSpPr>
            <a:spLocks noChangeShapeType="1"/>
          </p:cNvSpPr>
          <p:nvPr/>
        </p:nvSpPr>
        <p:spPr bwMode="auto">
          <a:xfrm flipH="1">
            <a:off x="3227388" y="5030788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59" name="Oval 151"/>
          <p:cNvSpPr>
            <a:spLocks noChangeArrowheads="1"/>
          </p:cNvSpPr>
          <p:nvPr/>
        </p:nvSpPr>
        <p:spPr bwMode="auto">
          <a:xfrm>
            <a:off x="3186113" y="50180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0" name="Text Box 152"/>
          <p:cNvSpPr txBox="1">
            <a:spLocks noChangeArrowheads="1"/>
          </p:cNvSpPr>
          <p:nvPr/>
        </p:nvSpPr>
        <p:spPr bwMode="auto">
          <a:xfrm>
            <a:off x="2820988" y="4870450"/>
            <a:ext cx="22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5</a:t>
            </a:r>
          </a:p>
        </p:txBody>
      </p:sp>
      <p:sp>
        <p:nvSpPr>
          <p:cNvPr id="478361" name="Rectangle 153"/>
          <p:cNvSpPr>
            <a:spLocks noChangeArrowheads="1"/>
          </p:cNvSpPr>
          <p:nvPr/>
        </p:nvSpPr>
        <p:spPr bwMode="auto">
          <a:xfrm>
            <a:off x="1633538" y="4848225"/>
            <a:ext cx="522287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62" name="Line 154"/>
          <p:cNvSpPr>
            <a:spLocks noChangeShapeType="1"/>
          </p:cNvSpPr>
          <p:nvPr/>
        </p:nvSpPr>
        <p:spPr bwMode="auto">
          <a:xfrm flipH="1">
            <a:off x="1631950" y="4973638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3" name="Line 155"/>
          <p:cNvSpPr>
            <a:spLocks noChangeShapeType="1"/>
          </p:cNvSpPr>
          <p:nvPr/>
        </p:nvSpPr>
        <p:spPr bwMode="auto">
          <a:xfrm flipH="1">
            <a:off x="1627188" y="51149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4" name="Line 156"/>
          <p:cNvSpPr>
            <a:spLocks noChangeShapeType="1"/>
          </p:cNvSpPr>
          <p:nvPr/>
        </p:nvSpPr>
        <p:spPr bwMode="auto">
          <a:xfrm flipH="1">
            <a:off x="2125663" y="5045075"/>
            <a:ext cx="7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5" name="Oval 157"/>
          <p:cNvSpPr>
            <a:spLocks noChangeArrowheads="1"/>
          </p:cNvSpPr>
          <p:nvPr/>
        </p:nvSpPr>
        <p:spPr bwMode="auto">
          <a:xfrm>
            <a:off x="2085975" y="5026025"/>
            <a:ext cx="42863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6" name="Freeform 158"/>
          <p:cNvSpPr>
            <a:spLocks/>
          </p:cNvSpPr>
          <p:nvPr/>
        </p:nvSpPr>
        <p:spPr bwMode="auto">
          <a:xfrm>
            <a:off x="1728788" y="4919663"/>
            <a:ext cx="358775" cy="249237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67" name="Text Box 159"/>
          <p:cNvSpPr txBox="1">
            <a:spLocks noChangeArrowheads="1"/>
          </p:cNvSpPr>
          <p:nvPr/>
        </p:nvSpPr>
        <p:spPr bwMode="auto">
          <a:xfrm>
            <a:off x="1747838" y="4895850"/>
            <a:ext cx="2270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6</a:t>
            </a:r>
          </a:p>
        </p:txBody>
      </p:sp>
      <p:sp>
        <p:nvSpPr>
          <p:cNvPr id="478368" name="Rectangle 160"/>
          <p:cNvSpPr>
            <a:spLocks noChangeArrowheads="1"/>
          </p:cNvSpPr>
          <p:nvPr/>
        </p:nvSpPr>
        <p:spPr bwMode="auto">
          <a:xfrm>
            <a:off x="2732088" y="4256088"/>
            <a:ext cx="523875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69" name="AutoShape 161"/>
          <p:cNvSpPr>
            <a:spLocks noChangeArrowheads="1"/>
          </p:cNvSpPr>
          <p:nvPr/>
        </p:nvSpPr>
        <p:spPr bwMode="auto">
          <a:xfrm>
            <a:off x="2833688" y="4321175"/>
            <a:ext cx="354012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0" name="Line 162"/>
          <p:cNvSpPr>
            <a:spLocks noChangeShapeType="1"/>
          </p:cNvSpPr>
          <p:nvPr/>
        </p:nvSpPr>
        <p:spPr bwMode="auto">
          <a:xfrm flipH="1">
            <a:off x="2732088" y="4375150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1" name="Line 163"/>
          <p:cNvSpPr>
            <a:spLocks noChangeShapeType="1"/>
          </p:cNvSpPr>
          <p:nvPr/>
        </p:nvSpPr>
        <p:spPr bwMode="auto">
          <a:xfrm flipH="1">
            <a:off x="2728913" y="4518025"/>
            <a:ext cx="106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2" name="Line 164"/>
          <p:cNvSpPr>
            <a:spLocks noChangeShapeType="1"/>
          </p:cNvSpPr>
          <p:nvPr/>
        </p:nvSpPr>
        <p:spPr bwMode="auto">
          <a:xfrm flipH="1">
            <a:off x="3227388" y="44481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3" name="Oval 165"/>
          <p:cNvSpPr>
            <a:spLocks noChangeArrowheads="1"/>
          </p:cNvSpPr>
          <p:nvPr/>
        </p:nvSpPr>
        <p:spPr bwMode="auto">
          <a:xfrm>
            <a:off x="3186113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4" name="Text Box 166"/>
          <p:cNvSpPr txBox="1">
            <a:spLocks noChangeArrowheads="1"/>
          </p:cNvSpPr>
          <p:nvPr/>
        </p:nvSpPr>
        <p:spPr bwMode="auto">
          <a:xfrm>
            <a:off x="2805113" y="4302125"/>
            <a:ext cx="227012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4</a:t>
            </a:r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930275" y="4256088"/>
            <a:ext cx="523875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76" name="AutoShape 168"/>
          <p:cNvSpPr>
            <a:spLocks noChangeArrowheads="1"/>
          </p:cNvSpPr>
          <p:nvPr/>
        </p:nvSpPr>
        <p:spPr bwMode="auto">
          <a:xfrm rot="5400000">
            <a:off x="1066800" y="4335463"/>
            <a:ext cx="244475" cy="2444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7" name="Line 169"/>
          <p:cNvSpPr>
            <a:spLocks noChangeShapeType="1"/>
          </p:cNvSpPr>
          <p:nvPr/>
        </p:nvSpPr>
        <p:spPr bwMode="auto">
          <a:xfrm flipH="1">
            <a:off x="962025" y="4467225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8" name="Line 170"/>
          <p:cNvSpPr>
            <a:spLocks noChangeShapeType="1"/>
          </p:cNvSpPr>
          <p:nvPr/>
        </p:nvSpPr>
        <p:spPr bwMode="auto">
          <a:xfrm flipH="1">
            <a:off x="1350963" y="4467225"/>
            <a:ext cx="63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79" name="Oval 171"/>
          <p:cNvSpPr>
            <a:spLocks noChangeArrowheads="1"/>
          </p:cNvSpPr>
          <p:nvPr/>
        </p:nvSpPr>
        <p:spPr bwMode="auto">
          <a:xfrm>
            <a:off x="1312863" y="4449763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0" name="Text Box 172"/>
          <p:cNvSpPr txBox="1">
            <a:spLocks noChangeArrowheads="1"/>
          </p:cNvSpPr>
          <p:nvPr/>
        </p:nvSpPr>
        <p:spPr bwMode="auto">
          <a:xfrm>
            <a:off x="982663" y="4298950"/>
            <a:ext cx="228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8</a:t>
            </a:r>
          </a:p>
        </p:txBody>
      </p:sp>
      <p:sp>
        <p:nvSpPr>
          <p:cNvPr id="478381" name="Rectangle 173"/>
          <p:cNvSpPr>
            <a:spLocks noChangeArrowheads="1"/>
          </p:cNvSpPr>
          <p:nvPr/>
        </p:nvSpPr>
        <p:spPr bwMode="auto">
          <a:xfrm>
            <a:off x="939800" y="4848225"/>
            <a:ext cx="522288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82" name="Freeform 174"/>
          <p:cNvSpPr>
            <a:spLocks/>
          </p:cNvSpPr>
          <p:nvPr/>
        </p:nvSpPr>
        <p:spPr bwMode="auto">
          <a:xfrm>
            <a:off x="1035050" y="4927600"/>
            <a:ext cx="358775" cy="25082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3" name="Line 175"/>
          <p:cNvSpPr>
            <a:spLocks noChangeShapeType="1"/>
          </p:cNvSpPr>
          <p:nvPr/>
        </p:nvSpPr>
        <p:spPr bwMode="auto">
          <a:xfrm flipH="1">
            <a:off x="936625" y="49815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4" name="Line 176"/>
          <p:cNvSpPr>
            <a:spLocks noChangeShapeType="1"/>
          </p:cNvSpPr>
          <p:nvPr/>
        </p:nvSpPr>
        <p:spPr bwMode="auto">
          <a:xfrm flipH="1">
            <a:off x="930275" y="5124450"/>
            <a:ext cx="134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5" name="Line 177"/>
          <p:cNvSpPr>
            <a:spLocks noChangeShapeType="1"/>
          </p:cNvSpPr>
          <p:nvPr/>
        </p:nvSpPr>
        <p:spPr bwMode="auto">
          <a:xfrm flipH="1">
            <a:off x="1389063" y="5053013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6" name="Text Box 178"/>
          <p:cNvSpPr txBox="1">
            <a:spLocks noChangeArrowheads="1"/>
          </p:cNvSpPr>
          <p:nvPr/>
        </p:nvSpPr>
        <p:spPr bwMode="auto">
          <a:xfrm>
            <a:off x="1054100" y="4905375"/>
            <a:ext cx="22701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7</a:t>
            </a:r>
          </a:p>
        </p:txBody>
      </p:sp>
      <p:sp>
        <p:nvSpPr>
          <p:cNvPr id="478387" name="Rectangle 179"/>
          <p:cNvSpPr>
            <a:spLocks noChangeArrowheads="1"/>
          </p:cNvSpPr>
          <p:nvPr/>
        </p:nvSpPr>
        <p:spPr bwMode="auto">
          <a:xfrm>
            <a:off x="3432175" y="4848225"/>
            <a:ext cx="522288" cy="39211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88" name="Line 180"/>
          <p:cNvSpPr>
            <a:spLocks noChangeShapeType="1"/>
          </p:cNvSpPr>
          <p:nvPr/>
        </p:nvSpPr>
        <p:spPr bwMode="auto">
          <a:xfrm flipH="1">
            <a:off x="3430588" y="49736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89" name="Line 181"/>
          <p:cNvSpPr>
            <a:spLocks noChangeShapeType="1"/>
          </p:cNvSpPr>
          <p:nvPr/>
        </p:nvSpPr>
        <p:spPr bwMode="auto">
          <a:xfrm flipH="1">
            <a:off x="3424238" y="5114925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0" name="Line 182"/>
          <p:cNvSpPr>
            <a:spLocks noChangeShapeType="1"/>
          </p:cNvSpPr>
          <p:nvPr/>
        </p:nvSpPr>
        <p:spPr bwMode="auto">
          <a:xfrm flipH="1">
            <a:off x="3924300" y="5045075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1" name="Oval 183"/>
          <p:cNvSpPr>
            <a:spLocks noChangeArrowheads="1"/>
          </p:cNvSpPr>
          <p:nvPr/>
        </p:nvSpPr>
        <p:spPr bwMode="auto">
          <a:xfrm>
            <a:off x="3883025" y="5026025"/>
            <a:ext cx="44450" cy="36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2" name="Freeform 184"/>
          <p:cNvSpPr>
            <a:spLocks/>
          </p:cNvSpPr>
          <p:nvPr/>
        </p:nvSpPr>
        <p:spPr bwMode="auto">
          <a:xfrm>
            <a:off x="3527425" y="4919663"/>
            <a:ext cx="358775" cy="249237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3" name="Text Box 185"/>
          <p:cNvSpPr txBox="1">
            <a:spLocks noChangeArrowheads="1"/>
          </p:cNvSpPr>
          <p:nvPr/>
        </p:nvSpPr>
        <p:spPr bwMode="auto">
          <a:xfrm>
            <a:off x="3551238" y="4894263"/>
            <a:ext cx="228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2</a:t>
            </a:r>
          </a:p>
        </p:txBody>
      </p:sp>
      <p:sp>
        <p:nvSpPr>
          <p:cNvPr id="478394" name="Rectangle 186"/>
          <p:cNvSpPr>
            <a:spLocks noChangeArrowheads="1"/>
          </p:cNvSpPr>
          <p:nvPr/>
        </p:nvSpPr>
        <p:spPr bwMode="auto">
          <a:xfrm>
            <a:off x="1689100" y="4249738"/>
            <a:ext cx="520700" cy="39211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395" name="AutoShape 187"/>
          <p:cNvSpPr>
            <a:spLocks noChangeArrowheads="1"/>
          </p:cNvSpPr>
          <p:nvPr/>
        </p:nvSpPr>
        <p:spPr bwMode="auto">
          <a:xfrm>
            <a:off x="1789113" y="4314825"/>
            <a:ext cx="354012" cy="250825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6" name="Line 188"/>
          <p:cNvSpPr>
            <a:spLocks noChangeShapeType="1"/>
          </p:cNvSpPr>
          <p:nvPr/>
        </p:nvSpPr>
        <p:spPr bwMode="auto">
          <a:xfrm flipH="1">
            <a:off x="1689100" y="4368800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7" name="Line 189"/>
          <p:cNvSpPr>
            <a:spLocks noChangeShapeType="1"/>
          </p:cNvSpPr>
          <p:nvPr/>
        </p:nvSpPr>
        <p:spPr bwMode="auto">
          <a:xfrm flipH="1">
            <a:off x="1685925" y="4511675"/>
            <a:ext cx="103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8" name="Line 190"/>
          <p:cNvSpPr>
            <a:spLocks noChangeShapeType="1"/>
          </p:cNvSpPr>
          <p:nvPr/>
        </p:nvSpPr>
        <p:spPr bwMode="auto">
          <a:xfrm flipH="1">
            <a:off x="2181225" y="4440238"/>
            <a:ext cx="7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399" name="Oval 191"/>
          <p:cNvSpPr>
            <a:spLocks noChangeArrowheads="1"/>
          </p:cNvSpPr>
          <p:nvPr/>
        </p:nvSpPr>
        <p:spPr bwMode="auto">
          <a:xfrm>
            <a:off x="2141538" y="4427538"/>
            <a:ext cx="42862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0" name="Text Box 192"/>
          <p:cNvSpPr txBox="1">
            <a:spLocks noChangeArrowheads="1"/>
          </p:cNvSpPr>
          <p:nvPr/>
        </p:nvSpPr>
        <p:spPr bwMode="auto">
          <a:xfrm>
            <a:off x="1795463" y="4298950"/>
            <a:ext cx="2270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3</a:t>
            </a:r>
          </a:p>
        </p:txBody>
      </p:sp>
      <p:sp>
        <p:nvSpPr>
          <p:cNvPr id="478401" name="Rectangle 193"/>
          <p:cNvSpPr>
            <a:spLocks noChangeArrowheads="1"/>
          </p:cNvSpPr>
          <p:nvPr/>
        </p:nvSpPr>
        <p:spPr bwMode="auto">
          <a:xfrm>
            <a:off x="3432175" y="4256088"/>
            <a:ext cx="522288" cy="3937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402" name="Line 194"/>
          <p:cNvSpPr>
            <a:spLocks noChangeShapeType="1"/>
          </p:cNvSpPr>
          <p:nvPr/>
        </p:nvSpPr>
        <p:spPr bwMode="auto">
          <a:xfrm flipH="1">
            <a:off x="3430588" y="438150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3" name="Line 195"/>
          <p:cNvSpPr>
            <a:spLocks noChangeShapeType="1"/>
          </p:cNvSpPr>
          <p:nvPr/>
        </p:nvSpPr>
        <p:spPr bwMode="auto">
          <a:xfrm flipH="1">
            <a:off x="3424238" y="4522788"/>
            <a:ext cx="13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4" name="Line 196"/>
          <p:cNvSpPr>
            <a:spLocks noChangeShapeType="1"/>
          </p:cNvSpPr>
          <p:nvPr/>
        </p:nvSpPr>
        <p:spPr bwMode="auto">
          <a:xfrm flipH="1">
            <a:off x="3924300" y="4452938"/>
            <a:ext cx="7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5" name="Oval 197"/>
          <p:cNvSpPr>
            <a:spLocks noChangeArrowheads="1"/>
          </p:cNvSpPr>
          <p:nvPr/>
        </p:nvSpPr>
        <p:spPr bwMode="auto">
          <a:xfrm>
            <a:off x="3883025" y="4433888"/>
            <a:ext cx="44450" cy="36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6" name="Freeform 198"/>
          <p:cNvSpPr>
            <a:spLocks/>
          </p:cNvSpPr>
          <p:nvPr/>
        </p:nvSpPr>
        <p:spPr bwMode="auto">
          <a:xfrm>
            <a:off x="3527425" y="4327525"/>
            <a:ext cx="358775" cy="2492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302" y="0"/>
              </a:cxn>
              <a:cxn ang="0">
                <a:pos x="537" y="93"/>
              </a:cxn>
              <a:cxn ang="0">
                <a:pos x="699" y="286"/>
              </a:cxn>
              <a:cxn ang="0">
                <a:pos x="549" y="480"/>
              </a:cxn>
              <a:cxn ang="0">
                <a:pos x="302" y="579"/>
              </a:cxn>
              <a:cxn ang="0">
                <a:pos x="0" y="579"/>
              </a:cxn>
              <a:cxn ang="0">
                <a:pos x="82" y="422"/>
              </a:cxn>
              <a:cxn ang="0">
                <a:pos x="110" y="286"/>
              </a:cxn>
              <a:cxn ang="0">
                <a:pos x="82" y="143"/>
              </a:cxn>
              <a:cxn ang="0">
                <a:pos x="7" y="0"/>
              </a:cxn>
            </a:cxnLst>
            <a:rect l="0" t="0" r="r" b="b"/>
            <a:pathLst>
              <a:path w="699" h="579">
                <a:moveTo>
                  <a:pt x="7" y="0"/>
                </a:moveTo>
                <a:cubicBezTo>
                  <a:pt x="154" y="0"/>
                  <a:pt x="171" y="0"/>
                  <a:pt x="302" y="0"/>
                </a:cubicBezTo>
                <a:cubicBezTo>
                  <a:pt x="357" y="3"/>
                  <a:pt x="471" y="45"/>
                  <a:pt x="537" y="93"/>
                </a:cubicBezTo>
                <a:cubicBezTo>
                  <a:pt x="603" y="141"/>
                  <a:pt x="652" y="186"/>
                  <a:pt x="699" y="286"/>
                </a:cubicBezTo>
                <a:cubicBezTo>
                  <a:pt x="672" y="364"/>
                  <a:pt x="615" y="431"/>
                  <a:pt x="549" y="480"/>
                </a:cubicBezTo>
                <a:cubicBezTo>
                  <a:pt x="483" y="528"/>
                  <a:pt x="375" y="579"/>
                  <a:pt x="302" y="579"/>
                </a:cubicBezTo>
                <a:cubicBezTo>
                  <a:pt x="174" y="579"/>
                  <a:pt x="151" y="579"/>
                  <a:pt x="0" y="579"/>
                </a:cubicBezTo>
                <a:cubicBezTo>
                  <a:pt x="48" y="513"/>
                  <a:pt x="64" y="471"/>
                  <a:pt x="82" y="422"/>
                </a:cubicBezTo>
                <a:cubicBezTo>
                  <a:pt x="101" y="373"/>
                  <a:pt x="110" y="332"/>
                  <a:pt x="110" y="286"/>
                </a:cubicBezTo>
                <a:cubicBezTo>
                  <a:pt x="110" y="239"/>
                  <a:pt x="99" y="191"/>
                  <a:pt x="82" y="143"/>
                </a:cubicBezTo>
                <a:cubicBezTo>
                  <a:pt x="66" y="95"/>
                  <a:pt x="39" y="51"/>
                  <a:pt x="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8407" name="Text Box 199"/>
          <p:cNvSpPr txBox="1">
            <a:spLocks noChangeArrowheads="1"/>
          </p:cNvSpPr>
          <p:nvPr/>
        </p:nvSpPr>
        <p:spPr bwMode="auto">
          <a:xfrm>
            <a:off x="3552825" y="4308475"/>
            <a:ext cx="22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 sz="1500" b="1">
                <a:ea typeface="宋体" charset="-122"/>
              </a:rPr>
              <a:t>1</a:t>
            </a:r>
          </a:p>
        </p:txBody>
      </p:sp>
      <p:sp>
        <p:nvSpPr>
          <p:cNvPr id="478408" name="Line 200"/>
          <p:cNvSpPr>
            <a:spLocks noChangeShapeType="1"/>
          </p:cNvSpPr>
          <p:nvPr/>
        </p:nvSpPr>
        <p:spPr bwMode="auto">
          <a:xfrm>
            <a:off x="963613" y="44704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09" name="Line 201"/>
          <p:cNvSpPr>
            <a:spLocks noChangeShapeType="1"/>
          </p:cNvSpPr>
          <p:nvPr/>
        </p:nvSpPr>
        <p:spPr bwMode="auto">
          <a:xfrm flipV="1">
            <a:off x="1527175" y="4773613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0" name="Line 202"/>
          <p:cNvSpPr>
            <a:spLocks noChangeShapeType="1"/>
          </p:cNvSpPr>
          <p:nvPr/>
        </p:nvSpPr>
        <p:spPr bwMode="auto">
          <a:xfrm flipV="1">
            <a:off x="963613" y="4768850"/>
            <a:ext cx="55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1" name="Line 203"/>
          <p:cNvSpPr>
            <a:spLocks noChangeShapeType="1"/>
          </p:cNvSpPr>
          <p:nvPr/>
        </p:nvSpPr>
        <p:spPr bwMode="auto">
          <a:xfrm>
            <a:off x="930275" y="5289550"/>
            <a:ext cx="1277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2" name="Line 204"/>
          <p:cNvSpPr>
            <a:spLocks noChangeShapeType="1"/>
          </p:cNvSpPr>
          <p:nvPr/>
        </p:nvSpPr>
        <p:spPr bwMode="auto">
          <a:xfrm>
            <a:off x="2208213" y="50450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3" name="Line 205"/>
          <p:cNvSpPr>
            <a:spLocks noChangeShapeType="1"/>
          </p:cNvSpPr>
          <p:nvPr/>
        </p:nvSpPr>
        <p:spPr bwMode="auto">
          <a:xfrm>
            <a:off x="930275" y="5126038"/>
            <a:ext cx="0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4" name="Line 206"/>
          <p:cNvSpPr>
            <a:spLocks noChangeShapeType="1"/>
          </p:cNvSpPr>
          <p:nvPr/>
        </p:nvSpPr>
        <p:spPr bwMode="auto">
          <a:xfrm flipH="1">
            <a:off x="871538" y="46910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5" name="Line 207"/>
          <p:cNvSpPr>
            <a:spLocks noChangeShapeType="1"/>
          </p:cNvSpPr>
          <p:nvPr/>
        </p:nvSpPr>
        <p:spPr bwMode="auto">
          <a:xfrm>
            <a:off x="877888" y="4979988"/>
            <a:ext cx="5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6" name="Line 208"/>
          <p:cNvSpPr>
            <a:spLocks noChangeShapeType="1"/>
          </p:cNvSpPr>
          <p:nvPr/>
        </p:nvSpPr>
        <p:spPr bwMode="auto">
          <a:xfrm>
            <a:off x="3308350" y="44529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7" name="Line 209"/>
          <p:cNvSpPr>
            <a:spLocks noChangeShapeType="1"/>
          </p:cNvSpPr>
          <p:nvPr/>
        </p:nvSpPr>
        <p:spPr bwMode="auto">
          <a:xfrm flipH="1">
            <a:off x="1624013" y="4748213"/>
            <a:ext cx="168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8" name="Line 210"/>
          <p:cNvSpPr>
            <a:spLocks noChangeShapeType="1"/>
          </p:cNvSpPr>
          <p:nvPr/>
        </p:nvSpPr>
        <p:spPr bwMode="auto">
          <a:xfrm flipH="1">
            <a:off x="1627188" y="474821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19" name="Line 211"/>
          <p:cNvSpPr>
            <a:spLocks noChangeShapeType="1"/>
          </p:cNvSpPr>
          <p:nvPr/>
        </p:nvSpPr>
        <p:spPr bwMode="auto">
          <a:xfrm flipV="1">
            <a:off x="4006850" y="41497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0" name="Line 212"/>
          <p:cNvSpPr>
            <a:spLocks noChangeShapeType="1"/>
          </p:cNvSpPr>
          <p:nvPr/>
        </p:nvSpPr>
        <p:spPr bwMode="auto">
          <a:xfrm flipH="1">
            <a:off x="1689100" y="4148138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1" name="Line 213"/>
          <p:cNvSpPr>
            <a:spLocks noChangeShapeType="1"/>
          </p:cNvSpPr>
          <p:nvPr/>
        </p:nvSpPr>
        <p:spPr bwMode="auto">
          <a:xfrm>
            <a:off x="4005263" y="4802188"/>
            <a:ext cx="1587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2" name="Line 214"/>
          <p:cNvSpPr>
            <a:spLocks noChangeShapeType="1"/>
          </p:cNvSpPr>
          <p:nvPr/>
        </p:nvSpPr>
        <p:spPr bwMode="auto">
          <a:xfrm>
            <a:off x="1627188" y="51181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3" name="Line 215"/>
          <p:cNvSpPr>
            <a:spLocks noChangeShapeType="1"/>
          </p:cNvSpPr>
          <p:nvPr/>
        </p:nvSpPr>
        <p:spPr bwMode="auto">
          <a:xfrm>
            <a:off x="1627188" y="5430838"/>
            <a:ext cx="168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4" name="Line 216"/>
          <p:cNvSpPr>
            <a:spLocks noChangeShapeType="1"/>
          </p:cNvSpPr>
          <p:nvPr/>
        </p:nvSpPr>
        <p:spPr bwMode="auto">
          <a:xfrm>
            <a:off x="3308350" y="5037138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5" name="Line 217"/>
          <p:cNvSpPr>
            <a:spLocks noChangeShapeType="1"/>
          </p:cNvSpPr>
          <p:nvPr/>
        </p:nvSpPr>
        <p:spPr bwMode="auto">
          <a:xfrm>
            <a:off x="1685925" y="4149725"/>
            <a:ext cx="232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6" name="Line 218"/>
          <p:cNvSpPr>
            <a:spLocks noChangeShapeType="1"/>
          </p:cNvSpPr>
          <p:nvPr/>
        </p:nvSpPr>
        <p:spPr bwMode="auto">
          <a:xfrm>
            <a:off x="871538" y="4691063"/>
            <a:ext cx="139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7" name="Line 219"/>
          <p:cNvSpPr>
            <a:spLocks noChangeShapeType="1"/>
          </p:cNvSpPr>
          <p:nvPr/>
        </p:nvSpPr>
        <p:spPr bwMode="auto">
          <a:xfrm flipV="1">
            <a:off x="2265363" y="444658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8" name="Line 220"/>
          <p:cNvSpPr>
            <a:spLocks noChangeShapeType="1"/>
          </p:cNvSpPr>
          <p:nvPr/>
        </p:nvSpPr>
        <p:spPr bwMode="auto">
          <a:xfrm flipH="1">
            <a:off x="1677988" y="4803775"/>
            <a:ext cx="231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29" name="Line 221"/>
          <p:cNvSpPr>
            <a:spLocks noChangeShapeType="1"/>
          </p:cNvSpPr>
          <p:nvPr/>
        </p:nvSpPr>
        <p:spPr bwMode="auto">
          <a:xfrm>
            <a:off x="1684338" y="451008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30" name="Line 222"/>
          <p:cNvSpPr>
            <a:spLocks noChangeShapeType="1"/>
          </p:cNvSpPr>
          <p:nvPr/>
        </p:nvSpPr>
        <p:spPr bwMode="auto">
          <a:xfrm>
            <a:off x="4364038" y="1473200"/>
            <a:ext cx="0" cy="1328738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31" name="Freeform 223"/>
          <p:cNvSpPr>
            <a:spLocks/>
          </p:cNvSpPr>
          <p:nvPr/>
        </p:nvSpPr>
        <p:spPr bwMode="auto">
          <a:xfrm>
            <a:off x="3741738" y="1544638"/>
            <a:ext cx="1276350" cy="935037"/>
          </a:xfrm>
          <a:custGeom>
            <a:avLst/>
            <a:gdLst/>
            <a:ahLst/>
            <a:cxnLst>
              <a:cxn ang="0">
                <a:pos x="0" y="907"/>
              </a:cxn>
              <a:cxn ang="0">
                <a:pos x="408" y="907"/>
              </a:cxn>
              <a:cxn ang="0">
                <a:pos x="998" y="0"/>
              </a:cxn>
            </a:cxnLst>
            <a:rect l="0" t="0" r="r" b="b"/>
            <a:pathLst>
              <a:path w="998" h="907">
                <a:moveTo>
                  <a:pt x="0" y="907"/>
                </a:moveTo>
                <a:lnTo>
                  <a:pt x="408" y="907"/>
                </a:lnTo>
                <a:lnTo>
                  <a:pt x="99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32" name="Text Box 224"/>
          <p:cNvSpPr txBox="1">
            <a:spLocks noChangeArrowheads="1"/>
          </p:cNvSpPr>
          <p:nvPr/>
        </p:nvSpPr>
        <p:spPr bwMode="auto">
          <a:xfrm>
            <a:off x="3862388" y="2789238"/>
            <a:ext cx="7762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solidFill>
                  <a:srgbClr val="CC0000"/>
                </a:solidFill>
                <a:ea typeface="宋体" charset="-122"/>
              </a:rPr>
              <a:t>Cut </a:t>
            </a:r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rgbClr val="CC0000"/>
                </a:solidFill>
                <a:ea typeface="宋体" charset="-122"/>
              </a:rPr>
              <a:t>a</a:t>
            </a:r>
            <a:endParaRPr lang="en-US" altLang="zh-CN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478433" name="Text Box 225"/>
          <p:cNvSpPr txBox="1">
            <a:spLocks noChangeArrowheads="1"/>
          </p:cNvSpPr>
          <p:nvPr/>
        </p:nvSpPr>
        <p:spPr bwMode="auto">
          <a:xfrm>
            <a:off x="4876800" y="1341438"/>
            <a:ext cx="776288" cy="354012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Cut </a:t>
            </a:r>
            <a:r>
              <a:rPr lang="en-US" altLang="zh-CN" i="1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charset="-122"/>
              </a:rPr>
              <a:t>b</a:t>
            </a:r>
            <a:endParaRPr lang="en-US" altLang="zh-CN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8434" name="Text Box 226"/>
          <p:cNvSpPr txBox="1">
            <a:spLocks noChangeArrowheads="1"/>
          </p:cNvSpPr>
          <p:nvPr/>
        </p:nvSpPr>
        <p:spPr bwMode="auto">
          <a:xfrm>
            <a:off x="684213" y="3636963"/>
            <a:ext cx="9271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478435" name="Text Box 227"/>
          <p:cNvSpPr txBox="1">
            <a:spLocks noChangeArrowheads="1"/>
          </p:cNvSpPr>
          <p:nvPr/>
        </p:nvSpPr>
        <p:spPr bwMode="auto">
          <a:xfrm>
            <a:off x="2490788" y="3636963"/>
            <a:ext cx="9271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B</a:t>
            </a:r>
          </a:p>
        </p:txBody>
      </p:sp>
      <p:sp>
        <p:nvSpPr>
          <p:cNvPr id="478436" name="Text Box 228"/>
          <p:cNvSpPr txBox="1">
            <a:spLocks noChangeArrowheads="1"/>
          </p:cNvSpPr>
          <p:nvPr/>
        </p:nvSpPr>
        <p:spPr bwMode="auto">
          <a:xfrm>
            <a:off x="5081588" y="3644900"/>
            <a:ext cx="9271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478437" name="Text Box 229"/>
          <p:cNvSpPr txBox="1">
            <a:spLocks noChangeArrowheads="1"/>
          </p:cNvSpPr>
          <p:nvPr/>
        </p:nvSpPr>
        <p:spPr bwMode="auto">
          <a:xfrm>
            <a:off x="6888163" y="3644900"/>
            <a:ext cx="9271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B</a:t>
            </a:r>
          </a:p>
        </p:txBody>
      </p:sp>
      <p:sp>
        <p:nvSpPr>
          <p:cNvPr id="478438" name="Text Box 230"/>
          <p:cNvSpPr txBox="1">
            <a:spLocks noChangeArrowheads="1"/>
          </p:cNvSpPr>
          <p:nvPr/>
        </p:nvSpPr>
        <p:spPr bwMode="auto">
          <a:xfrm>
            <a:off x="5180013" y="5594350"/>
            <a:ext cx="32797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96" tIns="48398" rIns="96796" bIns="48398">
            <a:spAutoFit/>
          </a:bodyPr>
          <a:lstStyle/>
          <a:p>
            <a:pPr algn="l" defTabSz="968375" eaLnBrk="1" hangingPunct="1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Cut </a:t>
            </a:r>
            <a:r>
              <a:rPr lang="en-US" altLang="zh-CN" i="1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charset="-122"/>
              </a:rPr>
              <a:t>b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: two external connections</a:t>
            </a:r>
          </a:p>
        </p:txBody>
      </p:sp>
      <p:sp>
        <p:nvSpPr>
          <p:cNvPr id="478439" name="Line 231"/>
          <p:cNvSpPr>
            <a:spLocks noChangeShapeType="1"/>
          </p:cNvSpPr>
          <p:nvPr/>
        </p:nvSpPr>
        <p:spPr bwMode="auto">
          <a:xfrm>
            <a:off x="2381250" y="5430838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0" name="Line 232"/>
          <p:cNvSpPr>
            <a:spLocks noChangeShapeType="1"/>
          </p:cNvSpPr>
          <p:nvPr/>
        </p:nvSpPr>
        <p:spPr bwMode="auto">
          <a:xfrm>
            <a:off x="2381250" y="4800600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1" name="Line 233"/>
          <p:cNvSpPr>
            <a:spLocks noChangeShapeType="1"/>
          </p:cNvSpPr>
          <p:nvPr/>
        </p:nvSpPr>
        <p:spPr bwMode="auto">
          <a:xfrm>
            <a:off x="2373313" y="4743450"/>
            <a:ext cx="2333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2" name="Line 234"/>
          <p:cNvSpPr>
            <a:spLocks noChangeShapeType="1"/>
          </p:cNvSpPr>
          <p:nvPr/>
        </p:nvSpPr>
        <p:spPr bwMode="auto">
          <a:xfrm>
            <a:off x="2381250" y="4149725"/>
            <a:ext cx="231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3" name="Line 235"/>
          <p:cNvSpPr>
            <a:spLocks noChangeShapeType="1"/>
          </p:cNvSpPr>
          <p:nvPr/>
        </p:nvSpPr>
        <p:spPr bwMode="auto">
          <a:xfrm>
            <a:off x="6780213" y="4746625"/>
            <a:ext cx="2317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4" name="Line 236"/>
          <p:cNvSpPr>
            <a:spLocks noChangeShapeType="1"/>
          </p:cNvSpPr>
          <p:nvPr/>
        </p:nvSpPr>
        <p:spPr bwMode="auto">
          <a:xfrm>
            <a:off x="6780213" y="5345113"/>
            <a:ext cx="2317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8445" name="AutoShape 237"/>
          <p:cNvSpPr>
            <a:spLocks noChangeArrowheads="1"/>
          </p:cNvSpPr>
          <p:nvPr/>
        </p:nvSpPr>
        <p:spPr bwMode="auto">
          <a:xfrm rot="-2140116">
            <a:off x="2589213" y="2844800"/>
            <a:ext cx="595312" cy="508000"/>
          </a:xfrm>
          <a:prstGeom prst="leftArrow">
            <a:avLst>
              <a:gd name="adj1" fmla="val 50000"/>
              <a:gd name="adj2" fmla="val 29297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80500" tIns="42449" rIns="84899" bIns="64178" anchor="ctr"/>
          <a:lstStyle/>
          <a:p>
            <a:endParaRPr lang="en-US"/>
          </a:p>
        </p:txBody>
      </p:sp>
      <p:sp>
        <p:nvSpPr>
          <p:cNvPr id="478446" name="AutoShape 238"/>
          <p:cNvSpPr>
            <a:spLocks noChangeArrowheads="1"/>
          </p:cNvSpPr>
          <p:nvPr/>
        </p:nvSpPr>
        <p:spPr bwMode="auto">
          <a:xfrm rot="2140116" flipH="1">
            <a:off x="5730875" y="2844800"/>
            <a:ext cx="595313" cy="508000"/>
          </a:xfrm>
          <a:prstGeom prst="leftArrow">
            <a:avLst>
              <a:gd name="adj1" fmla="val 50000"/>
              <a:gd name="adj2" fmla="val 29297"/>
            </a:avLst>
          </a:prstGeom>
          <a:gradFill rotWithShape="1">
            <a:gsLst>
              <a:gs pos="0">
                <a:schemeClr val="tx1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80500" tIns="42449" rIns="84899" bIns="6417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537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7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7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7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7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7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7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7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7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7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7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7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7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7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7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7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7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7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7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7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7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7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7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7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7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7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7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47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7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7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7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7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47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7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7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4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47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47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47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47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47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47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7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7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4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4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4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4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7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47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47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4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4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47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47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47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47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47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47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47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47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47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7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7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7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4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4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47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4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4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7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47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4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4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47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47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47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47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47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47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47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4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4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47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47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4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47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4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47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47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47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47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47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47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4" dur="500"/>
                                        <p:tgtEl>
                                          <p:spTgt spid="47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47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0" dur="500"/>
                                        <p:tgtEl>
                                          <p:spTgt spid="4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3" dur="500"/>
                                        <p:tgtEl>
                                          <p:spTgt spid="47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47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47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47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47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nimBg="1"/>
      <p:bldP spid="478213" grpId="0"/>
      <p:bldP spid="478274" grpId="0" animBg="1"/>
      <p:bldP spid="478275" grpId="0" animBg="1"/>
      <p:bldP spid="478276" grpId="0" animBg="1"/>
      <p:bldP spid="478277" grpId="0" animBg="1"/>
      <p:bldP spid="478278" grpId="0" animBg="1"/>
      <p:bldP spid="478279" grpId="0" animBg="1"/>
      <p:bldP spid="478280" grpId="0" animBg="1"/>
      <p:bldP spid="478281" grpId="0"/>
      <p:bldP spid="478282" grpId="0" animBg="1"/>
      <p:bldP spid="478283" grpId="0" animBg="1"/>
      <p:bldP spid="478284" grpId="0" animBg="1"/>
      <p:bldP spid="478285" grpId="0" animBg="1"/>
      <p:bldP spid="478286" grpId="0" animBg="1"/>
      <p:bldP spid="478287" grpId="0" animBg="1"/>
      <p:bldP spid="478288" grpId="0"/>
      <p:bldP spid="478289" grpId="0" animBg="1"/>
      <p:bldP spid="478290" grpId="0" animBg="1"/>
      <p:bldP spid="478291" grpId="0" animBg="1"/>
      <p:bldP spid="478292" grpId="0" animBg="1"/>
      <p:bldP spid="478293" grpId="0" animBg="1"/>
      <p:bldP spid="478294" grpId="0" animBg="1"/>
      <p:bldP spid="478295" grpId="0"/>
      <p:bldP spid="478296" grpId="0" animBg="1"/>
      <p:bldP spid="478297" grpId="0" animBg="1"/>
      <p:bldP spid="478298" grpId="0" animBg="1"/>
      <p:bldP spid="478299" grpId="0" animBg="1"/>
      <p:bldP spid="478300" grpId="0" animBg="1"/>
      <p:bldP spid="478301" grpId="0"/>
      <p:bldP spid="478302" grpId="0" animBg="1"/>
      <p:bldP spid="478303" grpId="0" animBg="1"/>
      <p:bldP spid="478304" grpId="0" animBg="1"/>
      <p:bldP spid="478305" grpId="0" animBg="1"/>
      <p:bldP spid="478306" grpId="0" animBg="1"/>
      <p:bldP spid="478307" grpId="0"/>
      <p:bldP spid="478308" grpId="0" animBg="1"/>
      <p:bldP spid="478309" grpId="0" animBg="1"/>
      <p:bldP spid="478310" grpId="0" animBg="1"/>
      <p:bldP spid="478311" grpId="0" animBg="1"/>
      <p:bldP spid="478312" grpId="0" animBg="1"/>
      <p:bldP spid="478313" grpId="0" animBg="1"/>
      <p:bldP spid="478314" grpId="0"/>
      <p:bldP spid="478315" grpId="0" animBg="1"/>
      <p:bldP spid="478316" grpId="0" animBg="1"/>
      <p:bldP spid="478317" grpId="0" animBg="1"/>
      <p:bldP spid="478318" grpId="0" animBg="1"/>
      <p:bldP spid="478319" grpId="0" animBg="1"/>
      <p:bldP spid="478320" grpId="0" animBg="1"/>
      <p:bldP spid="478321" grpId="0"/>
      <p:bldP spid="478322" grpId="0" animBg="1"/>
      <p:bldP spid="478323" grpId="0" animBg="1"/>
      <p:bldP spid="478324" grpId="0" animBg="1"/>
      <p:bldP spid="478325" grpId="0" animBg="1"/>
      <p:bldP spid="478326" grpId="0" animBg="1"/>
      <p:bldP spid="478327" grpId="0" animBg="1"/>
      <p:bldP spid="478328" grpId="0"/>
      <p:bldP spid="478329" grpId="0" animBg="1"/>
      <p:bldP spid="478330" grpId="0" animBg="1"/>
      <p:bldP spid="478331" grpId="0" animBg="1"/>
      <p:bldP spid="478332" grpId="0" animBg="1"/>
      <p:bldP spid="478333" grpId="0" animBg="1"/>
      <p:bldP spid="478334" grpId="0" animBg="1"/>
      <p:bldP spid="478335" grpId="0" animBg="1"/>
      <p:bldP spid="478336" grpId="0" animBg="1"/>
      <p:bldP spid="478337" grpId="0" animBg="1"/>
      <p:bldP spid="478338" grpId="0" animBg="1"/>
      <p:bldP spid="478339" grpId="0" animBg="1"/>
      <p:bldP spid="478340" grpId="0" animBg="1"/>
      <p:bldP spid="478341" grpId="0" animBg="1"/>
      <p:bldP spid="478342" grpId="0" animBg="1"/>
      <p:bldP spid="478343" grpId="0" animBg="1"/>
      <p:bldP spid="478344" grpId="0" animBg="1"/>
      <p:bldP spid="478345" grpId="0" animBg="1"/>
      <p:bldP spid="478346" grpId="0" animBg="1"/>
      <p:bldP spid="478347" grpId="0" animBg="1"/>
      <p:bldP spid="478348" grpId="0" animBg="1"/>
      <p:bldP spid="478349" grpId="0" animBg="1"/>
      <p:bldP spid="478350" grpId="0" animBg="1"/>
      <p:bldP spid="478351" grpId="0" animBg="1"/>
      <p:bldP spid="478352" grpId="0" animBg="1"/>
      <p:bldP spid="478353" grpId="0" animBg="1"/>
      <p:bldP spid="478354" grpId="0" animBg="1"/>
      <p:bldP spid="478355" grpId="0" animBg="1"/>
      <p:bldP spid="478356" grpId="0" animBg="1"/>
      <p:bldP spid="478357" grpId="0" animBg="1"/>
      <p:bldP spid="478358" grpId="0" animBg="1"/>
      <p:bldP spid="478359" grpId="0" animBg="1"/>
      <p:bldP spid="478360" grpId="0"/>
      <p:bldP spid="478361" grpId="0" animBg="1"/>
      <p:bldP spid="478362" grpId="0" animBg="1"/>
      <p:bldP spid="478363" grpId="0" animBg="1"/>
      <p:bldP spid="478364" grpId="0" animBg="1"/>
      <p:bldP spid="478365" grpId="0" animBg="1"/>
      <p:bldP spid="478366" grpId="0" animBg="1"/>
      <p:bldP spid="478367" grpId="0"/>
      <p:bldP spid="478368" grpId="0" animBg="1"/>
      <p:bldP spid="478369" grpId="0" animBg="1"/>
      <p:bldP spid="478370" grpId="0" animBg="1"/>
      <p:bldP spid="478371" grpId="0" animBg="1"/>
      <p:bldP spid="478372" grpId="0" animBg="1"/>
      <p:bldP spid="478373" grpId="0" animBg="1"/>
      <p:bldP spid="478374" grpId="0"/>
      <p:bldP spid="478375" grpId="0" animBg="1"/>
      <p:bldP spid="478376" grpId="0" animBg="1"/>
      <p:bldP spid="478377" grpId="0" animBg="1"/>
      <p:bldP spid="478378" grpId="0" animBg="1"/>
      <p:bldP spid="478379" grpId="0" animBg="1"/>
      <p:bldP spid="478380" grpId="0"/>
      <p:bldP spid="478381" grpId="0" animBg="1"/>
      <p:bldP spid="478382" grpId="0" animBg="1"/>
      <p:bldP spid="478383" grpId="0" animBg="1"/>
      <p:bldP spid="478384" grpId="0" animBg="1"/>
      <p:bldP spid="478385" grpId="0" animBg="1"/>
      <p:bldP spid="478386" grpId="0"/>
      <p:bldP spid="478387" grpId="0" animBg="1"/>
      <p:bldP spid="478388" grpId="0" animBg="1"/>
      <p:bldP spid="478389" grpId="0" animBg="1"/>
      <p:bldP spid="478390" grpId="0" animBg="1"/>
      <p:bldP spid="478391" grpId="0" animBg="1"/>
      <p:bldP spid="478392" grpId="0" animBg="1"/>
      <p:bldP spid="478393" grpId="0"/>
      <p:bldP spid="478394" grpId="0" animBg="1"/>
      <p:bldP spid="478395" grpId="0" animBg="1"/>
      <p:bldP spid="478396" grpId="0" animBg="1"/>
      <p:bldP spid="478397" grpId="0" animBg="1"/>
      <p:bldP spid="478398" grpId="0" animBg="1"/>
      <p:bldP spid="478399" grpId="0" animBg="1"/>
      <p:bldP spid="478400" grpId="0"/>
      <p:bldP spid="478401" grpId="0" animBg="1"/>
      <p:bldP spid="478402" grpId="0" animBg="1"/>
      <p:bldP spid="478403" grpId="0" animBg="1"/>
      <p:bldP spid="478404" grpId="0" animBg="1"/>
      <p:bldP spid="478405" grpId="0" animBg="1"/>
      <p:bldP spid="478406" grpId="0" animBg="1"/>
      <p:bldP spid="478407" grpId="0"/>
      <p:bldP spid="478408" grpId="0" animBg="1"/>
      <p:bldP spid="478409" grpId="0" animBg="1"/>
      <p:bldP spid="478410" grpId="0" animBg="1"/>
      <p:bldP spid="478411" grpId="0" animBg="1"/>
      <p:bldP spid="478412" grpId="0" animBg="1"/>
      <p:bldP spid="478413" grpId="0" animBg="1"/>
      <p:bldP spid="478414" grpId="0" animBg="1"/>
      <p:bldP spid="478415" grpId="0" animBg="1"/>
      <p:bldP spid="478416" grpId="0" animBg="1"/>
      <p:bldP spid="478417" grpId="0" animBg="1"/>
      <p:bldP spid="478418" grpId="0" animBg="1"/>
      <p:bldP spid="478419" grpId="0" animBg="1"/>
      <p:bldP spid="478420" grpId="0" animBg="1"/>
      <p:bldP spid="478421" grpId="0" animBg="1"/>
      <p:bldP spid="478422" grpId="0" animBg="1"/>
      <p:bldP spid="478423" grpId="0" animBg="1"/>
      <p:bldP spid="478424" grpId="0" animBg="1"/>
      <p:bldP spid="478425" grpId="0" animBg="1"/>
      <p:bldP spid="478426" grpId="0" animBg="1"/>
      <p:bldP spid="478427" grpId="0" animBg="1"/>
      <p:bldP spid="478428" grpId="0" animBg="1"/>
      <p:bldP spid="478429" grpId="0" animBg="1"/>
      <p:bldP spid="478430" grpId="0" animBg="1"/>
      <p:bldP spid="478431" grpId="0" animBg="1"/>
      <p:bldP spid="478432" grpId="0"/>
      <p:bldP spid="478433" grpId="0" animBg="1"/>
      <p:bldP spid="478434" grpId="0"/>
      <p:bldP spid="478435" grpId="0"/>
      <p:bldP spid="478436" grpId="0"/>
      <p:bldP spid="478437" grpId="0"/>
      <p:bldP spid="478438" grpId="0"/>
      <p:bldP spid="478439" grpId="0" animBg="1"/>
      <p:bldP spid="478440" grpId="0" animBg="1"/>
      <p:bldP spid="478441" grpId="0" animBg="1"/>
      <p:bldP spid="478442" grpId="0" animBg="1"/>
      <p:bldP spid="478443" grpId="0" animBg="1"/>
      <p:bldP spid="478444" grpId="0" animBg="1"/>
      <p:bldP spid="478445" grpId="0" animBg="1"/>
      <p:bldP spid="4784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26D1-AEF8-4B77-B8D3-9ED02BD332F9}" type="slidenum">
              <a:rPr lang="en-US" altLang="de-DE"/>
              <a:pPr/>
              <a:t>39</a:t>
            </a:fld>
            <a:endParaRPr lang="en-US" altLang="de-DE" dirty="0"/>
          </a:p>
        </p:txBody>
      </p:sp>
      <p:sp>
        <p:nvSpPr>
          <p:cNvPr id="66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Partitioning - optimization </a:t>
            </a:r>
            <a:r>
              <a:rPr lang="en-US" altLang="zh-CN" dirty="0">
                <a:ea typeface="宋体" charset="-122"/>
              </a:rPr>
              <a:t>Goals</a:t>
            </a:r>
          </a:p>
        </p:txBody>
      </p:sp>
      <p:sp>
        <p:nvSpPr>
          <p:cNvPr id="66457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zh-CN" sz="2800" dirty="0">
                <a:ea typeface="宋体" charset="-122"/>
              </a:rPr>
              <a:t>In detail, what are the optimization goals?</a:t>
            </a:r>
          </a:p>
          <a:p>
            <a:pPr lvl="1" indent="155575"/>
            <a:r>
              <a:rPr lang="en-US" altLang="zh-CN" sz="2400" dirty="0">
                <a:ea typeface="宋体" charset="-122"/>
              </a:rPr>
              <a:t>Number of connections between partitions is minimized</a:t>
            </a:r>
          </a:p>
          <a:p>
            <a:pPr lvl="1" indent="155575"/>
            <a:r>
              <a:rPr lang="en-US" altLang="zh-CN" sz="2400" dirty="0">
                <a:ea typeface="宋体" charset="-122"/>
              </a:rPr>
              <a:t>Each partition meets all design constraints (size, number of external connections..) </a:t>
            </a:r>
          </a:p>
          <a:p>
            <a:pPr lvl="1" indent="155575"/>
            <a:r>
              <a:rPr lang="en-US" altLang="zh-CN" sz="2400" dirty="0">
                <a:ea typeface="宋体" charset="-122"/>
              </a:rPr>
              <a:t>Balance every partition as well as possible</a:t>
            </a:r>
          </a:p>
          <a:p>
            <a:pPr marL="342900" indent="-342900"/>
            <a:endParaRPr lang="en-US" altLang="zh-CN" sz="2800" dirty="0">
              <a:ea typeface="宋体" charset="-122"/>
            </a:endParaRPr>
          </a:p>
          <a:p>
            <a:pPr marL="342900" indent="-342900"/>
            <a:r>
              <a:rPr lang="en-US" altLang="zh-CN" sz="2800" dirty="0">
                <a:ea typeface="宋体" charset="-122"/>
              </a:rPr>
              <a:t>How can we meet </a:t>
            </a:r>
            <a:r>
              <a:rPr lang="en-US" altLang="zh-CN" sz="2800" dirty="0" smtClean="0">
                <a:ea typeface="宋体" charset="-122"/>
              </a:rPr>
              <a:t>those </a:t>
            </a:r>
            <a:r>
              <a:rPr lang="en-US" altLang="zh-CN" sz="2800" dirty="0">
                <a:ea typeface="宋体" charset="-122"/>
              </a:rPr>
              <a:t>goals?</a:t>
            </a:r>
          </a:p>
          <a:p>
            <a:pPr lvl="1" indent="155575"/>
            <a:r>
              <a:rPr lang="en-US" altLang="zh-CN" sz="2400" dirty="0">
                <a:ea typeface="宋体" charset="-122"/>
              </a:rPr>
              <a:t>Unfortunately, this problem is NP-hard</a:t>
            </a:r>
          </a:p>
          <a:p>
            <a:pPr lvl="1" indent="155575"/>
            <a:r>
              <a:rPr lang="en-US" altLang="zh-CN" sz="2400" dirty="0">
                <a:ea typeface="宋体" charset="-122"/>
              </a:rPr>
              <a:t>Efficient heuristics </a:t>
            </a:r>
            <a:r>
              <a:rPr lang="en-US" altLang="zh-CN" sz="2400" dirty="0" smtClean="0">
                <a:ea typeface="宋体" charset="-122"/>
              </a:rPr>
              <a:t>developed </a:t>
            </a:r>
            <a:r>
              <a:rPr lang="en-US" altLang="zh-CN" sz="2400" dirty="0">
                <a:ea typeface="宋体" charset="-122"/>
              </a:rPr>
              <a:t>in the 1970s and 1980s.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smtClean="0">
                <a:ea typeface="宋体" charset="-122"/>
              </a:rPr>
              <a:t>High </a:t>
            </a:r>
            <a:r>
              <a:rPr lang="en-US" altLang="zh-CN" sz="2400" dirty="0">
                <a:ea typeface="宋体" charset="-122"/>
              </a:rPr>
              <a:t>quality and </a:t>
            </a:r>
            <a:r>
              <a:rPr lang="en-US" altLang="zh-CN" sz="2400" dirty="0" smtClean="0">
                <a:ea typeface="宋体" charset="-122"/>
              </a:rPr>
              <a:t>low-order </a:t>
            </a:r>
            <a:r>
              <a:rPr lang="en-US" altLang="zh-CN" sz="2400" dirty="0">
                <a:ea typeface="宋体" charset="-122"/>
              </a:rPr>
              <a:t>polynomial time.</a:t>
            </a:r>
          </a:p>
          <a:p>
            <a:pPr lvl="1" indent="155575"/>
            <a:endParaRPr lang="en-US" altLang="zh-CN" sz="2400" dirty="0">
              <a:ea typeface="宋体" charset="-122"/>
            </a:endParaRPr>
          </a:p>
        </p:txBody>
      </p:sp>
      <p:sp>
        <p:nvSpPr>
          <p:cNvPr id="664580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algn="r" defTabSz="1019175">
              <a:lnSpc>
                <a:spcPct val="100000"/>
              </a:lnSpc>
            </a:pPr>
            <a:fld id="{61E13D77-1283-4C85-A056-B80325DFE505}" type="slidenum">
              <a:rPr lang="en-US" altLang="de-DE" sz="1000">
                <a:solidFill>
                  <a:srgbClr val="C0C0C0"/>
                </a:solidFill>
              </a:rPr>
              <a:pPr algn="r" defTabSz="1019175">
                <a:lnSpc>
                  <a:spcPct val="100000"/>
                </a:lnSpc>
              </a:pPr>
              <a:t>39</a:t>
            </a:fld>
            <a:endParaRPr lang="en-US" altLang="de-DE" sz="100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15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Optimization: Levels of Abstraction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543145" y="959405"/>
            <a:ext cx="5334000" cy="53949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Algorithmic</a:t>
            </a:r>
          </a:p>
          <a:p>
            <a:pPr lvl="1" eaLnBrk="1" hangingPunct="1"/>
            <a:r>
              <a:rPr lang="en-US" sz="2400" dirty="0" smtClean="0"/>
              <a:t>Encoding data, computation scheduling, balancing delays of components, etc.</a:t>
            </a:r>
          </a:p>
          <a:p>
            <a:pPr eaLnBrk="1" hangingPunct="1"/>
            <a:r>
              <a:rPr lang="en-US" sz="2800" dirty="0" smtClean="0"/>
              <a:t>Gate-level</a:t>
            </a:r>
          </a:p>
          <a:p>
            <a:pPr lvl="1" eaLnBrk="1" hangingPunct="1"/>
            <a:r>
              <a:rPr lang="en-US" sz="2400" dirty="0" smtClean="0"/>
              <a:t>Reduce fan-out, capacitance</a:t>
            </a:r>
          </a:p>
          <a:p>
            <a:pPr lvl="1" eaLnBrk="1" hangingPunct="1"/>
            <a:r>
              <a:rPr lang="en-US" sz="2400" dirty="0" smtClean="0"/>
              <a:t>Gate duplication, buffer insertion</a:t>
            </a:r>
          </a:p>
          <a:p>
            <a:pPr eaLnBrk="1" hangingPunct="1"/>
            <a:r>
              <a:rPr lang="en-US" sz="2800" dirty="0" smtClean="0"/>
              <a:t>Layout / Physical-Design</a:t>
            </a:r>
          </a:p>
          <a:p>
            <a:pPr lvl="1" eaLnBrk="1" hangingPunct="1"/>
            <a:r>
              <a:rPr lang="en-US" sz="2400" dirty="0" smtClean="0"/>
              <a:t>Move cells/gates around to shorten wires on critical paths</a:t>
            </a:r>
          </a:p>
          <a:p>
            <a:pPr lvl="1" eaLnBrk="1" hangingPunct="1"/>
            <a:r>
              <a:rPr lang="en-US" sz="2400" dirty="0" smtClean="0"/>
              <a:t>Abut rows to share power / ground lines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12657" y="1763815"/>
            <a:ext cx="1453356" cy="4185466"/>
            <a:chOff x="6012657" y="1066800"/>
            <a:chExt cx="1453356" cy="5105400"/>
          </a:xfrm>
        </p:grpSpPr>
        <p:sp>
          <p:nvSpPr>
            <p:cNvPr id="29707" name="Text Box 7"/>
            <p:cNvSpPr txBox="1">
              <a:spLocks noChangeArrowheads="1"/>
            </p:cNvSpPr>
            <p:nvPr/>
          </p:nvSpPr>
          <p:spPr bwMode="auto">
            <a:xfrm rot="16200000">
              <a:off x="5191125" y="3645029"/>
              <a:ext cx="2100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</a:rPr>
                <a:t>Effectiveness</a:t>
              </a:r>
            </a:p>
          </p:txBody>
        </p:sp>
        <p:sp>
          <p:nvSpPr>
            <p:cNvPr id="29708" name="AutoShape 8"/>
            <p:cNvSpPr>
              <a:spLocks noChangeArrowheads="1"/>
            </p:cNvSpPr>
            <p:nvPr/>
          </p:nvSpPr>
          <p:spPr bwMode="auto">
            <a:xfrm flipV="1">
              <a:off x="6627813" y="1066800"/>
              <a:ext cx="838200" cy="5105400"/>
            </a:xfrm>
            <a:prstGeom prst="rtTriangl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3265" y="1718810"/>
            <a:ext cx="1456379" cy="4387425"/>
            <a:chOff x="6718300" y="1066800"/>
            <a:chExt cx="1456379" cy="5105400"/>
          </a:xfrm>
        </p:grpSpPr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 rot="16200000">
              <a:off x="6532556" y="3196585"/>
              <a:ext cx="2822590" cy="46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</a:rPr>
                <a:t>Level of </a:t>
              </a:r>
              <a:r>
                <a:rPr lang="en-US" b="1" dirty="0" smtClean="0">
                  <a:solidFill>
                    <a:srgbClr val="0000FF"/>
                  </a:solidFill>
                </a:rPr>
                <a:t>details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9706" name="AutoShape 11"/>
            <p:cNvSpPr>
              <a:spLocks noChangeArrowheads="1"/>
            </p:cNvSpPr>
            <p:nvPr/>
          </p:nvSpPr>
          <p:spPr bwMode="auto">
            <a:xfrm flipH="1">
              <a:off x="6718300" y="1066800"/>
              <a:ext cx="838200" cy="5105400"/>
            </a:xfrm>
            <a:prstGeom prst="rtTriangl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xmlns="" val="26993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9117"/>
          </a:xfrm>
        </p:spPr>
        <p:txBody>
          <a:bodyPr/>
          <a:lstStyle/>
          <a:p>
            <a:r>
              <a:rPr lang="de-DE" dirty="0" smtClean="0"/>
              <a:t>Floorplanning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5EC-47CC-465A-97D1-16583D5FB57E}" type="slidenum">
              <a:rPr lang="en-US" altLang="de-DE"/>
              <a:pPr/>
              <a:t>40</a:t>
            </a:fld>
            <a:endParaRPr lang="en-US" altLang="de-DE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ENTITY test is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port a: in bit;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end ENTITY test;</a:t>
            </a:r>
            <a:endParaRPr lang="en-US" altLang="zh-CN" sz="900">
              <a:ea typeface="宋体" charset="-122"/>
            </a:endParaRPr>
          </a:p>
        </p:txBody>
      </p:sp>
      <p:grpSp>
        <p:nvGrpSpPr>
          <p:cNvPr id="9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83" y="0"/>
                </a:cxn>
                <a:cxn ang="0">
                  <a:pos x="452" y="40"/>
                </a:cxn>
                <a:cxn ang="0">
                  <a:pos x="170" y="186"/>
                </a:cxn>
                <a:cxn ang="0">
                  <a:pos x="0" y="145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162"/>
                </a:cxn>
                <a:cxn ang="0">
                  <a:pos x="170" y="202"/>
                </a:cxn>
                <a:cxn ang="0">
                  <a:pos x="452" y="57"/>
                </a:cxn>
                <a:cxn ang="0">
                  <a:pos x="452" y="0"/>
                </a:cxn>
                <a:cxn ang="0">
                  <a:pos x="170" y="146"/>
                </a:cxn>
                <a:cxn ang="0">
                  <a:pos x="0" y="105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6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5"/>
                </a:cxn>
                <a:cxn ang="0">
                  <a:pos x="12" y="72"/>
                </a:cxn>
                <a:cxn ang="0">
                  <a:pos x="12" y="41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1"/>
                </a:cxn>
                <a:cxn ang="0">
                  <a:pos x="19" y="64"/>
                </a:cxn>
                <a:cxn ang="0">
                  <a:pos x="13" y="72"/>
                </a:cxn>
                <a:cxn ang="0">
                  <a:pos x="13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3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13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05"/>
                </a:cxn>
                <a:cxn ang="0">
                  <a:pos x="132" y="105"/>
                </a:cxn>
                <a:cxn ang="0">
                  <a:pos x="132" y="0"/>
                </a:cxn>
                <a:cxn ang="0">
                  <a:pos x="84" y="0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DRC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LVS</a:t>
            </a:r>
          </a:p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ERC</a:t>
            </a:r>
            <a:endParaRPr lang="en-US" altLang="zh-CN" sz="900">
              <a:ea typeface="宋体" charset="-122"/>
            </a:endParaRP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Circuit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Functional Design</a:t>
            </a:r>
            <a:br>
              <a:rPr lang="en-US" altLang="zh-CN" sz="1100" b="1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and Logic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ea typeface="宋体" charset="-122"/>
              </a:rPr>
              <a:t>Physical Verification</a:t>
            </a:r>
            <a:br>
              <a:rPr lang="de-DE" altLang="zh-CN" sz="1100" b="1">
                <a:ea typeface="宋体" charset="-122"/>
              </a:rPr>
            </a:br>
            <a:r>
              <a:rPr lang="de-DE" altLang="zh-CN" sz="1100" b="1">
                <a:ea typeface="宋体" charset="-122"/>
              </a:rPr>
              <a:t>and Signoff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rgbClr val="000000"/>
                </a:solidFill>
              </a:rPr>
              <a:t>Fabrication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System Specification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Architectural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ea typeface="宋体" charset="-122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Packaging and Testing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chemeClr val="bg1"/>
                </a:solidFill>
              </a:rPr>
              <a:t>Chip Planning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chemeClr val="bg1"/>
                </a:solidFill>
              </a:rPr>
              <a:t>Signal Routing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solidFill>
                  <a:schemeClr val="bg1"/>
                </a:solidFill>
                <a:ea typeface="宋体" charset="-122"/>
              </a:rPr>
              <a:t>Timing Closure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solidFill>
                  <a:schemeClr val="bg1"/>
                </a:solidFill>
                <a:ea typeface="宋体" charset="-122"/>
              </a:rPr>
              <a:t>Clock Tree Synthesis</a:t>
            </a:r>
            <a:endParaRPr lang="en-US" altLang="zh-CN" sz="1100" b="1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2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2060575"/>
            <a:ext cx="2024063" cy="671513"/>
          </a:xfrm>
          <a:prstGeom prst="ellips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1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Floorplanning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139-885C-49D6-B50F-31E5AB5000FC}" type="slidenum">
              <a:rPr lang="en-US" altLang="de-DE"/>
              <a:pPr/>
              <a:t>41</a:t>
            </a:fld>
            <a:endParaRPr lang="en-US" altLang="de-DE"/>
          </a:p>
        </p:txBody>
      </p:sp>
      <p:sp>
        <p:nvSpPr>
          <p:cNvPr id="661820" name="AutoShape 316"/>
          <p:cNvSpPr>
            <a:spLocks noChangeArrowheads="1"/>
          </p:cNvSpPr>
          <p:nvPr/>
        </p:nvSpPr>
        <p:spPr bwMode="auto">
          <a:xfrm rot="-21600000">
            <a:off x="1724025" y="3068638"/>
            <a:ext cx="1911350" cy="1344612"/>
          </a:xfrm>
          <a:prstGeom prst="rightArrow">
            <a:avLst>
              <a:gd name="adj1" fmla="val 50102"/>
              <a:gd name="adj2" fmla="val 38150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21" name="Rectangle 317"/>
          <p:cNvSpPr>
            <a:spLocks noChangeArrowheads="1"/>
          </p:cNvSpPr>
          <p:nvPr/>
        </p:nvSpPr>
        <p:spPr bwMode="auto">
          <a:xfrm>
            <a:off x="3678238" y="2111375"/>
            <a:ext cx="4933950" cy="31813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2" name="Rectangle 318"/>
          <p:cNvSpPr>
            <a:spLocks noChangeArrowheads="1"/>
          </p:cNvSpPr>
          <p:nvPr/>
        </p:nvSpPr>
        <p:spPr bwMode="auto">
          <a:xfrm>
            <a:off x="4343400" y="2497138"/>
            <a:ext cx="1265238" cy="8429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3" name="Rectangle 319"/>
          <p:cNvSpPr>
            <a:spLocks noChangeArrowheads="1"/>
          </p:cNvSpPr>
          <p:nvPr/>
        </p:nvSpPr>
        <p:spPr bwMode="auto">
          <a:xfrm>
            <a:off x="7232650" y="2617788"/>
            <a:ext cx="785813" cy="496887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4" name="Rectangle 320"/>
          <p:cNvSpPr>
            <a:spLocks noChangeArrowheads="1"/>
          </p:cNvSpPr>
          <p:nvPr/>
        </p:nvSpPr>
        <p:spPr bwMode="auto">
          <a:xfrm>
            <a:off x="6872288" y="3340100"/>
            <a:ext cx="1143000" cy="5556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5" name="Rectangle 321"/>
          <p:cNvSpPr>
            <a:spLocks noChangeArrowheads="1"/>
          </p:cNvSpPr>
          <p:nvPr/>
        </p:nvSpPr>
        <p:spPr bwMode="auto">
          <a:xfrm>
            <a:off x="4343400" y="3641725"/>
            <a:ext cx="541338" cy="10826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6" name="Rectangle 322"/>
          <p:cNvSpPr>
            <a:spLocks noChangeArrowheads="1"/>
          </p:cNvSpPr>
          <p:nvPr/>
        </p:nvSpPr>
        <p:spPr bwMode="auto">
          <a:xfrm>
            <a:off x="6022975" y="4122738"/>
            <a:ext cx="1995488" cy="6016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827" name="Rectangle 323"/>
          <p:cNvSpPr>
            <a:spLocks noChangeArrowheads="1"/>
          </p:cNvSpPr>
          <p:nvPr/>
        </p:nvSpPr>
        <p:spPr bwMode="auto">
          <a:xfrm>
            <a:off x="3800475" y="3611563"/>
            <a:ext cx="180975" cy="1793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28" name="Rectangle 324"/>
          <p:cNvSpPr>
            <a:spLocks noChangeArrowheads="1"/>
          </p:cNvSpPr>
          <p:nvPr/>
        </p:nvSpPr>
        <p:spPr bwMode="auto">
          <a:xfrm>
            <a:off x="8318500" y="2678113"/>
            <a:ext cx="180975" cy="17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29" name="Rectangle 325"/>
          <p:cNvSpPr>
            <a:spLocks noChangeArrowheads="1"/>
          </p:cNvSpPr>
          <p:nvPr/>
        </p:nvSpPr>
        <p:spPr bwMode="auto">
          <a:xfrm>
            <a:off x="8318500" y="3611563"/>
            <a:ext cx="180975" cy="1793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30" name="Rectangle 326"/>
          <p:cNvSpPr>
            <a:spLocks noChangeArrowheads="1"/>
          </p:cNvSpPr>
          <p:nvPr/>
        </p:nvSpPr>
        <p:spPr bwMode="auto">
          <a:xfrm>
            <a:off x="8318500" y="45434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7"/>
          <p:cNvGrpSpPr>
            <a:grpSpLocks/>
          </p:cNvGrpSpPr>
          <p:nvPr/>
        </p:nvGrpSpPr>
        <p:grpSpPr bwMode="auto">
          <a:xfrm rot="16200000">
            <a:off x="6239669" y="1262857"/>
            <a:ext cx="180975" cy="2046287"/>
            <a:chOff x="340" y="1570"/>
            <a:chExt cx="136" cy="1542"/>
          </a:xfrm>
        </p:grpSpPr>
        <p:sp>
          <p:nvSpPr>
            <p:cNvPr id="661832" name="Rectangle 328"/>
            <p:cNvSpPr>
              <a:spLocks noChangeArrowheads="1"/>
            </p:cNvSpPr>
            <p:nvPr/>
          </p:nvSpPr>
          <p:spPr bwMode="auto">
            <a:xfrm>
              <a:off x="340" y="1570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833" name="Rectangle 329"/>
            <p:cNvSpPr>
              <a:spLocks noChangeArrowheads="1"/>
            </p:cNvSpPr>
            <p:nvPr/>
          </p:nvSpPr>
          <p:spPr bwMode="auto">
            <a:xfrm>
              <a:off x="340" y="2273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834" name="Rectangle 330"/>
            <p:cNvSpPr>
              <a:spLocks noChangeArrowheads="1"/>
            </p:cNvSpPr>
            <p:nvPr/>
          </p:nvSpPr>
          <p:spPr bwMode="auto">
            <a:xfrm>
              <a:off x="340" y="297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1835" name="Text Box 331"/>
          <p:cNvSpPr txBox="1">
            <a:spLocks noChangeArrowheads="1"/>
          </p:cNvSpPr>
          <p:nvPr/>
        </p:nvSpPr>
        <p:spPr bwMode="auto">
          <a:xfrm>
            <a:off x="3619500" y="331946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de-DE" sz="1600" b="1" i="1"/>
              <a:t>GND</a:t>
            </a:r>
          </a:p>
        </p:txBody>
      </p:sp>
      <p:sp>
        <p:nvSpPr>
          <p:cNvPr id="661836" name="Text Box 332"/>
          <p:cNvSpPr txBox="1">
            <a:spLocks noChangeArrowheads="1"/>
          </p:cNvSpPr>
          <p:nvPr/>
        </p:nvSpPr>
        <p:spPr bwMode="auto">
          <a:xfrm>
            <a:off x="8064500" y="3309938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de-DE" sz="1600" b="1" i="1"/>
              <a:t>VDD</a:t>
            </a:r>
          </a:p>
        </p:txBody>
      </p:sp>
      <p:sp>
        <p:nvSpPr>
          <p:cNvPr id="661837" name="Line 333"/>
          <p:cNvSpPr>
            <a:spLocks noChangeShapeType="1"/>
          </p:cNvSpPr>
          <p:nvPr/>
        </p:nvSpPr>
        <p:spPr bwMode="auto">
          <a:xfrm>
            <a:off x="4222750" y="3521075"/>
            <a:ext cx="2649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38" name="Line 334"/>
          <p:cNvSpPr>
            <a:spLocks noChangeShapeType="1"/>
          </p:cNvSpPr>
          <p:nvPr/>
        </p:nvSpPr>
        <p:spPr bwMode="auto">
          <a:xfrm>
            <a:off x="6208713" y="3521075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39" name="Line 335"/>
          <p:cNvSpPr>
            <a:spLocks noChangeShapeType="1"/>
          </p:cNvSpPr>
          <p:nvPr/>
        </p:nvSpPr>
        <p:spPr bwMode="auto">
          <a:xfrm>
            <a:off x="8042275" y="2867025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36"/>
          <p:cNvGrpSpPr>
            <a:grpSpLocks/>
          </p:cNvGrpSpPr>
          <p:nvPr/>
        </p:nvGrpSpPr>
        <p:grpSpPr bwMode="auto">
          <a:xfrm>
            <a:off x="1050925" y="4652963"/>
            <a:ext cx="1503363" cy="1355725"/>
            <a:chOff x="441" y="2560"/>
            <a:chExt cx="933" cy="841"/>
          </a:xfrm>
        </p:grpSpPr>
        <p:grpSp>
          <p:nvGrpSpPr>
            <p:cNvPr id="4" name="Group 337"/>
            <p:cNvGrpSpPr>
              <a:grpSpLocks/>
            </p:cNvGrpSpPr>
            <p:nvPr/>
          </p:nvGrpSpPr>
          <p:grpSpPr bwMode="auto">
            <a:xfrm>
              <a:off x="441" y="2560"/>
              <a:ext cx="933" cy="841"/>
              <a:chOff x="441" y="2560"/>
              <a:chExt cx="933" cy="841"/>
            </a:xfrm>
          </p:grpSpPr>
          <p:sp>
            <p:nvSpPr>
              <p:cNvPr id="661842" name="AutoShape 338"/>
              <p:cNvSpPr>
                <a:spLocks noChangeArrowheads="1"/>
              </p:cNvSpPr>
              <p:nvPr/>
            </p:nvSpPr>
            <p:spPr bwMode="auto">
              <a:xfrm>
                <a:off x="464" y="2560"/>
                <a:ext cx="910" cy="628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zh-CN" altLang="en-US" sz="1600">
                  <a:ea typeface="宋体" charset="-122"/>
                </a:endParaRPr>
              </a:p>
            </p:txBody>
          </p:sp>
          <p:sp>
            <p:nvSpPr>
              <p:cNvPr id="661843" name="Rectangle 339"/>
              <p:cNvSpPr>
                <a:spLocks noChangeArrowheads="1"/>
              </p:cNvSpPr>
              <p:nvPr/>
            </p:nvSpPr>
            <p:spPr bwMode="auto">
              <a:xfrm>
                <a:off x="441" y="3155"/>
                <a:ext cx="286" cy="246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1844" name="Oval 340"/>
              <p:cNvSpPr>
                <a:spLocks noChangeArrowheads="1"/>
              </p:cNvSpPr>
              <p:nvPr/>
            </p:nvSpPr>
            <p:spPr bwMode="auto">
              <a:xfrm>
                <a:off x="530" y="3128"/>
                <a:ext cx="135" cy="56"/>
              </a:xfrm>
              <a:prstGeom prst="ellipse">
                <a:avLst/>
              </a:pr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1845" name="Text Box 341"/>
            <p:cNvSpPr txBox="1">
              <a:spLocks noChangeArrowheads="1"/>
            </p:cNvSpPr>
            <p:nvPr/>
          </p:nvSpPr>
          <p:spPr bwMode="auto">
            <a:xfrm>
              <a:off x="483" y="2722"/>
              <a:ext cx="8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Module </a:t>
              </a:r>
              <a:r>
                <a:rPr lang="en-US" altLang="zh-CN" sz="1600" i="1">
                  <a:ea typeface="宋体" charset="-122"/>
                </a:rPr>
                <a:t>e</a:t>
              </a:r>
            </a:p>
          </p:txBody>
        </p:sp>
      </p:grpSp>
      <p:sp>
        <p:nvSpPr>
          <p:cNvPr id="661846" name="Rectangle 342"/>
          <p:cNvSpPr>
            <a:spLocks noChangeArrowheads="1"/>
          </p:cNvSpPr>
          <p:nvPr/>
        </p:nvSpPr>
        <p:spPr bwMode="auto">
          <a:xfrm>
            <a:off x="4835525" y="3743325"/>
            <a:ext cx="107950" cy="106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47" name="Rectangle 343"/>
          <p:cNvSpPr>
            <a:spLocks noChangeArrowheads="1"/>
          </p:cNvSpPr>
          <p:nvPr/>
        </p:nvSpPr>
        <p:spPr bwMode="auto">
          <a:xfrm>
            <a:off x="4937125" y="3275013"/>
            <a:ext cx="107950" cy="10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48" name="Rectangle 344"/>
          <p:cNvSpPr>
            <a:spLocks noChangeArrowheads="1"/>
          </p:cNvSpPr>
          <p:nvPr/>
        </p:nvSpPr>
        <p:spPr bwMode="auto">
          <a:xfrm>
            <a:off x="5567363" y="3132138"/>
            <a:ext cx="107950" cy="10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49" name="Rectangle 345"/>
          <p:cNvSpPr>
            <a:spLocks noChangeArrowheads="1"/>
          </p:cNvSpPr>
          <p:nvPr/>
        </p:nvSpPr>
        <p:spPr bwMode="auto">
          <a:xfrm>
            <a:off x="6827838" y="3663950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50" name="Rectangle 346"/>
          <p:cNvSpPr>
            <a:spLocks noChangeArrowheads="1"/>
          </p:cNvSpPr>
          <p:nvPr/>
        </p:nvSpPr>
        <p:spPr bwMode="auto">
          <a:xfrm>
            <a:off x="7567613" y="3057525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51" name="Rectangle 347"/>
          <p:cNvSpPr>
            <a:spLocks noChangeArrowheads="1"/>
          </p:cNvSpPr>
          <p:nvPr/>
        </p:nvSpPr>
        <p:spPr bwMode="auto">
          <a:xfrm>
            <a:off x="6881813" y="4064000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52" name="Rectangle 348"/>
          <p:cNvSpPr>
            <a:spLocks noChangeArrowheads="1"/>
          </p:cNvSpPr>
          <p:nvPr/>
        </p:nvSpPr>
        <p:spPr bwMode="auto">
          <a:xfrm>
            <a:off x="5973763" y="4411663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53" name="Line 349"/>
          <p:cNvSpPr>
            <a:spLocks noChangeShapeType="1"/>
          </p:cNvSpPr>
          <p:nvPr/>
        </p:nvSpPr>
        <p:spPr bwMode="auto">
          <a:xfrm flipH="1">
            <a:off x="5399088" y="1847850"/>
            <a:ext cx="936625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54" name="Line 350"/>
          <p:cNvSpPr>
            <a:spLocks noChangeShapeType="1"/>
          </p:cNvSpPr>
          <p:nvPr/>
        </p:nvSpPr>
        <p:spPr bwMode="auto">
          <a:xfrm>
            <a:off x="6332538" y="184150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55" name="Line 351"/>
          <p:cNvSpPr>
            <a:spLocks noChangeShapeType="1"/>
          </p:cNvSpPr>
          <p:nvPr/>
        </p:nvSpPr>
        <p:spPr bwMode="auto">
          <a:xfrm>
            <a:off x="6342063" y="1847850"/>
            <a:ext cx="912812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56" name="Text Box 352"/>
          <p:cNvSpPr txBox="1">
            <a:spLocks noChangeArrowheads="1"/>
          </p:cNvSpPr>
          <p:nvPr/>
        </p:nvSpPr>
        <p:spPr bwMode="auto">
          <a:xfrm>
            <a:off x="5692775" y="1557338"/>
            <a:ext cx="1370013" cy="336550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I/O Pads</a:t>
            </a:r>
          </a:p>
        </p:txBody>
      </p:sp>
      <p:sp>
        <p:nvSpPr>
          <p:cNvPr id="661857" name="Text Box 353"/>
          <p:cNvSpPr txBox="1">
            <a:spLocks noChangeArrowheads="1"/>
          </p:cNvSpPr>
          <p:nvPr/>
        </p:nvSpPr>
        <p:spPr bwMode="auto">
          <a:xfrm>
            <a:off x="4943475" y="3600450"/>
            <a:ext cx="1306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 Pins</a:t>
            </a:r>
          </a:p>
        </p:txBody>
      </p:sp>
      <p:sp>
        <p:nvSpPr>
          <p:cNvPr id="661858" name="Line 354"/>
          <p:cNvSpPr>
            <a:spLocks noChangeShapeType="1"/>
          </p:cNvSpPr>
          <p:nvPr/>
        </p:nvSpPr>
        <p:spPr bwMode="auto">
          <a:xfrm flipV="1">
            <a:off x="4446588" y="4875213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59" name="Line 355"/>
          <p:cNvSpPr>
            <a:spLocks noChangeShapeType="1"/>
          </p:cNvSpPr>
          <p:nvPr/>
        </p:nvSpPr>
        <p:spPr bwMode="auto">
          <a:xfrm flipV="1">
            <a:off x="4456113" y="4294188"/>
            <a:ext cx="754062" cy="127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61" name="Text Box 357"/>
          <p:cNvSpPr txBox="1">
            <a:spLocks noChangeArrowheads="1"/>
          </p:cNvSpPr>
          <p:nvPr/>
        </p:nvSpPr>
        <p:spPr bwMode="auto">
          <a:xfrm>
            <a:off x="4410075" y="2719388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 </a:t>
            </a:r>
            <a:r>
              <a:rPr lang="en-US" altLang="zh-CN" sz="1600" i="1">
                <a:ea typeface="宋体" charset="-122"/>
              </a:rPr>
              <a:t>a</a:t>
            </a:r>
          </a:p>
        </p:txBody>
      </p:sp>
      <p:sp>
        <p:nvSpPr>
          <p:cNvPr id="661862" name="Text Box 358"/>
          <p:cNvSpPr txBox="1">
            <a:spLocks noChangeArrowheads="1"/>
          </p:cNvSpPr>
          <p:nvPr/>
        </p:nvSpPr>
        <p:spPr bwMode="auto">
          <a:xfrm>
            <a:off x="4232275" y="3908425"/>
            <a:ext cx="766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</a:t>
            </a:r>
            <a:br>
              <a:rPr lang="en-US" altLang="zh-CN" sz="1600">
                <a:ea typeface="宋体" charset="-122"/>
              </a:rPr>
            </a:br>
            <a:r>
              <a:rPr lang="en-US" altLang="zh-CN" sz="1600" i="1">
                <a:ea typeface="宋体" charset="-122"/>
              </a:rPr>
              <a:t>b</a:t>
            </a:r>
          </a:p>
        </p:txBody>
      </p:sp>
      <p:sp>
        <p:nvSpPr>
          <p:cNvPr id="661863" name="Text Box 359"/>
          <p:cNvSpPr txBox="1">
            <a:spLocks noChangeArrowheads="1"/>
          </p:cNvSpPr>
          <p:nvPr/>
        </p:nvSpPr>
        <p:spPr bwMode="auto">
          <a:xfrm>
            <a:off x="6913563" y="3435350"/>
            <a:ext cx="1068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 </a:t>
            </a:r>
            <a:r>
              <a:rPr lang="en-US" altLang="zh-CN" sz="1600" i="1">
                <a:ea typeface="宋体" charset="-122"/>
              </a:rPr>
              <a:t>d</a:t>
            </a:r>
          </a:p>
        </p:txBody>
      </p:sp>
      <p:sp>
        <p:nvSpPr>
          <p:cNvPr id="661864" name="Text Box 360"/>
          <p:cNvSpPr txBox="1">
            <a:spLocks noChangeArrowheads="1"/>
          </p:cNvSpPr>
          <p:nvPr/>
        </p:nvSpPr>
        <p:spPr bwMode="auto">
          <a:xfrm>
            <a:off x="6499225" y="4243388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 </a:t>
            </a:r>
            <a:r>
              <a:rPr lang="en-US" altLang="zh-CN" sz="1600" i="1">
                <a:ea typeface="宋体" charset="-122"/>
              </a:rPr>
              <a:t>e</a:t>
            </a:r>
          </a:p>
        </p:txBody>
      </p:sp>
      <p:sp>
        <p:nvSpPr>
          <p:cNvPr id="661865" name="Line 361"/>
          <p:cNvSpPr>
            <a:spLocks noChangeShapeType="1"/>
          </p:cNvSpPr>
          <p:nvPr/>
        </p:nvSpPr>
        <p:spPr bwMode="auto">
          <a:xfrm>
            <a:off x="7720013" y="1812925"/>
            <a:ext cx="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66" name="Text Box 362"/>
          <p:cNvSpPr txBox="1">
            <a:spLocks noChangeArrowheads="1"/>
          </p:cNvSpPr>
          <p:nvPr/>
        </p:nvSpPr>
        <p:spPr bwMode="auto">
          <a:xfrm>
            <a:off x="7124700" y="1557338"/>
            <a:ext cx="1285875" cy="3365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Floorplan</a:t>
            </a:r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04825" y="3940175"/>
            <a:ext cx="1227138" cy="1116013"/>
            <a:chOff x="258" y="2057"/>
            <a:chExt cx="665" cy="603"/>
          </a:xfrm>
        </p:grpSpPr>
        <p:sp>
          <p:nvSpPr>
            <p:cNvPr id="661868" name="AutoShape 364"/>
            <p:cNvSpPr>
              <a:spLocks noChangeArrowheads="1"/>
            </p:cNvSpPr>
            <p:nvPr/>
          </p:nvSpPr>
          <p:spPr bwMode="auto">
            <a:xfrm>
              <a:off x="274" y="2057"/>
              <a:ext cx="649" cy="44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zh-CN" altLang="en-US" sz="1600">
                <a:ea typeface="宋体" charset="-122"/>
              </a:endParaRPr>
            </a:p>
          </p:txBody>
        </p:sp>
        <p:sp>
          <p:nvSpPr>
            <p:cNvPr id="661869" name="Rectangle 365"/>
            <p:cNvSpPr>
              <a:spLocks noChangeArrowheads="1"/>
            </p:cNvSpPr>
            <p:nvPr/>
          </p:nvSpPr>
          <p:spPr bwMode="auto">
            <a:xfrm>
              <a:off x="258" y="2484"/>
              <a:ext cx="204" cy="176"/>
            </a:xfrm>
            <a:prstGeom prst="rect">
              <a:avLst/>
            </a:prstGeom>
            <a:solidFill>
              <a:srgbClr val="EDEDE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870" name="Oval 366"/>
            <p:cNvSpPr>
              <a:spLocks noChangeArrowheads="1"/>
            </p:cNvSpPr>
            <p:nvPr/>
          </p:nvSpPr>
          <p:spPr bwMode="auto">
            <a:xfrm>
              <a:off x="315" y="2460"/>
              <a:ext cx="96" cy="39"/>
            </a:xfrm>
            <a:prstGeom prst="ellipse">
              <a:avLst/>
            </a:prstGeom>
            <a:solidFill>
              <a:srgbClr val="EDEDE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1871" name="Text Box 367"/>
          <p:cNvSpPr txBox="1">
            <a:spLocks noChangeArrowheads="1"/>
          </p:cNvSpPr>
          <p:nvPr/>
        </p:nvSpPr>
        <p:spPr bwMode="auto">
          <a:xfrm>
            <a:off x="539750" y="4095750"/>
            <a:ext cx="118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Module </a:t>
            </a:r>
            <a:r>
              <a:rPr lang="en-US" altLang="zh-CN" sz="1600" i="1">
                <a:ea typeface="宋体" charset="-122"/>
              </a:rPr>
              <a:t>d</a:t>
            </a:r>
          </a:p>
        </p:txBody>
      </p:sp>
      <p:grpSp>
        <p:nvGrpSpPr>
          <p:cNvPr id="6" name="Group 368"/>
          <p:cNvGrpSpPr>
            <a:grpSpLocks/>
          </p:cNvGrpSpPr>
          <p:nvPr/>
        </p:nvGrpSpPr>
        <p:grpSpPr bwMode="auto">
          <a:xfrm>
            <a:off x="468313" y="2852738"/>
            <a:ext cx="1270000" cy="1062037"/>
            <a:chOff x="80" y="1448"/>
            <a:chExt cx="788" cy="659"/>
          </a:xfrm>
        </p:grpSpPr>
        <p:grpSp>
          <p:nvGrpSpPr>
            <p:cNvPr id="7" name="Group 369"/>
            <p:cNvGrpSpPr>
              <a:grpSpLocks/>
            </p:cNvGrpSpPr>
            <p:nvPr/>
          </p:nvGrpSpPr>
          <p:grpSpPr bwMode="auto">
            <a:xfrm>
              <a:off x="83" y="1448"/>
              <a:ext cx="734" cy="659"/>
              <a:chOff x="83" y="1448"/>
              <a:chExt cx="734" cy="659"/>
            </a:xfrm>
          </p:grpSpPr>
          <p:sp>
            <p:nvSpPr>
              <p:cNvPr id="661874" name="AutoShape 370"/>
              <p:cNvSpPr>
                <a:spLocks noChangeArrowheads="1"/>
              </p:cNvSpPr>
              <p:nvPr/>
            </p:nvSpPr>
            <p:spPr bwMode="auto">
              <a:xfrm>
                <a:off x="104" y="1448"/>
                <a:ext cx="713" cy="491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zh-CN" altLang="en-US" sz="1600">
                  <a:ea typeface="宋体" charset="-122"/>
                </a:endParaRPr>
              </a:p>
            </p:txBody>
          </p:sp>
          <p:sp>
            <p:nvSpPr>
              <p:cNvPr id="661875" name="Rectangle 371"/>
              <p:cNvSpPr>
                <a:spLocks noChangeArrowheads="1"/>
              </p:cNvSpPr>
              <p:nvPr/>
            </p:nvSpPr>
            <p:spPr bwMode="auto">
              <a:xfrm>
                <a:off x="83" y="1914"/>
                <a:ext cx="224" cy="19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1876" name="Oval 372"/>
              <p:cNvSpPr>
                <a:spLocks noChangeArrowheads="1"/>
              </p:cNvSpPr>
              <p:nvPr/>
            </p:nvSpPr>
            <p:spPr bwMode="auto">
              <a:xfrm>
                <a:off x="143" y="1886"/>
                <a:ext cx="96" cy="39"/>
              </a:xfrm>
              <a:prstGeom prst="ellipse">
                <a:avLst/>
              </a:pr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1877" name="Text Box 373"/>
            <p:cNvSpPr txBox="1">
              <a:spLocks noChangeArrowheads="1"/>
            </p:cNvSpPr>
            <p:nvPr/>
          </p:nvSpPr>
          <p:spPr bwMode="auto">
            <a:xfrm>
              <a:off x="80" y="1546"/>
              <a:ext cx="78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Module </a:t>
              </a:r>
              <a:r>
                <a:rPr lang="en-US" altLang="zh-CN" sz="1600" i="1">
                  <a:ea typeface="宋体" charset="-122"/>
                </a:rPr>
                <a:t>c</a:t>
              </a:r>
            </a:p>
          </p:txBody>
        </p:sp>
      </p:grp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1757363" y="2266950"/>
            <a:ext cx="1220787" cy="1065213"/>
            <a:chOff x="880" y="967"/>
            <a:chExt cx="757" cy="661"/>
          </a:xfrm>
        </p:grpSpPr>
        <p:grpSp>
          <p:nvGrpSpPr>
            <p:cNvPr id="9" name="Group 375"/>
            <p:cNvGrpSpPr>
              <a:grpSpLocks/>
            </p:cNvGrpSpPr>
            <p:nvPr/>
          </p:nvGrpSpPr>
          <p:grpSpPr bwMode="auto">
            <a:xfrm>
              <a:off x="880" y="967"/>
              <a:ext cx="730" cy="661"/>
              <a:chOff x="880" y="967"/>
              <a:chExt cx="730" cy="661"/>
            </a:xfrm>
          </p:grpSpPr>
          <p:sp>
            <p:nvSpPr>
              <p:cNvPr id="661880" name="AutoShape 376"/>
              <p:cNvSpPr>
                <a:spLocks noChangeArrowheads="1"/>
              </p:cNvSpPr>
              <p:nvPr/>
            </p:nvSpPr>
            <p:spPr bwMode="auto">
              <a:xfrm>
                <a:off x="898" y="967"/>
                <a:ext cx="712" cy="491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zh-CN" altLang="en-US" sz="1600">
                  <a:ea typeface="宋体" charset="-122"/>
                </a:endParaRPr>
              </a:p>
            </p:txBody>
          </p:sp>
          <p:sp>
            <p:nvSpPr>
              <p:cNvPr id="661881" name="Rectangle 377"/>
              <p:cNvSpPr>
                <a:spLocks noChangeArrowheads="1"/>
              </p:cNvSpPr>
              <p:nvPr/>
            </p:nvSpPr>
            <p:spPr bwMode="auto">
              <a:xfrm>
                <a:off x="880" y="1435"/>
                <a:ext cx="224" cy="193"/>
              </a:xfrm>
              <a:prstGeom prst="rect">
                <a:avLst/>
              </a:prstGeom>
              <a:solidFill>
                <a:srgbClr val="EDEDE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1882" name="Oval 378"/>
              <p:cNvSpPr>
                <a:spLocks noChangeArrowheads="1"/>
              </p:cNvSpPr>
              <p:nvPr/>
            </p:nvSpPr>
            <p:spPr bwMode="auto">
              <a:xfrm>
                <a:off x="949" y="1412"/>
                <a:ext cx="105" cy="43"/>
              </a:xfrm>
              <a:prstGeom prst="ellipse">
                <a:avLst/>
              </a:pr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1883" name="Text Box 379"/>
            <p:cNvSpPr txBox="1">
              <a:spLocks noChangeArrowheads="1"/>
            </p:cNvSpPr>
            <p:nvPr/>
          </p:nvSpPr>
          <p:spPr bwMode="auto">
            <a:xfrm>
              <a:off x="905" y="1058"/>
              <a:ext cx="73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Module </a:t>
              </a:r>
              <a:r>
                <a:rPr lang="en-US" altLang="zh-CN" sz="1600" i="1">
                  <a:ea typeface="宋体" charset="-122"/>
                </a:rPr>
                <a:t>b</a:t>
              </a:r>
            </a:p>
          </p:txBody>
        </p:sp>
      </p:grpSp>
      <p:grpSp>
        <p:nvGrpSpPr>
          <p:cNvPr id="10" name="Group 405"/>
          <p:cNvGrpSpPr>
            <a:grpSpLocks/>
          </p:cNvGrpSpPr>
          <p:nvPr/>
        </p:nvGrpSpPr>
        <p:grpSpPr bwMode="auto">
          <a:xfrm>
            <a:off x="712788" y="1662113"/>
            <a:ext cx="1149350" cy="793750"/>
            <a:chOff x="449" y="1047"/>
            <a:chExt cx="724" cy="500"/>
          </a:xfrm>
        </p:grpSpPr>
        <p:sp>
          <p:nvSpPr>
            <p:cNvPr id="661885" name="AutoShape 381"/>
            <p:cNvSpPr>
              <a:spLocks noChangeArrowheads="1"/>
            </p:cNvSpPr>
            <p:nvPr/>
          </p:nvSpPr>
          <p:spPr bwMode="auto">
            <a:xfrm>
              <a:off x="449" y="1047"/>
              <a:ext cx="724" cy="50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zh-CN" altLang="en-US" sz="1600">
                <a:ea typeface="宋体" charset="-122"/>
              </a:endParaRPr>
            </a:p>
          </p:txBody>
        </p:sp>
        <p:sp>
          <p:nvSpPr>
            <p:cNvPr id="661887" name="Oval 383"/>
            <p:cNvSpPr>
              <a:spLocks noChangeArrowheads="1"/>
            </p:cNvSpPr>
            <p:nvPr/>
          </p:nvSpPr>
          <p:spPr bwMode="auto">
            <a:xfrm>
              <a:off x="489" y="1496"/>
              <a:ext cx="107" cy="44"/>
            </a:xfrm>
            <a:prstGeom prst="ellipse">
              <a:avLst/>
            </a:prstGeom>
            <a:solidFill>
              <a:srgbClr val="EDEDE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1888" name="Text Box 384"/>
          <p:cNvSpPr txBox="1">
            <a:spLocks noChangeArrowheads="1"/>
          </p:cNvSpPr>
          <p:nvPr/>
        </p:nvSpPr>
        <p:spPr bwMode="auto">
          <a:xfrm>
            <a:off x="717550" y="182245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Module </a:t>
            </a:r>
            <a:r>
              <a:rPr lang="en-US" altLang="zh-CN" sz="1600" i="1">
                <a:ea typeface="宋体" charset="-122"/>
              </a:rPr>
              <a:t>a</a:t>
            </a:r>
          </a:p>
        </p:txBody>
      </p:sp>
      <p:sp>
        <p:nvSpPr>
          <p:cNvPr id="661889" name="Line 385"/>
          <p:cNvSpPr>
            <a:spLocks noChangeShapeType="1"/>
          </p:cNvSpPr>
          <p:nvPr/>
        </p:nvSpPr>
        <p:spPr bwMode="auto">
          <a:xfrm flipH="1" flipV="1">
            <a:off x="5068888" y="3379788"/>
            <a:ext cx="276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90" name="Line 386"/>
          <p:cNvSpPr>
            <a:spLocks noChangeShapeType="1"/>
          </p:cNvSpPr>
          <p:nvPr/>
        </p:nvSpPr>
        <p:spPr bwMode="auto">
          <a:xfrm>
            <a:off x="5583238" y="3937000"/>
            <a:ext cx="38258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91" name="Rectangle 387"/>
          <p:cNvSpPr>
            <a:spLocks noChangeArrowheads="1"/>
          </p:cNvSpPr>
          <p:nvPr/>
        </p:nvSpPr>
        <p:spPr bwMode="auto">
          <a:xfrm>
            <a:off x="7165975" y="4965700"/>
            <a:ext cx="179388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92" name="Rectangle 388"/>
          <p:cNvSpPr>
            <a:spLocks noChangeArrowheads="1"/>
          </p:cNvSpPr>
          <p:nvPr/>
        </p:nvSpPr>
        <p:spPr bwMode="auto">
          <a:xfrm>
            <a:off x="6243638" y="4967288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93" name="Rectangle 389"/>
          <p:cNvSpPr>
            <a:spLocks noChangeArrowheads="1"/>
          </p:cNvSpPr>
          <p:nvPr/>
        </p:nvSpPr>
        <p:spPr bwMode="auto">
          <a:xfrm>
            <a:off x="5302250" y="4960938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94" name="Rectangle 390"/>
          <p:cNvSpPr>
            <a:spLocks noChangeArrowheads="1"/>
          </p:cNvSpPr>
          <p:nvPr/>
        </p:nvSpPr>
        <p:spPr bwMode="auto">
          <a:xfrm>
            <a:off x="3800475" y="4552950"/>
            <a:ext cx="179388" cy="17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95" name="Rectangle 391"/>
          <p:cNvSpPr>
            <a:spLocks noChangeArrowheads="1"/>
          </p:cNvSpPr>
          <p:nvPr/>
        </p:nvSpPr>
        <p:spPr bwMode="auto">
          <a:xfrm>
            <a:off x="3811588" y="2679700"/>
            <a:ext cx="179387" cy="17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896" name="Text Box 392"/>
          <p:cNvSpPr txBox="1">
            <a:spLocks noChangeArrowheads="1"/>
          </p:cNvSpPr>
          <p:nvPr/>
        </p:nvSpPr>
        <p:spPr bwMode="auto">
          <a:xfrm>
            <a:off x="2054225" y="3416300"/>
            <a:ext cx="1430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Chip </a:t>
            </a:r>
            <a:br>
              <a:rPr lang="en-US" altLang="zh-CN" sz="1600" b="1">
                <a:solidFill>
                  <a:schemeClr val="bg1"/>
                </a:solidFill>
                <a:ea typeface="宋体" charset="-122"/>
              </a:rPr>
            </a:b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Planning</a:t>
            </a:r>
          </a:p>
        </p:txBody>
      </p:sp>
      <p:sp>
        <p:nvSpPr>
          <p:cNvPr id="661897" name="Freeform 393"/>
          <p:cNvSpPr>
            <a:spLocks/>
          </p:cNvSpPr>
          <p:nvPr/>
        </p:nvSpPr>
        <p:spPr bwMode="auto">
          <a:xfrm>
            <a:off x="3981450" y="2616200"/>
            <a:ext cx="361950" cy="1076325"/>
          </a:xfrm>
          <a:custGeom>
            <a:avLst/>
            <a:gdLst/>
            <a:ahLst/>
            <a:cxnLst>
              <a:cxn ang="0">
                <a:pos x="0" y="678"/>
              </a:cxn>
              <a:cxn ang="0">
                <a:pos x="150" y="678"/>
              </a:cxn>
              <a:cxn ang="0">
                <a:pos x="150" y="0"/>
              </a:cxn>
              <a:cxn ang="0">
                <a:pos x="228" y="0"/>
              </a:cxn>
            </a:cxnLst>
            <a:rect l="0" t="0" r="r" b="b"/>
            <a:pathLst>
              <a:path w="228" h="678">
                <a:moveTo>
                  <a:pt x="0" y="678"/>
                </a:moveTo>
                <a:lnTo>
                  <a:pt x="150" y="678"/>
                </a:lnTo>
                <a:lnTo>
                  <a:pt x="150" y="0"/>
                </a:lnTo>
                <a:lnTo>
                  <a:pt x="22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98" name="Freeform 394"/>
          <p:cNvSpPr>
            <a:spLocks/>
          </p:cNvSpPr>
          <p:nvPr/>
        </p:nvSpPr>
        <p:spPr bwMode="auto">
          <a:xfrm>
            <a:off x="6748463" y="2797175"/>
            <a:ext cx="485775" cy="719138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0"/>
              </a:cxn>
              <a:cxn ang="0">
                <a:pos x="309" y="0"/>
              </a:cxn>
            </a:cxnLst>
            <a:rect l="0" t="0" r="r" b="b"/>
            <a:pathLst>
              <a:path w="309" h="453">
                <a:moveTo>
                  <a:pt x="0" y="453"/>
                </a:moveTo>
                <a:lnTo>
                  <a:pt x="0" y="0"/>
                </a:lnTo>
                <a:lnTo>
                  <a:pt x="30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99" name="Freeform 395"/>
          <p:cNvSpPr>
            <a:spLocks/>
          </p:cNvSpPr>
          <p:nvPr/>
        </p:nvSpPr>
        <p:spPr bwMode="auto">
          <a:xfrm>
            <a:off x="7529513" y="3697288"/>
            <a:ext cx="781050" cy="300037"/>
          </a:xfrm>
          <a:custGeom>
            <a:avLst/>
            <a:gdLst/>
            <a:ahLst/>
            <a:cxnLst>
              <a:cxn ang="0">
                <a:pos x="492" y="0"/>
              </a:cxn>
              <a:cxn ang="0">
                <a:pos x="384" y="0"/>
              </a:cxn>
              <a:cxn ang="0">
                <a:pos x="384" y="189"/>
              </a:cxn>
              <a:cxn ang="0">
                <a:pos x="0" y="189"/>
              </a:cxn>
              <a:cxn ang="0">
                <a:pos x="0" y="129"/>
              </a:cxn>
            </a:cxnLst>
            <a:rect l="0" t="0" r="r" b="b"/>
            <a:pathLst>
              <a:path w="492" h="189">
                <a:moveTo>
                  <a:pt x="492" y="0"/>
                </a:moveTo>
                <a:lnTo>
                  <a:pt x="384" y="0"/>
                </a:lnTo>
                <a:lnTo>
                  <a:pt x="384" y="189"/>
                </a:lnTo>
                <a:lnTo>
                  <a:pt x="0" y="189"/>
                </a:lnTo>
                <a:lnTo>
                  <a:pt x="0" y="129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0" name="Text Box 396"/>
          <p:cNvSpPr txBox="1">
            <a:spLocks noChangeArrowheads="1"/>
          </p:cNvSpPr>
          <p:nvPr/>
        </p:nvSpPr>
        <p:spPr bwMode="auto">
          <a:xfrm>
            <a:off x="7096125" y="2671763"/>
            <a:ext cx="1077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Block </a:t>
            </a:r>
            <a:r>
              <a:rPr lang="en-US" altLang="zh-CN" sz="1600" i="1">
                <a:ea typeface="宋体" charset="-122"/>
              </a:rPr>
              <a:t>c</a:t>
            </a:r>
          </a:p>
        </p:txBody>
      </p:sp>
      <p:sp>
        <p:nvSpPr>
          <p:cNvPr id="661901" name="Freeform 397"/>
          <p:cNvSpPr>
            <a:spLocks/>
          </p:cNvSpPr>
          <p:nvPr/>
        </p:nvSpPr>
        <p:spPr bwMode="auto">
          <a:xfrm>
            <a:off x="8024813" y="3987800"/>
            <a:ext cx="114300" cy="4953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312"/>
              </a:cxn>
              <a:cxn ang="0">
                <a:pos x="0" y="312"/>
              </a:cxn>
            </a:cxnLst>
            <a:rect l="0" t="0" r="r" b="b"/>
            <a:pathLst>
              <a:path w="72" h="312">
                <a:moveTo>
                  <a:pt x="72" y="0"/>
                </a:moveTo>
                <a:lnTo>
                  <a:pt x="72" y="312"/>
                </a:lnTo>
                <a:lnTo>
                  <a:pt x="0" y="312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2" name="Freeform 398"/>
          <p:cNvSpPr>
            <a:spLocks/>
          </p:cNvSpPr>
          <p:nvPr/>
        </p:nvSpPr>
        <p:spPr bwMode="auto">
          <a:xfrm>
            <a:off x="4886325" y="4221163"/>
            <a:ext cx="3252788" cy="595312"/>
          </a:xfrm>
          <a:custGeom>
            <a:avLst/>
            <a:gdLst/>
            <a:ahLst/>
            <a:cxnLst>
              <a:cxn ang="0">
                <a:pos x="2049" y="141"/>
              </a:cxn>
              <a:cxn ang="0">
                <a:pos x="2049" y="375"/>
              </a:cxn>
              <a:cxn ang="0">
                <a:pos x="378" y="375"/>
              </a:cxn>
              <a:cxn ang="0">
                <a:pos x="378" y="0"/>
              </a:cxn>
              <a:cxn ang="0">
                <a:pos x="0" y="0"/>
              </a:cxn>
            </a:cxnLst>
            <a:rect l="0" t="0" r="r" b="b"/>
            <a:pathLst>
              <a:path w="2049" h="375">
                <a:moveTo>
                  <a:pt x="2049" y="141"/>
                </a:moveTo>
                <a:lnTo>
                  <a:pt x="2049" y="375"/>
                </a:lnTo>
                <a:lnTo>
                  <a:pt x="378" y="375"/>
                </a:lnTo>
                <a:lnTo>
                  <a:pt x="378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3" name="Freeform 399"/>
          <p:cNvSpPr>
            <a:spLocks/>
          </p:cNvSpPr>
          <p:nvPr/>
        </p:nvSpPr>
        <p:spPr bwMode="auto">
          <a:xfrm>
            <a:off x="4219575" y="3687763"/>
            <a:ext cx="371475" cy="1162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9"/>
              </a:cxn>
              <a:cxn ang="0">
                <a:pos x="234" y="729"/>
              </a:cxn>
              <a:cxn ang="0">
                <a:pos x="234" y="654"/>
              </a:cxn>
            </a:cxnLst>
            <a:rect l="0" t="0" r="r" b="b"/>
            <a:pathLst>
              <a:path w="234" h="729">
                <a:moveTo>
                  <a:pt x="0" y="0"/>
                </a:moveTo>
                <a:lnTo>
                  <a:pt x="0" y="729"/>
                </a:lnTo>
                <a:lnTo>
                  <a:pt x="234" y="729"/>
                </a:lnTo>
                <a:lnTo>
                  <a:pt x="234" y="65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4" name="Text Box 400"/>
          <p:cNvSpPr txBox="1">
            <a:spLocks noChangeArrowheads="1"/>
          </p:cNvSpPr>
          <p:nvPr/>
        </p:nvSpPr>
        <p:spPr bwMode="auto">
          <a:xfrm>
            <a:off x="3598863" y="5478463"/>
            <a:ext cx="2125662" cy="336550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charset="-122"/>
              </a:rPr>
              <a:t>Supply Network</a:t>
            </a:r>
          </a:p>
        </p:txBody>
      </p:sp>
      <p:sp>
        <p:nvSpPr>
          <p:cNvPr id="661905" name="Line 401"/>
          <p:cNvSpPr>
            <a:spLocks noChangeShapeType="1"/>
          </p:cNvSpPr>
          <p:nvPr/>
        </p:nvSpPr>
        <p:spPr bwMode="auto">
          <a:xfrm>
            <a:off x="5186363" y="3502025"/>
            <a:ext cx="38100" cy="42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6" name="Freeform 402"/>
          <p:cNvSpPr>
            <a:spLocks/>
          </p:cNvSpPr>
          <p:nvPr/>
        </p:nvSpPr>
        <p:spPr bwMode="auto">
          <a:xfrm>
            <a:off x="5614988" y="2492375"/>
            <a:ext cx="2705100" cy="1204913"/>
          </a:xfrm>
          <a:custGeom>
            <a:avLst/>
            <a:gdLst/>
            <a:ahLst/>
            <a:cxnLst>
              <a:cxn ang="0">
                <a:pos x="1704" y="759"/>
              </a:cxn>
              <a:cxn ang="0">
                <a:pos x="1590" y="759"/>
              </a:cxn>
              <a:cxn ang="0">
                <a:pos x="1590" y="0"/>
              </a:cxn>
              <a:cxn ang="0">
                <a:pos x="219" y="0"/>
              </a:cxn>
              <a:cxn ang="0">
                <a:pos x="219" y="345"/>
              </a:cxn>
              <a:cxn ang="0">
                <a:pos x="0" y="345"/>
              </a:cxn>
            </a:cxnLst>
            <a:rect l="0" t="0" r="r" b="b"/>
            <a:pathLst>
              <a:path w="1704" h="759">
                <a:moveTo>
                  <a:pt x="1704" y="759"/>
                </a:moveTo>
                <a:lnTo>
                  <a:pt x="1590" y="759"/>
                </a:lnTo>
                <a:lnTo>
                  <a:pt x="1590" y="0"/>
                </a:lnTo>
                <a:lnTo>
                  <a:pt x="219" y="0"/>
                </a:lnTo>
                <a:lnTo>
                  <a:pt x="219" y="345"/>
                </a:lnTo>
                <a:lnTo>
                  <a:pt x="0" y="345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07" name="Text Box 403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87281" tIns="43641" rIns="87281" bIns="43641">
            <a:spAutoFit/>
          </a:bodyPr>
          <a:lstStyle/>
          <a:p>
            <a:pPr algn="l" defTabSz="871538" eaLnBrk="1" hangingPunct="1"/>
            <a:r>
              <a:rPr lang="de-DE" sz="800">
                <a:solidFill>
                  <a:srgbClr val="C0C0C0"/>
                </a:solidFill>
              </a:rPr>
              <a:t>© 2011 Springer Verlag</a:t>
            </a:r>
          </a:p>
        </p:txBody>
      </p:sp>
      <p:sp>
        <p:nvSpPr>
          <p:cNvPr id="661908" name="Rectangle 404"/>
          <p:cNvSpPr>
            <a:spLocks noChangeArrowheads="1"/>
          </p:cNvSpPr>
          <p:nvPr/>
        </p:nvSpPr>
        <p:spPr bwMode="auto">
          <a:xfrm>
            <a:off x="684213" y="2420938"/>
            <a:ext cx="360362" cy="311150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8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Floorplanning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7A18-5267-42F3-8B1B-8562251D15F8}" type="slidenum">
              <a:rPr lang="en-US" altLang="de-DE"/>
              <a:pPr/>
              <a:t>42</a:t>
            </a:fld>
            <a:endParaRPr lang="en-US" altLang="de-DE"/>
          </a:p>
        </p:txBody>
      </p:sp>
      <p:sp>
        <p:nvSpPr>
          <p:cNvPr id="662617" name="Rectangle 89"/>
          <p:cNvSpPr>
            <a:spLocks noChangeArrowheads="1"/>
          </p:cNvSpPr>
          <p:nvPr/>
        </p:nvSpPr>
        <p:spPr bwMode="auto">
          <a:xfrm rot="5400000">
            <a:off x="3319463" y="4321175"/>
            <a:ext cx="344488" cy="719137"/>
          </a:xfrm>
          <a:prstGeom prst="rect">
            <a:avLst/>
          </a:prstGeom>
          <a:solidFill>
            <a:srgbClr val="3333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sp>
        <p:nvSpPr>
          <p:cNvPr id="662618" name="Rectangle 90"/>
          <p:cNvSpPr>
            <a:spLocks noChangeArrowheads="1"/>
          </p:cNvSpPr>
          <p:nvPr/>
        </p:nvSpPr>
        <p:spPr bwMode="auto">
          <a:xfrm>
            <a:off x="3132138" y="3429000"/>
            <a:ext cx="344487" cy="720725"/>
          </a:xfrm>
          <a:prstGeom prst="rect">
            <a:avLst/>
          </a:prstGeom>
          <a:solidFill>
            <a:srgbClr val="3333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971550" y="3067050"/>
            <a:ext cx="344488" cy="1441450"/>
            <a:chOff x="612" y="1706"/>
            <a:chExt cx="217" cy="908"/>
          </a:xfrm>
        </p:grpSpPr>
        <p:sp>
          <p:nvSpPr>
            <p:cNvPr id="662620" name="Rectangle 92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2621" name="Rectangle 93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 rot="5400000">
            <a:off x="1518444" y="4317207"/>
            <a:ext cx="344487" cy="1441450"/>
            <a:chOff x="612" y="1706"/>
            <a:chExt cx="217" cy="908"/>
          </a:xfrm>
        </p:grpSpPr>
        <p:sp>
          <p:nvSpPr>
            <p:cNvPr id="662623" name="Rectangle 95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2624" name="Rectangle 96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2625" name="Rectangle 97"/>
          <p:cNvSpPr>
            <a:spLocks noChangeArrowheads="1"/>
          </p:cNvSpPr>
          <p:nvPr/>
        </p:nvSpPr>
        <p:spPr bwMode="auto">
          <a:xfrm>
            <a:off x="971550" y="5588000"/>
            <a:ext cx="344488" cy="720725"/>
          </a:xfrm>
          <a:prstGeom prst="rect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sp>
        <p:nvSpPr>
          <p:cNvPr id="662626" name="Rectangle 98"/>
          <p:cNvSpPr>
            <a:spLocks noChangeArrowheads="1"/>
          </p:cNvSpPr>
          <p:nvPr/>
        </p:nvSpPr>
        <p:spPr bwMode="auto">
          <a:xfrm>
            <a:off x="1316038" y="5588000"/>
            <a:ext cx="344487" cy="720725"/>
          </a:xfrm>
          <a:prstGeom prst="rect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 rot="5400000">
            <a:off x="5122069" y="4099719"/>
            <a:ext cx="344488" cy="1441450"/>
            <a:chOff x="612" y="1706"/>
            <a:chExt cx="217" cy="908"/>
          </a:xfrm>
        </p:grpSpPr>
        <p:sp>
          <p:nvSpPr>
            <p:cNvPr id="662628" name="Rectangle 100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2629" name="Rectangle 101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573588" y="3068638"/>
            <a:ext cx="344487" cy="1081087"/>
            <a:chOff x="612" y="1706"/>
            <a:chExt cx="217" cy="908"/>
          </a:xfrm>
        </p:grpSpPr>
        <p:sp>
          <p:nvSpPr>
            <p:cNvPr id="662633" name="Rectangle 105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2634" name="Rectangle 106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2636" name="Text Box 108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/>
            <a:r>
              <a:rPr lang="en-US" altLang="zh-CN" sz="1400">
                <a:ea typeface="宋体" charset="-122"/>
              </a:rPr>
              <a:t>Example</a:t>
            </a:r>
          </a:p>
          <a:p>
            <a:pPr algn="l" defTabSz="898525"/>
            <a:r>
              <a:rPr lang="en-US" altLang="zh-CN" sz="1400">
                <a:ea typeface="宋体" charset="-122"/>
              </a:rPr>
              <a:t>Given: Three blocks with the following potential widths and heights </a:t>
            </a:r>
          </a:p>
          <a:p>
            <a:pPr algn="l" defTabSz="898525"/>
            <a:r>
              <a:rPr lang="en-US" altLang="zh-CN" sz="1400">
                <a:solidFill>
                  <a:srgbClr val="CC0000"/>
                </a:solidFill>
                <a:ea typeface="宋体" charset="-122"/>
              </a:rPr>
              <a:t>Block </a:t>
            </a:r>
            <a:r>
              <a:rPr lang="en-US" altLang="zh-CN" sz="1400" i="1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 sz="1400">
                <a:ea typeface="宋体" charset="-122"/>
              </a:rPr>
              <a:t>: </a:t>
            </a:r>
            <a:r>
              <a:rPr lang="en-US" altLang="zh-CN" sz="1400" i="1">
                <a:ea typeface="宋体" charset="-122"/>
              </a:rPr>
              <a:t>w </a:t>
            </a:r>
            <a:r>
              <a:rPr lang="en-US" altLang="zh-CN" sz="1400">
                <a:ea typeface="宋体" charset="-122"/>
              </a:rPr>
              <a:t>= 1,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4  or  </a:t>
            </a:r>
            <a:r>
              <a:rPr lang="en-US" altLang="zh-CN" sz="1400" i="1">
                <a:ea typeface="宋体" charset="-122"/>
              </a:rPr>
              <a:t>w = </a:t>
            </a:r>
            <a:r>
              <a:rPr lang="en-US" altLang="zh-CN" sz="1400">
                <a:ea typeface="宋体" charset="-122"/>
              </a:rPr>
              <a:t> 4,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1  or  </a:t>
            </a:r>
            <a:r>
              <a:rPr lang="en-US" altLang="zh-CN" sz="1400" i="1">
                <a:ea typeface="宋体" charset="-122"/>
              </a:rPr>
              <a:t>w =</a:t>
            </a:r>
            <a:r>
              <a:rPr lang="en-US" altLang="zh-CN" sz="1400">
                <a:ea typeface="宋体" charset="-122"/>
              </a:rPr>
              <a:t> 2,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2</a:t>
            </a:r>
          </a:p>
          <a:p>
            <a:pPr algn="l" defTabSz="898525"/>
            <a:r>
              <a:rPr lang="en-US" altLang="zh-CN" sz="1400">
                <a:solidFill>
                  <a:srgbClr val="333399"/>
                </a:solidFill>
                <a:ea typeface="宋体" charset="-122"/>
              </a:rPr>
              <a:t>Block </a:t>
            </a:r>
            <a:r>
              <a:rPr lang="en-US" altLang="zh-CN" sz="1400" i="1">
                <a:solidFill>
                  <a:srgbClr val="333399"/>
                </a:solidFill>
                <a:ea typeface="宋体" charset="-122"/>
              </a:rPr>
              <a:t>B</a:t>
            </a:r>
            <a:r>
              <a:rPr lang="en-US" altLang="zh-CN" sz="1400">
                <a:ea typeface="宋体" charset="-122"/>
              </a:rPr>
              <a:t>: </a:t>
            </a:r>
            <a:r>
              <a:rPr lang="en-US" altLang="zh-CN" sz="1400" i="1">
                <a:ea typeface="宋体" charset="-122"/>
              </a:rPr>
              <a:t>w </a:t>
            </a:r>
            <a:r>
              <a:rPr lang="en-US" altLang="zh-CN" sz="1400">
                <a:ea typeface="宋体" charset="-122"/>
              </a:rPr>
              <a:t>= 1,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2  or  </a:t>
            </a:r>
            <a:r>
              <a:rPr lang="en-US" altLang="zh-CN" sz="1400" i="1">
                <a:ea typeface="宋体" charset="-122"/>
              </a:rPr>
              <a:t>w =</a:t>
            </a:r>
            <a:r>
              <a:rPr lang="en-US" altLang="zh-CN" sz="1400">
                <a:ea typeface="宋体" charset="-122"/>
              </a:rPr>
              <a:t> 2, 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1  </a:t>
            </a:r>
          </a:p>
          <a:p>
            <a:pPr algn="l" defTabSz="898525"/>
            <a:r>
              <a:rPr lang="en-US" altLang="zh-CN" sz="1400">
                <a:solidFill>
                  <a:srgbClr val="006600"/>
                </a:solidFill>
                <a:ea typeface="宋体" charset="-122"/>
              </a:rPr>
              <a:t>Block </a:t>
            </a:r>
            <a:r>
              <a:rPr lang="en-US" altLang="zh-CN" sz="1400" i="1">
                <a:solidFill>
                  <a:srgbClr val="006600"/>
                </a:solidFill>
                <a:ea typeface="宋体" charset="-122"/>
              </a:rPr>
              <a:t>C</a:t>
            </a:r>
            <a:r>
              <a:rPr lang="en-US" altLang="zh-CN" sz="1400">
                <a:ea typeface="宋体" charset="-122"/>
              </a:rPr>
              <a:t>: </a:t>
            </a:r>
            <a:r>
              <a:rPr lang="en-US" altLang="zh-CN" sz="1400" i="1">
                <a:ea typeface="宋体" charset="-122"/>
              </a:rPr>
              <a:t>w</a:t>
            </a:r>
            <a:r>
              <a:rPr lang="en-US" altLang="zh-CN" sz="1400">
                <a:ea typeface="宋体" charset="-122"/>
              </a:rPr>
              <a:t> = 1,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3  or  </a:t>
            </a:r>
            <a:r>
              <a:rPr lang="en-US" altLang="zh-CN" sz="1400" i="1">
                <a:ea typeface="宋体" charset="-122"/>
              </a:rPr>
              <a:t>w =</a:t>
            </a:r>
            <a:r>
              <a:rPr lang="en-US" altLang="zh-CN" sz="1400">
                <a:ea typeface="宋体" charset="-122"/>
              </a:rPr>
              <a:t> 3, </a:t>
            </a:r>
            <a:r>
              <a:rPr lang="en-US" altLang="zh-CN" sz="1400" i="1">
                <a:ea typeface="宋体" charset="-122"/>
              </a:rPr>
              <a:t>h </a:t>
            </a:r>
            <a:r>
              <a:rPr lang="en-US" altLang="zh-CN" sz="1400">
                <a:ea typeface="宋体" charset="-122"/>
              </a:rPr>
              <a:t>= 1</a:t>
            </a:r>
            <a:br>
              <a:rPr lang="en-US" altLang="zh-CN" sz="1400">
                <a:ea typeface="宋体" charset="-122"/>
              </a:rPr>
            </a:br>
            <a:endParaRPr lang="en-US" altLang="zh-CN" sz="1400">
              <a:ea typeface="宋体" charset="-122"/>
            </a:endParaRPr>
          </a:p>
          <a:p>
            <a:pPr algn="l" defTabSz="898525"/>
            <a:r>
              <a:rPr lang="en-US" altLang="zh-CN" sz="1400">
                <a:ea typeface="宋体" charset="-122"/>
              </a:rPr>
              <a:t>Task: Floorplan with minimum total area enclosed </a:t>
            </a:r>
          </a:p>
        </p:txBody>
      </p:sp>
      <p:sp>
        <p:nvSpPr>
          <p:cNvPr id="662638" name="Text Box 110"/>
          <p:cNvSpPr txBox="1">
            <a:spLocks noChangeArrowheads="1"/>
          </p:cNvSpPr>
          <p:nvPr/>
        </p:nvSpPr>
        <p:spPr bwMode="auto">
          <a:xfrm>
            <a:off x="900113" y="3594100"/>
            <a:ext cx="400050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A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39" name="Text Box 111"/>
          <p:cNvSpPr txBox="1">
            <a:spLocks noChangeArrowheads="1"/>
          </p:cNvSpPr>
          <p:nvPr/>
        </p:nvSpPr>
        <p:spPr bwMode="auto">
          <a:xfrm>
            <a:off x="1292225" y="4818063"/>
            <a:ext cx="400050" cy="41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A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40" name="Text Box 112"/>
          <p:cNvSpPr txBox="1">
            <a:spLocks noChangeArrowheads="1"/>
          </p:cNvSpPr>
          <p:nvPr/>
        </p:nvSpPr>
        <p:spPr bwMode="auto">
          <a:xfrm>
            <a:off x="1076325" y="5734050"/>
            <a:ext cx="400050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A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41" name="Text Box 113"/>
          <p:cNvSpPr txBox="1">
            <a:spLocks noChangeArrowheads="1"/>
          </p:cNvSpPr>
          <p:nvPr/>
        </p:nvSpPr>
        <p:spPr bwMode="auto">
          <a:xfrm>
            <a:off x="3203575" y="4457700"/>
            <a:ext cx="400050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B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42" name="Text Box 114"/>
          <p:cNvSpPr txBox="1">
            <a:spLocks noChangeArrowheads="1"/>
          </p:cNvSpPr>
          <p:nvPr/>
        </p:nvSpPr>
        <p:spPr bwMode="auto">
          <a:xfrm>
            <a:off x="3059113" y="3581400"/>
            <a:ext cx="400050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B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44" name="Text Box 116"/>
          <p:cNvSpPr txBox="1">
            <a:spLocks noChangeArrowheads="1"/>
          </p:cNvSpPr>
          <p:nvPr/>
        </p:nvSpPr>
        <p:spPr bwMode="auto">
          <a:xfrm>
            <a:off x="4500563" y="3378200"/>
            <a:ext cx="40957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C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62646" name="Text Box 118"/>
          <p:cNvSpPr txBox="1">
            <a:spLocks noChangeArrowheads="1"/>
          </p:cNvSpPr>
          <p:nvPr/>
        </p:nvSpPr>
        <p:spPr bwMode="auto">
          <a:xfrm>
            <a:off x="5003800" y="4581525"/>
            <a:ext cx="40957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>
              <a:lnSpc>
                <a:spcPts val="2350"/>
              </a:lnSpc>
            </a:pPr>
            <a:r>
              <a:rPr lang="de-DE" sz="1400" i="1">
                <a:solidFill>
                  <a:schemeClr val="bg1"/>
                </a:solidFill>
              </a:rPr>
              <a:t>C</a:t>
            </a:r>
            <a:endParaRPr lang="en-US" altLang="zh-CN" sz="1400" i="1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955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2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2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2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7" grpId="0" animBg="1"/>
      <p:bldP spid="662618" grpId="0" animBg="1"/>
      <p:bldP spid="662625" grpId="0" animBg="1"/>
      <p:bldP spid="662626" grpId="0" animBg="1"/>
      <p:bldP spid="662638" grpId="0"/>
      <p:bldP spid="662639" grpId="0"/>
      <p:bldP spid="662640" grpId="0"/>
      <p:bldP spid="662641" grpId="0"/>
      <p:bldP spid="662642" grpId="0"/>
      <p:bldP spid="662644" grpId="0"/>
      <p:bldP spid="6626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Floorplanning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7106-138F-4C54-B1AB-FC6A7BCC1CC1}" type="slidenum">
              <a:rPr lang="en-US" altLang="de-DE"/>
              <a:pPr/>
              <a:t>43</a:t>
            </a:fld>
            <a:endParaRPr lang="en-US" altLang="de-DE"/>
          </a:p>
        </p:txBody>
      </p:sp>
      <p:sp>
        <p:nvSpPr>
          <p:cNvPr id="663575" name="Rectangle 23"/>
          <p:cNvSpPr>
            <a:spLocks noChangeArrowheads="1"/>
          </p:cNvSpPr>
          <p:nvPr/>
        </p:nvSpPr>
        <p:spPr bwMode="auto">
          <a:xfrm rot="5400000">
            <a:off x="3311525" y="4329113"/>
            <a:ext cx="360363" cy="719137"/>
          </a:xfrm>
          <a:prstGeom prst="rect">
            <a:avLst/>
          </a:prstGeom>
          <a:solidFill>
            <a:srgbClr val="3333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71550" y="5588000"/>
            <a:ext cx="720725" cy="720725"/>
            <a:chOff x="612" y="3520"/>
            <a:chExt cx="454" cy="454"/>
          </a:xfrm>
        </p:grpSpPr>
        <p:sp>
          <p:nvSpPr>
            <p:cNvPr id="663577" name="Rectangle 25"/>
            <p:cNvSpPr>
              <a:spLocks noChangeArrowheads="1"/>
            </p:cNvSpPr>
            <p:nvPr/>
          </p:nvSpPr>
          <p:spPr bwMode="auto">
            <a:xfrm>
              <a:off x="612" y="3520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3578" name="Rectangle 26"/>
            <p:cNvSpPr>
              <a:spLocks noChangeArrowheads="1"/>
            </p:cNvSpPr>
            <p:nvPr/>
          </p:nvSpPr>
          <p:spPr bwMode="auto">
            <a:xfrm>
              <a:off x="829" y="3520"/>
              <a:ext cx="23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73588" y="3068638"/>
            <a:ext cx="344487" cy="1081087"/>
            <a:chOff x="612" y="1706"/>
            <a:chExt cx="217" cy="908"/>
          </a:xfrm>
        </p:grpSpPr>
        <p:sp>
          <p:nvSpPr>
            <p:cNvPr id="663580" name="Rectangle 28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3581" name="Rectangle 29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971550" y="3429000"/>
            <a:ext cx="720725" cy="720725"/>
            <a:chOff x="612" y="2160"/>
            <a:chExt cx="454" cy="454"/>
          </a:xfrm>
        </p:grpSpPr>
        <p:sp>
          <p:nvSpPr>
            <p:cNvPr id="663585" name="Rectangle 33"/>
            <p:cNvSpPr>
              <a:spLocks noChangeArrowheads="1"/>
            </p:cNvSpPr>
            <p:nvPr/>
          </p:nvSpPr>
          <p:spPr bwMode="auto">
            <a:xfrm>
              <a:off x="612" y="2160"/>
              <a:ext cx="23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3586" name="Rectangle 34"/>
            <p:cNvSpPr>
              <a:spLocks noChangeArrowheads="1"/>
            </p:cNvSpPr>
            <p:nvPr/>
          </p:nvSpPr>
          <p:spPr bwMode="auto">
            <a:xfrm>
              <a:off x="849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3587" name="Rectangle 35"/>
          <p:cNvSpPr>
            <a:spLocks noChangeArrowheads="1"/>
          </p:cNvSpPr>
          <p:nvPr/>
        </p:nvSpPr>
        <p:spPr bwMode="auto">
          <a:xfrm rot="5400000">
            <a:off x="1150938" y="2889250"/>
            <a:ext cx="360362" cy="719138"/>
          </a:xfrm>
          <a:prstGeom prst="rect">
            <a:avLst/>
          </a:prstGeom>
          <a:solidFill>
            <a:srgbClr val="3333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692275" y="3068638"/>
            <a:ext cx="344488" cy="1081087"/>
            <a:chOff x="612" y="1706"/>
            <a:chExt cx="217" cy="908"/>
          </a:xfrm>
        </p:grpSpPr>
        <p:sp>
          <p:nvSpPr>
            <p:cNvPr id="663589" name="Rectangle 37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63590" name="Rectangle 38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3591" name="Line 39"/>
          <p:cNvSpPr>
            <a:spLocks noChangeShapeType="1"/>
          </p:cNvSpPr>
          <p:nvPr/>
        </p:nvSpPr>
        <p:spPr bwMode="auto">
          <a:xfrm flipV="1">
            <a:off x="1347788" y="4365625"/>
            <a:ext cx="0" cy="10795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sp>
        <p:nvSpPr>
          <p:cNvPr id="663592" name="Freeform 40"/>
          <p:cNvSpPr>
            <a:spLocks/>
          </p:cNvSpPr>
          <p:nvPr/>
        </p:nvSpPr>
        <p:spPr bwMode="auto">
          <a:xfrm>
            <a:off x="1619250" y="2852738"/>
            <a:ext cx="1584325" cy="1524000"/>
          </a:xfrm>
          <a:custGeom>
            <a:avLst/>
            <a:gdLst/>
            <a:ahLst/>
            <a:cxnLst>
              <a:cxn ang="0">
                <a:pos x="1316" y="960"/>
              </a:cxn>
              <a:cxn ang="0">
                <a:pos x="681" y="144"/>
              </a:cxn>
              <a:cxn ang="0">
                <a:pos x="0" y="98"/>
              </a:cxn>
            </a:cxnLst>
            <a:rect l="0" t="0" r="r" b="b"/>
            <a:pathLst>
              <a:path w="1316" h="960">
                <a:moveTo>
                  <a:pt x="1316" y="960"/>
                </a:moveTo>
                <a:cubicBezTo>
                  <a:pt x="1108" y="624"/>
                  <a:pt x="900" y="288"/>
                  <a:pt x="681" y="144"/>
                </a:cubicBezTo>
                <a:cubicBezTo>
                  <a:pt x="462" y="0"/>
                  <a:pt x="231" y="49"/>
                  <a:pt x="0" y="98"/>
                </a:cubicBez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sp>
        <p:nvSpPr>
          <p:cNvPr id="663593" name="Line 41"/>
          <p:cNvSpPr>
            <a:spLocks noChangeShapeType="1"/>
          </p:cNvSpPr>
          <p:nvPr/>
        </p:nvSpPr>
        <p:spPr bwMode="auto">
          <a:xfrm flipH="1">
            <a:off x="2195513" y="3609975"/>
            <a:ext cx="2232025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lIns="191084" tIns="44939" rIns="89877" bIns="67941" anchor="ctr">
            <a:spAutoFit/>
          </a:bodyPr>
          <a:lstStyle/>
          <a:p>
            <a:endParaRPr lang="en-US"/>
          </a:p>
        </p:txBody>
      </p:sp>
      <p:sp>
        <p:nvSpPr>
          <p:cNvPr id="663595" name="Text Box 43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/>
            <a:r>
              <a:rPr lang="en-US" altLang="zh-CN" sz="1400" dirty="0">
                <a:ea typeface="宋体" charset="-122"/>
              </a:rPr>
              <a:t>Example</a:t>
            </a:r>
          </a:p>
          <a:p>
            <a:pPr algn="l" defTabSz="898525"/>
            <a:r>
              <a:rPr lang="en-US" altLang="zh-CN" sz="1400" dirty="0">
                <a:ea typeface="宋体" charset="-122"/>
              </a:rPr>
              <a:t>Given: Three blocks with the following potential widths and heights </a:t>
            </a:r>
          </a:p>
          <a:p>
            <a:pPr algn="l" defTabSz="898525"/>
            <a:r>
              <a:rPr lang="en-US" altLang="zh-CN" sz="1400" dirty="0">
                <a:solidFill>
                  <a:srgbClr val="CC0000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 </a:t>
            </a:r>
            <a:r>
              <a:rPr lang="en-US" altLang="zh-CN" sz="1400" dirty="0">
                <a:ea typeface="宋体" charset="-122"/>
              </a:rPr>
              <a:t>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4  or  </a:t>
            </a:r>
            <a:r>
              <a:rPr lang="en-US" altLang="zh-CN" sz="1400" i="1" dirty="0">
                <a:ea typeface="宋体" charset="-122"/>
              </a:rPr>
              <a:t>w = </a:t>
            </a:r>
            <a:r>
              <a:rPr lang="en-US" altLang="zh-CN" sz="1400" dirty="0">
                <a:ea typeface="宋体" charset="-122"/>
              </a:rPr>
              <a:t> 4,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2,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2</a:t>
            </a:r>
          </a:p>
          <a:p>
            <a:pPr algn="l" defTabSz="898525"/>
            <a:r>
              <a:rPr lang="en-US" altLang="zh-CN" sz="1400" dirty="0">
                <a:solidFill>
                  <a:srgbClr val="333399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333399"/>
                </a:solidFill>
                <a:ea typeface="宋体" charset="-122"/>
              </a:rPr>
              <a:t>B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 </a:t>
            </a:r>
            <a:r>
              <a:rPr lang="en-US" altLang="zh-CN" sz="1400" dirty="0">
                <a:ea typeface="宋体" charset="-122"/>
              </a:rPr>
              <a:t>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2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2, 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  </a:t>
            </a:r>
          </a:p>
          <a:p>
            <a:pPr algn="l" defTabSz="898525"/>
            <a:r>
              <a:rPr lang="en-US" altLang="zh-CN" sz="1400" dirty="0">
                <a:solidFill>
                  <a:srgbClr val="006600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006600"/>
                </a:solidFill>
                <a:ea typeface="宋体" charset="-122"/>
              </a:rPr>
              <a:t>C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</a:t>
            </a:r>
            <a:r>
              <a:rPr lang="en-US" altLang="zh-CN" sz="1400" dirty="0">
                <a:ea typeface="宋体" charset="-122"/>
              </a:rPr>
              <a:t> 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3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3,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</a:t>
            </a:r>
            <a:br>
              <a:rPr lang="en-US" altLang="zh-CN" sz="1400" dirty="0">
                <a:ea typeface="宋体" charset="-122"/>
              </a:rPr>
            </a:br>
            <a:endParaRPr lang="en-US" altLang="zh-CN" sz="1400" dirty="0">
              <a:ea typeface="宋体" charset="-122"/>
            </a:endParaRPr>
          </a:p>
          <a:p>
            <a:pPr algn="l" defTabSz="898525"/>
            <a:r>
              <a:rPr lang="en-US" altLang="zh-CN" sz="1400" dirty="0">
                <a:ea typeface="宋体" charset="-122"/>
              </a:rPr>
              <a:t>Task: Floorplan with minimum total area enclosed </a:t>
            </a:r>
          </a:p>
        </p:txBody>
      </p:sp>
    </p:spTree>
    <p:extLst>
      <p:ext uri="{BB962C8B-B14F-4D97-AF65-F5344CB8AC3E}">
        <p14:creationId xmlns:p14="http://schemas.microsoft.com/office/powerpoint/2010/main" xmlns="" val="1266374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63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6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63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63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5" grpId="0" animBg="1"/>
      <p:bldP spid="663587" grpId="0" animBg="1"/>
      <p:bldP spid="663591" grpId="0" animBg="1"/>
      <p:bldP spid="663591" grpId="1" animBg="1"/>
      <p:bldP spid="663592" grpId="0" animBg="1"/>
      <p:bldP spid="663592" grpId="1" animBg="1"/>
      <p:bldP spid="663593" grpId="0" animBg="1"/>
      <p:bldP spid="66359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Floorplanning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0153-3508-457E-8CD5-6196B5779BB4}" type="slidenum">
              <a:rPr lang="en-US" altLang="de-DE"/>
              <a:pPr/>
              <a:t>44</a:t>
            </a:fld>
            <a:endParaRPr lang="en-US" altLang="de-DE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1550" y="3429000"/>
            <a:ext cx="720725" cy="720725"/>
            <a:chOff x="612" y="2160"/>
            <a:chExt cx="454" cy="454"/>
          </a:xfrm>
        </p:grpSpPr>
        <p:sp>
          <p:nvSpPr>
            <p:cNvPr id="755724" name="Rectangle 12"/>
            <p:cNvSpPr>
              <a:spLocks noChangeArrowheads="1"/>
            </p:cNvSpPr>
            <p:nvPr/>
          </p:nvSpPr>
          <p:spPr bwMode="auto">
            <a:xfrm>
              <a:off x="612" y="2160"/>
              <a:ext cx="23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755725" name="Rectangle 13"/>
            <p:cNvSpPr>
              <a:spLocks noChangeArrowheads="1"/>
            </p:cNvSpPr>
            <p:nvPr/>
          </p:nvSpPr>
          <p:spPr bwMode="auto">
            <a:xfrm>
              <a:off x="849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5726" name="Rectangle 14"/>
          <p:cNvSpPr>
            <a:spLocks noChangeArrowheads="1"/>
          </p:cNvSpPr>
          <p:nvPr/>
        </p:nvSpPr>
        <p:spPr bwMode="auto">
          <a:xfrm rot="5400000">
            <a:off x="1150938" y="2889250"/>
            <a:ext cx="360362" cy="719138"/>
          </a:xfrm>
          <a:prstGeom prst="rect">
            <a:avLst/>
          </a:prstGeom>
          <a:solidFill>
            <a:srgbClr val="3333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92275" y="3068638"/>
            <a:ext cx="344488" cy="1081087"/>
            <a:chOff x="612" y="1706"/>
            <a:chExt cx="217" cy="908"/>
          </a:xfrm>
        </p:grpSpPr>
        <p:sp>
          <p:nvSpPr>
            <p:cNvPr id="755728" name="Rectangle 16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755729" name="Rectangle 17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647700" y="4557713"/>
            <a:ext cx="7027863" cy="1176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/>
            <a:r>
              <a:rPr lang="de-DE" sz="1400"/>
              <a:t>Solution:</a:t>
            </a:r>
          </a:p>
          <a:p>
            <a:pPr algn="l" defTabSz="898525"/>
            <a:r>
              <a:rPr lang="de-DE" sz="1400"/>
              <a:t>Aspect ratios</a:t>
            </a:r>
            <a:br>
              <a:rPr lang="de-DE" sz="1400"/>
            </a:br>
            <a:r>
              <a:rPr lang="de-DE" sz="1400">
                <a:solidFill>
                  <a:srgbClr val="CC0000"/>
                </a:solidFill>
              </a:rPr>
              <a:t>Block </a:t>
            </a:r>
            <a:r>
              <a:rPr lang="de-DE" sz="1400" i="1">
                <a:solidFill>
                  <a:srgbClr val="CC0000"/>
                </a:solidFill>
              </a:rPr>
              <a:t>A</a:t>
            </a:r>
            <a:r>
              <a:rPr lang="de-DE" sz="1400">
                <a:solidFill>
                  <a:srgbClr val="CC0000"/>
                </a:solidFill>
              </a:rPr>
              <a:t> with </a:t>
            </a:r>
            <a:r>
              <a:rPr lang="de-DE" sz="1400" i="1">
                <a:solidFill>
                  <a:srgbClr val="CC0000"/>
                </a:solidFill>
              </a:rPr>
              <a:t>w =</a:t>
            </a:r>
            <a:r>
              <a:rPr lang="de-DE" sz="1400">
                <a:solidFill>
                  <a:srgbClr val="CC0000"/>
                </a:solidFill>
              </a:rPr>
              <a:t> 2, </a:t>
            </a:r>
            <a:r>
              <a:rPr lang="de-DE" sz="1400" i="1">
                <a:solidFill>
                  <a:srgbClr val="CC0000"/>
                </a:solidFill>
              </a:rPr>
              <a:t>h </a:t>
            </a:r>
            <a:r>
              <a:rPr lang="de-DE" sz="1400">
                <a:solidFill>
                  <a:srgbClr val="CC0000"/>
                </a:solidFill>
              </a:rPr>
              <a:t>= 2</a:t>
            </a:r>
            <a:r>
              <a:rPr lang="de-DE" sz="1400"/>
              <a:t>;  </a:t>
            </a:r>
            <a:r>
              <a:rPr lang="de-DE" sz="1400">
                <a:solidFill>
                  <a:srgbClr val="333399"/>
                </a:solidFill>
              </a:rPr>
              <a:t>Block </a:t>
            </a:r>
            <a:r>
              <a:rPr lang="de-DE" sz="1400" i="1">
                <a:solidFill>
                  <a:srgbClr val="333399"/>
                </a:solidFill>
              </a:rPr>
              <a:t>B</a:t>
            </a:r>
            <a:r>
              <a:rPr lang="de-DE" sz="1400">
                <a:solidFill>
                  <a:srgbClr val="333399"/>
                </a:solidFill>
              </a:rPr>
              <a:t> with </a:t>
            </a:r>
            <a:r>
              <a:rPr lang="de-DE" sz="1400" i="1">
                <a:solidFill>
                  <a:srgbClr val="333399"/>
                </a:solidFill>
              </a:rPr>
              <a:t>w</a:t>
            </a:r>
            <a:r>
              <a:rPr lang="de-DE" sz="1400">
                <a:solidFill>
                  <a:srgbClr val="333399"/>
                </a:solidFill>
              </a:rPr>
              <a:t> = 2, </a:t>
            </a:r>
            <a:r>
              <a:rPr lang="de-DE" sz="1400" i="1">
                <a:solidFill>
                  <a:srgbClr val="333399"/>
                </a:solidFill>
              </a:rPr>
              <a:t>h </a:t>
            </a:r>
            <a:r>
              <a:rPr lang="de-DE" sz="1400">
                <a:solidFill>
                  <a:srgbClr val="333399"/>
                </a:solidFill>
              </a:rPr>
              <a:t>= 1</a:t>
            </a:r>
            <a:r>
              <a:rPr lang="de-DE" sz="1400"/>
              <a:t>;  </a:t>
            </a:r>
            <a:r>
              <a:rPr lang="de-DE" sz="1400">
                <a:solidFill>
                  <a:srgbClr val="006600"/>
                </a:solidFill>
              </a:rPr>
              <a:t>Block </a:t>
            </a:r>
            <a:r>
              <a:rPr lang="de-DE" sz="1400" i="1">
                <a:solidFill>
                  <a:srgbClr val="006600"/>
                </a:solidFill>
              </a:rPr>
              <a:t>C</a:t>
            </a:r>
            <a:r>
              <a:rPr lang="de-DE" sz="1400">
                <a:solidFill>
                  <a:srgbClr val="006600"/>
                </a:solidFill>
              </a:rPr>
              <a:t> with </a:t>
            </a:r>
            <a:r>
              <a:rPr lang="de-DE" sz="1400" i="1">
                <a:solidFill>
                  <a:srgbClr val="006600"/>
                </a:solidFill>
              </a:rPr>
              <a:t>w =</a:t>
            </a:r>
            <a:r>
              <a:rPr lang="de-DE" sz="1400">
                <a:solidFill>
                  <a:srgbClr val="006600"/>
                </a:solidFill>
              </a:rPr>
              <a:t> 1, </a:t>
            </a:r>
            <a:r>
              <a:rPr lang="de-DE" sz="1400" i="1">
                <a:solidFill>
                  <a:srgbClr val="006600"/>
                </a:solidFill>
              </a:rPr>
              <a:t>h </a:t>
            </a:r>
            <a:r>
              <a:rPr lang="de-DE" sz="1400">
                <a:solidFill>
                  <a:srgbClr val="006600"/>
                </a:solidFill>
              </a:rPr>
              <a:t>= 3</a:t>
            </a:r>
          </a:p>
          <a:p>
            <a:pPr algn="l" defTabSz="898525"/>
            <a:endParaRPr lang="de-DE" sz="1400"/>
          </a:p>
          <a:p>
            <a:pPr algn="l" defTabSz="898525"/>
            <a:r>
              <a:rPr lang="en-US" altLang="zh-CN" sz="1400">
                <a:ea typeface="宋体" charset="-122"/>
              </a:rPr>
              <a:t>This floorplan has a global bounding box with minimum possible area (9 square units).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91084" tIns="44939" rIns="89877" bIns="67941">
            <a:spAutoFit/>
          </a:bodyPr>
          <a:lstStyle/>
          <a:p>
            <a:pPr algn="l" defTabSz="898525"/>
            <a:r>
              <a:rPr lang="en-US" altLang="zh-CN" sz="1400" dirty="0">
                <a:ea typeface="宋体" charset="-122"/>
              </a:rPr>
              <a:t>Example</a:t>
            </a:r>
          </a:p>
          <a:p>
            <a:pPr algn="l" defTabSz="898525"/>
            <a:r>
              <a:rPr lang="en-US" altLang="zh-CN" sz="1400" dirty="0">
                <a:ea typeface="宋体" charset="-122"/>
              </a:rPr>
              <a:t>Given: Three blocks with the following potential widths and heights </a:t>
            </a:r>
          </a:p>
          <a:p>
            <a:pPr algn="l" defTabSz="898525"/>
            <a:r>
              <a:rPr lang="en-US" altLang="zh-CN" sz="1400" dirty="0">
                <a:solidFill>
                  <a:srgbClr val="CC0000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 </a:t>
            </a:r>
            <a:r>
              <a:rPr lang="en-US" altLang="zh-CN" sz="1400" dirty="0">
                <a:ea typeface="宋体" charset="-122"/>
              </a:rPr>
              <a:t>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4  or  </a:t>
            </a:r>
            <a:r>
              <a:rPr lang="en-US" altLang="zh-CN" sz="1400" i="1" dirty="0">
                <a:ea typeface="宋体" charset="-122"/>
              </a:rPr>
              <a:t>w = </a:t>
            </a:r>
            <a:r>
              <a:rPr lang="en-US" altLang="zh-CN" sz="1400" dirty="0">
                <a:ea typeface="宋体" charset="-122"/>
              </a:rPr>
              <a:t> 4,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2,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2</a:t>
            </a:r>
          </a:p>
          <a:p>
            <a:pPr algn="l" defTabSz="898525"/>
            <a:r>
              <a:rPr lang="en-US" altLang="zh-CN" sz="1400" dirty="0">
                <a:solidFill>
                  <a:srgbClr val="333399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333399"/>
                </a:solidFill>
                <a:ea typeface="宋体" charset="-122"/>
              </a:rPr>
              <a:t>B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 </a:t>
            </a:r>
            <a:r>
              <a:rPr lang="en-US" altLang="zh-CN" sz="1400" dirty="0">
                <a:ea typeface="宋体" charset="-122"/>
              </a:rPr>
              <a:t>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2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2, 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  </a:t>
            </a:r>
          </a:p>
          <a:p>
            <a:pPr algn="l" defTabSz="898525"/>
            <a:r>
              <a:rPr lang="en-US" altLang="zh-CN" sz="1400" dirty="0">
                <a:solidFill>
                  <a:srgbClr val="006600"/>
                </a:solidFill>
                <a:ea typeface="宋体" charset="-122"/>
              </a:rPr>
              <a:t>Block </a:t>
            </a:r>
            <a:r>
              <a:rPr lang="en-US" altLang="zh-CN" sz="1400" i="1" dirty="0">
                <a:solidFill>
                  <a:srgbClr val="006600"/>
                </a:solidFill>
                <a:ea typeface="宋体" charset="-122"/>
              </a:rPr>
              <a:t>C</a:t>
            </a:r>
            <a:r>
              <a:rPr lang="en-US" altLang="zh-CN" sz="1400" dirty="0">
                <a:ea typeface="宋体" charset="-122"/>
              </a:rPr>
              <a:t>: </a:t>
            </a:r>
            <a:r>
              <a:rPr lang="en-US" altLang="zh-CN" sz="1400" i="1" dirty="0">
                <a:ea typeface="宋体" charset="-122"/>
              </a:rPr>
              <a:t>w</a:t>
            </a:r>
            <a:r>
              <a:rPr lang="en-US" altLang="zh-CN" sz="1400" dirty="0">
                <a:ea typeface="宋体" charset="-122"/>
              </a:rPr>
              <a:t> = 1,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3  or  </a:t>
            </a:r>
            <a:r>
              <a:rPr lang="en-US" altLang="zh-CN" sz="1400" i="1" dirty="0">
                <a:ea typeface="宋体" charset="-122"/>
              </a:rPr>
              <a:t>w =</a:t>
            </a:r>
            <a:r>
              <a:rPr lang="en-US" altLang="zh-CN" sz="1400" dirty="0">
                <a:ea typeface="宋体" charset="-122"/>
              </a:rPr>
              <a:t> 3, </a:t>
            </a:r>
            <a:r>
              <a:rPr lang="en-US" altLang="zh-CN" sz="1400" i="1" dirty="0">
                <a:ea typeface="宋体" charset="-122"/>
              </a:rPr>
              <a:t>h </a:t>
            </a:r>
            <a:r>
              <a:rPr lang="en-US" altLang="zh-CN" sz="1400" dirty="0">
                <a:ea typeface="宋体" charset="-122"/>
              </a:rPr>
              <a:t>= 1</a:t>
            </a:r>
            <a:br>
              <a:rPr lang="en-US" altLang="zh-CN" sz="1400" dirty="0">
                <a:ea typeface="宋体" charset="-122"/>
              </a:rPr>
            </a:br>
            <a:endParaRPr lang="en-US" altLang="zh-CN" sz="1400" dirty="0">
              <a:ea typeface="宋体" charset="-122"/>
            </a:endParaRPr>
          </a:p>
          <a:p>
            <a:pPr algn="l" defTabSz="898525"/>
            <a:r>
              <a:rPr lang="en-US" altLang="zh-CN" sz="1400" dirty="0">
                <a:ea typeface="宋体" charset="-122"/>
              </a:rPr>
              <a:t>Task: Floorplan with minimum total area enclosed </a:t>
            </a:r>
          </a:p>
        </p:txBody>
      </p:sp>
    </p:spTree>
    <p:extLst>
      <p:ext uri="{BB962C8B-B14F-4D97-AF65-F5344CB8AC3E}">
        <p14:creationId xmlns:p14="http://schemas.microsoft.com/office/powerpoint/2010/main" xmlns="" val="8862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Placement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14F7-B3B7-459E-8A37-ABC0023DEA49}" type="slidenum">
              <a:rPr lang="en-US" altLang="de-DE"/>
              <a:pPr/>
              <a:t>45</a:t>
            </a:fld>
            <a:endParaRPr lang="en-US" altLang="de-DE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ENTITY test is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port a: in bit;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end ENTITY test;</a:t>
            </a:r>
            <a:endParaRPr lang="en-US" altLang="zh-CN" sz="900">
              <a:ea typeface="宋体" charset="-122"/>
            </a:endParaRPr>
          </a:p>
        </p:txBody>
      </p:sp>
      <p:grpSp>
        <p:nvGrpSpPr>
          <p:cNvPr id="9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83" y="0"/>
                </a:cxn>
                <a:cxn ang="0">
                  <a:pos x="452" y="40"/>
                </a:cxn>
                <a:cxn ang="0">
                  <a:pos x="170" y="186"/>
                </a:cxn>
                <a:cxn ang="0">
                  <a:pos x="0" y="145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162"/>
                </a:cxn>
                <a:cxn ang="0">
                  <a:pos x="170" y="202"/>
                </a:cxn>
                <a:cxn ang="0">
                  <a:pos x="452" y="57"/>
                </a:cxn>
                <a:cxn ang="0">
                  <a:pos x="452" y="0"/>
                </a:cxn>
                <a:cxn ang="0">
                  <a:pos x="170" y="146"/>
                </a:cxn>
                <a:cxn ang="0">
                  <a:pos x="0" y="105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6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5"/>
                </a:cxn>
                <a:cxn ang="0">
                  <a:pos x="12" y="72"/>
                </a:cxn>
                <a:cxn ang="0">
                  <a:pos x="12" y="41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1"/>
                </a:cxn>
                <a:cxn ang="0">
                  <a:pos x="19" y="64"/>
                </a:cxn>
                <a:cxn ang="0">
                  <a:pos x="13" y="72"/>
                </a:cxn>
                <a:cxn ang="0">
                  <a:pos x="13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3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13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05"/>
                </a:cxn>
                <a:cxn ang="0">
                  <a:pos x="132" y="105"/>
                </a:cxn>
                <a:cxn ang="0">
                  <a:pos x="132" y="0"/>
                </a:cxn>
                <a:cxn ang="0">
                  <a:pos x="84" y="0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DRC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LVS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ERC</a:t>
            </a:r>
            <a:endParaRPr lang="en-US" altLang="zh-CN" sz="900">
              <a:ea typeface="宋体" charset="-122"/>
            </a:endParaRP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Circuit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Functional Design</a:t>
            </a:r>
            <a:br>
              <a:rPr lang="en-US" altLang="zh-CN" sz="1100" b="1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and Logic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ea typeface="宋体" charset="-122"/>
              </a:rPr>
              <a:t>Physical Verification</a:t>
            </a:r>
            <a:br>
              <a:rPr lang="en-US" altLang="zh-CN" sz="1100" b="1">
                <a:ea typeface="宋体" charset="-122"/>
              </a:rPr>
            </a:br>
            <a:r>
              <a:rPr lang="en-US" altLang="zh-CN" sz="1100" b="1">
                <a:ea typeface="宋体" charset="-122"/>
              </a:rPr>
              <a:t>and Signoff</a:t>
            </a: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Fabrication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System Specification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Architectural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ea typeface="宋体" charset="-122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Packaging and Testing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Chip Planning</a:t>
            </a: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Signal Routing</a:t>
            </a: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Timing Closure</a:t>
            </a: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Clock Tree Synthesis</a:t>
            </a:r>
          </a:p>
        </p:txBody>
      </p:sp>
      <p:grpSp>
        <p:nvGrpSpPr>
          <p:cNvPr id="22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2708275"/>
            <a:ext cx="2024063" cy="671513"/>
          </a:xfrm>
          <a:prstGeom prst="ellips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485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Placement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F7F-ACF8-4404-82AF-0EA40B1D4605}" type="slidenum">
              <a:rPr lang="en-US" altLang="de-DE"/>
              <a:pPr/>
              <a:t>46</a:t>
            </a:fld>
            <a:endParaRPr lang="en-US" altLang="de-DE"/>
          </a:p>
        </p:txBody>
      </p:sp>
      <p:sp>
        <p:nvSpPr>
          <p:cNvPr id="661907" name="Text Box 403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87281" tIns="43641" rIns="87281" bIns="43641">
            <a:spAutoFit/>
          </a:bodyPr>
          <a:lstStyle/>
          <a:p>
            <a:pPr defTabSz="871538" eaLnBrk="1" hangingPunct="1">
              <a:lnSpc>
                <a:spcPct val="100000"/>
              </a:lnSpc>
            </a:pPr>
            <a:r>
              <a:rPr lang="de-DE" sz="800" dirty="0">
                <a:solidFill>
                  <a:srgbClr val="C0C0C0"/>
                </a:solidFill>
              </a:rPr>
              <a:t>© 2011 Springer Verlag</a:t>
            </a:r>
          </a:p>
        </p:txBody>
      </p:sp>
      <p:sp>
        <p:nvSpPr>
          <p:cNvPr id="661908" name="Rectangle 404"/>
          <p:cNvSpPr>
            <a:spLocks noChangeArrowheads="1"/>
          </p:cNvSpPr>
          <p:nvPr/>
        </p:nvSpPr>
        <p:spPr bwMode="auto">
          <a:xfrm>
            <a:off x="4576763" y="2905125"/>
            <a:ext cx="3436937" cy="2733675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1903" name="Group 405"/>
          <p:cNvGrpSpPr>
            <a:grpSpLocks/>
          </p:cNvGrpSpPr>
          <p:nvPr/>
        </p:nvGrpSpPr>
        <p:grpSpPr bwMode="auto">
          <a:xfrm>
            <a:off x="5268913" y="4014788"/>
            <a:ext cx="2349500" cy="1004887"/>
            <a:chOff x="3319" y="2369"/>
            <a:chExt cx="1480" cy="633"/>
          </a:xfrm>
        </p:grpSpPr>
        <p:sp>
          <p:nvSpPr>
            <p:cNvPr id="661910" name="Rectangle 406"/>
            <p:cNvSpPr>
              <a:spLocks noChangeArrowheads="1"/>
            </p:cNvSpPr>
            <p:nvPr/>
          </p:nvSpPr>
          <p:spPr bwMode="auto">
            <a:xfrm>
              <a:off x="4678" y="2408"/>
              <a:ext cx="71" cy="59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1" name="Rectangle 407"/>
            <p:cNvSpPr>
              <a:spLocks noChangeArrowheads="1"/>
            </p:cNvSpPr>
            <p:nvPr/>
          </p:nvSpPr>
          <p:spPr bwMode="auto">
            <a:xfrm>
              <a:off x="4717" y="2728"/>
              <a:ext cx="82" cy="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2" name="Rectangle 408"/>
            <p:cNvSpPr>
              <a:spLocks noChangeArrowheads="1"/>
            </p:cNvSpPr>
            <p:nvPr/>
          </p:nvSpPr>
          <p:spPr bwMode="auto">
            <a:xfrm>
              <a:off x="3319" y="2968"/>
              <a:ext cx="1362" cy="3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3" name="Rectangle 409"/>
            <p:cNvSpPr>
              <a:spLocks noChangeArrowheads="1"/>
            </p:cNvSpPr>
            <p:nvPr/>
          </p:nvSpPr>
          <p:spPr bwMode="auto">
            <a:xfrm>
              <a:off x="3319" y="2410"/>
              <a:ext cx="1362" cy="3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4" name="Rectangle 410"/>
            <p:cNvSpPr>
              <a:spLocks noChangeArrowheads="1"/>
            </p:cNvSpPr>
            <p:nvPr/>
          </p:nvSpPr>
          <p:spPr bwMode="auto">
            <a:xfrm>
              <a:off x="4337" y="2937"/>
              <a:ext cx="44" cy="6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5" name="Rectangle 411"/>
            <p:cNvSpPr>
              <a:spLocks noChangeArrowheads="1"/>
            </p:cNvSpPr>
            <p:nvPr/>
          </p:nvSpPr>
          <p:spPr bwMode="auto">
            <a:xfrm>
              <a:off x="4011" y="2937"/>
              <a:ext cx="44" cy="6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6" name="Rectangle 412"/>
            <p:cNvSpPr>
              <a:spLocks noChangeArrowheads="1"/>
            </p:cNvSpPr>
            <p:nvPr/>
          </p:nvSpPr>
          <p:spPr bwMode="auto">
            <a:xfrm>
              <a:off x="3715" y="2937"/>
              <a:ext cx="44" cy="6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7" name="Rectangle 413"/>
            <p:cNvSpPr>
              <a:spLocks noChangeArrowheads="1"/>
            </p:cNvSpPr>
            <p:nvPr/>
          </p:nvSpPr>
          <p:spPr bwMode="auto">
            <a:xfrm>
              <a:off x="3361" y="2937"/>
              <a:ext cx="44" cy="6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8" name="Rectangle 414"/>
            <p:cNvSpPr>
              <a:spLocks noChangeArrowheads="1"/>
            </p:cNvSpPr>
            <p:nvPr/>
          </p:nvSpPr>
          <p:spPr bwMode="auto">
            <a:xfrm>
              <a:off x="4477" y="2369"/>
              <a:ext cx="44" cy="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19" name="Rectangle 415"/>
            <p:cNvSpPr>
              <a:spLocks noChangeArrowheads="1"/>
            </p:cNvSpPr>
            <p:nvPr/>
          </p:nvSpPr>
          <p:spPr bwMode="auto">
            <a:xfrm>
              <a:off x="4163" y="2369"/>
              <a:ext cx="44" cy="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0" name="Rectangle 416"/>
            <p:cNvSpPr>
              <a:spLocks noChangeArrowheads="1"/>
            </p:cNvSpPr>
            <p:nvPr/>
          </p:nvSpPr>
          <p:spPr bwMode="auto">
            <a:xfrm>
              <a:off x="3703" y="2369"/>
              <a:ext cx="44" cy="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1" name="Rectangle 417"/>
            <p:cNvSpPr>
              <a:spLocks noChangeArrowheads="1"/>
            </p:cNvSpPr>
            <p:nvPr/>
          </p:nvSpPr>
          <p:spPr bwMode="auto">
            <a:xfrm>
              <a:off x="3463" y="2369"/>
              <a:ext cx="44" cy="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1904" name="Group 418"/>
          <p:cNvGrpSpPr>
            <a:grpSpLocks/>
          </p:cNvGrpSpPr>
          <p:nvPr/>
        </p:nvGrpSpPr>
        <p:grpSpPr bwMode="auto">
          <a:xfrm>
            <a:off x="4975225" y="3589338"/>
            <a:ext cx="2355850" cy="1004887"/>
            <a:chOff x="3134" y="2101"/>
            <a:chExt cx="1484" cy="633"/>
          </a:xfrm>
        </p:grpSpPr>
        <p:sp>
          <p:nvSpPr>
            <p:cNvPr id="661923" name="Rectangle 419"/>
            <p:cNvSpPr>
              <a:spLocks noChangeArrowheads="1"/>
            </p:cNvSpPr>
            <p:nvPr/>
          </p:nvSpPr>
          <p:spPr bwMode="auto">
            <a:xfrm>
              <a:off x="3200" y="2101"/>
              <a:ext cx="71" cy="5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4" name="Rectangle 420"/>
            <p:cNvSpPr>
              <a:spLocks noChangeArrowheads="1"/>
            </p:cNvSpPr>
            <p:nvPr/>
          </p:nvSpPr>
          <p:spPr bwMode="auto">
            <a:xfrm>
              <a:off x="3134" y="2306"/>
              <a:ext cx="81" cy="61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5" name="Rectangle 421"/>
            <p:cNvSpPr>
              <a:spLocks noChangeArrowheads="1"/>
            </p:cNvSpPr>
            <p:nvPr/>
          </p:nvSpPr>
          <p:spPr bwMode="auto">
            <a:xfrm>
              <a:off x="3265" y="2101"/>
              <a:ext cx="1353" cy="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6" name="Rectangle 422"/>
            <p:cNvSpPr>
              <a:spLocks noChangeArrowheads="1"/>
            </p:cNvSpPr>
            <p:nvPr/>
          </p:nvSpPr>
          <p:spPr bwMode="auto">
            <a:xfrm>
              <a:off x="3438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7" name="Rectangle 423"/>
            <p:cNvSpPr>
              <a:spLocks noChangeArrowheads="1"/>
            </p:cNvSpPr>
            <p:nvPr/>
          </p:nvSpPr>
          <p:spPr bwMode="auto">
            <a:xfrm>
              <a:off x="3804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8" name="Rectangle 424"/>
            <p:cNvSpPr>
              <a:spLocks noChangeArrowheads="1"/>
            </p:cNvSpPr>
            <p:nvPr/>
          </p:nvSpPr>
          <p:spPr bwMode="auto">
            <a:xfrm>
              <a:off x="4094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29" name="Rectangle 425"/>
            <p:cNvSpPr>
              <a:spLocks noChangeArrowheads="1"/>
            </p:cNvSpPr>
            <p:nvPr/>
          </p:nvSpPr>
          <p:spPr bwMode="auto">
            <a:xfrm>
              <a:off x="4377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30" name="Rectangle 426"/>
            <p:cNvSpPr>
              <a:spLocks noChangeArrowheads="1"/>
            </p:cNvSpPr>
            <p:nvPr/>
          </p:nvSpPr>
          <p:spPr bwMode="auto">
            <a:xfrm>
              <a:off x="3263" y="2667"/>
              <a:ext cx="1353" cy="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31" name="Rectangle 427"/>
            <p:cNvSpPr>
              <a:spLocks noChangeArrowheads="1"/>
            </p:cNvSpPr>
            <p:nvPr/>
          </p:nvSpPr>
          <p:spPr bwMode="auto">
            <a:xfrm>
              <a:off x="3441" y="2670"/>
              <a:ext cx="38" cy="5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32" name="Rectangle 428"/>
            <p:cNvSpPr>
              <a:spLocks noChangeArrowheads="1"/>
            </p:cNvSpPr>
            <p:nvPr/>
          </p:nvSpPr>
          <p:spPr bwMode="auto">
            <a:xfrm>
              <a:off x="3686" y="2673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33" name="Rectangle 429"/>
            <p:cNvSpPr>
              <a:spLocks noChangeArrowheads="1"/>
            </p:cNvSpPr>
            <p:nvPr/>
          </p:nvSpPr>
          <p:spPr bwMode="auto">
            <a:xfrm>
              <a:off x="3997" y="2676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34" name="Rectangle 430"/>
            <p:cNvSpPr>
              <a:spLocks noChangeArrowheads="1"/>
            </p:cNvSpPr>
            <p:nvPr/>
          </p:nvSpPr>
          <p:spPr bwMode="auto">
            <a:xfrm>
              <a:off x="4454" y="2676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1935" name="Line 431"/>
          <p:cNvSpPr>
            <a:spLocks noChangeShapeType="1"/>
          </p:cNvSpPr>
          <p:nvPr/>
        </p:nvSpPr>
        <p:spPr bwMode="auto">
          <a:xfrm>
            <a:off x="827088" y="14668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36" name="Line 432"/>
          <p:cNvSpPr>
            <a:spLocks noChangeShapeType="1"/>
          </p:cNvSpPr>
          <p:nvPr/>
        </p:nvSpPr>
        <p:spPr bwMode="auto">
          <a:xfrm>
            <a:off x="827088" y="16192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37" name="Line 433"/>
          <p:cNvSpPr>
            <a:spLocks noChangeShapeType="1"/>
          </p:cNvSpPr>
          <p:nvPr/>
        </p:nvSpPr>
        <p:spPr bwMode="auto">
          <a:xfrm>
            <a:off x="827088" y="1862138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38" name="Line 434"/>
          <p:cNvSpPr>
            <a:spLocks noChangeShapeType="1"/>
          </p:cNvSpPr>
          <p:nvPr/>
        </p:nvSpPr>
        <p:spPr bwMode="auto">
          <a:xfrm>
            <a:off x="827088" y="2014538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39" name="Line 435"/>
          <p:cNvSpPr>
            <a:spLocks noChangeShapeType="1"/>
          </p:cNvSpPr>
          <p:nvPr/>
        </p:nvSpPr>
        <p:spPr bwMode="auto">
          <a:xfrm>
            <a:off x="827088" y="2290763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0" name="Line 436"/>
          <p:cNvSpPr>
            <a:spLocks noChangeShapeType="1"/>
          </p:cNvSpPr>
          <p:nvPr/>
        </p:nvSpPr>
        <p:spPr bwMode="auto">
          <a:xfrm>
            <a:off x="827088" y="24447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1" name="Line 437"/>
          <p:cNvSpPr>
            <a:spLocks noChangeShapeType="1"/>
          </p:cNvSpPr>
          <p:nvPr/>
        </p:nvSpPr>
        <p:spPr bwMode="auto">
          <a:xfrm>
            <a:off x="827088" y="2690813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2" name="Line 438"/>
          <p:cNvSpPr>
            <a:spLocks noChangeShapeType="1"/>
          </p:cNvSpPr>
          <p:nvPr/>
        </p:nvSpPr>
        <p:spPr bwMode="auto">
          <a:xfrm>
            <a:off x="827088" y="284480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3" name="Freeform 439"/>
          <p:cNvSpPr>
            <a:spLocks/>
          </p:cNvSpPr>
          <p:nvPr/>
        </p:nvSpPr>
        <p:spPr bwMode="auto">
          <a:xfrm>
            <a:off x="1374775" y="1536700"/>
            <a:ext cx="1730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0"/>
              </a:cxn>
              <a:cxn ang="0">
                <a:pos x="52" y="124"/>
              </a:cxn>
              <a:cxn ang="0">
                <a:pos x="140" y="124"/>
              </a:cxn>
            </a:cxnLst>
            <a:rect l="0" t="0" r="r" b="b"/>
            <a:pathLst>
              <a:path w="140" h="124">
                <a:moveTo>
                  <a:pt x="0" y="0"/>
                </a:moveTo>
                <a:lnTo>
                  <a:pt x="52" y="0"/>
                </a:lnTo>
                <a:lnTo>
                  <a:pt x="52" y="124"/>
                </a:lnTo>
                <a:lnTo>
                  <a:pt x="140" y="12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4" name="Freeform 440"/>
          <p:cNvSpPr>
            <a:spLocks/>
          </p:cNvSpPr>
          <p:nvPr/>
        </p:nvSpPr>
        <p:spPr bwMode="auto">
          <a:xfrm flipV="1">
            <a:off x="1374775" y="1782763"/>
            <a:ext cx="1730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0"/>
              </a:cxn>
              <a:cxn ang="0">
                <a:pos x="52" y="124"/>
              </a:cxn>
              <a:cxn ang="0">
                <a:pos x="140" y="124"/>
              </a:cxn>
            </a:cxnLst>
            <a:rect l="0" t="0" r="r" b="b"/>
            <a:pathLst>
              <a:path w="140" h="124">
                <a:moveTo>
                  <a:pt x="0" y="0"/>
                </a:moveTo>
                <a:lnTo>
                  <a:pt x="52" y="0"/>
                </a:lnTo>
                <a:lnTo>
                  <a:pt x="52" y="124"/>
                </a:lnTo>
                <a:lnTo>
                  <a:pt x="140" y="12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5" name="Freeform 441"/>
          <p:cNvSpPr>
            <a:spLocks/>
          </p:cNvSpPr>
          <p:nvPr/>
        </p:nvSpPr>
        <p:spPr bwMode="auto">
          <a:xfrm>
            <a:off x="1360488" y="2360613"/>
            <a:ext cx="246062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0"/>
              </a:cxn>
              <a:cxn ang="0">
                <a:pos x="64" y="136"/>
              </a:cxn>
              <a:cxn ang="0">
                <a:pos x="200" y="136"/>
              </a:cxn>
            </a:cxnLst>
            <a:rect l="0" t="0" r="r" b="b"/>
            <a:pathLst>
              <a:path w="200" h="136">
                <a:moveTo>
                  <a:pt x="0" y="0"/>
                </a:moveTo>
                <a:lnTo>
                  <a:pt x="64" y="0"/>
                </a:lnTo>
                <a:lnTo>
                  <a:pt x="64" y="136"/>
                </a:lnTo>
                <a:lnTo>
                  <a:pt x="200" y="1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6" name="Freeform 442"/>
          <p:cNvSpPr>
            <a:spLocks/>
          </p:cNvSpPr>
          <p:nvPr/>
        </p:nvSpPr>
        <p:spPr bwMode="auto">
          <a:xfrm flipV="1">
            <a:off x="1360488" y="2651125"/>
            <a:ext cx="246062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0"/>
              </a:cxn>
              <a:cxn ang="0">
                <a:pos x="64" y="136"/>
              </a:cxn>
              <a:cxn ang="0">
                <a:pos x="200" y="136"/>
              </a:cxn>
            </a:cxnLst>
            <a:rect l="0" t="0" r="r" b="b"/>
            <a:pathLst>
              <a:path w="200" h="136">
                <a:moveTo>
                  <a:pt x="0" y="0"/>
                </a:moveTo>
                <a:lnTo>
                  <a:pt x="64" y="0"/>
                </a:lnTo>
                <a:lnTo>
                  <a:pt x="64" y="136"/>
                </a:lnTo>
                <a:lnTo>
                  <a:pt x="200" y="1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7" name="Freeform 443"/>
          <p:cNvSpPr>
            <a:spLocks/>
          </p:cNvSpPr>
          <p:nvPr/>
        </p:nvSpPr>
        <p:spPr bwMode="auto">
          <a:xfrm>
            <a:off x="1917700" y="1747838"/>
            <a:ext cx="227013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68" y="288"/>
              </a:cxn>
              <a:cxn ang="0">
                <a:pos x="184" y="288"/>
              </a:cxn>
            </a:cxnLst>
            <a:rect l="0" t="0" r="r" b="b"/>
            <a:pathLst>
              <a:path w="184" h="288">
                <a:moveTo>
                  <a:pt x="0" y="0"/>
                </a:moveTo>
                <a:lnTo>
                  <a:pt x="68" y="0"/>
                </a:lnTo>
                <a:lnTo>
                  <a:pt x="68" y="288"/>
                </a:lnTo>
                <a:lnTo>
                  <a:pt x="184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8" name="Freeform 444"/>
          <p:cNvSpPr>
            <a:spLocks/>
          </p:cNvSpPr>
          <p:nvPr/>
        </p:nvSpPr>
        <p:spPr bwMode="auto">
          <a:xfrm flipV="1">
            <a:off x="1917700" y="2232025"/>
            <a:ext cx="227013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68" y="288"/>
              </a:cxn>
              <a:cxn ang="0">
                <a:pos x="184" y="288"/>
              </a:cxn>
            </a:cxnLst>
            <a:rect l="0" t="0" r="r" b="b"/>
            <a:pathLst>
              <a:path w="184" h="288">
                <a:moveTo>
                  <a:pt x="0" y="0"/>
                </a:moveTo>
                <a:lnTo>
                  <a:pt x="68" y="0"/>
                </a:lnTo>
                <a:lnTo>
                  <a:pt x="68" y="288"/>
                </a:lnTo>
                <a:lnTo>
                  <a:pt x="184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949" name="Line 445"/>
          <p:cNvSpPr>
            <a:spLocks noChangeShapeType="1"/>
          </p:cNvSpPr>
          <p:nvPr/>
        </p:nvSpPr>
        <p:spPr bwMode="auto">
          <a:xfrm>
            <a:off x="2397125" y="2166938"/>
            <a:ext cx="636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61905" name="Group 446"/>
          <p:cNvGrpSpPr>
            <a:grpSpLocks/>
          </p:cNvGrpSpPr>
          <p:nvPr/>
        </p:nvGrpSpPr>
        <p:grpSpPr bwMode="auto">
          <a:xfrm>
            <a:off x="1547813" y="1584325"/>
            <a:ext cx="369887" cy="320675"/>
            <a:chOff x="3138" y="1379"/>
            <a:chExt cx="451" cy="392"/>
          </a:xfrm>
        </p:grpSpPr>
        <p:sp>
          <p:nvSpPr>
            <p:cNvPr id="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53" name="Text Box 449"/>
          <p:cNvSpPr txBox="1">
            <a:spLocks noChangeArrowheads="1"/>
          </p:cNvSpPr>
          <p:nvPr/>
        </p:nvSpPr>
        <p:spPr bwMode="auto">
          <a:xfrm>
            <a:off x="1535113" y="1541463"/>
            <a:ext cx="3111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c</a:t>
            </a:r>
            <a:endParaRPr lang="en-US" altLang="zh-CN" i="1">
              <a:ea typeface="宋体" charset="-122"/>
            </a:endParaRPr>
          </a:p>
        </p:txBody>
      </p:sp>
      <p:grpSp>
        <p:nvGrpSpPr>
          <p:cNvPr id="661906" name="Group 450"/>
          <p:cNvGrpSpPr>
            <a:grpSpLocks/>
          </p:cNvGrpSpPr>
          <p:nvPr/>
        </p:nvGrpSpPr>
        <p:grpSpPr bwMode="auto">
          <a:xfrm>
            <a:off x="2611438" y="2017713"/>
            <a:ext cx="352425" cy="304800"/>
            <a:chOff x="349" y="994"/>
            <a:chExt cx="286" cy="247"/>
          </a:xfrm>
        </p:grpSpPr>
        <p:sp>
          <p:nvSpPr>
            <p:cNvPr id="4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57" name="TextBox 51"/>
          <p:cNvSpPr txBox="1">
            <a:spLocks noChangeArrowheads="1"/>
          </p:cNvSpPr>
          <p:nvPr/>
        </p:nvSpPr>
        <p:spPr bwMode="auto">
          <a:xfrm>
            <a:off x="2535238" y="1978025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TW" i="1">
                <a:ea typeface="新細明體" pitchFamily="18" charset="-120"/>
                <a:cs typeface="Arial" charset="0"/>
              </a:rPr>
              <a:t>h</a:t>
            </a:r>
          </a:p>
        </p:txBody>
      </p:sp>
      <p:grpSp>
        <p:nvGrpSpPr>
          <p:cNvPr id="661909" name="Group 454"/>
          <p:cNvGrpSpPr>
            <a:grpSpLocks/>
          </p:cNvGrpSpPr>
          <p:nvPr/>
        </p:nvGrpSpPr>
        <p:grpSpPr bwMode="auto">
          <a:xfrm>
            <a:off x="1528763" y="2408238"/>
            <a:ext cx="393700" cy="365125"/>
            <a:chOff x="1068" y="919"/>
            <a:chExt cx="319" cy="296"/>
          </a:xfrm>
        </p:grpSpPr>
        <p:sp>
          <p:nvSpPr>
            <p:cNvPr id="6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7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61" name="Text Box 457"/>
          <p:cNvSpPr txBox="1">
            <a:spLocks noChangeArrowheads="1"/>
          </p:cNvSpPr>
          <p:nvPr/>
        </p:nvSpPr>
        <p:spPr bwMode="auto">
          <a:xfrm>
            <a:off x="1544638" y="2405063"/>
            <a:ext cx="3190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f</a:t>
            </a:r>
          </a:p>
        </p:txBody>
      </p:sp>
      <p:grpSp>
        <p:nvGrpSpPr>
          <p:cNvPr id="661922" name="Group 458"/>
          <p:cNvGrpSpPr>
            <a:grpSpLocks/>
          </p:cNvGrpSpPr>
          <p:nvPr/>
        </p:nvGrpSpPr>
        <p:grpSpPr bwMode="auto">
          <a:xfrm>
            <a:off x="969963" y="1757363"/>
            <a:ext cx="393700" cy="365125"/>
            <a:chOff x="1068" y="919"/>
            <a:chExt cx="319" cy="296"/>
          </a:xfrm>
        </p:grpSpPr>
        <p:sp>
          <p:nvSpPr>
            <p:cNvPr id="10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11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65" name="Text Box 461"/>
          <p:cNvSpPr txBox="1">
            <a:spLocks noChangeArrowheads="1"/>
          </p:cNvSpPr>
          <p:nvPr/>
        </p:nvSpPr>
        <p:spPr bwMode="auto">
          <a:xfrm>
            <a:off x="995363" y="1749425"/>
            <a:ext cx="30956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pSp>
        <p:nvGrpSpPr>
          <p:cNvPr id="661950" name="Group 462"/>
          <p:cNvGrpSpPr>
            <a:grpSpLocks/>
          </p:cNvGrpSpPr>
          <p:nvPr/>
        </p:nvGrpSpPr>
        <p:grpSpPr bwMode="auto">
          <a:xfrm>
            <a:off x="974725" y="1362075"/>
            <a:ext cx="393700" cy="365125"/>
            <a:chOff x="1068" y="919"/>
            <a:chExt cx="319" cy="296"/>
          </a:xfrm>
        </p:grpSpPr>
        <p:sp>
          <p:nvSpPr>
            <p:cNvPr id="13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14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69" name="Text Box 465"/>
          <p:cNvSpPr txBox="1">
            <a:spLocks noChangeArrowheads="1"/>
          </p:cNvSpPr>
          <p:nvPr/>
        </p:nvSpPr>
        <p:spPr bwMode="auto">
          <a:xfrm>
            <a:off x="1000125" y="1344613"/>
            <a:ext cx="304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2" name="Moon 11"/>
          <p:cNvSpPr>
            <a:spLocks noChangeArrowheads="1"/>
          </p:cNvSpPr>
          <p:nvPr/>
        </p:nvSpPr>
        <p:spPr bwMode="auto">
          <a:xfrm rot="10800000">
            <a:off x="2066925" y="1979613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lnSpc>
                <a:spcPct val="100000"/>
              </a:lnSpc>
            </a:pPr>
            <a:endParaRPr lang="en-US" altLang="zh-TW">
              <a:ea typeface="新細明體" pitchFamily="18" charset="-120"/>
              <a:cs typeface="Arial" charset="0"/>
            </a:endParaRPr>
          </a:p>
        </p:txBody>
      </p:sp>
      <p:sp>
        <p:nvSpPr>
          <p:cNvPr id="661971" name="Text Box 467"/>
          <p:cNvSpPr txBox="1">
            <a:spLocks noChangeArrowheads="1"/>
          </p:cNvSpPr>
          <p:nvPr/>
        </p:nvSpPr>
        <p:spPr bwMode="auto">
          <a:xfrm>
            <a:off x="2092325" y="1946275"/>
            <a:ext cx="3095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g</a:t>
            </a:r>
          </a:p>
        </p:txBody>
      </p:sp>
      <p:grpSp>
        <p:nvGrpSpPr>
          <p:cNvPr id="661951" name="Group 468"/>
          <p:cNvGrpSpPr>
            <a:grpSpLocks/>
          </p:cNvGrpSpPr>
          <p:nvPr/>
        </p:nvGrpSpPr>
        <p:grpSpPr bwMode="auto">
          <a:xfrm>
            <a:off x="985838" y="2201863"/>
            <a:ext cx="368300" cy="320675"/>
            <a:chOff x="3138" y="1379"/>
            <a:chExt cx="451" cy="392"/>
          </a:xfrm>
        </p:grpSpPr>
        <p:sp>
          <p:nvSpPr>
            <p:cNvPr id="16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17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75" name="Text Box 471"/>
          <p:cNvSpPr txBox="1">
            <a:spLocks noChangeArrowheads="1"/>
          </p:cNvSpPr>
          <p:nvPr/>
        </p:nvSpPr>
        <p:spPr bwMode="auto">
          <a:xfrm>
            <a:off x="963613" y="2174875"/>
            <a:ext cx="323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d</a:t>
            </a:r>
            <a:endParaRPr lang="en-US" altLang="zh-CN" i="1">
              <a:ea typeface="宋体" charset="-122"/>
            </a:endParaRPr>
          </a:p>
        </p:txBody>
      </p:sp>
      <p:grpSp>
        <p:nvGrpSpPr>
          <p:cNvPr id="256" name="Group 472"/>
          <p:cNvGrpSpPr>
            <a:grpSpLocks/>
          </p:cNvGrpSpPr>
          <p:nvPr/>
        </p:nvGrpSpPr>
        <p:grpSpPr bwMode="auto">
          <a:xfrm>
            <a:off x="985838" y="2606675"/>
            <a:ext cx="368300" cy="320675"/>
            <a:chOff x="3138" y="1379"/>
            <a:chExt cx="451" cy="392"/>
          </a:xfrm>
        </p:grpSpPr>
        <p:sp>
          <p:nvSpPr>
            <p:cNvPr id="18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1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79" name="Text Box 475"/>
          <p:cNvSpPr txBox="1">
            <a:spLocks noChangeArrowheads="1"/>
          </p:cNvSpPr>
          <p:nvPr/>
        </p:nvSpPr>
        <p:spPr bwMode="auto">
          <a:xfrm>
            <a:off x="977900" y="2571750"/>
            <a:ext cx="311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e</a:t>
            </a:r>
            <a:endParaRPr lang="en-US" altLang="zh-CN" i="1">
              <a:ea typeface="宋体" charset="-122"/>
            </a:endParaRPr>
          </a:p>
        </p:txBody>
      </p:sp>
      <p:sp>
        <p:nvSpPr>
          <p:cNvPr id="661980" name="Rectangle 476"/>
          <p:cNvSpPr>
            <a:spLocks noChangeArrowheads="1"/>
          </p:cNvSpPr>
          <p:nvPr/>
        </p:nvSpPr>
        <p:spPr bwMode="auto">
          <a:xfrm>
            <a:off x="3910013" y="1697038"/>
            <a:ext cx="4983162" cy="100806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1" name="Rectangle 477"/>
          <p:cNvSpPr>
            <a:spLocks noChangeArrowheads="1"/>
          </p:cNvSpPr>
          <p:nvPr/>
        </p:nvSpPr>
        <p:spPr bwMode="auto">
          <a:xfrm>
            <a:off x="8269288" y="1952625"/>
            <a:ext cx="503237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2" name="Rectangle 478"/>
          <p:cNvSpPr>
            <a:spLocks noChangeArrowheads="1"/>
          </p:cNvSpPr>
          <p:nvPr/>
        </p:nvSpPr>
        <p:spPr bwMode="auto">
          <a:xfrm>
            <a:off x="7664450" y="1952625"/>
            <a:ext cx="503238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3" name="Rectangle 479"/>
          <p:cNvSpPr>
            <a:spLocks noChangeArrowheads="1"/>
          </p:cNvSpPr>
          <p:nvPr/>
        </p:nvSpPr>
        <p:spPr bwMode="auto">
          <a:xfrm>
            <a:off x="7037388" y="1952625"/>
            <a:ext cx="503237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4" name="Rectangle 480"/>
          <p:cNvSpPr>
            <a:spLocks noChangeArrowheads="1"/>
          </p:cNvSpPr>
          <p:nvPr/>
        </p:nvSpPr>
        <p:spPr bwMode="auto">
          <a:xfrm>
            <a:off x="6418263" y="1952625"/>
            <a:ext cx="503237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5" name="Rectangle 481"/>
          <p:cNvSpPr>
            <a:spLocks noChangeArrowheads="1"/>
          </p:cNvSpPr>
          <p:nvPr/>
        </p:nvSpPr>
        <p:spPr bwMode="auto">
          <a:xfrm>
            <a:off x="5810250" y="1952625"/>
            <a:ext cx="504825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6" name="Rectangle 482"/>
          <p:cNvSpPr>
            <a:spLocks noChangeArrowheads="1"/>
          </p:cNvSpPr>
          <p:nvPr/>
        </p:nvSpPr>
        <p:spPr bwMode="auto">
          <a:xfrm>
            <a:off x="5192713" y="1952625"/>
            <a:ext cx="503237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7" name="Rectangle 483"/>
          <p:cNvSpPr>
            <a:spLocks noChangeArrowheads="1"/>
          </p:cNvSpPr>
          <p:nvPr/>
        </p:nvSpPr>
        <p:spPr bwMode="auto">
          <a:xfrm>
            <a:off x="4573588" y="1952625"/>
            <a:ext cx="504825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988" name="Rectangle 484"/>
          <p:cNvSpPr>
            <a:spLocks noChangeArrowheads="1"/>
          </p:cNvSpPr>
          <p:nvPr/>
        </p:nvSpPr>
        <p:spPr bwMode="auto">
          <a:xfrm>
            <a:off x="3962400" y="1952625"/>
            <a:ext cx="503238" cy="449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" name="Group 485"/>
          <p:cNvGrpSpPr>
            <a:grpSpLocks/>
          </p:cNvGrpSpPr>
          <p:nvPr/>
        </p:nvGrpSpPr>
        <p:grpSpPr bwMode="auto">
          <a:xfrm>
            <a:off x="4035425" y="1995488"/>
            <a:ext cx="393700" cy="365125"/>
            <a:chOff x="1068" y="919"/>
            <a:chExt cx="319" cy="296"/>
          </a:xfrm>
        </p:grpSpPr>
        <p:sp>
          <p:nvSpPr>
            <p:cNvPr id="20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1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92" name="Text Box 488"/>
          <p:cNvSpPr txBox="1">
            <a:spLocks noChangeArrowheads="1"/>
          </p:cNvSpPr>
          <p:nvPr/>
        </p:nvSpPr>
        <p:spPr bwMode="auto">
          <a:xfrm>
            <a:off x="4065588" y="1976438"/>
            <a:ext cx="3000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grpSp>
        <p:nvGrpSpPr>
          <p:cNvPr id="258" name="Group 489"/>
          <p:cNvGrpSpPr>
            <a:grpSpLocks/>
          </p:cNvGrpSpPr>
          <p:nvPr/>
        </p:nvGrpSpPr>
        <p:grpSpPr bwMode="auto">
          <a:xfrm>
            <a:off x="4667250" y="2012950"/>
            <a:ext cx="368300" cy="320675"/>
            <a:chOff x="3138" y="1379"/>
            <a:chExt cx="451" cy="392"/>
          </a:xfrm>
        </p:grpSpPr>
        <p:sp>
          <p:nvSpPr>
            <p:cNvPr id="2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1996" name="Text Box 492"/>
          <p:cNvSpPr txBox="1">
            <a:spLocks noChangeArrowheads="1"/>
          </p:cNvSpPr>
          <p:nvPr/>
        </p:nvSpPr>
        <p:spPr bwMode="auto">
          <a:xfrm>
            <a:off x="4649788" y="1966913"/>
            <a:ext cx="320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c</a:t>
            </a:r>
            <a:endParaRPr lang="en-US" altLang="zh-CN" i="1">
              <a:ea typeface="宋体" charset="-122"/>
            </a:endParaRPr>
          </a:p>
        </p:txBody>
      </p:sp>
      <p:sp>
        <p:nvSpPr>
          <p:cNvPr id="24" name="Moon 11"/>
          <p:cNvSpPr>
            <a:spLocks noChangeArrowheads="1"/>
          </p:cNvSpPr>
          <p:nvPr/>
        </p:nvSpPr>
        <p:spPr bwMode="auto">
          <a:xfrm rot="10800000">
            <a:off x="5275263" y="2000250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lnSpc>
                <a:spcPct val="100000"/>
              </a:lnSpc>
            </a:pPr>
            <a:endParaRPr lang="en-US" altLang="zh-TW">
              <a:ea typeface="新細明體" pitchFamily="18" charset="-120"/>
              <a:cs typeface="Arial" charset="0"/>
            </a:endParaRP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 rot="5400000">
            <a:off x="5606257" y="2150268"/>
            <a:ext cx="63500" cy="61913"/>
          </a:xfrm>
          <a:prstGeom prst="flowChartConnector">
            <a:avLst/>
          </a:prstGeom>
          <a:solidFill>
            <a:srgbClr val="C0C0C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lnSpc>
                <a:spcPct val="100000"/>
              </a:lnSpc>
            </a:pPr>
            <a:endParaRPr lang="en-US" altLang="zh-TW">
              <a:ea typeface="新細明體" pitchFamily="18" charset="-120"/>
              <a:cs typeface="Arial" charset="0"/>
            </a:endParaRPr>
          </a:p>
        </p:txBody>
      </p:sp>
      <p:sp>
        <p:nvSpPr>
          <p:cNvPr id="661999" name="Text Box 495"/>
          <p:cNvSpPr txBox="1">
            <a:spLocks noChangeArrowheads="1"/>
          </p:cNvSpPr>
          <p:nvPr/>
        </p:nvSpPr>
        <p:spPr bwMode="auto">
          <a:xfrm>
            <a:off x="5295900" y="1992313"/>
            <a:ext cx="333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sp>
        <p:nvSpPr>
          <p:cNvPr id="662000" name="Line 496"/>
          <p:cNvSpPr>
            <a:spLocks noChangeShapeType="1"/>
          </p:cNvSpPr>
          <p:nvPr/>
        </p:nvSpPr>
        <p:spPr bwMode="auto">
          <a:xfrm>
            <a:off x="3998913" y="20923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01" name="Line 497"/>
          <p:cNvSpPr>
            <a:spLocks noChangeShapeType="1"/>
          </p:cNvSpPr>
          <p:nvPr/>
        </p:nvSpPr>
        <p:spPr bwMode="auto">
          <a:xfrm>
            <a:off x="4002088" y="224631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02" name="Line 498"/>
          <p:cNvSpPr>
            <a:spLocks noChangeShapeType="1"/>
          </p:cNvSpPr>
          <p:nvPr/>
        </p:nvSpPr>
        <p:spPr bwMode="auto">
          <a:xfrm>
            <a:off x="5237163" y="21050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03" name="Line 499"/>
          <p:cNvSpPr>
            <a:spLocks noChangeShapeType="1"/>
          </p:cNvSpPr>
          <p:nvPr/>
        </p:nvSpPr>
        <p:spPr bwMode="auto">
          <a:xfrm>
            <a:off x="5235575" y="2257425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9" name="Group 500"/>
          <p:cNvGrpSpPr>
            <a:grpSpLocks/>
          </p:cNvGrpSpPr>
          <p:nvPr/>
        </p:nvGrpSpPr>
        <p:grpSpPr bwMode="auto">
          <a:xfrm>
            <a:off x="6511925" y="2025650"/>
            <a:ext cx="352425" cy="304800"/>
            <a:chOff x="349" y="994"/>
            <a:chExt cx="286" cy="247"/>
          </a:xfrm>
        </p:grpSpPr>
        <p:sp>
          <p:nvSpPr>
            <p:cNvPr id="25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6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07" name="TextBox 51"/>
          <p:cNvSpPr txBox="1">
            <a:spLocks noChangeArrowheads="1"/>
          </p:cNvSpPr>
          <p:nvPr/>
        </p:nvSpPr>
        <p:spPr bwMode="auto">
          <a:xfrm>
            <a:off x="6432550" y="1984375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TW" i="1">
                <a:ea typeface="新細明體" pitchFamily="18" charset="-120"/>
                <a:cs typeface="Arial" charset="0"/>
              </a:rPr>
              <a:t>h</a:t>
            </a:r>
          </a:p>
        </p:txBody>
      </p:sp>
      <p:sp>
        <p:nvSpPr>
          <p:cNvPr id="662008" name="Line 504"/>
          <p:cNvSpPr>
            <a:spLocks noChangeShapeType="1"/>
          </p:cNvSpPr>
          <p:nvPr/>
        </p:nvSpPr>
        <p:spPr bwMode="auto">
          <a:xfrm>
            <a:off x="6853238" y="2174875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Moon 11"/>
          <p:cNvSpPr>
            <a:spLocks noChangeArrowheads="1"/>
          </p:cNvSpPr>
          <p:nvPr/>
        </p:nvSpPr>
        <p:spPr bwMode="auto">
          <a:xfrm rot="10800000">
            <a:off x="5915025" y="2000250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lnSpc>
                <a:spcPct val="100000"/>
              </a:lnSpc>
            </a:pPr>
            <a:endParaRPr lang="en-US" altLang="zh-TW">
              <a:ea typeface="新細明體" pitchFamily="18" charset="-120"/>
              <a:cs typeface="Arial" charset="0"/>
            </a:endParaRPr>
          </a:p>
        </p:txBody>
      </p:sp>
      <p:sp>
        <p:nvSpPr>
          <p:cNvPr id="662010" name="Text Box 506"/>
          <p:cNvSpPr txBox="1">
            <a:spLocks noChangeArrowheads="1"/>
          </p:cNvSpPr>
          <p:nvPr/>
        </p:nvSpPr>
        <p:spPr bwMode="auto">
          <a:xfrm>
            <a:off x="5945188" y="1968500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g</a:t>
            </a:r>
          </a:p>
        </p:txBody>
      </p:sp>
      <p:grpSp>
        <p:nvGrpSpPr>
          <p:cNvPr id="260" name="Group 507"/>
          <p:cNvGrpSpPr>
            <a:grpSpLocks/>
          </p:cNvGrpSpPr>
          <p:nvPr/>
        </p:nvGrpSpPr>
        <p:grpSpPr bwMode="auto">
          <a:xfrm>
            <a:off x="7146925" y="2012950"/>
            <a:ext cx="368300" cy="322263"/>
            <a:chOff x="3138" y="1379"/>
            <a:chExt cx="451" cy="392"/>
          </a:xfrm>
        </p:grpSpPr>
        <p:sp>
          <p:nvSpPr>
            <p:cNvPr id="28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14" name="Text Box 510"/>
          <p:cNvSpPr txBox="1">
            <a:spLocks noChangeArrowheads="1"/>
          </p:cNvSpPr>
          <p:nvPr/>
        </p:nvSpPr>
        <p:spPr bwMode="auto">
          <a:xfrm>
            <a:off x="7124700" y="1987550"/>
            <a:ext cx="323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d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015" name="Line 511"/>
          <p:cNvSpPr>
            <a:spLocks noChangeShapeType="1"/>
          </p:cNvSpPr>
          <p:nvPr/>
        </p:nvSpPr>
        <p:spPr bwMode="auto">
          <a:xfrm>
            <a:off x="7050088" y="211137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16" name="Line 512"/>
          <p:cNvSpPr>
            <a:spLocks noChangeShapeType="1"/>
          </p:cNvSpPr>
          <p:nvPr/>
        </p:nvSpPr>
        <p:spPr bwMode="auto">
          <a:xfrm>
            <a:off x="7048500" y="2263775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1" name="Group 513"/>
          <p:cNvGrpSpPr>
            <a:grpSpLocks/>
          </p:cNvGrpSpPr>
          <p:nvPr/>
        </p:nvGrpSpPr>
        <p:grpSpPr bwMode="auto">
          <a:xfrm>
            <a:off x="8383588" y="2012950"/>
            <a:ext cx="368300" cy="320675"/>
            <a:chOff x="3138" y="1379"/>
            <a:chExt cx="451" cy="392"/>
          </a:xfrm>
        </p:grpSpPr>
        <p:sp>
          <p:nvSpPr>
            <p:cNvPr id="30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1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20" name="Text Box 516"/>
          <p:cNvSpPr txBox="1">
            <a:spLocks noChangeArrowheads="1"/>
          </p:cNvSpPr>
          <p:nvPr/>
        </p:nvSpPr>
        <p:spPr bwMode="auto">
          <a:xfrm>
            <a:off x="8370888" y="1970088"/>
            <a:ext cx="3063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e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021" name="Line 517"/>
          <p:cNvSpPr>
            <a:spLocks noChangeShapeType="1"/>
          </p:cNvSpPr>
          <p:nvPr/>
        </p:nvSpPr>
        <p:spPr bwMode="auto">
          <a:xfrm>
            <a:off x="8281988" y="2095500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22" name="Line 518"/>
          <p:cNvSpPr>
            <a:spLocks noChangeShapeType="1"/>
          </p:cNvSpPr>
          <p:nvPr/>
        </p:nvSpPr>
        <p:spPr bwMode="auto">
          <a:xfrm>
            <a:off x="8277225" y="2247900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2" name="Group 519"/>
          <p:cNvGrpSpPr>
            <a:grpSpLocks/>
          </p:cNvGrpSpPr>
          <p:nvPr/>
        </p:nvGrpSpPr>
        <p:grpSpPr bwMode="auto">
          <a:xfrm>
            <a:off x="7740650" y="1995488"/>
            <a:ext cx="393700" cy="365125"/>
            <a:chOff x="1068" y="919"/>
            <a:chExt cx="319" cy="296"/>
          </a:xfrm>
        </p:grpSpPr>
        <p:sp>
          <p:nvSpPr>
            <p:cNvPr id="661888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89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26" name="Text Box 522"/>
          <p:cNvSpPr txBox="1">
            <a:spLocks noChangeArrowheads="1"/>
          </p:cNvSpPr>
          <p:nvPr/>
        </p:nvSpPr>
        <p:spPr bwMode="auto">
          <a:xfrm>
            <a:off x="7775575" y="1995488"/>
            <a:ext cx="3095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f</a:t>
            </a:r>
          </a:p>
        </p:txBody>
      </p:sp>
      <p:sp>
        <p:nvSpPr>
          <p:cNvPr id="662027" name="Freeform 523"/>
          <p:cNvSpPr>
            <a:spLocks/>
          </p:cNvSpPr>
          <p:nvPr/>
        </p:nvSpPr>
        <p:spPr bwMode="auto">
          <a:xfrm>
            <a:off x="4538663" y="1908175"/>
            <a:ext cx="1198562" cy="269875"/>
          </a:xfrm>
          <a:custGeom>
            <a:avLst/>
            <a:gdLst/>
            <a:ahLst/>
            <a:cxnLst>
              <a:cxn ang="0">
                <a:pos x="912" y="219"/>
              </a:cxn>
              <a:cxn ang="0">
                <a:pos x="969" y="219"/>
              </a:cxn>
              <a:cxn ang="0">
                <a:pos x="969" y="0"/>
              </a:cxn>
              <a:cxn ang="0">
                <a:pos x="0" y="0"/>
              </a:cxn>
              <a:cxn ang="0">
                <a:pos x="0" y="156"/>
              </a:cxn>
              <a:cxn ang="0">
                <a:pos x="105" y="156"/>
              </a:cxn>
            </a:cxnLst>
            <a:rect l="0" t="0" r="r" b="b"/>
            <a:pathLst>
              <a:path w="969" h="219">
                <a:moveTo>
                  <a:pt x="912" y="219"/>
                </a:moveTo>
                <a:lnTo>
                  <a:pt x="969" y="219"/>
                </a:lnTo>
                <a:lnTo>
                  <a:pt x="969" y="0"/>
                </a:lnTo>
                <a:lnTo>
                  <a:pt x="0" y="0"/>
                </a:lnTo>
                <a:lnTo>
                  <a:pt x="0" y="156"/>
                </a:lnTo>
                <a:lnTo>
                  <a:pt x="105" y="1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28" name="Freeform 524"/>
          <p:cNvSpPr>
            <a:spLocks/>
          </p:cNvSpPr>
          <p:nvPr/>
        </p:nvSpPr>
        <p:spPr bwMode="auto">
          <a:xfrm>
            <a:off x="4427538" y="2173288"/>
            <a:ext cx="239712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0"/>
              </a:cxn>
              <a:cxn ang="0">
                <a:pos x="90" y="93"/>
              </a:cxn>
              <a:cxn ang="0">
                <a:pos x="192" y="93"/>
              </a:cxn>
            </a:cxnLst>
            <a:rect l="0" t="0" r="r" b="b"/>
            <a:pathLst>
              <a:path w="192" h="93">
                <a:moveTo>
                  <a:pt x="0" y="0"/>
                </a:moveTo>
                <a:lnTo>
                  <a:pt x="90" y="0"/>
                </a:lnTo>
                <a:lnTo>
                  <a:pt x="90" y="93"/>
                </a:lnTo>
                <a:lnTo>
                  <a:pt x="192" y="9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29" name="Freeform 525"/>
          <p:cNvSpPr>
            <a:spLocks/>
          </p:cNvSpPr>
          <p:nvPr/>
        </p:nvSpPr>
        <p:spPr bwMode="auto">
          <a:xfrm>
            <a:off x="5033963" y="2170113"/>
            <a:ext cx="944562" cy="296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240"/>
              </a:cxn>
              <a:cxn ang="0">
                <a:pos x="606" y="240"/>
              </a:cxn>
              <a:cxn ang="0">
                <a:pos x="606" y="72"/>
              </a:cxn>
              <a:cxn ang="0">
                <a:pos x="765" y="72"/>
              </a:cxn>
            </a:cxnLst>
            <a:rect l="0" t="0" r="r" b="b"/>
            <a:pathLst>
              <a:path w="765" h="240">
                <a:moveTo>
                  <a:pt x="0" y="0"/>
                </a:moveTo>
                <a:lnTo>
                  <a:pt x="78" y="0"/>
                </a:lnTo>
                <a:lnTo>
                  <a:pt x="78" y="240"/>
                </a:lnTo>
                <a:lnTo>
                  <a:pt x="606" y="240"/>
                </a:lnTo>
                <a:lnTo>
                  <a:pt x="606" y="72"/>
                </a:lnTo>
                <a:lnTo>
                  <a:pt x="765" y="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30" name="Freeform 526"/>
          <p:cNvSpPr>
            <a:spLocks/>
          </p:cNvSpPr>
          <p:nvPr/>
        </p:nvSpPr>
        <p:spPr bwMode="auto">
          <a:xfrm>
            <a:off x="5775325" y="1908175"/>
            <a:ext cx="2451100" cy="265113"/>
          </a:xfrm>
          <a:custGeom>
            <a:avLst/>
            <a:gdLst/>
            <a:ahLst/>
            <a:cxnLst>
              <a:cxn ang="0">
                <a:pos x="1926" y="210"/>
              </a:cxn>
              <a:cxn ang="0">
                <a:pos x="2001" y="210"/>
              </a:cxn>
              <a:cxn ang="0">
                <a:pos x="2001" y="0"/>
              </a:cxn>
              <a:cxn ang="0">
                <a:pos x="0" y="0"/>
              </a:cxn>
              <a:cxn ang="0">
                <a:pos x="0" y="156"/>
              </a:cxn>
              <a:cxn ang="0">
                <a:pos x="162" y="156"/>
              </a:cxn>
            </a:cxnLst>
            <a:rect l="0" t="0" r="r" b="b"/>
            <a:pathLst>
              <a:path w="2001" h="210">
                <a:moveTo>
                  <a:pt x="1926" y="210"/>
                </a:moveTo>
                <a:lnTo>
                  <a:pt x="2001" y="210"/>
                </a:lnTo>
                <a:lnTo>
                  <a:pt x="2001" y="0"/>
                </a:lnTo>
                <a:lnTo>
                  <a:pt x="0" y="0"/>
                </a:lnTo>
                <a:lnTo>
                  <a:pt x="0" y="156"/>
                </a:lnTo>
                <a:lnTo>
                  <a:pt x="162" y="1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31" name="Line 527"/>
          <p:cNvSpPr>
            <a:spLocks noChangeShapeType="1"/>
          </p:cNvSpPr>
          <p:nvPr/>
        </p:nvSpPr>
        <p:spPr bwMode="auto">
          <a:xfrm>
            <a:off x="6234113" y="2178050"/>
            <a:ext cx="280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32" name="Freeform 528"/>
          <p:cNvSpPr>
            <a:spLocks/>
          </p:cNvSpPr>
          <p:nvPr/>
        </p:nvSpPr>
        <p:spPr bwMode="auto">
          <a:xfrm>
            <a:off x="7618413" y="2170113"/>
            <a:ext cx="1196975" cy="292100"/>
          </a:xfrm>
          <a:custGeom>
            <a:avLst/>
            <a:gdLst/>
            <a:ahLst/>
            <a:cxnLst>
              <a:cxn ang="0">
                <a:pos x="921" y="0"/>
              </a:cxn>
              <a:cxn ang="0">
                <a:pos x="969" y="0"/>
              </a:cxn>
              <a:cxn ang="0">
                <a:pos x="969" y="237"/>
              </a:cxn>
              <a:cxn ang="0">
                <a:pos x="492" y="237"/>
              </a:cxn>
              <a:cxn ang="0">
                <a:pos x="0" y="237"/>
              </a:cxn>
              <a:cxn ang="0">
                <a:pos x="0" y="78"/>
              </a:cxn>
              <a:cxn ang="0">
                <a:pos x="150" y="78"/>
              </a:cxn>
            </a:cxnLst>
            <a:rect l="0" t="0" r="r" b="b"/>
            <a:pathLst>
              <a:path w="969" h="237">
                <a:moveTo>
                  <a:pt x="921" y="0"/>
                </a:moveTo>
                <a:lnTo>
                  <a:pt x="969" y="0"/>
                </a:lnTo>
                <a:lnTo>
                  <a:pt x="969" y="237"/>
                </a:lnTo>
                <a:lnTo>
                  <a:pt x="492" y="237"/>
                </a:lnTo>
                <a:lnTo>
                  <a:pt x="0" y="237"/>
                </a:lnTo>
                <a:lnTo>
                  <a:pt x="0" y="78"/>
                </a:lnTo>
                <a:lnTo>
                  <a:pt x="150" y="7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33" name="Freeform 529"/>
          <p:cNvSpPr>
            <a:spLocks/>
          </p:cNvSpPr>
          <p:nvPr/>
        </p:nvSpPr>
        <p:spPr bwMode="auto">
          <a:xfrm>
            <a:off x="7518400" y="2078038"/>
            <a:ext cx="285750" cy="92075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78" y="75"/>
              </a:cxn>
              <a:cxn ang="0">
                <a:pos x="78" y="0"/>
              </a:cxn>
              <a:cxn ang="0">
                <a:pos x="231" y="0"/>
              </a:cxn>
            </a:cxnLst>
            <a:rect l="0" t="0" r="r" b="b"/>
            <a:pathLst>
              <a:path w="231" h="75">
                <a:moveTo>
                  <a:pt x="0" y="75"/>
                </a:moveTo>
                <a:lnTo>
                  <a:pt x="78" y="75"/>
                </a:lnTo>
                <a:lnTo>
                  <a:pt x="78" y="0"/>
                </a:lnTo>
                <a:lnTo>
                  <a:pt x="231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34" name="Rectangle 530"/>
          <p:cNvSpPr>
            <a:spLocks noChangeArrowheads="1"/>
          </p:cNvSpPr>
          <p:nvPr/>
        </p:nvSpPr>
        <p:spPr bwMode="auto">
          <a:xfrm>
            <a:off x="836613" y="3783013"/>
            <a:ext cx="2798762" cy="18478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35" name="Rectangle 531"/>
          <p:cNvSpPr>
            <a:spLocks noChangeArrowheads="1"/>
          </p:cNvSpPr>
          <p:nvPr/>
        </p:nvSpPr>
        <p:spPr bwMode="auto">
          <a:xfrm>
            <a:off x="1622425" y="4030663"/>
            <a:ext cx="503238" cy="449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36" name="Rectangle 532"/>
          <p:cNvSpPr>
            <a:spLocks noChangeArrowheads="1"/>
          </p:cNvSpPr>
          <p:nvPr/>
        </p:nvSpPr>
        <p:spPr bwMode="auto">
          <a:xfrm>
            <a:off x="1624013" y="4703763"/>
            <a:ext cx="504825" cy="4476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37" name="Rectangle 533"/>
          <p:cNvSpPr>
            <a:spLocks noChangeArrowheads="1"/>
          </p:cNvSpPr>
          <p:nvPr/>
        </p:nvSpPr>
        <p:spPr bwMode="auto">
          <a:xfrm>
            <a:off x="2308225" y="4030663"/>
            <a:ext cx="503238" cy="449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38" name="Rectangle 534"/>
          <p:cNvSpPr>
            <a:spLocks noChangeArrowheads="1"/>
          </p:cNvSpPr>
          <p:nvPr/>
        </p:nvSpPr>
        <p:spPr bwMode="auto">
          <a:xfrm>
            <a:off x="947738" y="4030663"/>
            <a:ext cx="503237" cy="449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39" name="Rectangle 535"/>
          <p:cNvSpPr>
            <a:spLocks noChangeArrowheads="1"/>
          </p:cNvSpPr>
          <p:nvPr/>
        </p:nvSpPr>
        <p:spPr bwMode="auto">
          <a:xfrm>
            <a:off x="955675" y="4703763"/>
            <a:ext cx="503238" cy="4476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40" name="Rectangle 536"/>
          <p:cNvSpPr>
            <a:spLocks noChangeArrowheads="1"/>
          </p:cNvSpPr>
          <p:nvPr/>
        </p:nvSpPr>
        <p:spPr bwMode="auto">
          <a:xfrm>
            <a:off x="2982913" y="4703763"/>
            <a:ext cx="503237" cy="4476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41" name="Rectangle 537"/>
          <p:cNvSpPr>
            <a:spLocks noChangeArrowheads="1"/>
          </p:cNvSpPr>
          <p:nvPr/>
        </p:nvSpPr>
        <p:spPr bwMode="auto">
          <a:xfrm>
            <a:off x="2308225" y="4703763"/>
            <a:ext cx="503238" cy="44767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042" name="Rectangle 538"/>
          <p:cNvSpPr>
            <a:spLocks noChangeArrowheads="1"/>
          </p:cNvSpPr>
          <p:nvPr/>
        </p:nvSpPr>
        <p:spPr bwMode="auto">
          <a:xfrm>
            <a:off x="2982913" y="4030663"/>
            <a:ext cx="503237" cy="449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" name="Group 539"/>
          <p:cNvGrpSpPr>
            <a:grpSpLocks/>
          </p:cNvGrpSpPr>
          <p:nvPr/>
        </p:nvGrpSpPr>
        <p:grpSpPr bwMode="auto">
          <a:xfrm>
            <a:off x="1725613" y="4100513"/>
            <a:ext cx="369887" cy="320675"/>
            <a:chOff x="3138" y="1379"/>
            <a:chExt cx="451" cy="392"/>
          </a:xfrm>
        </p:grpSpPr>
        <p:sp>
          <p:nvSpPr>
            <p:cNvPr id="661890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91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46" name="Text Box 542"/>
          <p:cNvSpPr txBox="1">
            <a:spLocks noChangeArrowheads="1"/>
          </p:cNvSpPr>
          <p:nvPr/>
        </p:nvSpPr>
        <p:spPr bwMode="auto">
          <a:xfrm>
            <a:off x="1701800" y="4062413"/>
            <a:ext cx="330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e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047" name="Line 543"/>
          <p:cNvSpPr>
            <a:spLocks noChangeShapeType="1"/>
          </p:cNvSpPr>
          <p:nvPr/>
        </p:nvSpPr>
        <p:spPr bwMode="auto">
          <a:xfrm>
            <a:off x="1624013" y="41830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48" name="Line 544"/>
          <p:cNvSpPr>
            <a:spLocks noChangeShapeType="1"/>
          </p:cNvSpPr>
          <p:nvPr/>
        </p:nvSpPr>
        <p:spPr bwMode="auto">
          <a:xfrm>
            <a:off x="1619250" y="43354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4" name="Group 545"/>
          <p:cNvGrpSpPr>
            <a:grpSpLocks/>
          </p:cNvGrpSpPr>
          <p:nvPr/>
        </p:nvGrpSpPr>
        <p:grpSpPr bwMode="auto">
          <a:xfrm>
            <a:off x="1042988" y="4117975"/>
            <a:ext cx="354012" cy="304800"/>
            <a:chOff x="349" y="994"/>
            <a:chExt cx="286" cy="247"/>
          </a:xfrm>
        </p:grpSpPr>
        <p:sp>
          <p:nvSpPr>
            <p:cNvPr id="8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92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52" name="TextBox 51"/>
          <p:cNvSpPr txBox="1">
            <a:spLocks noChangeArrowheads="1"/>
          </p:cNvSpPr>
          <p:nvPr/>
        </p:nvSpPr>
        <p:spPr bwMode="auto">
          <a:xfrm>
            <a:off x="963613" y="4079875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TW" i="1">
                <a:ea typeface="新細明體" pitchFamily="18" charset="-120"/>
                <a:cs typeface="Arial" charset="0"/>
              </a:rPr>
              <a:t>h</a:t>
            </a:r>
          </a:p>
        </p:txBody>
      </p:sp>
      <p:sp>
        <p:nvSpPr>
          <p:cNvPr id="662053" name="Line 549"/>
          <p:cNvSpPr>
            <a:spLocks noChangeShapeType="1"/>
          </p:cNvSpPr>
          <p:nvPr/>
        </p:nvSpPr>
        <p:spPr bwMode="auto">
          <a:xfrm>
            <a:off x="1385888" y="4267200"/>
            <a:ext cx="68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1893" name="Moon 11"/>
          <p:cNvSpPr>
            <a:spLocks noChangeArrowheads="1"/>
          </p:cNvSpPr>
          <p:nvPr/>
        </p:nvSpPr>
        <p:spPr bwMode="auto">
          <a:xfrm rot="10800000">
            <a:off x="1057275" y="4754563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lnSpc>
                <a:spcPct val="100000"/>
              </a:lnSpc>
            </a:pPr>
            <a:endParaRPr lang="en-US" altLang="zh-TW">
              <a:ea typeface="新細明體" pitchFamily="18" charset="-120"/>
              <a:cs typeface="Arial" charset="0"/>
            </a:endParaRPr>
          </a:p>
        </p:txBody>
      </p:sp>
      <p:sp>
        <p:nvSpPr>
          <p:cNvPr id="662055" name="Text Box 551"/>
          <p:cNvSpPr txBox="1">
            <a:spLocks noChangeArrowheads="1"/>
          </p:cNvSpPr>
          <p:nvPr/>
        </p:nvSpPr>
        <p:spPr bwMode="auto">
          <a:xfrm>
            <a:off x="1081088" y="4725988"/>
            <a:ext cx="3190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g</a:t>
            </a:r>
          </a:p>
        </p:txBody>
      </p:sp>
      <p:grpSp>
        <p:nvGrpSpPr>
          <p:cNvPr id="265" name="Group 552"/>
          <p:cNvGrpSpPr>
            <a:grpSpLocks/>
          </p:cNvGrpSpPr>
          <p:nvPr/>
        </p:nvGrpSpPr>
        <p:grpSpPr bwMode="auto">
          <a:xfrm>
            <a:off x="1698625" y="4764088"/>
            <a:ext cx="393700" cy="365125"/>
            <a:chOff x="1068" y="919"/>
            <a:chExt cx="319" cy="296"/>
          </a:xfrm>
        </p:grpSpPr>
        <p:sp>
          <p:nvSpPr>
            <p:cNvPr id="661894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95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59" name="Text Box 555"/>
          <p:cNvSpPr txBox="1">
            <a:spLocks noChangeArrowheads="1"/>
          </p:cNvSpPr>
          <p:nvPr/>
        </p:nvSpPr>
        <p:spPr bwMode="auto">
          <a:xfrm>
            <a:off x="1717675" y="4757738"/>
            <a:ext cx="3190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f</a:t>
            </a:r>
          </a:p>
        </p:txBody>
      </p:sp>
      <p:grpSp>
        <p:nvGrpSpPr>
          <p:cNvPr id="266" name="Group 556"/>
          <p:cNvGrpSpPr>
            <a:grpSpLocks/>
          </p:cNvGrpSpPr>
          <p:nvPr/>
        </p:nvGrpSpPr>
        <p:grpSpPr bwMode="auto">
          <a:xfrm>
            <a:off x="2403475" y="4097338"/>
            <a:ext cx="368300" cy="320675"/>
            <a:chOff x="3138" y="1379"/>
            <a:chExt cx="451" cy="392"/>
          </a:xfrm>
        </p:grpSpPr>
        <p:sp>
          <p:nvSpPr>
            <p:cNvPr id="661896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97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63" name="Text Box 559"/>
          <p:cNvSpPr txBox="1">
            <a:spLocks noChangeArrowheads="1"/>
          </p:cNvSpPr>
          <p:nvPr/>
        </p:nvSpPr>
        <p:spPr bwMode="auto">
          <a:xfrm>
            <a:off x="2389188" y="4075113"/>
            <a:ext cx="323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d</a:t>
            </a:r>
            <a:endParaRPr lang="en-US" altLang="zh-CN" i="1">
              <a:ea typeface="宋体" charset="-122"/>
            </a:endParaRPr>
          </a:p>
        </p:txBody>
      </p:sp>
      <p:grpSp>
        <p:nvGrpSpPr>
          <p:cNvPr id="267" name="Group 560"/>
          <p:cNvGrpSpPr>
            <a:grpSpLocks/>
          </p:cNvGrpSpPr>
          <p:nvPr/>
        </p:nvGrpSpPr>
        <p:grpSpPr bwMode="auto">
          <a:xfrm>
            <a:off x="3054350" y="4090988"/>
            <a:ext cx="395288" cy="365125"/>
            <a:chOff x="1068" y="919"/>
            <a:chExt cx="319" cy="296"/>
          </a:xfrm>
        </p:grpSpPr>
        <p:sp>
          <p:nvSpPr>
            <p:cNvPr id="661898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899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67" name="Text Box 563"/>
          <p:cNvSpPr txBox="1">
            <a:spLocks noChangeArrowheads="1"/>
          </p:cNvSpPr>
          <p:nvPr/>
        </p:nvSpPr>
        <p:spPr bwMode="auto">
          <a:xfrm>
            <a:off x="3078163" y="4067175"/>
            <a:ext cx="311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grpSp>
        <p:nvGrpSpPr>
          <p:cNvPr id="268" name="Group 564"/>
          <p:cNvGrpSpPr>
            <a:grpSpLocks/>
          </p:cNvGrpSpPr>
          <p:nvPr/>
        </p:nvGrpSpPr>
        <p:grpSpPr bwMode="auto">
          <a:xfrm>
            <a:off x="2408238" y="4773613"/>
            <a:ext cx="369887" cy="320675"/>
            <a:chOff x="3138" y="1379"/>
            <a:chExt cx="451" cy="392"/>
          </a:xfrm>
        </p:grpSpPr>
        <p:sp>
          <p:nvSpPr>
            <p:cNvPr id="15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900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71" name="Text Box 567"/>
          <p:cNvSpPr txBox="1">
            <a:spLocks noChangeArrowheads="1"/>
          </p:cNvSpPr>
          <p:nvPr/>
        </p:nvSpPr>
        <p:spPr bwMode="auto">
          <a:xfrm>
            <a:off x="2384425" y="4732338"/>
            <a:ext cx="330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c</a:t>
            </a:r>
            <a:endParaRPr lang="en-US" altLang="zh-CN" i="1">
              <a:ea typeface="宋体" charset="-122"/>
            </a:endParaRPr>
          </a:p>
        </p:txBody>
      </p:sp>
      <p:grpSp>
        <p:nvGrpSpPr>
          <p:cNvPr id="269" name="Group 568"/>
          <p:cNvGrpSpPr>
            <a:grpSpLocks/>
          </p:cNvGrpSpPr>
          <p:nvPr/>
        </p:nvGrpSpPr>
        <p:grpSpPr bwMode="auto">
          <a:xfrm>
            <a:off x="3065463" y="4768850"/>
            <a:ext cx="393700" cy="365125"/>
            <a:chOff x="1068" y="919"/>
            <a:chExt cx="319" cy="296"/>
          </a:xfrm>
        </p:grpSpPr>
        <p:sp>
          <p:nvSpPr>
            <p:cNvPr id="661901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661902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662075" name="Text Box 571"/>
          <p:cNvSpPr txBox="1">
            <a:spLocks noChangeArrowheads="1"/>
          </p:cNvSpPr>
          <p:nvPr/>
        </p:nvSpPr>
        <p:spPr bwMode="auto">
          <a:xfrm>
            <a:off x="3089275" y="4759325"/>
            <a:ext cx="3190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sp>
        <p:nvSpPr>
          <p:cNvPr id="662076" name="Freeform 572"/>
          <p:cNvSpPr>
            <a:spLocks/>
          </p:cNvSpPr>
          <p:nvPr/>
        </p:nvSpPr>
        <p:spPr bwMode="auto">
          <a:xfrm>
            <a:off x="892175" y="4267200"/>
            <a:ext cx="620713" cy="666750"/>
          </a:xfrm>
          <a:custGeom>
            <a:avLst/>
            <a:gdLst/>
            <a:ahLst/>
            <a:cxnLst>
              <a:cxn ang="0">
                <a:pos x="396" y="540"/>
              </a:cxn>
              <a:cxn ang="0">
                <a:pos x="504" y="540"/>
              </a:cxn>
              <a:cxn ang="0">
                <a:pos x="504" y="320"/>
              </a:cxn>
              <a:cxn ang="0">
                <a:pos x="0" y="320"/>
              </a:cxn>
              <a:cxn ang="0">
                <a:pos x="0" y="0"/>
              </a:cxn>
              <a:cxn ang="0">
                <a:pos x="128" y="0"/>
              </a:cxn>
            </a:cxnLst>
            <a:rect l="0" t="0" r="r" b="b"/>
            <a:pathLst>
              <a:path w="504" h="540">
                <a:moveTo>
                  <a:pt x="396" y="540"/>
                </a:moveTo>
                <a:lnTo>
                  <a:pt x="504" y="540"/>
                </a:lnTo>
                <a:lnTo>
                  <a:pt x="504" y="320"/>
                </a:lnTo>
                <a:lnTo>
                  <a:pt x="0" y="320"/>
                </a:lnTo>
                <a:lnTo>
                  <a:pt x="0" y="0"/>
                </a:lnTo>
                <a:lnTo>
                  <a:pt x="1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77" name="Freeform 573"/>
          <p:cNvSpPr>
            <a:spLocks/>
          </p:cNvSpPr>
          <p:nvPr/>
        </p:nvSpPr>
        <p:spPr bwMode="auto">
          <a:xfrm>
            <a:off x="915988" y="4943475"/>
            <a:ext cx="1273175" cy="271463"/>
          </a:xfrm>
          <a:custGeom>
            <a:avLst/>
            <a:gdLst/>
            <a:ahLst/>
            <a:cxnLst>
              <a:cxn ang="0">
                <a:pos x="952" y="0"/>
              </a:cxn>
              <a:cxn ang="0">
                <a:pos x="1032" y="0"/>
              </a:cxn>
              <a:cxn ang="0">
                <a:pos x="1032" y="208"/>
              </a:cxn>
              <a:cxn ang="0">
                <a:pos x="0" y="208"/>
              </a:cxn>
              <a:cxn ang="0">
                <a:pos x="0" y="56"/>
              </a:cxn>
              <a:cxn ang="0">
                <a:pos x="168" y="56"/>
              </a:cxn>
            </a:cxnLst>
            <a:rect l="0" t="0" r="r" b="b"/>
            <a:pathLst>
              <a:path w="1032" h="208">
                <a:moveTo>
                  <a:pt x="952" y="0"/>
                </a:moveTo>
                <a:lnTo>
                  <a:pt x="1032" y="0"/>
                </a:lnTo>
                <a:lnTo>
                  <a:pt x="1032" y="208"/>
                </a:lnTo>
                <a:lnTo>
                  <a:pt x="0" y="208"/>
                </a:lnTo>
                <a:lnTo>
                  <a:pt x="0" y="56"/>
                </a:lnTo>
                <a:lnTo>
                  <a:pt x="168" y="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78" name="Freeform 574"/>
          <p:cNvSpPr>
            <a:spLocks/>
          </p:cNvSpPr>
          <p:nvPr/>
        </p:nvSpPr>
        <p:spPr bwMode="auto">
          <a:xfrm>
            <a:off x="1550988" y="4262438"/>
            <a:ext cx="636587" cy="750887"/>
          </a:xfrm>
          <a:custGeom>
            <a:avLst/>
            <a:gdLst/>
            <a:ahLst/>
            <a:cxnLst>
              <a:cxn ang="0">
                <a:pos x="441" y="0"/>
              </a:cxn>
              <a:cxn ang="0">
                <a:pos x="516" y="0"/>
              </a:cxn>
              <a:cxn ang="0">
                <a:pos x="516" y="222"/>
              </a:cxn>
              <a:cxn ang="0">
                <a:pos x="0" y="222"/>
              </a:cxn>
              <a:cxn ang="0">
                <a:pos x="0" y="609"/>
              </a:cxn>
              <a:cxn ang="0">
                <a:pos x="177" y="609"/>
              </a:cxn>
            </a:cxnLst>
            <a:rect l="0" t="0" r="r" b="b"/>
            <a:pathLst>
              <a:path w="516" h="609">
                <a:moveTo>
                  <a:pt x="441" y="0"/>
                </a:moveTo>
                <a:lnTo>
                  <a:pt x="516" y="0"/>
                </a:lnTo>
                <a:lnTo>
                  <a:pt x="516" y="222"/>
                </a:lnTo>
                <a:lnTo>
                  <a:pt x="0" y="222"/>
                </a:lnTo>
                <a:lnTo>
                  <a:pt x="0" y="609"/>
                </a:lnTo>
                <a:lnTo>
                  <a:pt x="177" y="60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79" name="Line 575"/>
          <p:cNvSpPr>
            <a:spLocks noChangeShapeType="1"/>
          </p:cNvSpPr>
          <p:nvPr/>
        </p:nvSpPr>
        <p:spPr bwMode="auto">
          <a:xfrm>
            <a:off x="2306638" y="41957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0" name="Line 576"/>
          <p:cNvSpPr>
            <a:spLocks noChangeShapeType="1"/>
          </p:cNvSpPr>
          <p:nvPr/>
        </p:nvSpPr>
        <p:spPr bwMode="auto">
          <a:xfrm>
            <a:off x="2306638" y="434816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1" name="Line 577"/>
          <p:cNvSpPr>
            <a:spLocks noChangeShapeType="1"/>
          </p:cNvSpPr>
          <p:nvPr/>
        </p:nvSpPr>
        <p:spPr bwMode="auto">
          <a:xfrm>
            <a:off x="3017838" y="41878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2" name="Line 578"/>
          <p:cNvSpPr>
            <a:spLocks noChangeShapeType="1"/>
          </p:cNvSpPr>
          <p:nvPr/>
        </p:nvSpPr>
        <p:spPr bwMode="auto">
          <a:xfrm>
            <a:off x="3021013" y="434181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3" name="Line 579"/>
          <p:cNvSpPr>
            <a:spLocks noChangeShapeType="1"/>
          </p:cNvSpPr>
          <p:nvPr/>
        </p:nvSpPr>
        <p:spPr bwMode="auto">
          <a:xfrm>
            <a:off x="3027363" y="48736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4" name="Line 580"/>
          <p:cNvSpPr>
            <a:spLocks noChangeShapeType="1"/>
          </p:cNvSpPr>
          <p:nvPr/>
        </p:nvSpPr>
        <p:spPr bwMode="auto">
          <a:xfrm>
            <a:off x="3025775" y="5027613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5" name="Freeform 581"/>
          <p:cNvSpPr>
            <a:spLocks/>
          </p:cNvSpPr>
          <p:nvPr/>
        </p:nvSpPr>
        <p:spPr bwMode="auto">
          <a:xfrm>
            <a:off x="2265363" y="4262438"/>
            <a:ext cx="1277937" cy="595312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1035" y="0"/>
              </a:cxn>
              <a:cxn ang="0">
                <a:pos x="1035" y="327"/>
              </a:cxn>
              <a:cxn ang="0">
                <a:pos x="0" y="327"/>
              </a:cxn>
              <a:cxn ang="0">
                <a:pos x="0" y="483"/>
              </a:cxn>
              <a:cxn ang="0">
                <a:pos x="120" y="483"/>
              </a:cxn>
            </a:cxnLst>
            <a:rect l="0" t="0" r="r" b="b"/>
            <a:pathLst>
              <a:path w="1035" h="483">
                <a:moveTo>
                  <a:pt x="960" y="0"/>
                </a:moveTo>
                <a:lnTo>
                  <a:pt x="1035" y="0"/>
                </a:lnTo>
                <a:lnTo>
                  <a:pt x="1035" y="327"/>
                </a:lnTo>
                <a:lnTo>
                  <a:pt x="0" y="327"/>
                </a:lnTo>
                <a:lnTo>
                  <a:pt x="0" y="483"/>
                </a:lnTo>
                <a:lnTo>
                  <a:pt x="120" y="4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6" name="Freeform 582"/>
          <p:cNvSpPr>
            <a:spLocks/>
          </p:cNvSpPr>
          <p:nvPr/>
        </p:nvSpPr>
        <p:spPr bwMode="auto">
          <a:xfrm>
            <a:off x="2265363" y="4946650"/>
            <a:ext cx="1277937" cy="269875"/>
          </a:xfrm>
          <a:custGeom>
            <a:avLst/>
            <a:gdLst/>
            <a:ahLst/>
            <a:cxnLst>
              <a:cxn ang="0">
                <a:pos x="966" y="0"/>
              </a:cxn>
              <a:cxn ang="0">
                <a:pos x="1044" y="0"/>
              </a:cxn>
              <a:cxn ang="0">
                <a:pos x="1044" y="219"/>
              </a:cxn>
              <a:cxn ang="0">
                <a:pos x="0" y="219"/>
              </a:cxn>
              <a:cxn ang="0">
                <a:pos x="0" y="54"/>
              </a:cxn>
              <a:cxn ang="0">
                <a:pos x="117" y="54"/>
              </a:cxn>
            </a:cxnLst>
            <a:rect l="0" t="0" r="r" b="b"/>
            <a:pathLst>
              <a:path w="1044" h="219">
                <a:moveTo>
                  <a:pt x="966" y="0"/>
                </a:moveTo>
                <a:lnTo>
                  <a:pt x="1044" y="0"/>
                </a:lnTo>
                <a:lnTo>
                  <a:pt x="1044" y="219"/>
                </a:lnTo>
                <a:lnTo>
                  <a:pt x="0" y="219"/>
                </a:lnTo>
                <a:lnTo>
                  <a:pt x="0" y="54"/>
                </a:lnTo>
                <a:lnTo>
                  <a:pt x="117" y="5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7" name="Freeform 583"/>
          <p:cNvSpPr>
            <a:spLocks/>
          </p:cNvSpPr>
          <p:nvPr/>
        </p:nvSpPr>
        <p:spPr bwMode="auto">
          <a:xfrm>
            <a:off x="1595438" y="4262438"/>
            <a:ext cx="1298575" cy="588962"/>
          </a:xfrm>
          <a:custGeom>
            <a:avLst/>
            <a:gdLst/>
            <a:ahLst/>
            <a:cxnLst>
              <a:cxn ang="0">
                <a:pos x="957" y="0"/>
              </a:cxn>
              <a:cxn ang="0">
                <a:pos x="1053" y="0"/>
              </a:cxn>
              <a:cxn ang="0">
                <a:pos x="1053" y="285"/>
              </a:cxn>
              <a:cxn ang="0">
                <a:pos x="0" y="285"/>
              </a:cxn>
              <a:cxn ang="0">
                <a:pos x="0" y="477"/>
              </a:cxn>
              <a:cxn ang="0">
                <a:pos x="126" y="477"/>
              </a:cxn>
            </a:cxnLst>
            <a:rect l="0" t="0" r="r" b="b"/>
            <a:pathLst>
              <a:path w="1053" h="477">
                <a:moveTo>
                  <a:pt x="957" y="0"/>
                </a:moveTo>
                <a:lnTo>
                  <a:pt x="1053" y="0"/>
                </a:lnTo>
                <a:lnTo>
                  <a:pt x="1053" y="285"/>
                </a:lnTo>
                <a:lnTo>
                  <a:pt x="0" y="285"/>
                </a:lnTo>
                <a:lnTo>
                  <a:pt x="0" y="477"/>
                </a:lnTo>
                <a:lnTo>
                  <a:pt x="126" y="47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088" name="Freeform 584"/>
          <p:cNvSpPr>
            <a:spLocks/>
          </p:cNvSpPr>
          <p:nvPr/>
        </p:nvSpPr>
        <p:spPr bwMode="auto">
          <a:xfrm>
            <a:off x="873125" y="4843463"/>
            <a:ext cx="2017713" cy="439737"/>
          </a:xfrm>
          <a:custGeom>
            <a:avLst/>
            <a:gdLst/>
            <a:ahLst/>
            <a:cxnLst>
              <a:cxn ang="0">
                <a:pos x="1542" y="75"/>
              </a:cxn>
              <a:cxn ang="0">
                <a:pos x="1635" y="75"/>
              </a:cxn>
              <a:cxn ang="0">
                <a:pos x="1635" y="357"/>
              </a:cxn>
              <a:cxn ang="0">
                <a:pos x="0" y="357"/>
              </a:cxn>
              <a:cxn ang="0">
                <a:pos x="0" y="0"/>
              </a:cxn>
              <a:cxn ang="0">
                <a:pos x="192" y="0"/>
              </a:cxn>
            </a:cxnLst>
            <a:rect l="0" t="0" r="r" b="b"/>
            <a:pathLst>
              <a:path w="1635" h="357">
                <a:moveTo>
                  <a:pt x="1542" y="75"/>
                </a:moveTo>
                <a:lnTo>
                  <a:pt x="1635" y="75"/>
                </a:lnTo>
                <a:lnTo>
                  <a:pt x="1635" y="357"/>
                </a:lnTo>
                <a:lnTo>
                  <a:pt x="0" y="357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0" name="Group 585"/>
          <p:cNvGrpSpPr>
            <a:grpSpLocks/>
          </p:cNvGrpSpPr>
          <p:nvPr/>
        </p:nvGrpSpPr>
        <p:grpSpPr bwMode="auto">
          <a:xfrm>
            <a:off x="4573588" y="2905125"/>
            <a:ext cx="3440112" cy="2736850"/>
            <a:chOff x="2015" y="1577"/>
            <a:chExt cx="2788" cy="2217"/>
          </a:xfrm>
        </p:grpSpPr>
        <p:sp>
          <p:nvSpPr>
            <p:cNvPr id="662090" name="Rectangle 586"/>
            <p:cNvSpPr>
              <a:spLocks noChangeArrowheads="1"/>
            </p:cNvSpPr>
            <p:nvPr/>
          </p:nvSpPr>
          <p:spPr bwMode="auto">
            <a:xfrm>
              <a:off x="2333" y="1887"/>
              <a:ext cx="2155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1" name="Rectangle 587"/>
            <p:cNvSpPr>
              <a:spLocks noChangeArrowheads="1"/>
            </p:cNvSpPr>
            <p:nvPr/>
          </p:nvSpPr>
          <p:spPr bwMode="auto">
            <a:xfrm>
              <a:off x="2015" y="1577"/>
              <a:ext cx="2788" cy="2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2" name="Rectangle 588"/>
            <p:cNvSpPr>
              <a:spLocks noChangeArrowheads="1"/>
            </p:cNvSpPr>
            <p:nvPr/>
          </p:nvSpPr>
          <p:spPr bwMode="auto">
            <a:xfrm>
              <a:off x="2015" y="1577"/>
              <a:ext cx="318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3" name="Rectangle 589"/>
            <p:cNvSpPr>
              <a:spLocks noChangeArrowheads="1"/>
            </p:cNvSpPr>
            <p:nvPr/>
          </p:nvSpPr>
          <p:spPr bwMode="auto">
            <a:xfrm>
              <a:off x="4488" y="1577"/>
              <a:ext cx="31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4" name="Rectangle 590"/>
            <p:cNvSpPr>
              <a:spLocks noChangeArrowheads="1"/>
            </p:cNvSpPr>
            <p:nvPr/>
          </p:nvSpPr>
          <p:spPr bwMode="auto">
            <a:xfrm>
              <a:off x="4488" y="3475"/>
              <a:ext cx="31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5" name="Rectangle 591"/>
            <p:cNvSpPr>
              <a:spLocks noChangeArrowheads="1"/>
            </p:cNvSpPr>
            <p:nvPr/>
          </p:nvSpPr>
          <p:spPr bwMode="auto">
            <a:xfrm>
              <a:off x="2015" y="3475"/>
              <a:ext cx="318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6" name="Rectangle 592"/>
            <p:cNvSpPr>
              <a:spLocks noChangeArrowheads="1"/>
            </p:cNvSpPr>
            <p:nvPr/>
          </p:nvSpPr>
          <p:spPr bwMode="auto">
            <a:xfrm>
              <a:off x="2356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7" name="Rectangle 593"/>
            <p:cNvSpPr>
              <a:spLocks noChangeArrowheads="1"/>
            </p:cNvSpPr>
            <p:nvPr/>
          </p:nvSpPr>
          <p:spPr bwMode="auto">
            <a:xfrm>
              <a:off x="2673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8" name="Rectangle 594"/>
            <p:cNvSpPr>
              <a:spLocks noChangeArrowheads="1"/>
            </p:cNvSpPr>
            <p:nvPr/>
          </p:nvSpPr>
          <p:spPr bwMode="auto">
            <a:xfrm>
              <a:off x="2990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99" name="Rectangle 595"/>
            <p:cNvSpPr>
              <a:spLocks noChangeArrowheads="1"/>
            </p:cNvSpPr>
            <p:nvPr/>
          </p:nvSpPr>
          <p:spPr bwMode="auto">
            <a:xfrm>
              <a:off x="3375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0" name="Rectangle 596"/>
            <p:cNvSpPr>
              <a:spLocks noChangeArrowheads="1"/>
            </p:cNvSpPr>
            <p:nvPr/>
          </p:nvSpPr>
          <p:spPr bwMode="auto">
            <a:xfrm>
              <a:off x="3659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1" name="Rectangle 597"/>
            <p:cNvSpPr>
              <a:spLocks noChangeArrowheads="1"/>
            </p:cNvSpPr>
            <p:nvPr/>
          </p:nvSpPr>
          <p:spPr bwMode="auto">
            <a:xfrm>
              <a:off x="3944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2" name="Rectangle 598"/>
            <p:cNvSpPr>
              <a:spLocks noChangeArrowheads="1"/>
            </p:cNvSpPr>
            <p:nvPr/>
          </p:nvSpPr>
          <p:spPr bwMode="auto">
            <a:xfrm>
              <a:off x="4216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3" name="Rectangle 599"/>
            <p:cNvSpPr>
              <a:spLocks noChangeArrowheads="1"/>
            </p:cNvSpPr>
            <p:nvPr/>
          </p:nvSpPr>
          <p:spPr bwMode="auto">
            <a:xfrm>
              <a:off x="2426" y="1661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4" name="Rectangle 600"/>
            <p:cNvSpPr>
              <a:spLocks noChangeArrowheads="1"/>
            </p:cNvSpPr>
            <p:nvPr/>
          </p:nvSpPr>
          <p:spPr bwMode="auto">
            <a:xfrm>
              <a:off x="3422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5" name="Rectangle 601"/>
            <p:cNvSpPr>
              <a:spLocks noChangeArrowheads="1"/>
            </p:cNvSpPr>
            <p:nvPr/>
          </p:nvSpPr>
          <p:spPr bwMode="auto">
            <a:xfrm>
              <a:off x="3704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6" name="Rectangle 602"/>
            <p:cNvSpPr>
              <a:spLocks noChangeArrowheads="1"/>
            </p:cNvSpPr>
            <p:nvPr/>
          </p:nvSpPr>
          <p:spPr bwMode="auto">
            <a:xfrm>
              <a:off x="3991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7" name="Rectangle 603"/>
            <p:cNvSpPr>
              <a:spLocks noChangeArrowheads="1"/>
            </p:cNvSpPr>
            <p:nvPr/>
          </p:nvSpPr>
          <p:spPr bwMode="auto">
            <a:xfrm>
              <a:off x="4261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8" name="Rectangle 604"/>
            <p:cNvSpPr>
              <a:spLocks noChangeArrowheads="1"/>
            </p:cNvSpPr>
            <p:nvPr/>
          </p:nvSpPr>
          <p:spPr bwMode="auto">
            <a:xfrm>
              <a:off x="3058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09" name="Rectangle 605"/>
            <p:cNvSpPr>
              <a:spLocks noChangeArrowheads="1"/>
            </p:cNvSpPr>
            <p:nvPr/>
          </p:nvSpPr>
          <p:spPr bwMode="auto">
            <a:xfrm>
              <a:off x="2730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0" name="Rectangle 606"/>
            <p:cNvSpPr>
              <a:spLocks noChangeArrowheads="1"/>
            </p:cNvSpPr>
            <p:nvPr/>
          </p:nvSpPr>
          <p:spPr bwMode="auto">
            <a:xfrm>
              <a:off x="2015" y="1924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1" name="Rectangle 607"/>
            <p:cNvSpPr>
              <a:spLocks noChangeArrowheads="1"/>
            </p:cNvSpPr>
            <p:nvPr/>
          </p:nvSpPr>
          <p:spPr bwMode="auto">
            <a:xfrm>
              <a:off x="2015" y="3248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2" name="Rectangle 608"/>
            <p:cNvSpPr>
              <a:spLocks noChangeArrowheads="1"/>
            </p:cNvSpPr>
            <p:nvPr/>
          </p:nvSpPr>
          <p:spPr bwMode="auto">
            <a:xfrm>
              <a:off x="2015" y="2991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3" name="Rectangle 609"/>
            <p:cNvSpPr>
              <a:spLocks noChangeArrowheads="1"/>
            </p:cNvSpPr>
            <p:nvPr/>
          </p:nvSpPr>
          <p:spPr bwMode="auto">
            <a:xfrm>
              <a:off x="2015" y="2659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4" name="Rectangle 610"/>
            <p:cNvSpPr>
              <a:spLocks noChangeArrowheads="1"/>
            </p:cNvSpPr>
            <p:nvPr/>
          </p:nvSpPr>
          <p:spPr bwMode="auto">
            <a:xfrm>
              <a:off x="2015" y="2327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5" name="Rectangle 611"/>
            <p:cNvSpPr>
              <a:spLocks noChangeArrowheads="1"/>
            </p:cNvSpPr>
            <p:nvPr/>
          </p:nvSpPr>
          <p:spPr bwMode="auto">
            <a:xfrm>
              <a:off x="2083" y="1937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6" name="Rectangle 612"/>
            <p:cNvSpPr>
              <a:spLocks noChangeArrowheads="1"/>
            </p:cNvSpPr>
            <p:nvPr/>
          </p:nvSpPr>
          <p:spPr bwMode="auto">
            <a:xfrm>
              <a:off x="2083" y="235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7" name="Rectangle 613"/>
            <p:cNvSpPr>
              <a:spLocks noChangeArrowheads="1"/>
            </p:cNvSpPr>
            <p:nvPr/>
          </p:nvSpPr>
          <p:spPr bwMode="auto">
            <a:xfrm>
              <a:off x="2083" y="2681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8" name="Rectangle 614"/>
            <p:cNvSpPr>
              <a:spLocks noChangeArrowheads="1"/>
            </p:cNvSpPr>
            <p:nvPr/>
          </p:nvSpPr>
          <p:spPr bwMode="auto">
            <a:xfrm>
              <a:off x="2083" y="3014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19" name="Rectangle 615"/>
            <p:cNvSpPr>
              <a:spLocks noChangeArrowheads="1"/>
            </p:cNvSpPr>
            <p:nvPr/>
          </p:nvSpPr>
          <p:spPr bwMode="auto">
            <a:xfrm>
              <a:off x="2083" y="327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0" name="Rectangle 616"/>
            <p:cNvSpPr>
              <a:spLocks noChangeArrowheads="1"/>
            </p:cNvSpPr>
            <p:nvPr/>
          </p:nvSpPr>
          <p:spPr bwMode="auto">
            <a:xfrm>
              <a:off x="4488" y="2046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1" name="Rectangle 617"/>
            <p:cNvSpPr>
              <a:spLocks noChangeArrowheads="1"/>
            </p:cNvSpPr>
            <p:nvPr/>
          </p:nvSpPr>
          <p:spPr bwMode="auto">
            <a:xfrm>
              <a:off x="4488" y="2341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2" name="Rectangle 618"/>
            <p:cNvSpPr>
              <a:spLocks noChangeArrowheads="1"/>
            </p:cNvSpPr>
            <p:nvPr/>
          </p:nvSpPr>
          <p:spPr bwMode="auto">
            <a:xfrm>
              <a:off x="4488" y="2840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3" name="Rectangle 619"/>
            <p:cNvSpPr>
              <a:spLocks noChangeArrowheads="1"/>
            </p:cNvSpPr>
            <p:nvPr/>
          </p:nvSpPr>
          <p:spPr bwMode="auto">
            <a:xfrm>
              <a:off x="4488" y="3156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4" name="Rectangle 620"/>
            <p:cNvSpPr>
              <a:spLocks noChangeArrowheads="1"/>
            </p:cNvSpPr>
            <p:nvPr/>
          </p:nvSpPr>
          <p:spPr bwMode="auto">
            <a:xfrm>
              <a:off x="4579" y="3194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5" name="Rectangle 621"/>
            <p:cNvSpPr>
              <a:spLocks noChangeArrowheads="1"/>
            </p:cNvSpPr>
            <p:nvPr/>
          </p:nvSpPr>
          <p:spPr bwMode="auto">
            <a:xfrm>
              <a:off x="4579" y="288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6" name="Rectangle 622"/>
            <p:cNvSpPr>
              <a:spLocks noChangeArrowheads="1"/>
            </p:cNvSpPr>
            <p:nvPr/>
          </p:nvSpPr>
          <p:spPr bwMode="auto">
            <a:xfrm>
              <a:off x="4579" y="2386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7" name="Rectangle 623"/>
            <p:cNvSpPr>
              <a:spLocks noChangeArrowheads="1"/>
            </p:cNvSpPr>
            <p:nvPr/>
          </p:nvSpPr>
          <p:spPr bwMode="auto">
            <a:xfrm>
              <a:off x="4579" y="2096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8" name="Rectangle 624"/>
            <p:cNvSpPr>
              <a:spLocks noChangeArrowheads="1"/>
            </p:cNvSpPr>
            <p:nvPr/>
          </p:nvSpPr>
          <p:spPr bwMode="auto">
            <a:xfrm>
              <a:off x="2424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29" name="Rectangle 625"/>
            <p:cNvSpPr>
              <a:spLocks noChangeArrowheads="1"/>
            </p:cNvSpPr>
            <p:nvPr/>
          </p:nvSpPr>
          <p:spPr bwMode="auto">
            <a:xfrm>
              <a:off x="2741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0" name="Rectangle 626"/>
            <p:cNvSpPr>
              <a:spLocks noChangeArrowheads="1"/>
            </p:cNvSpPr>
            <p:nvPr/>
          </p:nvSpPr>
          <p:spPr bwMode="auto">
            <a:xfrm>
              <a:off x="3126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1" name="Rectangle 627"/>
            <p:cNvSpPr>
              <a:spLocks noChangeArrowheads="1"/>
            </p:cNvSpPr>
            <p:nvPr/>
          </p:nvSpPr>
          <p:spPr bwMode="auto">
            <a:xfrm>
              <a:off x="4193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2" name="Rectangle 628"/>
            <p:cNvSpPr>
              <a:spLocks noChangeArrowheads="1"/>
            </p:cNvSpPr>
            <p:nvPr/>
          </p:nvSpPr>
          <p:spPr bwMode="auto">
            <a:xfrm>
              <a:off x="3878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3" name="Rectangle 629"/>
            <p:cNvSpPr>
              <a:spLocks noChangeArrowheads="1"/>
            </p:cNvSpPr>
            <p:nvPr/>
          </p:nvSpPr>
          <p:spPr bwMode="auto">
            <a:xfrm>
              <a:off x="3568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4" name="Rectangle 630"/>
            <p:cNvSpPr>
              <a:spLocks noChangeArrowheads="1"/>
            </p:cNvSpPr>
            <p:nvPr/>
          </p:nvSpPr>
          <p:spPr bwMode="auto">
            <a:xfrm>
              <a:off x="2480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5" name="Rectangle 631"/>
            <p:cNvSpPr>
              <a:spLocks noChangeArrowheads="1"/>
            </p:cNvSpPr>
            <p:nvPr/>
          </p:nvSpPr>
          <p:spPr bwMode="auto">
            <a:xfrm>
              <a:off x="2797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6" name="Rectangle 632"/>
            <p:cNvSpPr>
              <a:spLocks noChangeArrowheads="1"/>
            </p:cNvSpPr>
            <p:nvPr/>
          </p:nvSpPr>
          <p:spPr bwMode="auto">
            <a:xfrm>
              <a:off x="3182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7" name="Rectangle 633"/>
            <p:cNvSpPr>
              <a:spLocks noChangeArrowheads="1"/>
            </p:cNvSpPr>
            <p:nvPr/>
          </p:nvSpPr>
          <p:spPr bwMode="auto">
            <a:xfrm>
              <a:off x="3626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8" name="Rectangle 634"/>
            <p:cNvSpPr>
              <a:spLocks noChangeArrowheads="1"/>
            </p:cNvSpPr>
            <p:nvPr/>
          </p:nvSpPr>
          <p:spPr bwMode="auto">
            <a:xfrm>
              <a:off x="3931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39" name="Rectangle 635"/>
            <p:cNvSpPr>
              <a:spLocks noChangeArrowheads="1"/>
            </p:cNvSpPr>
            <p:nvPr/>
          </p:nvSpPr>
          <p:spPr bwMode="auto">
            <a:xfrm>
              <a:off x="4248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2140" name="Line 636"/>
          <p:cNvSpPr>
            <a:spLocks noChangeShapeType="1"/>
          </p:cNvSpPr>
          <p:nvPr/>
        </p:nvSpPr>
        <p:spPr bwMode="auto">
          <a:xfrm>
            <a:off x="6186488" y="3700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1" name="Text Box 637"/>
          <p:cNvSpPr txBox="1">
            <a:spLocks noChangeArrowheads="1"/>
          </p:cNvSpPr>
          <p:nvPr/>
        </p:nvSpPr>
        <p:spPr bwMode="auto">
          <a:xfrm>
            <a:off x="7600950" y="4498975"/>
            <a:ext cx="4683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de-DE" sz="900" b="1">
                <a:solidFill>
                  <a:schemeClr val="bg1"/>
                </a:solidFill>
                <a:ea typeface="宋体" charset="-122"/>
              </a:rPr>
              <a:t>GND</a:t>
            </a:r>
          </a:p>
        </p:txBody>
      </p:sp>
      <p:sp>
        <p:nvSpPr>
          <p:cNvPr id="662142" name="Text Box 638"/>
          <p:cNvSpPr txBox="1">
            <a:spLocks noChangeArrowheads="1"/>
          </p:cNvSpPr>
          <p:nvPr/>
        </p:nvSpPr>
        <p:spPr bwMode="auto">
          <a:xfrm>
            <a:off x="4522788" y="3840163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de-DE" sz="900" b="1">
                <a:solidFill>
                  <a:schemeClr val="bg1"/>
                </a:solidFill>
                <a:ea typeface="宋体" charset="-122"/>
              </a:rPr>
              <a:t>VDD</a:t>
            </a:r>
          </a:p>
        </p:txBody>
      </p:sp>
      <p:sp>
        <p:nvSpPr>
          <p:cNvPr id="662143" name="Line 639"/>
          <p:cNvSpPr>
            <a:spLocks noChangeShapeType="1"/>
          </p:cNvSpPr>
          <p:nvPr/>
        </p:nvSpPr>
        <p:spPr bwMode="auto">
          <a:xfrm>
            <a:off x="6354763" y="3700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4" name="Line 640"/>
          <p:cNvSpPr>
            <a:spLocks noChangeShapeType="1"/>
          </p:cNvSpPr>
          <p:nvPr/>
        </p:nvSpPr>
        <p:spPr bwMode="auto">
          <a:xfrm flipV="1">
            <a:off x="6423025" y="3287713"/>
            <a:ext cx="0" cy="401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5" name="Line 641"/>
          <p:cNvSpPr>
            <a:spLocks noChangeShapeType="1"/>
          </p:cNvSpPr>
          <p:nvPr/>
        </p:nvSpPr>
        <p:spPr bwMode="auto">
          <a:xfrm flipV="1">
            <a:off x="6761163" y="3282950"/>
            <a:ext cx="0" cy="401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6" name="Line 642"/>
          <p:cNvSpPr>
            <a:spLocks noChangeShapeType="1"/>
          </p:cNvSpPr>
          <p:nvPr/>
        </p:nvSpPr>
        <p:spPr bwMode="auto">
          <a:xfrm flipV="1">
            <a:off x="5976938" y="3282950"/>
            <a:ext cx="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7" name="Line 643"/>
          <p:cNvSpPr>
            <a:spLocks noChangeShapeType="1"/>
          </p:cNvSpPr>
          <p:nvPr/>
        </p:nvSpPr>
        <p:spPr bwMode="auto">
          <a:xfrm flipV="1">
            <a:off x="7096125" y="3284538"/>
            <a:ext cx="0" cy="401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8" name="Line 644"/>
          <p:cNvSpPr>
            <a:spLocks noChangeShapeType="1"/>
          </p:cNvSpPr>
          <p:nvPr/>
        </p:nvSpPr>
        <p:spPr bwMode="auto">
          <a:xfrm>
            <a:off x="5440363" y="4008438"/>
            <a:ext cx="0" cy="58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49" name="Line 645"/>
          <p:cNvSpPr>
            <a:spLocks noChangeShapeType="1"/>
          </p:cNvSpPr>
          <p:nvPr/>
        </p:nvSpPr>
        <p:spPr bwMode="auto">
          <a:xfrm>
            <a:off x="7038975" y="4911725"/>
            <a:ext cx="0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50" name="Line 646"/>
          <p:cNvSpPr>
            <a:spLocks noChangeShapeType="1"/>
          </p:cNvSpPr>
          <p:nvPr/>
        </p:nvSpPr>
        <p:spPr bwMode="auto">
          <a:xfrm>
            <a:off x="6056313" y="4008438"/>
            <a:ext cx="0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51" name="AutoShape 647"/>
          <p:cNvSpPr>
            <a:spLocks noChangeArrowheads="1"/>
          </p:cNvSpPr>
          <p:nvPr/>
        </p:nvSpPr>
        <p:spPr bwMode="auto">
          <a:xfrm rot="21600000">
            <a:off x="3708400" y="4173538"/>
            <a:ext cx="615950" cy="433387"/>
          </a:xfrm>
          <a:prstGeom prst="rightArrow">
            <a:avLst>
              <a:gd name="adj1" fmla="val 50000"/>
              <a:gd name="adj2" fmla="val 3553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52" name="AutoShape 648"/>
          <p:cNvSpPr>
            <a:spLocks noChangeArrowheads="1"/>
          </p:cNvSpPr>
          <p:nvPr/>
        </p:nvSpPr>
        <p:spPr bwMode="auto">
          <a:xfrm rot="5400000">
            <a:off x="1372395" y="3161506"/>
            <a:ext cx="474662" cy="434975"/>
          </a:xfrm>
          <a:prstGeom prst="rightArrow">
            <a:avLst>
              <a:gd name="adj1" fmla="val 50000"/>
              <a:gd name="adj2" fmla="val 2728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53" name="AutoShape 649"/>
          <p:cNvSpPr>
            <a:spLocks noChangeArrowheads="1"/>
          </p:cNvSpPr>
          <p:nvPr/>
        </p:nvSpPr>
        <p:spPr bwMode="auto">
          <a:xfrm rot="21600000">
            <a:off x="3241675" y="1987550"/>
            <a:ext cx="538163" cy="433388"/>
          </a:xfrm>
          <a:prstGeom prst="rightArrow">
            <a:avLst>
              <a:gd name="adj1" fmla="val 50000"/>
              <a:gd name="adj2" fmla="val 31044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54" name="Text Box 650"/>
          <p:cNvSpPr txBox="1">
            <a:spLocks noChangeArrowheads="1"/>
          </p:cNvSpPr>
          <p:nvPr/>
        </p:nvSpPr>
        <p:spPr bwMode="auto">
          <a:xfrm>
            <a:off x="4794250" y="1366838"/>
            <a:ext cx="3251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1096963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Linear Placement</a:t>
            </a:r>
          </a:p>
        </p:txBody>
      </p:sp>
      <p:sp>
        <p:nvSpPr>
          <p:cNvPr id="662155" name="Text Box 651"/>
          <p:cNvSpPr txBox="1">
            <a:spLocks noChangeArrowheads="1"/>
          </p:cNvSpPr>
          <p:nvPr/>
        </p:nvSpPr>
        <p:spPr bwMode="auto">
          <a:xfrm>
            <a:off x="457200" y="5734050"/>
            <a:ext cx="3251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1096963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2D Placement</a:t>
            </a:r>
          </a:p>
        </p:txBody>
      </p:sp>
      <p:sp>
        <p:nvSpPr>
          <p:cNvPr id="662156" name="Text Box 652"/>
          <p:cNvSpPr txBox="1">
            <a:spLocks noChangeArrowheads="1"/>
          </p:cNvSpPr>
          <p:nvPr/>
        </p:nvSpPr>
        <p:spPr bwMode="auto">
          <a:xfrm>
            <a:off x="3886200" y="5734050"/>
            <a:ext cx="4664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1096963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Placement and Routing with Standard Cells</a:t>
            </a:r>
          </a:p>
        </p:txBody>
      </p:sp>
      <p:sp>
        <p:nvSpPr>
          <p:cNvPr id="662157" name="Freeform 653"/>
          <p:cNvSpPr>
            <a:spLocks/>
          </p:cNvSpPr>
          <p:nvPr/>
        </p:nvSpPr>
        <p:spPr bwMode="auto">
          <a:xfrm>
            <a:off x="5638800" y="3282950"/>
            <a:ext cx="223838" cy="404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"/>
              </a:cxn>
              <a:cxn ang="0">
                <a:pos x="141" y="81"/>
              </a:cxn>
              <a:cxn ang="0">
                <a:pos x="141" y="255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58" name="Freeform 654"/>
          <p:cNvSpPr>
            <a:spLocks/>
          </p:cNvSpPr>
          <p:nvPr/>
        </p:nvSpPr>
        <p:spPr bwMode="auto">
          <a:xfrm>
            <a:off x="5191125" y="3292475"/>
            <a:ext cx="223838" cy="404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"/>
              </a:cxn>
              <a:cxn ang="0">
                <a:pos x="141" y="81"/>
              </a:cxn>
              <a:cxn ang="0">
                <a:pos x="141" y="255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59" name="Freeform 655"/>
          <p:cNvSpPr>
            <a:spLocks/>
          </p:cNvSpPr>
          <p:nvPr/>
        </p:nvSpPr>
        <p:spPr bwMode="auto">
          <a:xfrm flipH="1">
            <a:off x="7205663" y="3287713"/>
            <a:ext cx="22383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"/>
              </a:cxn>
              <a:cxn ang="0">
                <a:pos x="141" y="81"/>
              </a:cxn>
              <a:cxn ang="0">
                <a:pos x="141" y="255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0" name="Freeform 656"/>
          <p:cNvSpPr>
            <a:spLocks/>
          </p:cNvSpPr>
          <p:nvPr/>
        </p:nvSpPr>
        <p:spPr bwMode="auto">
          <a:xfrm>
            <a:off x="5657850" y="4421188"/>
            <a:ext cx="290513" cy="176212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0" y="0"/>
              </a:cxn>
              <a:cxn ang="0">
                <a:pos x="183" y="0"/>
              </a:cxn>
              <a:cxn ang="0">
                <a:pos x="183" y="111"/>
              </a:cxn>
            </a:cxnLst>
            <a:rect l="0" t="0" r="r" b="b"/>
            <a:pathLst>
              <a:path w="183" h="111">
                <a:moveTo>
                  <a:pt x="0" y="105"/>
                </a:moveTo>
                <a:lnTo>
                  <a:pt x="0" y="0"/>
                </a:lnTo>
                <a:lnTo>
                  <a:pt x="183" y="0"/>
                </a:lnTo>
                <a:lnTo>
                  <a:pt x="183" y="11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1" name="Freeform 657"/>
          <p:cNvSpPr>
            <a:spLocks/>
          </p:cNvSpPr>
          <p:nvPr/>
        </p:nvSpPr>
        <p:spPr bwMode="auto">
          <a:xfrm>
            <a:off x="5553075" y="4359275"/>
            <a:ext cx="895350" cy="23336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564" y="0"/>
              </a:cxn>
              <a:cxn ang="0">
                <a:pos x="564" y="147"/>
              </a:cxn>
            </a:cxnLst>
            <a:rect l="0" t="0" r="r" b="b"/>
            <a:pathLst>
              <a:path w="564" h="147">
                <a:moveTo>
                  <a:pt x="0" y="144"/>
                </a:moveTo>
                <a:lnTo>
                  <a:pt x="0" y="0"/>
                </a:lnTo>
                <a:lnTo>
                  <a:pt x="564" y="0"/>
                </a:lnTo>
                <a:lnTo>
                  <a:pt x="564" y="14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2" name="Freeform 658"/>
          <p:cNvSpPr>
            <a:spLocks/>
          </p:cNvSpPr>
          <p:nvPr/>
        </p:nvSpPr>
        <p:spPr bwMode="auto">
          <a:xfrm>
            <a:off x="6672263" y="4416425"/>
            <a:ext cx="280987" cy="180975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0" y="0"/>
              </a:cxn>
              <a:cxn ang="0">
                <a:pos x="177" y="0"/>
              </a:cxn>
              <a:cxn ang="0">
                <a:pos x="177" y="114"/>
              </a:cxn>
            </a:cxnLst>
            <a:rect l="0" t="0" r="r" b="b"/>
            <a:pathLst>
              <a:path w="177" h="114">
                <a:moveTo>
                  <a:pt x="0" y="111"/>
                </a:moveTo>
                <a:lnTo>
                  <a:pt x="0" y="0"/>
                </a:lnTo>
                <a:lnTo>
                  <a:pt x="177" y="0"/>
                </a:lnTo>
                <a:lnTo>
                  <a:pt x="177" y="11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3" name="Freeform 659"/>
          <p:cNvSpPr>
            <a:spLocks/>
          </p:cNvSpPr>
          <p:nvPr/>
        </p:nvSpPr>
        <p:spPr bwMode="auto">
          <a:xfrm>
            <a:off x="6557963" y="4006850"/>
            <a:ext cx="395287" cy="581025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0" y="150"/>
              </a:cxn>
              <a:cxn ang="0">
                <a:pos x="249" y="150"/>
              </a:cxn>
              <a:cxn ang="0">
                <a:pos x="249" y="0"/>
              </a:cxn>
            </a:cxnLst>
            <a:rect l="0" t="0" r="r" b="b"/>
            <a:pathLst>
              <a:path w="249" h="363">
                <a:moveTo>
                  <a:pt x="0" y="363"/>
                </a:moveTo>
                <a:lnTo>
                  <a:pt x="0" y="150"/>
                </a:lnTo>
                <a:lnTo>
                  <a:pt x="249" y="150"/>
                </a:lnTo>
                <a:lnTo>
                  <a:pt x="249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4" name="Freeform 660"/>
          <p:cNvSpPr>
            <a:spLocks/>
          </p:cNvSpPr>
          <p:nvPr/>
        </p:nvSpPr>
        <p:spPr bwMode="auto">
          <a:xfrm>
            <a:off x="6162675" y="4011613"/>
            <a:ext cx="280988" cy="576262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0" y="147"/>
              </a:cxn>
              <a:cxn ang="0">
                <a:pos x="177" y="147"/>
              </a:cxn>
              <a:cxn ang="0">
                <a:pos x="177" y="0"/>
              </a:cxn>
            </a:cxnLst>
            <a:rect l="0" t="0" r="r" b="b"/>
            <a:pathLst>
              <a:path w="177" h="363">
                <a:moveTo>
                  <a:pt x="0" y="363"/>
                </a:moveTo>
                <a:lnTo>
                  <a:pt x="0" y="147"/>
                </a:lnTo>
                <a:lnTo>
                  <a:pt x="177" y="147"/>
                </a:lnTo>
                <a:lnTo>
                  <a:pt x="177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5" name="Freeform 661"/>
          <p:cNvSpPr>
            <a:spLocks/>
          </p:cNvSpPr>
          <p:nvPr/>
        </p:nvSpPr>
        <p:spPr bwMode="auto">
          <a:xfrm>
            <a:off x="7205663" y="4906963"/>
            <a:ext cx="22383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7"/>
              </a:cxn>
              <a:cxn ang="0">
                <a:pos x="141" y="117"/>
              </a:cxn>
              <a:cxn ang="0">
                <a:pos x="141" y="216"/>
              </a:cxn>
            </a:cxnLst>
            <a:rect l="0" t="0" r="r" b="b"/>
            <a:pathLst>
              <a:path w="141" h="216">
                <a:moveTo>
                  <a:pt x="0" y="0"/>
                </a:moveTo>
                <a:lnTo>
                  <a:pt x="0" y="117"/>
                </a:lnTo>
                <a:lnTo>
                  <a:pt x="141" y="117"/>
                </a:lnTo>
                <a:lnTo>
                  <a:pt x="141" y="2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6" name="Rectangle 662"/>
          <p:cNvSpPr>
            <a:spLocks noChangeArrowheads="1"/>
          </p:cNvSpPr>
          <p:nvPr/>
        </p:nvSpPr>
        <p:spPr bwMode="auto">
          <a:xfrm>
            <a:off x="5272088" y="3690938"/>
            <a:ext cx="2101850" cy="3206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de-DE" b="1">
              <a:ea typeface="宋体" charset="-122"/>
            </a:endParaRPr>
          </a:p>
        </p:txBody>
      </p:sp>
      <p:sp>
        <p:nvSpPr>
          <p:cNvPr id="662167" name="Line 663"/>
          <p:cNvSpPr>
            <a:spLocks noChangeShapeType="1"/>
          </p:cNvSpPr>
          <p:nvPr/>
        </p:nvSpPr>
        <p:spPr bwMode="auto">
          <a:xfrm>
            <a:off x="5667375" y="3690938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8" name="Line 664"/>
          <p:cNvSpPr>
            <a:spLocks noChangeShapeType="1"/>
          </p:cNvSpPr>
          <p:nvPr/>
        </p:nvSpPr>
        <p:spPr bwMode="auto">
          <a:xfrm>
            <a:off x="6908800" y="3690938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69" name="Text Box 665"/>
          <p:cNvSpPr txBox="1">
            <a:spLocks noChangeArrowheads="1"/>
          </p:cNvSpPr>
          <p:nvPr/>
        </p:nvSpPr>
        <p:spPr bwMode="auto">
          <a:xfrm>
            <a:off x="5303838" y="3665538"/>
            <a:ext cx="304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h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0" name="Text Box 666"/>
          <p:cNvSpPr txBox="1">
            <a:spLocks noChangeArrowheads="1"/>
          </p:cNvSpPr>
          <p:nvPr/>
        </p:nvSpPr>
        <p:spPr bwMode="auto">
          <a:xfrm>
            <a:off x="5770563" y="3656013"/>
            <a:ext cx="2968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e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1" name="Text Box 667"/>
          <p:cNvSpPr txBox="1">
            <a:spLocks noChangeArrowheads="1"/>
          </p:cNvSpPr>
          <p:nvPr/>
        </p:nvSpPr>
        <p:spPr bwMode="auto">
          <a:xfrm>
            <a:off x="6475413" y="3670300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d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2" name="Text Box 668"/>
          <p:cNvSpPr txBox="1">
            <a:spLocks noChangeArrowheads="1"/>
          </p:cNvSpPr>
          <p:nvPr/>
        </p:nvSpPr>
        <p:spPr bwMode="auto">
          <a:xfrm>
            <a:off x="6989763" y="3675063"/>
            <a:ext cx="304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a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3" name="Rectangle 669"/>
          <p:cNvSpPr>
            <a:spLocks noChangeArrowheads="1"/>
          </p:cNvSpPr>
          <p:nvPr/>
        </p:nvSpPr>
        <p:spPr bwMode="auto">
          <a:xfrm>
            <a:off x="6188075" y="3690938"/>
            <a:ext cx="182563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74" name="Rectangle 670"/>
          <p:cNvSpPr>
            <a:spLocks noChangeArrowheads="1"/>
          </p:cNvSpPr>
          <p:nvPr/>
        </p:nvSpPr>
        <p:spPr bwMode="auto">
          <a:xfrm>
            <a:off x="5272088" y="4591050"/>
            <a:ext cx="2101850" cy="3206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75" name="Line 671"/>
          <p:cNvSpPr>
            <a:spLocks noChangeShapeType="1"/>
          </p:cNvSpPr>
          <p:nvPr/>
        </p:nvSpPr>
        <p:spPr bwMode="auto">
          <a:xfrm>
            <a:off x="5730875" y="4591050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2176" name="Text Box 672"/>
          <p:cNvSpPr txBox="1">
            <a:spLocks noChangeArrowheads="1"/>
          </p:cNvSpPr>
          <p:nvPr/>
        </p:nvSpPr>
        <p:spPr bwMode="auto">
          <a:xfrm>
            <a:off x="5349875" y="4562475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g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7" name="Text Box 673"/>
          <p:cNvSpPr txBox="1">
            <a:spLocks noChangeArrowheads="1"/>
          </p:cNvSpPr>
          <p:nvPr/>
        </p:nvSpPr>
        <p:spPr bwMode="auto">
          <a:xfrm>
            <a:off x="5832475" y="4559300"/>
            <a:ext cx="2714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f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8" name="Text Box 674"/>
          <p:cNvSpPr txBox="1">
            <a:spLocks noChangeArrowheads="1"/>
          </p:cNvSpPr>
          <p:nvPr/>
        </p:nvSpPr>
        <p:spPr bwMode="auto">
          <a:xfrm>
            <a:off x="6397625" y="4572000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c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79" name="Text Box 675"/>
          <p:cNvSpPr txBox="1">
            <a:spLocks noChangeArrowheads="1"/>
          </p:cNvSpPr>
          <p:nvPr/>
        </p:nvSpPr>
        <p:spPr bwMode="auto">
          <a:xfrm>
            <a:off x="6948488" y="4572000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de-DE" altLang="zh-CN" i="1">
                <a:ea typeface="宋体" charset="-122"/>
              </a:rPr>
              <a:t>b</a:t>
            </a:r>
            <a:endParaRPr lang="en-US" altLang="zh-CN" i="1">
              <a:ea typeface="宋体" charset="-122"/>
            </a:endParaRPr>
          </a:p>
        </p:txBody>
      </p:sp>
      <p:sp>
        <p:nvSpPr>
          <p:cNvPr id="662180" name="Rectangle 676"/>
          <p:cNvSpPr>
            <a:spLocks noChangeArrowheads="1"/>
          </p:cNvSpPr>
          <p:nvPr/>
        </p:nvSpPr>
        <p:spPr bwMode="auto">
          <a:xfrm>
            <a:off x="6751638" y="4591050"/>
            <a:ext cx="92075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181" name="Rectangle 677"/>
          <p:cNvSpPr>
            <a:spLocks noChangeArrowheads="1"/>
          </p:cNvSpPr>
          <p:nvPr/>
        </p:nvSpPr>
        <p:spPr bwMode="auto">
          <a:xfrm>
            <a:off x="6242050" y="4591050"/>
            <a:ext cx="92075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573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018" name="Rectangle 11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 dirty="0" smtClean="0"/>
              <a:t>Placement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141-5829-421A-BB01-04A5F8C6020F}" type="slidenum">
              <a:rPr lang="en-US" altLang="de-DE"/>
              <a:pPr/>
              <a:t>47</a:t>
            </a:fld>
            <a:endParaRPr lang="en-US" altLang="de-DE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auto">
          <a:xfrm>
            <a:off x="1042988" y="3482975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113188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15" name="Line 11"/>
          <p:cNvSpPr>
            <a:spLocks noChangeShapeType="1"/>
          </p:cNvSpPr>
          <p:nvPr/>
        </p:nvSpPr>
        <p:spPr bwMode="auto">
          <a:xfrm>
            <a:off x="1236663" y="348297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16" name="Line 12"/>
          <p:cNvSpPr>
            <a:spLocks noChangeShapeType="1"/>
          </p:cNvSpPr>
          <p:nvPr/>
        </p:nvSpPr>
        <p:spPr bwMode="auto">
          <a:xfrm>
            <a:off x="130333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17" name="Line 13"/>
          <p:cNvSpPr>
            <a:spLocks noChangeShapeType="1"/>
          </p:cNvSpPr>
          <p:nvPr/>
        </p:nvSpPr>
        <p:spPr bwMode="auto">
          <a:xfrm>
            <a:off x="1084263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66" name="Rectangle 62"/>
          <p:cNvSpPr>
            <a:spLocks noChangeArrowheads="1"/>
          </p:cNvSpPr>
          <p:nvPr/>
        </p:nvSpPr>
        <p:spPr bwMode="auto">
          <a:xfrm>
            <a:off x="5178425" y="3489325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67" name="Rectangle 63"/>
          <p:cNvSpPr>
            <a:spLocks noChangeArrowheads="1"/>
          </p:cNvSpPr>
          <p:nvPr/>
        </p:nvSpPr>
        <p:spPr bwMode="auto">
          <a:xfrm>
            <a:off x="5180013" y="4064000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68" name="Line 64"/>
          <p:cNvSpPr>
            <a:spLocks noChangeShapeType="1"/>
          </p:cNvSpPr>
          <p:nvPr/>
        </p:nvSpPr>
        <p:spPr bwMode="auto">
          <a:xfrm>
            <a:off x="531336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69" name="Line 65"/>
          <p:cNvSpPr>
            <a:spLocks noChangeShapeType="1"/>
          </p:cNvSpPr>
          <p:nvPr/>
        </p:nvSpPr>
        <p:spPr bwMode="auto">
          <a:xfrm>
            <a:off x="564673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0" name="Line 66"/>
          <p:cNvSpPr>
            <a:spLocks noChangeShapeType="1"/>
          </p:cNvSpPr>
          <p:nvPr/>
        </p:nvSpPr>
        <p:spPr bwMode="auto">
          <a:xfrm>
            <a:off x="610393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1" name="Line 67"/>
          <p:cNvSpPr>
            <a:spLocks noChangeShapeType="1"/>
          </p:cNvSpPr>
          <p:nvPr/>
        </p:nvSpPr>
        <p:spPr bwMode="auto">
          <a:xfrm flipH="1">
            <a:off x="52355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2" name="Line 68"/>
          <p:cNvSpPr>
            <a:spLocks noChangeShapeType="1"/>
          </p:cNvSpPr>
          <p:nvPr/>
        </p:nvSpPr>
        <p:spPr bwMode="auto">
          <a:xfrm flipH="1">
            <a:off x="55022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3" name="Line 69"/>
          <p:cNvSpPr>
            <a:spLocks noChangeShapeType="1"/>
          </p:cNvSpPr>
          <p:nvPr/>
        </p:nvSpPr>
        <p:spPr bwMode="auto">
          <a:xfrm>
            <a:off x="5799138" y="40735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4" name="Line 70"/>
          <p:cNvSpPr>
            <a:spLocks noChangeShapeType="1"/>
          </p:cNvSpPr>
          <p:nvPr/>
        </p:nvSpPr>
        <p:spPr bwMode="auto">
          <a:xfrm>
            <a:off x="5903913" y="40735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5" name="Line 71"/>
          <p:cNvSpPr>
            <a:spLocks noChangeShapeType="1"/>
          </p:cNvSpPr>
          <p:nvPr/>
        </p:nvSpPr>
        <p:spPr bwMode="auto">
          <a:xfrm>
            <a:off x="60436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6" name="Line 72"/>
          <p:cNvSpPr>
            <a:spLocks noChangeShapeType="1"/>
          </p:cNvSpPr>
          <p:nvPr/>
        </p:nvSpPr>
        <p:spPr bwMode="auto">
          <a:xfrm>
            <a:off x="65135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7" name="Line 73"/>
          <p:cNvSpPr>
            <a:spLocks noChangeShapeType="1"/>
          </p:cNvSpPr>
          <p:nvPr/>
        </p:nvSpPr>
        <p:spPr bwMode="auto">
          <a:xfrm flipH="1">
            <a:off x="64547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8" name="Line 74"/>
          <p:cNvSpPr>
            <a:spLocks noChangeShapeType="1"/>
          </p:cNvSpPr>
          <p:nvPr/>
        </p:nvSpPr>
        <p:spPr bwMode="auto">
          <a:xfrm>
            <a:off x="683418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79" name="Line 75"/>
          <p:cNvSpPr>
            <a:spLocks noChangeShapeType="1"/>
          </p:cNvSpPr>
          <p:nvPr/>
        </p:nvSpPr>
        <p:spPr bwMode="auto">
          <a:xfrm>
            <a:off x="67040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0" name="Rectangle 76"/>
          <p:cNvSpPr>
            <a:spLocks noChangeArrowheads="1"/>
          </p:cNvSpPr>
          <p:nvPr/>
        </p:nvSpPr>
        <p:spPr bwMode="auto">
          <a:xfrm>
            <a:off x="5148263" y="4733925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1" name="Line 77"/>
          <p:cNvSpPr>
            <a:spLocks noChangeShapeType="1"/>
          </p:cNvSpPr>
          <p:nvPr/>
        </p:nvSpPr>
        <p:spPr bwMode="auto">
          <a:xfrm>
            <a:off x="5281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2" name="Line 78"/>
          <p:cNvSpPr>
            <a:spLocks noChangeShapeType="1"/>
          </p:cNvSpPr>
          <p:nvPr/>
        </p:nvSpPr>
        <p:spPr bwMode="auto">
          <a:xfrm>
            <a:off x="53959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3" name="Line 79"/>
          <p:cNvSpPr>
            <a:spLocks noChangeShapeType="1"/>
          </p:cNvSpPr>
          <p:nvPr/>
        </p:nvSpPr>
        <p:spPr bwMode="auto">
          <a:xfrm>
            <a:off x="62341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4" name="Line 80"/>
          <p:cNvSpPr>
            <a:spLocks noChangeShapeType="1"/>
          </p:cNvSpPr>
          <p:nvPr/>
        </p:nvSpPr>
        <p:spPr bwMode="auto">
          <a:xfrm>
            <a:off x="52054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5" name="Line 81"/>
          <p:cNvSpPr>
            <a:spLocks noChangeShapeType="1"/>
          </p:cNvSpPr>
          <p:nvPr/>
        </p:nvSpPr>
        <p:spPr bwMode="auto">
          <a:xfrm>
            <a:off x="54721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6" name="Line 82"/>
          <p:cNvSpPr>
            <a:spLocks noChangeShapeType="1"/>
          </p:cNvSpPr>
          <p:nvPr/>
        </p:nvSpPr>
        <p:spPr bwMode="auto">
          <a:xfrm flipH="1">
            <a:off x="5767388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7" name="Line 83"/>
          <p:cNvSpPr>
            <a:spLocks noChangeShapeType="1"/>
          </p:cNvSpPr>
          <p:nvPr/>
        </p:nvSpPr>
        <p:spPr bwMode="auto">
          <a:xfrm>
            <a:off x="587216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8" name="Line 84"/>
          <p:cNvSpPr>
            <a:spLocks noChangeShapeType="1"/>
          </p:cNvSpPr>
          <p:nvPr/>
        </p:nvSpPr>
        <p:spPr bwMode="auto">
          <a:xfrm>
            <a:off x="6015038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89" name="Line 85"/>
          <p:cNvSpPr>
            <a:spLocks noChangeShapeType="1"/>
          </p:cNvSpPr>
          <p:nvPr/>
        </p:nvSpPr>
        <p:spPr bwMode="auto">
          <a:xfrm>
            <a:off x="65389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90" name="Line 86"/>
          <p:cNvSpPr>
            <a:spLocks noChangeShapeType="1"/>
          </p:cNvSpPr>
          <p:nvPr/>
        </p:nvSpPr>
        <p:spPr bwMode="auto">
          <a:xfrm>
            <a:off x="6424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91" name="Line 87"/>
          <p:cNvSpPr>
            <a:spLocks noChangeShapeType="1"/>
          </p:cNvSpPr>
          <p:nvPr/>
        </p:nvSpPr>
        <p:spPr bwMode="auto">
          <a:xfrm>
            <a:off x="6805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auto">
          <a:xfrm>
            <a:off x="667226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3225800"/>
            <a:ext cx="2333625" cy="1924050"/>
            <a:chOff x="692" y="1090"/>
            <a:chExt cx="1470" cy="1212"/>
          </a:xfrm>
        </p:grpSpPr>
        <p:sp>
          <p:nvSpPr>
            <p:cNvPr id="763994" name="Rectangle 90"/>
            <p:cNvSpPr>
              <a:spLocks noChangeArrowheads="1"/>
            </p:cNvSpPr>
            <p:nvPr/>
          </p:nvSpPr>
          <p:spPr bwMode="auto">
            <a:xfrm>
              <a:off x="692" y="1090"/>
              <a:ext cx="1458" cy="120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95" name="Line 91"/>
            <p:cNvSpPr>
              <a:spLocks noChangeShapeType="1"/>
            </p:cNvSpPr>
            <p:nvPr/>
          </p:nvSpPr>
          <p:spPr bwMode="auto">
            <a:xfrm>
              <a:off x="698" y="1486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96" name="Line 92"/>
            <p:cNvSpPr>
              <a:spLocks noChangeShapeType="1"/>
            </p:cNvSpPr>
            <p:nvPr/>
          </p:nvSpPr>
          <p:spPr bwMode="auto">
            <a:xfrm>
              <a:off x="704" y="1882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97" name="Line 93"/>
            <p:cNvSpPr>
              <a:spLocks noChangeShapeType="1"/>
            </p:cNvSpPr>
            <p:nvPr/>
          </p:nvSpPr>
          <p:spPr bwMode="auto">
            <a:xfrm>
              <a:off x="1160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98" name="Line 94"/>
            <p:cNvSpPr>
              <a:spLocks noChangeShapeType="1"/>
            </p:cNvSpPr>
            <p:nvPr/>
          </p:nvSpPr>
          <p:spPr bwMode="auto">
            <a:xfrm>
              <a:off x="1652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3999" name="Line 95"/>
          <p:cNvSpPr>
            <a:spLocks noChangeShapeType="1"/>
          </p:cNvSpPr>
          <p:nvPr/>
        </p:nvSpPr>
        <p:spPr bwMode="auto">
          <a:xfrm>
            <a:off x="53689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0" name="Line 96"/>
          <p:cNvSpPr>
            <a:spLocks noChangeShapeType="1"/>
          </p:cNvSpPr>
          <p:nvPr/>
        </p:nvSpPr>
        <p:spPr bwMode="auto">
          <a:xfrm>
            <a:off x="5588000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1" name="Line 97"/>
          <p:cNvSpPr>
            <a:spLocks noChangeShapeType="1"/>
          </p:cNvSpPr>
          <p:nvPr/>
        </p:nvSpPr>
        <p:spPr bwMode="auto">
          <a:xfrm>
            <a:off x="6102350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2" name="Line 98"/>
          <p:cNvSpPr>
            <a:spLocks noChangeShapeType="1"/>
          </p:cNvSpPr>
          <p:nvPr/>
        </p:nvSpPr>
        <p:spPr bwMode="auto">
          <a:xfrm>
            <a:off x="5235575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3" name="Line 99"/>
          <p:cNvSpPr>
            <a:spLocks noChangeShapeType="1"/>
          </p:cNvSpPr>
          <p:nvPr/>
        </p:nvSpPr>
        <p:spPr bwMode="auto">
          <a:xfrm>
            <a:off x="55022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4" name="Line 100"/>
          <p:cNvSpPr>
            <a:spLocks noChangeShapeType="1"/>
          </p:cNvSpPr>
          <p:nvPr/>
        </p:nvSpPr>
        <p:spPr bwMode="auto">
          <a:xfrm>
            <a:off x="5759450" y="34893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5" name="Line 101"/>
          <p:cNvSpPr>
            <a:spLocks noChangeShapeType="1"/>
          </p:cNvSpPr>
          <p:nvPr/>
        </p:nvSpPr>
        <p:spPr bwMode="auto">
          <a:xfrm>
            <a:off x="59023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6" name="Line 102"/>
          <p:cNvSpPr>
            <a:spLocks noChangeShapeType="1"/>
          </p:cNvSpPr>
          <p:nvPr/>
        </p:nvSpPr>
        <p:spPr bwMode="auto">
          <a:xfrm>
            <a:off x="62261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7" name="Line 103"/>
          <p:cNvSpPr>
            <a:spLocks noChangeShapeType="1"/>
          </p:cNvSpPr>
          <p:nvPr/>
        </p:nvSpPr>
        <p:spPr bwMode="auto">
          <a:xfrm>
            <a:off x="63404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8" name="Line 104"/>
          <p:cNvSpPr>
            <a:spLocks noChangeShapeType="1"/>
          </p:cNvSpPr>
          <p:nvPr/>
        </p:nvSpPr>
        <p:spPr bwMode="auto">
          <a:xfrm>
            <a:off x="6454775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09" name="Line 105"/>
          <p:cNvSpPr>
            <a:spLocks noChangeShapeType="1"/>
          </p:cNvSpPr>
          <p:nvPr/>
        </p:nvSpPr>
        <p:spPr bwMode="auto">
          <a:xfrm>
            <a:off x="6834188" y="3489325"/>
            <a:ext cx="15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10" name="Line 106"/>
          <p:cNvSpPr>
            <a:spLocks noChangeShapeType="1"/>
          </p:cNvSpPr>
          <p:nvPr/>
        </p:nvSpPr>
        <p:spPr bwMode="auto">
          <a:xfrm>
            <a:off x="67024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5003800" y="3233738"/>
            <a:ext cx="2333625" cy="1924050"/>
            <a:chOff x="692" y="1090"/>
            <a:chExt cx="1470" cy="1212"/>
          </a:xfrm>
        </p:grpSpPr>
        <p:sp>
          <p:nvSpPr>
            <p:cNvPr id="764012" name="Rectangle 108"/>
            <p:cNvSpPr>
              <a:spLocks noChangeArrowheads="1"/>
            </p:cNvSpPr>
            <p:nvPr/>
          </p:nvSpPr>
          <p:spPr bwMode="auto">
            <a:xfrm>
              <a:off x="692" y="1090"/>
              <a:ext cx="1458" cy="120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13" name="Line 109"/>
            <p:cNvSpPr>
              <a:spLocks noChangeShapeType="1"/>
            </p:cNvSpPr>
            <p:nvPr/>
          </p:nvSpPr>
          <p:spPr bwMode="auto">
            <a:xfrm>
              <a:off x="698" y="1486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14" name="Line 110"/>
            <p:cNvSpPr>
              <a:spLocks noChangeShapeType="1"/>
            </p:cNvSpPr>
            <p:nvPr/>
          </p:nvSpPr>
          <p:spPr bwMode="auto">
            <a:xfrm>
              <a:off x="704" y="1882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15" name="Line 111"/>
            <p:cNvSpPr>
              <a:spLocks noChangeShapeType="1"/>
            </p:cNvSpPr>
            <p:nvPr/>
          </p:nvSpPr>
          <p:spPr bwMode="auto">
            <a:xfrm>
              <a:off x="1160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16" name="Line 112"/>
            <p:cNvSpPr>
              <a:spLocks noChangeShapeType="1"/>
            </p:cNvSpPr>
            <p:nvPr/>
          </p:nvSpPr>
          <p:spPr bwMode="auto">
            <a:xfrm>
              <a:off x="1652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4019" name="AutoShape 115"/>
          <p:cNvSpPr>
            <a:spLocks noChangeArrowheads="1"/>
          </p:cNvSpPr>
          <p:nvPr/>
        </p:nvSpPr>
        <p:spPr bwMode="auto">
          <a:xfrm rot="21600000">
            <a:off x="3708400" y="3881438"/>
            <a:ext cx="615950" cy="433387"/>
          </a:xfrm>
          <a:prstGeom prst="rightArrow">
            <a:avLst>
              <a:gd name="adj1" fmla="val 50000"/>
              <a:gd name="adj2" fmla="val 3553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0" name="Text Box 116"/>
          <p:cNvSpPr txBox="1">
            <a:spLocks noChangeArrowheads="1"/>
          </p:cNvSpPr>
          <p:nvPr/>
        </p:nvSpPr>
        <p:spPr bwMode="auto">
          <a:xfrm>
            <a:off x="827088" y="1989138"/>
            <a:ext cx="1643062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de-DE" sz="1800"/>
              <a:t>Global Placement</a:t>
            </a:r>
          </a:p>
        </p:txBody>
      </p:sp>
      <p:sp>
        <p:nvSpPr>
          <p:cNvPr id="764021" name="Text Box 117"/>
          <p:cNvSpPr txBox="1">
            <a:spLocks noChangeArrowheads="1"/>
          </p:cNvSpPr>
          <p:nvPr/>
        </p:nvSpPr>
        <p:spPr bwMode="auto">
          <a:xfrm>
            <a:off x="5003800" y="1989138"/>
            <a:ext cx="1474788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de-DE" sz="1800"/>
              <a:t>Detailed Placement</a:t>
            </a:r>
          </a:p>
        </p:txBody>
      </p:sp>
      <p:sp>
        <p:nvSpPr>
          <p:cNvPr id="764022" name="Rectangle 118"/>
          <p:cNvSpPr>
            <a:spLocks noChangeArrowheads="1"/>
          </p:cNvSpPr>
          <p:nvPr/>
        </p:nvSpPr>
        <p:spPr bwMode="auto">
          <a:xfrm>
            <a:off x="1763713" y="3482975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3" name="Line 119"/>
          <p:cNvSpPr>
            <a:spLocks noChangeShapeType="1"/>
          </p:cNvSpPr>
          <p:nvPr/>
        </p:nvSpPr>
        <p:spPr bwMode="auto">
          <a:xfrm>
            <a:off x="186848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4" name="Line 120"/>
          <p:cNvSpPr>
            <a:spLocks noChangeShapeType="1"/>
          </p:cNvSpPr>
          <p:nvPr/>
        </p:nvSpPr>
        <p:spPr bwMode="auto">
          <a:xfrm>
            <a:off x="1973263" y="348297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5" name="Line 121"/>
          <p:cNvSpPr>
            <a:spLocks noChangeShapeType="1"/>
          </p:cNvSpPr>
          <p:nvPr/>
        </p:nvSpPr>
        <p:spPr bwMode="auto">
          <a:xfrm>
            <a:off x="203993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6" name="Line 122"/>
          <p:cNvSpPr>
            <a:spLocks noChangeShapeType="1"/>
          </p:cNvSpPr>
          <p:nvPr/>
        </p:nvSpPr>
        <p:spPr bwMode="auto">
          <a:xfrm>
            <a:off x="1820863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7" name="Rectangle 123"/>
          <p:cNvSpPr>
            <a:spLocks noChangeArrowheads="1"/>
          </p:cNvSpPr>
          <p:nvPr/>
        </p:nvSpPr>
        <p:spPr bwMode="auto">
          <a:xfrm>
            <a:off x="2555875" y="3500438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8" name="Line 124"/>
          <p:cNvSpPr>
            <a:spLocks noChangeShapeType="1"/>
          </p:cNvSpPr>
          <p:nvPr/>
        </p:nvSpPr>
        <p:spPr bwMode="auto">
          <a:xfrm>
            <a:off x="2660650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29" name="Line 125"/>
          <p:cNvSpPr>
            <a:spLocks noChangeShapeType="1"/>
          </p:cNvSpPr>
          <p:nvPr/>
        </p:nvSpPr>
        <p:spPr bwMode="auto">
          <a:xfrm>
            <a:off x="2765425" y="35004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0" name="Line 126"/>
          <p:cNvSpPr>
            <a:spLocks noChangeShapeType="1"/>
          </p:cNvSpPr>
          <p:nvPr/>
        </p:nvSpPr>
        <p:spPr bwMode="auto">
          <a:xfrm>
            <a:off x="2832100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1" name="Line 127"/>
          <p:cNvSpPr>
            <a:spLocks noChangeShapeType="1"/>
          </p:cNvSpPr>
          <p:nvPr/>
        </p:nvSpPr>
        <p:spPr bwMode="auto">
          <a:xfrm>
            <a:off x="2613025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2" name="Rectangle 128"/>
          <p:cNvSpPr>
            <a:spLocks noChangeArrowheads="1"/>
          </p:cNvSpPr>
          <p:nvPr/>
        </p:nvSpPr>
        <p:spPr bwMode="auto">
          <a:xfrm>
            <a:off x="1042988" y="4076700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3" name="Line 129"/>
          <p:cNvSpPr>
            <a:spLocks noChangeShapeType="1"/>
          </p:cNvSpPr>
          <p:nvPr/>
        </p:nvSpPr>
        <p:spPr bwMode="auto">
          <a:xfrm>
            <a:off x="113188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4" name="Line 130"/>
          <p:cNvSpPr>
            <a:spLocks noChangeShapeType="1"/>
          </p:cNvSpPr>
          <p:nvPr/>
        </p:nvSpPr>
        <p:spPr bwMode="auto">
          <a:xfrm>
            <a:off x="1236663" y="40767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5" name="Line 131"/>
          <p:cNvSpPr>
            <a:spLocks noChangeShapeType="1"/>
          </p:cNvSpPr>
          <p:nvPr/>
        </p:nvSpPr>
        <p:spPr bwMode="auto">
          <a:xfrm>
            <a:off x="130333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6" name="Line 132"/>
          <p:cNvSpPr>
            <a:spLocks noChangeShapeType="1"/>
          </p:cNvSpPr>
          <p:nvPr/>
        </p:nvSpPr>
        <p:spPr bwMode="auto">
          <a:xfrm>
            <a:off x="1084263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7" name="Rectangle 133"/>
          <p:cNvSpPr>
            <a:spLocks noChangeArrowheads="1"/>
          </p:cNvSpPr>
          <p:nvPr/>
        </p:nvSpPr>
        <p:spPr bwMode="auto">
          <a:xfrm>
            <a:off x="1763713" y="4076700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8" name="Line 134"/>
          <p:cNvSpPr>
            <a:spLocks noChangeShapeType="1"/>
          </p:cNvSpPr>
          <p:nvPr/>
        </p:nvSpPr>
        <p:spPr bwMode="auto">
          <a:xfrm>
            <a:off x="186848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39" name="Line 135"/>
          <p:cNvSpPr>
            <a:spLocks noChangeShapeType="1"/>
          </p:cNvSpPr>
          <p:nvPr/>
        </p:nvSpPr>
        <p:spPr bwMode="auto">
          <a:xfrm>
            <a:off x="1973263" y="40767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40" name="Line 136"/>
          <p:cNvSpPr>
            <a:spLocks noChangeShapeType="1"/>
          </p:cNvSpPr>
          <p:nvPr/>
        </p:nvSpPr>
        <p:spPr bwMode="auto">
          <a:xfrm>
            <a:off x="203993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041" name="Line 137"/>
          <p:cNvSpPr>
            <a:spLocks noChangeShapeType="1"/>
          </p:cNvSpPr>
          <p:nvPr/>
        </p:nvSpPr>
        <p:spPr bwMode="auto">
          <a:xfrm>
            <a:off x="1820863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2563813" y="4076700"/>
            <a:ext cx="352425" cy="161925"/>
            <a:chOff x="1247" y="2602"/>
            <a:chExt cx="222" cy="102"/>
          </a:xfrm>
        </p:grpSpPr>
        <p:sp>
          <p:nvSpPr>
            <p:cNvPr id="764042" name="Rectangle 138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43" name="Line 139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44" name="Line 140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45" name="Line 141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46" name="Line 142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2555875" y="4706938"/>
            <a:ext cx="352425" cy="161925"/>
            <a:chOff x="1247" y="2602"/>
            <a:chExt cx="222" cy="102"/>
          </a:xfrm>
        </p:grpSpPr>
        <p:sp>
          <p:nvSpPr>
            <p:cNvPr id="764049" name="Rectangle 145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0" name="Line 146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1" name="Line 147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2" name="Line 148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3" name="Line 149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1050925" y="4706938"/>
            <a:ext cx="352425" cy="161925"/>
            <a:chOff x="1247" y="2602"/>
            <a:chExt cx="222" cy="102"/>
          </a:xfrm>
        </p:grpSpPr>
        <p:sp>
          <p:nvSpPr>
            <p:cNvPr id="764055" name="Rectangle 151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6" name="Line 152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7" name="Line 153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8" name="Line 154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59" name="Line 155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1763713" y="4706938"/>
            <a:ext cx="352425" cy="161925"/>
            <a:chOff x="1247" y="2602"/>
            <a:chExt cx="222" cy="102"/>
          </a:xfrm>
        </p:grpSpPr>
        <p:sp>
          <p:nvSpPr>
            <p:cNvPr id="764061" name="Rectangle 157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62" name="Line 158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63" name="Line 159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64" name="Line 160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065" name="Line 161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4897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Placement Optimization </a:t>
            </a:r>
            <a:r>
              <a:rPr lang="en-US" altLang="zh-CN" dirty="0">
                <a:ea typeface="宋体" charset="-122"/>
              </a:rPr>
              <a:t>Objectives</a:t>
            </a:r>
          </a:p>
        </p:txBody>
      </p:sp>
      <p:sp>
        <p:nvSpPr>
          <p:cNvPr id="7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08E3-1951-4679-8AE1-2925A6EE6839}" type="slidenum">
              <a:rPr lang="en-US" altLang="de-DE"/>
              <a:pPr/>
              <a:t>48</a:t>
            </a:fld>
            <a:endParaRPr lang="en-US" altLang="de-DE"/>
          </a:p>
        </p:txBody>
      </p:sp>
      <p:sp>
        <p:nvSpPr>
          <p:cNvPr id="763061" name="Rectangle 181"/>
          <p:cNvSpPr>
            <a:spLocks noChangeArrowheads="1"/>
          </p:cNvSpPr>
          <p:nvPr/>
        </p:nvSpPr>
        <p:spPr bwMode="auto">
          <a:xfrm flipH="1">
            <a:off x="812800" y="3776663"/>
            <a:ext cx="1547813" cy="10683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62" name="Rectangle 182"/>
          <p:cNvSpPr>
            <a:spLocks noChangeArrowheads="1"/>
          </p:cNvSpPr>
          <p:nvPr/>
        </p:nvSpPr>
        <p:spPr bwMode="auto">
          <a:xfrm flipH="1">
            <a:off x="2159000" y="3660775"/>
            <a:ext cx="277813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63" name="Rectangle 183"/>
          <p:cNvSpPr>
            <a:spLocks noChangeArrowheads="1"/>
          </p:cNvSpPr>
          <p:nvPr/>
        </p:nvSpPr>
        <p:spPr bwMode="auto">
          <a:xfrm flipH="1">
            <a:off x="742950" y="4175125"/>
            <a:ext cx="277813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64" name="Line 184"/>
          <p:cNvSpPr>
            <a:spLocks noChangeShapeType="1"/>
          </p:cNvSpPr>
          <p:nvPr/>
        </p:nvSpPr>
        <p:spPr bwMode="auto">
          <a:xfrm flipH="1">
            <a:off x="2263775" y="3846513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65" name="Line 185"/>
          <p:cNvSpPr>
            <a:spLocks noChangeShapeType="1"/>
          </p:cNvSpPr>
          <p:nvPr/>
        </p:nvSpPr>
        <p:spPr bwMode="auto">
          <a:xfrm flipH="1">
            <a:off x="1020763" y="4287838"/>
            <a:ext cx="1243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66" name="Line 186"/>
          <p:cNvSpPr>
            <a:spLocks noChangeShapeType="1"/>
          </p:cNvSpPr>
          <p:nvPr/>
        </p:nvSpPr>
        <p:spPr bwMode="auto">
          <a:xfrm flipH="1" flipV="1">
            <a:off x="1595438" y="4287838"/>
            <a:ext cx="0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67" name="Oval 187"/>
          <p:cNvSpPr>
            <a:spLocks noChangeArrowheads="1"/>
          </p:cNvSpPr>
          <p:nvPr/>
        </p:nvSpPr>
        <p:spPr bwMode="auto">
          <a:xfrm flipH="1">
            <a:off x="3741738" y="3709988"/>
            <a:ext cx="739775" cy="11350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68" name="Oval 188"/>
          <p:cNvSpPr>
            <a:spLocks noChangeArrowheads="1"/>
          </p:cNvSpPr>
          <p:nvPr/>
        </p:nvSpPr>
        <p:spPr bwMode="auto">
          <a:xfrm flipH="1">
            <a:off x="2663825" y="3709988"/>
            <a:ext cx="741363" cy="11350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69" name="Oval 189"/>
          <p:cNvSpPr>
            <a:spLocks noChangeArrowheads="1"/>
          </p:cNvSpPr>
          <p:nvPr/>
        </p:nvSpPr>
        <p:spPr bwMode="auto">
          <a:xfrm flipH="1">
            <a:off x="4194175" y="3949700"/>
            <a:ext cx="58738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0" name="Oval 190"/>
          <p:cNvSpPr>
            <a:spLocks noChangeArrowheads="1"/>
          </p:cNvSpPr>
          <p:nvPr/>
        </p:nvSpPr>
        <p:spPr bwMode="auto">
          <a:xfrm flipH="1">
            <a:off x="4164013" y="4256088"/>
            <a:ext cx="58737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1" name="Oval 191"/>
          <p:cNvSpPr>
            <a:spLocks noChangeArrowheads="1"/>
          </p:cNvSpPr>
          <p:nvPr/>
        </p:nvSpPr>
        <p:spPr bwMode="auto">
          <a:xfrm flipH="1">
            <a:off x="4105275" y="4543425"/>
            <a:ext cx="58738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2" name="Oval 192"/>
          <p:cNvSpPr>
            <a:spLocks noChangeArrowheads="1"/>
          </p:cNvSpPr>
          <p:nvPr/>
        </p:nvSpPr>
        <p:spPr bwMode="auto">
          <a:xfrm flipH="1">
            <a:off x="3968750" y="4071938"/>
            <a:ext cx="58738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3" name="Oval 193"/>
          <p:cNvSpPr>
            <a:spLocks noChangeArrowheads="1"/>
          </p:cNvSpPr>
          <p:nvPr/>
        </p:nvSpPr>
        <p:spPr bwMode="auto">
          <a:xfrm flipH="1">
            <a:off x="3908425" y="4424363"/>
            <a:ext cx="60325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4" name="Oval 194"/>
          <p:cNvSpPr>
            <a:spLocks noChangeArrowheads="1"/>
          </p:cNvSpPr>
          <p:nvPr/>
        </p:nvSpPr>
        <p:spPr bwMode="auto">
          <a:xfrm flipH="1">
            <a:off x="2878138" y="3949700"/>
            <a:ext cx="60325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5" name="Oval 195"/>
          <p:cNvSpPr>
            <a:spLocks noChangeArrowheads="1"/>
          </p:cNvSpPr>
          <p:nvPr/>
        </p:nvSpPr>
        <p:spPr bwMode="auto">
          <a:xfrm flipH="1">
            <a:off x="3154363" y="4097338"/>
            <a:ext cx="58737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6" name="Oval 196"/>
          <p:cNvSpPr>
            <a:spLocks noChangeArrowheads="1"/>
          </p:cNvSpPr>
          <p:nvPr/>
        </p:nvSpPr>
        <p:spPr bwMode="auto">
          <a:xfrm flipH="1">
            <a:off x="2878138" y="4302125"/>
            <a:ext cx="60325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7" name="Oval 197"/>
          <p:cNvSpPr>
            <a:spLocks noChangeArrowheads="1"/>
          </p:cNvSpPr>
          <p:nvPr/>
        </p:nvSpPr>
        <p:spPr bwMode="auto">
          <a:xfrm flipH="1">
            <a:off x="3006725" y="4367213"/>
            <a:ext cx="58738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8" name="Oval 198"/>
          <p:cNvSpPr>
            <a:spLocks noChangeArrowheads="1"/>
          </p:cNvSpPr>
          <p:nvPr/>
        </p:nvSpPr>
        <p:spPr bwMode="auto">
          <a:xfrm flipH="1">
            <a:off x="2916238" y="4506913"/>
            <a:ext cx="58737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79" name="Freeform 199"/>
          <p:cNvSpPr>
            <a:spLocks/>
          </p:cNvSpPr>
          <p:nvPr/>
        </p:nvSpPr>
        <p:spPr bwMode="auto">
          <a:xfrm flipH="1">
            <a:off x="2938463" y="3979863"/>
            <a:ext cx="1282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8" y="0"/>
              </a:cxn>
            </a:cxnLst>
            <a:rect l="0" t="0" r="r" b="b"/>
            <a:pathLst>
              <a:path w="978" h="1">
                <a:moveTo>
                  <a:pt x="0" y="0"/>
                </a:moveTo>
                <a:lnTo>
                  <a:pt x="97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0" name="Line 200"/>
          <p:cNvSpPr>
            <a:spLocks noChangeShapeType="1"/>
          </p:cNvSpPr>
          <p:nvPr/>
        </p:nvSpPr>
        <p:spPr bwMode="auto">
          <a:xfrm flipH="1">
            <a:off x="4194175" y="4008438"/>
            <a:ext cx="28575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1" name="Freeform 201"/>
          <p:cNvSpPr>
            <a:spLocks/>
          </p:cNvSpPr>
          <p:nvPr/>
        </p:nvSpPr>
        <p:spPr bwMode="auto">
          <a:xfrm flipH="1">
            <a:off x="4138613" y="4302125"/>
            <a:ext cx="55562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199"/>
              </a:cxn>
            </a:cxnLst>
            <a:rect l="0" t="0" r="r" b="b"/>
            <a:pathLst>
              <a:path w="42" h="199">
                <a:moveTo>
                  <a:pt x="0" y="0"/>
                </a:moveTo>
                <a:lnTo>
                  <a:pt x="42" y="19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2" name="Freeform 202"/>
          <p:cNvSpPr>
            <a:spLocks/>
          </p:cNvSpPr>
          <p:nvPr/>
        </p:nvSpPr>
        <p:spPr bwMode="auto">
          <a:xfrm flipH="1">
            <a:off x="3944938" y="4287838"/>
            <a:ext cx="249237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9" y="126"/>
              </a:cxn>
            </a:cxnLst>
            <a:rect l="0" t="0" r="r" b="b"/>
            <a:pathLst>
              <a:path w="189" h="126">
                <a:moveTo>
                  <a:pt x="0" y="0"/>
                </a:moveTo>
                <a:lnTo>
                  <a:pt x="189" y="12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3" name="Freeform 203"/>
          <p:cNvSpPr>
            <a:spLocks/>
          </p:cNvSpPr>
          <p:nvPr/>
        </p:nvSpPr>
        <p:spPr bwMode="auto">
          <a:xfrm flipH="1">
            <a:off x="4016375" y="4108450"/>
            <a:ext cx="177800" cy="18097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35" y="0"/>
              </a:cxn>
            </a:cxnLst>
            <a:rect l="0" t="0" r="r" b="b"/>
            <a:pathLst>
              <a:path w="135" h="136">
                <a:moveTo>
                  <a:pt x="0" y="136"/>
                </a:moveTo>
                <a:lnTo>
                  <a:pt x="135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4" name="Freeform 204"/>
          <p:cNvSpPr>
            <a:spLocks/>
          </p:cNvSpPr>
          <p:nvPr/>
        </p:nvSpPr>
        <p:spPr bwMode="auto">
          <a:xfrm flipH="1">
            <a:off x="2913063" y="4130675"/>
            <a:ext cx="241300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" y="140"/>
              </a:cxn>
            </a:cxnLst>
            <a:rect l="0" t="0" r="r" b="b"/>
            <a:pathLst>
              <a:path w="183" h="140">
                <a:moveTo>
                  <a:pt x="0" y="0"/>
                </a:moveTo>
                <a:lnTo>
                  <a:pt x="183" y="1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5" name="Freeform 205"/>
          <p:cNvSpPr>
            <a:spLocks/>
          </p:cNvSpPr>
          <p:nvPr/>
        </p:nvSpPr>
        <p:spPr bwMode="auto">
          <a:xfrm flipH="1">
            <a:off x="2905125" y="3990975"/>
            <a:ext cx="4763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55"/>
              </a:cxn>
            </a:cxnLst>
            <a:rect l="0" t="0" r="r" b="b"/>
            <a:pathLst>
              <a:path w="3" h="255">
                <a:moveTo>
                  <a:pt x="0" y="0"/>
                </a:moveTo>
                <a:lnTo>
                  <a:pt x="3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6" name="Freeform 206"/>
          <p:cNvSpPr>
            <a:spLocks/>
          </p:cNvSpPr>
          <p:nvPr/>
        </p:nvSpPr>
        <p:spPr bwMode="auto">
          <a:xfrm flipH="1">
            <a:off x="2911475" y="4325938"/>
            <a:ext cx="133350" cy="63500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0" y="48"/>
              </a:cxn>
            </a:cxnLst>
            <a:rect l="0" t="0" r="r" b="b"/>
            <a:pathLst>
              <a:path w="100" h="48">
                <a:moveTo>
                  <a:pt x="100" y="0"/>
                </a:moveTo>
                <a:lnTo>
                  <a:pt x="0" y="4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7" name="Freeform 207"/>
          <p:cNvSpPr>
            <a:spLocks/>
          </p:cNvSpPr>
          <p:nvPr/>
        </p:nvSpPr>
        <p:spPr bwMode="auto">
          <a:xfrm>
            <a:off x="2938463" y="4416425"/>
            <a:ext cx="84137" cy="141288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102"/>
              </a:cxn>
            </a:cxnLst>
            <a:rect l="0" t="0" r="r" b="b"/>
            <a:pathLst>
              <a:path w="40" h="102">
                <a:moveTo>
                  <a:pt x="40" y="0"/>
                </a:moveTo>
                <a:lnTo>
                  <a:pt x="0" y="10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88" name="Rectangle 208"/>
          <p:cNvSpPr>
            <a:spLocks noChangeArrowheads="1"/>
          </p:cNvSpPr>
          <p:nvPr/>
        </p:nvSpPr>
        <p:spPr bwMode="auto">
          <a:xfrm>
            <a:off x="6643688" y="3544888"/>
            <a:ext cx="2320925" cy="1357312"/>
          </a:xfrm>
          <a:prstGeom prst="rect">
            <a:avLst/>
          </a:prstGeom>
          <a:solidFill>
            <a:srgbClr val="EDED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89" name="Text Box 209"/>
          <p:cNvSpPr txBox="1">
            <a:spLocks noChangeArrowheads="1"/>
          </p:cNvSpPr>
          <p:nvPr/>
        </p:nvSpPr>
        <p:spPr bwMode="auto">
          <a:xfrm>
            <a:off x="827088" y="1989138"/>
            <a:ext cx="1643062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Total Wirelength</a:t>
            </a:r>
          </a:p>
        </p:txBody>
      </p:sp>
      <p:sp>
        <p:nvSpPr>
          <p:cNvPr id="763090" name="Text Box 210"/>
          <p:cNvSpPr txBox="1">
            <a:spLocks noChangeArrowheads="1"/>
          </p:cNvSpPr>
          <p:nvPr/>
        </p:nvSpPr>
        <p:spPr bwMode="auto">
          <a:xfrm>
            <a:off x="2919413" y="1989138"/>
            <a:ext cx="1474787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Number of 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Cut Nets</a:t>
            </a:r>
          </a:p>
        </p:txBody>
      </p:sp>
      <p:sp>
        <p:nvSpPr>
          <p:cNvPr id="763091" name="Text Box 211"/>
          <p:cNvSpPr txBox="1">
            <a:spLocks noChangeArrowheads="1"/>
          </p:cNvSpPr>
          <p:nvPr/>
        </p:nvSpPr>
        <p:spPr bwMode="auto">
          <a:xfrm>
            <a:off x="4673600" y="1989138"/>
            <a:ext cx="1725613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Wire Congestion</a:t>
            </a:r>
          </a:p>
        </p:txBody>
      </p:sp>
      <p:sp>
        <p:nvSpPr>
          <p:cNvPr id="763092" name="Text Box 212"/>
          <p:cNvSpPr txBox="1">
            <a:spLocks noChangeArrowheads="1"/>
          </p:cNvSpPr>
          <p:nvPr/>
        </p:nvSpPr>
        <p:spPr bwMode="auto">
          <a:xfrm>
            <a:off x="7061200" y="1997075"/>
            <a:ext cx="1423988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Signal 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Delay</a:t>
            </a:r>
          </a:p>
        </p:txBody>
      </p:sp>
      <p:sp>
        <p:nvSpPr>
          <p:cNvPr id="763093" name="Rectangle 213"/>
          <p:cNvSpPr>
            <a:spLocks noChangeArrowheads="1"/>
          </p:cNvSpPr>
          <p:nvPr/>
        </p:nvSpPr>
        <p:spPr bwMode="auto">
          <a:xfrm>
            <a:off x="8682038" y="4094163"/>
            <a:ext cx="119062" cy="258762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94" name="Rectangle 214"/>
          <p:cNvSpPr>
            <a:spLocks noChangeArrowheads="1"/>
          </p:cNvSpPr>
          <p:nvPr/>
        </p:nvSpPr>
        <p:spPr bwMode="auto">
          <a:xfrm>
            <a:off x="6780213" y="4098925"/>
            <a:ext cx="111125" cy="258763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95" name="Rectangle 215"/>
          <p:cNvSpPr>
            <a:spLocks noChangeArrowheads="1"/>
          </p:cNvSpPr>
          <p:nvPr/>
        </p:nvSpPr>
        <p:spPr bwMode="auto">
          <a:xfrm flipH="1">
            <a:off x="1449388" y="4727575"/>
            <a:ext cx="279400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096" name="Line 216"/>
          <p:cNvSpPr>
            <a:spLocks noChangeShapeType="1"/>
          </p:cNvSpPr>
          <p:nvPr/>
        </p:nvSpPr>
        <p:spPr bwMode="auto">
          <a:xfrm flipV="1">
            <a:off x="6888163" y="4027488"/>
            <a:ext cx="33020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97" name="Line 217"/>
          <p:cNvSpPr>
            <a:spLocks noChangeShapeType="1"/>
          </p:cNvSpPr>
          <p:nvPr/>
        </p:nvSpPr>
        <p:spPr bwMode="auto">
          <a:xfrm>
            <a:off x="7421563" y="4022725"/>
            <a:ext cx="258762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98" name="Line 218"/>
          <p:cNvSpPr>
            <a:spLocks noChangeShapeType="1"/>
          </p:cNvSpPr>
          <p:nvPr/>
        </p:nvSpPr>
        <p:spPr bwMode="auto">
          <a:xfrm flipV="1">
            <a:off x="7908925" y="4102100"/>
            <a:ext cx="263525" cy="32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099" name="Line 219"/>
          <p:cNvSpPr>
            <a:spLocks noChangeShapeType="1"/>
          </p:cNvSpPr>
          <p:nvPr/>
        </p:nvSpPr>
        <p:spPr bwMode="auto">
          <a:xfrm>
            <a:off x="8466138" y="4052888"/>
            <a:ext cx="212725" cy="157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220"/>
          <p:cNvGrpSpPr>
            <a:grpSpLocks/>
          </p:cNvGrpSpPr>
          <p:nvPr/>
        </p:nvGrpSpPr>
        <p:grpSpPr bwMode="auto">
          <a:xfrm>
            <a:off x="7056438" y="3857625"/>
            <a:ext cx="392112" cy="341313"/>
            <a:chOff x="3138" y="1379"/>
            <a:chExt cx="451" cy="392"/>
          </a:xfrm>
        </p:grpSpPr>
        <p:sp>
          <p:nvSpPr>
            <p:cNvPr id="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</p:grpSp>
      <p:grpSp>
        <p:nvGrpSpPr>
          <p:cNvPr id="7" name="Group 223"/>
          <p:cNvGrpSpPr>
            <a:grpSpLocks/>
          </p:cNvGrpSpPr>
          <p:nvPr/>
        </p:nvGrpSpPr>
        <p:grpSpPr bwMode="auto">
          <a:xfrm>
            <a:off x="8132763" y="3897313"/>
            <a:ext cx="392112" cy="341312"/>
            <a:chOff x="3138" y="1379"/>
            <a:chExt cx="451" cy="392"/>
          </a:xfrm>
        </p:grpSpPr>
        <p:sp>
          <p:nvSpPr>
            <p:cNvPr id="4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</p:grpSp>
      <p:grpSp>
        <p:nvGrpSpPr>
          <p:cNvPr id="8" name="Group 226"/>
          <p:cNvGrpSpPr>
            <a:grpSpLocks/>
          </p:cNvGrpSpPr>
          <p:nvPr/>
        </p:nvGrpSpPr>
        <p:grpSpPr bwMode="auto">
          <a:xfrm>
            <a:off x="7648575" y="4243388"/>
            <a:ext cx="392113" cy="341312"/>
            <a:chOff x="3138" y="1379"/>
            <a:chExt cx="451" cy="392"/>
          </a:xfrm>
        </p:grpSpPr>
        <p:sp>
          <p:nvSpPr>
            <p:cNvPr id="15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altLang="zh-TW" sz="2000">
                <a:ea typeface="新細明體" pitchFamily="18" charset="-120"/>
                <a:cs typeface="Arial" charset="0"/>
              </a:endParaRPr>
            </a:p>
          </p:txBody>
        </p:sp>
      </p:grpSp>
      <p:sp>
        <p:nvSpPr>
          <p:cNvPr id="763109" name="Line 229"/>
          <p:cNvSpPr>
            <a:spLocks noChangeShapeType="1"/>
          </p:cNvSpPr>
          <p:nvPr/>
        </p:nvSpPr>
        <p:spPr bwMode="auto">
          <a:xfrm>
            <a:off x="3035300" y="4387850"/>
            <a:ext cx="90011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110" name="Line 230"/>
          <p:cNvSpPr>
            <a:spLocks noChangeShapeType="1"/>
          </p:cNvSpPr>
          <p:nvPr/>
        </p:nvSpPr>
        <p:spPr bwMode="auto">
          <a:xfrm>
            <a:off x="3578225" y="3621088"/>
            <a:ext cx="0" cy="1392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111" name="Line 231"/>
          <p:cNvSpPr>
            <a:spLocks noChangeShapeType="1"/>
          </p:cNvSpPr>
          <p:nvPr/>
        </p:nvSpPr>
        <p:spPr bwMode="auto">
          <a:xfrm flipV="1">
            <a:off x="3187700" y="4100513"/>
            <a:ext cx="809625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3112" name="Rectangle 232"/>
          <p:cNvSpPr>
            <a:spLocks noChangeArrowheads="1"/>
          </p:cNvSpPr>
          <p:nvPr/>
        </p:nvSpPr>
        <p:spPr bwMode="auto">
          <a:xfrm rot="16200000">
            <a:off x="4770438" y="3479800"/>
            <a:ext cx="1530350" cy="15303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33"/>
          <p:cNvGrpSpPr>
            <a:grpSpLocks/>
          </p:cNvGrpSpPr>
          <p:nvPr/>
        </p:nvGrpSpPr>
        <p:grpSpPr bwMode="auto">
          <a:xfrm>
            <a:off x="4776788" y="3478213"/>
            <a:ext cx="1531937" cy="1527175"/>
            <a:chOff x="1866" y="1165"/>
            <a:chExt cx="1181" cy="1177"/>
          </a:xfrm>
        </p:grpSpPr>
        <p:sp>
          <p:nvSpPr>
            <p:cNvPr id="763114" name="Line 234"/>
            <p:cNvSpPr>
              <a:spLocks noChangeShapeType="1"/>
            </p:cNvSpPr>
            <p:nvPr/>
          </p:nvSpPr>
          <p:spPr bwMode="auto">
            <a:xfrm rot="16200000">
              <a:off x="1749" y="1753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15" name="Line 235"/>
            <p:cNvSpPr>
              <a:spLocks noChangeShapeType="1"/>
            </p:cNvSpPr>
            <p:nvPr/>
          </p:nvSpPr>
          <p:spPr bwMode="auto">
            <a:xfrm rot="16200000">
              <a:off x="1986" y="1755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16" name="Line 236"/>
            <p:cNvSpPr>
              <a:spLocks noChangeShapeType="1"/>
            </p:cNvSpPr>
            <p:nvPr/>
          </p:nvSpPr>
          <p:spPr bwMode="auto">
            <a:xfrm rot="16200000">
              <a:off x="1511" y="1755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17" name="Line 237"/>
            <p:cNvSpPr>
              <a:spLocks noChangeShapeType="1"/>
            </p:cNvSpPr>
            <p:nvPr/>
          </p:nvSpPr>
          <p:spPr bwMode="auto">
            <a:xfrm rot="16200000">
              <a:off x="2454" y="1525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18" name="Line 238"/>
            <p:cNvSpPr>
              <a:spLocks noChangeShapeType="1"/>
            </p:cNvSpPr>
            <p:nvPr/>
          </p:nvSpPr>
          <p:spPr bwMode="auto">
            <a:xfrm rot="16200000">
              <a:off x="2223" y="1753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19" name="Line 239"/>
            <p:cNvSpPr>
              <a:spLocks noChangeShapeType="1"/>
            </p:cNvSpPr>
            <p:nvPr/>
          </p:nvSpPr>
          <p:spPr bwMode="auto">
            <a:xfrm rot="16200000">
              <a:off x="2456" y="1288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0" name="Line 240"/>
            <p:cNvSpPr>
              <a:spLocks noChangeShapeType="1"/>
            </p:cNvSpPr>
            <p:nvPr/>
          </p:nvSpPr>
          <p:spPr bwMode="auto">
            <a:xfrm rot="16200000">
              <a:off x="2455" y="1052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1" name="Line 241"/>
            <p:cNvSpPr>
              <a:spLocks noChangeShapeType="1"/>
            </p:cNvSpPr>
            <p:nvPr/>
          </p:nvSpPr>
          <p:spPr bwMode="auto">
            <a:xfrm rot="16200000">
              <a:off x="2460" y="817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2"/>
          <p:cNvGrpSpPr>
            <a:grpSpLocks/>
          </p:cNvGrpSpPr>
          <p:nvPr/>
        </p:nvGrpSpPr>
        <p:grpSpPr bwMode="auto">
          <a:xfrm>
            <a:off x="5670550" y="4065588"/>
            <a:ext cx="365125" cy="366712"/>
            <a:chOff x="3317" y="1162"/>
            <a:chExt cx="236" cy="237"/>
          </a:xfrm>
        </p:grpSpPr>
        <p:sp>
          <p:nvSpPr>
            <p:cNvPr id="763123" name="Line 243"/>
            <p:cNvSpPr>
              <a:spLocks noChangeShapeType="1"/>
            </p:cNvSpPr>
            <p:nvPr/>
          </p:nvSpPr>
          <p:spPr bwMode="auto">
            <a:xfrm>
              <a:off x="3317" y="1227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4" name="Line 244"/>
            <p:cNvSpPr>
              <a:spLocks noChangeShapeType="1"/>
            </p:cNvSpPr>
            <p:nvPr/>
          </p:nvSpPr>
          <p:spPr bwMode="auto">
            <a:xfrm>
              <a:off x="3317" y="1281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5" name="Line 245"/>
            <p:cNvSpPr>
              <a:spLocks noChangeShapeType="1"/>
            </p:cNvSpPr>
            <p:nvPr/>
          </p:nvSpPr>
          <p:spPr bwMode="auto">
            <a:xfrm>
              <a:off x="3317" y="1333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6" name="Line 246"/>
            <p:cNvSpPr>
              <a:spLocks noChangeShapeType="1"/>
            </p:cNvSpPr>
            <p:nvPr/>
          </p:nvSpPr>
          <p:spPr bwMode="auto">
            <a:xfrm>
              <a:off x="3369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7" name="Line 247"/>
            <p:cNvSpPr>
              <a:spLocks noChangeShapeType="1"/>
            </p:cNvSpPr>
            <p:nvPr/>
          </p:nvSpPr>
          <p:spPr bwMode="auto">
            <a:xfrm>
              <a:off x="3501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3128" name="Line 248"/>
            <p:cNvSpPr>
              <a:spLocks noChangeShapeType="1"/>
            </p:cNvSpPr>
            <p:nvPr/>
          </p:nvSpPr>
          <p:spPr bwMode="auto">
            <a:xfrm>
              <a:off x="3434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3129" name="Text Box 249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87281" tIns="43641" rIns="87281" bIns="43641">
            <a:spAutoFit/>
          </a:bodyPr>
          <a:lstStyle/>
          <a:p>
            <a:pPr defTabSz="871538" eaLnBrk="1" hangingPunct="1">
              <a:lnSpc>
                <a:spcPct val="100000"/>
              </a:lnSpc>
            </a:pPr>
            <a:r>
              <a:rPr lang="de-DE" sz="80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xmlns="" val="390114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30" name="Rectangle 64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9107"/>
          </a:xfrm>
          <a:ln/>
        </p:spPr>
        <p:txBody>
          <a:bodyPr/>
          <a:lstStyle/>
          <a:p>
            <a:pPr defTabSz="914400"/>
            <a:r>
              <a:rPr lang="en-US" altLang="zh-CN" dirty="0" smtClean="0">
                <a:ea typeface="宋体" charset="-122"/>
              </a:rPr>
              <a:t>Routing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536-574B-46A2-A631-50C047155FE6}" type="slidenum">
              <a:rPr lang="en-US" altLang="de-DE"/>
              <a:pPr/>
              <a:t>49</a:t>
            </a:fld>
            <a:endParaRPr lang="en-US" altLang="de-DE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ENTITY test is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port a: in bit;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end ENTITY test;</a:t>
            </a:r>
            <a:endParaRPr lang="en-US" altLang="zh-CN" sz="900">
              <a:ea typeface="宋体" charset="-122"/>
            </a:endParaRPr>
          </a:p>
        </p:txBody>
      </p:sp>
      <p:grpSp>
        <p:nvGrpSpPr>
          <p:cNvPr id="9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83" y="0"/>
                </a:cxn>
                <a:cxn ang="0">
                  <a:pos x="452" y="40"/>
                </a:cxn>
                <a:cxn ang="0">
                  <a:pos x="170" y="186"/>
                </a:cxn>
                <a:cxn ang="0">
                  <a:pos x="0" y="145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162"/>
                </a:cxn>
                <a:cxn ang="0">
                  <a:pos x="170" y="202"/>
                </a:cxn>
                <a:cxn ang="0">
                  <a:pos x="452" y="57"/>
                </a:cxn>
                <a:cxn ang="0">
                  <a:pos x="452" y="0"/>
                </a:cxn>
                <a:cxn ang="0">
                  <a:pos x="170" y="146"/>
                </a:cxn>
                <a:cxn ang="0">
                  <a:pos x="0" y="105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6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2"/>
                </a:cxn>
                <a:cxn ang="0">
                  <a:pos x="18" y="65"/>
                </a:cxn>
                <a:cxn ang="0">
                  <a:pos x="12" y="72"/>
                </a:cxn>
                <a:cxn ang="0">
                  <a:pos x="12" y="41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" y="0"/>
                </a:cxn>
                <a:cxn ang="0">
                  <a:pos x="25" y="24"/>
                </a:cxn>
                <a:cxn ang="0">
                  <a:pos x="19" y="31"/>
                </a:cxn>
                <a:cxn ang="0">
                  <a:pos x="19" y="64"/>
                </a:cxn>
                <a:cxn ang="0">
                  <a:pos x="13" y="72"/>
                </a:cxn>
                <a:cxn ang="0">
                  <a:pos x="13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5" y="0"/>
                </a:cxn>
                <a:cxn ang="0">
                  <a:pos x="25" y="25"/>
                </a:cxn>
                <a:cxn ang="0">
                  <a:pos x="19" y="33"/>
                </a:cxn>
                <a:cxn ang="0">
                  <a:pos x="19" y="65"/>
                </a:cxn>
                <a:cxn ang="0">
                  <a:pos x="13" y="7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4" y="0"/>
                </a:cxn>
                <a:cxn ang="0">
                  <a:pos x="24" y="24"/>
                </a:cxn>
                <a:cxn ang="0">
                  <a:pos x="18" y="33"/>
                </a:cxn>
                <a:cxn ang="0">
                  <a:pos x="18" y="64"/>
                </a:cxn>
                <a:cxn ang="0">
                  <a:pos x="12" y="73"/>
                </a:cxn>
                <a:cxn ang="0">
                  <a:pos x="12" y="40"/>
                </a:cxn>
                <a:cxn ang="0">
                  <a:pos x="0" y="48"/>
                </a:cxn>
                <a:cxn ang="0">
                  <a:pos x="0" y="16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 w="8001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13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105"/>
                </a:cxn>
                <a:cxn ang="0">
                  <a:pos x="132" y="105"/>
                </a:cxn>
                <a:cxn ang="0">
                  <a:pos x="132" y="0"/>
                </a:cxn>
                <a:cxn ang="0">
                  <a:pos x="84" y="0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6" y="80"/>
                </a:cxn>
                <a:cxn ang="0">
                  <a:pos x="16" y="0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0"/>
                </a:cxn>
                <a:cxn ang="0">
                  <a:pos x="17" y="129"/>
                </a:cxn>
                <a:cxn ang="0">
                  <a:pos x="65" y="129"/>
                </a:cxn>
                <a:cxn ang="0">
                  <a:pos x="65" y="186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50"/>
                </a:cxn>
                <a:cxn ang="0">
                  <a:pos x="0" y="50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105"/>
                  </a:cxn>
                  <a:cxn ang="0">
                    <a:pos x="132" y="105"/>
                  </a:cxn>
                  <a:cxn ang="0">
                    <a:pos x="132" y="0"/>
                  </a:cxn>
                  <a:cxn ang="0">
                    <a:pos x="84" y="0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DRC</a:t>
            </a:r>
            <a:br>
              <a:rPr lang="en-US" altLang="zh-CN" sz="9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LVS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 sz="900">
                <a:solidFill>
                  <a:srgbClr val="000000"/>
                </a:solidFill>
                <a:ea typeface="宋体" charset="-122"/>
              </a:rPr>
              <a:t>ERC</a:t>
            </a:r>
            <a:endParaRPr lang="en-US" altLang="zh-CN" sz="900">
              <a:ea typeface="宋体" charset="-122"/>
            </a:endParaRP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Circuit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Functional Design</a:t>
            </a:r>
            <a:br>
              <a:rPr lang="en-US" altLang="zh-CN" sz="1100" b="1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and Logic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ea typeface="宋体" charset="-122"/>
              </a:rPr>
              <a:t>Physical Verification</a:t>
            </a:r>
            <a:br>
              <a:rPr lang="en-US" altLang="zh-CN" sz="1100" b="1">
                <a:ea typeface="宋体" charset="-122"/>
              </a:rPr>
            </a:br>
            <a:r>
              <a:rPr lang="en-US" altLang="zh-CN" sz="1100" b="1">
                <a:ea typeface="宋体" charset="-122"/>
              </a:rPr>
              <a:t>and Signoff</a:t>
            </a: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Fabrication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System Specification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Architectural Design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ea typeface="宋体" charset="-122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rgbClr val="000000"/>
                </a:solidFill>
                <a:ea typeface="宋体" charset="-122"/>
              </a:rPr>
              <a:t>Packaging and Testing</a:t>
            </a:r>
            <a:endParaRPr lang="en-US" altLang="zh-CN" sz="1100" b="1">
              <a:ea typeface="宋体" charset="-122"/>
            </a:endParaRP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Chip Planning</a:t>
            </a: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Signal Routing</a:t>
            </a: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Timing Closure</a:t>
            </a: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1100" b="1">
                <a:solidFill>
                  <a:schemeClr val="bg1"/>
                </a:solidFill>
                <a:ea typeface="宋体" charset="-122"/>
              </a:rPr>
              <a:t>Clock Tree Synthesis</a:t>
            </a:r>
          </a:p>
        </p:txBody>
      </p:sp>
      <p:grpSp>
        <p:nvGrpSpPr>
          <p:cNvPr id="22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" y="0"/>
                </a:cxn>
                <a:cxn ang="0">
                  <a:pos x="249" y="60"/>
                </a:cxn>
                <a:cxn ang="0">
                  <a:pos x="288" y="60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0"/>
                </a:cxn>
                <a:cxn ang="0">
                  <a:pos x="42" y="0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0"/>
                </a:cxn>
                <a:cxn ang="0">
                  <a:pos x="60" y="126"/>
                </a:cxn>
                <a:cxn ang="0">
                  <a:pos x="99" y="126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altLang="zh-TW" sz="11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4076700"/>
            <a:ext cx="2024063" cy="671513"/>
          </a:xfrm>
          <a:prstGeom prst="ellipse">
            <a:avLst/>
          </a:prstGeom>
          <a:noFill/>
          <a:ln w="28575" algn="ctr">
            <a:solidFill>
              <a:srgbClr val="CC0000"/>
            </a:solidFill>
            <a:round/>
            <a:headEnd/>
            <a:tailEnd/>
          </a:ln>
          <a:effectLst/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1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Full Custom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6665" y="1583795"/>
            <a:ext cx="5952308" cy="46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6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44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 dirty="0" smtClean="0">
                <a:ea typeface="宋体" charset="-122"/>
              </a:rPr>
              <a:t>Routing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93641" name="Rectangle 9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193087" cy="3960812"/>
          </a:xfrm>
          <a:noFill/>
          <a:ln/>
        </p:spPr>
        <p:txBody>
          <a:bodyPr lIns="191095" tIns="44941" rIns="89883" bIns="44941">
            <a:normAutofit fontScale="92500" lnSpcReduction="20000"/>
          </a:bodyPr>
          <a:lstStyle/>
          <a:p>
            <a:pPr marL="323850" indent="-323850" defTabSz="849313">
              <a:buFont typeface="Symbol" pitchFamily="18" charset="2"/>
              <a:buNone/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-122"/>
              </a:rPr>
              <a:t>Given a placement, a </a:t>
            </a:r>
            <a:r>
              <a:rPr lang="en-US" altLang="zh-CN" dirty="0" err="1">
                <a:ea typeface="宋体" charset="-122"/>
              </a:rPr>
              <a:t>netlist</a:t>
            </a:r>
            <a:r>
              <a:rPr lang="en-US" altLang="zh-CN" dirty="0">
                <a:ea typeface="宋体" charset="-122"/>
              </a:rPr>
              <a:t> and technology information,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-122"/>
              </a:rPr>
              <a:t>determine the necessary wiring, e.g., net topologies and specific routing segments, to </a:t>
            </a:r>
            <a:r>
              <a:rPr lang="en-US" altLang="zh-CN">
                <a:ea typeface="宋体" charset="-122"/>
              </a:rPr>
              <a:t>connect </a:t>
            </a:r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cells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-122"/>
              </a:rPr>
              <a:t>while respecting constraints, e.g., design rules and routing resource capacities, and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-122"/>
              </a:rPr>
              <a:t>optimizing routing objectives, e.g., minimizing total </a:t>
            </a:r>
            <a:r>
              <a:rPr lang="en-US" altLang="zh-CN" dirty="0" err="1">
                <a:ea typeface="宋体" charset="-122"/>
              </a:rPr>
              <a:t>wirelength</a:t>
            </a:r>
            <a:r>
              <a:rPr lang="en-US" altLang="zh-CN" dirty="0">
                <a:ea typeface="宋体" charset="-122"/>
              </a:rPr>
              <a:t> and maximizing timing slack.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809-8DC8-47EA-BD37-E7C2468C076A}" type="slidenum">
              <a:rPr lang="en-US" altLang="de-DE"/>
              <a:pPr/>
              <a:t>50</a:t>
            </a:fld>
            <a:endParaRPr lang="en-US" altLang="de-DE"/>
          </a:p>
        </p:txBody>
      </p:sp>
      <p:pic>
        <p:nvPicPr>
          <p:cNvPr id="1093642" name="Picture 10" descr="Unbenannt1"/>
          <p:cNvPicPr>
            <a:picLocks noChangeAspect="1" noChangeArrowheads="1"/>
          </p:cNvPicPr>
          <p:nvPr/>
        </p:nvPicPr>
        <p:blipFill>
          <a:blip r:embed="rId2" cstate="print">
            <a:lum bright="24000" contrast="-36000"/>
            <a:grayscl/>
          </a:blip>
          <a:srcRect/>
          <a:stretch>
            <a:fillRect/>
          </a:stretch>
        </p:blipFill>
        <p:spPr bwMode="auto">
          <a:xfrm>
            <a:off x="0" y="1358769"/>
            <a:ext cx="9144000" cy="5503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5705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3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3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3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009" name="Rectangle 4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defTabSz="914400"/>
            <a:r>
              <a:rPr lang="en-US" altLang="zh-CN" dirty="0" smtClean="0">
                <a:ea typeface="宋体" charset="-122"/>
              </a:rPr>
              <a:t>Routing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9B41-0343-4D98-9C4F-4ADF4B22562F}" type="slidenum">
              <a:rPr lang="en-US" altLang="de-DE"/>
              <a:pPr/>
              <a:t>51</a:t>
            </a:fld>
            <a:endParaRPr lang="en-US" altLang="de-DE"/>
          </a:p>
        </p:txBody>
      </p:sp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6" name="Rectangle 6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7" name="Rectangle 7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8" name="Rectangle 8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9" name="Rectangle 9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C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192970" name="Rectangle 10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D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192971" name="Rectangle 11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A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192972" name="Rectangle 12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B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192973" name="Rectangle 13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4" name="Rectangle 14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5" name="Rectangle 15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6" name="Rectangle 16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7" name="Rectangle 17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8" name="Rectangle 18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79" name="Rectangle 19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0" name="Rectangle 20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1" name="Rectangle 21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2" name="Rectangle 22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3" name="Rectangle 23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4" name="Rectangle 24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5" name="Rectangle 25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6" name="Rectangle 26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7" name="Rectangle 27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88" name="Text Box 28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192989" name="Text Box 29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192990" name="Text Box 30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2</a:t>
            </a:r>
          </a:p>
        </p:txBody>
      </p:sp>
      <p:sp>
        <p:nvSpPr>
          <p:cNvPr id="1192991" name="Text Box 31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192992" name="Text Box 32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192993" name="Text Box 33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192994" name="Text Box 34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192995" name="Text Box 35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192996" name="Text Box 36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192997" name="Rectangle 37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98" name="Rectangle 38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99" name="Rectangle 39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3000" name="Text Box 40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6</a:t>
            </a:r>
          </a:p>
        </p:txBody>
      </p:sp>
      <p:sp>
        <p:nvSpPr>
          <p:cNvPr id="1193001" name="Text Box 41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5</a:t>
            </a:r>
          </a:p>
        </p:txBody>
      </p:sp>
      <p:sp>
        <p:nvSpPr>
          <p:cNvPr id="1193002" name="Text Box 42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193003" name="Text Box 43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Netlist:</a:t>
            </a:r>
          </a:p>
          <a:p>
            <a:pPr defTabSz="968375" eaLnBrk="1" hangingPunct="1">
              <a:lnSpc>
                <a:spcPct val="90000"/>
              </a:lnSpc>
            </a:pPr>
            <a:endParaRPr lang="de-DE" sz="1500"/>
          </a:p>
        </p:txBody>
      </p:sp>
      <p:sp>
        <p:nvSpPr>
          <p:cNvPr id="1193004" name="Text Box 44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defTabSz="968375" eaLnBrk="1" hangingPunct="1">
              <a:lnSpc>
                <a:spcPct val="80000"/>
              </a:lnSpc>
            </a:pPr>
            <a:r>
              <a:rPr lang="de-DE" sz="1500" i="1"/>
              <a:t>N</a:t>
            </a:r>
            <a:r>
              <a:rPr lang="de-DE" sz="1500" baseline="-25000"/>
              <a:t>1</a:t>
            </a:r>
            <a:r>
              <a:rPr lang="de-DE" sz="1500"/>
              <a:t> = {</a:t>
            </a:r>
            <a:r>
              <a:rPr lang="de-DE" sz="1500" i="1"/>
              <a:t>C</a:t>
            </a:r>
            <a:r>
              <a:rPr lang="de-DE" sz="1500" baseline="-25000"/>
              <a:t>4</a:t>
            </a:r>
            <a:r>
              <a:rPr lang="de-DE" sz="1500"/>
              <a:t>, </a:t>
            </a:r>
            <a:r>
              <a:rPr lang="de-DE" sz="1500" i="1"/>
              <a:t>D</a:t>
            </a:r>
            <a:r>
              <a:rPr lang="de-DE" sz="1500" baseline="-25000"/>
              <a:t>6</a:t>
            </a:r>
            <a:r>
              <a:rPr lang="de-DE" sz="1500"/>
              <a:t>, </a:t>
            </a:r>
            <a:r>
              <a:rPr lang="de-DE" sz="1500" i="1"/>
              <a:t>B</a:t>
            </a:r>
            <a:r>
              <a:rPr lang="de-DE" sz="1500" baseline="-25000"/>
              <a:t>3</a:t>
            </a:r>
            <a:r>
              <a:rPr lang="de-DE" sz="1500"/>
              <a:t>} 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/>
              <a:t>N</a:t>
            </a:r>
            <a:r>
              <a:rPr lang="de-DE" sz="1500" baseline="-25000"/>
              <a:t>2</a:t>
            </a:r>
            <a:r>
              <a:rPr lang="de-DE" sz="1500"/>
              <a:t> = {</a:t>
            </a:r>
            <a:r>
              <a:rPr lang="de-DE" sz="1500" i="1"/>
              <a:t>D</a:t>
            </a:r>
            <a:r>
              <a:rPr lang="de-DE" sz="1500" baseline="-25000"/>
              <a:t>4</a:t>
            </a:r>
            <a:r>
              <a:rPr lang="de-DE" sz="1500"/>
              <a:t>, </a:t>
            </a:r>
            <a:r>
              <a:rPr lang="de-DE" sz="1500" i="1"/>
              <a:t>B</a:t>
            </a:r>
            <a:r>
              <a:rPr lang="de-DE" sz="1500" baseline="-25000"/>
              <a:t>4</a:t>
            </a:r>
            <a:r>
              <a:rPr lang="de-DE" sz="1500"/>
              <a:t>, </a:t>
            </a:r>
            <a:r>
              <a:rPr lang="de-DE" sz="1500" i="1"/>
              <a:t>C</a:t>
            </a:r>
            <a:r>
              <a:rPr lang="de-DE" sz="1500" baseline="-25000"/>
              <a:t>1</a:t>
            </a:r>
            <a:r>
              <a:rPr lang="de-DE" sz="1500"/>
              <a:t>, </a:t>
            </a:r>
            <a:r>
              <a:rPr lang="de-DE" sz="1500" i="1"/>
              <a:t>A</a:t>
            </a:r>
            <a:r>
              <a:rPr lang="de-DE" sz="1500" baseline="-25000"/>
              <a:t>4</a:t>
            </a:r>
            <a:r>
              <a:rPr lang="de-DE" sz="1500"/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/>
              <a:t>N</a:t>
            </a:r>
            <a:r>
              <a:rPr lang="de-DE" sz="1500" baseline="-25000"/>
              <a:t>3</a:t>
            </a:r>
            <a:r>
              <a:rPr lang="de-DE" sz="1500"/>
              <a:t> = {</a:t>
            </a:r>
            <a:r>
              <a:rPr lang="de-DE" sz="1500" i="1"/>
              <a:t>C</a:t>
            </a:r>
            <a:r>
              <a:rPr lang="de-DE" sz="1500" baseline="-25000"/>
              <a:t>2</a:t>
            </a:r>
            <a:r>
              <a:rPr lang="de-DE" sz="1500"/>
              <a:t>, </a:t>
            </a:r>
            <a:r>
              <a:rPr lang="de-DE" sz="1500" i="1"/>
              <a:t>D</a:t>
            </a:r>
            <a:r>
              <a:rPr lang="de-DE" sz="1500" baseline="-25000"/>
              <a:t>5</a:t>
            </a:r>
            <a:r>
              <a:rPr lang="de-DE" sz="1500"/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/>
              <a:t>N</a:t>
            </a:r>
            <a:r>
              <a:rPr lang="de-DE" sz="1500" baseline="-25000"/>
              <a:t>4</a:t>
            </a:r>
            <a:r>
              <a:rPr lang="de-DE" sz="1500"/>
              <a:t> = {</a:t>
            </a:r>
            <a:r>
              <a:rPr lang="de-DE" sz="1500" i="1"/>
              <a:t>B</a:t>
            </a:r>
            <a:r>
              <a:rPr lang="de-DE" sz="1500" baseline="-25000"/>
              <a:t>1</a:t>
            </a:r>
            <a:r>
              <a:rPr lang="de-DE" sz="1500"/>
              <a:t>, </a:t>
            </a:r>
            <a:r>
              <a:rPr lang="de-DE" sz="1500" i="1"/>
              <a:t>A</a:t>
            </a:r>
            <a:r>
              <a:rPr lang="de-DE" sz="1500" baseline="-25000"/>
              <a:t>1</a:t>
            </a:r>
            <a:r>
              <a:rPr lang="de-DE" sz="1500"/>
              <a:t>, </a:t>
            </a:r>
            <a:r>
              <a:rPr lang="de-DE" sz="1500" i="1"/>
              <a:t>C</a:t>
            </a:r>
            <a:r>
              <a:rPr lang="de-DE" sz="1500" baseline="-25000"/>
              <a:t>3</a:t>
            </a:r>
            <a:r>
              <a:rPr lang="de-DE" sz="1500"/>
              <a:t>}</a:t>
            </a:r>
          </a:p>
        </p:txBody>
      </p:sp>
      <p:sp>
        <p:nvSpPr>
          <p:cNvPr id="1193005" name="AutoShape 45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3006" name="Text Box 46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Technology Information </a:t>
            </a:r>
            <a:br>
              <a:rPr lang="de-DE" sz="1500"/>
            </a:br>
            <a:r>
              <a:rPr lang="de-DE" sz="1500"/>
              <a:t>(Design Rules)</a:t>
            </a:r>
          </a:p>
        </p:txBody>
      </p:sp>
      <p:sp>
        <p:nvSpPr>
          <p:cNvPr id="1193007" name="Text Box 47"/>
          <p:cNvSpPr txBox="1">
            <a:spLocks noChangeArrowheads="1"/>
          </p:cNvSpPr>
          <p:nvPr/>
        </p:nvSpPr>
        <p:spPr bwMode="auto">
          <a:xfrm>
            <a:off x="3141663" y="1412875"/>
            <a:ext cx="2006600" cy="3143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/>
              <a:t>Placement result</a:t>
            </a:r>
          </a:p>
        </p:txBody>
      </p:sp>
      <p:sp>
        <p:nvSpPr>
          <p:cNvPr id="1193010" name="AutoShape 50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3011" name="AutoShape 51"/>
          <p:cNvSpPr>
            <a:spLocks noChangeArrowheads="1"/>
          </p:cNvSpPr>
          <p:nvPr/>
        </p:nvSpPr>
        <p:spPr bwMode="auto">
          <a:xfrm rot="5400000">
            <a:off x="4013994" y="1575594"/>
            <a:ext cx="2159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03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9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003" grpId="0" animBg="1"/>
      <p:bldP spid="1193004" grpId="0"/>
      <p:bldP spid="1193005" grpId="0" animBg="1"/>
      <p:bldP spid="1193006" grpId="0" animBg="1"/>
      <p:bldP spid="11930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51" name="Rectangle 4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defTabSz="914400"/>
            <a:r>
              <a:rPr lang="en-US" altLang="zh-CN" dirty="0" smtClean="0">
                <a:ea typeface="宋体" charset="-122"/>
              </a:rPr>
              <a:t>Routing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096A-B8A3-480D-9311-9FD307F74204}" type="slidenum">
              <a:rPr lang="en-US" altLang="de-DE"/>
              <a:pPr/>
              <a:t>52</a:t>
            </a:fld>
            <a:endParaRPr lang="en-US" altLang="de-DE"/>
          </a:p>
        </p:txBody>
      </p:sp>
      <p:sp>
        <p:nvSpPr>
          <p:cNvPr id="1224746" name="Text Box 42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Netlist:</a:t>
            </a:r>
          </a:p>
          <a:p>
            <a:pPr defTabSz="968375" eaLnBrk="1" hangingPunct="1">
              <a:lnSpc>
                <a:spcPct val="90000"/>
              </a:lnSpc>
            </a:pPr>
            <a:endParaRPr lang="de-DE" sz="1500"/>
          </a:p>
        </p:txBody>
      </p:sp>
      <p:sp>
        <p:nvSpPr>
          <p:cNvPr id="1224747" name="Text Box 43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CC0000"/>
                </a:solidFill>
              </a:rPr>
              <a:t>N</a:t>
            </a:r>
            <a:r>
              <a:rPr lang="de-DE" sz="1500" baseline="-25000">
                <a:solidFill>
                  <a:srgbClr val="CC0000"/>
                </a:solidFill>
              </a:rPr>
              <a:t>1</a:t>
            </a:r>
            <a:r>
              <a:rPr lang="de-DE" sz="1500">
                <a:solidFill>
                  <a:srgbClr val="CC0000"/>
                </a:solidFill>
              </a:rPr>
              <a:t> = {</a:t>
            </a:r>
            <a:r>
              <a:rPr lang="de-DE" sz="1500" i="1">
                <a:solidFill>
                  <a:srgbClr val="CC0000"/>
                </a:solidFill>
              </a:rPr>
              <a:t>C</a:t>
            </a:r>
            <a:r>
              <a:rPr lang="de-DE" sz="1500" baseline="-25000">
                <a:solidFill>
                  <a:srgbClr val="CC0000"/>
                </a:solidFill>
              </a:rPr>
              <a:t>4</a:t>
            </a:r>
            <a:r>
              <a:rPr lang="de-DE" sz="1500">
                <a:solidFill>
                  <a:srgbClr val="CC0000"/>
                </a:solidFill>
              </a:rPr>
              <a:t>, </a:t>
            </a:r>
            <a:r>
              <a:rPr lang="de-DE" sz="1500" i="1">
                <a:solidFill>
                  <a:srgbClr val="CC0000"/>
                </a:solidFill>
              </a:rPr>
              <a:t>D</a:t>
            </a:r>
            <a:r>
              <a:rPr lang="de-DE" sz="1500" baseline="-25000">
                <a:solidFill>
                  <a:srgbClr val="CC0000"/>
                </a:solidFill>
              </a:rPr>
              <a:t>6</a:t>
            </a:r>
            <a:r>
              <a:rPr lang="de-DE" sz="1500">
                <a:solidFill>
                  <a:srgbClr val="CC0000"/>
                </a:solidFill>
              </a:rPr>
              <a:t>, </a:t>
            </a:r>
            <a:r>
              <a:rPr lang="de-DE" sz="1500" i="1">
                <a:solidFill>
                  <a:srgbClr val="CC0000"/>
                </a:solidFill>
              </a:rPr>
              <a:t>B</a:t>
            </a:r>
            <a:r>
              <a:rPr lang="de-DE" sz="1500" baseline="-25000">
                <a:solidFill>
                  <a:srgbClr val="CC0000"/>
                </a:solidFill>
              </a:rPr>
              <a:t>3</a:t>
            </a:r>
            <a:r>
              <a:rPr lang="de-DE" sz="1500">
                <a:solidFill>
                  <a:srgbClr val="CC0000"/>
                </a:solidFill>
              </a:rPr>
              <a:t>}</a:t>
            </a:r>
            <a:r>
              <a:rPr lang="de-DE" sz="1500"/>
              <a:t> 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B2B2B2"/>
                </a:solidFill>
              </a:rPr>
              <a:t>N</a:t>
            </a:r>
            <a:r>
              <a:rPr lang="de-DE" sz="1500" baseline="-25000">
                <a:solidFill>
                  <a:srgbClr val="B2B2B2"/>
                </a:solidFill>
              </a:rPr>
              <a:t>2</a:t>
            </a:r>
            <a:r>
              <a:rPr lang="de-DE" sz="1500">
                <a:solidFill>
                  <a:srgbClr val="B2B2B2"/>
                </a:solidFill>
              </a:rPr>
              <a:t> = {</a:t>
            </a:r>
            <a:r>
              <a:rPr lang="de-DE" sz="1500" i="1">
                <a:solidFill>
                  <a:srgbClr val="B2B2B2"/>
                </a:solidFill>
              </a:rPr>
              <a:t>D</a:t>
            </a:r>
            <a:r>
              <a:rPr lang="de-DE" sz="1500" baseline="-25000">
                <a:solidFill>
                  <a:srgbClr val="B2B2B2"/>
                </a:solidFill>
              </a:rPr>
              <a:t>4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B</a:t>
            </a:r>
            <a:r>
              <a:rPr lang="de-DE" sz="1500" baseline="-25000">
                <a:solidFill>
                  <a:srgbClr val="B2B2B2"/>
                </a:solidFill>
              </a:rPr>
              <a:t>4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C</a:t>
            </a:r>
            <a:r>
              <a:rPr lang="de-DE" sz="1500" baseline="-25000">
                <a:solidFill>
                  <a:srgbClr val="B2B2B2"/>
                </a:solidFill>
              </a:rPr>
              <a:t>1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A</a:t>
            </a:r>
            <a:r>
              <a:rPr lang="de-DE" sz="1500" baseline="-25000">
                <a:solidFill>
                  <a:srgbClr val="B2B2B2"/>
                </a:solidFill>
              </a:rPr>
              <a:t>4</a:t>
            </a:r>
            <a:r>
              <a:rPr lang="de-DE" sz="1500">
                <a:solidFill>
                  <a:srgbClr val="B2B2B2"/>
                </a:solidFill>
              </a:rPr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B2B2B2"/>
                </a:solidFill>
              </a:rPr>
              <a:t>N</a:t>
            </a:r>
            <a:r>
              <a:rPr lang="de-DE" sz="1500" baseline="-25000">
                <a:solidFill>
                  <a:srgbClr val="B2B2B2"/>
                </a:solidFill>
              </a:rPr>
              <a:t>3</a:t>
            </a:r>
            <a:r>
              <a:rPr lang="de-DE" sz="1500">
                <a:solidFill>
                  <a:srgbClr val="B2B2B2"/>
                </a:solidFill>
              </a:rPr>
              <a:t> = {</a:t>
            </a:r>
            <a:r>
              <a:rPr lang="de-DE" sz="1500" i="1">
                <a:solidFill>
                  <a:srgbClr val="B2B2B2"/>
                </a:solidFill>
              </a:rPr>
              <a:t>C</a:t>
            </a:r>
            <a:r>
              <a:rPr lang="de-DE" sz="1500" baseline="-25000">
                <a:solidFill>
                  <a:srgbClr val="B2B2B2"/>
                </a:solidFill>
              </a:rPr>
              <a:t>2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D</a:t>
            </a:r>
            <a:r>
              <a:rPr lang="de-DE" sz="1500" baseline="-25000">
                <a:solidFill>
                  <a:srgbClr val="B2B2B2"/>
                </a:solidFill>
              </a:rPr>
              <a:t>5</a:t>
            </a:r>
            <a:r>
              <a:rPr lang="de-DE" sz="1500">
                <a:solidFill>
                  <a:srgbClr val="B2B2B2"/>
                </a:solidFill>
              </a:rPr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B2B2B2"/>
                </a:solidFill>
              </a:rPr>
              <a:t>N</a:t>
            </a:r>
            <a:r>
              <a:rPr lang="de-DE" sz="1500" baseline="-25000">
                <a:solidFill>
                  <a:srgbClr val="B2B2B2"/>
                </a:solidFill>
              </a:rPr>
              <a:t>4</a:t>
            </a:r>
            <a:r>
              <a:rPr lang="de-DE" sz="1500">
                <a:solidFill>
                  <a:srgbClr val="B2B2B2"/>
                </a:solidFill>
              </a:rPr>
              <a:t> = {</a:t>
            </a:r>
            <a:r>
              <a:rPr lang="de-DE" sz="1500" i="1">
                <a:solidFill>
                  <a:srgbClr val="B2B2B2"/>
                </a:solidFill>
              </a:rPr>
              <a:t>B</a:t>
            </a:r>
            <a:r>
              <a:rPr lang="de-DE" sz="1500" baseline="-25000">
                <a:solidFill>
                  <a:srgbClr val="B2B2B2"/>
                </a:solidFill>
              </a:rPr>
              <a:t>1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A</a:t>
            </a:r>
            <a:r>
              <a:rPr lang="de-DE" sz="1500" baseline="-25000">
                <a:solidFill>
                  <a:srgbClr val="B2B2B2"/>
                </a:solidFill>
              </a:rPr>
              <a:t>1</a:t>
            </a:r>
            <a:r>
              <a:rPr lang="de-DE" sz="1500">
                <a:solidFill>
                  <a:srgbClr val="B2B2B2"/>
                </a:solidFill>
              </a:rPr>
              <a:t>, </a:t>
            </a:r>
            <a:r>
              <a:rPr lang="de-DE" sz="1500" i="1">
                <a:solidFill>
                  <a:srgbClr val="B2B2B2"/>
                </a:solidFill>
              </a:rPr>
              <a:t>C</a:t>
            </a:r>
            <a:r>
              <a:rPr lang="de-DE" sz="1500" baseline="-25000">
                <a:solidFill>
                  <a:srgbClr val="B2B2B2"/>
                </a:solidFill>
              </a:rPr>
              <a:t>3</a:t>
            </a:r>
            <a:r>
              <a:rPr lang="de-DE" sz="1500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1224748" name="AutoShape 44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49" name="Text Box 45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Technology Information </a:t>
            </a:r>
            <a:br>
              <a:rPr lang="de-DE" sz="1500"/>
            </a:br>
            <a:r>
              <a:rPr lang="de-DE" sz="1500"/>
              <a:t>(Design Rules)</a:t>
            </a:r>
          </a:p>
        </p:txBody>
      </p:sp>
      <p:sp>
        <p:nvSpPr>
          <p:cNvPr id="1224752" name="AutoShape 48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3" name="Rectangle 49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4" name="Rectangle 50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5" name="Rectangle 51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6" name="Rectangle 52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7" name="Rectangle 53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8" name="Rectangle 54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59" name="Rectangle 55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C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4760" name="Rectangle 56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D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4761" name="Rectangle 57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A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4762" name="Rectangle 58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B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4763" name="Rectangle 59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4" name="Rectangle 60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5" name="Rectangle 61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6" name="Rectangle 62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7" name="Rectangle 63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8" name="Rectangle 64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69" name="Rectangle 65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0" name="Rectangle 66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1" name="Rectangle 67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2" name="Rectangle 68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3" name="Rectangle 69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4" name="Rectangle 70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5" name="Rectangle 71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6" name="Rectangle 72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7" name="Rectangle 73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78" name="Text Box 74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4779" name="Text Box 75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224780" name="Text Box 76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2</a:t>
            </a:r>
          </a:p>
        </p:txBody>
      </p:sp>
      <p:sp>
        <p:nvSpPr>
          <p:cNvPr id="1224781" name="Text Box 77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4782" name="Text Box 78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4783" name="Text Box 79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224784" name="Text Box 80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4785" name="Text Box 81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4786" name="Text Box 82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4787" name="Rectangle 83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88" name="Rectangle 84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89" name="Rectangle 85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90" name="Text Box 86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6</a:t>
            </a:r>
          </a:p>
        </p:txBody>
      </p:sp>
      <p:sp>
        <p:nvSpPr>
          <p:cNvPr id="1224791" name="Text Box 87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5</a:t>
            </a:r>
          </a:p>
        </p:txBody>
      </p:sp>
      <p:sp>
        <p:nvSpPr>
          <p:cNvPr id="1224792" name="Text Box 88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4793" name="Line 89"/>
          <p:cNvSpPr>
            <a:spLocks noChangeShapeType="1"/>
          </p:cNvSpPr>
          <p:nvPr/>
        </p:nvSpPr>
        <p:spPr bwMode="auto">
          <a:xfrm>
            <a:off x="4498975" y="3800475"/>
            <a:ext cx="187483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4794" name="Line 90"/>
          <p:cNvSpPr>
            <a:spLocks noChangeShapeType="1"/>
          </p:cNvSpPr>
          <p:nvPr/>
        </p:nvSpPr>
        <p:spPr bwMode="auto">
          <a:xfrm flipH="1" flipV="1">
            <a:off x="6373813" y="2244725"/>
            <a:ext cx="0" cy="172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4795" name="Line 91"/>
          <p:cNvSpPr>
            <a:spLocks noChangeShapeType="1"/>
          </p:cNvSpPr>
          <p:nvPr/>
        </p:nvSpPr>
        <p:spPr bwMode="auto">
          <a:xfrm flipH="1" flipV="1">
            <a:off x="5978525" y="2244725"/>
            <a:ext cx="0" cy="2365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4796" name="Line 92"/>
          <p:cNvSpPr>
            <a:spLocks noChangeShapeType="1"/>
          </p:cNvSpPr>
          <p:nvPr/>
        </p:nvSpPr>
        <p:spPr bwMode="auto">
          <a:xfrm flipH="1">
            <a:off x="5978525" y="2244725"/>
            <a:ext cx="39528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4797" name="Text Box 93"/>
          <p:cNvSpPr txBox="1">
            <a:spLocks noChangeArrowheads="1"/>
          </p:cNvSpPr>
          <p:nvPr/>
        </p:nvSpPr>
        <p:spPr bwMode="auto">
          <a:xfrm>
            <a:off x="6343650" y="3290888"/>
            <a:ext cx="4016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defTabSz="968375" eaLnBrk="1" hangingPunct="1">
              <a:spcBef>
                <a:spcPct val="0"/>
              </a:spcBef>
            </a:pPr>
            <a:r>
              <a:rPr lang="de-DE" sz="1500" i="1">
                <a:solidFill>
                  <a:srgbClr val="CC0000"/>
                </a:solidFill>
              </a:rPr>
              <a:t>N</a:t>
            </a:r>
            <a:r>
              <a:rPr lang="de-DE" sz="1500" baseline="-25000">
                <a:solidFill>
                  <a:srgbClr val="CC0000"/>
                </a:solidFill>
              </a:rPr>
              <a:t>1</a:t>
            </a:r>
            <a:endParaRPr lang="en-US" altLang="zh-CN" sz="150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224798" name="Rectangle 94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799" name="Rectangle 95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0" name="Rectangle 96"/>
          <p:cNvSpPr>
            <a:spLocks noChangeAspect="1" noChangeArrowheads="1"/>
          </p:cNvSpPr>
          <p:nvPr/>
        </p:nvSpPr>
        <p:spPr bwMode="auto">
          <a:xfrm flipH="1" flipV="1">
            <a:off x="6323013" y="2217738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1" name="Rectangle 97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2" name="Rectangle 98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3" name="Rectangle 99"/>
          <p:cNvSpPr>
            <a:spLocks noChangeAspect="1" noChangeArrowheads="1"/>
          </p:cNvSpPr>
          <p:nvPr/>
        </p:nvSpPr>
        <p:spPr bwMode="auto">
          <a:xfrm flipH="1" flipV="1">
            <a:off x="5959475" y="2220913"/>
            <a:ext cx="58738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4" name="Rectangle 100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5" name="Rectangle 101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4806" name="Rectangle 102"/>
          <p:cNvSpPr>
            <a:spLocks noChangeAspect="1" noChangeArrowheads="1"/>
          </p:cNvSpPr>
          <p:nvPr/>
        </p:nvSpPr>
        <p:spPr bwMode="auto">
          <a:xfrm flipH="1" flipV="1">
            <a:off x="6338888" y="3783013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991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defTabSz="914400"/>
            <a:r>
              <a:rPr lang="en-US" altLang="zh-CN" dirty="0" smtClean="0">
                <a:ea typeface="宋体" charset="-122"/>
              </a:rPr>
              <a:t>Routing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4476-6482-4413-9DEF-A2CDAD864FA5}" type="slidenum">
              <a:rPr lang="en-US" altLang="de-DE"/>
              <a:pPr/>
              <a:t>53</a:t>
            </a:fld>
            <a:endParaRPr lang="en-US" altLang="de-DE"/>
          </a:p>
        </p:txBody>
      </p:sp>
      <p:sp>
        <p:nvSpPr>
          <p:cNvPr id="1225730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Netlist:</a:t>
            </a:r>
          </a:p>
          <a:p>
            <a:pPr defTabSz="968375" eaLnBrk="1" hangingPunct="1">
              <a:lnSpc>
                <a:spcPct val="90000"/>
              </a:lnSpc>
            </a:pPr>
            <a:endParaRPr lang="de-DE" sz="1500"/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>
            <a:spAutoFit/>
          </a:bodyPr>
          <a:lstStyle/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CC0000"/>
                </a:solidFill>
              </a:rPr>
              <a:t>N</a:t>
            </a:r>
            <a:r>
              <a:rPr lang="de-DE" sz="1500" baseline="-25000">
                <a:solidFill>
                  <a:srgbClr val="CC0000"/>
                </a:solidFill>
              </a:rPr>
              <a:t>1</a:t>
            </a:r>
            <a:r>
              <a:rPr lang="de-DE" sz="1500">
                <a:solidFill>
                  <a:srgbClr val="CC0000"/>
                </a:solidFill>
              </a:rPr>
              <a:t> = {</a:t>
            </a:r>
            <a:r>
              <a:rPr lang="de-DE" sz="1500" i="1">
                <a:solidFill>
                  <a:srgbClr val="CC0000"/>
                </a:solidFill>
              </a:rPr>
              <a:t>C</a:t>
            </a:r>
            <a:r>
              <a:rPr lang="de-DE" sz="1500" baseline="-25000">
                <a:solidFill>
                  <a:srgbClr val="CC0000"/>
                </a:solidFill>
              </a:rPr>
              <a:t>4</a:t>
            </a:r>
            <a:r>
              <a:rPr lang="de-DE" sz="1500">
                <a:solidFill>
                  <a:srgbClr val="CC0000"/>
                </a:solidFill>
              </a:rPr>
              <a:t>, </a:t>
            </a:r>
            <a:r>
              <a:rPr lang="de-DE" sz="1500" i="1">
                <a:solidFill>
                  <a:srgbClr val="CC0000"/>
                </a:solidFill>
              </a:rPr>
              <a:t>D</a:t>
            </a:r>
            <a:r>
              <a:rPr lang="de-DE" sz="1500" baseline="-25000">
                <a:solidFill>
                  <a:srgbClr val="CC0000"/>
                </a:solidFill>
              </a:rPr>
              <a:t>6</a:t>
            </a:r>
            <a:r>
              <a:rPr lang="de-DE" sz="1500">
                <a:solidFill>
                  <a:srgbClr val="CC0000"/>
                </a:solidFill>
              </a:rPr>
              <a:t>, </a:t>
            </a:r>
            <a:r>
              <a:rPr lang="de-DE" sz="1500" i="1">
                <a:solidFill>
                  <a:srgbClr val="CC0000"/>
                </a:solidFill>
              </a:rPr>
              <a:t>B</a:t>
            </a:r>
            <a:r>
              <a:rPr lang="de-DE" sz="1500" baseline="-25000">
                <a:solidFill>
                  <a:srgbClr val="CC0000"/>
                </a:solidFill>
              </a:rPr>
              <a:t>3</a:t>
            </a:r>
            <a:r>
              <a:rPr lang="de-DE" sz="1500">
                <a:solidFill>
                  <a:srgbClr val="CC0000"/>
                </a:solidFill>
              </a:rPr>
              <a:t>}</a:t>
            </a:r>
            <a:r>
              <a:rPr lang="de-DE" sz="1500"/>
              <a:t> 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CC00CC"/>
                </a:solidFill>
              </a:rPr>
              <a:t>N</a:t>
            </a:r>
            <a:r>
              <a:rPr lang="de-DE" sz="1500" baseline="-25000">
                <a:solidFill>
                  <a:srgbClr val="CC00CC"/>
                </a:solidFill>
              </a:rPr>
              <a:t>2</a:t>
            </a:r>
            <a:r>
              <a:rPr lang="de-DE" sz="1500">
                <a:solidFill>
                  <a:srgbClr val="CC00CC"/>
                </a:solidFill>
              </a:rPr>
              <a:t> = {</a:t>
            </a:r>
            <a:r>
              <a:rPr lang="de-DE" sz="1500" i="1">
                <a:solidFill>
                  <a:srgbClr val="CC00CC"/>
                </a:solidFill>
              </a:rPr>
              <a:t>D</a:t>
            </a:r>
            <a:r>
              <a:rPr lang="de-DE" sz="1500" baseline="-25000">
                <a:solidFill>
                  <a:srgbClr val="CC00CC"/>
                </a:solidFill>
              </a:rPr>
              <a:t>4</a:t>
            </a:r>
            <a:r>
              <a:rPr lang="de-DE" sz="1500">
                <a:solidFill>
                  <a:srgbClr val="CC00CC"/>
                </a:solidFill>
              </a:rPr>
              <a:t>, </a:t>
            </a:r>
            <a:r>
              <a:rPr lang="de-DE" sz="1500" i="1">
                <a:solidFill>
                  <a:srgbClr val="CC00CC"/>
                </a:solidFill>
              </a:rPr>
              <a:t>B</a:t>
            </a:r>
            <a:r>
              <a:rPr lang="de-DE" sz="1500" baseline="-25000">
                <a:solidFill>
                  <a:srgbClr val="CC00CC"/>
                </a:solidFill>
              </a:rPr>
              <a:t>4</a:t>
            </a:r>
            <a:r>
              <a:rPr lang="de-DE" sz="1500">
                <a:solidFill>
                  <a:srgbClr val="CC00CC"/>
                </a:solidFill>
              </a:rPr>
              <a:t>, </a:t>
            </a:r>
            <a:r>
              <a:rPr lang="de-DE" sz="1500" i="1">
                <a:solidFill>
                  <a:srgbClr val="CC00CC"/>
                </a:solidFill>
              </a:rPr>
              <a:t>C</a:t>
            </a:r>
            <a:r>
              <a:rPr lang="de-DE" sz="1500" baseline="-25000">
                <a:solidFill>
                  <a:srgbClr val="CC00CC"/>
                </a:solidFill>
              </a:rPr>
              <a:t>1</a:t>
            </a:r>
            <a:r>
              <a:rPr lang="de-DE" sz="1500">
                <a:solidFill>
                  <a:srgbClr val="CC00CC"/>
                </a:solidFill>
              </a:rPr>
              <a:t>, </a:t>
            </a:r>
            <a:r>
              <a:rPr lang="de-DE" sz="1500" i="1">
                <a:solidFill>
                  <a:srgbClr val="CC00CC"/>
                </a:solidFill>
              </a:rPr>
              <a:t>A</a:t>
            </a:r>
            <a:r>
              <a:rPr lang="de-DE" sz="1500" baseline="-25000">
                <a:solidFill>
                  <a:srgbClr val="CC00CC"/>
                </a:solidFill>
              </a:rPr>
              <a:t>4</a:t>
            </a:r>
            <a:r>
              <a:rPr lang="de-DE" sz="1500">
                <a:solidFill>
                  <a:srgbClr val="CC00CC"/>
                </a:solidFill>
              </a:rPr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0000CC"/>
                </a:solidFill>
              </a:rPr>
              <a:t>N</a:t>
            </a:r>
            <a:r>
              <a:rPr lang="de-DE" sz="1500" baseline="-25000">
                <a:solidFill>
                  <a:srgbClr val="0000CC"/>
                </a:solidFill>
              </a:rPr>
              <a:t>3</a:t>
            </a:r>
            <a:r>
              <a:rPr lang="de-DE" sz="1500">
                <a:solidFill>
                  <a:srgbClr val="0000CC"/>
                </a:solidFill>
              </a:rPr>
              <a:t> = {</a:t>
            </a:r>
            <a:r>
              <a:rPr lang="de-DE" sz="1500" i="1">
                <a:solidFill>
                  <a:srgbClr val="0000CC"/>
                </a:solidFill>
              </a:rPr>
              <a:t>C</a:t>
            </a:r>
            <a:r>
              <a:rPr lang="de-DE" sz="1500" baseline="-25000">
                <a:solidFill>
                  <a:srgbClr val="0000CC"/>
                </a:solidFill>
              </a:rPr>
              <a:t>2</a:t>
            </a:r>
            <a:r>
              <a:rPr lang="de-DE" sz="1500">
                <a:solidFill>
                  <a:srgbClr val="0000CC"/>
                </a:solidFill>
              </a:rPr>
              <a:t>, </a:t>
            </a:r>
            <a:r>
              <a:rPr lang="de-DE" sz="1500" i="1">
                <a:solidFill>
                  <a:srgbClr val="0000CC"/>
                </a:solidFill>
              </a:rPr>
              <a:t>D</a:t>
            </a:r>
            <a:r>
              <a:rPr lang="de-DE" sz="1500" baseline="-25000">
                <a:solidFill>
                  <a:srgbClr val="0000CC"/>
                </a:solidFill>
              </a:rPr>
              <a:t>5</a:t>
            </a:r>
            <a:r>
              <a:rPr lang="de-DE" sz="1500">
                <a:solidFill>
                  <a:srgbClr val="0000CC"/>
                </a:solidFill>
              </a:rPr>
              <a:t>}</a:t>
            </a:r>
          </a:p>
          <a:p>
            <a:pPr defTabSz="968375" eaLnBrk="1" hangingPunct="1">
              <a:lnSpc>
                <a:spcPct val="80000"/>
              </a:lnSpc>
            </a:pPr>
            <a:r>
              <a:rPr lang="de-DE" sz="1500" i="1">
                <a:solidFill>
                  <a:srgbClr val="336600"/>
                </a:solidFill>
              </a:rPr>
              <a:t>N</a:t>
            </a:r>
            <a:r>
              <a:rPr lang="de-DE" sz="1500" baseline="-25000">
                <a:solidFill>
                  <a:srgbClr val="336600"/>
                </a:solidFill>
              </a:rPr>
              <a:t>4</a:t>
            </a:r>
            <a:r>
              <a:rPr lang="de-DE" sz="1500">
                <a:solidFill>
                  <a:srgbClr val="336600"/>
                </a:solidFill>
              </a:rPr>
              <a:t> = {</a:t>
            </a:r>
            <a:r>
              <a:rPr lang="de-DE" sz="1500" i="1">
                <a:solidFill>
                  <a:srgbClr val="336600"/>
                </a:solidFill>
              </a:rPr>
              <a:t>B</a:t>
            </a:r>
            <a:r>
              <a:rPr lang="de-DE" sz="1500" baseline="-25000">
                <a:solidFill>
                  <a:srgbClr val="336600"/>
                </a:solidFill>
              </a:rPr>
              <a:t>1</a:t>
            </a:r>
            <a:r>
              <a:rPr lang="de-DE" sz="1500">
                <a:solidFill>
                  <a:srgbClr val="336600"/>
                </a:solidFill>
              </a:rPr>
              <a:t>, </a:t>
            </a:r>
            <a:r>
              <a:rPr lang="de-DE" sz="1500" i="1">
                <a:solidFill>
                  <a:srgbClr val="336600"/>
                </a:solidFill>
              </a:rPr>
              <a:t>A</a:t>
            </a:r>
            <a:r>
              <a:rPr lang="de-DE" sz="1500" baseline="-25000">
                <a:solidFill>
                  <a:srgbClr val="336600"/>
                </a:solidFill>
              </a:rPr>
              <a:t>1</a:t>
            </a:r>
            <a:r>
              <a:rPr lang="de-DE" sz="1500">
                <a:solidFill>
                  <a:srgbClr val="336600"/>
                </a:solidFill>
              </a:rPr>
              <a:t>, </a:t>
            </a:r>
            <a:r>
              <a:rPr lang="de-DE" sz="1500" i="1">
                <a:solidFill>
                  <a:srgbClr val="336600"/>
                </a:solidFill>
              </a:rPr>
              <a:t>C</a:t>
            </a:r>
            <a:r>
              <a:rPr lang="de-DE" sz="1500" baseline="-25000">
                <a:solidFill>
                  <a:srgbClr val="336600"/>
                </a:solidFill>
              </a:rPr>
              <a:t>3</a:t>
            </a:r>
            <a:r>
              <a:rPr lang="de-DE" sz="1500">
                <a:solidFill>
                  <a:srgbClr val="336600"/>
                </a:solidFill>
              </a:rPr>
              <a:t>}</a:t>
            </a:r>
          </a:p>
        </p:txBody>
      </p:sp>
      <p:sp>
        <p:nvSpPr>
          <p:cNvPr id="1225732" name="AutoShape 4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33" name="Text Box 5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96808" tIns="48404" rIns="96808" bIns="48404"/>
          <a:lstStyle/>
          <a:p>
            <a:pPr defTabSz="968375" eaLnBrk="1" hangingPunct="1">
              <a:lnSpc>
                <a:spcPct val="90000"/>
              </a:lnSpc>
            </a:pPr>
            <a:r>
              <a:rPr lang="de-DE" sz="1500">
                <a:latin typeface="Times New Roman" pitchFamily="18" charset="0"/>
              </a:rPr>
              <a:t/>
            </a:r>
            <a:br>
              <a:rPr lang="de-DE" sz="1500">
                <a:latin typeface="Times New Roman" pitchFamily="18" charset="0"/>
              </a:rPr>
            </a:br>
            <a:r>
              <a:rPr lang="de-DE" sz="1500"/>
              <a:t>Technology Information </a:t>
            </a:r>
            <a:br>
              <a:rPr lang="de-DE" sz="1500"/>
            </a:br>
            <a:r>
              <a:rPr lang="de-DE" sz="1500"/>
              <a:t>(Design Rules)</a:t>
            </a:r>
          </a:p>
        </p:txBody>
      </p:sp>
      <p:sp>
        <p:nvSpPr>
          <p:cNvPr id="1225735" name="AutoShape 7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0" name="Rectangle 62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1" name="Rectangle 63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2" name="Rectangle 64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3" name="Rectangle 65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4" name="Rectangle 66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5" name="Rectangle 67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96" name="Line 68"/>
          <p:cNvSpPr>
            <a:spLocks noChangeShapeType="1"/>
          </p:cNvSpPr>
          <p:nvPr/>
        </p:nvSpPr>
        <p:spPr bwMode="auto">
          <a:xfrm flipH="1">
            <a:off x="3505200" y="2852738"/>
            <a:ext cx="3730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797" name="Rectangle 69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C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5798" name="Rectangle 70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D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5799" name="Rectangle 71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A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5800" name="Rectangle 72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6808" tIns="48404" rIns="96808" bIns="48404" anchor="ctr"/>
          <a:lstStyle/>
          <a:p>
            <a:pPr algn="ctr" defTabSz="968375" eaLnBrk="1" hangingPunct="1">
              <a:spcBef>
                <a:spcPct val="0"/>
              </a:spcBef>
            </a:pPr>
            <a:r>
              <a:rPr lang="de-DE" sz="1800" i="1"/>
              <a:t>B</a:t>
            </a:r>
            <a:endParaRPr lang="en-US" altLang="zh-CN" sz="1800" i="1">
              <a:ea typeface="宋体" charset="-122"/>
            </a:endParaRPr>
          </a:p>
        </p:txBody>
      </p:sp>
      <p:sp>
        <p:nvSpPr>
          <p:cNvPr id="1225801" name="Rectangle 73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2" name="Rectangle 74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3" name="Rectangle 75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4" name="Rectangle 76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5" name="Rectangle 77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6" name="Rectangle 78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7" name="Rectangle 79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8" name="Rectangle 80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9" name="Rectangle 81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0" name="Rectangle 82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1" name="Rectangle 83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2" name="Rectangle 84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3" name="Rectangle 85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4" name="Rectangle 86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5" name="Rectangle 87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16" name="Text Box 88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5817" name="Text Box 89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225818" name="Text Box 90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2</a:t>
            </a:r>
          </a:p>
        </p:txBody>
      </p:sp>
      <p:sp>
        <p:nvSpPr>
          <p:cNvPr id="1225819" name="Text Box 91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5820" name="Text Box 92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5821" name="Text Box 93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3</a:t>
            </a:r>
          </a:p>
        </p:txBody>
      </p:sp>
      <p:sp>
        <p:nvSpPr>
          <p:cNvPr id="1225822" name="Text Box 94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5823" name="Text Box 95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5824" name="Text Box 96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1</a:t>
            </a:r>
          </a:p>
        </p:txBody>
      </p:sp>
      <p:sp>
        <p:nvSpPr>
          <p:cNvPr id="1225825" name="Line 97"/>
          <p:cNvSpPr>
            <a:spLocks noChangeShapeType="1"/>
          </p:cNvSpPr>
          <p:nvPr/>
        </p:nvSpPr>
        <p:spPr bwMode="auto">
          <a:xfrm flipH="1">
            <a:off x="5972175" y="3097213"/>
            <a:ext cx="6350" cy="9985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26" name="Line 98"/>
          <p:cNvSpPr>
            <a:spLocks noChangeShapeType="1"/>
          </p:cNvSpPr>
          <p:nvPr/>
        </p:nvSpPr>
        <p:spPr bwMode="auto">
          <a:xfrm flipH="1">
            <a:off x="5611813" y="3097213"/>
            <a:ext cx="0" cy="95567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27" name="Line 99"/>
          <p:cNvSpPr>
            <a:spLocks noChangeShapeType="1"/>
          </p:cNvSpPr>
          <p:nvPr/>
        </p:nvSpPr>
        <p:spPr bwMode="auto">
          <a:xfrm>
            <a:off x="4498975" y="3281363"/>
            <a:ext cx="1112838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28" name="Line 100"/>
          <p:cNvSpPr>
            <a:spLocks noChangeShapeType="1"/>
          </p:cNvSpPr>
          <p:nvPr/>
        </p:nvSpPr>
        <p:spPr bwMode="auto">
          <a:xfrm>
            <a:off x="4498975" y="4195763"/>
            <a:ext cx="533400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29" name="Line 101"/>
          <p:cNvSpPr>
            <a:spLocks noChangeShapeType="1"/>
          </p:cNvSpPr>
          <p:nvPr/>
        </p:nvSpPr>
        <p:spPr bwMode="auto">
          <a:xfrm flipH="1" flipV="1">
            <a:off x="5610225" y="2244725"/>
            <a:ext cx="0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30" name="Line 102"/>
          <p:cNvSpPr>
            <a:spLocks noChangeShapeType="1"/>
          </p:cNvSpPr>
          <p:nvPr/>
        </p:nvSpPr>
        <p:spPr bwMode="auto">
          <a:xfrm flipH="1">
            <a:off x="3506788" y="2244725"/>
            <a:ext cx="2103437" cy="0"/>
          </a:xfrm>
          <a:prstGeom prst="line">
            <a:avLst/>
          </a:prstGeom>
          <a:noFill/>
          <a:ln w="28575">
            <a:solidFill>
              <a:srgbClr val="336600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31" name="Line 103"/>
          <p:cNvSpPr>
            <a:spLocks noChangeShapeType="1"/>
          </p:cNvSpPr>
          <p:nvPr/>
        </p:nvSpPr>
        <p:spPr bwMode="auto">
          <a:xfrm flipH="1">
            <a:off x="3506788" y="2244725"/>
            <a:ext cx="0" cy="1555750"/>
          </a:xfrm>
          <a:prstGeom prst="line">
            <a:avLst/>
          </a:prstGeom>
          <a:noFill/>
          <a:ln w="28575">
            <a:solidFill>
              <a:srgbClr val="33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32" name="Line 104"/>
          <p:cNvSpPr>
            <a:spLocks noChangeShapeType="1"/>
          </p:cNvSpPr>
          <p:nvPr/>
        </p:nvSpPr>
        <p:spPr bwMode="auto">
          <a:xfrm flipH="1">
            <a:off x="3506788" y="3803650"/>
            <a:ext cx="373062" cy="0"/>
          </a:xfrm>
          <a:prstGeom prst="line">
            <a:avLst/>
          </a:prstGeom>
          <a:noFill/>
          <a:ln w="28575">
            <a:solidFill>
              <a:srgbClr val="336600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33" name="Rectangle 105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34" name="Rectangle 106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35" name="Rectangle 107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36" name="Text Box 108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6</a:t>
            </a:r>
          </a:p>
        </p:txBody>
      </p:sp>
      <p:sp>
        <p:nvSpPr>
          <p:cNvPr id="1225837" name="Text Box 109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5</a:t>
            </a:r>
          </a:p>
        </p:txBody>
      </p:sp>
      <p:sp>
        <p:nvSpPr>
          <p:cNvPr id="1225838" name="Text Box 110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68375" eaLnBrk="1" hangingPunct="1"/>
            <a:r>
              <a:rPr lang="de-DE" sz="1300"/>
              <a:t>4</a:t>
            </a:r>
          </a:p>
        </p:txBody>
      </p:sp>
      <p:sp>
        <p:nvSpPr>
          <p:cNvPr id="1225839" name="Line 111"/>
          <p:cNvSpPr>
            <a:spLocks noChangeShapeType="1"/>
          </p:cNvSpPr>
          <p:nvPr/>
        </p:nvSpPr>
        <p:spPr bwMode="auto">
          <a:xfrm flipV="1">
            <a:off x="5032375" y="3600450"/>
            <a:ext cx="0" cy="59531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40" name="Line 112"/>
          <p:cNvSpPr>
            <a:spLocks noChangeShapeType="1"/>
          </p:cNvSpPr>
          <p:nvPr/>
        </p:nvSpPr>
        <p:spPr bwMode="auto">
          <a:xfrm>
            <a:off x="5032375" y="3600450"/>
            <a:ext cx="584200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41" name="Text Box 113"/>
          <p:cNvSpPr txBox="1">
            <a:spLocks noChangeArrowheads="1"/>
          </p:cNvSpPr>
          <p:nvPr/>
        </p:nvSpPr>
        <p:spPr bwMode="auto">
          <a:xfrm>
            <a:off x="5181600" y="3290888"/>
            <a:ext cx="4016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defTabSz="968375" eaLnBrk="1" hangingPunct="1">
              <a:spcBef>
                <a:spcPct val="0"/>
              </a:spcBef>
            </a:pPr>
            <a:r>
              <a:rPr lang="de-DE" sz="1500" i="1">
                <a:solidFill>
                  <a:srgbClr val="CC00CC"/>
                </a:solidFill>
              </a:rPr>
              <a:t>N</a:t>
            </a:r>
            <a:r>
              <a:rPr lang="de-DE" sz="1500" baseline="-25000">
                <a:solidFill>
                  <a:srgbClr val="CC00CC"/>
                </a:solidFill>
              </a:rPr>
              <a:t>2</a:t>
            </a:r>
            <a:endParaRPr lang="en-US" altLang="zh-CN" sz="1500">
              <a:solidFill>
                <a:srgbClr val="CC00CC"/>
              </a:solidFill>
              <a:ea typeface="宋体" charset="-122"/>
            </a:endParaRPr>
          </a:p>
        </p:txBody>
      </p:sp>
      <p:sp>
        <p:nvSpPr>
          <p:cNvPr id="1225842" name="Text Box 114"/>
          <p:cNvSpPr txBox="1">
            <a:spLocks noChangeArrowheads="1"/>
          </p:cNvSpPr>
          <p:nvPr/>
        </p:nvSpPr>
        <p:spPr bwMode="auto">
          <a:xfrm>
            <a:off x="5946775" y="3290888"/>
            <a:ext cx="4016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defTabSz="968375" eaLnBrk="1" hangingPunct="1">
              <a:spcBef>
                <a:spcPct val="0"/>
              </a:spcBef>
            </a:pPr>
            <a:r>
              <a:rPr lang="de-DE" sz="1500" i="1">
                <a:solidFill>
                  <a:srgbClr val="0000CC"/>
                </a:solidFill>
              </a:rPr>
              <a:t>N</a:t>
            </a:r>
            <a:r>
              <a:rPr lang="de-DE" sz="1500" baseline="-25000">
                <a:solidFill>
                  <a:srgbClr val="0000CC"/>
                </a:solidFill>
              </a:rPr>
              <a:t>3</a:t>
            </a:r>
            <a:endParaRPr lang="en-US" altLang="zh-CN" sz="1500">
              <a:solidFill>
                <a:srgbClr val="0000CC"/>
              </a:solidFill>
              <a:ea typeface="宋体" charset="-122"/>
            </a:endParaRPr>
          </a:p>
        </p:txBody>
      </p:sp>
      <p:sp>
        <p:nvSpPr>
          <p:cNvPr id="1225843" name="Text Box 115"/>
          <p:cNvSpPr txBox="1">
            <a:spLocks noChangeArrowheads="1"/>
          </p:cNvSpPr>
          <p:nvPr/>
        </p:nvSpPr>
        <p:spPr bwMode="auto">
          <a:xfrm>
            <a:off x="3163888" y="3290888"/>
            <a:ext cx="4016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defTabSz="968375" eaLnBrk="1" hangingPunct="1">
              <a:spcBef>
                <a:spcPct val="0"/>
              </a:spcBef>
            </a:pPr>
            <a:r>
              <a:rPr lang="de-DE" sz="1500" i="1">
                <a:solidFill>
                  <a:srgbClr val="336600"/>
                </a:solidFill>
              </a:rPr>
              <a:t>N</a:t>
            </a:r>
            <a:r>
              <a:rPr lang="de-DE" sz="1500" baseline="-25000">
                <a:solidFill>
                  <a:srgbClr val="336600"/>
                </a:solidFill>
              </a:rPr>
              <a:t>4</a:t>
            </a:r>
            <a:endParaRPr lang="en-US" altLang="zh-CN" sz="1500">
              <a:solidFill>
                <a:srgbClr val="336600"/>
              </a:solidFill>
              <a:ea typeface="宋体" charset="-122"/>
            </a:endParaRPr>
          </a:p>
        </p:txBody>
      </p:sp>
      <p:sp>
        <p:nvSpPr>
          <p:cNvPr id="1225844" name="Rectangle 116"/>
          <p:cNvSpPr>
            <a:spLocks noChangeAspect="1" noChangeArrowheads="1"/>
          </p:cNvSpPr>
          <p:nvPr/>
        </p:nvSpPr>
        <p:spPr bwMode="auto">
          <a:xfrm flipH="1" flipV="1">
            <a:off x="5549900" y="3524250"/>
            <a:ext cx="119063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45" name="Rectangle 117"/>
          <p:cNvSpPr>
            <a:spLocks noChangeAspect="1" noChangeArrowheads="1"/>
          </p:cNvSpPr>
          <p:nvPr/>
        </p:nvSpPr>
        <p:spPr bwMode="auto">
          <a:xfrm flipH="1" flipV="1">
            <a:off x="5549900" y="3524250"/>
            <a:ext cx="119063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46" name="Rectangle 118"/>
          <p:cNvSpPr>
            <a:spLocks noChangeAspect="1" noChangeArrowheads="1"/>
          </p:cNvSpPr>
          <p:nvPr/>
        </p:nvSpPr>
        <p:spPr bwMode="auto">
          <a:xfrm flipH="1" flipV="1">
            <a:off x="5581650" y="3554413"/>
            <a:ext cx="58738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47" name="Rectangle 119"/>
          <p:cNvSpPr>
            <a:spLocks noChangeAspect="1" noChangeArrowheads="1"/>
          </p:cNvSpPr>
          <p:nvPr/>
        </p:nvSpPr>
        <p:spPr bwMode="auto">
          <a:xfrm flipH="1" flipV="1">
            <a:off x="3443288" y="374967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48" name="Rectangle 120"/>
          <p:cNvSpPr>
            <a:spLocks noChangeAspect="1" noChangeArrowheads="1"/>
          </p:cNvSpPr>
          <p:nvPr/>
        </p:nvSpPr>
        <p:spPr bwMode="auto">
          <a:xfrm flipH="1" flipV="1">
            <a:off x="3443288" y="374967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49" name="Rectangle 121"/>
          <p:cNvSpPr>
            <a:spLocks noChangeAspect="1" noChangeArrowheads="1"/>
          </p:cNvSpPr>
          <p:nvPr/>
        </p:nvSpPr>
        <p:spPr bwMode="auto">
          <a:xfrm flipH="1" flipV="1">
            <a:off x="3473450" y="3779838"/>
            <a:ext cx="58738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0" name="Rectangle 122"/>
          <p:cNvSpPr>
            <a:spLocks noChangeAspect="1" noChangeArrowheads="1"/>
          </p:cNvSpPr>
          <p:nvPr/>
        </p:nvSpPr>
        <p:spPr bwMode="auto">
          <a:xfrm flipH="1" flipV="1">
            <a:off x="3436938" y="2779713"/>
            <a:ext cx="119062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1" name="Rectangle 123"/>
          <p:cNvSpPr>
            <a:spLocks noChangeAspect="1" noChangeArrowheads="1"/>
          </p:cNvSpPr>
          <p:nvPr/>
        </p:nvSpPr>
        <p:spPr bwMode="auto">
          <a:xfrm flipH="1" flipV="1">
            <a:off x="3436938" y="2779713"/>
            <a:ext cx="119062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2" name="Rectangle 124"/>
          <p:cNvSpPr>
            <a:spLocks noChangeAspect="1" noChangeArrowheads="1"/>
          </p:cNvSpPr>
          <p:nvPr/>
        </p:nvSpPr>
        <p:spPr bwMode="auto">
          <a:xfrm flipH="1" flipV="1">
            <a:off x="3468688" y="2811463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3" name="Rectangle 125"/>
          <p:cNvSpPr>
            <a:spLocks noChangeAspect="1" noChangeArrowheads="1"/>
          </p:cNvSpPr>
          <p:nvPr/>
        </p:nvSpPr>
        <p:spPr bwMode="auto">
          <a:xfrm flipH="1" flipV="1">
            <a:off x="3449638" y="2198688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4" name="Rectangle 126"/>
          <p:cNvSpPr>
            <a:spLocks noChangeAspect="1" noChangeArrowheads="1"/>
          </p:cNvSpPr>
          <p:nvPr/>
        </p:nvSpPr>
        <p:spPr bwMode="auto">
          <a:xfrm flipH="1" flipV="1">
            <a:off x="3449638" y="2198688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5" name="Rectangle 127"/>
          <p:cNvSpPr>
            <a:spLocks noChangeAspect="1" noChangeArrowheads="1"/>
          </p:cNvSpPr>
          <p:nvPr/>
        </p:nvSpPr>
        <p:spPr bwMode="auto">
          <a:xfrm flipH="1" flipV="1">
            <a:off x="3479800" y="2228850"/>
            <a:ext cx="58738" cy="58738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6" name="Rectangle 128"/>
          <p:cNvSpPr>
            <a:spLocks noChangeAspect="1" noChangeArrowheads="1"/>
          </p:cNvSpPr>
          <p:nvPr/>
        </p:nvSpPr>
        <p:spPr bwMode="auto">
          <a:xfrm flipH="1" flipV="1">
            <a:off x="5561013" y="322262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7" name="Rectangle 129"/>
          <p:cNvSpPr>
            <a:spLocks noChangeAspect="1" noChangeArrowheads="1"/>
          </p:cNvSpPr>
          <p:nvPr/>
        </p:nvSpPr>
        <p:spPr bwMode="auto">
          <a:xfrm flipH="1" flipV="1">
            <a:off x="5561013" y="322262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8" name="Rectangle 130"/>
          <p:cNvSpPr>
            <a:spLocks noChangeAspect="1" noChangeArrowheads="1"/>
          </p:cNvSpPr>
          <p:nvPr/>
        </p:nvSpPr>
        <p:spPr bwMode="auto">
          <a:xfrm flipH="1" flipV="1">
            <a:off x="5591175" y="3252788"/>
            <a:ext cx="58738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59" name="Rectangle 131"/>
          <p:cNvSpPr>
            <a:spLocks noChangeAspect="1" noChangeArrowheads="1"/>
          </p:cNvSpPr>
          <p:nvPr/>
        </p:nvSpPr>
        <p:spPr bwMode="auto">
          <a:xfrm flipH="1" flipV="1">
            <a:off x="5549900" y="219392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60" name="Rectangle 132"/>
          <p:cNvSpPr>
            <a:spLocks noChangeAspect="1" noChangeArrowheads="1"/>
          </p:cNvSpPr>
          <p:nvPr/>
        </p:nvSpPr>
        <p:spPr bwMode="auto">
          <a:xfrm flipH="1" flipV="1">
            <a:off x="5549900" y="219392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61" name="Rectangle 133"/>
          <p:cNvSpPr>
            <a:spLocks noChangeAspect="1" noChangeArrowheads="1"/>
          </p:cNvSpPr>
          <p:nvPr/>
        </p:nvSpPr>
        <p:spPr bwMode="auto">
          <a:xfrm flipH="1" flipV="1">
            <a:off x="5580063" y="2224088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62" name="Line 134"/>
          <p:cNvSpPr>
            <a:spLocks noChangeShapeType="1"/>
          </p:cNvSpPr>
          <p:nvPr/>
        </p:nvSpPr>
        <p:spPr bwMode="auto">
          <a:xfrm>
            <a:off x="4498975" y="3800475"/>
            <a:ext cx="187483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63" name="Line 135"/>
          <p:cNvSpPr>
            <a:spLocks noChangeShapeType="1"/>
          </p:cNvSpPr>
          <p:nvPr/>
        </p:nvSpPr>
        <p:spPr bwMode="auto">
          <a:xfrm flipH="1" flipV="1">
            <a:off x="6373813" y="2244725"/>
            <a:ext cx="0" cy="172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64" name="Line 136"/>
          <p:cNvSpPr>
            <a:spLocks noChangeShapeType="1"/>
          </p:cNvSpPr>
          <p:nvPr/>
        </p:nvSpPr>
        <p:spPr bwMode="auto">
          <a:xfrm flipH="1" flipV="1">
            <a:off x="5978525" y="2244725"/>
            <a:ext cx="0" cy="2365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65" name="Line 137"/>
          <p:cNvSpPr>
            <a:spLocks noChangeShapeType="1"/>
          </p:cNvSpPr>
          <p:nvPr/>
        </p:nvSpPr>
        <p:spPr bwMode="auto">
          <a:xfrm flipH="1">
            <a:off x="5978525" y="2244725"/>
            <a:ext cx="39528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5866" name="Text Box 138"/>
          <p:cNvSpPr txBox="1">
            <a:spLocks noChangeArrowheads="1"/>
          </p:cNvSpPr>
          <p:nvPr/>
        </p:nvSpPr>
        <p:spPr bwMode="auto">
          <a:xfrm>
            <a:off x="6343650" y="3290888"/>
            <a:ext cx="4016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808" tIns="48404" rIns="96808" bIns="48404">
            <a:spAutoFit/>
          </a:bodyPr>
          <a:lstStyle/>
          <a:p>
            <a:pPr defTabSz="968375" eaLnBrk="1" hangingPunct="1">
              <a:spcBef>
                <a:spcPct val="0"/>
              </a:spcBef>
            </a:pPr>
            <a:r>
              <a:rPr lang="de-DE" sz="1500" i="1">
                <a:solidFill>
                  <a:srgbClr val="CC0000"/>
                </a:solidFill>
              </a:rPr>
              <a:t>N</a:t>
            </a:r>
            <a:r>
              <a:rPr lang="de-DE" sz="1500" baseline="-25000">
                <a:solidFill>
                  <a:srgbClr val="CC0000"/>
                </a:solidFill>
              </a:rPr>
              <a:t>1</a:t>
            </a:r>
            <a:endParaRPr lang="en-US" altLang="zh-CN" sz="150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225867" name="Rectangle 139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68" name="Rectangle 140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69" name="Rectangle 141"/>
          <p:cNvSpPr>
            <a:spLocks noChangeAspect="1" noChangeArrowheads="1"/>
          </p:cNvSpPr>
          <p:nvPr/>
        </p:nvSpPr>
        <p:spPr bwMode="auto">
          <a:xfrm flipH="1" flipV="1">
            <a:off x="6323013" y="2217738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0" name="Rectangle 142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1" name="Rectangle 143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2" name="Rectangle 144"/>
          <p:cNvSpPr>
            <a:spLocks noChangeAspect="1" noChangeArrowheads="1"/>
          </p:cNvSpPr>
          <p:nvPr/>
        </p:nvSpPr>
        <p:spPr bwMode="auto">
          <a:xfrm flipH="1" flipV="1">
            <a:off x="5959475" y="2220913"/>
            <a:ext cx="58738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3" name="Rectangle 145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4" name="Rectangle 146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5" name="Rectangle 147"/>
          <p:cNvSpPr>
            <a:spLocks noChangeAspect="1" noChangeArrowheads="1"/>
          </p:cNvSpPr>
          <p:nvPr/>
        </p:nvSpPr>
        <p:spPr bwMode="auto">
          <a:xfrm flipH="1" flipV="1">
            <a:off x="6338888" y="3783013"/>
            <a:ext cx="58737" cy="58737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6" name="Rectangle 148"/>
          <p:cNvSpPr>
            <a:spLocks noChangeAspect="1" noChangeArrowheads="1"/>
          </p:cNvSpPr>
          <p:nvPr/>
        </p:nvSpPr>
        <p:spPr bwMode="auto">
          <a:xfrm flipH="1" flipV="1">
            <a:off x="4967288" y="4127500"/>
            <a:ext cx="117475" cy="11906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7" name="Rectangle 149"/>
          <p:cNvSpPr>
            <a:spLocks noChangeAspect="1" noChangeArrowheads="1"/>
          </p:cNvSpPr>
          <p:nvPr/>
        </p:nvSpPr>
        <p:spPr bwMode="auto">
          <a:xfrm flipH="1" flipV="1">
            <a:off x="4967288" y="4127500"/>
            <a:ext cx="117475" cy="11906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8" name="Rectangle 150"/>
          <p:cNvSpPr>
            <a:spLocks noChangeAspect="1" noChangeArrowheads="1"/>
          </p:cNvSpPr>
          <p:nvPr/>
        </p:nvSpPr>
        <p:spPr bwMode="auto">
          <a:xfrm flipH="1" flipV="1">
            <a:off x="4997450" y="4159250"/>
            <a:ext cx="58738" cy="58738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79" name="Rectangle 151"/>
          <p:cNvSpPr>
            <a:spLocks noChangeAspect="1" noChangeArrowheads="1"/>
          </p:cNvSpPr>
          <p:nvPr/>
        </p:nvSpPr>
        <p:spPr bwMode="auto">
          <a:xfrm flipH="1" flipV="1">
            <a:off x="4970463" y="3532188"/>
            <a:ext cx="119062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80" name="Rectangle 152"/>
          <p:cNvSpPr>
            <a:spLocks noChangeAspect="1" noChangeArrowheads="1"/>
          </p:cNvSpPr>
          <p:nvPr/>
        </p:nvSpPr>
        <p:spPr bwMode="auto">
          <a:xfrm flipH="1" flipV="1">
            <a:off x="4970463" y="3532188"/>
            <a:ext cx="119062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5881" name="Rectangle 153"/>
          <p:cNvSpPr>
            <a:spLocks noChangeAspect="1" noChangeArrowheads="1"/>
          </p:cNvSpPr>
          <p:nvPr/>
        </p:nvSpPr>
        <p:spPr bwMode="auto">
          <a:xfrm flipH="1" flipV="1">
            <a:off x="5000625" y="3562350"/>
            <a:ext cx="60325" cy="58738"/>
          </a:xfrm>
          <a:prstGeom prst="rect">
            <a:avLst/>
          </a:prstGeom>
          <a:solidFill>
            <a:srgbClr val="0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4736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Design Closure Problem</a:t>
            </a:r>
            <a:endParaRPr lang="he-IL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" name="Picture 2" descr="Fig8_1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570" y="908720"/>
            <a:ext cx="4365485" cy="463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 descr="Fig8_1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6765" y="1628800"/>
            <a:ext cx="4275475" cy="428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Fig8_1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1980" y="2213865"/>
            <a:ext cx="4275475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01570" y="5949280"/>
            <a:ext cx="7016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dirty="0"/>
              <a:t>Iterative </a:t>
            </a:r>
            <a:r>
              <a:rPr lang="en-US" sz="2400" dirty="0" smtClean="0"/>
              <a:t>removal </a:t>
            </a:r>
            <a:r>
              <a:rPr lang="en-US" sz="2400" dirty="0"/>
              <a:t>of </a:t>
            </a:r>
            <a:r>
              <a:rPr lang="en-US" sz="2400" dirty="0" smtClean="0"/>
              <a:t>timing violations </a:t>
            </a:r>
            <a:r>
              <a:rPr lang="en-US" sz="2400" dirty="0"/>
              <a:t>(white lines)</a:t>
            </a:r>
          </a:p>
        </p:txBody>
      </p:sp>
    </p:spTree>
    <p:extLst>
      <p:ext uri="{BB962C8B-B14F-4D97-AF65-F5344CB8AC3E}">
        <p14:creationId xmlns:p14="http://schemas.microsoft.com/office/powerpoint/2010/main" xmlns="" val="19903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Design Verification</a:t>
            </a:r>
            <a:endParaRPr lang="he-IL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61610" y="1133745"/>
            <a:ext cx="6435715" cy="84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nsuring </a:t>
            </a:r>
            <a:r>
              <a:rPr lang="en-US" dirty="0">
                <a:solidFill>
                  <a:schemeClr val="tx1"/>
                </a:solidFill>
              </a:rPr>
              <a:t>correctness of the design </a:t>
            </a:r>
            <a:r>
              <a:rPr lang="en-US" dirty="0" smtClean="0">
                <a:solidFill>
                  <a:schemeClr val="tx1"/>
                </a:solidFill>
              </a:rPr>
              <a:t>against </a:t>
            </a:r>
            <a:r>
              <a:rPr lang="en-US" dirty="0">
                <a:solidFill>
                  <a:schemeClr val="tx1"/>
                </a:solidFill>
              </a:rPr>
              <a:t>its implementation (at different levels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83444" y="2521744"/>
            <a:ext cx="3433761" cy="3368675"/>
            <a:chOff x="1371" y="1747"/>
            <a:chExt cx="2163" cy="2122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371" y="2121"/>
              <a:ext cx="737" cy="1690"/>
              <a:chOff x="1371" y="2121"/>
              <a:chExt cx="737" cy="1690"/>
            </a:xfrm>
          </p:grpSpPr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1371" y="2121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ym typeface="Symbol" pitchFamily="18" charset="2"/>
                  </a:rPr>
                  <a:t>behavior</a:t>
                </a:r>
              </a:p>
            </p:txBody>
          </p:sp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1371" y="3081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ym typeface="Symbol" pitchFamily="18" charset="2"/>
                  </a:rPr>
                  <a:t>structure</a:t>
                </a:r>
              </a:p>
            </p:txBody>
          </p:sp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1419" y="2601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ym typeface="Symbol" pitchFamily="18" charset="2"/>
                  </a:rPr>
                  <a:t>function</a:t>
                </a:r>
              </a:p>
            </p:txBody>
          </p:sp>
          <p:sp>
            <p:nvSpPr>
              <p:cNvPr id="52" name="Text Box 9"/>
              <p:cNvSpPr txBox="1">
                <a:spLocks noChangeArrowheads="1"/>
              </p:cNvSpPr>
              <p:nvPr/>
            </p:nvSpPr>
            <p:spPr bwMode="auto">
              <a:xfrm>
                <a:off x="1515" y="3561"/>
                <a:ext cx="5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ym typeface="Symbol" pitchFamily="18" charset="2"/>
                  </a:rPr>
                  <a:t>layout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636" y="1747"/>
              <a:ext cx="898" cy="2122"/>
              <a:chOff x="2636" y="1747"/>
              <a:chExt cx="898" cy="2122"/>
            </a:xfrm>
          </p:grpSpPr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2662" y="2093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ym typeface="Symbol" pitchFamily="18" charset="2"/>
                  </a:rPr>
                  <a:t>HDL / RTL</a:t>
                </a: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684" y="2045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42" name="Text Box 13"/>
              <p:cNvSpPr txBox="1">
                <a:spLocks noChangeArrowheads="1"/>
              </p:cNvSpPr>
              <p:nvPr/>
            </p:nvSpPr>
            <p:spPr bwMode="auto">
              <a:xfrm>
                <a:off x="2684" y="3091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ym typeface="Symbol" pitchFamily="18" charset="2"/>
                  </a:rPr>
                  <a:t>Gate level</a:t>
                </a: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684" y="2525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2658" y="2573"/>
                <a:ext cx="8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ym typeface="Symbol" pitchFamily="18" charset="2"/>
                  </a:rPr>
                  <a:t>Logic level</a:t>
                </a: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2684" y="3005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46" name="Text Box 17"/>
              <p:cNvSpPr txBox="1">
                <a:spLocks noChangeArrowheads="1"/>
              </p:cNvSpPr>
              <p:nvPr/>
            </p:nvSpPr>
            <p:spPr bwMode="auto">
              <a:xfrm>
                <a:off x="2636" y="3571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ym typeface="Symbol" pitchFamily="18" charset="2"/>
                  </a:rPr>
                  <a:t>Mask level</a:t>
                </a: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684" y="3485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2796" y="1747"/>
                <a:ext cx="6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2000" dirty="0" smtClean="0">
                    <a:sym typeface="Symbol" pitchFamily="18" charset="2"/>
                  </a:rPr>
                  <a:t>Design</a:t>
                </a:r>
                <a:endParaRPr lang="en-US" sz="2000" dirty="0">
                  <a:sym typeface="Symbol" pitchFamily="18" charset="2"/>
                </a:endParaRP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35982" y="3177381"/>
            <a:ext cx="790575" cy="2438400"/>
            <a:chOff x="2138" y="2179"/>
            <a:chExt cx="498" cy="1536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 flipH="1">
              <a:off x="2492" y="2179"/>
              <a:ext cx="144" cy="432"/>
            </a:xfrm>
            <a:custGeom>
              <a:avLst/>
              <a:gdLst>
                <a:gd name="T0" fmla="*/ 0 w 96"/>
                <a:gd name="T1" fmla="*/ 0 h 432"/>
                <a:gd name="T2" fmla="*/ 96 w 96"/>
                <a:gd name="T3" fmla="*/ 192 h 432"/>
                <a:gd name="T4" fmla="*/ 0 w 9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32">
                  <a:moveTo>
                    <a:pt x="0" y="0"/>
                  </a:moveTo>
                  <a:cubicBezTo>
                    <a:pt x="48" y="60"/>
                    <a:pt x="96" y="120"/>
                    <a:pt x="96" y="192"/>
                  </a:cubicBezTo>
                  <a:cubicBezTo>
                    <a:pt x="96" y="264"/>
                    <a:pt x="16" y="392"/>
                    <a:pt x="0" y="4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H="1">
              <a:off x="2492" y="2707"/>
              <a:ext cx="144" cy="432"/>
            </a:xfrm>
            <a:custGeom>
              <a:avLst/>
              <a:gdLst>
                <a:gd name="T0" fmla="*/ 0 w 96"/>
                <a:gd name="T1" fmla="*/ 0 h 432"/>
                <a:gd name="T2" fmla="*/ 96 w 96"/>
                <a:gd name="T3" fmla="*/ 192 h 432"/>
                <a:gd name="T4" fmla="*/ 0 w 9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32">
                  <a:moveTo>
                    <a:pt x="0" y="0"/>
                  </a:moveTo>
                  <a:cubicBezTo>
                    <a:pt x="48" y="60"/>
                    <a:pt x="96" y="120"/>
                    <a:pt x="96" y="192"/>
                  </a:cubicBezTo>
                  <a:cubicBezTo>
                    <a:pt x="96" y="264"/>
                    <a:pt x="16" y="392"/>
                    <a:pt x="0" y="4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flipH="1">
              <a:off x="2492" y="3283"/>
              <a:ext cx="144" cy="432"/>
            </a:xfrm>
            <a:custGeom>
              <a:avLst/>
              <a:gdLst>
                <a:gd name="T0" fmla="*/ 0 w 96"/>
                <a:gd name="T1" fmla="*/ 0 h 432"/>
                <a:gd name="T2" fmla="*/ 96 w 96"/>
                <a:gd name="T3" fmla="*/ 192 h 432"/>
                <a:gd name="T4" fmla="*/ 0 w 9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32">
                  <a:moveTo>
                    <a:pt x="0" y="0"/>
                  </a:moveTo>
                  <a:cubicBezTo>
                    <a:pt x="48" y="60"/>
                    <a:pt x="96" y="120"/>
                    <a:pt x="96" y="192"/>
                  </a:cubicBezTo>
                  <a:cubicBezTo>
                    <a:pt x="96" y="264"/>
                    <a:pt x="16" y="392"/>
                    <a:pt x="0" y="4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38" y="2227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ym typeface="Symbol" pitchFamily="18" charset="2"/>
                </a:rPr>
                <a:t></a:t>
              </a:r>
              <a:r>
                <a:rPr lang="en-US" sz="2000" dirty="0">
                  <a:sym typeface="Symbol" pitchFamily="18" charset="2"/>
                </a:rPr>
                <a:t> ?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138" y="2755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ym typeface="Symbol" pitchFamily="18" charset="2"/>
                </a:rPr>
                <a:t></a:t>
              </a:r>
              <a:r>
                <a:rPr lang="en-US" sz="2000" dirty="0">
                  <a:sym typeface="Symbol" pitchFamily="18" charset="2"/>
                </a:rPr>
                <a:t> ?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38" y="3341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ym typeface="Symbol" pitchFamily="18" charset="2"/>
                </a:rPr>
                <a:t></a:t>
              </a:r>
              <a:r>
                <a:rPr lang="en-US" sz="2000" dirty="0">
                  <a:sym typeface="Symbol" pitchFamily="18" charset="2"/>
                </a:rPr>
                <a:t> ?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97582" y="2415379"/>
            <a:ext cx="1143000" cy="609600"/>
            <a:chOff x="624" y="1680"/>
            <a:chExt cx="720" cy="384"/>
          </a:xfrm>
        </p:grpSpPr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24" y="1680"/>
              <a:ext cx="720" cy="384"/>
            </a:xfrm>
            <a:prstGeom prst="flowChartDocumen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96" y="1738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ym typeface="Symbol" pitchFamily="18" charset="2"/>
                </a:rPr>
                <a:t>model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31940" y="257390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>
                <a:sym typeface="Symbol" pitchFamily="18" charset="2"/>
              </a:rPr>
              <a:t></a:t>
            </a:r>
            <a:r>
              <a:rPr lang="en-US" sz="2000" dirty="0">
                <a:sym typeface="Symbol" pitchFamily="18" charset="2"/>
              </a:rPr>
              <a:t> ?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38409" y="2619097"/>
            <a:ext cx="2128646" cy="539873"/>
          </a:xfrm>
          <a:custGeom>
            <a:avLst/>
            <a:gdLst>
              <a:gd name="connsiteX0" fmla="*/ 0 w 2085654"/>
              <a:gd name="connsiteY0" fmla="*/ 62458 h 576166"/>
              <a:gd name="connsiteX1" fmla="*/ 441789 w 2085654"/>
              <a:gd name="connsiteY1" fmla="*/ 31636 h 576166"/>
              <a:gd name="connsiteX2" fmla="*/ 1181528 w 2085654"/>
              <a:gd name="connsiteY2" fmla="*/ 452876 h 576166"/>
              <a:gd name="connsiteX3" fmla="*/ 2085654 w 2085654"/>
              <a:gd name="connsiteY3" fmla="*/ 576166 h 57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654" h="576166">
                <a:moveTo>
                  <a:pt x="0" y="62458"/>
                </a:moveTo>
                <a:cubicBezTo>
                  <a:pt x="122434" y="14512"/>
                  <a:pt x="244868" y="-33434"/>
                  <a:pt x="441789" y="31636"/>
                </a:cubicBezTo>
                <a:cubicBezTo>
                  <a:pt x="638710" y="96706"/>
                  <a:pt x="907551" y="362121"/>
                  <a:pt x="1181528" y="452876"/>
                </a:cubicBezTo>
                <a:cubicBezTo>
                  <a:pt x="1455505" y="543631"/>
                  <a:pt x="1770579" y="559898"/>
                  <a:pt x="2085654" y="576166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9365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Design Techniques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Greedy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Divide and Conquer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Network Flow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Mathematical Programming (e.g., linear programming, integer linear programming)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3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41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Reduction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92215" y="1178751"/>
            <a:ext cx="8120245" cy="45905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Idea: If I can solve problem A, and if problem B can be transformed into an instance of problem A, then I can solve problem B by </a:t>
            </a:r>
            <a:r>
              <a:rPr lang="en-US" sz="2800" u="sng" dirty="0" smtClean="0"/>
              <a:t>reducing</a:t>
            </a:r>
            <a:r>
              <a:rPr lang="en-US" sz="2800" dirty="0" smtClean="0"/>
              <a:t> problem B to problem A and then solve the corresponding problem A.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Problem A: Sorting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Problem B: Given n numbers, find the i-</a:t>
            </a:r>
            <a:r>
              <a:rPr lang="en-US" sz="2400" dirty="0" err="1" smtClean="0"/>
              <a:t>th</a:t>
            </a:r>
            <a:r>
              <a:rPr lang="en-US" sz="2400" dirty="0" smtClean="0"/>
              <a:t> largest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21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41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Analysis of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can be many different algorithms to solve the same problem.</a:t>
            </a:r>
          </a:p>
          <a:p>
            <a:r>
              <a:rPr lang="en-US" dirty="0" smtClean="0"/>
              <a:t>Need some way to compare 2 algorithms.</a:t>
            </a:r>
          </a:p>
          <a:p>
            <a:r>
              <a:rPr lang="en-US" dirty="0" smtClean="0"/>
              <a:t>Usually run time is the most important criterion used</a:t>
            </a:r>
          </a:p>
          <a:p>
            <a:pPr lvl="1"/>
            <a:r>
              <a:rPr lang="en-US" dirty="0" smtClean="0"/>
              <a:t>Space (memory) usage is of less concern now</a:t>
            </a:r>
          </a:p>
          <a:p>
            <a:r>
              <a:rPr lang="en-US" dirty="0" smtClean="0"/>
              <a:t>However, difficult to compare since algorithms may be implemented in different machines, use different languages, etc.</a:t>
            </a:r>
          </a:p>
          <a:p>
            <a:r>
              <a:rPr lang="en-US" dirty="0" smtClean="0"/>
              <a:t>Also, run time is input-dependent. Which input to use?</a:t>
            </a:r>
          </a:p>
          <a:p>
            <a:r>
              <a:rPr lang="en-US" dirty="0" smtClean="0"/>
              <a:t>Big-O notation is widely used for asymptotic analysis.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/>
              <a:t>Full </a:t>
            </a:r>
            <a:r>
              <a:rPr lang="en-US" sz="3600" dirty="0" smtClean="0"/>
              <a:t>Custom</a:t>
            </a:r>
            <a:endParaRPr lang="he-IL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6890"/>
            <a:ext cx="81867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22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Standard Cell (Semi Custom)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41" y="1268760"/>
            <a:ext cx="3645404" cy="363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39" y="5048132"/>
            <a:ext cx="3645405" cy="144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8_8b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6965" y="1268760"/>
            <a:ext cx="457828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98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1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Cell-Based Design (Standard Cells)</a:t>
            </a:r>
            <a:endParaRPr lang="he-IL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42131" y="4194085"/>
            <a:ext cx="261029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</a:rPr>
              <a:t>Routing channel 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</a:rPr>
              <a:t>requirements are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</a:rPr>
              <a:t>reduced by presence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</a:rPr>
              <a:t>of more interconnect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</a:rPr>
              <a:t>layers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545" y="1653182"/>
            <a:ext cx="57912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468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FPGA: Lookup Table (LUT)</a:t>
            </a:r>
            <a:endParaRPr lang="he-IL" sz="36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11560" y="1448780"/>
            <a:ext cx="77358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sz="2000" dirty="0">
                <a:effectLst/>
              </a:rPr>
              <a:t>Look-up Table </a:t>
            </a:r>
          </a:p>
          <a:p>
            <a:pPr lvl="1"/>
            <a:r>
              <a:rPr lang="en-US" sz="1800" dirty="0">
                <a:effectLst/>
              </a:rPr>
              <a:t>Truth table implemented in hardware</a:t>
            </a:r>
          </a:p>
          <a:p>
            <a:pPr lvl="1"/>
            <a:r>
              <a:rPr lang="en-US" sz="1800" dirty="0">
                <a:effectLst/>
              </a:rPr>
              <a:t>Can implement </a:t>
            </a:r>
            <a:r>
              <a:rPr lang="en-US" sz="1800" u="sng" dirty="0">
                <a:effectLst/>
              </a:rPr>
              <a:t>arbitrary function</a:t>
            </a:r>
            <a:r>
              <a:rPr lang="en-US" sz="1800" dirty="0">
                <a:effectLst/>
              </a:rPr>
              <a:t> with fixed number of inputs (typically 4-5) by programming the storage bits (customizing the truth table)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78848" y="3304568"/>
            <a:ext cx="2881312" cy="2476500"/>
            <a:chOff x="3312" y="2112"/>
            <a:chExt cx="1815" cy="1560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312" y="2112"/>
              <a:ext cx="181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/>
              <a:r>
                <a:rPr lang="en-US" sz="2000" i="1">
                  <a:solidFill>
                    <a:srgbClr val="0000FF"/>
                  </a:solidFill>
                </a:rPr>
                <a:t>	F = x</a:t>
              </a:r>
              <a:r>
                <a:rPr lang="en-US" sz="2000" i="1" baseline="-25000">
                  <a:solidFill>
                    <a:srgbClr val="0000FF"/>
                  </a:solidFill>
                </a:rPr>
                <a:t>1</a:t>
              </a:r>
              <a:r>
                <a:rPr lang="en-US" sz="2000" i="1">
                  <a:solidFill>
                    <a:srgbClr val="0000FF"/>
                  </a:solidFill>
                </a:rPr>
                <a:t>’x</a:t>
              </a:r>
              <a:r>
                <a:rPr lang="en-US" sz="2000" i="1" baseline="-25000">
                  <a:solidFill>
                    <a:srgbClr val="0000FF"/>
                  </a:solidFill>
                </a:rPr>
                <a:t>2</a:t>
              </a:r>
              <a:r>
                <a:rPr lang="en-US" sz="2000" i="1">
                  <a:solidFill>
                    <a:srgbClr val="0000FF"/>
                  </a:solidFill>
                </a:rPr>
                <a:t>’ + x</a:t>
              </a:r>
              <a:r>
                <a:rPr lang="en-US" sz="2000" i="1" baseline="-25000">
                  <a:solidFill>
                    <a:srgbClr val="0000FF"/>
                  </a:solidFill>
                </a:rPr>
                <a:t>1</a:t>
              </a:r>
              <a:r>
                <a:rPr lang="en-US" sz="2000" i="1">
                  <a:solidFill>
                    <a:srgbClr val="0000FF"/>
                  </a:solidFill>
                </a:rPr>
                <a:t>x</a:t>
              </a:r>
              <a:r>
                <a:rPr lang="en-US" sz="2000" i="1" baseline="-25000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773" y="2462"/>
              <a:ext cx="871" cy="1210"/>
              <a:chOff x="3945" y="2628"/>
              <a:chExt cx="871" cy="1210"/>
            </a:xfrm>
          </p:grpSpPr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993" y="2628"/>
                <a:ext cx="823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sz="2000" i="1" dirty="0">
                    <a:solidFill>
                      <a:srgbClr val="0000FF"/>
                    </a:solidFill>
                    <a:cs typeface="Arial" pitchFamily="34" charset="0"/>
                  </a:rPr>
                  <a:t>x1  x2    F</a:t>
                </a:r>
              </a:p>
              <a:p>
                <a:pPr algn="l" eaLnBrk="1" hangingPunct="1">
                  <a:spcBef>
                    <a:spcPct val="0"/>
                  </a:spcBef>
                </a:pPr>
                <a:endParaRPr lang="en-US" sz="2000" dirty="0">
                  <a:solidFill>
                    <a:srgbClr val="0000FF"/>
                  </a:solidFill>
                  <a:cs typeface="Arial" pitchFamily="34" charset="0"/>
                </a:endParaRPr>
              </a:p>
              <a:p>
                <a:pPr algn="l"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FF"/>
                    </a:solidFill>
                    <a:cs typeface="Arial" pitchFamily="34" charset="0"/>
                  </a:rPr>
                  <a:t>0    0      </a:t>
                </a:r>
                <a:r>
                  <a:rPr lang="en-US" sz="2000" b="1" dirty="0">
                    <a:solidFill>
                      <a:srgbClr val="0000FF"/>
                    </a:solidFill>
                    <a:cs typeface="Arial" pitchFamily="34" charset="0"/>
                  </a:rPr>
                  <a:t>1</a:t>
                </a:r>
              </a:p>
              <a:p>
                <a:pPr algn="l"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FF"/>
                    </a:solidFill>
                    <a:cs typeface="Arial" pitchFamily="34" charset="0"/>
                  </a:rPr>
                  <a:t>0    1      </a:t>
                </a:r>
                <a:r>
                  <a:rPr lang="en-US" sz="2000" b="1" dirty="0">
                    <a:solidFill>
                      <a:srgbClr val="0000FF"/>
                    </a:solidFill>
                    <a:cs typeface="Arial" pitchFamily="34" charset="0"/>
                  </a:rPr>
                  <a:t>0</a:t>
                </a:r>
              </a:p>
              <a:p>
                <a:pPr algn="l"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FF"/>
                    </a:solidFill>
                    <a:cs typeface="Arial" pitchFamily="34" charset="0"/>
                  </a:rPr>
                  <a:t>1    0      </a:t>
                </a:r>
                <a:r>
                  <a:rPr lang="en-US" sz="2000" b="1" dirty="0">
                    <a:solidFill>
                      <a:srgbClr val="0000FF"/>
                    </a:solidFill>
                    <a:cs typeface="Arial" pitchFamily="34" charset="0"/>
                  </a:rPr>
                  <a:t>0</a:t>
                </a:r>
              </a:p>
              <a:p>
                <a:pPr algn="l"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FF"/>
                    </a:solidFill>
                    <a:cs typeface="Arial" pitchFamily="34" charset="0"/>
                  </a:rPr>
                  <a:t>1    1      </a:t>
                </a:r>
                <a:r>
                  <a:rPr lang="en-US" sz="2000" b="1" dirty="0">
                    <a:solidFill>
                      <a:srgbClr val="0000FF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V="1">
                <a:off x="3945" y="2910"/>
                <a:ext cx="822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4549" y="2698"/>
                <a:ext cx="24" cy="10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he-IL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00599" y="3939564"/>
            <a:ext cx="3074989" cy="2233610"/>
            <a:chOff x="811" y="2589"/>
            <a:chExt cx="1937" cy="1407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864" y="2589"/>
              <a:ext cx="8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FF"/>
                  </a:solidFill>
                  <a:latin typeface="Tekton" pitchFamily="34" charset="0"/>
                  <a:cs typeface="Arial" pitchFamily="34" charset="0"/>
                </a:rPr>
                <a:t>2-Input LUT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428" y="2709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28" y="3418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1428" y="2709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716" y="285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92" y="280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92" y="30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092" y="323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092" y="3429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24" y="352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53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811" y="2685"/>
              <a:ext cx="273" cy="19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Tekton" pitchFamily="34" charset="0"/>
                  <a:cs typeface="Arial" pitchFamily="34" charset="0"/>
                </a:rPr>
                <a:t>0/1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301" y="3784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 i="1">
                  <a:solidFill>
                    <a:srgbClr val="0000FF"/>
                  </a:solidFill>
                  <a:latin typeface="Verdana" pitchFamily="34" charset="0"/>
                  <a:cs typeface="Arial" pitchFamily="34" charset="0"/>
                </a:rPr>
                <a:t>x1 x2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811" y="2902"/>
              <a:ext cx="273" cy="19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FF"/>
                  </a:solidFill>
                  <a:latin typeface="Tekton" pitchFamily="34" charset="0"/>
                  <a:cs typeface="Arial" pitchFamily="34" charset="0"/>
                </a:rPr>
                <a:t>0/1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811" y="3120"/>
              <a:ext cx="273" cy="19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FF"/>
                  </a:solidFill>
                  <a:latin typeface="Tekton" pitchFamily="34" charset="0"/>
                  <a:cs typeface="Arial" pitchFamily="34" charset="0"/>
                </a:rPr>
                <a:t>0/1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811" y="3331"/>
              <a:ext cx="273" cy="19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Tekton" pitchFamily="34" charset="0"/>
                  <a:cs typeface="Arial" pitchFamily="34" charset="0"/>
                </a:rPr>
                <a:t>0/1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719" y="3144"/>
              <a:ext cx="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>
                <a:solidFill>
                  <a:srgbClr val="0000FF"/>
                </a:solidFill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999" y="2892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0000FF"/>
                  </a:solidFill>
                  <a:latin typeface="Verdana" pitchFamily="34" charset="0"/>
                  <a:cs typeface="Arial" pitchFamily="34" charset="0"/>
                </a:rPr>
                <a:t>F</a:t>
              </a:r>
            </a:p>
          </p:txBody>
        </p:sp>
      </p:grp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443410" y="4126893"/>
            <a:ext cx="325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1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0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0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1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387848" y="3380768"/>
            <a:ext cx="2538412" cy="2266950"/>
            <a:chOff x="672" y="1824"/>
            <a:chExt cx="1599" cy="1428"/>
          </a:xfrm>
        </p:grpSpPr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1084" y="1824"/>
              <a:ext cx="118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Tekton" pitchFamily="34" charset="0"/>
                  <a:cs typeface="Arial" pitchFamily="34" charset="0"/>
                </a:rPr>
                <a:t>Programming bit </a:t>
              </a:r>
              <a:r>
                <a:rPr lang="en-US" sz="1600" i="1">
                  <a:latin typeface="Tekton" pitchFamily="34" charset="0"/>
                  <a:cs typeface="Arial" pitchFamily="34" charset="0"/>
                </a:rPr>
                <a:t>P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2" y="2187"/>
              <a:ext cx="1258" cy="1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084" y="1897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xmlns="" val="14398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2349</TotalTime>
  <Words>2385</Words>
  <Application>Microsoft Office PowerPoint</Application>
  <PresentationFormat>On-screen Show (4:3)</PresentationFormat>
  <Paragraphs>842</Paragraphs>
  <Slides>58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Foundry</vt:lpstr>
      <vt:lpstr>Document</vt:lpstr>
      <vt:lpstr>VLSI CAD Overview:  Design, Flows, Algorithms and Tools</vt:lpstr>
      <vt:lpstr>Design Factors and Styles</vt:lpstr>
      <vt:lpstr>The Big Picture: IC Design Methods</vt:lpstr>
      <vt:lpstr>Optimization: Levels of Abstraction</vt:lpstr>
      <vt:lpstr>Full Custom</vt:lpstr>
      <vt:lpstr>Full Custom</vt:lpstr>
      <vt:lpstr>Standard Cell (Semi Custom)</vt:lpstr>
      <vt:lpstr>Cell-Based Design (Standard Cells)</vt:lpstr>
      <vt:lpstr>FPGA: Lookup Table (LUT)</vt:lpstr>
      <vt:lpstr>FPGA: Logic Element</vt:lpstr>
      <vt:lpstr>FPGA: Architecture</vt:lpstr>
      <vt:lpstr>FPGA: Architecture</vt:lpstr>
      <vt:lpstr>Comparison of Design Styles</vt:lpstr>
      <vt:lpstr>Comparison of Design Styles</vt:lpstr>
      <vt:lpstr>Comparison of Design Styles</vt:lpstr>
      <vt:lpstr>Design Styles Tradeoffs</vt:lpstr>
      <vt:lpstr>The Inverted Pyramid (~2000)</vt:lpstr>
      <vt:lpstr>Moore’s law</vt:lpstr>
      <vt:lpstr>Data explosion and productivity</vt:lpstr>
      <vt:lpstr>Evolution of the EDA Industry</vt:lpstr>
      <vt:lpstr>History of VLSI Layout Tools</vt:lpstr>
      <vt:lpstr>Synthesis and Design Process (High Level)</vt:lpstr>
      <vt:lpstr>VLSI Design Flow</vt:lpstr>
      <vt:lpstr>High Level Synthesis (HLS)</vt:lpstr>
      <vt:lpstr>Design Compilation</vt:lpstr>
      <vt:lpstr>Behavioral Optimization</vt:lpstr>
      <vt:lpstr>Data Flow Graph Transformation</vt:lpstr>
      <vt:lpstr>Optimization in Temporal Domain</vt:lpstr>
      <vt:lpstr>Optimization in Spatial Domain</vt:lpstr>
      <vt:lpstr>Synthesis Flow at Logic Level</vt:lpstr>
      <vt:lpstr>Logic Optimization Methods</vt:lpstr>
      <vt:lpstr>Optimization Criteria for Synthesis</vt:lpstr>
      <vt:lpstr>Transformation-Based Synthesis</vt:lpstr>
      <vt:lpstr>Multi-Level Logic Minimization</vt:lpstr>
      <vt:lpstr>Two-Level Logic Minimization</vt:lpstr>
      <vt:lpstr>Physical Design Steps</vt:lpstr>
      <vt:lpstr>Partitioning</vt:lpstr>
      <vt:lpstr>Partitioning</vt:lpstr>
      <vt:lpstr>Partitioning - optimization Goals</vt:lpstr>
      <vt:lpstr>Floorplanning</vt:lpstr>
      <vt:lpstr>Floorplanning</vt:lpstr>
      <vt:lpstr>Floorplanning</vt:lpstr>
      <vt:lpstr>Floorplanning</vt:lpstr>
      <vt:lpstr>Floorplanning</vt:lpstr>
      <vt:lpstr>Placement</vt:lpstr>
      <vt:lpstr>Placement</vt:lpstr>
      <vt:lpstr>Placement</vt:lpstr>
      <vt:lpstr>Placement Optimization Objectives</vt:lpstr>
      <vt:lpstr>Routing</vt:lpstr>
      <vt:lpstr>Routing</vt:lpstr>
      <vt:lpstr>Routing</vt:lpstr>
      <vt:lpstr>Routing</vt:lpstr>
      <vt:lpstr>Routing</vt:lpstr>
      <vt:lpstr>The Design Closure Problem</vt:lpstr>
      <vt:lpstr>Design Verification</vt:lpstr>
      <vt:lpstr>Algorithm Design Techniques</vt:lpstr>
      <vt:lpstr>Reduction</vt:lpstr>
      <vt:lpstr>Analysis of 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CAD:  Design, Flows Algorithms and Tools</dc:title>
  <dc:creator>Shmuel Wimer</dc:creator>
  <cp:lastModifiedBy>pit</cp:lastModifiedBy>
  <cp:revision>63</cp:revision>
  <dcterms:created xsi:type="dcterms:W3CDTF">2006-08-16T00:00:00Z</dcterms:created>
  <dcterms:modified xsi:type="dcterms:W3CDTF">2019-07-15T05:06:19Z</dcterms:modified>
</cp:coreProperties>
</file>