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A37FBFC-B463-496C-A54A-BD828B6D186C}">
  <a:tblStyle styleId="{4A37FBFC-B463-496C-A54A-BD828B6D18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showMasterSp="0">
  <p:cSld name="Title and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9144000" cy="685800"/>
          </a:xfrm>
          <a:custGeom>
            <a:rect b="b" l="l" r="r" t="t"/>
            <a:pathLst>
              <a:path extrusionOk="0" h="685800" w="91440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A84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31140" y="1058925"/>
            <a:ext cx="8522970" cy="473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31140" y="1058925"/>
            <a:ext cx="8522970" cy="473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python.org/3/glossary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9144000" cy="685800"/>
          </a:xfrm>
          <a:custGeom>
            <a:rect b="b" l="l" r="r" t="t"/>
            <a:pathLst>
              <a:path extrusionOk="0" h="685800" w="91440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A84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1981200" y="3124200"/>
            <a:ext cx="5410200" cy="381000"/>
          </a:xfrm>
          <a:custGeom>
            <a:rect b="b" l="l" r="r" t="t"/>
            <a:pathLst>
              <a:path extrusionOk="0" h="381000" w="5410200">
                <a:moveTo>
                  <a:pt x="5337683" y="0"/>
                </a:moveTo>
                <a:lnTo>
                  <a:pt x="72517" y="0"/>
                </a:lnTo>
                <a:lnTo>
                  <a:pt x="44309" y="5705"/>
                </a:lnTo>
                <a:lnTo>
                  <a:pt x="21256" y="21256"/>
                </a:lnTo>
                <a:lnTo>
                  <a:pt x="5705" y="44309"/>
                </a:lnTo>
                <a:lnTo>
                  <a:pt x="0" y="72516"/>
                </a:lnTo>
                <a:lnTo>
                  <a:pt x="0" y="308483"/>
                </a:lnTo>
                <a:lnTo>
                  <a:pt x="5705" y="336690"/>
                </a:lnTo>
                <a:lnTo>
                  <a:pt x="21256" y="359743"/>
                </a:lnTo>
                <a:lnTo>
                  <a:pt x="44309" y="375294"/>
                </a:lnTo>
                <a:lnTo>
                  <a:pt x="72517" y="381000"/>
                </a:lnTo>
                <a:lnTo>
                  <a:pt x="5337683" y="381000"/>
                </a:lnTo>
                <a:lnTo>
                  <a:pt x="5365890" y="375294"/>
                </a:lnTo>
                <a:lnTo>
                  <a:pt x="5388943" y="359743"/>
                </a:lnTo>
                <a:lnTo>
                  <a:pt x="5404494" y="336690"/>
                </a:lnTo>
                <a:lnTo>
                  <a:pt x="5410200" y="308483"/>
                </a:lnTo>
                <a:lnTo>
                  <a:pt x="5410200" y="72516"/>
                </a:lnTo>
                <a:lnTo>
                  <a:pt x="5404494" y="44309"/>
                </a:lnTo>
                <a:lnTo>
                  <a:pt x="5388943" y="21256"/>
                </a:lnTo>
                <a:lnTo>
                  <a:pt x="5365890" y="5705"/>
                </a:lnTo>
                <a:lnTo>
                  <a:pt x="533768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3429012" y="3187350"/>
            <a:ext cx="3239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1F5F"/>
                </a:solidFill>
                <a:latin typeface="Verdana"/>
                <a:ea typeface="Verdana"/>
                <a:cs typeface="Verdana"/>
                <a:sym typeface="Verdana"/>
              </a:rPr>
              <a:t> Lists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3039617" y="97027"/>
            <a:ext cx="29127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Slicing of Lists</a:t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429488" y="1371600"/>
            <a:ext cx="8486140" cy="838200"/>
          </a:xfrm>
          <a:custGeom>
            <a:rect b="b" l="l" r="r" t="t"/>
            <a:pathLst>
              <a:path extrusionOk="0" h="838200" w="8486140">
                <a:moveTo>
                  <a:pt x="0" y="838200"/>
                </a:moveTo>
                <a:lnTo>
                  <a:pt x="8485886" y="838200"/>
                </a:lnTo>
                <a:lnTo>
                  <a:pt x="8485886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06704" y="779780"/>
            <a:ext cx="7901305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Accessing a part of list using index range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36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print(movies[0:2])	#Print movies[0], movies[1]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3664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"Gravity"]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450265" y="2438400"/>
            <a:ext cx="8486140" cy="696344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print(movies[:2])	#Print movies[0], movies[1]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"Gravity"]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57200" y="3505200"/>
            <a:ext cx="8486140" cy="838200"/>
          </a:xfrm>
          <a:custGeom>
            <a:rect b="b" l="l" r="r" t="t"/>
            <a:pathLst>
              <a:path extrusionOk="0" h="838200" w="8486140">
                <a:moveTo>
                  <a:pt x="0" y="838200"/>
                </a:moveTo>
                <a:lnTo>
                  <a:pt x="8485886" y="838200"/>
                </a:lnTo>
                <a:lnTo>
                  <a:pt x="8485886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57200" y="4572000"/>
            <a:ext cx="8486140" cy="838200"/>
          </a:xfrm>
          <a:custGeom>
            <a:rect b="b" l="l" r="r" t="t"/>
            <a:pathLst>
              <a:path extrusionOk="0" h="838200" w="8486140">
                <a:moveTo>
                  <a:pt x="0" y="838200"/>
                </a:moveTo>
                <a:lnTo>
                  <a:pt x="8485886" y="838200"/>
                </a:lnTo>
                <a:lnTo>
                  <a:pt x="8485886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81000" y="3581400"/>
            <a:ext cx="8534400" cy="255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2870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print(movies[1:])	#Print movies[0], movies[1]       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["Gravity",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39419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print(movies[:])	#Print movies[0], movies[1]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"Gravity",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320034" y="97027"/>
            <a:ext cx="31140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a List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406704" y="779780"/>
            <a:ext cx="427545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</a:t>
            </a:r>
            <a:r>
              <a:rPr b="1" lang="en-US" sz="20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“modify the elements”</a:t>
            </a: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list?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97560" y="3017901"/>
            <a:ext cx="40925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modify using index range ???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9488" y="1371600"/>
            <a:ext cx="8486140" cy="10676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movies[0]="007"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"007", "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Gravity",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57200" y="3505200"/>
            <a:ext cx="8486140" cy="1063112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movies[1:3]=[] //Make 1</a:t>
            </a:r>
            <a:r>
              <a:rPr baseline="30000" i="1" lang="en-US" sz="195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st	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and 2</a:t>
            </a:r>
            <a:r>
              <a:rPr baseline="30000" i="1" lang="en-US" sz="195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nd	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elements as empty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57956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"007"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092957" y="97027"/>
            <a:ext cx="35687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a list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27952" y="914400"/>
            <a:ext cx="8663940" cy="3352800"/>
          </a:xfrm>
          <a:custGeom>
            <a:rect b="b" l="l" r="r" t="t"/>
            <a:pathLst>
              <a:path extrusionOk="0" h="3352800" w="8663940">
                <a:moveTo>
                  <a:pt x="0" y="3352800"/>
                </a:moveTo>
                <a:lnTo>
                  <a:pt x="8663686" y="3352800"/>
                </a:lnTo>
                <a:lnTo>
                  <a:pt x="8663686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406704" y="875131"/>
            <a:ext cx="8197215" cy="3180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7950">
            <a:no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b="1"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Heterogeneous </a:t>
            </a: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(any data type!)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</a:t>
            </a:r>
            <a:r>
              <a:rPr b="1"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Contiguous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</a:t>
            </a:r>
            <a:r>
              <a:rPr b="1"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access </a:t>
            </a: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any element (Using index)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b="1"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</a:t>
            </a: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(numbered from 0 to n-1)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385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elements can change very easily (use method .append)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lists are </a:t>
            </a:r>
            <a:r>
              <a:rPr b="1"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mutable sequences </a:t>
            </a: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arbitrary objects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407157" y="97027"/>
            <a:ext cx="49396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Intrinsic Methods of Lists</a:t>
            </a:r>
            <a:endParaRPr/>
          </a:p>
        </p:txBody>
      </p:sp>
      <p:graphicFrame>
        <p:nvGraphicFramePr>
          <p:cNvPr id="157" name="Google Shape;157;p19"/>
          <p:cNvGraphicFramePr/>
          <p:nvPr/>
        </p:nvGraphicFramePr>
        <p:xfrm>
          <a:off x="513194" y="886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2423150"/>
                <a:gridCol w="5654050"/>
              </a:tblGrid>
              <a:tr h="483225">
                <a:tc>
                  <a:txBody>
                    <a:bodyPr/>
                    <a:lstStyle/>
                    <a:p>
                      <a:pPr indent="0" lvl="0" marL="798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4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476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844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A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append(elem)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item elem at the end of the list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extend(L)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 all items in given list L to the end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insert(i, elem)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 item elem at position i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remove(elem)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first item that is equal to elem, from the list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6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pop([i])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206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and return item at position i (last item if i is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provided)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 all items and empty the list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index(elem)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index of first item that is equal to elem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66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count(elem)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the number of items that is equal to elem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93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 items in a list in ascending order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Reverse the order of items in a list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3975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650">
                <a:tc>
                  <a:txBody>
                    <a:bodyPr/>
                    <a:lstStyle/>
                    <a:p>
                      <a:pPr indent="0" lvl="0" marL="679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copy()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60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Return a shallow copy of the list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54600" marB="0" marR="0" marL="0">
                    <a:lnL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6A2E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612641" y="97027"/>
            <a:ext cx="253111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Methods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406704" y="883665"/>
            <a:ext cx="7978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Length of a List – </a:t>
            </a:r>
            <a:r>
              <a:rPr b="1" lang="en-US" sz="20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len(d) </a:t>
            </a: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number of items in the dictionary </a:t>
            </a:r>
            <a:r>
              <a:rPr i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457200" y="1295400"/>
            <a:ext cx="8486140" cy="1143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 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6100445" rtl="0" algn="l">
              <a:lnSpc>
                <a:spcPct val="144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(movies) 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468680" y="3151911"/>
            <a:ext cx="8486140" cy="1191895"/>
          </a:xfrm>
          <a:custGeom>
            <a:rect b="b" l="l" r="r" t="t"/>
            <a:pathLst>
              <a:path extrusionOk="0" h="1191895" w="8486140">
                <a:moveTo>
                  <a:pt x="0" y="1191488"/>
                </a:moveTo>
                <a:lnTo>
                  <a:pt x="8485886" y="1191488"/>
                </a:lnTo>
                <a:lnTo>
                  <a:pt x="8485886" y="0"/>
                </a:lnTo>
                <a:lnTo>
                  <a:pt x="0" y="0"/>
                </a:lnTo>
                <a:lnTo>
                  <a:pt x="0" y="1191488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411276" y="2636647"/>
            <a:ext cx="6412230" cy="2334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5941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Times New Roman"/>
              <a:buAutoNum type="alphaLcParenBoth" startAt="2"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 element to a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8590" marR="0" rtl="0" algn="l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movies.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("The Walk‟)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859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859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	Age", "Gravity", "Rio",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"The Walk”]</a:t>
            </a:r>
            <a:endParaRPr b="1"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859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1" sz="2000">
              <a:solidFill>
                <a:srgbClr val="1A1A6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859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 Extend a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461759" y="5133085"/>
            <a:ext cx="8486140" cy="1376018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movies.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extend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(“Rio2”, “Ice”)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Age‟, "Gravity", "Rio", "The walk",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"Rio2",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 “Ice”]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408426" y="97027"/>
            <a:ext cx="29381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Methods…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406704" y="883665"/>
            <a:ext cx="55460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(d1) Insert elements into a list at a desired position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457200" y="1371600"/>
            <a:ext cx="8486140" cy="1439497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movies.insert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(1, “Ice Age2”)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Age‟,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"Ice Age2‟, "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Gravity‟,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51815" y="3322701"/>
            <a:ext cx="5946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(d2) Insert more than one element at a desired position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457200" y="3962400"/>
            <a:ext cx="8486140" cy="1812035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movies.insert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(1, “Ice Age2”, “Ice Age3”) 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//Wrong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movies[1:1] = (“Ice Age2”, “Ice Age3”)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</a:t>
            </a: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"Ice Age2‟, "Ice Age3‟,”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Gravity‟, "Rio‟]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408426" y="97027"/>
            <a:ext cx="29381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Methods…</a:t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457200" y="1371600"/>
            <a:ext cx="8486140" cy="1143000"/>
          </a:xfrm>
          <a:custGeom>
            <a:rect b="b" l="l" r="r" t="t"/>
            <a:pathLst>
              <a:path extrusionOk="0" h="1143000" w="8486140">
                <a:moveTo>
                  <a:pt x="0" y="1143000"/>
                </a:moveTo>
                <a:lnTo>
                  <a:pt x="8485886" y="1143000"/>
                </a:lnTo>
                <a:lnTo>
                  <a:pt x="8485886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406704" y="883665"/>
            <a:ext cx="6556375" cy="2312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4170" lvl="0" marL="356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Times New Roman"/>
              <a:buAutoNum type="alphaLcParenBoth" startAt="5"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the index of a given element (First occurrence..)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.index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(“Ice Age”))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4960" lvl="0" marL="3727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Times New Roman"/>
              <a:buAutoNum type="alphaLcParenBoth" startAt="6"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the frequency of an element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457200" y="3429000"/>
            <a:ext cx="8486140" cy="1143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“Rio”, “Ice Age”]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.count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(“Ice Age”))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06704" y="4770882"/>
            <a:ext cx="18237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 Reverse a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457200" y="5257800"/>
            <a:ext cx="8486140" cy="14478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.reverse()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["Rio", "Gravity", "Ice Age"]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408426" y="97027"/>
            <a:ext cx="29381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Methods…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06704" y="883665"/>
            <a:ext cx="376682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(h) Sort the elements of a given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57200" y="1524000"/>
            <a:ext cx="8486140" cy="1439497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.sort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["Gravity‟, "Ice Age‟, "Rio‟]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57200" y="4114800"/>
            <a:ext cx="8486140" cy="1905000"/>
          </a:xfrm>
          <a:custGeom>
            <a:rect b="b" l="l" r="r" t="t"/>
            <a:pathLst>
              <a:path extrusionOk="0" h="1905000" w="8486140">
                <a:moveTo>
                  <a:pt x="0" y="1905000"/>
                </a:moveTo>
                <a:lnTo>
                  <a:pt x="8485886" y="1905000"/>
                </a:lnTo>
                <a:lnTo>
                  <a:pt x="8485886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2471927" y="4876800"/>
            <a:ext cx="201930" cy="1524635"/>
          </a:xfrm>
          <a:custGeom>
            <a:rect b="b" l="l" r="r" t="t"/>
            <a:pathLst>
              <a:path extrusionOk="0" h="1524635" w="201930">
                <a:moveTo>
                  <a:pt x="45125" y="25058"/>
                </a:moveTo>
                <a:lnTo>
                  <a:pt x="39929" y="36459"/>
                </a:lnTo>
                <a:lnTo>
                  <a:pt x="188722" y="1524635"/>
                </a:lnTo>
                <a:lnTo>
                  <a:pt x="201422" y="1523365"/>
                </a:lnTo>
                <a:lnTo>
                  <a:pt x="52653" y="35427"/>
                </a:lnTo>
                <a:lnTo>
                  <a:pt x="45125" y="25058"/>
                </a:lnTo>
                <a:close/>
              </a:path>
              <a:path extrusionOk="0" h="1524635" w="201930">
                <a:moveTo>
                  <a:pt x="42672" y="0"/>
                </a:moveTo>
                <a:lnTo>
                  <a:pt x="1402" y="90424"/>
                </a:lnTo>
                <a:lnTo>
                  <a:pt x="0" y="93344"/>
                </a:lnTo>
                <a:lnTo>
                  <a:pt x="1397" y="97027"/>
                </a:lnTo>
                <a:lnTo>
                  <a:pt x="4699" y="98551"/>
                </a:lnTo>
                <a:lnTo>
                  <a:pt x="7874" y="99949"/>
                </a:lnTo>
                <a:lnTo>
                  <a:pt x="11557" y="98551"/>
                </a:lnTo>
                <a:lnTo>
                  <a:pt x="13081" y="95376"/>
                </a:lnTo>
                <a:lnTo>
                  <a:pt x="39929" y="36459"/>
                </a:lnTo>
                <a:lnTo>
                  <a:pt x="37592" y="13081"/>
                </a:lnTo>
                <a:lnTo>
                  <a:pt x="50292" y="11811"/>
                </a:lnTo>
                <a:lnTo>
                  <a:pt x="51244" y="11811"/>
                </a:lnTo>
                <a:lnTo>
                  <a:pt x="42672" y="0"/>
                </a:lnTo>
                <a:close/>
              </a:path>
              <a:path extrusionOk="0" h="1524635" w="201930">
                <a:moveTo>
                  <a:pt x="51244" y="11811"/>
                </a:moveTo>
                <a:lnTo>
                  <a:pt x="50292" y="11811"/>
                </a:lnTo>
                <a:lnTo>
                  <a:pt x="52653" y="35427"/>
                </a:lnTo>
                <a:lnTo>
                  <a:pt x="90551" y="87630"/>
                </a:lnTo>
                <a:lnTo>
                  <a:pt x="92710" y="90424"/>
                </a:lnTo>
                <a:lnTo>
                  <a:pt x="96647" y="91058"/>
                </a:lnTo>
                <a:lnTo>
                  <a:pt x="99441" y="89026"/>
                </a:lnTo>
                <a:lnTo>
                  <a:pt x="102362" y="86994"/>
                </a:lnTo>
                <a:lnTo>
                  <a:pt x="102997" y="83057"/>
                </a:lnTo>
                <a:lnTo>
                  <a:pt x="100838" y="80137"/>
                </a:lnTo>
                <a:lnTo>
                  <a:pt x="51244" y="11811"/>
                </a:lnTo>
                <a:close/>
              </a:path>
              <a:path extrusionOk="0" h="1524635" w="201930">
                <a:moveTo>
                  <a:pt x="50292" y="11811"/>
                </a:moveTo>
                <a:lnTo>
                  <a:pt x="37592" y="13081"/>
                </a:lnTo>
                <a:lnTo>
                  <a:pt x="39929" y="36459"/>
                </a:lnTo>
                <a:lnTo>
                  <a:pt x="45125" y="25058"/>
                </a:lnTo>
                <a:lnTo>
                  <a:pt x="38735" y="16256"/>
                </a:lnTo>
                <a:lnTo>
                  <a:pt x="49657" y="15112"/>
                </a:lnTo>
                <a:lnTo>
                  <a:pt x="50622" y="15112"/>
                </a:lnTo>
                <a:lnTo>
                  <a:pt x="50292" y="11811"/>
                </a:lnTo>
                <a:close/>
              </a:path>
              <a:path extrusionOk="0" h="1524635" w="201930">
                <a:moveTo>
                  <a:pt x="50622" y="15112"/>
                </a:moveTo>
                <a:lnTo>
                  <a:pt x="49657" y="15112"/>
                </a:lnTo>
                <a:lnTo>
                  <a:pt x="45125" y="25058"/>
                </a:lnTo>
                <a:lnTo>
                  <a:pt x="52653" y="35427"/>
                </a:lnTo>
                <a:lnTo>
                  <a:pt x="50622" y="15112"/>
                </a:lnTo>
                <a:close/>
              </a:path>
              <a:path extrusionOk="0" h="1524635" w="201930">
                <a:moveTo>
                  <a:pt x="49657" y="15112"/>
                </a:moveTo>
                <a:lnTo>
                  <a:pt x="38735" y="16256"/>
                </a:lnTo>
                <a:lnTo>
                  <a:pt x="45125" y="25058"/>
                </a:lnTo>
                <a:lnTo>
                  <a:pt x="49657" y="15112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06704" y="3475101"/>
            <a:ext cx="6556375" cy="3148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Pop an element from a list (Remove the last element)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.pop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Rio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41605" marR="305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08405" marR="0" rtl="0" algn="l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A1A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08405" marR="0" rtl="0" algn="l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1A6F"/>
                </a:solidFill>
                <a:latin typeface="Arial"/>
                <a:ea typeface="Arial"/>
                <a:cs typeface="Arial"/>
                <a:sym typeface="Arial"/>
              </a:rPr>
              <a:t>Removes the last element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408426" y="97027"/>
            <a:ext cx="293814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Methods…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406704" y="883665"/>
            <a:ext cx="68199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(j) Clear all the elements from a list (Results into an empty list)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57200" y="1524000"/>
            <a:ext cx="8486140" cy="1524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.clear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5795645" rtl="0" algn="l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57200" y="3886200"/>
            <a:ext cx="8486140" cy="2286000"/>
          </a:xfrm>
          <a:custGeom>
            <a:rect b="b" l="l" r="r" t="t"/>
            <a:pathLst>
              <a:path extrusionOk="0" h="2286000" w="8486140">
                <a:moveTo>
                  <a:pt x="0" y="2286000"/>
                </a:moveTo>
                <a:lnTo>
                  <a:pt x="8485886" y="2286000"/>
                </a:lnTo>
                <a:lnTo>
                  <a:pt x="8485886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406704" y="3246196"/>
            <a:ext cx="6557009" cy="974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(k) Delete a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movies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= [“Ice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3736975" y="4194657"/>
            <a:ext cx="5102225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//Deleting a single elements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// Deleting using slice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// Delete completely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35940" y="4194657"/>
            <a:ext cx="292227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movies[1]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movies[1:3]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del </a:t>
            </a:r>
            <a:r>
              <a:rPr b="1" i="1" lang="en-US" sz="2000">
                <a:solidFill>
                  <a:srgbClr val="1D419B"/>
                </a:solidFill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406704" y="5718759"/>
            <a:ext cx="5946775" cy="90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41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NameError: name movies is not defined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difference between “clear” and “del”??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330702" y="97027"/>
            <a:ext cx="30924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Cloning of Lists</a:t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06704" y="883665"/>
            <a:ext cx="5793105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create copies of a list?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explicit cloning – Using slice operator (:)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Times New Roman"/>
              <a:buAutoNum type="arabicPeriod"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copy method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381000" y="2514600"/>
            <a:ext cx="8486140" cy="1524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</a:t>
            </a:r>
            <a:r>
              <a:rPr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a[ :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print(a, b)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3]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420725" y="4368241"/>
            <a:ext cx="832802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Taking any slice of a creates a new list. In this case the slice happens to consist of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whole list. So now the relationship is like this: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411728" y="5029149"/>
            <a:ext cx="2455672" cy="12863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02911" y="97027"/>
            <a:ext cx="74803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</a:t>
            </a:r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1888617" y="2001138"/>
            <a:ext cx="5516880" cy="274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358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“Store one thing after another”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4" lvl="0" marL="1091565" marR="1081405" rtl="0" algn="ctr">
              <a:lnSpc>
                <a:spcPct val="170000"/>
              </a:lnSpc>
              <a:spcBef>
                <a:spcPts val="2235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of students marks  A list of employee names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105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of movie names and year of release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3251453" y="97027"/>
            <a:ext cx="3253104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Membership</a:t>
            </a:r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48462" y="808075"/>
            <a:ext cx="5856605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whether an element is a member of a list or not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6936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6936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in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429488" y="2590800"/>
            <a:ext cx="8486140" cy="1905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not in </a:t>
            </a:r>
            <a:r>
              <a:rPr b="1" i="1" lang="en-US" sz="2000">
                <a:solidFill>
                  <a:srgbClr val="001F5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2817114" y="97027"/>
            <a:ext cx="4119879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Operations (+ , *)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448462" y="808075"/>
            <a:ext cx="5351780" cy="139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operators: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646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▪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+	To concatenate two lists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126936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A1A6F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Repeats a list a given number of times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429488" y="2590800"/>
            <a:ext cx="8486140" cy="1905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# Concatenation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 = [4, 5, 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 + b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4, 5, 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22567" y="4800600"/>
            <a:ext cx="8486140" cy="16002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# Repeat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 =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 * 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61538" y="97027"/>
            <a:ext cx="3430904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 and for loop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406704" y="883665"/>
            <a:ext cx="5260975" cy="2007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for loop to parse a list?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942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for var </a:t>
            </a:r>
            <a:r>
              <a:rPr b="1"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8092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BODY of the LOOP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381000" y="3124200"/>
            <a:ext cx="8486140" cy="1143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friends = [“Ram", “Rahim", “John"]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friend 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friends: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20239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print(friend)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59740" y="4532502"/>
            <a:ext cx="71970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(every) friend in (the list of) friends, print (the name of the) friend.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3295650" y="97027"/>
            <a:ext cx="31635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Enumerate a list</a:t>
            </a:r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06704" y="883665"/>
            <a:ext cx="7492365" cy="10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enumerate 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pairs of both (index, value) during the list traversal.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381000" y="2133600"/>
            <a:ext cx="8486140" cy="2374265"/>
          </a:xfrm>
          <a:custGeom>
            <a:rect b="b" l="l" r="r" t="t"/>
            <a:pathLst>
              <a:path extrusionOk="0" h="2374265" w="8486140">
                <a:moveTo>
                  <a:pt x="0" y="2373884"/>
                </a:moveTo>
                <a:lnTo>
                  <a:pt x="8485886" y="2373884"/>
                </a:lnTo>
                <a:lnTo>
                  <a:pt x="8485886" y="0"/>
                </a:lnTo>
                <a:lnTo>
                  <a:pt x="0" y="0"/>
                </a:lnTo>
                <a:lnTo>
                  <a:pt x="0" y="2373884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" name="Google Shape;248;p29"/>
          <p:cNvGraphicFramePr/>
          <p:nvPr/>
        </p:nvGraphicFramePr>
        <p:xfrm>
          <a:off x="381000" y="2133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624850"/>
                <a:gridCol w="1219200"/>
                <a:gridCol w="4070975"/>
              </a:tblGrid>
              <a:tr h="11169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&gt;&gt;&gt;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friends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47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</a:t>
                      </a: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[“Ram", “Rahim", “John"]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6200" marR="175895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v) </a:t>
                      </a:r>
                      <a:r>
                        <a:rPr b="1"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</a:t>
                      </a:r>
                      <a:r>
                        <a:rPr b="1" i="1" lang="en-US" sz="2000" u="none" cap="none" strike="noStrike">
                          <a:solidFill>
                            <a:srgbClr val="0066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enumerate</a:t>
                      </a:r>
                      <a:r>
                        <a:rPr i="1" lang="en-US" sz="2000" u="none" cap="none" strike="noStrike">
                          <a:solidFill>
                            <a:srgbClr val="1A1A6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(friends):  print(i, v)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6500" marB="0" marR="0" marL="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810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Ram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65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810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Rahim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3270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810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49" name="Google Shape;249;p29"/>
          <p:cNvSpPr txBox="1"/>
          <p:nvPr/>
        </p:nvSpPr>
        <p:spPr>
          <a:xfrm>
            <a:off x="459740" y="4806441"/>
            <a:ext cx="503301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generates key value pairs for a list of members.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658361" y="97027"/>
            <a:ext cx="243840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Lists</a:t>
            </a:r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406704" y="883665"/>
            <a:ext cx="4150995" cy="10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can be an element of another list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381000" y="2133612"/>
            <a:ext cx="8486140" cy="118745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nested = [“Ram”, “CDAC”, [1, 2, 3]]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53378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print(nested[2])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4419980" y="5282946"/>
            <a:ext cx="4076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83540" y="3551301"/>
            <a:ext cx="477075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get the element from the nested list?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381000" y="4038612"/>
            <a:ext cx="8486140" cy="118745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 = nested[2]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print(n[0])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381000" y="5715000"/>
            <a:ext cx="8486140" cy="8382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712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nested[2][0]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2463545" y="97027"/>
            <a:ext cx="48285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Matrices as a nested List</a:t>
            </a:r>
            <a:endParaRPr/>
          </a:p>
        </p:txBody>
      </p:sp>
      <p:sp>
        <p:nvSpPr>
          <p:cNvPr id="266" name="Google Shape;266;p31"/>
          <p:cNvSpPr txBox="1"/>
          <p:nvPr/>
        </p:nvSpPr>
        <p:spPr>
          <a:xfrm>
            <a:off x="406704" y="883665"/>
            <a:ext cx="5128895" cy="101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matrix can be represented using a nested list.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381000" y="3657600"/>
            <a:ext cx="8486140" cy="19812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mx = [[1, 2, 3], [4, 5, 6], [7, 8, 9]]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print(mx[0])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549021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print(mx[1][2])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383540" y="5837631"/>
            <a:ext cx="477139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get the element from the nested list?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2590800" y="1752600"/>
            <a:ext cx="1600200" cy="1498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3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275" name="Google Shape;275;p32"/>
          <p:cNvSpPr txBox="1"/>
          <p:nvPr/>
        </p:nvSpPr>
        <p:spPr>
          <a:xfrm>
            <a:off x="406704" y="894334"/>
            <a:ext cx="8507730" cy="3369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comprehensions provide a concise way to create new lists.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850"/>
              </a:spcBef>
              <a:spcAft>
                <a:spcPts val="0"/>
              </a:spcAft>
              <a:buClr>
                <a:srgbClr val="1A1A6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	comprehensions	are	a	tool	for	transforming	one	list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(any </a:t>
            </a:r>
            <a:r>
              <a:rPr lang="en-US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iterable </a:t>
            </a: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actually) into another list.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l">
              <a:lnSpc>
                <a:spcPct val="150100"/>
              </a:lnSpc>
              <a:spcBef>
                <a:spcPts val="525"/>
              </a:spcBef>
              <a:spcAft>
                <a:spcPts val="0"/>
              </a:spcAft>
              <a:buClr>
                <a:srgbClr val="1A1A6F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this transformation, elements can be conditionally included in  the new list and each element can be transformed as needed.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Create a list of squares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381000" y="4495800"/>
            <a:ext cx="8486140" cy="1837683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sq = [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x in range(5):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        sq.append(x**2)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5947410" rtl="0" algn="l">
              <a:lnSpc>
                <a:spcPct val="144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print(sq)  </a:t>
            </a: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1, 4, 9, 16]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3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406704" y="894334"/>
            <a:ext cx="705358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comprehensions provide a concise way to create new lists.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Create a list of squares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381000" y="2133600"/>
            <a:ext cx="8486140" cy="19812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sq = [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for x in range(5):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......sq.append(x**2)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print(sq)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[0, 1, 4, 9, 16]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307340" y="4237101"/>
            <a:ext cx="15817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way…..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381000" y="4648200"/>
            <a:ext cx="8486140" cy="5334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squares = list(map(</a:t>
            </a: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lambda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x: x**2, range(5)))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/>
          <p:nvPr/>
        </p:nvSpPr>
        <p:spPr>
          <a:xfrm>
            <a:off x="0" y="0"/>
            <a:ext cx="9144000" cy="685800"/>
          </a:xfrm>
          <a:custGeom>
            <a:rect b="b" l="l" r="r" t="t"/>
            <a:pathLst>
              <a:path extrusionOk="0" h="685800" w="91440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4A84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4"/>
          <p:cNvSpPr txBox="1"/>
          <p:nvPr>
            <p:ph type="title"/>
          </p:nvPr>
        </p:nvSpPr>
        <p:spPr>
          <a:xfrm>
            <a:off x="2289556" y="97027"/>
            <a:ext cx="4564887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6235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 Comprehension</a:t>
            </a:r>
            <a:endParaRPr/>
          </a:p>
        </p:txBody>
      </p:sp>
      <p:sp>
        <p:nvSpPr>
          <p:cNvPr id="292" name="Google Shape;292;p34"/>
          <p:cNvSpPr txBox="1"/>
          <p:nvPr/>
        </p:nvSpPr>
        <p:spPr>
          <a:xfrm>
            <a:off x="1907794" y="941578"/>
            <a:ext cx="448754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A1A6F"/>
                </a:solidFill>
                <a:latin typeface="Arial"/>
                <a:ea typeface="Arial"/>
                <a:cs typeface="Arial"/>
                <a:sym typeface="Arial"/>
              </a:rPr>
              <a:t>Let’s use colors to highlight what’s going 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1600200" y="1676400"/>
            <a:ext cx="5791200" cy="1567815"/>
          </a:xfrm>
          <a:prstGeom prst="rect">
            <a:avLst/>
          </a:prstGeom>
          <a:noFill/>
          <a:ln cap="flat" cmpd="sng" w="254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5">
            <a:noAutofit/>
          </a:bodyPr>
          <a:lstStyle/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doubled_odds 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A42A2A"/>
                </a:solidFill>
                <a:latin typeface="Arial"/>
                <a:ea typeface="Arial"/>
                <a:cs typeface="Arial"/>
                <a:sym typeface="Arial"/>
              </a:rPr>
              <a:t>[ 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9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% 2 == 1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294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doubled_odds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.append(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 ** 2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1340230" y="4156303"/>
            <a:ext cx="6417310" cy="644525"/>
          </a:xfrm>
          <a:prstGeom prst="rect">
            <a:avLst/>
          </a:prstGeom>
          <a:noFill/>
          <a:ln cap="flat" cmpd="sng" w="9525">
            <a:solidFill>
              <a:srgbClr val="1A1A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doubled_odds </a:t>
            </a:r>
            <a:r>
              <a:rPr lang="en-US" sz="2000">
                <a:solidFill>
                  <a:srgbClr val="576D75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>
                <a:solidFill>
                  <a:srgbClr val="A42A2A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 ** 2 </a:t>
            </a:r>
            <a:r>
              <a:rPr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numbers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% 2 == 1</a:t>
            </a:r>
            <a:r>
              <a:rPr lang="en-US" sz="2000">
                <a:solidFill>
                  <a:srgbClr val="A42A2A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2167508" y="97027"/>
            <a:ext cx="541782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List Comprehension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381000" y="2133600"/>
            <a:ext cx="8486140" cy="3657600"/>
          </a:xfrm>
          <a:custGeom>
            <a:rect b="b" l="l" r="r" t="t"/>
            <a:pathLst>
              <a:path extrusionOk="0" h="3657600" w="8486140">
                <a:moveTo>
                  <a:pt x="0" y="3657600"/>
                </a:moveTo>
                <a:lnTo>
                  <a:pt x="8485886" y="3657600"/>
                </a:lnTo>
                <a:lnTo>
                  <a:pt x="8485886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406704" y="894334"/>
            <a:ext cx="7116445" cy="157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List comprehensions can be worked on matrix like lists.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Find out the transpose of a matrix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54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matrix = [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2" name="Google Shape;302;p35"/>
          <p:cNvGraphicFramePr/>
          <p:nvPr/>
        </p:nvGraphicFramePr>
        <p:xfrm>
          <a:off x="440690" y="25578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565150"/>
                <a:gridCol w="609600"/>
                <a:gridCol w="1936750"/>
              </a:tblGrid>
              <a:tr h="327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03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2, 3, 4],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6, 7, 8],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[9,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10, 11, 12],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26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6200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03" name="Google Shape;303;p35"/>
          <p:cNvSpPr txBox="1"/>
          <p:nvPr/>
        </p:nvSpPr>
        <p:spPr>
          <a:xfrm>
            <a:off x="2304033" y="4331665"/>
            <a:ext cx="163385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=	[[row[i]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4148454" y="4331665"/>
            <a:ext cx="302069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for	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row	</a:t>
            </a: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	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matrix]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7379969" y="4331665"/>
            <a:ext cx="140970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for	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	</a:t>
            </a: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459740" y="4331665"/>
            <a:ext cx="1633855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	matrix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range(4)]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459740" y="5368239"/>
            <a:ext cx="7189470" cy="142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print(matrix)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[[1, 5, 9], [2, 6, 10], [3, 7, 11], [4, 8, 12]]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300220" y="97027"/>
            <a:ext cx="115506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List…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762000"/>
            <a:ext cx="8991600" cy="5105400"/>
          </a:xfrm>
          <a:custGeom>
            <a:rect b="b" l="l" r="r" t="t"/>
            <a:pathLst>
              <a:path extrusionOk="0" h="5105400" w="8991600">
                <a:moveTo>
                  <a:pt x="0" y="5105400"/>
                </a:moveTo>
                <a:lnTo>
                  <a:pt x="8991600" y="5105400"/>
                </a:lnTo>
                <a:lnTo>
                  <a:pt x="89916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78739" y="897382"/>
            <a:ext cx="8835390" cy="577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Noto Sans Symbols"/>
              <a:buChar char="▪"/>
            </a:pPr>
            <a:r>
              <a:rPr b="1" lang="en-US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93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out the average marks of all the students of a class.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1935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Noto Sans Symbols"/>
              <a:buChar char="▪"/>
            </a:pPr>
            <a:r>
              <a:rPr b="1" lang="en-US" sz="2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solve?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need to find a way to hold all the individual data items i.e.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marks of each student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	can	use	individual	identifiers	m1,	m2,	m3,...,	But	it	is	not  practical or flexible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5080" rtl="0" algn="l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Noto Sans Symbols"/>
              <a:buChar char="▪"/>
            </a:pPr>
            <a:r>
              <a:rPr b="1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solution	is	</a:t>
            </a:r>
            <a:r>
              <a:rPr b="0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	use	a	collection	type	which	can	hold	all	the  marks </a:t>
            </a:r>
            <a:r>
              <a:rPr b="0" i="0" lang="en-US" sz="2300" u="none" cap="none" strike="noStrike">
                <a:solidFill>
                  <a:srgbClr val="1A1A6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LIST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128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	is	a	data	structure	-	bigger	than	an	individual	variable	or</a:t>
            </a:r>
            <a:endParaRPr b="0" i="0" sz="2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type="title"/>
          </p:nvPr>
        </p:nvSpPr>
        <p:spPr>
          <a:xfrm>
            <a:off x="446633" y="97027"/>
            <a:ext cx="795337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Example2 – Calculate the prime numbers</a:t>
            </a:r>
            <a:endParaRPr/>
          </a:p>
        </p:txBody>
      </p:sp>
      <p:sp>
        <p:nvSpPr>
          <p:cNvPr id="313" name="Google Shape;313;p36"/>
          <p:cNvSpPr txBox="1"/>
          <p:nvPr/>
        </p:nvSpPr>
        <p:spPr>
          <a:xfrm>
            <a:off x="293624" y="1036065"/>
            <a:ext cx="505333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prime numbers between 1 to 100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6"/>
          <p:cNvSpPr txBox="1"/>
          <p:nvPr/>
        </p:nvSpPr>
        <p:spPr>
          <a:xfrm>
            <a:off x="304800" y="1524000"/>
            <a:ext cx="8486140" cy="25146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not_prime_list = [j for i in range(2, 8) for j in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range(i*2, 100, i)]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8382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primes = [x for x in range(2, 100) if x not in  not_prime_list]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print(primes)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6"/>
          <p:cNvSpPr txBox="1"/>
          <p:nvPr/>
        </p:nvSpPr>
        <p:spPr>
          <a:xfrm>
            <a:off x="383540" y="4331665"/>
            <a:ext cx="109347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6951726" y="4697729"/>
            <a:ext cx="176085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37, 41, 43,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383540" y="4697729"/>
            <a:ext cx="6580505" cy="63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[2, 3, 5, 7, 11, 13, 17, 19, 23, 29, 31,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47, 53, 59, 61, 67, 71, 73, 79, 83, 89, 97]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169314" y="97027"/>
            <a:ext cx="649986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Example3 – Celsius to Fahrenheit</a:t>
            </a:r>
            <a:endParaRPr/>
          </a:p>
        </p:txBody>
      </p:sp>
      <p:sp>
        <p:nvSpPr>
          <p:cNvPr id="323" name="Google Shape;323;p37"/>
          <p:cNvSpPr txBox="1"/>
          <p:nvPr/>
        </p:nvSpPr>
        <p:spPr>
          <a:xfrm>
            <a:off x="293624" y="1036065"/>
            <a:ext cx="328802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Celsius to Fahrenheit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304800" y="1524000"/>
            <a:ext cx="8486140" cy="23622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Celsius = [39.2, 36.5, 37.3, 37.8]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	Fahrenheit	=	[	((float(9)/5)*x	+	32)	</a:t>
            </a: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for	x	in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Celsius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print(Fahrenheit)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5791580" y="4758690"/>
            <a:ext cx="29222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99.140000000000001,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37"/>
          <p:cNvSpPr txBox="1"/>
          <p:nvPr/>
        </p:nvSpPr>
        <p:spPr>
          <a:xfrm>
            <a:off x="383540" y="4332263"/>
            <a:ext cx="4787900" cy="106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[102.56,	97.700000000000003,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100.03999999999999]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1271397" y="97027"/>
            <a:ext cx="62953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Example4 – Transpose using zip</a:t>
            </a:r>
            <a:endParaRPr/>
          </a:p>
        </p:txBody>
      </p:sp>
      <p:sp>
        <p:nvSpPr>
          <p:cNvPr id="332" name="Google Shape;332;p38"/>
          <p:cNvSpPr txBox="1"/>
          <p:nvPr/>
        </p:nvSpPr>
        <p:spPr>
          <a:xfrm>
            <a:off x="293624" y="1036065"/>
            <a:ext cx="41668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function: </a:t>
            </a:r>
            <a:r>
              <a:rPr lang="en-US" sz="2000">
                <a:solidFill>
                  <a:srgbClr val="001F5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Iterate two lists in parallel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304800" y="1524000"/>
            <a:ext cx="8486140" cy="1905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[1, 2, 3]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[4, 5, 6]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zipped = </a:t>
            </a: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print(zipped)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[[(1, 4), (2, 5), (3, 6)]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304800" y="4267200"/>
            <a:ext cx="8486140" cy="47625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transpose = </a:t>
            </a: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list(zip(*matrix))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307340" y="3627501"/>
            <a:ext cx="305054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Transpose of a matrix: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383540" y="4942230"/>
            <a:ext cx="7189470" cy="135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[(1, 5, 9), (2, 6, 10), (3, 7, 11), (4, 8, 12)]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-US" sz="20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- operator to unpack the arguments out of a list or tuple: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559714" y="97027"/>
            <a:ext cx="772985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 of List Comprehensions</a:t>
            </a:r>
            <a:endParaRPr/>
          </a:p>
        </p:txBody>
      </p:sp>
      <p:sp>
        <p:nvSpPr>
          <p:cNvPr id="342" name="Google Shape;342;p39"/>
          <p:cNvSpPr txBox="1"/>
          <p:nvPr/>
        </p:nvSpPr>
        <p:spPr>
          <a:xfrm>
            <a:off x="293624" y="1036065"/>
            <a:ext cx="535495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like building a series or a set in mathematics.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9"/>
          <p:cNvSpPr/>
          <p:nvPr/>
        </p:nvSpPr>
        <p:spPr>
          <a:xfrm>
            <a:off x="304800" y="1524000"/>
            <a:ext cx="8486140" cy="1676400"/>
          </a:xfrm>
          <a:custGeom>
            <a:rect b="b" l="l" r="r" t="t"/>
            <a:pathLst>
              <a:path extrusionOk="0" h="1676400" w="8486140">
                <a:moveTo>
                  <a:pt x="0" y="1676400"/>
                </a:moveTo>
                <a:lnTo>
                  <a:pt x="8485886" y="1676400"/>
                </a:lnTo>
                <a:lnTo>
                  <a:pt x="8485886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4" name="Google Shape;344;p39"/>
          <p:cNvGraphicFramePr/>
          <p:nvPr/>
        </p:nvGraphicFramePr>
        <p:xfrm>
          <a:off x="3048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1997075"/>
                <a:gridCol w="3963675"/>
                <a:gridCol w="260975"/>
              </a:tblGrid>
              <a:tr h="38480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000" u="none" cap="none" strike="noStrik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Maths way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5875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365750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{x*x: x is a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natural number in [0,100]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765" rtl="0" algn="r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65125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{x : x is an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even number less than 100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765" rtl="0" algn="r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</a:tr>
              <a:tr h="327025"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{ch: ch is a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1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 cap="none" strike="noStrike">
                          <a:solidFill>
                            <a:srgbClr val="0000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vowel in word "PYTHON" 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345" name="Google Shape;345;p39"/>
          <p:cNvSpPr txBox="1"/>
          <p:nvPr/>
        </p:nvSpPr>
        <p:spPr>
          <a:xfrm>
            <a:off x="304800" y="4267200"/>
            <a:ext cx="8486140" cy="1832553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[x**2 for x in range(0,101)]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[x for x in range(1,100) if x%2==0 ]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[x for x in "PYTHON" if x in ['A','E','I','O','U']]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307340" y="3627501"/>
            <a:ext cx="333438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way - Comprehensions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1597533" y="97027"/>
            <a:ext cx="56438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loop .vs. Comprehension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293624" y="1036065"/>
            <a:ext cx="104648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304800" y="1524000"/>
            <a:ext cx="8486140" cy="13716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for (set of values to iterate):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05839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(conditional filtering):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20239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out_expr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304800" y="4267200"/>
            <a:ext cx="8486140" cy="5334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 output_expr() for in set_of_values if cond 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307340" y="3627501"/>
            <a:ext cx="18446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D60B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 txBox="1"/>
          <p:nvPr>
            <p:ph type="title"/>
          </p:nvPr>
        </p:nvSpPr>
        <p:spPr>
          <a:xfrm>
            <a:off x="3061842" y="2938652"/>
            <a:ext cx="3019425" cy="788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375283" y="2670682"/>
            <a:ext cx="1367917" cy="13679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243832" y="97027"/>
            <a:ext cx="126809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List….</a:t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327952" y="914400"/>
            <a:ext cx="8663940" cy="1066800"/>
          </a:xfrm>
          <a:custGeom>
            <a:rect b="b" l="l" r="r" t="t"/>
            <a:pathLst>
              <a:path extrusionOk="0" h="1066800" w="8663940">
                <a:moveTo>
                  <a:pt x="0" y="1066800"/>
                </a:moveTo>
                <a:lnTo>
                  <a:pt x="8663686" y="1066800"/>
                </a:lnTo>
                <a:lnTo>
                  <a:pt x="866368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391464" y="867435"/>
            <a:ext cx="8521700" cy="28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27305" marR="5080" rtl="0" algn="l">
              <a:lnSpc>
                <a:spcPct val="15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is like </a:t>
            </a:r>
            <a:r>
              <a:rPr b="1" lang="en-US" sz="25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which allows us to put many objects in  a single variable – </a:t>
            </a:r>
            <a:r>
              <a:rPr b="1" lang="en-US" sz="2500">
                <a:solidFill>
                  <a:srgbClr val="DD09E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Ordered and, we have an index to access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87655" rtl="0" algn="l">
              <a:lnSpc>
                <a:spcPct val="200100"/>
              </a:lnSpc>
              <a:spcBef>
                <a:spcPts val="1795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friends_list </a:t>
            </a:r>
            <a:r>
              <a:rPr b="1" lang="en-US" sz="23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= [ ‘Akhil', ‘James', ‘Amir' ]  </a:t>
            </a:r>
            <a:r>
              <a:rPr b="1" lang="en-US" sz="23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travel_list </a:t>
            </a:r>
            <a:r>
              <a:rPr b="1" lang="en-US" sz="2300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= [ ‘perfume', ‘clothes', ‘money' ]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" name="Google Shape;69;p10"/>
          <p:cNvGraphicFramePr/>
          <p:nvPr/>
        </p:nvGraphicFramePr>
        <p:xfrm>
          <a:off x="1605407" y="41361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2032000"/>
                <a:gridCol w="2032000"/>
                <a:gridCol w="2032000"/>
              </a:tblGrid>
              <a:tr h="370200">
                <a:tc>
                  <a:txBody>
                    <a:bodyPr/>
                    <a:lstStyle/>
                    <a:p>
                      <a:pPr indent="0" lvl="0" marL="1143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Akhil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James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3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Amir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10"/>
          <p:cNvSpPr txBox="1"/>
          <p:nvPr/>
        </p:nvSpPr>
        <p:spPr>
          <a:xfrm>
            <a:off x="2517394" y="4676394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 txBox="1"/>
          <p:nvPr/>
        </p:nvSpPr>
        <p:spPr>
          <a:xfrm>
            <a:off x="4484725" y="4676394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6577558" y="4676394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73;p10"/>
          <p:cNvGraphicFramePr/>
          <p:nvPr/>
        </p:nvGraphicFramePr>
        <p:xfrm>
          <a:off x="1593850" y="5556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602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Perfume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553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Clothes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06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money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0"/>
          <p:cNvSpPr txBox="1"/>
          <p:nvPr/>
        </p:nvSpPr>
        <p:spPr>
          <a:xfrm>
            <a:off x="2517394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4484725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6577558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2710433" y="97027"/>
            <a:ext cx="433387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list of movies</a:t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327952" y="914400"/>
            <a:ext cx="8663940" cy="2438400"/>
          </a:xfrm>
          <a:custGeom>
            <a:rect b="b" l="l" r="r" t="t"/>
            <a:pathLst>
              <a:path extrusionOk="0" h="2438400" w="8663940">
                <a:moveTo>
                  <a:pt x="0" y="2438400"/>
                </a:moveTo>
                <a:lnTo>
                  <a:pt x="8663686" y="2438400"/>
                </a:lnTo>
                <a:lnTo>
                  <a:pt x="8663686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406704" y="861796"/>
            <a:ext cx="4813300" cy="2188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ways: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as a list constants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using list function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927100" marR="0" rtl="0" algn="l">
              <a:lnSpc>
                <a:spcPct val="100000"/>
              </a:lnSpc>
              <a:spcBef>
                <a:spcPts val="1380"/>
              </a:spcBef>
              <a:spcAft>
                <a:spcPts val="0"/>
              </a:spcAft>
              <a:buClr>
                <a:srgbClr val="1A1A6F"/>
              </a:buClr>
              <a:buSzPts val="2300"/>
              <a:buFont typeface="Times New Roman"/>
              <a:buAutoNum type="arabicPeriod"/>
            </a:pPr>
            <a:r>
              <a:rPr lang="en-US" sz="23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using list comprehensions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4" name="Google Shape;84;p11"/>
          <p:cNvGraphicFramePr/>
          <p:nvPr/>
        </p:nvGraphicFramePr>
        <p:xfrm>
          <a:off x="1593850" y="5556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{4A37FBFC-B463-496C-A54A-BD828B6D186C}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664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Ice Age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9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Gravity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52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1A1A6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Rio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9375" marB="0" marR="0" marL="0">
                    <a:lnL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13135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1"/>
          <p:cNvSpPr txBox="1"/>
          <p:nvPr/>
        </p:nvSpPr>
        <p:spPr>
          <a:xfrm>
            <a:off x="2517394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4484725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6577558" y="6124447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457200" y="3429000"/>
            <a:ext cx="8486140" cy="1440138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 1. Create as a constant list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 = [ “Ice Age”, “Gravity”,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 "Ice Age", "Gravity",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title"/>
          </p:nvPr>
        </p:nvSpPr>
        <p:spPr>
          <a:xfrm>
            <a:off x="2507742" y="97027"/>
            <a:ext cx="473964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list of movies…</a:t>
            </a:r>
            <a:endParaRPr/>
          </a:p>
        </p:txBody>
      </p:sp>
      <p:sp>
        <p:nvSpPr>
          <p:cNvPr id="94" name="Google Shape;94;p12"/>
          <p:cNvSpPr txBox="1"/>
          <p:nvPr/>
        </p:nvSpPr>
        <p:spPr>
          <a:xfrm>
            <a:off x="228600" y="990600"/>
            <a:ext cx="8714740" cy="1905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08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# 2. Create using list function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# Create an empty list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 = </a:t>
            </a:r>
            <a:r>
              <a:rPr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marR="6024245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  []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228600" y="3505200"/>
            <a:ext cx="8714740" cy="2286000"/>
          </a:xfrm>
          <a:custGeom>
            <a:rect b="b" l="l" r="r" t="t"/>
            <a:pathLst>
              <a:path extrusionOk="0" h="2286000" w="8714740">
                <a:moveTo>
                  <a:pt x="0" y="2286000"/>
                </a:moveTo>
                <a:lnTo>
                  <a:pt x="8714486" y="2286000"/>
                </a:lnTo>
                <a:lnTo>
                  <a:pt x="8714486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307340" y="3448278"/>
            <a:ext cx="5055870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# Append the elements of the list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movies.</a:t>
            </a:r>
            <a:r>
              <a:rPr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(“Ice Age”)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</a:t>
            </a:r>
            <a:r>
              <a:rPr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(“Gravity”)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</a:t>
            </a:r>
            <a:r>
              <a:rPr i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.append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(“Rio”)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['Ice Age', 'Gravity', 'Rio']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945004" y="97027"/>
            <a:ext cx="58635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data type of a list?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152400" y="914400"/>
            <a:ext cx="8839200" cy="3505200"/>
          </a:xfrm>
          <a:custGeom>
            <a:rect b="b" l="l" r="r" t="t"/>
            <a:pathLst>
              <a:path extrusionOk="0" h="3505200" w="8839200">
                <a:moveTo>
                  <a:pt x="0" y="3505200"/>
                </a:moveTo>
                <a:lnTo>
                  <a:pt x="8839200" y="3505200"/>
                </a:lnTo>
                <a:lnTo>
                  <a:pt x="8839200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457200" y="4724400"/>
            <a:ext cx="8486140" cy="1676400"/>
          </a:xfrm>
          <a:custGeom>
            <a:rect b="b" l="l" r="r" t="t"/>
            <a:pathLst>
              <a:path extrusionOk="0" h="1676400" w="8486140">
                <a:moveTo>
                  <a:pt x="0" y="1676400"/>
                </a:moveTo>
                <a:lnTo>
                  <a:pt x="8485886" y="1676400"/>
                </a:lnTo>
                <a:lnTo>
                  <a:pt x="8485886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idx="1" type="body"/>
          </p:nvPr>
        </p:nvSpPr>
        <p:spPr>
          <a:xfrm>
            <a:off x="231140" y="1058925"/>
            <a:ext cx="8522970" cy="3125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549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it required to declare the data type of a list?</a:t>
            </a:r>
            <a:endParaRPr/>
          </a:p>
          <a:p>
            <a:pPr indent="0" lvl="0" marL="154940" rtl="0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A1A6F"/>
                </a:solidFill>
              </a:rPr>
              <a:t>No, Python variables don’t    have a type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7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“identifiers are simply names that refer to a data object </a:t>
            </a:r>
            <a:r>
              <a:rPr b="0" i="1" lang="en-US" sz="24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some type</a:t>
            </a:r>
            <a:r>
              <a:rPr b="0" lang="en-US" sz="2400">
                <a:solidFill>
                  <a:srgbClr val="1A1A6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.“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latin typeface="Courier New"/>
                <a:ea typeface="Courier New"/>
                <a:cs typeface="Courier New"/>
                <a:sym typeface="Courier New"/>
              </a:rPr>
              <a:t># Can we have different types of elements in a list?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movies = [“Ice Age”, </a:t>
            </a: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, “Gravity”, “Rio”]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17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748030" y="5825438"/>
            <a:ext cx="489077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1, "Gravity", “Rio”]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219200" y="4953000"/>
            <a:ext cx="56070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1A1A6F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739546" y="97027"/>
            <a:ext cx="7513955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Accessing elements of a list (Indexing)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406704" y="779780"/>
            <a:ext cx="337439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a value using its index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457200" y="1295400"/>
            <a:ext cx="8486140" cy="218329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print(movies[0])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"Ice Age"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print(movies[1])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"Gravity"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print(movies[2])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“Rio”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457200" y="4572000"/>
            <a:ext cx="8486140" cy="762000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6500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1A1A6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print(movies[5])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DD09E1"/>
                </a:solidFill>
                <a:latin typeface="Courier New"/>
                <a:ea typeface="Courier New"/>
                <a:cs typeface="Courier New"/>
                <a:sym typeface="Courier New"/>
              </a:rPr>
              <a:t>Index Error: list index out of range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97560" y="4008501"/>
            <a:ext cx="157924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bounds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031619" y="5784291"/>
            <a:ext cx="521081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do the bounds checking of lists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2747010" y="97027"/>
            <a:ext cx="34988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Negative Indexing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406704" y="779780"/>
            <a:ext cx="40233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Printing a value using negative index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57200" y="1295400"/>
            <a:ext cx="8486140" cy="2927083"/>
          </a:xfrm>
          <a:prstGeom prst="rect">
            <a:avLst/>
          </a:prstGeom>
          <a:noFill/>
          <a:ln cap="flat" cmpd="sng" w="12700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["Ice Age", "Gravity", "Rio"]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print(movies[-1])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"Rio‟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print(movies[-2])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4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"Gravity‟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print(movies[-3])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"Ice Age‟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856284" y="4628845"/>
            <a:ext cx="756221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 </a:t>
            </a:r>
            <a:r>
              <a:rPr b="1" lang="en-US" sz="2200">
                <a:solidFill>
                  <a:srgbClr val="0066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1" lang="en-US" sz="220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-1 refers to the last item, -2 refers to the last but one…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0B5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