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D26F-5062-F5F1-6A9C-CA383712D8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7DA100-7C8D-397B-9FE8-9FDCBE84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4F6863-7537-6CBA-A726-D9B2440FD286}"/>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C4B935EA-979E-8469-F410-31F49906F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03EB6-EDCD-384F-12DA-110BD161ADAE}"/>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379922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DDC5-03CD-486D-16AC-182B2D62DB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1D044-F382-F81D-D875-B5A0954CF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9E190-D984-19A9-401C-0C6A4D39E907}"/>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FFB2558E-5AE7-42B3-BBBB-7D51CD4F0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13095-9E65-D5E5-FCCF-476BBF75E96D}"/>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77737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CE0C7-6880-D900-B9C8-95BF6B172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2704B-C2BF-3B65-FF99-50AA92B4B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0F90B-B67E-C221-5AA7-78AB772C698E}"/>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6DF771B1-2181-30E5-6F10-944D123CA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57229-B59E-93E0-1028-05E1FD6EBE9D}"/>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51625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F0AB-BB66-BA08-776C-F416B42153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13FF67-991F-8DC4-EDA1-BF5FD7D39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92ED3-490E-B7F4-8FB9-EFE1B6434A9D}"/>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D14F9E41-07D3-5CA9-8686-940B2998A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7DD90-771F-DECC-C0F9-97B549D491C8}"/>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10322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6D4C-0255-E6BF-AC3B-42230C6D0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DE8AB6-D902-96E6-CE03-D295603FE5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ABFFD-9301-3CC5-7987-1EA2E4B32EFF}"/>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A5D1C9BA-9C22-A139-5E8E-6EE1B6750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1D8DD-21E0-2058-C1B8-928B04685573}"/>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305306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520-56BA-F156-2AB2-2649FEE881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6340D2-EDB7-2186-AC48-9D182FFFF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2F0458-80FD-C63F-BE82-BBE09EE42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E13389-1997-A1D8-B055-5901E4097193}"/>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6" name="Footer Placeholder 5">
            <a:extLst>
              <a:ext uri="{FF2B5EF4-FFF2-40B4-BE49-F238E27FC236}">
                <a16:creationId xmlns:a16="http://schemas.microsoft.com/office/drawing/2014/main" id="{20DDF0BB-A07D-554B-F392-62D46BFB4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9720E-FC95-BA6F-A807-BCA4C6240837}"/>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318479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0E3B-5D16-410C-1024-A4226FE5BB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6BA34-5F7C-7EC3-D417-323ADB8D8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6BEA9A-4C8B-6F98-F910-CFDDA18D0E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29B99C-6BB8-49D6-538A-0A1A8D0AC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EE403-9C66-E065-AE33-24872A047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7CDFD-C566-0EA6-A24C-4775B2AFE63B}"/>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8" name="Footer Placeholder 7">
            <a:extLst>
              <a:ext uri="{FF2B5EF4-FFF2-40B4-BE49-F238E27FC236}">
                <a16:creationId xmlns:a16="http://schemas.microsoft.com/office/drawing/2014/main" id="{6C115088-C9E4-0F01-4765-FAC28DC75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7582A9-FBC1-30E6-7CB0-7473D0B2AFD8}"/>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107339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775F-DB55-119E-15DB-3A4203DA4D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CBE923-33C7-ECF6-C001-593724B64368}"/>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4" name="Footer Placeholder 3">
            <a:extLst>
              <a:ext uri="{FF2B5EF4-FFF2-40B4-BE49-F238E27FC236}">
                <a16:creationId xmlns:a16="http://schemas.microsoft.com/office/drawing/2014/main" id="{2ACB6528-9BBE-D588-91DC-5BAF52D5ED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CD29A5-D867-1123-6A2F-2FD2829003E9}"/>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80385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B9F9A-0D1B-317D-710C-030C37263BC8}"/>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3" name="Footer Placeholder 2">
            <a:extLst>
              <a:ext uri="{FF2B5EF4-FFF2-40B4-BE49-F238E27FC236}">
                <a16:creationId xmlns:a16="http://schemas.microsoft.com/office/drawing/2014/main" id="{6D0D69ED-1D9E-190B-D1AC-C8C9C9B8C0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1D93CC-7F08-B1AF-4110-DDA9EBC06177}"/>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9482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CD9D-1A2A-3AE4-E2DD-AEADBC6F3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FA27E6-0E0F-BF85-0F99-1F48007B7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ADEA61-9152-E574-6801-2E60B0133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2DB4F-498F-0151-D71D-D7063FF98BA7}"/>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6" name="Footer Placeholder 5">
            <a:extLst>
              <a:ext uri="{FF2B5EF4-FFF2-40B4-BE49-F238E27FC236}">
                <a16:creationId xmlns:a16="http://schemas.microsoft.com/office/drawing/2014/main" id="{B5F0C8A8-09C9-78FC-7137-E1F6EC131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2E534-8C4B-426A-D8E6-14555F9041C8}"/>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08354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B28E-A52F-C29B-2999-410E12080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1E7A17-C2E5-7A57-1A34-C9DA3900E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41C163-C4AB-C0F2-AE89-E4339E887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DC110-BEB6-6983-3925-FD39CB6B5B75}"/>
              </a:ext>
            </a:extLst>
          </p:cNvPr>
          <p:cNvSpPr>
            <a:spLocks noGrp="1"/>
          </p:cNvSpPr>
          <p:nvPr>
            <p:ph type="dt" sz="half" idx="10"/>
          </p:nvPr>
        </p:nvSpPr>
        <p:spPr/>
        <p:txBody>
          <a:bodyPr/>
          <a:lstStyle/>
          <a:p>
            <a:fld id="{A01E2FC3-3968-4AE9-A2FF-83FC7EACA3FF}" type="datetimeFigureOut">
              <a:rPr lang="en-IN" smtClean="0"/>
              <a:t>3-1-24</a:t>
            </a:fld>
            <a:endParaRPr lang="en-IN"/>
          </a:p>
        </p:txBody>
      </p:sp>
      <p:sp>
        <p:nvSpPr>
          <p:cNvPr id="6" name="Footer Placeholder 5">
            <a:extLst>
              <a:ext uri="{FF2B5EF4-FFF2-40B4-BE49-F238E27FC236}">
                <a16:creationId xmlns:a16="http://schemas.microsoft.com/office/drawing/2014/main" id="{90C7C588-0061-9C17-F82A-0E631BFCA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91EA27-1439-2F5F-B679-5860BEA7157E}"/>
              </a:ext>
            </a:extLst>
          </p:cNvPr>
          <p:cNvSpPr>
            <a:spLocks noGrp="1"/>
          </p:cNvSpPr>
          <p:nvPr>
            <p:ph type="sldNum" sz="quarter" idx="12"/>
          </p:nvPr>
        </p:nvSpPr>
        <p:spPr/>
        <p:txBody>
          <a:bodyPr/>
          <a:lstStyle/>
          <a:p>
            <a:fld id="{0CFB7164-13EE-4EA4-8A6E-0CD816491881}" type="slidenum">
              <a:rPr lang="en-IN" smtClean="0"/>
              <a:t>‹#›</a:t>
            </a:fld>
            <a:endParaRPr lang="en-IN"/>
          </a:p>
        </p:txBody>
      </p:sp>
    </p:spTree>
    <p:extLst>
      <p:ext uri="{BB962C8B-B14F-4D97-AF65-F5344CB8AC3E}">
        <p14:creationId xmlns:p14="http://schemas.microsoft.com/office/powerpoint/2010/main" val="209189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18B1C9-040B-A3C7-2E38-6F9945CB9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6FFC19-F712-C6C4-F3F5-2A3E049A3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92B2F-735D-C505-22F6-CE3544A3F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E2FC3-3968-4AE9-A2FF-83FC7EACA3FF}" type="datetimeFigureOut">
              <a:rPr lang="en-IN" smtClean="0"/>
              <a:t>3-1-24</a:t>
            </a:fld>
            <a:endParaRPr lang="en-IN"/>
          </a:p>
        </p:txBody>
      </p:sp>
      <p:sp>
        <p:nvSpPr>
          <p:cNvPr id="5" name="Footer Placeholder 4">
            <a:extLst>
              <a:ext uri="{FF2B5EF4-FFF2-40B4-BE49-F238E27FC236}">
                <a16:creationId xmlns:a16="http://schemas.microsoft.com/office/drawing/2014/main" id="{72EFB5A5-5986-4F62-A461-567BF17AA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5BF710-C358-10D1-5B2F-132D5B059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B7164-13EE-4EA4-8A6E-0CD816491881}" type="slidenum">
              <a:rPr lang="en-IN" smtClean="0"/>
              <a:t>‹#›</a:t>
            </a:fld>
            <a:endParaRPr lang="en-IN"/>
          </a:p>
        </p:txBody>
      </p:sp>
    </p:spTree>
    <p:extLst>
      <p:ext uri="{BB962C8B-B14F-4D97-AF65-F5344CB8AC3E}">
        <p14:creationId xmlns:p14="http://schemas.microsoft.com/office/powerpoint/2010/main" val="364286241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ogressive-charlestown.com/2016/03/reverse-your-diabetes.html"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inkedin.com/in/nileshthorat" TargetMode="External"/><Relationship Id="rId2" Type="http://schemas.openxmlformats.org/officeDocument/2006/relationships/hyperlink" Target="mailto:nilesh.thorat0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13CFE86-C320-0A6F-BF56-FF74618D05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19119" y="1154366"/>
            <a:ext cx="8765827" cy="4311714"/>
          </a:xfrm>
          <a:prstGeom prst="rect">
            <a:avLst/>
          </a:prstGeom>
        </p:spPr>
      </p:pic>
      <p:sp>
        <p:nvSpPr>
          <p:cNvPr id="4" name="Title 1">
            <a:extLst>
              <a:ext uri="{FF2B5EF4-FFF2-40B4-BE49-F238E27FC236}">
                <a16:creationId xmlns:a16="http://schemas.microsoft.com/office/drawing/2014/main" id="{14AB33F9-2030-8729-E7D9-F3242AADF3F1}"/>
              </a:ext>
            </a:extLst>
          </p:cNvPr>
          <p:cNvSpPr txBox="1">
            <a:spLocks/>
          </p:cNvSpPr>
          <p:nvPr/>
        </p:nvSpPr>
        <p:spPr>
          <a:xfrm>
            <a:off x="307054" y="652119"/>
            <a:ext cx="7008146" cy="1768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accent1"/>
                </a:solidFill>
              </a:rPr>
              <a:t>Employee Data Analysis</a:t>
            </a:r>
            <a:br>
              <a:rPr lang="en-US" sz="4000" b="1" dirty="0">
                <a:solidFill>
                  <a:schemeClr val="accent1"/>
                </a:solidFill>
              </a:rPr>
            </a:br>
            <a:r>
              <a:rPr lang="en-US" sz="4000" b="1" dirty="0">
                <a:solidFill>
                  <a:schemeClr val="accent1"/>
                </a:solidFill>
              </a:rPr>
              <a:t>Internship Project</a:t>
            </a:r>
            <a:endParaRPr lang="en-IN" sz="4000" b="1" dirty="0">
              <a:solidFill>
                <a:schemeClr val="accent1"/>
              </a:solidFill>
            </a:endParaRPr>
          </a:p>
        </p:txBody>
      </p:sp>
      <p:sp>
        <p:nvSpPr>
          <p:cNvPr id="5" name="Subtitle 2">
            <a:extLst>
              <a:ext uri="{FF2B5EF4-FFF2-40B4-BE49-F238E27FC236}">
                <a16:creationId xmlns:a16="http://schemas.microsoft.com/office/drawing/2014/main" id="{1988F487-83F3-008C-4C71-27B5376962FB}"/>
              </a:ext>
            </a:extLst>
          </p:cNvPr>
          <p:cNvSpPr txBox="1">
            <a:spLocks/>
          </p:cNvSpPr>
          <p:nvPr/>
        </p:nvSpPr>
        <p:spPr>
          <a:xfrm>
            <a:off x="7502032" y="6205881"/>
            <a:ext cx="5194026" cy="7028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chemeClr val="bg2">
                    <a:lumMod val="25000"/>
                  </a:schemeClr>
                </a:solidFill>
              </a:rPr>
              <a:t>Data Analyst : </a:t>
            </a:r>
            <a:r>
              <a:rPr lang="en-IN" sz="2000" dirty="0">
                <a:solidFill>
                  <a:schemeClr val="bg2">
                    <a:lumMod val="25000"/>
                  </a:schemeClr>
                </a:solidFill>
              </a:rPr>
              <a:t>Nilesh</a:t>
            </a:r>
            <a:r>
              <a:rPr lang="en-IN" dirty="0">
                <a:solidFill>
                  <a:schemeClr val="bg2">
                    <a:lumMod val="25000"/>
                  </a:schemeClr>
                </a:solidFill>
              </a:rPr>
              <a:t> Thorat</a:t>
            </a:r>
          </a:p>
        </p:txBody>
      </p:sp>
      <p:pic>
        <p:nvPicPr>
          <p:cNvPr id="6" name="Picture 5">
            <a:extLst>
              <a:ext uri="{FF2B5EF4-FFF2-40B4-BE49-F238E27FC236}">
                <a16:creationId xmlns:a16="http://schemas.microsoft.com/office/drawing/2014/main" id="{C823261A-EBF5-B81A-161E-955BDF9C76C8}"/>
              </a:ext>
            </a:extLst>
          </p:cNvPr>
          <p:cNvPicPr>
            <a:picLocks noChangeAspect="1"/>
          </p:cNvPicPr>
          <p:nvPr/>
        </p:nvPicPr>
        <p:blipFill>
          <a:blip r:embed="rId4"/>
          <a:stretch>
            <a:fillRect/>
          </a:stretch>
        </p:blipFill>
        <p:spPr>
          <a:xfrm>
            <a:off x="1032103" y="155551"/>
            <a:ext cx="2438525" cy="831893"/>
          </a:xfrm>
          <a:prstGeom prst="rect">
            <a:avLst/>
          </a:prstGeom>
        </p:spPr>
      </p:pic>
      <p:pic>
        <p:nvPicPr>
          <p:cNvPr id="12" name="Picture 11">
            <a:extLst>
              <a:ext uri="{FF2B5EF4-FFF2-40B4-BE49-F238E27FC236}">
                <a16:creationId xmlns:a16="http://schemas.microsoft.com/office/drawing/2014/main" id="{43D14BBE-8602-CB4D-2B91-37905D0C058E}"/>
              </a:ext>
            </a:extLst>
          </p:cNvPr>
          <p:cNvPicPr>
            <a:picLocks noChangeAspect="1"/>
          </p:cNvPicPr>
          <p:nvPr/>
        </p:nvPicPr>
        <p:blipFill>
          <a:blip r:embed="rId5"/>
          <a:stretch>
            <a:fillRect/>
          </a:stretch>
        </p:blipFill>
        <p:spPr>
          <a:xfrm>
            <a:off x="257363" y="155551"/>
            <a:ext cx="774740" cy="800141"/>
          </a:xfrm>
          <a:prstGeom prst="rect">
            <a:avLst/>
          </a:prstGeom>
        </p:spPr>
      </p:pic>
    </p:spTree>
    <p:extLst>
      <p:ext uri="{BB962C8B-B14F-4D97-AF65-F5344CB8AC3E}">
        <p14:creationId xmlns:p14="http://schemas.microsoft.com/office/powerpoint/2010/main" val="166404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131762"/>
            <a:ext cx="10972800" cy="701675"/>
          </a:xfrm>
        </p:spPr>
        <p:txBody>
          <a:bodyPr>
            <a:normAutofit fontScale="90000"/>
          </a:bodyPr>
          <a:lstStyle/>
          <a:p>
            <a:pPr algn="l"/>
            <a:r>
              <a:rPr lang="en-US" sz="3200" dirty="0">
                <a:solidFill>
                  <a:schemeClr val="accent1"/>
                </a:solidFill>
                <a:latin typeface="Aptos Display" panose="020B0004020202020204" pitchFamily="34" charset="0"/>
              </a:rPr>
              <a:t>Task- 8 : </a:t>
            </a:r>
            <a:r>
              <a:rPr lang="en-US" sz="3200" b="0" i="0" u="none" strike="noStrike" baseline="0" dirty="0">
                <a:solidFill>
                  <a:schemeClr val="accent1"/>
                </a:solidFill>
                <a:latin typeface="Candara" panose="020E0502030303020204" pitchFamily="34" charset="0"/>
              </a:rPr>
              <a:t>Retrieve the </a:t>
            </a:r>
            <a:r>
              <a:rPr lang="en-US" sz="3200" b="0" i="0" u="none" strike="noStrike" baseline="0" dirty="0" err="1">
                <a:solidFill>
                  <a:schemeClr val="accent1"/>
                </a:solidFill>
                <a:latin typeface="Candara" panose="020E0502030303020204" pitchFamily="34" charset="0"/>
              </a:rPr>
              <a:t>Patient_ids</a:t>
            </a:r>
            <a:r>
              <a:rPr lang="en-US" sz="3200" b="0" i="0" u="none" strike="noStrike" baseline="0" dirty="0">
                <a:solidFill>
                  <a:schemeClr val="accent1"/>
                </a:solidFill>
                <a:latin typeface="Candara" panose="020E0502030303020204" pitchFamily="34" charset="0"/>
              </a:rPr>
              <a:t> of patients who have a BMI greater than the average BMI</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047240" y="112807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BC02A4C1-994C-525C-75BC-2E286B13A19C}"/>
              </a:ext>
            </a:extLst>
          </p:cNvPr>
          <p:cNvPicPr>
            <a:picLocks noChangeAspect="1"/>
          </p:cNvPicPr>
          <p:nvPr/>
        </p:nvPicPr>
        <p:blipFill>
          <a:blip r:embed="rId2"/>
          <a:stretch>
            <a:fillRect/>
          </a:stretch>
        </p:blipFill>
        <p:spPr>
          <a:xfrm>
            <a:off x="2341880" y="1722007"/>
            <a:ext cx="6273800" cy="4855315"/>
          </a:xfrm>
          <a:prstGeom prst="rect">
            <a:avLst/>
          </a:prstGeom>
        </p:spPr>
      </p:pic>
    </p:spTree>
    <p:extLst>
      <p:ext uri="{BB962C8B-B14F-4D97-AF65-F5344CB8AC3E}">
        <p14:creationId xmlns:p14="http://schemas.microsoft.com/office/powerpoint/2010/main" val="88360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998960" cy="1056958"/>
          </a:xfrm>
        </p:spPr>
        <p:txBody>
          <a:bodyPr>
            <a:noAutofit/>
          </a:bodyPr>
          <a:lstStyle/>
          <a:p>
            <a:pPr algn="l"/>
            <a:r>
              <a:rPr lang="en-US" sz="3200" dirty="0">
                <a:solidFill>
                  <a:schemeClr val="accent1"/>
                </a:solidFill>
                <a:latin typeface="Aptos Display" panose="020B0004020202020204" pitchFamily="34" charset="0"/>
              </a:rPr>
              <a:t>Task- 9 : </a:t>
            </a:r>
            <a:r>
              <a:rPr lang="en-US" sz="3200" b="0" i="0" u="none" strike="noStrike" baseline="0" dirty="0">
                <a:solidFill>
                  <a:schemeClr val="accent1"/>
                </a:solidFill>
                <a:latin typeface="Candara" panose="020E0502030303020204" pitchFamily="34" charset="0"/>
              </a:rPr>
              <a:t>Find the patient with the highest HbA1c level and the patient with the lowest HbA1clevel</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884680" y="1189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252844BC-2598-8234-FB51-7F76BD6B457B}"/>
              </a:ext>
            </a:extLst>
          </p:cNvPr>
          <p:cNvPicPr>
            <a:picLocks noChangeAspect="1"/>
          </p:cNvPicPr>
          <p:nvPr/>
        </p:nvPicPr>
        <p:blipFill>
          <a:blip r:embed="rId2"/>
          <a:stretch>
            <a:fillRect/>
          </a:stretch>
        </p:blipFill>
        <p:spPr>
          <a:xfrm>
            <a:off x="1177045" y="1666543"/>
            <a:ext cx="9275540" cy="4855301"/>
          </a:xfrm>
          <a:prstGeom prst="rect">
            <a:avLst/>
          </a:prstGeom>
        </p:spPr>
      </p:pic>
    </p:spTree>
    <p:extLst>
      <p:ext uri="{BB962C8B-B14F-4D97-AF65-F5344CB8AC3E}">
        <p14:creationId xmlns:p14="http://schemas.microsoft.com/office/powerpoint/2010/main" val="20545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968480" cy="1036638"/>
          </a:xfrm>
        </p:spPr>
        <p:txBody>
          <a:bodyPr>
            <a:noAutofit/>
          </a:bodyPr>
          <a:lstStyle/>
          <a:p>
            <a:pPr algn="l"/>
            <a:r>
              <a:rPr lang="en-US" sz="3200" dirty="0">
                <a:solidFill>
                  <a:schemeClr val="accent1"/>
                </a:solidFill>
                <a:latin typeface="Aptos Display" panose="020B0004020202020204" pitchFamily="34" charset="0"/>
              </a:rPr>
              <a:t>Task- 10 :  </a:t>
            </a:r>
            <a:r>
              <a:rPr lang="en-US" sz="3200" b="0" i="0" u="none" strike="noStrike" baseline="0" dirty="0">
                <a:solidFill>
                  <a:schemeClr val="accent1"/>
                </a:solidFill>
                <a:latin typeface="Candara" panose="020E0502030303020204" pitchFamily="34" charset="0"/>
              </a:rPr>
              <a:t>Calculate the age of patients in years (assuming the current date as of now)</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11361" y="1153752"/>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3ECE038B-523A-B6A9-91A5-4A2BF8F5CC32}"/>
              </a:ext>
            </a:extLst>
          </p:cNvPr>
          <p:cNvPicPr>
            <a:picLocks noChangeAspect="1"/>
          </p:cNvPicPr>
          <p:nvPr/>
        </p:nvPicPr>
        <p:blipFill>
          <a:blip r:embed="rId2"/>
          <a:stretch>
            <a:fillRect/>
          </a:stretch>
        </p:blipFill>
        <p:spPr>
          <a:xfrm>
            <a:off x="1644462" y="1789330"/>
            <a:ext cx="8394069" cy="4438749"/>
          </a:xfrm>
          <a:prstGeom prst="rect">
            <a:avLst/>
          </a:prstGeom>
        </p:spPr>
      </p:pic>
    </p:spTree>
    <p:extLst>
      <p:ext uri="{BB962C8B-B14F-4D97-AF65-F5344CB8AC3E}">
        <p14:creationId xmlns:p14="http://schemas.microsoft.com/office/powerpoint/2010/main" val="239672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633200" cy="1026478"/>
          </a:xfrm>
        </p:spPr>
        <p:txBody>
          <a:bodyPr>
            <a:noAutofit/>
          </a:bodyPr>
          <a:lstStyle/>
          <a:p>
            <a:pPr algn="l"/>
            <a:r>
              <a:rPr lang="en-US" sz="3200" dirty="0">
                <a:solidFill>
                  <a:schemeClr val="accent1"/>
                </a:solidFill>
                <a:latin typeface="Aptos Display" panose="020B0004020202020204" pitchFamily="34" charset="0"/>
              </a:rPr>
              <a:t>Task- 11 : </a:t>
            </a:r>
            <a:r>
              <a:rPr lang="en-US" sz="3200" b="0" i="0" u="none" strike="noStrike" baseline="0" dirty="0">
                <a:solidFill>
                  <a:schemeClr val="accent1"/>
                </a:solidFill>
                <a:latin typeface="Candara" panose="020E0502030303020204" pitchFamily="34" charset="0"/>
              </a:rPr>
              <a:t>Rank patients by blood glucose level within each gender group</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886465" y="85375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865A41AA-F702-240A-6CAE-2C6C9700F730}"/>
              </a:ext>
            </a:extLst>
          </p:cNvPr>
          <p:cNvPicPr>
            <a:picLocks noChangeAspect="1"/>
          </p:cNvPicPr>
          <p:nvPr/>
        </p:nvPicPr>
        <p:blipFill>
          <a:blip r:embed="rId2"/>
          <a:stretch>
            <a:fillRect/>
          </a:stretch>
        </p:blipFill>
        <p:spPr>
          <a:xfrm>
            <a:off x="1005009" y="1331263"/>
            <a:ext cx="9480400" cy="5163927"/>
          </a:xfrm>
          <a:prstGeom prst="rect">
            <a:avLst/>
          </a:prstGeom>
        </p:spPr>
      </p:pic>
    </p:spTree>
    <p:extLst>
      <p:ext uri="{BB962C8B-B14F-4D97-AF65-F5344CB8AC3E}">
        <p14:creationId xmlns:p14="http://schemas.microsoft.com/office/powerpoint/2010/main" val="122279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2192000" cy="1260158"/>
          </a:xfrm>
        </p:spPr>
        <p:txBody>
          <a:bodyPr>
            <a:noAutofit/>
          </a:bodyPr>
          <a:lstStyle/>
          <a:p>
            <a:pPr algn="l"/>
            <a:r>
              <a:rPr lang="en-US" sz="3200" dirty="0">
                <a:solidFill>
                  <a:schemeClr val="accent1"/>
                </a:solidFill>
                <a:latin typeface="Aptos Display" panose="020B0004020202020204" pitchFamily="34" charset="0"/>
              </a:rPr>
              <a:t>Task- 12 : </a:t>
            </a:r>
            <a:r>
              <a:rPr lang="en-US" sz="3200" b="0" i="0" u="none" strike="noStrike" baseline="0" dirty="0">
                <a:solidFill>
                  <a:schemeClr val="accent1"/>
                </a:solidFill>
                <a:latin typeface="Candara" panose="020E0502030303020204" pitchFamily="34" charset="0"/>
              </a:rPr>
              <a:t>Update the smoking history of patients who are older than 50 to "Ex-smoker."</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165865" y="99060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DC805A55-6ACB-3E87-F466-4AA88FCA12EA}"/>
              </a:ext>
            </a:extLst>
          </p:cNvPr>
          <p:cNvPicPr>
            <a:picLocks noChangeAspect="1"/>
          </p:cNvPicPr>
          <p:nvPr/>
        </p:nvPicPr>
        <p:blipFill>
          <a:blip r:embed="rId2"/>
          <a:stretch>
            <a:fillRect/>
          </a:stretch>
        </p:blipFill>
        <p:spPr>
          <a:xfrm>
            <a:off x="1433004" y="1468113"/>
            <a:ext cx="9001316" cy="4942653"/>
          </a:xfrm>
          <a:prstGeom prst="rect">
            <a:avLst/>
          </a:prstGeom>
        </p:spPr>
      </p:pic>
    </p:spTree>
    <p:extLst>
      <p:ext uri="{BB962C8B-B14F-4D97-AF65-F5344CB8AC3E}">
        <p14:creationId xmlns:p14="http://schemas.microsoft.com/office/powerpoint/2010/main" val="283140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765280" cy="701675"/>
          </a:xfrm>
        </p:spPr>
        <p:txBody>
          <a:bodyPr>
            <a:noAutofit/>
          </a:bodyPr>
          <a:lstStyle/>
          <a:p>
            <a:pPr algn="l"/>
            <a:r>
              <a:rPr lang="en-US" sz="3200" dirty="0">
                <a:solidFill>
                  <a:schemeClr val="accent1"/>
                </a:solidFill>
                <a:latin typeface="Aptos Display" panose="020B0004020202020204" pitchFamily="34" charset="0"/>
              </a:rPr>
              <a:t>Task- 13 : </a:t>
            </a:r>
            <a:r>
              <a:rPr lang="en-US" sz="3200" b="0" i="0" u="none" strike="noStrike" baseline="0" dirty="0">
                <a:solidFill>
                  <a:schemeClr val="accent1"/>
                </a:solidFill>
                <a:latin typeface="Candara" panose="020E0502030303020204" pitchFamily="34" charset="0"/>
              </a:rPr>
              <a:t>Insert a new patient into the database with sample data</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52505" y="793121"/>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E335DE9B-BFF6-69FB-F486-9E808DC244B7}"/>
              </a:ext>
            </a:extLst>
          </p:cNvPr>
          <p:cNvPicPr>
            <a:picLocks noChangeAspect="1"/>
          </p:cNvPicPr>
          <p:nvPr/>
        </p:nvPicPr>
        <p:blipFill>
          <a:blip r:embed="rId2"/>
          <a:stretch>
            <a:fillRect/>
          </a:stretch>
        </p:blipFill>
        <p:spPr>
          <a:xfrm>
            <a:off x="1617618" y="1382712"/>
            <a:ext cx="8956764" cy="4884848"/>
          </a:xfrm>
          <a:prstGeom prst="rect">
            <a:avLst/>
          </a:prstGeom>
        </p:spPr>
      </p:pic>
    </p:spTree>
    <p:extLst>
      <p:ext uri="{BB962C8B-B14F-4D97-AF65-F5344CB8AC3E}">
        <p14:creationId xmlns:p14="http://schemas.microsoft.com/office/powerpoint/2010/main" val="84952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694160" cy="701675"/>
          </a:xfrm>
        </p:spPr>
        <p:txBody>
          <a:bodyPr>
            <a:noAutofit/>
          </a:bodyPr>
          <a:lstStyle/>
          <a:p>
            <a:pPr algn="l"/>
            <a:r>
              <a:rPr lang="en-US" sz="3200" dirty="0">
                <a:solidFill>
                  <a:schemeClr val="accent1"/>
                </a:solidFill>
                <a:latin typeface="Aptos Display" panose="020B0004020202020204" pitchFamily="34" charset="0"/>
              </a:rPr>
              <a:t>Task- 14 : </a:t>
            </a:r>
            <a:r>
              <a:rPr lang="en-US" sz="3200" b="0" i="0" u="none" strike="noStrike" baseline="0" dirty="0">
                <a:solidFill>
                  <a:schemeClr val="accent1"/>
                </a:solidFill>
                <a:latin typeface="Candara" panose="020E0502030303020204" pitchFamily="34" charset="0"/>
              </a:rPr>
              <a:t>Delete all patients with heart disease from the database</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6907" y="852600"/>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B2AB0270-0DEF-D142-0A46-903DC3BE419C}"/>
              </a:ext>
            </a:extLst>
          </p:cNvPr>
          <p:cNvPicPr>
            <a:picLocks noChangeAspect="1"/>
          </p:cNvPicPr>
          <p:nvPr/>
        </p:nvPicPr>
        <p:blipFill>
          <a:blip r:embed="rId2"/>
          <a:stretch>
            <a:fillRect/>
          </a:stretch>
        </p:blipFill>
        <p:spPr>
          <a:xfrm>
            <a:off x="1558339" y="1541676"/>
            <a:ext cx="8677406" cy="5021684"/>
          </a:xfrm>
          <a:prstGeom prst="rect">
            <a:avLst/>
          </a:prstGeom>
        </p:spPr>
      </p:pic>
    </p:spTree>
    <p:extLst>
      <p:ext uri="{BB962C8B-B14F-4D97-AF65-F5344CB8AC3E}">
        <p14:creationId xmlns:p14="http://schemas.microsoft.com/office/powerpoint/2010/main" val="247326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2100560" cy="1179181"/>
          </a:xfrm>
        </p:spPr>
        <p:txBody>
          <a:bodyPr>
            <a:noAutofit/>
          </a:bodyPr>
          <a:lstStyle/>
          <a:p>
            <a:pPr algn="l"/>
            <a:r>
              <a:rPr lang="en-US" sz="3200" dirty="0">
                <a:solidFill>
                  <a:schemeClr val="accent1"/>
                </a:solidFill>
                <a:latin typeface="Aptos Display" panose="020B0004020202020204" pitchFamily="34" charset="0"/>
              </a:rPr>
              <a:t>Task- 15 : </a:t>
            </a:r>
            <a:r>
              <a:rPr lang="en-US" sz="3200" b="0" i="0" u="none" strike="noStrike" baseline="0" dirty="0">
                <a:solidFill>
                  <a:schemeClr val="accent1"/>
                </a:solidFill>
                <a:latin typeface="Candara" panose="020E0502030303020204" pitchFamily="34" charset="0"/>
              </a:rPr>
              <a:t>Find patients who have hypertension but not diabetes using the EXCEPT operator</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76120" y="104679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9B6063D1-8D5C-EFDA-BED3-F07BA9D46430}"/>
              </a:ext>
            </a:extLst>
          </p:cNvPr>
          <p:cNvPicPr>
            <a:picLocks noChangeAspect="1"/>
          </p:cNvPicPr>
          <p:nvPr/>
        </p:nvPicPr>
        <p:blipFill>
          <a:blip r:embed="rId2"/>
          <a:stretch>
            <a:fillRect/>
          </a:stretch>
        </p:blipFill>
        <p:spPr>
          <a:xfrm>
            <a:off x="1254760" y="1524303"/>
            <a:ext cx="9027160" cy="5041804"/>
          </a:xfrm>
          <a:prstGeom prst="rect">
            <a:avLst/>
          </a:prstGeom>
        </p:spPr>
      </p:pic>
    </p:spTree>
    <p:extLst>
      <p:ext uri="{BB962C8B-B14F-4D97-AF65-F5344CB8AC3E}">
        <p14:creationId xmlns:p14="http://schemas.microsoft.com/office/powerpoint/2010/main" val="22487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592560" cy="1179181"/>
          </a:xfrm>
        </p:spPr>
        <p:txBody>
          <a:bodyPr>
            <a:noAutofit/>
          </a:bodyPr>
          <a:lstStyle/>
          <a:p>
            <a:pPr algn="l"/>
            <a:r>
              <a:rPr lang="en-US" sz="3200" dirty="0">
                <a:solidFill>
                  <a:schemeClr val="accent1"/>
                </a:solidFill>
                <a:latin typeface="Aptos Display" panose="020B0004020202020204" pitchFamily="34" charset="0"/>
              </a:rPr>
              <a:t>Task- 16 : </a:t>
            </a:r>
            <a:r>
              <a:rPr lang="en-US" sz="3200" b="0" i="0" u="none" strike="noStrike" baseline="0" dirty="0">
                <a:solidFill>
                  <a:schemeClr val="accent1"/>
                </a:solidFill>
                <a:latin typeface="Candara" panose="020E0502030303020204" pitchFamily="34" charset="0"/>
              </a:rPr>
              <a:t>Define a unique constraint on the "</a:t>
            </a:r>
            <a:r>
              <a:rPr lang="en-US" sz="3200" b="0" i="0" u="none" strike="noStrike" baseline="0" dirty="0" err="1">
                <a:solidFill>
                  <a:schemeClr val="accent1"/>
                </a:solidFill>
                <a:latin typeface="Candara" panose="020E0502030303020204" pitchFamily="34" charset="0"/>
              </a:rPr>
              <a:t>patient_id</a:t>
            </a:r>
            <a:r>
              <a:rPr lang="en-US" sz="3200" b="0" i="0" u="none" strike="noStrike" baseline="0" dirty="0">
                <a:solidFill>
                  <a:schemeClr val="accent1"/>
                </a:solidFill>
                <a:latin typeface="Candara" panose="020E0502030303020204" pitchFamily="34" charset="0"/>
              </a:rPr>
              <a:t>" column to ensure its values are unique</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165865" y="102647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942B253D-09C3-2BB2-5364-664AD212516F}"/>
              </a:ext>
            </a:extLst>
          </p:cNvPr>
          <p:cNvPicPr>
            <a:picLocks noChangeAspect="1"/>
          </p:cNvPicPr>
          <p:nvPr/>
        </p:nvPicPr>
        <p:blipFill>
          <a:blip r:embed="rId2"/>
          <a:stretch>
            <a:fillRect/>
          </a:stretch>
        </p:blipFill>
        <p:spPr>
          <a:xfrm>
            <a:off x="1647635" y="1503983"/>
            <a:ext cx="9233725" cy="5137801"/>
          </a:xfrm>
          <a:prstGeom prst="rect">
            <a:avLst/>
          </a:prstGeom>
        </p:spPr>
      </p:pic>
    </p:spTree>
    <p:extLst>
      <p:ext uri="{BB962C8B-B14F-4D97-AF65-F5344CB8AC3E}">
        <p14:creationId xmlns:p14="http://schemas.microsoft.com/office/powerpoint/2010/main" val="142401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592560" cy="1179181"/>
          </a:xfrm>
        </p:spPr>
        <p:txBody>
          <a:bodyPr>
            <a:noAutofit/>
          </a:bodyPr>
          <a:lstStyle/>
          <a:p>
            <a:pPr algn="l"/>
            <a:r>
              <a:rPr lang="en-US" sz="3200" dirty="0">
                <a:solidFill>
                  <a:schemeClr val="accent1"/>
                </a:solidFill>
                <a:latin typeface="Aptos Display" panose="020B0004020202020204" pitchFamily="34" charset="0"/>
              </a:rPr>
              <a:t>Task- 17 : </a:t>
            </a:r>
            <a:r>
              <a:rPr lang="en-US" sz="3200" b="0" i="0" u="none" strike="noStrike" baseline="0" dirty="0">
                <a:solidFill>
                  <a:schemeClr val="accent1"/>
                </a:solidFill>
                <a:latin typeface="Candara" panose="020E0502030303020204" pitchFamily="34" charset="0"/>
              </a:rPr>
              <a:t>Create a view that displays the </a:t>
            </a:r>
            <a:r>
              <a:rPr lang="en-US" sz="3200" b="0" i="0" u="none" strike="noStrike" baseline="0" dirty="0" err="1">
                <a:solidFill>
                  <a:schemeClr val="accent1"/>
                </a:solidFill>
                <a:latin typeface="Candara" panose="020E0502030303020204" pitchFamily="34" charset="0"/>
              </a:rPr>
              <a:t>Patient_ids</a:t>
            </a:r>
            <a:r>
              <a:rPr lang="en-US" sz="3200" b="0" i="0" u="none" strike="noStrike" baseline="0" dirty="0">
                <a:solidFill>
                  <a:schemeClr val="accent1"/>
                </a:solidFill>
                <a:latin typeface="Candara" panose="020E0502030303020204" pitchFamily="34" charset="0"/>
              </a:rPr>
              <a:t>, ages, and BMI of patients</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165865" y="102647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69E99498-B943-5FA9-F10F-21E5FF5C0454}"/>
              </a:ext>
            </a:extLst>
          </p:cNvPr>
          <p:cNvPicPr>
            <a:picLocks noChangeAspect="1"/>
          </p:cNvPicPr>
          <p:nvPr/>
        </p:nvPicPr>
        <p:blipFill>
          <a:blip r:embed="rId2"/>
          <a:stretch>
            <a:fillRect/>
          </a:stretch>
        </p:blipFill>
        <p:spPr>
          <a:xfrm>
            <a:off x="2236092" y="1503983"/>
            <a:ext cx="7120375" cy="5098241"/>
          </a:xfrm>
          <a:prstGeom prst="rect">
            <a:avLst/>
          </a:prstGeom>
        </p:spPr>
      </p:pic>
    </p:spTree>
    <p:extLst>
      <p:ext uri="{BB962C8B-B14F-4D97-AF65-F5344CB8AC3E}">
        <p14:creationId xmlns:p14="http://schemas.microsoft.com/office/powerpoint/2010/main" val="37942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629920" y="71120"/>
            <a:ext cx="10226040" cy="701675"/>
          </a:xfrm>
        </p:spPr>
        <p:txBody>
          <a:bodyPr>
            <a:normAutofit/>
          </a:bodyPr>
          <a:lstStyle/>
          <a:p>
            <a:pPr algn="ctr"/>
            <a:r>
              <a:rPr lang="en-US" sz="3200" dirty="0">
                <a:solidFill>
                  <a:schemeClr val="accent1"/>
                </a:solidFill>
                <a:latin typeface="Aptos Display" panose="020B0004020202020204" pitchFamily="34" charset="0"/>
              </a:rPr>
              <a:t>Import of Data </a:t>
            </a:r>
            <a:r>
              <a:rPr lang="en-US" sz="3200" dirty="0" err="1">
                <a:solidFill>
                  <a:schemeClr val="accent1"/>
                </a:solidFill>
                <a:latin typeface="Aptos Display" panose="020B0004020202020204" pitchFamily="34" charset="0"/>
              </a:rPr>
              <a:t>Diabetes_prediction</a:t>
            </a:r>
            <a:r>
              <a:rPr lang="en-US" sz="3200" dirty="0">
                <a:solidFill>
                  <a:schemeClr val="accent1"/>
                </a:solidFill>
                <a:latin typeface="Aptos Display" panose="020B0004020202020204" pitchFamily="34" charset="0"/>
              </a:rPr>
              <a:t> in MySQL</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116850" y="882365"/>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7" name="Picture 6">
            <a:extLst>
              <a:ext uri="{FF2B5EF4-FFF2-40B4-BE49-F238E27FC236}">
                <a16:creationId xmlns:a16="http://schemas.microsoft.com/office/drawing/2014/main" id="{0596E865-D652-1567-D972-9D95A2B85241}"/>
              </a:ext>
            </a:extLst>
          </p:cNvPr>
          <p:cNvPicPr>
            <a:picLocks noChangeAspect="1"/>
          </p:cNvPicPr>
          <p:nvPr/>
        </p:nvPicPr>
        <p:blipFill>
          <a:blip r:embed="rId2"/>
          <a:stretch>
            <a:fillRect/>
          </a:stretch>
        </p:blipFill>
        <p:spPr>
          <a:xfrm>
            <a:off x="1662084" y="1280160"/>
            <a:ext cx="8769801" cy="5506720"/>
          </a:xfrm>
          <a:prstGeom prst="rect">
            <a:avLst/>
          </a:prstGeom>
        </p:spPr>
      </p:pic>
    </p:spTree>
    <p:extLst>
      <p:ext uri="{BB962C8B-B14F-4D97-AF65-F5344CB8AC3E}">
        <p14:creationId xmlns:p14="http://schemas.microsoft.com/office/powerpoint/2010/main" val="285056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592560" cy="1179181"/>
          </a:xfrm>
        </p:spPr>
        <p:txBody>
          <a:bodyPr>
            <a:noAutofit/>
          </a:bodyPr>
          <a:lstStyle/>
          <a:p>
            <a:pPr algn="l"/>
            <a:r>
              <a:rPr lang="en-US" sz="3200" dirty="0">
                <a:solidFill>
                  <a:schemeClr val="accent1"/>
                </a:solidFill>
                <a:latin typeface="Aptos Display" panose="020B0004020202020204" pitchFamily="34" charset="0"/>
              </a:rPr>
              <a:t>Task- 18 : </a:t>
            </a:r>
            <a:r>
              <a:rPr lang="en-US" sz="3200" b="0" i="0" u="none" strike="noStrike" baseline="0" dirty="0">
                <a:solidFill>
                  <a:schemeClr val="accent1"/>
                </a:solidFill>
                <a:latin typeface="Candara" panose="020E0502030303020204" pitchFamily="34" charset="0"/>
              </a:rPr>
              <a:t>Suggest improvements in the database schema to reduce data redundancy and improve data integrity</a:t>
            </a: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530104" y="1544636"/>
            <a:ext cx="10381736" cy="443960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To enhance the database schema and promote data integrity, consider implementing normalization techniques to eliminate redundancy. Break down large tables into smaller, related ones and adhere to normalization forms like 1NF, 2NF, and 3NF. Utilize appropriate data types for each column to optimize storage and improve data consistency. Employ primary and foreign keys to uniquely identify records and establish relationships between tables, ensuring referential integrity.</a:t>
            </a:r>
          </a:p>
          <a:p>
            <a:endParaRPr lang="en-US" sz="1800" b="1" dirty="0">
              <a:solidFill>
                <a:srgbClr val="4E67C8"/>
              </a:solidFill>
            </a:endParaRPr>
          </a:p>
          <a:p>
            <a:r>
              <a:rPr lang="en-US" sz="1800" b="1" dirty="0">
                <a:solidFill>
                  <a:srgbClr val="4E67C8"/>
                </a:solidFill>
              </a:rPr>
              <a:t>Avoid storing derived data and dynamically calculate values when needed. Enforce unique constraints on columns requiring uniqueness, such as patient identifiers. For categorical data, use ENUM types or lookup tables instead of free-form text fields to maintain consistency. Introduce indexes on frequently queried columns for better query performance, but exercise caution to prevent unnecessary overhead. Utilize default values and constraints to uphold data rules and provide timestamps for auditing purposes, enabling effective tracking of record creation and updates. Finally, document the schema comprehensively for clarity and ease of maintenance. Thoroughly test any schema modifications in a development environment before applying changes to a production database.</a:t>
            </a:r>
          </a:p>
        </p:txBody>
      </p:sp>
    </p:spTree>
    <p:extLst>
      <p:ext uri="{BB962C8B-B14F-4D97-AF65-F5344CB8AC3E}">
        <p14:creationId xmlns:p14="http://schemas.microsoft.com/office/powerpoint/2010/main" val="16939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592560" cy="1179181"/>
          </a:xfrm>
        </p:spPr>
        <p:txBody>
          <a:bodyPr>
            <a:noAutofit/>
          </a:bodyPr>
          <a:lstStyle/>
          <a:p>
            <a:pPr algn="l"/>
            <a:r>
              <a:rPr lang="en-US" sz="3200" dirty="0">
                <a:solidFill>
                  <a:schemeClr val="accent1"/>
                </a:solidFill>
                <a:latin typeface="Aptos Display" panose="020B0004020202020204" pitchFamily="34" charset="0"/>
              </a:rPr>
              <a:t>Task- 19 : </a:t>
            </a:r>
            <a:r>
              <a:rPr lang="en-US" sz="3200" b="0" i="0" u="none" strike="noStrike" baseline="0" dirty="0">
                <a:solidFill>
                  <a:schemeClr val="accent1"/>
                </a:solidFill>
                <a:latin typeface="Candara" panose="020E0502030303020204" pitchFamily="34" charset="0"/>
              </a:rPr>
              <a:t>Explain how you can optimize the performance of SQL queries on this dataset</a:t>
            </a: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428504" y="1270316"/>
            <a:ext cx="11072615" cy="535400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Optimizing SQL query performance on the "</a:t>
            </a:r>
            <a:r>
              <a:rPr lang="en-US" sz="1800" b="1" dirty="0" err="1">
                <a:solidFill>
                  <a:srgbClr val="4E67C8"/>
                </a:solidFill>
              </a:rPr>
              <a:t>diabetes_prediction</a:t>
            </a:r>
            <a:r>
              <a:rPr lang="en-US" sz="1800" b="1" dirty="0">
                <a:solidFill>
                  <a:srgbClr val="4E67C8"/>
                </a:solidFill>
              </a:rPr>
              <a:t>" dataset involves strategic approaches to streamline data retrieval and enhance efficiency. Start by identifying and indexing columns frequently used in WHERE clauses or JOIN conditions, such as "</a:t>
            </a:r>
            <a:r>
              <a:rPr lang="en-US" sz="1800" b="1" dirty="0" err="1">
                <a:solidFill>
                  <a:srgbClr val="4E67C8"/>
                </a:solidFill>
              </a:rPr>
              <a:t>Patient_id</a:t>
            </a:r>
            <a:r>
              <a:rPr lang="en-US" sz="1800" b="1" dirty="0">
                <a:solidFill>
                  <a:srgbClr val="4E67C8"/>
                </a:solidFill>
              </a:rPr>
              <a:t>" and "</a:t>
            </a:r>
            <a:r>
              <a:rPr lang="en-US" sz="1800" b="1" dirty="0" err="1">
                <a:solidFill>
                  <a:srgbClr val="4E67C8"/>
                </a:solidFill>
              </a:rPr>
              <a:t>blood_glucose_level</a:t>
            </a:r>
            <a:r>
              <a:rPr lang="en-US" sz="1800" b="1" dirty="0">
                <a:solidFill>
                  <a:srgbClr val="4E67C8"/>
                </a:solidFill>
              </a:rPr>
              <a:t>." Indexing accelerates data access and retrieval speed. When querying, utilize the WHERE clause judiciously to filter only essential information, especially when handling large datasets.</a:t>
            </a:r>
          </a:p>
          <a:p>
            <a:endParaRPr lang="en-US" sz="1800" b="1" dirty="0">
              <a:solidFill>
                <a:srgbClr val="4E67C8"/>
              </a:solidFill>
            </a:endParaRPr>
          </a:p>
          <a:p>
            <a:r>
              <a:rPr lang="en-US" sz="1800" b="1" dirty="0">
                <a:solidFill>
                  <a:srgbClr val="4E67C8"/>
                </a:solidFill>
              </a:rPr>
              <a:t>Efficient JOIN operations are crucial for performance. Ensure that join conditions are well-optimized, and consider indexing foreign key columns involved in JOINs. Explicitly list necessary columns in SELECT statements rather than using SELECT * to reduce data transfer and enhance query performance. For batch operations involving updates or inserts, consider batch processing to minimize transaction overhead.</a:t>
            </a:r>
          </a:p>
          <a:p>
            <a:endParaRPr lang="en-US" sz="1800" b="1" dirty="0">
              <a:solidFill>
                <a:srgbClr val="4E67C8"/>
              </a:solidFill>
            </a:endParaRPr>
          </a:p>
          <a:p>
            <a:r>
              <a:rPr lang="en-US" sz="1800" b="1" dirty="0">
                <a:solidFill>
                  <a:srgbClr val="4E67C8"/>
                </a:solidFill>
              </a:rPr>
              <a:t>Leverage database-specific query optimization tools and analyzers to identify slow queries and missing indexes. Utilize EXPLAIN statements to analyze query execution plans and address bottlenecks. Adjust database configurations based on workload requirements, considering cache sizes and memory settings. Regularly update statistics to keep the query optimizer well-informed about data distribution and improve decision-making in query planning.</a:t>
            </a:r>
          </a:p>
          <a:p>
            <a:endParaRPr lang="en-US" sz="1800" b="1" dirty="0">
              <a:solidFill>
                <a:srgbClr val="4E67C8"/>
              </a:solidFill>
            </a:endParaRPr>
          </a:p>
          <a:p>
            <a:r>
              <a:rPr lang="en-US" sz="1800" b="1" dirty="0">
                <a:solidFill>
                  <a:srgbClr val="4E67C8"/>
                </a:solidFill>
              </a:rPr>
              <a:t>These strategies, tailored to the characteristics of the dataset and specific database system, collectively contribute to optimizing SQL query performance. Thorough testing in a controlled environment is essential to assess the impact of optimizations before applying changes to a production database.</a:t>
            </a:r>
            <a:endParaRPr lang="en-IN" sz="1800" b="1" dirty="0">
              <a:solidFill>
                <a:srgbClr val="4E67C8"/>
              </a:solidFill>
            </a:endParaRPr>
          </a:p>
        </p:txBody>
      </p:sp>
    </p:spTree>
    <p:extLst>
      <p:ext uri="{BB962C8B-B14F-4D97-AF65-F5344CB8AC3E}">
        <p14:creationId xmlns:p14="http://schemas.microsoft.com/office/powerpoint/2010/main" val="92887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2151-0ED7-4D6D-E9FF-B5DD1BD0A230}"/>
              </a:ext>
            </a:extLst>
          </p:cNvPr>
          <p:cNvSpPr>
            <a:spLocks noGrp="1"/>
          </p:cNvSpPr>
          <p:nvPr>
            <p:ph type="title"/>
          </p:nvPr>
        </p:nvSpPr>
        <p:spPr>
          <a:xfrm>
            <a:off x="453814" y="4074160"/>
            <a:ext cx="8596668" cy="2367279"/>
          </a:xfrm>
        </p:spPr>
        <p:txBody>
          <a:bodyPr>
            <a:normAutofit/>
          </a:bodyPr>
          <a:lstStyle/>
          <a:p>
            <a:br>
              <a:rPr lang="en-US" sz="2200" dirty="0"/>
            </a:br>
            <a:r>
              <a:rPr lang="en-US" sz="2200" dirty="0"/>
              <a:t>Data Analyst : Nilesh Thorat</a:t>
            </a:r>
            <a:br>
              <a:rPr lang="en-US" sz="2200" dirty="0"/>
            </a:br>
            <a:r>
              <a:rPr lang="en-US" sz="2200" dirty="0"/>
              <a:t>Email : </a:t>
            </a:r>
            <a:r>
              <a:rPr lang="en-US" sz="2200" dirty="0">
                <a:hlinkClick r:id="rId2"/>
              </a:rPr>
              <a:t>nilesh.thorat01@gmail.com</a:t>
            </a:r>
            <a:br>
              <a:rPr lang="en-US" sz="2200" dirty="0"/>
            </a:br>
            <a:r>
              <a:rPr lang="en-US" sz="2200" dirty="0" err="1"/>
              <a:t>Linkedin</a:t>
            </a:r>
            <a:r>
              <a:rPr lang="en-US" sz="2200" dirty="0"/>
              <a:t>: </a:t>
            </a:r>
            <a:r>
              <a:rPr lang="en-IN" sz="2200" b="0" i="0" dirty="0">
                <a:effectLst/>
                <a:latin typeface="-apple-system"/>
                <a:hlinkClick r:id="rId3"/>
              </a:rPr>
              <a:t>www.linkedin.com/in/nileshthorat</a:t>
            </a:r>
            <a:br>
              <a:rPr lang="en-IN" sz="2200" b="0" i="0" dirty="0">
                <a:effectLst/>
                <a:latin typeface="-apple-system"/>
              </a:rPr>
            </a:br>
            <a:endParaRPr lang="en-IN" sz="2200" dirty="0"/>
          </a:p>
        </p:txBody>
      </p:sp>
      <p:sp>
        <p:nvSpPr>
          <p:cNvPr id="4" name="Title 1">
            <a:extLst>
              <a:ext uri="{FF2B5EF4-FFF2-40B4-BE49-F238E27FC236}">
                <a16:creationId xmlns:a16="http://schemas.microsoft.com/office/drawing/2014/main" id="{E47FB134-8BE6-8776-992F-E4D0DE8056EA}"/>
              </a:ext>
            </a:extLst>
          </p:cNvPr>
          <p:cNvSpPr txBox="1">
            <a:spLocks/>
          </p:cNvSpPr>
          <p:nvPr/>
        </p:nvSpPr>
        <p:spPr>
          <a:xfrm>
            <a:off x="2597574" y="1422400"/>
            <a:ext cx="4920826" cy="13614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Thank You</a:t>
            </a:r>
            <a:endParaRPr lang="en-IN" dirty="0"/>
          </a:p>
        </p:txBody>
      </p:sp>
    </p:spTree>
    <p:extLst>
      <p:ext uri="{BB962C8B-B14F-4D97-AF65-F5344CB8AC3E}">
        <p14:creationId xmlns:p14="http://schemas.microsoft.com/office/powerpoint/2010/main" val="28038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0226040" cy="701675"/>
          </a:xfrm>
        </p:spPr>
        <p:txBody>
          <a:bodyPr>
            <a:normAutofit/>
          </a:bodyPr>
          <a:lstStyle/>
          <a:p>
            <a:pPr algn="l"/>
            <a:r>
              <a:rPr lang="en-US" sz="3200" dirty="0">
                <a:solidFill>
                  <a:schemeClr val="accent1"/>
                </a:solidFill>
                <a:latin typeface="Aptos Display" panose="020B0004020202020204" pitchFamily="34" charset="0"/>
              </a:rPr>
              <a:t>Task-1 : </a:t>
            </a:r>
            <a:r>
              <a:rPr lang="en-US" sz="3200" b="0" i="0" u="none" strike="noStrike" baseline="0" dirty="0">
                <a:solidFill>
                  <a:schemeClr val="accent1"/>
                </a:solidFill>
                <a:latin typeface="Aptos Display" panose="020B0004020202020204" pitchFamily="34" charset="0"/>
              </a:rPr>
              <a:t>Retrieve the </a:t>
            </a:r>
            <a:r>
              <a:rPr lang="en-US" sz="3200" b="0" i="0" u="none" strike="noStrike" baseline="0" dirty="0" err="1">
                <a:solidFill>
                  <a:schemeClr val="accent1"/>
                </a:solidFill>
                <a:latin typeface="Aptos Display" panose="020B0004020202020204" pitchFamily="34" charset="0"/>
              </a:rPr>
              <a:t>Patient_id</a:t>
            </a:r>
            <a:r>
              <a:rPr lang="en-US" sz="3200" b="0" i="0" u="none" strike="noStrike" baseline="0" dirty="0">
                <a:solidFill>
                  <a:schemeClr val="accent1"/>
                </a:solidFill>
                <a:latin typeface="Aptos Display" panose="020B0004020202020204" pitchFamily="34" charset="0"/>
              </a:rPr>
              <a:t> and ages of all patients.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5960" y="681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D3F5FAB8-EFF1-3B4C-3B38-E7C4E53D0A26}"/>
              </a:ext>
            </a:extLst>
          </p:cNvPr>
          <p:cNvPicPr>
            <a:picLocks noChangeAspect="1"/>
          </p:cNvPicPr>
          <p:nvPr/>
        </p:nvPicPr>
        <p:blipFill>
          <a:blip r:embed="rId2"/>
          <a:stretch>
            <a:fillRect/>
          </a:stretch>
        </p:blipFill>
        <p:spPr>
          <a:xfrm>
            <a:off x="2515071" y="1158543"/>
            <a:ext cx="6369377" cy="5512083"/>
          </a:xfrm>
          <a:prstGeom prst="rect">
            <a:avLst/>
          </a:prstGeom>
        </p:spPr>
      </p:pic>
    </p:spTree>
    <p:extLst>
      <p:ext uri="{BB962C8B-B14F-4D97-AF65-F5344CB8AC3E}">
        <p14:creationId xmlns:p14="http://schemas.microsoft.com/office/powerpoint/2010/main" val="267438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0226040" cy="701675"/>
          </a:xfrm>
        </p:spPr>
        <p:txBody>
          <a:bodyPr>
            <a:normAutofit/>
          </a:bodyPr>
          <a:lstStyle/>
          <a:p>
            <a:pPr algn="l"/>
            <a:r>
              <a:rPr lang="en-US" sz="3200" dirty="0">
                <a:solidFill>
                  <a:schemeClr val="accent1"/>
                </a:solidFill>
                <a:latin typeface="Aptos Display" panose="020B0004020202020204" pitchFamily="34" charset="0"/>
              </a:rPr>
              <a:t>Task-2 : </a:t>
            </a:r>
            <a:r>
              <a:rPr lang="en-US" sz="3200" b="0" i="0" u="none" strike="noStrike" baseline="0" dirty="0">
                <a:solidFill>
                  <a:schemeClr val="accent1"/>
                </a:solidFill>
                <a:latin typeface="Aptos Display" panose="020B0004020202020204" pitchFamily="34" charset="0"/>
              </a:rPr>
              <a:t>Select all female patients who are older than 40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5960" y="681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B7570D6B-E002-B497-056D-E0E615ECF486}"/>
              </a:ext>
            </a:extLst>
          </p:cNvPr>
          <p:cNvPicPr>
            <a:picLocks noChangeAspect="1"/>
          </p:cNvPicPr>
          <p:nvPr/>
        </p:nvPicPr>
        <p:blipFill>
          <a:blip r:embed="rId2"/>
          <a:stretch>
            <a:fillRect/>
          </a:stretch>
        </p:blipFill>
        <p:spPr>
          <a:xfrm>
            <a:off x="1739060" y="1158543"/>
            <a:ext cx="7982360" cy="5321573"/>
          </a:xfrm>
          <a:prstGeom prst="rect">
            <a:avLst/>
          </a:prstGeom>
        </p:spPr>
      </p:pic>
    </p:spTree>
    <p:extLst>
      <p:ext uri="{BB962C8B-B14F-4D97-AF65-F5344CB8AC3E}">
        <p14:creationId xmlns:p14="http://schemas.microsoft.com/office/powerpoint/2010/main" val="153293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0226040" cy="701675"/>
          </a:xfrm>
        </p:spPr>
        <p:txBody>
          <a:bodyPr>
            <a:normAutofit/>
          </a:bodyPr>
          <a:lstStyle/>
          <a:p>
            <a:pPr algn="l"/>
            <a:r>
              <a:rPr lang="en-US" sz="3200" dirty="0">
                <a:solidFill>
                  <a:schemeClr val="accent1"/>
                </a:solidFill>
                <a:latin typeface="Aptos Display" panose="020B0004020202020204" pitchFamily="34" charset="0"/>
              </a:rPr>
              <a:t>Task- 3 : </a:t>
            </a:r>
            <a:r>
              <a:rPr lang="en-US" sz="3200" b="0" i="0" u="none" strike="noStrike" baseline="0" dirty="0">
                <a:solidFill>
                  <a:schemeClr val="accent1"/>
                </a:solidFill>
                <a:latin typeface="Aptos Display" panose="020B0004020202020204" pitchFamily="34" charset="0"/>
              </a:rPr>
              <a:t>Calculate the average BMI of patients</a:t>
            </a:r>
            <a:r>
              <a:rPr lang="en-US" sz="1800" b="0" i="0" u="none" strike="noStrike" baseline="0" dirty="0">
                <a:solidFill>
                  <a:srgbClr val="0D0D0D"/>
                </a:solidFill>
                <a:latin typeface="Candara" panose="020E0502030303020204" pitchFamily="34" charset="0"/>
              </a:rPr>
              <a:t>.</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5960" y="681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9012A388-4F16-CDF0-3C03-A7EF91FCBB0E}"/>
              </a:ext>
            </a:extLst>
          </p:cNvPr>
          <p:cNvPicPr>
            <a:picLocks noChangeAspect="1"/>
          </p:cNvPicPr>
          <p:nvPr/>
        </p:nvPicPr>
        <p:blipFill>
          <a:blip r:embed="rId2"/>
          <a:stretch>
            <a:fillRect/>
          </a:stretch>
        </p:blipFill>
        <p:spPr>
          <a:xfrm>
            <a:off x="1883271" y="1362004"/>
            <a:ext cx="8474214" cy="4286955"/>
          </a:xfrm>
          <a:prstGeom prst="rect">
            <a:avLst/>
          </a:prstGeom>
        </p:spPr>
      </p:pic>
    </p:spTree>
    <p:extLst>
      <p:ext uri="{BB962C8B-B14F-4D97-AF65-F5344CB8AC3E}">
        <p14:creationId xmlns:p14="http://schemas.microsoft.com/office/powerpoint/2010/main" val="169294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10478"/>
            <a:ext cx="11541760" cy="701675"/>
          </a:xfrm>
        </p:spPr>
        <p:txBody>
          <a:bodyPr>
            <a:noAutofit/>
          </a:bodyPr>
          <a:lstStyle/>
          <a:p>
            <a:pPr algn="l"/>
            <a:r>
              <a:rPr lang="en-US" sz="3200" dirty="0">
                <a:solidFill>
                  <a:schemeClr val="accent1"/>
                </a:solidFill>
                <a:latin typeface="Aptos Display" panose="020B0004020202020204" pitchFamily="34" charset="0"/>
              </a:rPr>
              <a:t>Task- 4 : </a:t>
            </a:r>
            <a:r>
              <a:rPr lang="en-US" sz="3200" b="0" i="0" u="none" strike="noStrike" baseline="0" dirty="0">
                <a:solidFill>
                  <a:schemeClr val="accent1"/>
                </a:solidFill>
                <a:latin typeface="Aptos Display" panose="020B0004020202020204" pitchFamily="34" charset="0"/>
              </a:rPr>
              <a:t>List patients in descending order of blood glucose level</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5960" y="681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E917F637-9CA5-A4B8-15B3-AE8FA0690883}"/>
              </a:ext>
            </a:extLst>
          </p:cNvPr>
          <p:cNvPicPr>
            <a:picLocks noChangeAspect="1"/>
          </p:cNvPicPr>
          <p:nvPr/>
        </p:nvPicPr>
        <p:blipFill>
          <a:blip r:embed="rId2"/>
          <a:stretch>
            <a:fillRect/>
          </a:stretch>
        </p:blipFill>
        <p:spPr>
          <a:xfrm>
            <a:off x="1805100" y="1158542"/>
            <a:ext cx="8100899" cy="5681655"/>
          </a:xfrm>
          <a:prstGeom prst="rect">
            <a:avLst/>
          </a:prstGeom>
        </p:spPr>
      </p:pic>
    </p:spTree>
    <p:extLst>
      <p:ext uri="{BB962C8B-B14F-4D97-AF65-F5344CB8AC3E}">
        <p14:creationId xmlns:p14="http://schemas.microsoft.com/office/powerpoint/2010/main" val="97966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0226040" cy="701675"/>
          </a:xfrm>
        </p:spPr>
        <p:txBody>
          <a:bodyPr>
            <a:normAutofit fontScale="90000"/>
          </a:bodyPr>
          <a:lstStyle/>
          <a:p>
            <a:pPr algn="l"/>
            <a:r>
              <a:rPr lang="en-US" sz="3200" dirty="0">
                <a:solidFill>
                  <a:schemeClr val="accent1"/>
                </a:solidFill>
                <a:latin typeface="Aptos Display" panose="020B0004020202020204" pitchFamily="34" charset="0"/>
              </a:rPr>
              <a:t>Task- 5 : </a:t>
            </a:r>
            <a:r>
              <a:rPr lang="en-US" sz="3600" b="0" i="0" u="none" strike="noStrike" baseline="0" dirty="0">
                <a:solidFill>
                  <a:schemeClr val="accent1"/>
                </a:solidFill>
                <a:latin typeface="Aptos Display" panose="020B0004020202020204" pitchFamily="34" charset="0"/>
              </a:rPr>
              <a:t>Find patients who have hypertension and diabetes</a:t>
            </a:r>
            <a:r>
              <a:rPr lang="en-US" sz="3600" dirty="0">
                <a:solidFill>
                  <a:schemeClr val="accent1"/>
                </a:solidFill>
                <a:latin typeface="Aptos Display" panose="020B0004020202020204" pitchFamily="34" charset="0"/>
              </a:rPr>
              <a:t> </a:t>
            </a:r>
            <a:endParaRPr lang="en-IN" sz="36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65960" y="681037"/>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9854D57F-F564-6054-71F5-127AF0092372}"/>
              </a:ext>
            </a:extLst>
          </p:cNvPr>
          <p:cNvPicPr>
            <a:picLocks noChangeAspect="1"/>
          </p:cNvPicPr>
          <p:nvPr/>
        </p:nvPicPr>
        <p:blipFill>
          <a:blip r:embed="rId2"/>
          <a:stretch>
            <a:fillRect/>
          </a:stretch>
        </p:blipFill>
        <p:spPr>
          <a:xfrm>
            <a:off x="1965960" y="1158543"/>
            <a:ext cx="7533640" cy="5547320"/>
          </a:xfrm>
          <a:prstGeom prst="rect">
            <a:avLst/>
          </a:prstGeom>
        </p:spPr>
      </p:pic>
    </p:spTree>
    <p:extLst>
      <p:ext uri="{BB962C8B-B14F-4D97-AF65-F5344CB8AC3E}">
        <p14:creationId xmlns:p14="http://schemas.microsoft.com/office/powerpoint/2010/main" val="182284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20638"/>
            <a:ext cx="11206480" cy="701675"/>
          </a:xfrm>
        </p:spPr>
        <p:txBody>
          <a:bodyPr>
            <a:noAutofit/>
          </a:bodyPr>
          <a:lstStyle/>
          <a:p>
            <a:pPr algn="l"/>
            <a:r>
              <a:rPr lang="en-US" sz="3200" dirty="0">
                <a:solidFill>
                  <a:schemeClr val="accent1"/>
                </a:solidFill>
                <a:latin typeface="Aptos Display" panose="020B0004020202020204" pitchFamily="34" charset="0"/>
              </a:rPr>
              <a:t>Task- 6 : Deter</a:t>
            </a:r>
            <a:r>
              <a:rPr lang="en-US" sz="3200" b="0" i="0" u="none" strike="noStrike" baseline="0" dirty="0">
                <a:solidFill>
                  <a:schemeClr val="accent1"/>
                </a:solidFill>
                <a:latin typeface="Candara" panose="020E0502030303020204" pitchFamily="34" charset="0"/>
              </a:rPr>
              <a:t>mine the number of patients with heart disease</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1933469" y="845948"/>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997F57CC-C87F-6C8E-2DFE-E0E1E23C1AB4}"/>
              </a:ext>
            </a:extLst>
          </p:cNvPr>
          <p:cNvPicPr>
            <a:picLocks noChangeAspect="1"/>
          </p:cNvPicPr>
          <p:nvPr/>
        </p:nvPicPr>
        <p:blipFill>
          <a:blip r:embed="rId2"/>
          <a:stretch>
            <a:fillRect/>
          </a:stretch>
        </p:blipFill>
        <p:spPr>
          <a:xfrm>
            <a:off x="2105529" y="1528372"/>
            <a:ext cx="7516151" cy="4201868"/>
          </a:xfrm>
          <a:prstGeom prst="rect">
            <a:avLst/>
          </a:prstGeom>
        </p:spPr>
      </p:pic>
    </p:spTree>
    <p:extLst>
      <p:ext uri="{BB962C8B-B14F-4D97-AF65-F5344CB8AC3E}">
        <p14:creationId xmlns:p14="http://schemas.microsoft.com/office/powerpoint/2010/main" val="379672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FCF-3977-E070-005A-44AE050415C9}"/>
              </a:ext>
            </a:extLst>
          </p:cNvPr>
          <p:cNvSpPr>
            <a:spLocks noGrp="1"/>
          </p:cNvSpPr>
          <p:nvPr>
            <p:ph type="title"/>
          </p:nvPr>
        </p:nvSpPr>
        <p:spPr>
          <a:xfrm>
            <a:off x="0" y="172402"/>
            <a:ext cx="11704320" cy="701675"/>
          </a:xfrm>
        </p:spPr>
        <p:txBody>
          <a:bodyPr>
            <a:noAutofit/>
          </a:bodyPr>
          <a:lstStyle/>
          <a:p>
            <a:pPr algn="l"/>
            <a:r>
              <a:rPr lang="en-US" sz="3200" dirty="0">
                <a:solidFill>
                  <a:schemeClr val="accent1"/>
                </a:solidFill>
                <a:latin typeface="Aptos Display" panose="020B0004020202020204" pitchFamily="34" charset="0"/>
              </a:rPr>
              <a:t>Task- 7 : </a:t>
            </a:r>
            <a:r>
              <a:rPr lang="en-IN" sz="3200" b="0" i="0" u="none" strike="noStrike" baseline="0" dirty="0">
                <a:solidFill>
                  <a:schemeClr val="accent1"/>
                </a:solidFill>
                <a:latin typeface="Aptos Display" panose="020B0004020202020204" pitchFamily="34" charset="0"/>
              </a:rPr>
              <a:t>G</a:t>
            </a:r>
            <a:r>
              <a:rPr lang="en-US" sz="3200" b="0" i="0" u="none" strike="noStrike" baseline="0" dirty="0" err="1">
                <a:solidFill>
                  <a:schemeClr val="accent1"/>
                </a:solidFill>
                <a:latin typeface="Aptos Display" panose="020B0004020202020204" pitchFamily="34" charset="0"/>
              </a:rPr>
              <a:t>roup</a:t>
            </a:r>
            <a:r>
              <a:rPr lang="en-US" sz="3200" b="0" i="0" u="none" strike="noStrike" baseline="0" dirty="0">
                <a:solidFill>
                  <a:schemeClr val="accent1"/>
                </a:solidFill>
                <a:latin typeface="Aptos Display" panose="020B0004020202020204" pitchFamily="34" charset="0"/>
              </a:rPr>
              <a:t> patients by smoking history and count how many smokers and non-smokers there are</a:t>
            </a:r>
            <a:r>
              <a:rPr lang="en-US" sz="3200" dirty="0">
                <a:solidFill>
                  <a:schemeClr val="accent1"/>
                </a:solidFill>
                <a:latin typeface="Aptos Display" panose="020B0004020202020204" pitchFamily="34" charset="0"/>
              </a:rPr>
              <a:t> </a:t>
            </a:r>
            <a:endParaRPr lang="en-IN" sz="3200" dirty="0">
              <a:solidFill>
                <a:schemeClr val="accent1"/>
              </a:solidFill>
              <a:latin typeface="Aptos Display" panose="020B0004020202020204" pitchFamily="34" charset="0"/>
            </a:endParaRPr>
          </a:p>
        </p:txBody>
      </p:sp>
      <p:sp>
        <p:nvSpPr>
          <p:cNvPr id="6" name="Title 1">
            <a:extLst>
              <a:ext uri="{FF2B5EF4-FFF2-40B4-BE49-F238E27FC236}">
                <a16:creationId xmlns:a16="http://schemas.microsoft.com/office/drawing/2014/main" id="{03FED95D-2702-36AD-A064-DB866D482A47}"/>
              </a:ext>
            </a:extLst>
          </p:cNvPr>
          <p:cNvSpPr txBox="1">
            <a:spLocks/>
          </p:cNvSpPr>
          <p:nvPr/>
        </p:nvSpPr>
        <p:spPr>
          <a:xfrm>
            <a:off x="2165865" y="1210006"/>
            <a:ext cx="7860270" cy="477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rgbClr val="4E67C8"/>
                </a:solidFill>
              </a:rPr>
              <a:t>Please find the below Screenshot of SQL query details performed by using MySQL</a:t>
            </a:r>
            <a:endParaRPr lang="en-IN" sz="1800" b="1" dirty="0">
              <a:solidFill>
                <a:srgbClr val="4E67C8"/>
              </a:solidFill>
            </a:endParaRPr>
          </a:p>
        </p:txBody>
      </p:sp>
      <p:pic>
        <p:nvPicPr>
          <p:cNvPr id="3" name="Picture 2">
            <a:extLst>
              <a:ext uri="{FF2B5EF4-FFF2-40B4-BE49-F238E27FC236}">
                <a16:creationId xmlns:a16="http://schemas.microsoft.com/office/drawing/2014/main" id="{F90D0D44-AE4D-0CAC-454E-09F29BF89ECE}"/>
              </a:ext>
            </a:extLst>
          </p:cNvPr>
          <p:cNvPicPr>
            <a:picLocks noChangeAspect="1"/>
          </p:cNvPicPr>
          <p:nvPr/>
        </p:nvPicPr>
        <p:blipFill>
          <a:blip r:embed="rId2"/>
          <a:stretch>
            <a:fillRect/>
          </a:stretch>
        </p:blipFill>
        <p:spPr>
          <a:xfrm>
            <a:off x="2224896" y="1807118"/>
            <a:ext cx="7559184" cy="4827569"/>
          </a:xfrm>
          <a:prstGeom prst="rect">
            <a:avLst/>
          </a:prstGeom>
        </p:spPr>
      </p:pic>
    </p:spTree>
    <p:extLst>
      <p:ext uri="{BB962C8B-B14F-4D97-AF65-F5344CB8AC3E}">
        <p14:creationId xmlns:p14="http://schemas.microsoft.com/office/powerpoint/2010/main" val="545093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1009</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Aptos Display</vt:lpstr>
      <vt:lpstr>Arial</vt:lpstr>
      <vt:lpstr>Calibri</vt:lpstr>
      <vt:lpstr>Calibri Light</vt:lpstr>
      <vt:lpstr>Candara</vt:lpstr>
      <vt:lpstr>Office Theme</vt:lpstr>
      <vt:lpstr>PowerPoint Presentation</vt:lpstr>
      <vt:lpstr>Import of Data Diabetes_prediction in MySQL</vt:lpstr>
      <vt:lpstr>Task-1 : Retrieve the Patient_id and ages of all patients. </vt:lpstr>
      <vt:lpstr>Task-2 : Select all female patients who are older than 40 </vt:lpstr>
      <vt:lpstr>Task- 3 : Calculate the average BMI of patients. </vt:lpstr>
      <vt:lpstr>Task- 4 : List patients in descending order of blood glucose level</vt:lpstr>
      <vt:lpstr>Task- 5 : Find patients who have hypertension and diabetes </vt:lpstr>
      <vt:lpstr>Task- 6 : Determine the number of patients with heart disease</vt:lpstr>
      <vt:lpstr>Task- 7 : Group patients by smoking history and count how many smokers and non-smokers there are </vt:lpstr>
      <vt:lpstr>Task- 8 : Retrieve the Patient_ids of patients who have a BMI greater than the average BMI </vt:lpstr>
      <vt:lpstr>Task- 9 : Find the patient with the highest HbA1c level and the patient with the lowest HbA1clevel</vt:lpstr>
      <vt:lpstr>Task- 10 :  Calculate the age of patients in years (assuming the current date as of now)</vt:lpstr>
      <vt:lpstr>Task- 11 : Rank patients by blood glucose level within each gender group </vt:lpstr>
      <vt:lpstr>Task- 12 : Update the smoking history of patients who are older than 50 to "Ex-smoker." </vt:lpstr>
      <vt:lpstr>Task- 13 : Insert a new patient into the database with sample data</vt:lpstr>
      <vt:lpstr>Task- 14 : Delete all patients with heart disease from the database </vt:lpstr>
      <vt:lpstr>Task- 15 : Find patients who have hypertension but not diabetes using the EXCEPT operator </vt:lpstr>
      <vt:lpstr>Task- 16 : Define a unique constraint on the "patient_id" column to ensure its values are unique </vt:lpstr>
      <vt:lpstr>Task- 17 : Create a view that displays the Patient_ids, ages, and BMI of patients</vt:lpstr>
      <vt:lpstr>Task- 18 : Suggest improvements in the database schema to reduce data redundancy and improve data integrity</vt:lpstr>
      <vt:lpstr>Task- 19 : Explain how you can optimize the performance of SQL queries on this dataset</vt:lpstr>
      <vt:lpstr> Data Analyst : Nilesh Thorat Email : nilesh.thorat01@gmail.com Linkedin: www.linkedin.com/in/nileshthorat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Thorat</dc:creator>
  <cp:lastModifiedBy>Nilesh Thorat</cp:lastModifiedBy>
  <cp:revision>4</cp:revision>
  <dcterms:created xsi:type="dcterms:W3CDTF">2024-01-03T05:38:24Z</dcterms:created>
  <dcterms:modified xsi:type="dcterms:W3CDTF">2024-01-03T06:30:33Z</dcterms:modified>
</cp:coreProperties>
</file>