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9" r:id="rId3"/>
    <p:sldId id="260" r:id="rId4"/>
    <p:sldId id="261"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62" r:id="rId20"/>
    <p:sldId id="281" r:id="rId21"/>
    <p:sldId id="282"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1D"/>
    <a:srgbClr val="FFFFFF"/>
    <a:srgbClr val="F6C100"/>
    <a:srgbClr val="FFC905"/>
    <a:srgbClr val="FFCE19"/>
    <a:srgbClr val="EAE511"/>
    <a:srgbClr val="FFCA08"/>
    <a:srgbClr val="1497C6"/>
    <a:srgbClr val="17B1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4199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427905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2308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73724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710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624615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1726456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217103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69750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BB792-B2B7-4579-AA58-3B93593FACBB}" type="datetimeFigureOut">
              <a:rPr lang="en-IN" smtClean="0"/>
              <a:t>3-1-24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183244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0BB792-B2B7-4579-AA58-3B93593FACBB}" type="datetimeFigureOut">
              <a:rPr lang="en-IN" smtClean="0"/>
              <a:t>3-1-24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305851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0BB792-B2B7-4579-AA58-3B93593FACBB}" type="datetimeFigureOut">
              <a:rPr lang="en-IN" smtClean="0"/>
              <a:t>3-1-24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372198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0BB792-B2B7-4579-AA58-3B93593FACBB}" type="datetimeFigureOut">
              <a:rPr lang="en-IN" smtClean="0"/>
              <a:t>3-1-24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356241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0BB792-B2B7-4579-AA58-3B93593FACBB}" type="datetimeFigureOut">
              <a:rPr lang="en-IN" smtClean="0"/>
              <a:t>3-1-24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326224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0BB792-B2B7-4579-AA58-3B93593FACBB}" type="datetimeFigureOut">
              <a:rPr lang="en-IN" smtClean="0"/>
              <a:t>3-1-24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EB9B8-7BFC-4EAC-8F15-7F0E4C2CAEDF}" type="slidenum">
              <a:rPr lang="en-IN" smtClean="0"/>
              <a:t>‹#›</a:t>
            </a:fld>
            <a:endParaRPr lang="en-IN"/>
          </a:p>
        </p:txBody>
      </p:sp>
    </p:spTree>
    <p:extLst>
      <p:ext uri="{BB962C8B-B14F-4D97-AF65-F5344CB8AC3E}">
        <p14:creationId xmlns:p14="http://schemas.microsoft.com/office/powerpoint/2010/main" val="3983297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6EB9B8-7BFC-4EAC-8F15-7F0E4C2CAEDF}" type="slidenum">
              <a:rPr lang="en-IN" smtClean="0"/>
              <a:t>‹#›</a:t>
            </a:fld>
            <a:endParaRPr lang="en-IN"/>
          </a:p>
        </p:txBody>
      </p:sp>
      <p:sp>
        <p:nvSpPr>
          <p:cNvPr id="5" name="Date Placeholder 4"/>
          <p:cNvSpPr>
            <a:spLocks noGrp="1"/>
          </p:cNvSpPr>
          <p:nvPr>
            <p:ph type="dt" sz="half" idx="10"/>
          </p:nvPr>
        </p:nvSpPr>
        <p:spPr/>
        <p:txBody>
          <a:bodyPr/>
          <a:lstStyle/>
          <a:p>
            <a:fld id="{C20BB792-B2B7-4579-AA58-3B93593FACBB}" type="datetimeFigureOut">
              <a:rPr lang="en-IN" smtClean="0"/>
              <a:t>3-1-24</a:t>
            </a:fld>
            <a:endParaRPr lang="en-IN"/>
          </a:p>
        </p:txBody>
      </p:sp>
    </p:spTree>
    <p:extLst>
      <p:ext uri="{BB962C8B-B14F-4D97-AF65-F5344CB8AC3E}">
        <p14:creationId xmlns:p14="http://schemas.microsoft.com/office/powerpoint/2010/main" val="259338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0BB792-B2B7-4579-AA58-3B93593FACBB}" type="datetimeFigureOut">
              <a:rPr lang="en-IN" smtClean="0"/>
              <a:t>3-1-24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6EB9B8-7BFC-4EAC-8F15-7F0E4C2CAEDF}" type="slidenum">
              <a:rPr lang="en-IN" smtClean="0"/>
              <a:t>‹#›</a:t>
            </a:fld>
            <a:endParaRPr lang="en-IN"/>
          </a:p>
        </p:txBody>
      </p:sp>
    </p:spTree>
    <p:extLst>
      <p:ext uri="{BB962C8B-B14F-4D97-AF65-F5344CB8AC3E}">
        <p14:creationId xmlns:p14="http://schemas.microsoft.com/office/powerpoint/2010/main" val="225354250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pp.powerbi.com/links/_Y0vqNTnhu?ctid=63ceb0d1-d097-4fb5-a3aa-b89884101980&amp;pbi_source=linkShar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www.linkedin.com/in/nileshthorat" TargetMode="External"/><Relationship Id="rId4" Type="http://schemas.openxmlformats.org/officeDocument/2006/relationships/hyperlink" Target="mailto:nilesh.thorat01@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75BC-AC52-090A-35D6-87CDBD604B00}"/>
              </a:ext>
            </a:extLst>
          </p:cNvPr>
          <p:cNvSpPr>
            <a:spLocks noGrp="1"/>
          </p:cNvSpPr>
          <p:nvPr>
            <p:ph type="ctrTitle"/>
          </p:nvPr>
        </p:nvSpPr>
        <p:spPr>
          <a:xfrm>
            <a:off x="434251" y="701385"/>
            <a:ext cx="5737314" cy="902638"/>
          </a:xfrm>
        </p:spPr>
        <p:txBody>
          <a:bodyPr/>
          <a:lstStyle/>
          <a:p>
            <a:r>
              <a:rPr lang="en-US" dirty="0">
                <a:solidFill>
                  <a:srgbClr val="FFB91D"/>
                </a:solidFill>
              </a:rPr>
              <a:t>HR Data Analysis</a:t>
            </a:r>
            <a:endParaRPr lang="en-IN" dirty="0">
              <a:solidFill>
                <a:srgbClr val="FFB91D"/>
              </a:solidFill>
            </a:endParaRPr>
          </a:p>
        </p:txBody>
      </p:sp>
      <p:sp>
        <p:nvSpPr>
          <p:cNvPr id="3" name="Subtitle 2">
            <a:extLst>
              <a:ext uri="{FF2B5EF4-FFF2-40B4-BE49-F238E27FC236}">
                <a16:creationId xmlns:a16="http://schemas.microsoft.com/office/drawing/2014/main" id="{3A64D982-6F01-53F7-1325-7966B2015191}"/>
              </a:ext>
            </a:extLst>
          </p:cNvPr>
          <p:cNvSpPr>
            <a:spLocks noGrp="1"/>
          </p:cNvSpPr>
          <p:nvPr>
            <p:ph type="subTitle" idx="1"/>
          </p:nvPr>
        </p:nvSpPr>
        <p:spPr>
          <a:xfrm>
            <a:off x="596242" y="1501526"/>
            <a:ext cx="4824795" cy="658161"/>
          </a:xfrm>
        </p:spPr>
        <p:txBody>
          <a:bodyPr>
            <a:noAutofit/>
          </a:bodyPr>
          <a:lstStyle/>
          <a:p>
            <a:r>
              <a:rPr lang="en-US" sz="4000" b="1" dirty="0">
                <a:solidFill>
                  <a:srgbClr val="FFB91D"/>
                </a:solidFill>
                <a:latin typeface="+mj-lt"/>
              </a:rPr>
              <a:t>Internship Project</a:t>
            </a:r>
            <a:endParaRPr lang="en-IN" sz="4000" b="1" dirty="0">
              <a:solidFill>
                <a:srgbClr val="FFB91D"/>
              </a:solidFill>
              <a:latin typeface="+mj-lt"/>
            </a:endParaRPr>
          </a:p>
        </p:txBody>
      </p:sp>
      <p:pic>
        <p:nvPicPr>
          <p:cNvPr id="7" name="Picture 6">
            <a:extLst>
              <a:ext uri="{FF2B5EF4-FFF2-40B4-BE49-F238E27FC236}">
                <a16:creationId xmlns:a16="http://schemas.microsoft.com/office/drawing/2014/main" id="{3E23438D-4DF9-A3FC-B07A-CBA2844FA9D5}"/>
              </a:ext>
            </a:extLst>
          </p:cNvPr>
          <p:cNvPicPr>
            <a:picLocks noChangeAspect="1"/>
          </p:cNvPicPr>
          <p:nvPr/>
        </p:nvPicPr>
        <p:blipFill>
          <a:blip r:embed="rId2"/>
          <a:stretch>
            <a:fillRect/>
          </a:stretch>
        </p:blipFill>
        <p:spPr>
          <a:xfrm>
            <a:off x="1619201" y="79130"/>
            <a:ext cx="2438525" cy="831893"/>
          </a:xfrm>
          <a:prstGeom prst="rect">
            <a:avLst/>
          </a:prstGeom>
        </p:spPr>
      </p:pic>
      <p:pic>
        <p:nvPicPr>
          <p:cNvPr id="11" name="Picture 10">
            <a:extLst>
              <a:ext uri="{FF2B5EF4-FFF2-40B4-BE49-F238E27FC236}">
                <a16:creationId xmlns:a16="http://schemas.microsoft.com/office/drawing/2014/main" id="{618702ED-5B01-BFCB-314B-29354EF5F69B}"/>
              </a:ext>
            </a:extLst>
          </p:cNvPr>
          <p:cNvPicPr>
            <a:picLocks noChangeAspect="1"/>
          </p:cNvPicPr>
          <p:nvPr/>
        </p:nvPicPr>
        <p:blipFill>
          <a:blip r:embed="rId3"/>
          <a:stretch>
            <a:fillRect/>
          </a:stretch>
        </p:blipFill>
        <p:spPr>
          <a:xfrm>
            <a:off x="844461" y="79130"/>
            <a:ext cx="774740" cy="800141"/>
          </a:xfrm>
          <a:prstGeom prst="rect">
            <a:avLst/>
          </a:prstGeom>
        </p:spPr>
      </p:pic>
      <p:pic>
        <p:nvPicPr>
          <p:cNvPr id="4" name="Picture Placeholder 8" descr="A group of people sitting at a table">
            <a:extLst>
              <a:ext uri="{FF2B5EF4-FFF2-40B4-BE49-F238E27FC236}">
                <a16:creationId xmlns:a16="http://schemas.microsoft.com/office/drawing/2014/main" id="{AAF3A60F-F99B-FD83-B74F-7743A578F481}"/>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844461" y="2317209"/>
            <a:ext cx="7627620" cy="3839406"/>
          </a:xfrm>
          <a:prstGeom prst="rect">
            <a:avLst/>
          </a:prstGeom>
        </p:spPr>
      </p:pic>
      <p:sp>
        <p:nvSpPr>
          <p:cNvPr id="5" name="Rectangle 4">
            <a:extLst>
              <a:ext uri="{FF2B5EF4-FFF2-40B4-BE49-F238E27FC236}">
                <a16:creationId xmlns:a16="http://schemas.microsoft.com/office/drawing/2014/main" id="{818E0AB3-F24D-4BE0-7EA6-0B6BDA6D1483}"/>
              </a:ext>
            </a:extLst>
          </p:cNvPr>
          <p:cNvSpPr/>
          <p:nvPr/>
        </p:nvSpPr>
        <p:spPr>
          <a:xfrm>
            <a:off x="844461" y="2284485"/>
            <a:ext cx="7627620" cy="3873144"/>
          </a:xfrm>
          <a:prstGeom prst="rect">
            <a:avLst/>
          </a:prstGeom>
          <a:solidFill>
            <a:schemeClr val="bg1">
              <a:lumMod val="9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ubtitle 2">
            <a:extLst>
              <a:ext uri="{FF2B5EF4-FFF2-40B4-BE49-F238E27FC236}">
                <a16:creationId xmlns:a16="http://schemas.microsoft.com/office/drawing/2014/main" id="{B3E97565-FA84-ADCE-D526-6BDCCCE013FE}"/>
              </a:ext>
            </a:extLst>
          </p:cNvPr>
          <p:cNvSpPr txBox="1">
            <a:spLocks/>
          </p:cNvSpPr>
          <p:nvPr/>
        </p:nvSpPr>
        <p:spPr>
          <a:xfrm>
            <a:off x="1423680" y="6199839"/>
            <a:ext cx="6660558" cy="65816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2000" b="1" dirty="0">
                <a:solidFill>
                  <a:schemeClr val="accent1">
                    <a:lumMod val="75000"/>
                  </a:schemeClr>
                </a:solidFill>
                <a:latin typeface="+mj-lt"/>
              </a:rPr>
              <a:t>Data Analyst : Nilesh Thorat</a:t>
            </a:r>
            <a:endParaRPr lang="en-IN" sz="2000" b="1" dirty="0">
              <a:solidFill>
                <a:schemeClr val="accent1">
                  <a:lumMod val="75000"/>
                </a:schemeClr>
              </a:solidFill>
              <a:latin typeface="+mj-lt"/>
            </a:endParaRPr>
          </a:p>
        </p:txBody>
      </p:sp>
    </p:spTree>
    <p:extLst>
      <p:ext uri="{BB962C8B-B14F-4D97-AF65-F5344CB8AC3E}">
        <p14:creationId xmlns:p14="http://schemas.microsoft.com/office/powerpoint/2010/main" val="3349011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Task-9</a:t>
            </a:r>
            <a:r>
              <a:rPr lang="en-US" sz="2400" dirty="0">
                <a:solidFill>
                  <a:srgbClr val="1497C6"/>
                </a:solidFill>
              </a:rPr>
              <a:t>:- Apply conditional formatting to highlight employees with both above-average Monthly Income and above-average Job Satisfaction.</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2427758" y="814594"/>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Conditional formatting for Job Role</a:t>
            </a:r>
            <a:endParaRPr lang="en-IN" sz="1600" dirty="0">
              <a:solidFill>
                <a:srgbClr val="1497C6"/>
              </a:solidFill>
            </a:endParaRPr>
          </a:p>
        </p:txBody>
      </p:sp>
      <p:pic>
        <p:nvPicPr>
          <p:cNvPr id="10" name="Picture 9">
            <a:extLst>
              <a:ext uri="{FF2B5EF4-FFF2-40B4-BE49-F238E27FC236}">
                <a16:creationId xmlns:a16="http://schemas.microsoft.com/office/drawing/2014/main" id="{9C51F930-539F-5091-6D6D-55E8132565C8}"/>
              </a:ext>
            </a:extLst>
          </p:cNvPr>
          <p:cNvPicPr>
            <a:picLocks noChangeAspect="1"/>
          </p:cNvPicPr>
          <p:nvPr/>
        </p:nvPicPr>
        <p:blipFill>
          <a:blip r:embed="rId4"/>
          <a:stretch>
            <a:fillRect/>
          </a:stretch>
        </p:blipFill>
        <p:spPr>
          <a:xfrm>
            <a:off x="1962149" y="1168261"/>
            <a:ext cx="8572501" cy="5610158"/>
          </a:xfrm>
          <a:prstGeom prst="rect">
            <a:avLst/>
          </a:prstGeom>
        </p:spPr>
      </p:pic>
    </p:spTree>
    <p:extLst>
      <p:ext uri="{BB962C8B-B14F-4D97-AF65-F5344CB8AC3E}">
        <p14:creationId xmlns:p14="http://schemas.microsoft.com/office/powerpoint/2010/main" val="407172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Task-10</a:t>
            </a:r>
            <a:r>
              <a:rPr lang="en-US" sz="2400" dirty="0">
                <a:solidFill>
                  <a:srgbClr val="1497C6"/>
                </a:solidFill>
              </a:rPr>
              <a:t>:- In Power BI, create a line chart that visualizes the trend of Employee Attrition over the years.</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2427758" y="814594"/>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Marital Status by Department</a:t>
            </a:r>
            <a:endParaRPr lang="en-IN" sz="1600" dirty="0">
              <a:solidFill>
                <a:srgbClr val="1497C6"/>
              </a:solidFill>
            </a:endParaRPr>
          </a:p>
        </p:txBody>
      </p:sp>
      <p:pic>
        <p:nvPicPr>
          <p:cNvPr id="10" name="Picture 9">
            <a:extLst>
              <a:ext uri="{FF2B5EF4-FFF2-40B4-BE49-F238E27FC236}">
                <a16:creationId xmlns:a16="http://schemas.microsoft.com/office/drawing/2014/main" id="{DB9C827E-152F-9E5F-016B-BC925D032E53}"/>
              </a:ext>
            </a:extLst>
          </p:cNvPr>
          <p:cNvPicPr>
            <a:picLocks noChangeAspect="1"/>
          </p:cNvPicPr>
          <p:nvPr/>
        </p:nvPicPr>
        <p:blipFill>
          <a:blip r:embed="rId4"/>
          <a:stretch>
            <a:fillRect/>
          </a:stretch>
        </p:blipFill>
        <p:spPr>
          <a:xfrm>
            <a:off x="1606352" y="1114117"/>
            <a:ext cx="8937823" cy="5743883"/>
          </a:xfrm>
          <a:prstGeom prst="rect">
            <a:avLst/>
          </a:prstGeom>
        </p:spPr>
      </p:pic>
    </p:spTree>
    <p:extLst>
      <p:ext uri="{BB962C8B-B14F-4D97-AF65-F5344CB8AC3E}">
        <p14:creationId xmlns:p14="http://schemas.microsoft.com/office/powerpoint/2010/main" val="423091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Task-11</a:t>
            </a:r>
            <a:r>
              <a:rPr lang="en-US" sz="2400" dirty="0">
                <a:solidFill>
                  <a:srgbClr val="1497C6"/>
                </a:solidFill>
              </a:rPr>
              <a:t>:- Describe how you would create a star schema for this dataset, explaining the benefits of doing so.</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532281" y="816638"/>
            <a:ext cx="10745319" cy="3021937"/>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rgbClr val="1497C6"/>
                </a:solidFill>
              </a:rPr>
              <a:t>Star Schema</a:t>
            </a:r>
          </a:p>
          <a:p>
            <a:endParaRPr lang="en-US" sz="1600" b="1" dirty="0">
              <a:solidFill>
                <a:srgbClr val="1497C6"/>
              </a:solidFill>
            </a:endParaRPr>
          </a:p>
          <a:p>
            <a:r>
              <a:rPr lang="en-US" sz="1600" dirty="0">
                <a:solidFill>
                  <a:srgbClr val="1497C6"/>
                </a:solidFill>
              </a:rPr>
              <a:t>To create a star schema for the "</a:t>
            </a:r>
            <a:r>
              <a:rPr lang="en-US" sz="1600" dirty="0" err="1">
                <a:solidFill>
                  <a:srgbClr val="1497C6"/>
                </a:solidFill>
              </a:rPr>
              <a:t>General_data</a:t>
            </a:r>
            <a:r>
              <a:rPr lang="en-US" sz="1600" dirty="0">
                <a:solidFill>
                  <a:srgbClr val="1497C6"/>
                </a:solidFill>
              </a:rPr>
              <a:t>" dataset in Power BI, we need to organize the data into a central fact table and related dimension tables. The fact table could contain key metrics such as Monthly Income, Percent Salary Hike, and other performance-related data. Dimension tables would be created for descriptive attributes like Employee, Department, and </a:t>
            </a:r>
            <a:r>
              <a:rPr lang="en-US" sz="1600" dirty="0" err="1">
                <a:solidFill>
                  <a:srgbClr val="1497C6"/>
                </a:solidFill>
              </a:rPr>
              <a:t>BusinessTravel</a:t>
            </a:r>
            <a:r>
              <a:rPr lang="en-US" sz="1600" dirty="0">
                <a:solidFill>
                  <a:srgbClr val="1497C6"/>
                </a:solidFill>
              </a:rPr>
              <a:t>, providing additional context.</a:t>
            </a:r>
          </a:p>
          <a:p>
            <a:endParaRPr lang="en-US" sz="1600" dirty="0">
              <a:solidFill>
                <a:srgbClr val="1497C6"/>
              </a:solidFill>
            </a:endParaRPr>
          </a:p>
          <a:p>
            <a:r>
              <a:rPr lang="en-US" sz="1600" dirty="0">
                <a:solidFill>
                  <a:srgbClr val="1497C6"/>
                </a:solidFill>
              </a:rPr>
              <a:t>In this schema, relationships are established between the central fact table and each dimension table. In reference, the </a:t>
            </a:r>
            <a:r>
              <a:rPr lang="en-US" sz="1600" dirty="0" err="1">
                <a:solidFill>
                  <a:srgbClr val="1497C6"/>
                </a:solidFill>
              </a:rPr>
              <a:t>EmployeeID</a:t>
            </a:r>
            <a:r>
              <a:rPr lang="en-US" sz="1600" dirty="0">
                <a:solidFill>
                  <a:srgbClr val="1497C6"/>
                </a:solidFill>
              </a:rPr>
              <a:t> in the fact table would relate to the Employee dimension table, allowing for a one-to-many connection. This structure simplifies data retrieval and enhances query performance.</a:t>
            </a:r>
          </a:p>
          <a:p>
            <a:endParaRPr lang="en-US" sz="1600" dirty="0">
              <a:solidFill>
                <a:srgbClr val="1497C6"/>
              </a:solidFill>
            </a:endParaRPr>
          </a:p>
          <a:p>
            <a:r>
              <a:rPr lang="en-US" sz="1600" b="1" dirty="0">
                <a:solidFill>
                  <a:srgbClr val="1497C6"/>
                </a:solidFill>
              </a:rPr>
              <a:t>Benefits of Star Schema</a:t>
            </a:r>
          </a:p>
          <a:p>
            <a:endParaRPr lang="en-US" sz="1600" dirty="0">
              <a:solidFill>
                <a:srgbClr val="1497C6"/>
              </a:solidFill>
            </a:endParaRPr>
          </a:p>
          <a:p>
            <a:r>
              <a:rPr lang="en-US" sz="1600" dirty="0">
                <a:solidFill>
                  <a:srgbClr val="1497C6"/>
                </a:solidFill>
              </a:rPr>
              <a:t>The benefits of a star schema include improved query performance, scalability, and ease of use. By breaking down data into dimensions and a central fact table, the schema minimizes redundancy and facilitates efficient data retrieval. We can easily analyze data at different levels of granularity, and the schema adapts well to changing business requirements. Overall, a star schema enhances the organization and accessibility of data, providing a foundation for more effective data analysis in Power BI.</a:t>
            </a:r>
            <a:endParaRPr lang="en-IN" sz="1600" dirty="0">
              <a:solidFill>
                <a:srgbClr val="1497C6"/>
              </a:solidFill>
            </a:endParaRPr>
          </a:p>
        </p:txBody>
      </p:sp>
      <p:pic>
        <p:nvPicPr>
          <p:cNvPr id="5" name="Picture 4">
            <a:extLst>
              <a:ext uri="{FF2B5EF4-FFF2-40B4-BE49-F238E27FC236}">
                <a16:creationId xmlns:a16="http://schemas.microsoft.com/office/drawing/2014/main" id="{FA13FEA3-D03E-8C71-26A9-5827BCD84D1F}"/>
              </a:ext>
            </a:extLst>
          </p:cNvPr>
          <p:cNvPicPr>
            <a:picLocks noChangeAspect="1"/>
          </p:cNvPicPr>
          <p:nvPr/>
        </p:nvPicPr>
        <p:blipFill>
          <a:blip r:embed="rId4"/>
          <a:stretch>
            <a:fillRect/>
          </a:stretch>
        </p:blipFill>
        <p:spPr>
          <a:xfrm>
            <a:off x="1701628" y="3838575"/>
            <a:ext cx="7108997" cy="2952750"/>
          </a:xfrm>
          <a:prstGeom prst="rect">
            <a:avLst/>
          </a:prstGeom>
        </p:spPr>
      </p:pic>
    </p:spTree>
    <p:extLst>
      <p:ext uri="{BB962C8B-B14F-4D97-AF65-F5344CB8AC3E}">
        <p14:creationId xmlns:p14="http://schemas.microsoft.com/office/powerpoint/2010/main" val="109395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Task-12</a:t>
            </a:r>
            <a:r>
              <a:rPr lang="en-US" sz="2400" dirty="0">
                <a:solidFill>
                  <a:srgbClr val="1497C6"/>
                </a:solidFill>
              </a:rPr>
              <a:t>:- Using DAX, calculate the rolling 3-month average of Monthly Income for each employee.</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pic>
        <p:nvPicPr>
          <p:cNvPr id="5" name="Picture 4">
            <a:extLst>
              <a:ext uri="{FF2B5EF4-FFF2-40B4-BE49-F238E27FC236}">
                <a16:creationId xmlns:a16="http://schemas.microsoft.com/office/drawing/2014/main" id="{6A32A24E-0028-279F-74F2-03DC2D3846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0254" y="1092199"/>
            <a:ext cx="8636213" cy="5565776"/>
          </a:xfrm>
          <a:prstGeom prst="rect">
            <a:avLst/>
          </a:prstGeom>
        </p:spPr>
      </p:pic>
      <p:sp>
        <p:nvSpPr>
          <p:cNvPr id="8" name="Title 1">
            <a:extLst>
              <a:ext uri="{FF2B5EF4-FFF2-40B4-BE49-F238E27FC236}">
                <a16:creationId xmlns:a16="http://schemas.microsoft.com/office/drawing/2014/main" id="{3C5EACF0-FC29-74F3-1D79-502037CEF5DD}"/>
              </a:ext>
            </a:extLst>
          </p:cNvPr>
          <p:cNvSpPr txBox="1">
            <a:spLocks/>
          </p:cNvSpPr>
          <p:nvPr/>
        </p:nvSpPr>
        <p:spPr>
          <a:xfrm>
            <a:off x="2427758" y="814594"/>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Rolling Average of Monthly Income</a:t>
            </a:r>
            <a:endParaRPr lang="en-IN" sz="1600" dirty="0">
              <a:solidFill>
                <a:srgbClr val="1497C6"/>
              </a:solidFill>
            </a:endParaRPr>
          </a:p>
        </p:txBody>
      </p:sp>
    </p:spTree>
    <p:extLst>
      <p:ext uri="{BB962C8B-B14F-4D97-AF65-F5344CB8AC3E}">
        <p14:creationId xmlns:p14="http://schemas.microsoft.com/office/powerpoint/2010/main" val="2987412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Task-13</a:t>
            </a:r>
            <a:r>
              <a:rPr lang="en-US" sz="2400" dirty="0">
                <a:solidFill>
                  <a:srgbClr val="1497C6"/>
                </a:solidFill>
              </a:rPr>
              <a:t>:- Create a hierarchy in Power BI that allows users to drill down from Department to Job Role to further narrow their analysis.</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8" name="Title 1">
            <a:extLst>
              <a:ext uri="{FF2B5EF4-FFF2-40B4-BE49-F238E27FC236}">
                <a16:creationId xmlns:a16="http://schemas.microsoft.com/office/drawing/2014/main" id="{3C5EACF0-FC29-74F3-1D79-502037CEF5DD}"/>
              </a:ext>
            </a:extLst>
          </p:cNvPr>
          <p:cNvSpPr txBox="1">
            <a:spLocks/>
          </p:cNvSpPr>
          <p:nvPr/>
        </p:nvSpPr>
        <p:spPr>
          <a:xfrm>
            <a:off x="330123" y="868972"/>
            <a:ext cx="9486900" cy="477506"/>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Screenshots of Hierarchy with 2 Report for </a:t>
            </a:r>
            <a:r>
              <a:rPr lang="en-US" sz="1600" dirty="0" err="1">
                <a:solidFill>
                  <a:srgbClr val="1497C6"/>
                </a:solidFill>
              </a:rPr>
              <a:t>Jobe</a:t>
            </a:r>
            <a:r>
              <a:rPr lang="en-US" sz="1600" dirty="0">
                <a:solidFill>
                  <a:srgbClr val="1497C6"/>
                </a:solidFill>
              </a:rPr>
              <a:t> Role by Department with Drill down analysis</a:t>
            </a:r>
            <a:endParaRPr lang="en-IN" sz="1600" dirty="0">
              <a:solidFill>
                <a:srgbClr val="1497C6"/>
              </a:solidFill>
            </a:endParaRPr>
          </a:p>
        </p:txBody>
      </p:sp>
      <p:pic>
        <p:nvPicPr>
          <p:cNvPr id="12" name="Picture 11">
            <a:extLst>
              <a:ext uri="{FF2B5EF4-FFF2-40B4-BE49-F238E27FC236}">
                <a16:creationId xmlns:a16="http://schemas.microsoft.com/office/drawing/2014/main" id="{71A8B44F-C3A0-C8E0-4508-E3DC2A048E24}"/>
              </a:ext>
            </a:extLst>
          </p:cNvPr>
          <p:cNvPicPr>
            <a:picLocks noChangeAspect="1"/>
          </p:cNvPicPr>
          <p:nvPr/>
        </p:nvPicPr>
        <p:blipFill>
          <a:blip r:embed="rId4"/>
          <a:stretch>
            <a:fillRect/>
          </a:stretch>
        </p:blipFill>
        <p:spPr>
          <a:xfrm>
            <a:off x="76200" y="1176556"/>
            <a:ext cx="5486400" cy="3653252"/>
          </a:xfrm>
          <a:prstGeom prst="rect">
            <a:avLst/>
          </a:prstGeom>
        </p:spPr>
      </p:pic>
      <p:pic>
        <p:nvPicPr>
          <p:cNvPr id="14" name="Picture 13">
            <a:extLst>
              <a:ext uri="{FF2B5EF4-FFF2-40B4-BE49-F238E27FC236}">
                <a16:creationId xmlns:a16="http://schemas.microsoft.com/office/drawing/2014/main" id="{D4D355F8-345C-85AA-04C8-BEB588B50851}"/>
              </a:ext>
            </a:extLst>
          </p:cNvPr>
          <p:cNvPicPr>
            <a:picLocks noChangeAspect="1"/>
          </p:cNvPicPr>
          <p:nvPr/>
        </p:nvPicPr>
        <p:blipFill>
          <a:blip r:embed="rId5"/>
          <a:stretch>
            <a:fillRect/>
          </a:stretch>
        </p:blipFill>
        <p:spPr>
          <a:xfrm>
            <a:off x="5562600" y="1176556"/>
            <a:ext cx="5589193" cy="3594280"/>
          </a:xfrm>
          <a:prstGeom prst="rect">
            <a:avLst/>
          </a:prstGeom>
        </p:spPr>
      </p:pic>
      <p:pic>
        <p:nvPicPr>
          <p:cNvPr id="16" name="Picture 15">
            <a:extLst>
              <a:ext uri="{FF2B5EF4-FFF2-40B4-BE49-F238E27FC236}">
                <a16:creationId xmlns:a16="http://schemas.microsoft.com/office/drawing/2014/main" id="{BAB29273-A722-B48B-F120-8879699894E8}"/>
              </a:ext>
            </a:extLst>
          </p:cNvPr>
          <p:cNvPicPr>
            <a:picLocks noChangeAspect="1"/>
          </p:cNvPicPr>
          <p:nvPr/>
        </p:nvPicPr>
        <p:blipFill>
          <a:blip r:embed="rId6"/>
          <a:stretch>
            <a:fillRect/>
          </a:stretch>
        </p:blipFill>
        <p:spPr>
          <a:xfrm>
            <a:off x="5638800" y="4829808"/>
            <a:ext cx="2978303" cy="1816193"/>
          </a:xfrm>
          <a:prstGeom prst="rect">
            <a:avLst/>
          </a:prstGeom>
        </p:spPr>
      </p:pic>
      <p:pic>
        <p:nvPicPr>
          <p:cNvPr id="18" name="Picture 17">
            <a:extLst>
              <a:ext uri="{FF2B5EF4-FFF2-40B4-BE49-F238E27FC236}">
                <a16:creationId xmlns:a16="http://schemas.microsoft.com/office/drawing/2014/main" id="{55B11B15-0386-BD39-2837-AE65CC23FE1F}"/>
              </a:ext>
            </a:extLst>
          </p:cNvPr>
          <p:cNvPicPr>
            <a:picLocks noChangeAspect="1"/>
          </p:cNvPicPr>
          <p:nvPr/>
        </p:nvPicPr>
        <p:blipFill>
          <a:blip r:embed="rId7"/>
          <a:stretch>
            <a:fillRect/>
          </a:stretch>
        </p:blipFill>
        <p:spPr>
          <a:xfrm>
            <a:off x="2295525" y="5287032"/>
            <a:ext cx="2991004" cy="901746"/>
          </a:xfrm>
          <a:prstGeom prst="rect">
            <a:avLst/>
          </a:prstGeom>
        </p:spPr>
      </p:pic>
    </p:spTree>
    <p:extLst>
      <p:ext uri="{BB962C8B-B14F-4D97-AF65-F5344CB8AC3E}">
        <p14:creationId xmlns:p14="http://schemas.microsoft.com/office/powerpoint/2010/main" val="179673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Task-14</a:t>
            </a:r>
            <a:r>
              <a:rPr lang="en-US" sz="2400" dirty="0">
                <a:solidFill>
                  <a:srgbClr val="1497C6"/>
                </a:solidFill>
              </a:rPr>
              <a:t>:- How can you set up parameterized queries in Power BI to allow users to filter data based on the Distance from Home column?</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513232" y="1538494"/>
            <a:ext cx="9107017" cy="441463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600" b="1" kern="0" dirty="0">
                <a:solidFill>
                  <a:srgbClr val="1497C6"/>
                </a:solidFill>
                <a:effectLst/>
                <a:latin typeface="+mn-lt"/>
                <a:ea typeface="Times New Roman" panose="02020603050405020304" pitchFamily="18" charset="0"/>
                <a:cs typeface="Times New Roman" panose="02020603050405020304" pitchFamily="18" charset="0"/>
              </a:rPr>
              <a:t>Creating Parameters</a:t>
            </a:r>
          </a:p>
          <a:p>
            <a:pPr>
              <a:lnSpc>
                <a:spcPct val="107000"/>
              </a:lnSpc>
              <a:spcAft>
                <a:spcPts val="800"/>
              </a:spcAft>
            </a:pPr>
            <a:r>
              <a:rPr lang="en-IN" sz="1600" kern="0" dirty="0">
                <a:solidFill>
                  <a:srgbClr val="1497C6"/>
                </a:solidFill>
                <a:effectLst/>
                <a:latin typeface="+mn-lt"/>
                <a:ea typeface="Times New Roman" panose="02020603050405020304" pitchFamily="18" charset="0"/>
                <a:cs typeface="Times New Roman" panose="02020603050405020304" pitchFamily="18" charset="0"/>
              </a:rPr>
              <a:t>In Power BI, setting up parameterized queries allows users to dynamically filter data based on the Distance from Home column. First, create a parameter by navigating to the "Modelling" tab and selecting "New Parameters." Define the parameter with a name as "</a:t>
            </a:r>
            <a:r>
              <a:rPr lang="en-IN" sz="1600" kern="0" dirty="0" err="1">
                <a:solidFill>
                  <a:srgbClr val="1497C6"/>
                </a:solidFill>
                <a:effectLst/>
                <a:latin typeface="+mn-lt"/>
                <a:ea typeface="Times New Roman" panose="02020603050405020304" pitchFamily="18" charset="0"/>
                <a:cs typeface="Times New Roman" panose="02020603050405020304" pitchFamily="18" charset="0"/>
              </a:rPr>
              <a:t>DistanceParameter</a:t>
            </a:r>
            <a:r>
              <a:rPr lang="en-IN" sz="1600" kern="0" dirty="0">
                <a:solidFill>
                  <a:srgbClr val="1497C6"/>
                </a:solidFill>
                <a:effectLst/>
                <a:latin typeface="+mn-lt"/>
                <a:ea typeface="Times New Roman" panose="02020603050405020304" pitchFamily="18" charset="0"/>
                <a:cs typeface="Times New Roman" panose="02020603050405020304" pitchFamily="18" charset="0"/>
              </a:rPr>
              <a:t>" and a data type. Set a default value for the parameter, and save it.</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1600" kern="0" dirty="0">
                <a:solidFill>
                  <a:srgbClr val="1497C6"/>
                </a:solidFill>
                <a:effectLst/>
                <a:latin typeface="+mn-lt"/>
                <a:ea typeface="Times New Roman" panose="02020603050405020304" pitchFamily="18" charset="0"/>
                <a:cs typeface="Times New Roman" panose="02020603050405020304" pitchFamily="18" charset="0"/>
              </a:rPr>
              <a:t>Next, opening the Query Editor and locate the query associated with your data. Filter the Distance from Home column using the parameter by selecting "Custom Filter" and referencing the parameter instead of a constant value. Apply the changes, and use the parameter in visualizations or measures.</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0" dirty="0">
                <a:solidFill>
                  <a:srgbClr val="1497C6"/>
                </a:solidFill>
                <a:effectLst/>
                <a:latin typeface="+mn-lt"/>
                <a:ea typeface="Times New Roman" panose="02020603050405020304" pitchFamily="18" charset="0"/>
              </a:rPr>
              <a:t>In Power BI Desktop, we can interactively adjust the parameter, influencing the data shown in the reports. When publishing the Power BI file to the Power BI service, configure the parameter values in the dataset settings. This enables users to continue dynamically filtering data based on the Distance from Home column in the Power BI service.</a:t>
            </a:r>
            <a:endParaRPr lang="en-IN" sz="1600" dirty="0">
              <a:solidFill>
                <a:srgbClr val="1497C6"/>
              </a:solidFill>
              <a:latin typeface="+mn-lt"/>
            </a:endParaRPr>
          </a:p>
        </p:txBody>
      </p:sp>
    </p:spTree>
    <p:extLst>
      <p:ext uri="{BB962C8B-B14F-4D97-AF65-F5344CB8AC3E}">
        <p14:creationId xmlns:p14="http://schemas.microsoft.com/office/powerpoint/2010/main" val="340034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11010900" cy="814594"/>
          </a:xfrm>
        </p:spPr>
        <p:txBody>
          <a:bodyPr>
            <a:normAutofit fontScale="90000"/>
          </a:bodyPr>
          <a:lstStyle/>
          <a:p>
            <a:r>
              <a:rPr lang="en-US" sz="2400" b="1" dirty="0">
                <a:solidFill>
                  <a:srgbClr val="1497C6"/>
                </a:solidFill>
              </a:rPr>
              <a:t>Task-15</a:t>
            </a:r>
            <a:r>
              <a:rPr lang="en-US" sz="2400" dirty="0">
                <a:solidFill>
                  <a:srgbClr val="1497C6"/>
                </a:solidFill>
              </a:rPr>
              <a:t>:- In Excel, calculate the total Monthly Income for each Department, considering only the employees with a Job Level greater than or equal to 3.</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8" name="Title 1">
            <a:extLst>
              <a:ext uri="{FF2B5EF4-FFF2-40B4-BE49-F238E27FC236}">
                <a16:creationId xmlns:a16="http://schemas.microsoft.com/office/drawing/2014/main" id="{3C5EACF0-FC29-74F3-1D79-502037CEF5DD}"/>
              </a:ext>
            </a:extLst>
          </p:cNvPr>
          <p:cNvSpPr txBox="1">
            <a:spLocks/>
          </p:cNvSpPr>
          <p:nvPr/>
        </p:nvSpPr>
        <p:spPr>
          <a:xfrm>
            <a:off x="2471737" y="1333500"/>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Monthly Income by Job Level 3 &amp; Above</a:t>
            </a:r>
            <a:endParaRPr lang="en-IN" sz="1600" dirty="0">
              <a:solidFill>
                <a:srgbClr val="1497C6"/>
              </a:solidFill>
            </a:endParaRPr>
          </a:p>
        </p:txBody>
      </p:sp>
      <p:pic>
        <p:nvPicPr>
          <p:cNvPr id="4" name="Picture 3">
            <a:extLst>
              <a:ext uri="{FF2B5EF4-FFF2-40B4-BE49-F238E27FC236}">
                <a16:creationId xmlns:a16="http://schemas.microsoft.com/office/drawing/2014/main" id="{657F5DF5-36DB-ECCB-DA36-A5321B43EB50}"/>
              </a:ext>
            </a:extLst>
          </p:cNvPr>
          <p:cNvPicPr>
            <a:picLocks noChangeAspect="1"/>
          </p:cNvPicPr>
          <p:nvPr/>
        </p:nvPicPr>
        <p:blipFill>
          <a:blip r:embed="rId4"/>
          <a:stretch>
            <a:fillRect/>
          </a:stretch>
        </p:blipFill>
        <p:spPr>
          <a:xfrm>
            <a:off x="2206485" y="1696706"/>
            <a:ext cx="8345255" cy="4089468"/>
          </a:xfrm>
          <a:prstGeom prst="rect">
            <a:avLst/>
          </a:prstGeom>
        </p:spPr>
      </p:pic>
    </p:spTree>
    <p:extLst>
      <p:ext uri="{BB962C8B-B14F-4D97-AF65-F5344CB8AC3E}">
        <p14:creationId xmlns:p14="http://schemas.microsoft.com/office/powerpoint/2010/main" val="413531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1" y="0"/>
            <a:ext cx="9865667" cy="816638"/>
          </a:xfrm>
        </p:spPr>
        <p:txBody>
          <a:bodyPr>
            <a:normAutofit fontScale="90000"/>
          </a:bodyPr>
          <a:lstStyle/>
          <a:p>
            <a:r>
              <a:rPr lang="en-US" sz="2400" b="1" dirty="0">
                <a:solidFill>
                  <a:srgbClr val="1497C6"/>
                </a:solidFill>
              </a:rPr>
              <a:t>Task-16</a:t>
            </a:r>
            <a:r>
              <a:rPr lang="en-US" sz="2400" dirty="0">
                <a:solidFill>
                  <a:srgbClr val="1497C6"/>
                </a:solidFill>
              </a:rPr>
              <a:t>:- Explain how to perform a What-If analysis in Excel to understand the impact of a 10% increase in Percent Salary Hike on Monthly Income.</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551332" y="966994"/>
            <a:ext cx="9107017" cy="441463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b="1" kern="100" dirty="0">
                <a:solidFill>
                  <a:srgbClr val="1497C6"/>
                </a:solidFill>
                <a:effectLst/>
                <a:latin typeface="+mn-lt"/>
                <a:ea typeface="Calibri" panose="020F0502020204030204" pitchFamily="34" charset="0"/>
                <a:cs typeface="Calibri" panose="020F0502020204030204" pitchFamily="34" charset="0"/>
              </a:rPr>
              <a:t>What if Analysis</a:t>
            </a:r>
          </a:p>
          <a:p>
            <a:endParaRPr lang="en-IN" sz="1600" kern="100" dirty="0">
              <a:solidFill>
                <a:srgbClr val="1497C6"/>
              </a:solidFill>
              <a:effectLst/>
              <a:latin typeface="+mn-lt"/>
              <a:ea typeface="Calibri" panose="020F0502020204030204" pitchFamily="34" charset="0"/>
              <a:cs typeface="Calibri" panose="020F0502020204030204" pitchFamily="34" charset="0"/>
            </a:endParaRPr>
          </a:p>
          <a:p>
            <a:r>
              <a:rPr lang="en-IN" sz="1600" kern="100" dirty="0">
                <a:solidFill>
                  <a:srgbClr val="1497C6"/>
                </a:solidFill>
                <a:effectLst/>
                <a:latin typeface="+mn-lt"/>
                <a:ea typeface="Calibri" panose="020F0502020204030204" pitchFamily="34" charset="0"/>
                <a:cs typeface="Calibri" panose="020F0502020204030204" pitchFamily="34" charset="0"/>
              </a:rPr>
              <a:t>Performing a What-If analysis in Excel involves creating scenarios to understand the potential impact of changes in certain variables on the results. In this case, we can </a:t>
            </a:r>
            <a:r>
              <a:rPr lang="en-IN" sz="1600" kern="100" dirty="0" err="1">
                <a:solidFill>
                  <a:srgbClr val="1497C6"/>
                </a:solidFill>
                <a:effectLst/>
                <a:latin typeface="+mn-lt"/>
                <a:ea typeface="Calibri" panose="020F0502020204030204" pitchFamily="34" charset="0"/>
                <a:cs typeface="Calibri" panose="020F0502020204030204" pitchFamily="34" charset="0"/>
              </a:rPr>
              <a:t>analyze</a:t>
            </a:r>
            <a:r>
              <a:rPr lang="en-IN" sz="1600" kern="100" dirty="0">
                <a:solidFill>
                  <a:srgbClr val="1497C6"/>
                </a:solidFill>
                <a:effectLst/>
                <a:latin typeface="+mn-lt"/>
                <a:ea typeface="Calibri" panose="020F0502020204030204" pitchFamily="34" charset="0"/>
                <a:cs typeface="Calibri" panose="020F0502020204030204" pitchFamily="34" charset="0"/>
              </a:rPr>
              <a:t> the impact of Salary hike of percentage % increase on Monthly Income.</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100" dirty="0">
                <a:solidFill>
                  <a:srgbClr val="1497C6"/>
                </a:solidFill>
                <a:effectLst/>
                <a:latin typeface="+mn-lt"/>
                <a:ea typeface="Calibri" panose="020F0502020204030204" pitchFamily="34" charset="0"/>
                <a:cs typeface="Calibri" panose="020F0502020204030204" pitchFamily="34" charset="0"/>
              </a:rPr>
              <a:t> </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100" dirty="0">
                <a:solidFill>
                  <a:srgbClr val="1497C6"/>
                </a:solidFill>
                <a:effectLst/>
                <a:latin typeface="+mn-lt"/>
                <a:ea typeface="Calibri" panose="020F0502020204030204" pitchFamily="34" charset="0"/>
                <a:cs typeface="Calibri" panose="020F0502020204030204" pitchFamily="34" charset="0"/>
              </a:rPr>
              <a:t>Considering the columns for "</a:t>
            </a:r>
            <a:r>
              <a:rPr lang="en-IN" sz="1600" kern="100" dirty="0" err="1">
                <a:solidFill>
                  <a:srgbClr val="1497C6"/>
                </a:solidFill>
                <a:effectLst/>
                <a:latin typeface="+mn-lt"/>
                <a:ea typeface="Calibri" panose="020F0502020204030204" pitchFamily="34" charset="0"/>
                <a:cs typeface="Calibri" panose="020F0502020204030204" pitchFamily="34" charset="0"/>
              </a:rPr>
              <a:t>PercentSalaryHike</a:t>
            </a:r>
            <a:r>
              <a:rPr lang="en-IN" sz="1600" kern="100" dirty="0">
                <a:solidFill>
                  <a:srgbClr val="1497C6"/>
                </a:solidFill>
                <a:effectLst/>
                <a:latin typeface="+mn-lt"/>
                <a:ea typeface="Calibri" panose="020F0502020204030204" pitchFamily="34" charset="0"/>
                <a:cs typeface="Calibri" panose="020F0502020204030204" pitchFamily="34" charset="0"/>
              </a:rPr>
              <a:t>" and "</a:t>
            </a:r>
            <a:r>
              <a:rPr lang="en-IN" sz="1600" kern="100" dirty="0" err="1">
                <a:solidFill>
                  <a:srgbClr val="1497C6"/>
                </a:solidFill>
                <a:effectLst/>
                <a:latin typeface="+mn-lt"/>
                <a:ea typeface="Calibri" panose="020F0502020204030204" pitchFamily="34" charset="0"/>
                <a:cs typeface="Calibri" panose="020F0502020204030204" pitchFamily="34" charset="0"/>
              </a:rPr>
              <a:t>MonthlyIncome</a:t>
            </a:r>
            <a:r>
              <a:rPr lang="en-IN" sz="1600" kern="100" dirty="0">
                <a:solidFill>
                  <a:srgbClr val="1497C6"/>
                </a:solidFill>
                <a:effectLst/>
                <a:latin typeface="+mn-lt"/>
                <a:ea typeface="Calibri" panose="020F0502020204030204" pitchFamily="34" charset="0"/>
                <a:cs typeface="Calibri" panose="020F0502020204030204" pitchFamily="34" charset="0"/>
              </a:rPr>
              <a:t>"</a:t>
            </a:r>
            <a:r>
              <a:rPr lang="en-IN" sz="1600" kern="100" dirty="0">
                <a:solidFill>
                  <a:srgbClr val="1497C6"/>
                </a:solidFill>
                <a:effectLst/>
                <a:latin typeface="+mn-lt"/>
                <a:ea typeface="Calibri" panose="020F0502020204030204" pitchFamily="34" charset="0"/>
                <a:cs typeface="Times New Roman" panose="02020603050405020304" pitchFamily="18" charset="0"/>
              </a:rPr>
              <a:t> Ensuring the clear understanding of the relationships between these columns.</a:t>
            </a:r>
          </a:p>
          <a:p>
            <a:r>
              <a:rPr lang="en-IN" sz="1600" kern="100" dirty="0">
                <a:solidFill>
                  <a:srgbClr val="1497C6"/>
                </a:solidFill>
                <a:effectLst/>
                <a:latin typeface="+mn-lt"/>
                <a:ea typeface="Calibri" panose="020F0502020204030204" pitchFamily="34" charset="0"/>
                <a:cs typeface="Calibri" panose="020F0502020204030204" pitchFamily="34" charset="0"/>
              </a:rPr>
              <a:t> </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0" dirty="0">
                <a:solidFill>
                  <a:srgbClr val="1497C6"/>
                </a:solidFill>
                <a:effectLst/>
                <a:latin typeface="+mn-lt"/>
                <a:ea typeface="Times New Roman" panose="02020603050405020304" pitchFamily="18" charset="0"/>
                <a:cs typeface="Calibri" panose="020F0502020204030204" pitchFamily="34" charset="0"/>
              </a:rPr>
              <a:t>Navigate to the "Data" tab in the Excel ribbon. Selecting the “What-If Analysis”, Choose Scenario Manager from the dropdown menu. Creating new Scenario Manager by giving descriptive name, such as "10% Salary Increase.</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0" dirty="0">
                <a:solidFill>
                  <a:srgbClr val="1497C6"/>
                </a:solidFill>
                <a:effectLst/>
                <a:latin typeface="+mn-lt"/>
                <a:ea typeface="Times New Roman" panose="02020603050405020304" pitchFamily="18" charset="0"/>
                <a:cs typeface="Calibri" panose="020F0502020204030204" pitchFamily="34" charset="0"/>
              </a:rPr>
              <a:t> </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0" dirty="0">
                <a:solidFill>
                  <a:srgbClr val="1497C6"/>
                </a:solidFill>
                <a:effectLst/>
                <a:latin typeface="+mn-lt"/>
                <a:ea typeface="Times New Roman" panose="02020603050405020304" pitchFamily="18" charset="0"/>
                <a:cs typeface="Calibri" panose="020F0502020204030204" pitchFamily="34" charset="0"/>
              </a:rPr>
              <a:t>In the "Changing cells" field, specify the cells that will change in your scenario. In this case, enter the cell reference for the Percent Salary Hike. Enter the new values for the scenario. For a 10% increase, set the new value for Percent Salary Hike to 10%</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0" dirty="0">
                <a:solidFill>
                  <a:srgbClr val="1497C6"/>
                </a:solidFill>
                <a:effectLst/>
                <a:latin typeface="+mn-lt"/>
                <a:ea typeface="Times New Roman" panose="02020603050405020304" pitchFamily="18" charset="0"/>
                <a:cs typeface="Calibri" panose="020F0502020204030204" pitchFamily="34" charset="0"/>
              </a:rPr>
              <a:t> </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r>
              <a:rPr lang="en-IN" sz="1600" kern="0" dirty="0">
                <a:solidFill>
                  <a:srgbClr val="1497C6"/>
                </a:solidFill>
                <a:effectLst/>
                <a:latin typeface="+mn-lt"/>
                <a:ea typeface="Times New Roman" panose="02020603050405020304" pitchFamily="18" charset="0"/>
                <a:cs typeface="Calibri" panose="020F0502020204030204" pitchFamily="34" charset="0"/>
              </a:rPr>
              <a:t>View results in the Scenario Manager dialog box, select the scenario you just created and click "Show." Excel will apply the scenario, and you can observe how the changes in Percent Salary Hike impact the Monthly Income.</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3666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1" y="0"/>
            <a:ext cx="9865667" cy="816638"/>
          </a:xfrm>
        </p:spPr>
        <p:txBody>
          <a:bodyPr>
            <a:normAutofit fontScale="90000"/>
          </a:bodyPr>
          <a:lstStyle/>
          <a:p>
            <a:r>
              <a:rPr lang="en-US" sz="2400" b="1" dirty="0">
                <a:solidFill>
                  <a:srgbClr val="1497C6"/>
                </a:solidFill>
              </a:rPr>
              <a:t>Task-17</a:t>
            </a:r>
            <a:r>
              <a:rPr lang="en-US" sz="2400" dirty="0">
                <a:solidFill>
                  <a:srgbClr val="1497C6"/>
                </a:solidFill>
              </a:rPr>
              <a:t>:- Verify if the data adheres to a predefined schema. What actions would you take if you find inconsistencies?</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694208" y="1509919"/>
            <a:ext cx="8840318" cy="509090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1600" b="1" kern="100" dirty="0">
                <a:solidFill>
                  <a:srgbClr val="1497C6"/>
                </a:solidFill>
                <a:effectLst/>
                <a:latin typeface="+mn-lt"/>
                <a:ea typeface="Calibri" panose="020F0502020204030204" pitchFamily="34" charset="0"/>
                <a:cs typeface="Times New Roman" panose="02020603050405020304" pitchFamily="18" charset="0"/>
              </a:rPr>
              <a:t>Data Adherence to the Schema</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1497C6"/>
                </a:solidFill>
                <a:effectLst/>
                <a:latin typeface="+mn-lt"/>
                <a:ea typeface="Calibri" panose="020F0502020204030204" pitchFamily="34" charset="0"/>
                <a:cs typeface="Times New Roman" panose="02020603050405020304" pitchFamily="18" charset="0"/>
              </a:rPr>
              <a:t>Ensuring the adherence of HR data in the "</a:t>
            </a:r>
            <a:r>
              <a:rPr lang="en-IN" sz="1600" kern="100" dirty="0" err="1">
                <a:solidFill>
                  <a:srgbClr val="1497C6"/>
                </a:solidFill>
                <a:effectLst/>
                <a:latin typeface="+mn-lt"/>
                <a:ea typeface="Calibri" panose="020F0502020204030204" pitchFamily="34" charset="0"/>
                <a:cs typeface="Times New Roman" panose="02020603050405020304" pitchFamily="18" charset="0"/>
              </a:rPr>
              <a:t>general_data</a:t>
            </a:r>
            <a:r>
              <a:rPr lang="en-IN" sz="1600" kern="100" dirty="0">
                <a:solidFill>
                  <a:srgbClr val="1497C6"/>
                </a:solidFill>
                <a:effectLst/>
                <a:latin typeface="+mn-lt"/>
                <a:ea typeface="Calibri" panose="020F0502020204030204" pitchFamily="34" charset="0"/>
                <a:cs typeface="Times New Roman" panose="02020603050405020304" pitchFamily="18" charset="0"/>
              </a:rPr>
              <a:t>" as the fact table and other dimensional tables dataset to a predefined schema is pivotal for data accuracy and reliability. Begin by reviewing the predefined schema or data dictionary to understand the expected structure, data types, and constraints for each column. Check that columns have the correct data types, maintain referential integrity, and adhere to unique constraints.</a:t>
            </a:r>
          </a:p>
          <a:p>
            <a:pPr>
              <a:lnSpc>
                <a:spcPct val="107000"/>
              </a:lnSpc>
              <a:spcAft>
                <a:spcPts val="800"/>
              </a:spcAft>
            </a:pPr>
            <a:r>
              <a:rPr lang="en-IN" sz="1600" kern="100" dirty="0">
                <a:solidFill>
                  <a:srgbClr val="1497C6"/>
                </a:solidFill>
                <a:effectLst/>
                <a:latin typeface="+mn-lt"/>
                <a:ea typeface="Calibri" panose="020F0502020204030204" pitchFamily="34" charset="0"/>
                <a:cs typeface="Times New Roman" panose="02020603050405020304" pitchFamily="18" charset="0"/>
              </a:rPr>
              <a:t>Evaluate the dataset for missing values, ensuring they align with the schema's expectations, and decide whether imputation or exclusion is appropriate. Validate numeric columns against expected ranges and identify outliers for investigation. Inconsistencies should prompt actions such as imputation, removal of duplicates, or addressing outliers based on their validity.</a:t>
            </a:r>
          </a:p>
          <a:p>
            <a:r>
              <a:rPr lang="en-IN" sz="1600" dirty="0">
                <a:solidFill>
                  <a:srgbClr val="1497C6"/>
                </a:solidFill>
                <a:effectLst/>
                <a:latin typeface="+mn-lt"/>
                <a:ea typeface="Calibri" panose="020F0502020204030204" pitchFamily="34" charset="0"/>
                <a:cs typeface="Times New Roman" panose="02020603050405020304" pitchFamily="18" charset="0"/>
              </a:rPr>
              <a:t>Documentation is crucial throughout this process, capturing issues, actions taken, and the rationale behind decisions. Establish ongoing data quality checks and collaborate with stakeholders responsible for data entry or system maintenance to address root causes. By systematically verifying and addressing inconsistencies, you can enhance data reliability, contributing to more informed HR data analysis and strategic decision-making.</a:t>
            </a:r>
            <a:endParaRPr lang="en-IN" sz="1600" kern="100" dirty="0">
              <a:solidFill>
                <a:srgbClr val="1497C6"/>
              </a:solidFill>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689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0EFC-3CF7-BE2B-16A5-B6C863AC4881}"/>
              </a:ext>
            </a:extLst>
          </p:cNvPr>
          <p:cNvSpPr>
            <a:spLocks noGrp="1"/>
          </p:cNvSpPr>
          <p:nvPr>
            <p:ph type="title"/>
          </p:nvPr>
        </p:nvSpPr>
        <p:spPr>
          <a:xfrm>
            <a:off x="1" y="1"/>
            <a:ext cx="3124200" cy="381000"/>
          </a:xfrm>
        </p:spPr>
        <p:txBody>
          <a:bodyPr>
            <a:noAutofit/>
          </a:bodyPr>
          <a:lstStyle/>
          <a:p>
            <a:r>
              <a:rPr lang="en-US" sz="1800" dirty="0">
                <a:solidFill>
                  <a:srgbClr val="1497C6"/>
                </a:solidFill>
              </a:rPr>
              <a:t>HR Data Analysis Dashboard</a:t>
            </a:r>
            <a:br>
              <a:rPr lang="en-US" sz="1800" dirty="0">
                <a:solidFill>
                  <a:srgbClr val="1497C6"/>
                </a:solidFill>
              </a:rPr>
            </a:br>
            <a:endParaRPr lang="en-IN" sz="1800" dirty="0">
              <a:solidFill>
                <a:srgbClr val="1497C6"/>
              </a:solidFill>
            </a:endParaRPr>
          </a:p>
        </p:txBody>
      </p:sp>
      <p:pic>
        <p:nvPicPr>
          <p:cNvPr id="4" name="Picture 3">
            <a:extLst>
              <a:ext uri="{FF2B5EF4-FFF2-40B4-BE49-F238E27FC236}">
                <a16:creationId xmlns:a16="http://schemas.microsoft.com/office/drawing/2014/main" id="{39E0C8DC-954F-2753-30DE-4685FAE205E4}"/>
              </a:ext>
            </a:extLst>
          </p:cNvPr>
          <p:cNvPicPr>
            <a:picLocks noChangeAspect="1"/>
          </p:cNvPicPr>
          <p:nvPr/>
        </p:nvPicPr>
        <p:blipFill>
          <a:blip r:embed="rId2"/>
          <a:stretch>
            <a:fillRect/>
          </a:stretch>
        </p:blipFill>
        <p:spPr>
          <a:xfrm>
            <a:off x="0" y="43886"/>
            <a:ext cx="12191999" cy="6770228"/>
          </a:xfrm>
          <a:prstGeom prst="rect">
            <a:avLst/>
          </a:prstGeom>
        </p:spPr>
      </p:pic>
    </p:spTree>
    <p:extLst>
      <p:ext uri="{BB962C8B-B14F-4D97-AF65-F5344CB8AC3E}">
        <p14:creationId xmlns:p14="http://schemas.microsoft.com/office/powerpoint/2010/main" val="85008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650B3-FF2B-885B-6EB3-F4E79AEEDBC9}"/>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5" name="Picture 4">
            <a:extLst>
              <a:ext uri="{FF2B5EF4-FFF2-40B4-BE49-F238E27FC236}">
                <a16:creationId xmlns:a16="http://schemas.microsoft.com/office/drawing/2014/main" id="{362840EE-9865-DEF1-671C-42FD36AB664A}"/>
              </a:ext>
            </a:extLst>
          </p:cNvPr>
          <p:cNvPicPr>
            <a:picLocks noChangeAspect="1"/>
          </p:cNvPicPr>
          <p:nvPr/>
        </p:nvPicPr>
        <p:blipFill>
          <a:blip r:embed="rId3"/>
          <a:stretch>
            <a:fillRect/>
          </a:stretch>
        </p:blipFill>
        <p:spPr>
          <a:xfrm>
            <a:off x="9865667" y="-6081"/>
            <a:ext cx="570925" cy="589644"/>
          </a:xfrm>
          <a:prstGeom prst="rect">
            <a:avLst/>
          </a:prstGeom>
        </p:spPr>
      </p:pic>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77258" y="25936"/>
            <a:ext cx="10247842" cy="831314"/>
          </a:xfrm>
        </p:spPr>
        <p:txBody>
          <a:bodyPr>
            <a:normAutofit/>
          </a:bodyPr>
          <a:lstStyle/>
          <a:p>
            <a:r>
              <a:rPr lang="en-US" sz="2400" b="1" dirty="0">
                <a:solidFill>
                  <a:srgbClr val="1497C6"/>
                </a:solidFill>
              </a:rPr>
              <a:t>Task-1</a:t>
            </a:r>
            <a:r>
              <a:rPr lang="en-US" sz="2400" dirty="0">
                <a:solidFill>
                  <a:srgbClr val="1497C6"/>
                </a:solidFill>
              </a:rPr>
              <a:t>:- Using Excel, how would you filter the dataset to only show employees aged 30 and above?</a:t>
            </a:r>
            <a:endParaRPr lang="en-IN" sz="2400" dirty="0">
              <a:solidFill>
                <a:srgbClr val="1497C6"/>
              </a:solidFill>
            </a:endParaRPr>
          </a:p>
        </p:txBody>
      </p:sp>
      <p:pic>
        <p:nvPicPr>
          <p:cNvPr id="11" name="Picture 10">
            <a:extLst>
              <a:ext uri="{FF2B5EF4-FFF2-40B4-BE49-F238E27FC236}">
                <a16:creationId xmlns:a16="http://schemas.microsoft.com/office/drawing/2014/main" id="{7C9D6CFE-48FD-F844-4BFE-BCFBDB4460FB}"/>
              </a:ext>
            </a:extLst>
          </p:cNvPr>
          <p:cNvPicPr>
            <a:picLocks noChangeAspect="1"/>
          </p:cNvPicPr>
          <p:nvPr/>
        </p:nvPicPr>
        <p:blipFill>
          <a:blip r:embed="rId4"/>
          <a:stretch>
            <a:fillRect/>
          </a:stretch>
        </p:blipFill>
        <p:spPr>
          <a:xfrm>
            <a:off x="158445" y="1064262"/>
            <a:ext cx="10566705" cy="5663723"/>
          </a:xfrm>
          <a:prstGeom prst="rect">
            <a:avLst/>
          </a:prstGeom>
        </p:spPr>
      </p:pic>
      <p:sp>
        <p:nvSpPr>
          <p:cNvPr id="12" name="Title 1">
            <a:extLst>
              <a:ext uri="{FF2B5EF4-FFF2-40B4-BE49-F238E27FC236}">
                <a16:creationId xmlns:a16="http://schemas.microsoft.com/office/drawing/2014/main" id="{90CACC7D-13DC-EE5A-9F21-CF17D39D950C}"/>
              </a:ext>
            </a:extLst>
          </p:cNvPr>
          <p:cNvSpPr txBox="1">
            <a:spLocks/>
          </p:cNvSpPr>
          <p:nvPr/>
        </p:nvSpPr>
        <p:spPr>
          <a:xfrm>
            <a:off x="2617142" y="790575"/>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Employees data 30 &amp; Above </a:t>
            </a:r>
            <a:r>
              <a:rPr lang="en-US" sz="1600" dirty="0" err="1">
                <a:solidFill>
                  <a:srgbClr val="1497C6"/>
                </a:solidFill>
              </a:rPr>
              <a:t>filterd</a:t>
            </a:r>
            <a:endParaRPr lang="en-IN" sz="1600" dirty="0">
              <a:solidFill>
                <a:srgbClr val="1497C6"/>
              </a:solidFill>
            </a:endParaRPr>
          </a:p>
        </p:txBody>
      </p:sp>
    </p:spTree>
    <p:extLst>
      <p:ext uri="{BB962C8B-B14F-4D97-AF65-F5344CB8AC3E}">
        <p14:creationId xmlns:p14="http://schemas.microsoft.com/office/powerpoint/2010/main" val="1343545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0EFC-3CF7-BE2B-16A5-B6C863AC4881}"/>
              </a:ext>
            </a:extLst>
          </p:cNvPr>
          <p:cNvSpPr>
            <a:spLocks noGrp="1"/>
          </p:cNvSpPr>
          <p:nvPr>
            <p:ph type="title"/>
          </p:nvPr>
        </p:nvSpPr>
        <p:spPr>
          <a:xfrm>
            <a:off x="1" y="1"/>
            <a:ext cx="3124200" cy="381000"/>
          </a:xfrm>
        </p:spPr>
        <p:txBody>
          <a:bodyPr>
            <a:noAutofit/>
          </a:bodyPr>
          <a:lstStyle/>
          <a:p>
            <a:r>
              <a:rPr lang="en-US" sz="1800" dirty="0">
                <a:solidFill>
                  <a:srgbClr val="1497C6"/>
                </a:solidFill>
              </a:rPr>
              <a:t>HR Data Analysis Dashboard</a:t>
            </a:r>
            <a:br>
              <a:rPr lang="en-US" sz="1800" dirty="0">
                <a:solidFill>
                  <a:srgbClr val="1497C6"/>
                </a:solidFill>
              </a:rPr>
            </a:br>
            <a:endParaRPr lang="en-IN" sz="1800" dirty="0">
              <a:solidFill>
                <a:srgbClr val="1497C6"/>
              </a:solidFill>
            </a:endParaRPr>
          </a:p>
        </p:txBody>
      </p:sp>
      <p:pic>
        <p:nvPicPr>
          <p:cNvPr id="4" name="Picture 3">
            <a:extLst>
              <a:ext uri="{FF2B5EF4-FFF2-40B4-BE49-F238E27FC236}">
                <a16:creationId xmlns:a16="http://schemas.microsoft.com/office/drawing/2014/main" id="{045FED48-027D-E531-C82E-F4C8C334935A}"/>
              </a:ext>
            </a:extLst>
          </p:cNvPr>
          <p:cNvPicPr>
            <a:picLocks noChangeAspect="1"/>
          </p:cNvPicPr>
          <p:nvPr/>
        </p:nvPicPr>
        <p:blipFill>
          <a:blip r:embed="rId2"/>
          <a:stretch>
            <a:fillRect/>
          </a:stretch>
        </p:blipFill>
        <p:spPr>
          <a:xfrm>
            <a:off x="-1" y="-1"/>
            <a:ext cx="12191999" cy="6858000"/>
          </a:xfrm>
          <a:prstGeom prst="rect">
            <a:avLst/>
          </a:prstGeom>
        </p:spPr>
      </p:pic>
    </p:spTree>
    <p:extLst>
      <p:ext uri="{BB962C8B-B14F-4D97-AF65-F5344CB8AC3E}">
        <p14:creationId xmlns:p14="http://schemas.microsoft.com/office/powerpoint/2010/main" val="3791060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0EFC-3CF7-BE2B-16A5-B6C863AC4881}"/>
              </a:ext>
            </a:extLst>
          </p:cNvPr>
          <p:cNvSpPr>
            <a:spLocks noGrp="1"/>
          </p:cNvSpPr>
          <p:nvPr>
            <p:ph type="title"/>
          </p:nvPr>
        </p:nvSpPr>
        <p:spPr>
          <a:xfrm>
            <a:off x="1504950" y="1657351"/>
            <a:ext cx="8029575" cy="1771649"/>
          </a:xfrm>
        </p:spPr>
        <p:txBody>
          <a:bodyPr>
            <a:noAutofit/>
          </a:bodyPr>
          <a:lstStyle/>
          <a:p>
            <a:r>
              <a:rPr lang="en-US" sz="1800" dirty="0">
                <a:solidFill>
                  <a:srgbClr val="1497C6"/>
                </a:solidFill>
              </a:rPr>
              <a:t>HR Data Analysis Power BI Dashboard </a:t>
            </a:r>
            <a:r>
              <a:rPr lang="en-US" sz="1800" dirty="0" err="1">
                <a:solidFill>
                  <a:srgbClr val="1497C6"/>
                </a:solidFill>
              </a:rPr>
              <a:t>Linke</a:t>
            </a:r>
            <a:r>
              <a:rPr lang="en-US" sz="1800" dirty="0">
                <a:solidFill>
                  <a:srgbClr val="1497C6"/>
                </a:solidFill>
              </a:rPr>
              <a:t> below</a:t>
            </a:r>
            <a:br>
              <a:rPr lang="en-US" sz="1800" dirty="0">
                <a:solidFill>
                  <a:srgbClr val="1497C6"/>
                </a:solidFill>
              </a:rPr>
            </a:br>
            <a:br>
              <a:rPr lang="en-US" sz="1800" dirty="0">
                <a:solidFill>
                  <a:srgbClr val="1497C6"/>
                </a:solidFill>
              </a:rPr>
            </a:br>
            <a:r>
              <a:rPr lang="en-US" sz="1800" dirty="0">
                <a:solidFill>
                  <a:srgbClr val="1497C6"/>
                </a:solidFill>
                <a:hlinkClick r:id="rId2"/>
              </a:rPr>
              <a:t>https://app.powerbi.com/links/_Y0vqNTnhu?ctid=63ceb0d1-d097-4fb5-a3aa-b89884101980&amp;pbi_source=linkShare</a:t>
            </a:r>
            <a:br>
              <a:rPr lang="en-US" sz="1800" dirty="0">
                <a:solidFill>
                  <a:srgbClr val="1497C6"/>
                </a:solidFill>
              </a:rPr>
            </a:br>
            <a:endParaRPr lang="en-IN" sz="1800" dirty="0">
              <a:solidFill>
                <a:srgbClr val="1497C6"/>
              </a:solidFill>
            </a:endParaRPr>
          </a:p>
        </p:txBody>
      </p:sp>
    </p:spTree>
    <p:extLst>
      <p:ext uri="{BB962C8B-B14F-4D97-AF65-F5344CB8AC3E}">
        <p14:creationId xmlns:p14="http://schemas.microsoft.com/office/powerpoint/2010/main" val="3521151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0EFC-3CF7-BE2B-16A5-B6C863AC4881}"/>
              </a:ext>
            </a:extLst>
          </p:cNvPr>
          <p:cNvSpPr>
            <a:spLocks noGrp="1"/>
          </p:cNvSpPr>
          <p:nvPr>
            <p:ph type="title"/>
          </p:nvPr>
        </p:nvSpPr>
        <p:spPr>
          <a:xfrm>
            <a:off x="3182409" y="2138361"/>
            <a:ext cx="4142316" cy="1781175"/>
          </a:xfrm>
        </p:spPr>
        <p:txBody>
          <a:bodyPr>
            <a:noAutofit/>
          </a:bodyPr>
          <a:lstStyle/>
          <a:p>
            <a:pPr algn="ctr"/>
            <a:r>
              <a:rPr lang="en-US" sz="5200" dirty="0">
                <a:solidFill>
                  <a:srgbClr val="1497C6"/>
                </a:solidFill>
              </a:rPr>
              <a:t>Thank You</a:t>
            </a:r>
            <a:br>
              <a:rPr lang="en-US" sz="5200" dirty="0">
                <a:solidFill>
                  <a:srgbClr val="1497C6"/>
                </a:solidFill>
              </a:rPr>
            </a:br>
            <a:br>
              <a:rPr lang="en-US" sz="5200" dirty="0">
                <a:solidFill>
                  <a:srgbClr val="1497C6"/>
                </a:solidFill>
              </a:rPr>
            </a:br>
            <a:endParaRPr lang="en-IN" sz="5200" dirty="0">
              <a:solidFill>
                <a:srgbClr val="1497C6"/>
              </a:solidFill>
            </a:endParaRPr>
          </a:p>
        </p:txBody>
      </p:sp>
      <p:pic>
        <p:nvPicPr>
          <p:cNvPr id="3" name="Picture 2">
            <a:extLst>
              <a:ext uri="{FF2B5EF4-FFF2-40B4-BE49-F238E27FC236}">
                <a16:creationId xmlns:a16="http://schemas.microsoft.com/office/drawing/2014/main" id="{63AC5568-1B53-88C5-BF92-FA7C4391EE77}"/>
              </a:ext>
            </a:extLst>
          </p:cNvPr>
          <p:cNvPicPr>
            <a:picLocks noChangeAspect="1"/>
          </p:cNvPicPr>
          <p:nvPr/>
        </p:nvPicPr>
        <p:blipFill>
          <a:blip r:embed="rId2"/>
          <a:stretch>
            <a:fillRect/>
          </a:stretch>
        </p:blipFill>
        <p:spPr>
          <a:xfrm>
            <a:off x="601134" y="218170"/>
            <a:ext cx="1797010" cy="613043"/>
          </a:xfrm>
          <a:prstGeom prst="rect">
            <a:avLst/>
          </a:prstGeom>
        </p:spPr>
      </p:pic>
      <p:pic>
        <p:nvPicPr>
          <p:cNvPr id="4" name="Picture 3">
            <a:extLst>
              <a:ext uri="{FF2B5EF4-FFF2-40B4-BE49-F238E27FC236}">
                <a16:creationId xmlns:a16="http://schemas.microsoft.com/office/drawing/2014/main" id="{DB3F2569-E3E1-C163-8D5F-B3FF034D77D4}"/>
              </a:ext>
            </a:extLst>
          </p:cNvPr>
          <p:cNvPicPr>
            <a:picLocks noChangeAspect="1"/>
          </p:cNvPicPr>
          <p:nvPr/>
        </p:nvPicPr>
        <p:blipFill>
          <a:blip r:embed="rId3"/>
          <a:stretch>
            <a:fillRect/>
          </a:stretch>
        </p:blipFill>
        <p:spPr>
          <a:xfrm>
            <a:off x="71811" y="241569"/>
            <a:ext cx="570925" cy="589644"/>
          </a:xfrm>
          <a:prstGeom prst="rect">
            <a:avLst/>
          </a:prstGeom>
        </p:spPr>
      </p:pic>
      <p:sp>
        <p:nvSpPr>
          <p:cNvPr id="5" name="Title 1">
            <a:extLst>
              <a:ext uri="{FF2B5EF4-FFF2-40B4-BE49-F238E27FC236}">
                <a16:creationId xmlns:a16="http://schemas.microsoft.com/office/drawing/2014/main" id="{E057E94E-7344-F82B-B0F9-8C5C7FD15849}"/>
              </a:ext>
            </a:extLst>
          </p:cNvPr>
          <p:cNvSpPr txBox="1">
            <a:spLocks/>
          </p:cNvSpPr>
          <p:nvPr/>
        </p:nvSpPr>
        <p:spPr>
          <a:xfrm>
            <a:off x="498639" y="5600700"/>
            <a:ext cx="6548639" cy="1152525"/>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200" dirty="0">
                <a:solidFill>
                  <a:srgbClr val="1497C6"/>
                </a:solidFill>
              </a:rPr>
              <a:t>Data Analyst – Nilesh Thorat</a:t>
            </a:r>
            <a:br>
              <a:rPr lang="en-US" sz="2200" dirty="0">
                <a:solidFill>
                  <a:srgbClr val="1497C6"/>
                </a:solidFill>
              </a:rPr>
            </a:br>
            <a:r>
              <a:rPr lang="en-US" sz="2200" dirty="0"/>
              <a:t>Email : </a:t>
            </a:r>
            <a:r>
              <a:rPr lang="en-US" sz="2200" dirty="0">
                <a:hlinkClick r:id="rId4"/>
              </a:rPr>
              <a:t>nilesh.thorat01@gmail.com</a:t>
            </a:r>
            <a:br>
              <a:rPr lang="en-US" sz="2200" dirty="0"/>
            </a:br>
            <a:r>
              <a:rPr lang="en-US" sz="2200" dirty="0" err="1"/>
              <a:t>Linkedin</a:t>
            </a:r>
            <a:r>
              <a:rPr lang="en-US" sz="2200" dirty="0"/>
              <a:t>: </a:t>
            </a:r>
            <a:r>
              <a:rPr lang="en-IN" sz="2200" dirty="0">
                <a:latin typeface="-apple-system"/>
                <a:hlinkClick r:id="rId5"/>
              </a:rPr>
              <a:t>www.linkedin.com/in/nileshthorat</a:t>
            </a:r>
            <a:br>
              <a:rPr lang="en-US" sz="2200" dirty="0">
                <a:solidFill>
                  <a:srgbClr val="1497C6"/>
                </a:solidFill>
              </a:rPr>
            </a:br>
            <a:endParaRPr lang="en-IN" sz="2200" dirty="0">
              <a:solidFill>
                <a:srgbClr val="1497C6"/>
              </a:solidFill>
            </a:endParaRPr>
          </a:p>
        </p:txBody>
      </p:sp>
    </p:spTree>
    <p:extLst>
      <p:ext uri="{BB962C8B-B14F-4D97-AF65-F5344CB8AC3E}">
        <p14:creationId xmlns:p14="http://schemas.microsoft.com/office/powerpoint/2010/main" val="186460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Task-2</a:t>
            </a:r>
            <a:r>
              <a:rPr lang="en-US" sz="2400" dirty="0">
                <a:solidFill>
                  <a:srgbClr val="1497C6"/>
                </a:solidFill>
              </a:rPr>
              <a:t>:- Create a pivot table to summarize the average Monthly Income by Job Role.</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pic>
        <p:nvPicPr>
          <p:cNvPr id="9" name="Picture 8">
            <a:extLst>
              <a:ext uri="{FF2B5EF4-FFF2-40B4-BE49-F238E27FC236}">
                <a16:creationId xmlns:a16="http://schemas.microsoft.com/office/drawing/2014/main" id="{05C6ED60-82C3-4588-7A5F-E3CE481227BD}"/>
              </a:ext>
            </a:extLst>
          </p:cNvPr>
          <p:cNvPicPr>
            <a:picLocks noChangeAspect="1"/>
          </p:cNvPicPr>
          <p:nvPr/>
        </p:nvPicPr>
        <p:blipFill>
          <a:blip r:embed="rId4"/>
          <a:stretch>
            <a:fillRect/>
          </a:stretch>
        </p:blipFill>
        <p:spPr>
          <a:xfrm>
            <a:off x="1769967" y="989017"/>
            <a:ext cx="8861616" cy="5754682"/>
          </a:xfrm>
          <a:prstGeom prst="rect">
            <a:avLst/>
          </a:prstGeom>
        </p:spPr>
      </p:pic>
      <p:sp>
        <p:nvSpPr>
          <p:cNvPr id="10" name="Title 1">
            <a:extLst>
              <a:ext uri="{FF2B5EF4-FFF2-40B4-BE49-F238E27FC236}">
                <a16:creationId xmlns:a16="http://schemas.microsoft.com/office/drawing/2014/main" id="{D8543811-5E47-E513-07DA-AE12B94CAF11}"/>
              </a:ext>
            </a:extLst>
          </p:cNvPr>
          <p:cNvSpPr txBox="1">
            <a:spLocks/>
          </p:cNvSpPr>
          <p:nvPr/>
        </p:nvSpPr>
        <p:spPr>
          <a:xfrm>
            <a:off x="2352480" y="664075"/>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outcome of Monthly Income by Job role</a:t>
            </a:r>
            <a:endParaRPr lang="en-IN" sz="1600" dirty="0">
              <a:solidFill>
                <a:srgbClr val="1497C6"/>
              </a:solidFill>
            </a:endParaRPr>
          </a:p>
        </p:txBody>
      </p:sp>
    </p:spTree>
    <p:extLst>
      <p:ext uri="{BB962C8B-B14F-4D97-AF65-F5344CB8AC3E}">
        <p14:creationId xmlns:p14="http://schemas.microsoft.com/office/powerpoint/2010/main" val="34651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Task-3</a:t>
            </a:r>
            <a:r>
              <a:rPr lang="en-US" sz="2400" dirty="0">
                <a:solidFill>
                  <a:srgbClr val="1497C6"/>
                </a:solidFill>
              </a:rPr>
              <a:t>:- Apply conditional formatting to highlight employees with Monthly Income above the company's average income.</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pic>
        <p:nvPicPr>
          <p:cNvPr id="4" name="Picture 3">
            <a:extLst>
              <a:ext uri="{FF2B5EF4-FFF2-40B4-BE49-F238E27FC236}">
                <a16:creationId xmlns:a16="http://schemas.microsoft.com/office/drawing/2014/main" id="{91D7CA14-3209-8CA0-9C36-2AE993DD1757}"/>
              </a:ext>
            </a:extLst>
          </p:cNvPr>
          <p:cNvPicPr>
            <a:picLocks noChangeAspect="1"/>
          </p:cNvPicPr>
          <p:nvPr/>
        </p:nvPicPr>
        <p:blipFill>
          <a:blip r:embed="rId4"/>
          <a:stretch>
            <a:fillRect/>
          </a:stretch>
        </p:blipFill>
        <p:spPr>
          <a:xfrm>
            <a:off x="272759" y="1123950"/>
            <a:ext cx="10814341" cy="5660894"/>
          </a:xfrm>
          <a:prstGeom prst="rect">
            <a:avLst/>
          </a:prstGeom>
        </p:spPr>
      </p:pic>
      <p:sp>
        <p:nvSpPr>
          <p:cNvPr id="5" name="Title 1">
            <a:extLst>
              <a:ext uri="{FF2B5EF4-FFF2-40B4-BE49-F238E27FC236}">
                <a16:creationId xmlns:a16="http://schemas.microsoft.com/office/drawing/2014/main" id="{19A5A025-8A10-4A42-7EA2-D2A289B89AAA}"/>
              </a:ext>
            </a:extLst>
          </p:cNvPr>
          <p:cNvSpPr txBox="1">
            <a:spLocks/>
          </p:cNvSpPr>
          <p:nvPr/>
        </p:nvSpPr>
        <p:spPr>
          <a:xfrm>
            <a:off x="1971480" y="885197"/>
            <a:ext cx="7515420" cy="477506"/>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Conditional formatting for Monthly Income as required</a:t>
            </a:r>
            <a:endParaRPr lang="en-IN" sz="1600" dirty="0">
              <a:solidFill>
                <a:srgbClr val="1497C6"/>
              </a:solidFill>
            </a:endParaRPr>
          </a:p>
        </p:txBody>
      </p:sp>
    </p:spTree>
    <p:extLst>
      <p:ext uri="{BB962C8B-B14F-4D97-AF65-F5344CB8AC3E}">
        <p14:creationId xmlns:p14="http://schemas.microsoft.com/office/powerpoint/2010/main" val="211165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Task-4</a:t>
            </a:r>
            <a:r>
              <a:rPr lang="en-US" sz="2400" dirty="0">
                <a:solidFill>
                  <a:srgbClr val="1497C6"/>
                </a:solidFill>
              </a:rPr>
              <a:t>:- Create a bar chart in Excel to visualize the distribution of employee ages.</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pic>
        <p:nvPicPr>
          <p:cNvPr id="5" name="Picture 4">
            <a:extLst>
              <a:ext uri="{FF2B5EF4-FFF2-40B4-BE49-F238E27FC236}">
                <a16:creationId xmlns:a16="http://schemas.microsoft.com/office/drawing/2014/main" id="{EEA63CDC-0022-B26A-7032-490C0DCA73E4}"/>
              </a:ext>
            </a:extLst>
          </p:cNvPr>
          <p:cNvPicPr>
            <a:picLocks noChangeAspect="1"/>
          </p:cNvPicPr>
          <p:nvPr/>
        </p:nvPicPr>
        <p:blipFill>
          <a:blip r:embed="rId4"/>
          <a:stretch>
            <a:fillRect/>
          </a:stretch>
        </p:blipFill>
        <p:spPr>
          <a:xfrm>
            <a:off x="1819238" y="1104900"/>
            <a:ext cx="8553523" cy="5753100"/>
          </a:xfrm>
          <a:prstGeom prst="rect">
            <a:avLst/>
          </a:prstGeom>
        </p:spPr>
      </p:pic>
      <p:sp>
        <p:nvSpPr>
          <p:cNvPr id="8" name="Title 1">
            <a:extLst>
              <a:ext uri="{FF2B5EF4-FFF2-40B4-BE49-F238E27FC236}">
                <a16:creationId xmlns:a16="http://schemas.microsoft.com/office/drawing/2014/main" id="{2CF4773D-B61F-0404-61C3-2F6CBD1254A5}"/>
              </a:ext>
            </a:extLst>
          </p:cNvPr>
          <p:cNvSpPr txBox="1">
            <a:spLocks/>
          </p:cNvSpPr>
          <p:nvPr/>
        </p:nvSpPr>
        <p:spPr>
          <a:xfrm>
            <a:off x="2542980" y="752501"/>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Distribution of Ages in groups</a:t>
            </a:r>
            <a:endParaRPr lang="en-IN" sz="1600" dirty="0">
              <a:solidFill>
                <a:srgbClr val="1497C6"/>
              </a:solidFill>
            </a:endParaRPr>
          </a:p>
        </p:txBody>
      </p:sp>
    </p:spTree>
    <p:extLst>
      <p:ext uri="{BB962C8B-B14F-4D97-AF65-F5344CB8AC3E}">
        <p14:creationId xmlns:p14="http://schemas.microsoft.com/office/powerpoint/2010/main" val="100135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Task-5</a:t>
            </a:r>
            <a:r>
              <a:rPr lang="en-US" sz="2400" dirty="0">
                <a:solidFill>
                  <a:srgbClr val="1497C6"/>
                </a:solidFill>
              </a:rPr>
              <a:t>:- Identify and clean any missing or inconsistent data in the "Department" column.</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3" name="Title 1">
            <a:extLst>
              <a:ext uri="{FF2B5EF4-FFF2-40B4-BE49-F238E27FC236}">
                <a16:creationId xmlns:a16="http://schemas.microsoft.com/office/drawing/2014/main" id="{639718F4-6691-BE70-F8EC-4944B4BDA31D}"/>
              </a:ext>
            </a:extLst>
          </p:cNvPr>
          <p:cNvSpPr txBox="1">
            <a:spLocks/>
          </p:cNvSpPr>
          <p:nvPr/>
        </p:nvSpPr>
        <p:spPr>
          <a:xfrm>
            <a:off x="378767" y="2400300"/>
            <a:ext cx="9486900" cy="81663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1497C6"/>
                </a:solidFill>
              </a:rPr>
              <a:t>No missing or inconsistent data identified in the "Department" column.</a:t>
            </a:r>
            <a:endParaRPr lang="en-IN" sz="2400" dirty="0">
              <a:solidFill>
                <a:srgbClr val="1497C6"/>
              </a:solidFill>
            </a:endParaRPr>
          </a:p>
        </p:txBody>
      </p:sp>
    </p:spTree>
    <p:extLst>
      <p:ext uri="{BB962C8B-B14F-4D97-AF65-F5344CB8AC3E}">
        <p14:creationId xmlns:p14="http://schemas.microsoft.com/office/powerpoint/2010/main" val="17052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Task-6</a:t>
            </a:r>
            <a:r>
              <a:rPr lang="en-US" sz="2400" dirty="0">
                <a:solidFill>
                  <a:srgbClr val="1497C6"/>
                </a:solidFill>
              </a:rPr>
              <a:t>:- In Power BI, establish a relationship between the "</a:t>
            </a:r>
            <a:r>
              <a:rPr lang="en-US" sz="2400" dirty="0" err="1">
                <a:solidFill>
                  <a:srgbClr val="1497C6"/>
                </a:solidFill>
              </a:rPr>
              <a:t>EmployeeID</a:t>
            </a:r>
            <a:r>
              <a:rPr lang="en-US" sz="2400" dirty="0">
                <a:solidFill>
                  <a:srgbClr val="1497C6"/>
                </a:solidFill>
              </a:rPr>
              <a:t>" in the employee data and the "</a:t>
            </a:r>
            <a:r>
              <a:rPr lang="en-US" sz="2400" dirty="0" err="1">
                <a:solidFill>
                  <a:srgbClr val="1497C6"/>
                </a:solidFill>
              </a:rPr>
              <a:t>EmployeeID</a:t>
            </a:r>
            <a:r>
              <a:rPr lang="en-US" sz="2400" dirty="0">
                <a:solidFill>
                  <a:srgbClr val="1497C6"/>
                </a:solidFill>
              </a:rPr>
              <a:t>" in the time tracking data.</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2238375" y="879934"/>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Relationships in Data Modelling</a:t>
            </a:r>
            <a:endParaRPr lang="en-IN" sz="1600" dirty="0">
              <a:solidFill>
                <a:srgbClr val="1497C6"/>
              </a:solidFill>
            </a:endParaRPr>
          </a:p>
        </p:txBody>
      </p:sp>
      <p:pic>
        <p:nvPicPr>
          <p:cNvPr id="14" name="Picture 13">
            <a:extLst>
              <a:ext uri="{FF2B5EF4-FFF2-40B4-BE49-F238E27FC236}">
                <a16:creationId xmlns:a16="http://schemas.microsoft.com/office/drawing/2014/main" id="{C89A57B8-5CC6-B333-14EA-F3BDBBCF144F}"/>
              </a:ext>
            </a:extLst>
          </p:cNvPr>
          <p:cNvPicPr>
            <a:picLocks noChangeAspect="1"/>
          </p:cNvPicPr>
          <p:nvPr/>
        </p:nvPicPr>
        <p:blipFill>
          <a:blip r:embed="rId4"/>
          <a:stretch>
            <a:fillRect/>
          </a:stretch>
        </p:blipFill>
        <p:spPr>
          <a:xfrm>
            <a:off x="1655655" y="1246544"/>
            <a:ext cx="8859945" cy="5420956"/>
          </a:xfrm>
          <a:prstGeom prst="rect">
            <a:avLst/>
          </a:prstGeom>
        </p:spPr>
      </p:pic>
    </p:spTree>
    <p:extLst>
      <p:ext uri="{BB962C8B-B14F-4D97-AF65-F5344CB8AC3E}">
        <p14:creationId xmlns:p14="http://schemas.microsoft.com/office/powerpoint/2010/main" val="310568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Task-7</a:t>
            </a:r>
            <a:r>
              <a:rPr lang="en-US" sz="2400" dirty="0">
                <a:solidFill>
                  <a:srgbClr val="1497C6"/>
                </a:solidFill>
              </a:rPr>
              <a:t>:- Using DAX, create a calculated column that calculates the average years an employee has spent with their current manager.</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2"/>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3"/>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2000251" y="1038994"/>
            <a:ext cx="7486650" cy="477506"/>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Average years of employees with current Manager</a:t>
            </a:r>
            <a:endParaRPr lang="en-IN" sz="1600" dirty="0">
              <a:solidFill>
                <a:srgbClr val="1497C6"/>
              </a:solidFill>
            </a:endParaRPr>
          </a:p>
        </p:txBody>
      </p:sp>
      <p:pic>
        <p:nvPicPr>
          <p:cNvPr id="5" name="Picture 4">
            <a:extLst>
              <a:ext uri="{FF2B5EF4-FFF2-40B4-BE49-F238E27FC236}">
                <a16:creationId xmlns:a16="http://schemas.microsoft.com/office/drawing/2014/main" id="{EB7A2874-7E7E-0615-99D7-FE447F8407F6}"/>
              </a:ext>
            </a:extLst>
          </p:cNvPr>
          <p:cNvPicPr>
            <a:picLocks noChangeAspect="1"/>
          </p:cNvPicPr>
          <p:nvPr/>
        </p:nvPicPr>
        <p:blipFill>
          <a:blip r:embed="rId4"/>
          <a:stretch>
            <a:fillRect/>
          </a:stretch>
        </p:blipFill>
        <p:spPr>
          <a:xfrm>
            <a:off x="676275" y="1355857"/>
            <a:ext cx="9760317" cy="5092567"/>
          </a:xfrm>
          <a:prstGeom prst="rect">
            <a:avLst/>
          </a:prstGeom>
        </p:spPr>
      </p:pic>
    </p:spTree>
    <p:extLst>
      <p:ext uri="{BB962C8B-B14F-4D97-AF65-F5344CB8AC3E}">
        <p14:creationId xmlns:p14="http://schemas.microsoft.com/office/powerpoint/2010/main" val="174928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3014E66-854A-BFFE-92FE-20D5034CEB17}"/>
              </a:ext>
            </a:extLst>
          </p:cNvPr>
          <p:cNvPicPr>
            <a:picLocks noChangeAspect="1"/>
          </p:cNvPicPr>
          <p:nvPr/>
        </p:nvPicPr>
        <p:blipFill>
          <a:blip r:embed="rId2"/>
          <a:stretch>
            <a:fillRect/>
          </a:stretch>
        </p:blipFill>
        <p:spPr>
          <a:xfrm>
            <a:off x="0" y="1709765"/>
            <a:ext cx="4467225" cy="2511822"/>
          </a:xfrm>
          <a:prstGeom prst="rect">
            <a:avLst/>
          </a:prstGeom>
        </p:spPr>
      </p:pic>
      <p:sp>
        <p:nvSpPr>
          <p:cNvPr id="2" name="Title 1">
            <a:extLst>
              <a:ext uri="{FF2B5EF4-FFF2-40B4-BE49-F238E27FC236}">
                <a16:creationId xmlns:a16="http://schemas.microsoft.com/office/drawing/2014/main" id="{3E5588C4-3906-2203-0118-5BCB9D16DC75}"/>
              </a:ext>
            </a:extLst>
          </p:cNvPr>
          <p:cNvSpPr>
            <a:spLocks noGrp="1"/>
          </p:cNvSpPr>
          <p:nvPr>
            <p:ph type="title"/>
          </p:nvPr>
        </p:nvSpPr>
        <p:spPr>
          <a:xfrm>
            <a:off x="0" y="0"/>
            <a:ext cx="9486900" cy="816638"/>
          </a:xfrm>
        </p:spPr>
        <p:txBody>
          <a:bodyPr>
            <a:normAutofit fontScale="90000"/>
          </a:bodyPr>
          <a:lstStyle/>
          <a:p>
            <a:r>
              <a:rPr lang="en-US" sz="2400" b="1" dirty="0">
                <a:solidFill>
                  <a:srgbClr val="1497C6"/>
                </a:solidFill>
              </a:rPr>
              <a:t>Task-8</a:t>
            </a:r>
            <a:r>
              <a:rPr lang="en-US" sz="2400" dirty="0">
                <a:solidFill>
                  <a:srgbClr val="1497C6"/>
                </a:solidFill>
              </a:rPr>
              <a:t>:- Using Excel, create a pivot table that displays the count of employees in each Marital Status category, segmented by Department.</a:t>
            </a:r>
            <a:endParaRPr lang="en-IN" sz="2400" dirty="0">
              <a:solidFill>
                <a:srgbClr val="1497C6"/>
              </a:solidFill>
            </a:endParaRPr>
          </a:p>
        </p:txBody>
      </p:sp>
      <p:pic>
        <p:nvPicPr>
          <p:cNvPr id="6" name="Picture 5">
            <a:extLst>
              <a:ext uri="{FF2B5EF4-FFF2-40B4-BE49-F238E27FC236}">
                <a16:creationId xmlns:a16="http://schemas.microsoft.com/office/drawing/2014/main" id="{4EB71AF7-D8B5-E0E7-C1B6-A8DEE91F2ED4}"/>
              </a:ext>
            </a:extLst>
          </p:cNvPr>
          <p:cNvPicPr>
            <a:picLocks noChangeAspect="1"/>
          </p:cNvPicPr>
          <p:nvPr/>
        </p:nvPicPr>
        <p:blipFill>
          <a:blip r:embed="rId3"/>
          <a:stretch>
            <a:fillRect/>
          </a:stretch>
        </p:blipFill>
        <p:spPr>
          <a:xfrm>
            <a:off x="10394990" y="-29480"/>
            <a:ext cx="1797010" cy="613043"/>
          </a:xfrm>
          <a:prstGeom prst="rect">
            <a:avLst/>
          </a:prstGeom>
        </p:spPr>
      </p:pic>
      <p:pic>
        <p:nvPicPr>
          <p:cNvPr id="7" name="Picture 6">
            <a:extLst>
              <a:ext uri="{FF2B5EF4-FFF2-40B4-BE49-F238E27FC236}">
                <a16:creationId xmlns:a16="http://schemas.microsoft.com/office/drawing/2014/main" id="{2E2C9282-7F76-9C8B-8489-5C80C5994903}"/>
              </a:ext>
            </a:extLst>
          </p:cNvPr>
          <p:cNvPicPr>
            <a:picLocks noChangeAspect="1"/>
          </p:cNvPicPr>
          <p:nvPr/>
        </p:nvPicPr>
        <p:blipFill>
          <a:blip r:embed="rId4"/>
          <a:stretch>
            <a:fillRect/>
          </a:stretch>
        </p:blipFill>
        <p:spPr>
          <a:xfrm>
            <a:off x="9865667" y="-6081"/>
            <a:ext cx="570925" cy="589644"/>
          </a:xfrm>
          <a:prstGeom prst="rect">
            <a:avLst/>
          </a:prstGeom>
        </p:spPr>
      </p:pic>
      <p:sp>
        <p:nvSpPr>
          <p:cNvPr id="4" name="Title 1">
            <a:extLst>
              <a:ext uri="{FF2B5EF4-FFF2-40B4-BE49-F238E27FC236}">
                <a16:creationId xmlns:a16="http://schemas.microsoft.com/office/drawing/2014/main" id="{A3BB0D20-9073-314B-2B55-0C96D57A2769}"/>
              </a:ext>
            </a:extLst>
          </p:cNvPr>
          <p:cNvSpPr txBox="1">
            <a:spLocks/>
          </p:cNvSpPr>
          <p:nvPr/>
        </p:nvSpPr>
        <p:spPr>
          <a:xfrm>
            <a:off x="2380133" y="889804"/>
            <a:ext cx="7248525" cy="47750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a:solidFill>
                  <a:srgbClr val="1497C6"/>
                </a:solidFill>
              </a:rPr>
              <a:t>Please find the below Screenshot of Marital Status by Department</a:t>
            </a:r>
            <a:endParaRPr lang="en-IN" sz="1600" dirty="0">
              <a:solidFill>
                <a:srgbClr val="1497C6"/>
              </a:solidFill>
            </a:endParaRPr>
          </a:p>
        </p:txBody>
      </p:sp>
      <p:pic>
        <p:nvPicPr>
          <p:cNvPr id="5" name="Picture 4">
            <a:extLst>
              <a:ext uri="{FF2B5EF4-FFF2-40B4-BE49-F238E27FC236}">
                <a16:creationId xmlns:a16="http://schemas.microsoft.com/office/drawing/2014/main" id="{C0B8FE70-411A-5BAA-20C9-7C43A4F0BA5C}"/>
              </a:ext>
            </a:extLst>
          </p:cNvPr>
          <p:cNvPicPr>
            <a:picLocks noChangeAspect="1"/>
          </p:cNvPicPr>
          <p:nvPr/>
        </p:nvPicPr>
        <p:blipFill>
          <a:blip r:embed="rId5"/>
          <a:stretch>
            <a:fillRect/>
          </a:stretch>
        </p:blipFill>
        <p:spPr>
          <a:xfrm>
            <a:off x="4467227" y="967550"/>
            <a:ext cx="6515100" cy="5259911"/>
          </a:xfrm>
          <a:prstGeom prst="rect">
            <a:avLst/>
          </a:prstGeom>
        </p:spPr>
      </p:pic>
    </p:spTree>
    <p:extLst>
      <p:ext uri="{BB962C8B-B14F-4D97-AF65-F5344CB8AC3E}">
        <p14:creationId xmlns:p14="http://schemas.microsoft.com/office/powerpoint/2010/main" val="3722392169"/>
      </p:ext>
    </p:extLst>
  </p:cSld>
  <p:clrMapOvr>
    <a:masterClrMapping/>
  </p:clrMapOvr>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1504</TotalTime>
  <Words>1431</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-apple-system</vt:lpstr>
      <vt:lpstr>Arial</vt:lpstr>
      <vt:lpstr>Trebuchet MS</vt:lpstr>
      <vt:lpstr>Wingdings 3</vt:lpstr>
      <vt:lpstr>Facet</vt:lpstr>
      <vt:lpstr>HR Data Analysis</vt:lpstr>
      <vt:lpstr>Task-1:- Using Excel, how would you filter the dataset to only show employees aged 30 and above?</vt:lpstr>
      <vt:lpstr>Task-2:- Create a pivot table to summarize the average Monthly Income by Job Role.</vt:lpstr>
      <vt:lpstr>Task-3:- Apply conditional formatting to highlight employees with Monthly Income above the company's average income.</vt:lpstr>
      <vt:lpstr>Task-4:- Create a bar chart in Excel to visualize the distribution of employee ages.</vt:lpstr>
      <vt:lpstr>Task-5:- Identify and clean any missing or inconsistent data in the "Department" column.</vt:lpstr>
      <vt:lpstr>Task-6:- In Power BI, establish a relationship between the "EmployeeID" in the employee data and the "EmployeeID" in the time tracking data.</vt:lpstr>
      <vt:lpstr>Task-7:- Using DAX, create a calculated column that calculates the average years an employee has spent with their current manager.</vt:lpstr>
      <vt:lpstr>Task-8:- Using Excel, create a pivot table that displays the count of employees in each Marital Status category, segmented by Department.</vt:lpstr>
      <vt:lpstr>Task-9:- Apply conditional formatting to highlight employees with both above-average Monthly Income and above-average Job Satisfaction.</vt:lpstr>
      <vt:lpstr>Task-10:- In Power BI, create a line chart that visualizes the trend of Employee Attrition over the years.</vt:lpstr>
      <vt:lpstr>Task-11:- Describe how you would create a star schema for this dataset, explaining the benefits of doing so.</vt:lpstr>
      <vt:lpstr>Task-12:- Using DAX, calculate the rolling 3-month average of Monthly Income for each employee.</vt:lpstr>
      <vt:lpstr>Task-13:- Create a hierarchy in Power BI that allows users to drill down from Department to Job Role to further narrow their analysis.</vt:lpstr>
      <vt:lpstr>Task-14:- How can you set up parameterized queries in Power BI to allow users to filter data based on the Distance from Home column?</vt:lpstr>
      <vt:lpstr>Task-15:- In Excel, calculate the total Monthly Income for each Department, considering only the employees with a Job Level greater than or equal to 3.</vt:lpstr>
      <vt:lpstr>Task-16:- Explain how to perform a What-If analysis in Excel to understand the impact of a 10% increase in Percent Salary Hike on Monthly Income.</vt:lpstr>
      <vt:lpstr>Task-17:- Verify if the data adheres to a predefined schema. What actions would you take if you find inconsistencies?</vt:lpstr>
      <vt:lpstr>HR Data Analysis Dashboard </vt:lpstr>
      <vt:lpstr>HR Data Analysis Dashboard </vt:lpstr>
      <vt:lpstr>HR Data Analysis Power BI Dashboard Linke below  https://app.powerbi.com/links/_Y0vqNTnhu?ctid=63ceb0d1-d097-4fb5-a3aa-b89884101980&amp;pbi_source=linkShare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Analyst</dc:title>
  <dc:creator>Nilesh Thorat</dc:creator>
  <cp:lastModifiedBy>Nilesh Thorat</cp:lastModifiedBy>
  <cp:revision>33</cp:revision>
  <dcterms:created xsi:type="dcterms:W3CDTF">2023-12-28T10:03:54Z</dcterms:created>
  <dcterms:modified xsi:type="dcterms:W3CDTF">2024-01-03T11:10:24Z</dcterms:modified>
</cp:coreProperties>
</file>