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1" r:id="rId11"/>
    <p:sldId id="266" r:id="rId12"/>
    <p:sldId id="268" r:id="rId13"/>
    <p:sldId id="267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/>
    <p:restoredTop sz="95288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9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9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7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22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8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3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6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4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1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1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determining-the-optimal-number-of-clusters-3-must-know-methods/#gap-statistic-method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9C6C-5267-6A48-BDB6-B0CC6B7BB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3482788"/>
            <a:ext cx="9675812" cy="1559859"/>
          </a:xfrm>
        </p:spPr>
        <p:txBody>
          <a:bodyPr>
            <a:normAutofit/>
          </a:bodyPr>
          <a:lstStyle/>
          <a:p>
            <a:r>
              <a:rPr lang="en-US" sz="4000" dirty="0"/>
              <a:t>Clustering of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86B18-6FA1-7744-9AAE-F632EAA4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5042648"/>
            <a:ext cx="9675812" cy="15464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short presentation on finding subgroups among adult-onset diabetes </a:t>
            </a:r>
            <a:r>
              <a:rPr lang="en-US" dirty="0">
                <a:hlinkClick r:id="rId2" action="ppaction://hlinksldjump"/>
              </a:rPr>
              <a:t>[1]</a:t>
            </a:r>
            <a:endParaRPr lang="en-US" dirty="0"/>
          </a:p>
          <a:p>
            <a:r>
              <a:rPr lang="en-US" dirty="0"/>
              <a:t>A Step Towards precision (</a:t>
            </a:r>
            <a:r>
              <a:rPr lang="en-US" dirty="0" err="1"/>
              <a:t>personalised</a:t>
            </a:r>
            <a:r>
              <a:rPr lang="en-US" dirty="0"/>
              <a:t>) medicine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Prem Prakash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42E2-3911-5A41-94A1-001D636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D3F8-05FF-8B46-AABF-FC0E2A74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7400"/>
            <a:ext cx="8915400" cy="4087906"/>
          </a:xfrm>
        </p:spPr>
        <p:txBody>
          <a:bodyPr>
            <a:normAutofit/>
          </a:bodyPr>
          <a:lstStyle/>
          <a:p>
            <a:r>
              <a:rPr lang="en-US" dirty="0"/>
              <a:t>On further analysis of each group on mean HbA</a:t>
            </a:r>
            <a:r>
              <a:rPr lang="en-US" sz="1200" dirty="0"/>
              <a:t>1c,</a:t>
            </a:r>
            <a:r>
              <a:rPr lang="en-US" dirty="0"/>
              <a:t> </a:t>
            </a:r>
            <a:r>
              <a:rPr lang="en-IN" dirty="0"/>
              <a:t>antidiabetic</a:t>
            </a:r>
            <a:r>
              <a:rPr lang="en-US" dirty="0"/>
              <a:t> therapy, progression of </a:t>
            </a:r>
            <a:r>
              <a:rPr lang="en-IN" dirty="0"/>
              <a:t>disease</a:t>
            </a:r>
            <a:r>
              <a:rPr lang="en-US" dirty="0"/>
              <a:t>, genetic sequencing, etc., provided following inference:</a:t>
            </a:r>
          </a:p>
          <a:p>
            <a:pPr lvl="1"/>
            <a:r>
              <a:rPr lang="en-US" b="1" dirty="0"/>
              <a:t>SAID</a:t>
            </a:r>
            <a:r>
              <a:rPr lang="en-US" dirty="0"/>
              <a:t> overlapped with </a:t>
            </a:r>
            <a:r>
              <a:rPr lang="en-US" b="1" dirty="0"/>
              <a:t>Type-1</a:t>
            </a:r>
            <a:r>
              <a:rPr lang="en-US" dirty="0"/>
              <a:t> diabetes and LADA (GADA)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SIRD</a:t>
            </a:r>
            <a:r>
              <a:rPr lang="en-US" dirty="0"/>
              <a:t> had a higher risk of </a:t>
            </a:r>
            <a:r>
              <a:rPr lang="en-US" b="1" dirty="0"/>
              <a:t>kidney</a:t>
            </a:r>
            <a:r>
              <a:rPr lang="en-US" dirty="0"/>
              <a:t> complications compared to other insulin resistance group MOD and MARD</a:t>
            </a:r>
          </a:p>
          <a:p>
            <a:pPr lvl="1"/>
            <a:r>
              <a:rPr lang="en-US" b="1" dirty="0"/>
              <a:t>Genetic</a:t>
            </a:r>
            <a:r>
              <a:rPr lang="en-US" dirty="0"/>
              <a:t> association in the clusters </a:t>
            </a:r>
            <a:r>
              <a:rPr lang="en-US" b="1" dirty="0"/>
              <a:t>differed</a:t>
            </a:r>
            <a:r>
              <a:rPr lang="en-US" dirty="0"/>
              <a:t> from those seen in traditional Type-2 diabetes. </a:t>
            </a:r>
          </a:p>
          <a:p>
            <a:pPr lvl="1"/>
            <a:r>
              <a:rPr lang="en-US" b="1" dirty="0"/>
              <a:t>Time</a:t>
            </a:r>
            <a:r>
              <a:rPr lang="en-US" dirty="0"/>
              <a:t> for sustained use of insulin varied.</a:t>
            </a:r>
          </a:p>
        </p:txBody>
      </p:sp>
    </p:spTree>
    <p:extLst>
      <p:ext uri="{BB962C8B-B14F-4D97-AF65-F5344CB8AC3E}">
        <p14:creationId xmlns:p14="http://schemas.microsoft.com/office/powerpoint/2010/main" val="36992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19DB-FDA2-1A40-8C5A-CA801674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C0BF-2049-2D45-86F0-453C0167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new groups do not say anything about </a:t>
            </a:r>
            <a:r>
              <a:rPr lang="en-IN" b="1" dirty="0"/>
              <a:t>aetiology</a:t>
            </a:r>
            <a:r>
              <a:rPr lang="en-IN" dirty="0"/>
              <a:t> (cause/origin) of disease.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Soft and hard rule for </a:t>
            </a:r>
            <a:r>
              <a:rPr lang="en-IN" b="1" dirty="0"/>
              <a:t>moving patients between clusters</a:t>
            </a:r>
            <a:r>
              <a:rPr lang="en-IN" dirty="0"/>
              <a:t>. A study on a large group is needed to understand better.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Limited diversity of the dataset</a:t>
            </a:r>
            <a:r>
              <a:rPr lang="en-IN" dirty="0"/>
              <a:t>- patients from northern Europe and limited non-Scandinavian representation. 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Its applicability to </a:t>
            </a:r>
            <a:r>
              <a:rPr lang="en-IN" b="1" dirty="0"/>
              <a:t>other ethnicities </a:t>
            </a:r>
            <a:r>
              <a:rPr lang="en-IN" dirty="0"/>
              <a:t>needs to be assessed. </a:t>
            </a:r>
          </a:p>
        </p:txBody>
      </p:sp>
    </p:spTree>
    <p:extLst>
      <p:ext uri="{BB962C8B-B14F-4D97-AF65-F5344CB8AC3E}">
        <p14:creationId xmlns:p14="http://schemas.microsoft.com/office/powerpoint/2010/main" val="107397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2576-AA1F-A049-9157-58208F6C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DAB-8505-0444-923C-616B5FED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extracted from </a:t>
            </a:r>
            <a:r>
              <a:rPr lang="en-US" b="1" dirty="0"/>
              <a:t>variable central to the development </a:t>
            </a:r>
            <a:r>
              <a:rPr lang="en-US" dirty="0"/>
              <a:t>of diabetes is far richer than merely assessing with only one metabolite (HbA</a:t>
            </a:r>
            <a:r>
              <a:rPr lang="en-US" sz="1400" dirty="0"/>
              <a:t>1c</a:t>
            </a:r>
            <a:r>
              <a:rPr lang="en-US" dirty="0"/>
              <a:t>), glucose.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sub-grouping</a:t>
            </a:r>
            <a:r>
              <a:rPr lang="en-US" dirty="0"/>
              <a:t> is a step towards an early prediction of chronic diabetic complications.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medical treatment </a:t>
            </a:r>
            <a:r>
              <a:rPr lang="en-US" b="1" dirty="0" err="1"/>
              <a:t>personalised</a:t>
            </a:r>
            <a:r>
              <a:rPr lang="en-US" dirty="0"/>
              <a:t> care is better than generalized care, and this an effective step toward precision medicine. </a:t>
            </a:r>
          </a:p>
        </p:txBody>
      </p:sp>
    </p:spTree>
    <p:extLst>
      <p:ext uri="{BB962C8B-B14F-4D97-AF65-F5344CB8AC3E}">
        <p14:creationId xmlns:p14="http://schemas.microsoft.com/office/powerpoint/2010/main" val="29987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C17-F59A-A742-956C-7A12B991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1914-F4ED-0D48-84F4-D410760F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</a:t>
            </a:r>
            <a:r>
              <a:rPr lang="en-IN" b="1" dirty="0"/>
              <a:t>two types </a:t>
            </a:r>
            <a:r>
              <a:rPr lang="en-IN" dirty="0"/>
              <a:t>of autoantibodies were used, effects of other antibodies are unknown.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Availability of data </a:t>
            </a:r>
            <a:r>
              <a:rPr lang="en-IN" dirty="0"/>
              <a:t>on some </a:t>
            </a:r>
            <a:r>
              <a:rPr lang="en-IN" b="1" dirty="0"/>
              <a:t>risk</a:t>
            </a:r>
            <a:r>
              <a:rPr lang="en-IN" dirty="0"/>
              <a:t> factor such as blood pressure, blood lipids etc., can further improve the clustering.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Improve the stratification through inclusion of </a:t>
            </a:r>
            <a:r>
              <a:rPr lang="en-IN" b="1" dirty="0"/>
              <a:t>additional features </a:t>
            </a:r>
            <a:r>
              <a:rPr lang="en-IN" dirty="0"/>
              <a:t>such as </a:t>
            </a:r>
            <a:r>
              <a:rPr lang="en-IN" b="1" dirty="0"/>
              <a:t>biomarkers</a:t>
            </a:r>
            <a:r>
              <a:rPr lang="en-IN" dirty="0"/>
              <a:t>, genotypes, genetic risk scores etc.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Long way to go before developing precision medicine. 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F9C2-9AE9-0747-A6CF-DC996325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770D5-1B0B-A047-A382-0D715541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Ahlqvist</a:t>
            </a:r>
            <a:r>
              <a:rPr lang="en-IN" dirty="0"/>
              <a:t>, Emma, et al. "Novel subgroups of adult-onset diabetes and their association with outcomes: a data-driven cluster analysis of six variables." </a:t>
            </a:r>
            <a:r>
              <a:rPr lang="en-IN" i="1" dirty="0"/>
              <a:t>The lancet Diabetes &amp; endocrinology</a:t>
            </a:r>
            <a:r>
              <a:rPr lang="en-IN" dirty="0"/>
              <a:t> 6.5 (2018): 361-369 </a:t>
            </a:r>
            <a:r>
              <a:rPr lang="en-IN" dirty="0">
                <a:hlinkClick r:id="rId2" action="ppaction://hlinksldjump"/>
              </a:rPr>
              <a:t>[1]</a:t>
            </a:r>
            <a:r>
              <a:rPr lang="en-IN" dirty="0"/>
              <a:t>.</a:t>
            </a:r>
          </a:p>
          <a:p>
            <a:r>
              <a:rPr lang="en-US" dirty="0">
                <a:hlinkClick r:id="rId3"/>
              </a:rPr>
              <a:t>Determining The Optimal Number Of Clusters: 3 Must Know Methods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40FB-D0F5-2A41-B03C-BE47F803B83C}"/>
              </a:ext>
            </a:extLst>
          </p:cNvPr>
          <p:cNvSpPr txBox="1"/>
          <p:nvPr/>
        </p:nvSpPr>
        <p:spPr>
          <a:xfrm>
            <a:off x="1855694" y="3173506"/>
            <a:ext cx="8915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</a:t>
            </a:r>
          </a:p>
          <a:p>
            <a:pPr algn="ctr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265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C4B8-579B-E644-9B9C-1012A81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85800"/>
            <a:ext cx="8911687" cy="6589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5F2B-5890-E84A-A086-363612B6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Traditional Classification Method</a:t>
            </a:r>
          </a:p>
          <a:p>
            <a:r>
              <a:rPr lang="en-US" dirty="0"/>
              <a:t>Drawback of Traditional Approach</a:t>
            </a:r>
          </a:p>
          <a:p>
            <a:r>
              <a:rPr lang="en-US" dirty="0"/>
              <a:t>Proposed Methodology</a:t>
            </a:r>
          </a:p>
          <a:p>
            <a:r>
              <a:rPr lang="en-US" dirty="0"/>
              <a:t>Data Cohort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 of the new Approach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E5AE-B589-9A4C-AA32-8BB0698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8906"/>
            <a:ext cx="8911687" cy="73958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46F7-2A99-A746-B5FE-F7CF1D29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Stratification of diabetes types beyond </a:t>
            </a:r>
            <a:r>
              <a:rPr lang="en-US" b="1" dirty="0"/>
              <a:t>Type-1</a:t>
            </a:r>
            <a:r>
              <a:rPr lang="en-US" dirty="0"/>
              <a:t> and </a:t>
            </a:r>
            <a:r>
              <a:rPr lang="en-US" b="1" dirty="0"/>
              <a:t>Type-2.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Identify</a:t>
            </a:r>
            <a:r>
              <a:rPr lang="en-IN" dirty="0"/>
              <a:t> individual with </a:t>
            </a:r>
            <a:r>
              <a:rPr lang="en-IN" b="1" dirty="0"/>
              <a:t>increased risk</a:t>
            </a:r>
            <a:r>
              <a:rPr lang="en-IN" dirty="0"/>
              <a:t> for different types complications at diagnosis.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refined</a:t>
            </a:r>
            <a:r>
              <a:rPr lang="en-IN" dirty="0"/>
              <a:t> classification could pave the way for </a:t>
            </a:r>
            <a:r>
              <a:rPr lang="en-IN" b="1" dirty="0"/>
              <a:t>personalised</a:t>
            </a:r>
            <a:r>
              <a:rPr lang="en-IN" dirty="0"/>
              <a:t> medication thus provide optimal treatment.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AA24-DF3B-3144-B5C1-9FEAC6CE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6772"/>
          </a:xfrm>
        </p:spPr>
        <p:txBody>
          <a:bodyPr>
            <a:normAutofit fontScale="90000"/>
          </a:bodyPr>
          <a:lstStyle/>
          <a:p>
            <a:r>
              <a:rPr lang="en-US" dirty="0"/>
              <a:t>Traditional Classification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9457-4EF1-4A40-8D9A-EFE54995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5387"/>
            <a:ext cx="8915400" cy="510988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Diabetes- </a:t>
            </a:r>
            <a:r>
              <a:rPr lang="en-US" dirty="0"/>
              <a:t>excess of sugar in blood.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i="1" dirty="0"/>
              <a:t>Glycate </a:t>
            </a:r>
            <a:r>
              <a:rPr lang="en-IN" i="1" dirty="0"/>
              <a:t>H</a:t>
            </a:r>
            <a:r>
              <a:rPr lang="en-IN" dirty="0"/>
              <a:t>aemoglobin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HbA</a:t>
            </a:r>
            <a:r>
              <a:rPr lang="en-US" sz="1050" b="1" dirty="0"/>
              <a:t>1c</a:t>
            </a:r>
            <a:r>
              <a:rPr lang="en-US" dirty="0"/>
              <a:t>) test is used to get the average amount of glucose attached to </a:t>
            </a:r>
            <a:r>
              <a:rPr lang="en-IN" dirty="0"/>
              <a:t>haemoglobin</a:t>
            </a:r>
            <a:r>
              <a:rPr lang="en-US" i="1" dirty="0"/>
              <a:t> over the period of past </a:t>
            </a:r>
            <a:r>
              <a:rPr lang="en-US" dirty="0"/>
              <a:t>three months.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HbA</a:t>
            </a:r>
            <a:r>
              <a:rPr lang="en-US" sz="1050" dirty="0"/>
              <a:t>1c  </a:t>
            </a:r>
            <a:r>
              <a:rPr lang="en-US" dirty="0"/>
              <a:t>between </a:t>
            </a:r>
            <a:r>
              <a:rPr lang="en-US" b="1" dirty="0"/>
              <a:t>0% - 5% </a:t>
            </a:r>
            <a:r>
              <a:rPr lang="en-US" dirty="0"/>
              <a:t>is normal, a slight increase to </a:t>
            </a:r>
            <a:r>
              <a:rPr lang="en-US" b="1" dirty="0"/>
              <a:t>5% - 6.5% </a:t>
            </a:r>
            <a:r>
              <a:rPr lang="en-US" dirty="0"/>
              <a:t>is a cause of concern, and above </a:t>
            </a:r>
            <a:r>
              <a:rPr lang="en-US" b="1" dirty="0"/>
              <a:t>6.5%</a:t>
            </a:r>
            <a:r>
              <a:rPr lang="en-US" dirty="0"/>
              <a:t> is considered diabetic.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Traditionally diabetic patients are classified into </a:t>
            </a:r>
            <a:r>
              <a:rPr lang="en-US" b="1" dirty="0"/>
              <a:t>two category </a:t>
            </a:r>
            <a:r>
              <a:rPr lang="en-US" dirty="0"/>
              <a:t>Type-1 and Type-2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Type-1</a:t>
            </a:r>
            <a:r>
              <a:rPr lang="en-US" dirty="0"/>
              <a:t> is when the pancreas can not produce </a:t>
            </a:r>
            <a:r>
              <a:rPr lang="en-US" b="1" dirty="0"/>
              <a:t>insulin-</a:t>
            </a:r>
            <a:r>
              <a:rPr lang="en-US" dirty="0"/>
              <a:t> </a:t>
            </a:r>
            <a:r>
              <a:rPr lang="en-US" sz="1600" dirty="0"/>
              <a:t>a peptide hormone that helps carry sugar from the blood to cells for energy production.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Type-2 </a:t>
            </a:r>
            <a:r>
              <a:rPr lang="en-US" dirty="0"/>
              <a:t>is when vital organs (liver, heart, kidney) becomes resistant to insulin or not enough insulin to carry out the task. </a:t>
            </a:r>
            <a:r>
              <a:rPr lang="en-IN" dirty="0"/>
              <a:t>75–85%. It is </a:t>
            </a:r>
            <a:r>
              <a:rPr lang="en-IN" b="1" dirty="0"/>
              <a:t>highly heterogeneous </a:t>
            </a:r>
            <a:r>
              <a:rPr lang="en-IN" dirty="0"/>
              <a:t>therefore a reason for further stratification. </a:t>
            </a:r>
          </a:p>
          <a:p>
            <a:r>
              <a:rPr lang="en-IN" dirty="0"/>
              <a:t>A </a:t>
            </a:r>
            <a:r>
              <a:rPr lang="en-IN" b="1" dirty="0"/>
              <a:t>third group </a:t>
            </a:r>
            <a:r>
              <a:rPr lang="en-IN" dirty="0"/>
              <a:t>latent autoimmune diabetes (LADA) in adults  affecting less than 10% of people with diabetes defined by the presence of glutamic acid decarboxylase antibodies (GADA)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CD21-3423-BA4D-AEFC-A9E2EAF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99246"/>
            <a:ext cx="8911687" cy="874059"/>
          </a:xfrm>
        </p:spPr>
        <p:txBody>
          <a:bodyPr/>
          <a:lstStyle/>
          <a:p>
            <a:r>
              <a:rPr lang="en-US" dirty="0"/>
              <a:t>Drawback of Traditional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98FF-D9DB-4044-807D-088B73C3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complications developed are different in diabetic patients even in the same type (Type-2).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Complication ranges over liver, kidney, cardiovascular organs.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Question</a:t>
            </a:r>
            <a:r>
              <a:rPr lang="en-IN" dirty="0"/>
              <a:t>: Can we find a pattern at the onset of diabetes which can inform about the complication a patient is later going to develop?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Broad classification impedes the precision in treatment.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Solution</a:t>
            </a:r>
            <a:r>
              <a:rPr lang="en-IN" dirty="0"/>
              <a:t>: Find a further level of stratification among diseased that can help in providing more accurate treatment.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AD7-829F-774F-9E15-3E04EE3D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5458"/>
            <a:ext cx="8911687" cy="83371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EED2-7267-7F48-A7D8-C83B9E18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3988"/>
            <a:ext cx="8915400" cy="5073382"/>
          </a:xfrm>
        </p:spPr>
        <p:txBody>
          <a:bodyPr>
            <a:normAutofit/>
          </a:bodyPr>
          <a:lstStyle/>
          <a:p>
            <a:r>
              <a:rPr lang="en-US" dirty="0"/>
              <a:t>The paper </a:t>
            </a:r>
            <a:r>
              <a:rPr lang="en-US" dirty="0">
                <a:hlinkClick r:id="rId2" action="ppaction://hlinksldjump"/>
              </a:rPr>
              <a:t>[1]</a:t>
            </a:r>
            <a:r>
              <a:rPr lang="en-US" dirty="0"/>
              <a:t> uses </a:t>
            </a:r>
            <a:r>
              <a:rPr lang="en-US" b="1" dirty="0"/>
              <a:t>K-means clustering</a:t>
            </a:r>
            <a:r>
              <a:rPr lang="en-US" dirty="0"/>
              <a:t> to find subgroups in adult-onset diabetic patient.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Six features </a:t>
            </a:r>
            <a:r>
              <a:rPr lang="en-US" dirty="0"/>
              <a:t>extracted from blood-sample (easily obtainable, a minimum number of tests needed) and person features, are as follows:</a:t>
            </a:r>
          </a:p>
          <a:p>
            <a:pPr lvl="1"/>
            <a:r>
              <a:rPr lang="en-US" dirty="0"/>
              <a:t>Body Mass Index (BMI)</a:t>
            </a:r>
          </a:p>
          <a:p>
            <a:pPr lvl="1"/>
            <a:r>
              <a:rPr lang="en-US" dirty="0"/>
              <a:t>Age at onset of diabetes (diagnosis)</a:t>
            </a:r>
          </a:p>
          <a:p>
            <a:pPr lvl="1"/>
            <a:r>
              <a:rPr lang="en-US" dirty="0"/>
              <a:t>Glycated </a:t>
            </a:r>
            <a:r>
              <a:rPr lang="en-IN" dirty="0"/>
              <a:t>haemoglobin</a:t>
            </a:r>
            <a:r>
              <a:rPr lang="en-US" dirty="0"/>
              <a:t> (HbA1c)</a:t>
            </a:r>
          </a:p>
          <a:p>
            <a:pPr lvl="1"/>
            <a:r>
              <a:rPr lang="en-US" dirty="0"/>
              <a:t>Homoeostasis model assessment (HOMA2) estimates of-</a:t>
            </a:r>
          </a:p>
          <a:p>
            <a:pPr lvl="2"/>
            <a:r>
              <a:rPr lang="el-GR" dirty="0"/>
              <a:t>β-</a:t>
            </a:r>
            <a:r>
              <a:rPr lang="en-US" dirty="0"/>
              <a:t>cell function (HOMA2-B)</a:t>
            </a:r>
          </a:p>
          <a:p>
            <a:pPr lvl="2"/>
            <a:r>
              <a:rPr lang="en-US" dirty="0"/>
              <a:t>insulin resistance (HOMA2-IR) based on C-peptide concentration</a:t>
            </a:r>
          </a:p>
          <a:p>
            <a:pPr lvl="1"/>
            <a:r>
              <a:rPr lang="en-US" dirty="0"/>
              <a:t>Glutamic Acid Decarboxylase Antibodies (</a:t>
            </a:r>
            <a:r>
              <a:rPr lang="en-US" b="1" i="1" dirty="0"/>
              <a:t>GADA</a:t>
            </a:r>
            <a:r>
              <a:rPr lang="en-US" dirty="0"/>
              <a:t>)- binary (0/1)- presence or absence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9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1B9E-3D0A-6A4B-A9B2-A6780A7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A9EB-97CC-7243-9546-9C54F4D7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2965"/>
            <a:ext cx="8915400" cy="437825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 is </a:t>
            </a:r>
            <a:r>
              <a:rPr lang="en-IN" b="1" dirty="0"/>
              <a:t>normalized</a:t>
            </a:r>
            <a:r>
              <a:rPr lang="en-IN" dirty="0"/>
              <a:t> with mean zero and standard deviation one. Because K-means gives equal importance to all the features as it uses Euclidean distance.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GADA</a:t>
            </a:r>
            <a:r>
              <a:rPr lang="en-IN" dirty="0"/>
              <a:t> positive and negative cohort were trained </a:t>
            </a:r>
            <a:r>
              <a:rPr lang="en-IN" b="1" dirty="0"/>
              <a:t>separately</a:t>
            </a:r>
            <a:r>
              <a:rPr lang="en-IN" dirty="0"/>
              <a:t> since K-means does not accommodate binary variables.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Men and women </a:t>
            </a:r>
            <a:r>
              <a:rPr lang="en-IN" dirty="0"/>
              <a:t>are clustered </a:t>
            </a:r>
            <a:r>
              <a:rPr lang="en-IN" b="1" dirty="0"/>
              <a:t>separately</a:t>
            </a:r>
            <a:r>
              <a:rPr lang="en-IN" dirty="0"/>
              <a:t> to avoid sex-dependent differences.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To get an optimum number of cluster (K) </a:t>
            </a:r>
            <a:r>
              <a:rPr lang="en-IN" b="1" dirty="0"/>
              <a:t>silhouette </a:t>
            </a:r>
            <a:r>
              <a:rPr lang="en-IN" dirty="0"/>
              <a:t>algorithm is used. There are other techniques as well like </a:t>
            </a:r>
            <a:r>
              <a:rPr lang="en-IN" b="1" dirty="0"/>
              <a:t>elbow</a:t>
            </a:r>
            <a:r>
              <a:rPr lang="en-IN" dirty="0"/>
              <a:t>, </a:t>
            </a:r>
            <a:r>
              <a:rPr lang="en-IN" b="1" dirty="0"/>
              <a:t>gap-statistics</a:t>
            </a:r>
            <a:r>
              <a:rPr lang="en-IN" dirty="0"/>
              <a:t> (GS). GS and silhouette are the most stable ones </a:t>
            </a:r>
            <a:r>
              <a:rPr lang="en-US" dirty="0">
                <a:hlinkClick r:id="rId2" action="ppaction://hlinksldjump"/>
              </a:rPr>
              <a:t>[2]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Five </a:t>
            </a:r>
            <a:r>
              <a:rPr lang="en-US" dirty="0"/>
              <a:t>optimum clusters were found for both men and woman, GADA positive and negative as well.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2DF2-17DD-7046-8A9E-23079D3B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6867-5A7B-774A-8C5E-C12FD233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Five cohorts from </a:t>
            </a:r>
            <a:r>
              <a:rPr lang="en-IN" b="1" dirty="0"/>
              <a:t>Sweden</a:t>
            </a:r>
            <a:r>
              <a:rPr lang="en-IN" dirty="0"/>
              <a:t> and </a:t>
            </a:r>
            <a:r>
              <a:rPr lang="en-IN" b="1" dirty="0"/>
              <a:t>Finland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All New Diabetics in Scania (ANDIS), </a:t>
            </a:r>
          </a:p>
          <a:p>
            <a:pPr lvl="1"/>
            <a:r>
              <a:rPr lang="en-IN" dirty="0"/>
              <a:t>The Scania Diabetes Registry (SDR), </a:t>
            </a:r>
          </a:p>
          <a:p>
            <a:pPr lvl="1"/>
            <a:r>
              <a:rPr lang="en-IN" dirty="0"/>
              <a:t>All New Diabetics in Uppsala (ANDIU), </a:t>
            </a:r>
          </a:p>
          <a:p>
            <a:pPr lvl="1"/>
            <a:r>
              <a:rPr lang="en-IN" dirty="0"/>
              <a:t>Diabetes Registry Vaasa (DIREVA), </a:t>
            </a:r>
          </a:p>
          <a:p>
            <a:pPr lvl="1"/>
            <a:r>
              <a:rPr lang="en-IN" dirty="0"/>
              <a:t>Malmö Diet and Cancer </a:t>
            </a:r>
            <a:r>
              <a:rPr lang="en-IN" dirty="0" err="1"/>
              <a:t>CardioVascular</a:t>
            </a:r>
            <a:r>
              <a:rPr lang="en-IN" dirty="0"/>
              <a:t> Arm (MDC-CVA).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6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2A87-0FAF-9F41-A296-FBCC149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99247"/>
            <a:ext cx="8911687" cy="99508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from Analysis of the new Subgroups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EB7B-9345-7A44-9251-B118D12C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2623"/>
            <a:ext cx="8915400" cy="50695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Five</a:t>
            </a:r>
            <a:r>
              <a:rPr lang="en-US" dirty="0"/>
              <a:t> optimum clusters were identified. </a:t>
            </a:r>
          </a:p>
          <a:p>
            <a:r>
              <a:rPr lang="en-US" dirty="0"/>
              <a:t>On all of the subsets of data the clusters were similar.</a:t>
            </a:r>
          </a:p>
          <a:p>
            <a:r>
              <a:rPr lang="en-US" dirty="0"/>
              <a:t>Groups with its characteristics:</a:t>
            </a:r>
          </a:p>
          <a:p>
            <a:pPr lvl="1"/>
            <a:r>
              <a:rPr lang="en-US" dirty="0"/>
              <a:t>Severe Autoimmune Diabetes (</a:t>
            </a:r>
            <a:r>
              <a:rPr lang="en-US" b="1" dirty="0"/>
              <a:t>SAID</a:t>
            </a:r>
            <a:r>
              <a:rPr lang="en-US" dirty="0"/>
              <a:t>): characteristics- early-onset disease, </a:t>
            </a:r>
            <a:r>
              <a:rPr lang="en-IN" dirty="0"/>
              <a:t>low BMI, poor metabolic control, insulin </a:t>
            </a:r>
            <a:r>
              <a:rPr lang="en-IN" b="1" dirty="0"/>
              <a:t>deficiency</a:t>
            </a:r>
            <a:r>
              <a:rPr lang="en-IN" dirty="0"/>
              <a:t>, and </a:t>
            </a:r>
            <a:r>
              <a:rPr lang="en-IN" b="1" dirty="0"/>
              <a:t>presence</a:t>
            </a:r>
            <a:r>
              <a:rPr lang="en-IN" dirty="0"/>
              <a:t> of </a:t>
            </a:r>
            <a:r>
              <a:rPr lang="en-IN" b="1" dirty="0"/>
              <a:t>GADA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Severe Insulin-deficient Diabetes (</a:t>
            </a:r>
            <a:r>
              <a:rPr lang="en-IN" b="1" dirty="0"/>
              <a:t>SIDD</a:t>
            </a:r>
            <a:r>
              <a:rPr lang="en-IN" dirty="0"/>
              <a:t>): similar to </a:t>
            </a:r>
            <a:r>
              <a:rPr lang="en-IN" b="1" dirty="0"/>
              <a:t>SIDD</a:t>
            </a:r>
            <a:r>
              <a:rPr lang="en-IN" dirty="0"/>
              <a:t> but GADA </a:t>
            </a:r>
            <a:r>
              <a:rPr lang="en-IN" b="1" dirty="0"/>
              <a:t>negative</a:t>
            </a:r>
            <a:r>
              <a:rPr lang="en-IN" dirty="0"/>
              <a:t>, low insulin secretion i.e. low HOMA2-B index, low metabolic control.</a:t>
            </a:r>
          </a:p>
          <a:p>
            <a:pPr lvl="1"/>
            <a:r>
              <a:rPr lang="en-IN" dirty="0"/>
              <a:t>Severe Insulin-resistant Diabetes (</a:t>
            </a:r>
            <a:r>
              <a:rPr lang="en-IN" b="1" dirty="0"/>
              <a:t>SIRD</a:t>
            </a:r>
            <a:r>
              <a:rPr lang="en-IN" dirty="0"/>
              <a:t>):  insulin resistance (high HOMA2-IR index) and high BMI.</a:t>
            </a:r>
          </a:p>
          <a:p>
            <a:pPr lvl="1"/>
            <a:r>
              <a:rPr lang="en-IN" dirty="0"/>
              <a:t>Mild Obesity-related Diabetes (</a:t>
            </a:r>
            <a:r>
              <a:rPr lang="en-IN" b="1" dirty="0"/>
              <a:t>MOD</a:t>
            </a:r>
            <a:r>
              <a:rPr lang="en-IN" dirty="0"/>
              <a:t>): Characterised by obesity rather by insulin resistance.</a:t>
            </a:r>
          </a:p>
          <a:p>
            <a:pPr lvl="1"/>
            <a:r>
              <a:rPr lang="en-IN" dirty="0"/>
              <a:t>Mild Age-related Diabetes (</a:t>
            </a:r>
            <a:r>
              <a:rPr lang="en-IN" b="1" dirty="0"/>
              <a:t>MARD</a:t>
            </a:r>
            <a:r>
              <a:rPr lang="en-IN" dirty="0"/>
              <a:t>): older than patients in other clusters and similar to MOD cluster, and showed modest metabolic resistance.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Note</a:t>
            </a:r>
            <a:r>
              <a:rPr lang="en-IN" dirty="0"/>
              <a:t>: New set of incoming patients are clustered independently among themselves where K=5 is used.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31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{E04D75FB-E066-EB4E-B874-107F8116017A}tf10001069</Template>
  <TotalTime>584</TotalTime>
  <Words>1096</Words>
  <Application>Microsoft Macintosh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Clustering of Diabetes</vt:lpstr>
      <vt:lpstr>Outline</vt:lpstr>
      <vt:lpstr>Objective</vt:lpstr>
      <vt:lpstr>Traditional Classification Method </vt:lpstr>
      <vt:lpstr>Drawback of Traditional Approach</vt:lpstr>
      <vt:lpstr>Proposed Methodology </vt:lpstr>
      <vt:lpstr>Proposed Methodology…</vt:lpstr>
      <vt:lpstr>Data Cohort</vt:lpstr>
      <vt:lpstr>Results from Analysis of the new Subgroups </vt:lpstr>
      <vt:lpstr>Inferences</vt:lpstr>
      <vt:lpstr>Limitations of The New Approach</vt:lpstr>
      <vt:lpstr>Conclusion</vt:lpstr>
      <vt:lpstr>Future Works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Stratification of Diabetes</dc:title>
  <dc:creator>prem prakash</dc:creator>
  <cp:lastModifiedBy>prem prakash</cp:lastModifiedBy>
  <cp:revision>124</cp:revision>
  <cp:lastPrinted>2020-01-21T01:35:39Z</cp:lastPrinted>
  <dcterms:created xsi:type="dcterms:W3CDTF">2020-01-20T13:36:09Z</dcterms:created>
  <dcterms:modified xsi:type="dcterms:W3CDTF">2020-02-07T02:40:38Z</dcterms:modified>
</cp:coreProperties>
</file>