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B1627-7C7E-4F93-9971-81144992A728}" v="5" dt="2022-06-22T14:49:14.968"/>
    <p1510:client id="{F9E9C316-8064-4B63-8726-F1B98F20FB25}" v="2" dt="2022-06-21T17:53:24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104" d="100"/>
          <a:sy n="104" d="100"/>
        </p:scale>
        <p:origin x="211" y="86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9C79-A2E7-49B7-BAD2-CDA14EE16AD4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839449"/>
            <a:ext cx="4283439" cy="37325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467" y="839449"/>
            <a:ext cx="4283439" cy="37325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236-2660-4F9E-8CA2-A419AF9C98BF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8" y="839449"/>
            <a:ext cx="42687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371601"/>
            <a:ext cx="4268788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9449"/>
            <a:ext cx="4271961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371601"/>
            <a:ext cx="4271961" cy="320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7BA3-E354-41B6-8162-5C6FA26A68A7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71EE-5F13-4D36-AFDC-117B7655062C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BB88-A578-43E7-9EF3-24B9AFD949A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13"/>
          <a:stretch/>
        </p:blipFill>
        <p:spPr>
          <a:xfrm>
            <a:off x="1" y="4686300"/>
            <a:ext cx="9143999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50" y="146018"/>
            <a:ext cx="8684638" cy="53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50" y="830081"/>
            <a:ext cx="8684638" cy="374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0" y="481812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AB25E1-DB68-4E03-AE0C-D593F90802A8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62601" y="34850"/>
            <a:ext cx="2667065" cy="190821"/>
          </a:xfrm>
          <a:prstGeom prst="rect">
            <a:avLst/>
          </a:prstGeom>
        </p:spPr>
        <p:txBody>
          <a:bodyPr vert="horz" wrap="square" lIns="18288" tIns="18288" rIns="18288" bIns="18288" rtlCol="0" anchor="ctr">
            <a:spAutoFit/>
          </a:bodyPr>
          <a:lstStyle>
            <a:lvl1pPr algn="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728" y="34850"/>
            <a:ext cx="194027" cy="190821"/>
          </a:xfrm>
          <a:prstGeom prst="rect">
            <a:avLst/>
          </a:prstGeom>
        </p:spPr>
        <p:txBody>
          <a:bodyPr vert="horz" wrap="none" lIns="18288" tIns="18288" rIns="18288" bIns="18288" rtlCol="0" anchor="ctr">
            <a:sp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3063" y="1"/>
            <a:ext cx="1101725" cy="146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04196" y="81040"/>
            <a:ext cx="0" cy="98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796993"/>
            <a:ext cx="2450592" cy="3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em.kumar15@infosys.com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779" y="157931"/>
            <a:ext cx="8684638" cy="54641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Verdana"/>
                <a:ea typeface="Verdana"/>
                <a:cs typeface="Verdana" panose="020B0604030504040204" pitchFamily="34" charset="0"/>
              </a:rPr>
              <a:t>PREM KUMAR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300" dirty="0">
                <a:latin typeface="Verdana"/>
                <a:ea typeface="Verdana"/>
                <a:cs typeface="Verdana" panose="020B0604030504040204" pitchFamily="34" charset="0"/>
              </a:rPr>
              <a:t>SOFTWARE DEVELOPER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0098" y="685800"/>
            <a:ext cx="4591050" cy="4019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 anchor="t"/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Qualification 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900" dirty="0">
                <a:solidFill>
                  <a:srgbClr val="000000"/>
                </a:solidFill>
              </a:rPr>
              <a:t>Bachelor’s degree in Electronics and Communication Engineering from Oriental College of Technology, </a:t>
            </a:r>
            <a:r>
              <a:rPr lang="en-US" sz="900" dirty="0" smtClean="0">
                <a:solidFill>
                  <a:srgbClr val="000000"/>
                </a:solidFill>
              </a:rPr>
              <a:t>Bhopal.</a:t>
            </a:r>
            <a:endParaRPr lang="en-US" sz="900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endParaRPr lang="en-US" sz="900" b="1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sz="900" b="1" dirty="0">
                <a:solidFill>
                  <a:srgbClr val="000000"/>
                </a:solidFill>
              </a:rPr>
              <a:t>Projects Summary</a:t>
            </a:r>
          </a:p>
          <a:p>
            <a:pPr marL="128270" indent="-128270" algn="just">
              <a:buFont typeface="Wingdings" panose="05000000000000000000" pitchFamily="2" charset="2"/>
              <a:buChar char="Ø"/>
              <a:defRPr/>
            </a:pPr>
            <a:r>
              <a:rPr lang="en-US" sz="900" b="1" dirty="0">
                <a:solidFill>
                  <a:srgbClr val="000000"/>
                </a:solidFill>
              </a:rPr>
              <a:t> Client Quality Indicator</a:t>
            </a: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dirty="0">
                <a:solidFill>
                  <a:srgbClr val="000000"/>
                </a:solidFill>
              </a:rPr>
              <a:t>CQI is a tool which can be used to monitor the quality of different semi-conductor products manufactured across different platforms </a:t>
            </a:r>
            <a:r>
              <a:rPr lang="en-US" sz="900" dirty="0" smtClean="0">
                <a:solidFill>
                  <a:srgbClr val="000000"/>
                </a:solidFill>
              </a:rPr>
              <a:t>worldwide.</a:t>
            </a:r>
            <a:endParaRPr lang="en-US" sz="900" dirty="0">
              <a:solidFill>
                <a:srgbClr val="000000"/>
              </a:solidFill>
            </a:endParaRPr>
          </a:p>
          <a:p>
            <a:pPr marL="171450" lvl="1" algn="just">
              <a:defRPr/>
            </a:pPr>
            <a:r>
              <a:rPr lang="en-US" sz="900" b="1" dirty="0">
                <a:solidFill>
                  <a:srgbClr val="000000"/>
                </a:solidFill>
              </a:rPr>
              <a:t>Roles and Responsibilities: </a:t>
            </a:r>
            <a:r>
              <a:rPr lang="en-US" sz="900" dirty="0">
                <a:solidFill>
                  <a:srgbClr val="000000"/>
                </a:solidFill>
              </a:rPr>
              <a:t>Worked as an Angular developer, created Animation Line graphs to display the trend quality of different products. </a:t>
            </a:r>
            <a:r>
              <a:rPr lang="en-US" sz="900" dirty="0" smtClean="0">
                <a:solidFill>
                  <a:srgbClr val="000000"/>
                </a:solidFill>
              </a:rPr>
              <a:t>Enhanced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>
                <a:solidFill>
                  <a:srgbClr val="000000"/>
                </a:solidFill>
              </a:rPr>
              <a:t>the design of the application.</a:t>
            </a: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b="1" dirty="0">
                <a:solidFill>
                  <a:srgbClr val="000000"/>
                </a:solidFill>
              </a:rPr>
              <a:t>Technology Used: </a:t>
            </a:r>
            <a:r>
              <a:rPr lang="en-US" sz="900" dirty="0">
                <a:solidFill>
                  <a:srgbClr val="000000"/>
                </a:solidFill>
              </a:rPr>
              <a:t>Angular 7, Bootstrap, SCSS, Angular Material, </a:t>
            </a:r>
            <a:r>
              <a:rPr lang="en-US" sz="900" dirty="0" err="1">
                <a:solidFill>
                  <a:srgbClr val="000000"/>
                </a:solidFill>
              </a:rPr>
              <a:t>Amcharts</a:t>
            </a:r>
            <a:r>
              <a:rPr lang="en-US" sz="900" dirty="0">
                <a:solidFill>
                  <a:srgbClr val="000000"/>
                </a:solidFill>
              </a:rPr>
              <a:t>.</a:t>
            </a:r>
          </a:p>
          <a:p>
            <a:pPr marL="128270" indent="-128270" algn="just">
              <a:buFont typeface="Wingdings,Sans-Serif"/>
              <a:buChar char="Ø"/>
              <a:defRPr/>
            </a:pPr>
            <a:r>
              <a:rPr lang="en-US" sz="8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800" b="1" dirty="0" smtClean="0">
                <a:solidFill>
                  <a:srgbClr val="000000"/>
                </a:solidFill>
                <a:ea typeface="+mn-lt"/>
                <a:cs typeface="+mn-lt"/>
              </a:rPr>
              <a:t>BRENDA (Bug </a:t>
            </a:r>
            <a:r>
              <a:rPr lang="en-US" sz="800" b="1" dirty="0">
                <a:solidFill>
                  <a:srgbClr val="000000"/>
                </a:solidFill>
                <a:ea typeface="+mn-lt"/>
                <a:cs typeface="+mn-lt"/>
              </a:rPr>
              <a:t>Records Enabled Debug </a:t>
            </a:r>
            <a:r>
              <a:rPr lang="en-US" sz="800" b="1" dirty="0" smtClean="0">
                <a:solidFill>
                  <a:srgbClr val="000000"/>
                </a:solidFill>
                <a:ea typeface="+mn-lt"/>
                <a:cs typeface="+mn-lt"/>
              </a:rPr>
              <a:t>Assistance)</a:t>
            </a:r>
            <a:endParaRPr lang="en-US" sz="800" dirty="0">
              <a:ea typeface="+mn-lt"/>
              <a:cs typeface="+mn-lt"/>
            </a:endParaRP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dirty="0">
                <a:solidFill>
                  <a:srgbClr val="000000"/>
                </a:solidFill>
              </a:rPr>
              <a:t>It is an AI based application which is used to create summary of different types of </a:t>
            </a:r>
            <a:r>
              <a:rPr lang="en-US" sz="900" dirty="0" smtClean="0">
                <a:solidFill>
                  <a:srgbClr val="000000"/>
                </a:solidFill>
              </a:rPr>
              <a:t>bugs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found </a:t>
            </a:r>
            <a:r>
              <a:rPr lang="en-US" sz="900" dirty="0">
                <a:solidFill>
                  <a:srgbClr val="000000"/>
                </a:solidFill>
              </a:rPr>
              <a:t>by users during manufacturing and testing of processors. This application is used across different manufacturing platforms.</a:t>
            </a:r>
          </a:p>
          <a:p>
            <a:pPr marL="171450" lvl="1" algn="just">
              <a:defRPr/>
            </a:pPr>
            <a:r>
              <a:rPr lang="en-US" sz="900" b="1" dirty="0">
                <a:solidFill>
                  <a:srgbClr val="000000"/>
                </a:solidFill>
              </a:rPr>
              <a:t>Roles and Responsibilities: </a:t>
            </a:r>
            <a:r>
              <a:rPr lang="en-US" sz="900" dirty="0">
                <a:solidFill>
                  <a:srgbClr val="000000"/>
                </a:solidFill>
              </a:rPr>
              <a:t>Worked as an Angular developer, focused majorly on UI screen development. </a:t>
            </a:r>
            <a:r>
              <a:rPr lang="en-US" sz="900" dirty="0" smtClean="0">
                <a:solidFill>
                  <a:srgbClr val="000000"/>
                </a:solidFill>
              </a:rPr>
              <a:t>Built multiple </a:t>
            </a:r>
            <a:r>
              <a:rPr lang="en-US" sz="900" dirty="0">
                <a:solidFill>
                  <a:srgbClr val="000000"/>
                </a:solidFill>
              </a:rPr>
              <a:t>pages to </a:t>
            </a:r>
            <a:r>
              <a:rPr lang="en-US" sz="900" dirty="0" smtClean="0">
                <a:solidFill>
                  <a:srgbClr val="000000"/>
                </a:solidFill>
              </a:rPr>
              <a:t>showcase </a:t>
            </a:r>
            <a:r>
              <a:rPr lang="en-US" sz="900" dirty="0">
                <a:solidFill>
                  <a:srgbClr val="000000"/>
                </a:solidFill>
              </a:rPr>
              <a:t>data using various components  like tables, graphs, cards.</a:t>
            </a: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b="1" dirty="0">
                <a:solidFill>
                  <a:srgbClr val="000000"/>
                </a:solidFill>
              </a:rPr>
              <a:t>Technology Used: </a:t>
            </a:r>
            <a:r>
              <a:rPr lang="en-US" sz="900" dirty="0">
                <a:solidFill>
                  <a:srgbClr val="000000"/>
                </a:solidFill>
              </a:rPr>
              <a:t>Angular 12, Bootstrap, SCSS, Tailwind CSS, Angular Material.</a:t>
            </a:r>
          </a:p>
          <a:p>
            <a:pPr marL="128270" indent="-128270" algn="just">
              <a:buFont typeface="Wingdings,Sans-Serif"/>
              <a:buChar char="Ø"/>
              <a:defRPr/>
            </a:pPr>
            <a:r>
              <a:rPr lang="en-US" sz="800" b="1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sz="900" b="1" dirty="0" err="1">
                <a:solidFill>
                  <a:srgbClr val="000000"/>
                </a:solidFill>
              </a:rPr>
              <a:t>OneValDashboard</a:t>
            </a:r>
            <a:endParaRPr lang="en-US" sz="900" b="1" dirty="0">
              <a:solidFill>
                <a:srgbClr val="000000"/>
              </a:solidFill>
              <a:cs typeface="Calibri"/>
            </a:endParaRP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dirty="0">
                <a:solidFill>
                  <a:srgbClr val="000000"/>
                </a:solidFill>
              </a:rPr>
              <a:t>This tool is used to </a:t>
            </a:r>
            <a:r>
              <a:rPr lang="en-US" sz="900" dirty="0" smtClean="0">
                <a:solidFill>
                  <a:srgbClr val="000000"/>
                </a:solidFill>
              </a:rPr>
              <a:t>create </a:t>
            </a:r>
            <a:r>
              <a:rPr lang="en-US" sz="900" dirty="0">
                <a:solidFill>
                  <a:srgbClr val="000000"/>
                </a:solidFill>
              </a:rPr>
              <a:t>and </a:t>
            </a:r>
            <a:r>
              <a:rPr lang="en-US" sz="900" dirty="0" smtClean="0">
                <a:solidFill>
                  <a:srgbClr val="000000"/>
                </a:solidFill>
              </a:rPr>
              <a:t>monitor </a:t>
            </a:r>
            <a:r>
              <a:rPr lang="en-US" sz="900" dirty="0">
                <a:solidFill>
                  <a:srgbClr val="000000"/>
                </a:solidFill>
              </a:rPr>
              <a:t>different test cases of </a:t>
            </a:r>
            <a:r>
              <a:rPr lang="en-US" sz="900" dirty="0" smtClean="0">
                <a:solidFill>
                  <a:srgbClr val="000000"/>
                </a:solidFill>
              </a:rPr>
              <a:t>semi-conductor </a:t>
            </a:r>
            <a:r>
              <a:rPr lang="en-US" sz="900" dirty="0">
                <a:solidFill>
                  <a:srgbClr val="000000"/>
                </a:solidFill>
              </a:rPr>
              <a:t>devices </a:t>
            </a:r>
            <a:r>
              <a:rPr lang="en-US" sz="900" dirty="0" smtClean="0">
                <a:solidFill>
                  <a:srgbClr val="000000"/>
                </a:solidFill>
              </a:rPr>
              <a:t>where the Domain admin can configure data which the </a:t>
            </a:r>
            <a:r>
              <a:rPr lang="en-US" sz="900" dirty="0">
                <a:solidFill>
                  <a:srgbClr val="000000"/>
                </a:solidFill>
              </a:rPr>
              <a:t>user needs to </a:t>
            </a:r>
            <a:r>
              <a:rPr lang="en-US" sz="900" dirty="0" smtClean="0">
                <a:solidFill>
                  <a:srgbClr val="000000"/>
                </a:solidFill>
              </a:rPr>
              <a:t>provide </a:t>
            </a:r>
            <a:r>
              <a:rPr lang="en-US" sz="900" dirty="0">
                <a:solidFill>
                  <a:srgbClr val="000000"/>
                </a:solidFill>
              </a:rPr>
              <a:t>in the application.</a:t>
            </a: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b="1" dirty="0">
                <a:solidFill>
                  <a:srgbClr val="000000"/>
                </a:solidFill>
              </a:rPr>
              <a:t>Roles and Responsibilities: </a:t>
            </a:r>
            <a:r>
              <a:rPr lang="en-US" sz="900" dirty="0" smtClean="0">
                <a:solidFill>
                  <a:srgbClr val="000000"/>
                </a:solidFill>
              </a:rPr>
              <a:t>Analyzed </a:t>
            </a:r>
            <a:r>
              <a:rPr lang="en-US" sz="900" dirty="0">
                <a:solidFill>
                  <a:srgbClr val="000000"/>
                </a:solidFill>
              </a:rPr>
              <a:t>client </a:t>
            </a:r>
            <a:r>
              <a:rPr lang="en-US" sz="900" dirty="0" smtClean="0">
                <a:solidFill>
                  <a:srgbClr val="000000"/>
                </a:solidFill>
              </a:rPr>
              <a:t>business </a:t>
            </a:r>
            <a:r>
              <a:rPr lang="en-US" sz="900" dirty="0">
                <a:solidFill>
                  <a:srgbClr val="000000"/>
                </a:solidFill>
              </a:rPr>
              <a:t>requirements and </a:t>
            </a:r>
            <a:r>
              <a:rPr lang="en-US" sz="900" dirty="0" smtClean="0">
                <a:solidFill>
                  <a:srgbClr val="000000"/>
                </a:solidFill>
              </a:rPr>
              <a:t>developed </a:t>
            </a:r>
            <a:r>
              <a:rPr lang="en-US" sz="900" dirty="0">
                <a:solidFill>
                  <a:srgbClr val="000000"/>
                </a:solidFill>
              </a:rPr>
              <a:t>the dashboard in the simplest way possible </a:t>
            </a:r>
            <a:r>
              <a:rPr lang="en-US" sz="900" dirty="0" smtClean="0">
                <a:solidFill>
                  <a:srgbClr val="000000"/>
                </a:solidFill>
              </a:rPr>
              <a:t>for great user experience.</a:t>
            </a:r>
            <a:endParaRPr lang="en-US" sz="900" dirty="0">
              <a:solidFill>
                <a:srgbClr val="000000"/>
              </a:solidFill>
            </a:endParaRPr>
          </a:p>
          <a:p>
            <a:pPr marL="171450" lvl="1" algn="just">
              <a:lnSpc>
                <a:spcPct val="106000"/>
              </a:lnSpc>
              <a:defRPr/>
            </a:pPr>
            <a:r>
              <a:rPr lang="en-US" sz="900" b="1" dirty="0">
                <a:solidFill>
                  <a:srgbClr val="000000"/>
                </a:solidFill>
              </a:rPr>
              <a:t>Technology Used: </a:t>
            </a:r>
            <a:r>
              <a:rPr lang="en-US" sz="900" dirty="0">
                <a:solidFill>
                  <a:srgbClr val="000000"/>
                </a:solidFill>
              </a:rPr>
              <a:t>Angular 7, Bootstrap, SCSS, Angular </a:t>
            </a:r>
            <a:r>
              <a:rPr lang="en-US" sz="900" dirty="0" smtClean="0">
                <a:solidFill>
                  <a:srgbClr val="000000"/>
                </a:solidFill>
              </a:rPr>
              <a:t>Material</a:t>
            </a:r>
            <a:r>
              <a:rPr lang="en-US" sz="900" dirty="0">
                <a:solidFill>
                  <a:srgbClr val="000000"/>
                </a:solidFill>
              </a:rPr>
              <a:t>, MDB Bootstrap.</a:t>
            </a:r>
            <a:endParaRPr lang="en-US" sz="900" dirty="0">
              <a:solidFill>
                <a:srgbClr val="000000"/>
              </a:solidFill>
              <a:cs typeface="Calibri"/>
            </a:endParaRPr>
          </a:p>
          <a:p>
            <a:pPr marL="171450" lvl="1">
              <a:defRPr/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1450" lvl="1">
              <a:defRPr/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1450" lvl="1">
              <a:defRPr/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  <a:p>
            <a:pPr marL="171450" lvl="1">
              <a:defRPr/>
            </a:pPr>
            <a:endParaRPr lang="en-US" sz="10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  <a:cs typeface="Calibri"/>
            </a:endParaRPr>
          </a:p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</a:rPr>
              <a:t/>
            </a:r>
            <a:br>
              <a:rPr lang="en-US" sz="900" dirty="0">
                <a:solidFill>
                  <a:srgbClr val="000000"/>
                </a:solidFill>
              </a:rPr>
            </a:br>
            <a:endParaRPr lang="en-US" sz="900" dirty="0">
              <a:solidFill>
                <a:srgbClr val="000000"/>
              </a:solidFill>
            </a:endParaRPr>
          </a:p>
          <a:p>
            <a:pPr marL="0" lvl="1">
              <a:defRPr/>
            </a:pPr>
            <a:r>
              <a:rPr lang="en-US" sz="900" dirty="0">
                <a:solidFill>
                  <a:prstClr val="white"/>
                </a:solidFill>
              </a:rPr>
              <a:t/>
            </a:r>
            <a:br>
              <a:rPr lang="en-US" sz="900" dirty="0">
                <a:solidFill>
                  <a:prstClr val="white"/>
                </a:solidFill>
              </a:rPr>
            </a:br>
            <a:endParaRPr lang="en-US" sz="900" dirty="0">
              <a:solidFill>
                <a:prstClr val="white"/>
              </a:solidFill>
            </a:endParaRPr>
          </a:p>
          <a:p>
            <a:pPr algn="just"/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66750"/>
            <a:ext cx="4570099" cy="403859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 anchor="t"/>
          <a:lstStyle/>
          <a:p>
            <a:pPr eaLnBrk="0" hangingPunct="0"/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Summary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A proactive team player with a proven track of meeting challenges under strict deadlines.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Experience in creating pixel perfect UI and high-quality user experience with Angular (7/9/12/13), HTML, SCSS.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Experience in creating Responsive User Interface (UI) across multiple browsers and multiple devices (mobile, tablet, laptop).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In-Depth awareness of cross-browser compatibility.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Experienced in Agile methodology. 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Supported in estimation process using planning poker, T-shirt size techniques.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Experience in testing web applications.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Experience in creating different types of graphs using </a:t>
            </a:r>
            <a:r>
              <a:rPr lang="en-US" sz="900" b="1" dirty="0" err="1">
                <a:solidFill>
                  <a:prstClr val="white"/>
                </a:solidFill>
                <a:cs typeface="Arial" pitchFamily="34" charset="0"/>
              </a:rPr>
              <a:t>Amcharts</a:t>
            </a: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.</a:t>
            </a:r>
          </a:p>
          <a:p>
            <a:pPr eaLnBrk="0" hangingPunct="0">
              <a:lnSpc>
                <a:spcPct val="106000"/>
              </a:lnSpc>
              <a:buClr>
                <a:srgbClr val="1F9CD7"/>
              </a:buClr>
              <a:tabLst>
                <a:tab pos="457200" algn="l"/>
              </a:tabLst>
              <a:defRPr/>
            </a:pPr>
            <a:endParaRPr lang="en-US" sz="900" b="1" dirty="0">
              <a:solidFill>
                <a:prstClr val="white"/>
              </a:solidFill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Technical skills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Angular (7/9/12/13)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HTML5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CSS 3 | SCSS | SASS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JavaScript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TypeScript</a:t>
            </a:r>
          </a:p>
          <a:p>
            <a:pPr defTabSz="1358900">
              <a:lnSpc>
                <a:spcPct val="114999"/>
              </a:lnSpc>
            </a:pPr>
            <a:r>
              <a:rPr lang="en-US" sz="900" b="1" dirty="0">
                <a:solidFill>
                  <a:schemeClr val="bg1"/>
                </a:solidFill>
                <a:ea typeface="Verdana"/>
                <a:cs typeface="Calibri"/>
              </a:rPr>
              <a:t>Libraries</a:t>
            </a:r>
            <a:endParaRPr lang="en-US" sz="900" dirty="0">
              <a:solidFill>
                <a:schemeClr val="bg1"/>
              </a:solidFill>
              <a:ea typeface="Verdana" panose="020B0604030504040204" pitchFamily="34" charset="0"/>
              <a:cs typeface="Calibri"/>
            </a:endParaRP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 smtClean="0">
                <a:solidFill>
                  <a:schemeClr val="bg1"/>
                </a:solidFill>
                <a:cs typeface="Arial"/>
              </a:rPr>
              <a:t>Angular Material </a:t>
            </a:r>
            <a:r>
              <a:rPr lang="en-US" sz="900" b="1" dirty="0">
                <a:solidFill>
                  <a:schemeClr val="bg1"/>
                </a:solidFill>
                <a:cs typeface="Arial"/>
              </a:rPr>
              <a:t>| Prime ng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Bootstrap | </a:t>
            </a:r>
            <a:r>
              <a:rPr lang="en-US" sz="900" b="1" dirty="0" err="1">
                <a:solidFill>
                  <a:prstClr val="white"/>
                </a:solidFill>
                <a:cs typeface="Arial" pitchFamily="34" charset="0"/>
              </a:rPr>
              <a:t>Amcharts</a:t>
            </a:r>
            <a:endParaRPr lang="en-US" sz="900" b="1" dirty="0">
              <a:solidFill>
                <a:prstClr val="white"/>
              </a:solidFill>
              <a:cs typeface="Arial" pitchFamily="34" charset="0"/>
            </a:endParaRPr>
          </a:p>
          <a:p>
            <a:pPr defTabSz="1358900">
              <a:lnSpc>
                <a:spcPct val="114999"/>
              </a:lnSpc>
            </a:pPr>
            <a:r>
              <a:rPr lang="en-US" sz="900" b="1" dirty="0">
                <a:solidFill>
                  <a:schemeClr val="bg1"/>
                </a:solidFill>
                <a:ea typeface="Verdana"/>
                <a:cs typeface="Calibri"/>
              </a:rPr>
              <a:t>Tools</a:t>
            </a:r>
            <a:endParaRPr lang="en-US" sz="900" dirty="0">
              <a:solidFill>
                <a:schemeClr val="bg1"/>
              </a:solidFill>
              <a:ea typeface="Verdana"/>
              <a:cs typeface="+mn-lt"/>
            </a:endParaRP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Git | GitHub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Visual Studio Code</a:t>
            </a:r>
          </a:p>
          <a:p>
            <a:pPr marL="227965" indent="-227965" eaLnBrk="0" hangingPunct="0">
              <a:lnSpc>
                <a:spcPct val="106000"/>
              </a:lnSpc>
              <a:buClr>
                <a:srgbClr val="1F9CD7"/>
              </a:buClr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900" b="1" dirty="0">
                <a:solidFill>
                  <a:prstClr val="white"/>
                </a:solidFill>
                <a:cs typeface="Arial" pitchFamily="34" charset="0"/>
              </a:rPr>
              <a:t>NPM</a:t>
            </a:r>
          </a:p>
          <a:p>
            <a:pPr marL="628015" lvl="1" indent="-170815" algn="just" defTabSz="1358900">
              <a:lnSpc>
                <a:spcPct val="114999"/>
              </a:lnSpc>
              <a:buFont typeface="Arial,Sans-Serif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ea typeface="Verdana" panose="020B0604030504040204" pitchFamily="34" charset="0"/>
              <a:cs typeface="Calibri"/>
            </a:endParaRPr>
          </a:p>
          <a:p>
            <a:pPr algn="just" defTabSz="1358900">
              <a:lnSpc>
                <a:spcPct val="115000"/>
              </a:lnSpc>
            </a:pPr>
            <a:endParaRPr lang="en-US" sz="800" dirty="0">
              <a:solidFill>
                <a:schemeClr val="bg1"/>
              </a:solidFill>
              <a:ea typeface="Verdana" panose="020B0604030504040204" pitchFamily="34" charset="0"/>
              <a:cs typeface="Calibri"/>
            </a:endParaRPr>
          </a:p>
          <a:p>
            <a:pPr defTabSz="1358900" ea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800" b="1" dirty="0">
              <a:solidFill>
                <a:schemeClr val="bg1"/>
              </a:solidFill>
              <a:ea typeface="Verdana" panose="020B0604030504040204" pitchFamily="34" charset="0"/>
              <a:cs typeface="Arial"/>
            </a:endParaRPr>
          </a:p>
          <a:p>
            <a:pPr marL="171450" indent="-171450" defTabSz="1358900">
              <a:buFont typeface="Wingdings" panose="05000000000000000000" pitchFamily="2" charset="2"/>
              <a:buChar char="Ø"/>
            </a:pPr>
            <a:endParaRPr lang="en-US" sz="900" dirty="0">
              <a:solidFill>
                <a:schemeClr val="bg1"/>
              </a:solidFill>
              <a:ea typeface="Verdana" panose="020B0604030504040204" pitchFamily="34" charset="0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8ED029-B83C-4D11-A69F-3A589360E192}"/>
              </a:ext>
            </a:extLst>
          </p:cNvPr>
          <p:cNvGrpSpPr/>
          <p:nvPr/>
        </p:nvGrpSpPr>
        <p:grpSpPr>
          <a:xfrm>
            <a:off x="6236970" y="40507"/>
            <a:ext cx="2479424" cy="577581"/>
            <a:chOff x="6236970" y="40507"/>
            <a:chExt cx="2479424" cy="577581"/>
          </a:xfrm>
        </p:grpSpPr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A46D5042-0D49-ECDC-E9A9-67D13501E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034" y="40507"/>
              <a:ext cx="594360" cy="57758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9FD5FB-514F-43A4-8851-7A843E0F0C0E}"/>
                </a:ext>
              </a:extLst>
            </p:cNvPr>
            <p:cNvGrpSpPr/>
            <p:nvPr/>
          </p:nvGrpSpPr>
          <p:grpSpPr>
            <a:xfrm>
              <a:off x="6236970" y="72256"/>
              <a:ext cx="2214550" cy="451690"/>
              <a:chOff x="6236970" y="72256"/>
              <a:chExt cx="2214550" cy="4516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D85122-CCD9-473B-B629-6D1E647508E1}"/>
                  </a:ext>
                </a:extLst>
              </p:cNvPr>
              <p:cNvGrpSpPr/>
              <p:nvPr/>
            </p:nvGrpSpPr>
            <p:grpSpPr>
              <a:xfrm>
                <a:off x="6236970" y="293114"/>
                <a:ext cx="2214550" cy="230832"/>
                <a:chOff x="6236970" y="293114"/>
                <a:chExt cx="2214550" cy="230832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8C5263-1465-DAE9-4C82-709CE02CD89F}"/>
                    </a:ext>
                  </a:extLst>
                </p:cNvPr>
                <p:cNvSpPr txBox="1"/>
                <p:nvPr/>
              </p:nvSpPr>
              <p:spPr>
                <a:xfrm>
                  <a:off x="6358334" y="293114"/>
                  <a:ext cx="2093186" cy="2308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GB" sz="900" b="1">
                      <a:solidFill>
                        <a:schemeClr val="accent1"/>
                      </a:solidFill>
                      <a:latin typeface="Arial" pitchFamily="34" charset="0"/>
                      <a:ea typeface="+mj-ea"/>
                      <a:cs typeface="Arial" pitchFamily="34" charset="0"/>
                      <a:hlinkClick r:id="rId3"/>
                    </a:rPr>
                    <a:t>prem.kumar15@infosys.com</a:t>
                  </a:r>
                  <a:endParaRPr lang="en-GB" sz="900" b="1">
                    <a:solidFill>
                      <a:schemeClr val="accent1"/>
                    </a:solidFill>
                    <a:latin typeface="Arial" pitchFamily="34" charset="0"/>
                    <a:ea typeface="+mj-ea"/>
                    <a:cs typeface="Arial" pitchFamily="34" charset="0"/>
                  </a:endParaRPr>
                </a:p>
              </p:txBody>
            </p:sp>
            <p:pic>
              <p:nvPicPr>
                <p:cNvPr id="14" name="Graphic 6" descr="Envelope outline">
                  <a:extLst>
                    <a:ext uri="{FF2B5EF4-FFF2-40B4-BE49-F238E27FC236}">
                      <a16:creationId xmlns:a16="http://schemas.microsoft.com/office/drawing/2014/main" id="{5A565393-A8CE-417B-9A72-59AF3A2B6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970" y="320003"/>
                  <a:ext cx="191938" cy="181155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E0E063D-E3E2-4FB3-BCE1-D518F909A791}"/>
                  </a:ext>
                </a:extLst>
              </p:cNvPr>
              <p:cNvGrpSpPr/>
              <p:nvPr/>
            </p:nvGrpSpPr>
            <p:grpSpPr>
              <a:xfrm>
                <a:off x="6236970" y="72256"/>
                <a:ext cx="1559233" cy="215444"/>
                <a:chOff x="6236970" y="72256"/>
                <a:chExt cx="1559233" cy="21544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9204D15-949C-F110-4788-6CB0741FCCCB}"/>
                    </a:ext>
                  </a:extLst>
                </p:cNvPr>
                <p:cNvSpPr txBox="1"/>
                <p:nvPr/>
              </p:nvSpPr>
              <p:spPr>
                <a:xfrm>
                  <a:off x="6360405" y="72256"/>
                  <a:ext cx="1435798" cy="215444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GB" sz="800" b="1">
                      <a:solidFill>
                        <a:srgbClr val="007CC3"/>
                      </a:solidFill>
                      <a:latin typeface="Verdana"/>
                      <a:ea typeface="Verdana"/>
                    </a:rPr>
                    <a:t>+</a:t>
                  </a:r>
                  <a:r>
                    <a:rPr lang="en-GB" sz="800" b="1">
                      <a:solidFill>
                        <a:srgbClr val="007CC3"/>
                      </a:solidFill>
                      <a:latin typeface="Arial" panose="020B0604020202020204" pitchFamily="34" charset="0"/>
                      <a:ea typeface="Verdana"/>
                      <a:cs typeface="Arial" panose="020B0604020202020204" pitchFamily="34" charset="0"/>
                    </a:rPr>
                    <a:t>91 7979083191</a:t>
                  </a:r>
                </a:p>
              </p:txBody>
            </p:sp>
            <p:pic>
              <p:nvPicPr>
                <p:cNvPr id="15" name="Graphic 7" descr="Receiver outline">
                  <a:extLst>
                    <a:ext uri="{FF2B5EF4-FFF2-40B4-BE49-F238E27FC236}">
                      <a16:creationId xmlns:a16="http://schemas.microsoft.com/office/drawing/2014/main" id="{73BD0E2B-2DC3-4001-B811-D93253E6F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970" y="78137"/>
                  <a:ext cx="202721" cy="15958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299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C11AB69F7940B9EC749E820EAA7B" ma:contentTypeVersion="2" ma:contentTypeDescription="Create a new document." ma:contentTypeScope="" ma:versionID="2c521a82a957f1eb72a0565bcb6a26be">
  <xsd:schema xmlns:xsd="http://www.w3.org/2001/XMLSchema" xmlns:xs="http://www.w3.org/2001/XMLSchema" xmlns:p="http://schemas.microsoft.com/office/2006/metadata/properties" xmlns:ns2="9a3ee393-9e6a-49ab-84d1-d22c80ba1f04" targetNamespace="http://schemas.microsoft.com/office/2006/metadata/properties" ma:root="true" ma:fieldsID="79d00e93277c52d5cf9ab39749627ecf" ns2:_="">
    <xsd:import namespace="9a3ee393-9e6a-49ab-84d1-d22c80ba1f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ee393-9e6a-49ab-84d1-d22c80ba1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6DCCB-4BC1-4027-AB61-1A4CA86E8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1FDDE-3704-4438-8B32-3B48793A0C9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a3ee393-9e6a-49ab-84d1-d22c80ba1f0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A211A9-B798-4A62-9D92-165B02119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ee393-9e6a-49ab-84d1-d22c80ba1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135</Words>
  <Application>Microsoft Office PowerPoint</Application>
  <PresentationFormat>On-screen Show (16:9)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Arial,Sans-Serif</vt:lpstr>
      <vt:lpstr>Calibri</vt:lpstr>
      <vt:lpstr>Times New Roman</vt:lpstr>
      <vt:lpstr>Verdana</vt:lpstr>
      <vt:lpstr>Wingdings</vt:lpstr>
      <vt:lpstr>Wingdings,Sans-Serif</vt:lpstr>
      <vt:lpstr>Office Theme</vt:lpstr>
      <vt:lpstr>PREM KUMAR SOFTWARE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PREM KUMAR</cp:lastModifiedBy>
  <cp:revision>873</cp:revision>
  <dcterms:created xsi:type="dcterms:W3CDTF">2013-05-05T14:52:23Z</dcterms:created>
  <dcterms:modified xsi:type="dcterms:W3CDTF">2022-06-23T08:59:30Z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manju.nair@ad.infosys.com</vt:lpwstr>
  </property>
  <property fmtid="{D5CDD505-2E9C-101B-9397-08002B2CF9AE}" pid="5" name="MSIP_Label_be4b3411-284d-4d31-bd4f-bc13ef7f1fd6_SetDate">
    <vt:lpwstr>2019-10-04T09:34:14.7377152Z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b2c7e1e3-da73-41c9-b775-79f2c617ff08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2022-06-15T08:06:34Z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b2c7e1e3-da73-41c9-b775-79f2c617ff08</vt:lpwstr>
  </property>
  <property fmtid="{D5CDD505-2E9C-101B-9397-08002B2CF9AE}" pid="16" name="MSIP_Label_a0819fa7-4367-4500-ba88-dd630d977609_ContentBits">
    <vt:lpwstr>0</vt:lpwstr>
  </property>
  <property fmtid="{D5CDD505-2E9C-101B-9397-08002B2CF9AE}" pid="17" name="ContentTypeId">
    <vt:lpwstr>0x01010033B1C11AB69F7940B9EC749E820EAA7B</vt:lpwstr>
  </property>
</Properties>
</file>