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Arimo Italics" charset="1" panose="020B0604020202090204"/>
      <p:regular r:id="rId16"/>
    </p:embeddedFont>
    <p:embeddedFont>
      <p:font typeface="Arimo" charset="1" panose="020B0604020202020204"/>
      <p:regular r:id="rId17"/>
    </p:embeddedFont>
    <p:embeddedFont>
      <p:font typeface="Arimo Bold" charset="1" panose="020B0704020202020204"/>
      <p:regular r:id="rId18"/>
    </p:embeddedFont>
    <p:embeddedFont>
      <p:font typeface="Arimo Bold Italics" charset="1" panose="020B0704020202090204"/>
      <p:regular r:id="rId19"/>
    </p:embeddedFont>
    <p:embeddedFont>
      <p:font typeface="Glacial Indifference" charset="1" panose="00000000000000000000"/>
      <p:regular r:id="rId20"/>
    </p:embeddedFont>
    <p:embeddedFont>
      <p:font typeface="League Spartan" charset="1" panose="0000080000000000000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jpe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 Id="rId5" Target="../media/image12.png" Type="http://schemas.openxmlformats.org/officeDocument/2006/relationships/image"/><Relationship Id="rId6" Target="../media/image13.png" Type="http://schemas.openxmlformats.org/officeDocument/2006/relationships/image"/><Relationship Id="rId7" Target="../media/image14.png" Type="http://schemas.openxmlformats.org/officeDocument/2006/relationships/image"/><Relationship Id="rId8" Target="../media/image7.png" Type="http://schemas.openxmlformats.org/officeDocument/2006/relationships/image"/><Relationship Id="rId9" Target="../media/image15.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4.png" Type="http://schemas.openxmlformats.org/officeDocument/2006/relationships/image"/><Relationship Id="rId11" Target="../media/image25.png" Type="http://schemas.openxmlformats.org/officeDocument/2006/relationships/image"/><Relationship Id="rId12" Target="../media/image26.png" Type="http://schemas.openxmlformats.org/officeDocument/2006/relationships/image"/><Relationship Id="rId13" Target="../media/image27.png" Type="http://schemas.openxmlformats.org/officeDocument/2006/relationships/image"/><Relationship Id="rId14" Target="../media/image28.png" Type="http://schemas.openxmlformats.org/officeDocument/2006/relationships/image"/><Relationship Id="rId2" Target="../media/image16.png" Type="http://schemas.openxmlformats.org/officeDocument/2006/relationships/image"/><Relationship Id="rId3" Target="../media/image17.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20.png" Type="http://schemas.openxmlformats.org/officeDocument/2006/relationships/image"/><Relationship Id="rId7" Target="../media/image21.svg" Type="http://schemas.openxmlformats.org/officeDocument/2006/relationships/image"/><Relationship Id="rId8" Target="../media/image22.png" Type="http://schemas.openxmlformats.org/officeDocument/2006/relationships/image"/><Relationship Id="rId9" Target="../media/image2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 Id="rId3" Target="../media/image30.svg" Type="http://schemas.openxmlformats.org/officeDocument/2006/relationships/image"/><Relationship Id="rId4" Target="../media/image31.png" Type="http://schemas.openxmlformats.org/officeDocument/2006/relationships/image"/><Relationship Id="rId5" Target="../media/image32.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1.png" Type="http://schemas.openxmlformats.org/officeDocument/2006/relationships/image"/><Relationship Id="rId11" Target="../media/image42.png" Type="http://schemas.openxmlformats.org/officeDocument/2006/relationships/image"/><Relationship Id="rId12" Target="../media/image43.png" Type="http://schemas.openxmlformats.org/officeDocument/2006/relationships/image"/><Relationship Id="rId13" Target="../media/image44.svg" Type="http://schemas.openxmlformats.org/officeDocument/2006/relationships/image"/><Relationship Id="rId14" Target="../media/image45.svg" Type="http://schemas.openxmlformats.org/officeDocument/2006/relationships/image"/><Relationship Id="rId15" Target="../media/image46.svg" Type="http://schemas.openxmlformats.org/officeDocument/2006/relationships/image"/><Relationship Id="rId16" Target="../media/image47.svg" Type="http://schemas.openxmlformats.org/officeDocument/2006/relationships/image"/><Relationship Id="rId2" Target="../media/image33.png" Type="http://schemas.openxmlformats.org/officeDocument/2006/relationships/image"/><Relationship Id="rId3" Target="../media/image34.svg" Type="http://schemas.openxmlformats.org/officeDocument/2006/relationships/image"/><Relationship Id="rId4" Target="../media/image35.png" Type="http://schemas.openxmlformats.org/officeDocument/2006/relationships/image"/><Relationship Id="rId5" Target="../media/image36.svg" Type="http://schemas.openxmlformats.org/officeDocument/2006/relationships/image"/><Relationship Id="rId6" Target="../media/image37.png" Type="http://schemas.openxmlformats.org/officeDocument/2006/relationships/image"/><Relationship Id="rId7" Target="../media/image38.svg" Type="http://schemas.openxmlformats.org/officeDocument/2006/relationships/image"/><Relationship Id="rId8" Target="../media/image39.png" Type="http://schemas.openxmlformats.org/officeDocument/2006/relationships/image"/><Relationship Id="rId9" Target="../media/image40.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8.jpeg" Type="http://schemas.openxmlformats.org/officeDocument/2006/relationships/image"/><Relationship Id="rId3" Target="../media/image49.png" Type="http://schemas.openxmlformats.org/officeDocument/2006/relationships/image"/><Relationship Id="rId4" Target="../media/image50.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7640" cy="10286640"/>
            <a:chOff x="0" y="0"/>
            <a:chExt cx="24383520" cy="13715520"/>
          </a:xfrm>
        </p:grpSpPr>
        <p:sp>
          <p:nvSpPr>
            <p:cNvPr name="Freeform 3" id="3"/>
            <p:cNvSpPr/>
            <p:nvPr/>
          </p:nvSpPr>
          <p:spPr>
            <a:xfrm flipH="false" flipV="false" rot="0">
              <a:off x="0" y="0"/>
              <a:ext cx="24383492" cy="13715492"/>
            </a:xfrm>
            <a:custGeom>
              <a:avLst/>
              <a:gdLst/>
              <a:ahLst/>
              <a:cxnLst/>
              <a:rect r="r" b="b" t="t" l="l"/>
              <a:pathLst>
                <a:path h="13715492" w="24383492">
                  <a:moveTo>
                    <a:pt x="0" y="0"/>
                  </a:moveTo>
                  <a:lnTo>
                    <a:pt x="24383492" y="0"/>
                  </a:lnTo>
                  <a:lnTo>
                    <a:pt x="24383492" y="13715492"/>
                  </a:lnTo>
                  <a:lnTo>
                    <a:pt x="0" y="13715492"/>
                  </a:lnTo>
                  <a:lnTo>
                    <a:pt x="0" y="0"/>
                  </a:lnTo>
                  <a:close/>
                </a:path>
              </a:pathLst>
            </a:custGeom>
            <a:blipFill>
              <a:blip r:embed="rId2"/>
              <a:stretch>
                <a:fillRect l="-13" t="0" r="-13" b="0"/>
              </a:stretch>
            </a:blipFill>
          </p:spPr>
        </p:sp>
      </p:grpSp>
      <p:grpSp>
        <p:nvGrpSpPr>
          <p:cNvPr name="Group 4" id="4"/>
          <p:cNvGrpSpPr/>
          <p:nvPr/>
        </p:nvGrpSpPr>
        <p:grpSpPr>
          <a:xfrm rot="0">
            <a:off x="13809960" y="0"/>
            <a:ext cx="4477680" cy="3525120"/>
            <a:chOff x="0" y="0"/>
            <a:chExt cx="5970240" cy="4700160"/>
          </a:xfrm>
        </p:grpSpPr>
        <p:sp>
          <p:nvSpPr>
            <p:cNvPr name="Freeform 5" id="5"/>
            <p:cNvSpPr/>
            <p:nvPr/>
          </p:nvSpPr>
          <p:spPr>
            <a:xfrm flipH="true" flipV="false" rot="0">
              <a:off x="0" y="0"/>
              <a:ext cx="5970270" cy="4700143"/>
            </a:xfrm>
            <a:custGeom>
              <a:avLst/>
              <a:gdLst/>
              <a:ahLst/>
              <a:cxnLst/>
              <a:rect r="r" b="b" t="t" l="l"/>
              <a:pathLst>
                <a:path h="4700143" w="5970270">
                  <a:moveTo>
                    <a:pt x="5970270" y="0"/>
                  </a:moveTo>
                  <a:lnTo>
                    <a:pt x="0" y="0"/>
                  </a:lnTo>
                  <a:lnTo>
                    <a:pt x="0" y="4700143"/>
                  </a:lnTo>
                  <a:lnTo>
                    <a:pt x="5970270" y="4700143"/>
                  </a:lnTo>
                  <a:lnTo>
                    <a:pt x="5970270" y="0"/>
                  </a:lnTo>
                  <a:close/>
                </a:path>
              </a:pathLst>
            </a:custGeom>
            <a:blipFill>
              <a:blip r:embed="rId3"/>
              <a:stretch>
                <a:fillRect l="-24" t="0" r="-23" b="0"/>
              </a:stretch>
            </a:blipFill>
          </p:spPr>
        </p:sp>
      </p:grpSp>
      <p:grpSp>
        <p:nvGrpSpPr>
          <p:cNvPr name="Group 6" id="6"/>
          <p:cNvGrpSpPr/>
          <p:nvPr/>
        </p:nvGrpSpPr>
        <p:grpSpPr>
          <a:xfrm rot="0">
            <a:off x="0" y="5808960"/>
            <a:ext cx="4477680" cy="4477680"/>
            <a:chOff x="0" y="0"/>
            <a:chExt cx="5970240" cy="5970240"/>
          </a:xfrm>
        </p:grpSpPr>
        <p:sp>
          <p:nvSpPr>
            <p:cNvPr name="Freeform 7" id="7"/>
            <p:cNvSpPr/>
            <p:nvPr/>
          </p:nvSpPr>
          <p:spPr>
            <a:xfrm flipH="false" flipV="false" rot="0">
              <a:off x="0" y="0"/>
              <a:ext cx="5970270" cy="5970270"/>
            </a:xfrm>
            <a:custGeom>
              <a:avLst/>
              <a:gdLst/>
              <a:ahLst/>
              <a:cxnLst/>
              <a:rect r="r" b="b" t="t" l="l"/>
              <a:pathLst>
                <a:path h="5970270" w="5970270">
                  <a:moveTo>
                    <a:pt x="0" y="0"/>
                  </a:moveTo>
                  <a:lnTo>
                    <a:pt x="5970270" y="0"/>
                  </a:lnTo>
                  <a:lnTo>
                    <a:pt x="5970270" y="5970270"/>
                  </a:lnTo>
                  <a:lnTo>
                    <a:pt x="0" y="5970270"/>
                  </a:lnTo>
                  <a:lnTo>
                    <a:pt x="0" y="0"/>
                  </a:lnTo>
                  <a:close/>
                </a:path>
              </a:pathLst>
            </a:custGeom>
            <a:blipFill>
              <a:blip r:embed="rId4"/>
              <a:stretch>
                <a:fillRect l="0" t="0" r="0" b="0"/>
              </a:stretch>
            </a:blipFill>
          </p:spPr>
        </p:sp>
      </p:grpSp>
      <p:sp>
        <p:nvSpPr>
          <p:cNvPr name="TextBox 8" id="8"/>
          <p:cNvSpPr txBox="true"/>
          <p:nvPr/>
        </p:nvSpPr>
        <p:spPr>
          <a:xfrm rot="0">
            <a:off x="2098440" y="2772015"/>
            <a:ext cx="13482000" cy="1496685"/>
          </a:xfrm>
          <a:prstGeom prst="rect">
            <a:avLst/>
          </a:prstGeom>
        </p:spPr>
        <p:txBody>
          <a:bodyPr anchor="t" rtlCol="false" tIns="0" lIns="0" bIns="0" rIns="0">
            <a:spAutoFit/>
          </a:bodyPr>
          <a:lstStyle/>
          <a:p>
            <a:pPr algn="l">
              <a:lnSpc>
                <a:spcPts val="11707"/>
              </a:lnSpc>
            </a:pPr>
            <a:r>
              <a:rPr lang="en-US" sz="9999" i="true" spc="-1">
                <a:solidFill>
                  <a:srgbClr val="2D3880"/>
                </a:solidFill>
                <a:latin typeface="Arimo Italics"/>
                <a:ea typeface="Arimo Italics"/>
                <a:cs typeface="Arimo Italics"/>
                <a:sym typeface="Arimo Italics"/>
              </a:rPr>
              <a:t>MESS MONITORING</a:t>
            </a:r>
          </a:p>
        </p:txBody>
      </p:sp>
      <p:sp>
        <p:nvSpPr>
          <p:cNvPr name="TextBox 9" id="9"/>
          <p:cNvSpPr txBox="true"/>
          <p:nvPr/>
        </p:nvSpPr>
        <p:spPr>
          <a:xfrm rot="0">
            <a:off x="4446671" y="5655225"/>
            <a:ext cx="8785537" cy="698627"/>
          </a:xfrm>
          <a:prstGeom prst="rect">
            <a:avLst/>
          </a:prstGeom>
        </p:spPr>
        <p:txBody>
          <a:bodyPr anchor="t" rtlCol="false" tIns="0" lIns="0" bIns="0" rIns="0">
            <a:spAutoFit/>
          </a:bodyPr>
          <a:lstStyle/>
          <a:p>
            <a:pPr algn="ctr">
              <a:lnSpc>
                <a:spcPts val="5539"/>
              </a:lnSpc>
            </a:pPr>
            <a:r>
              <a:rPr lang="en-US" sz="3950" spc="-1">
                <a:solidFill>
                  <a:srgbClr val="2D3880"/>
                </a:solidFill>
                <a:latin typeface="Arimo"/>
                <a:ea typeface="Arimo"/>
                <a:cs typeface="Arimo"/>
                <a:sym typeface="Arimo"/>
              </a:rPr>
              <a:t>RGUKT-SRIKAKULAM</a:t>
            </a:r>
          </a:p>
        </p:txBody>
      </p:sp>
      <p:sp>
        <p:nvSpPr>
          <p:cNvPr name="TextBox 10" id="10"/>
          <p:cNvSpPr txBox="true"/>
          <p:nvPr/>
        </p:nvSpPr>
        <p:spPr>
          <a:xfrm rot="0">
            <a:off x="12420000" y="9293325"/>
            <a:ext cx="5867640" cy="529275"/>
          </a:xfrm>
          <a:prstGeom prst="rect">
            <a:avLst/>
          </a:prstGeom>
        </p:spPr>
        <p:txBody>
          <a:bodyPr anchor="t" rtlCol="false" tIns="0" lIns="0" bIns="0" rIns="0">
            <a:spAutoFit/>
          </a:bodyPr>
          <a:lstStyle/>
          <a:p>
            <a:pPr algn="ctr">
              <a:lnSpc>
                <a:spcPts val="3640"/>
              </a:lnSpc>
            </a:pPr>
            <a:r>
              <a:rPr lang="en-US" b="true" sz="2600" spc="-1">
                <a:solidFill>
                  <a:srgbClr val="2D3880"/>
                </a:solidFill>
                <a:latin typeface="Arimo Bold"/>
                <a:ea typeface="Arimo Bold"/>
                <a:cs typeface="Arimo Bold"/>
                <a:sym typeface="Arimo Bold"/>
              </a:rPr>
              <a:t>S200415--S.SAI SANTHOSH</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3066200" cy="10286640"/>
            <a:chOff x="0" y="0"/>
            <a:chExt cx="17421600" cy="13715520"/>
          </a:xfrm>
        </p:grpSpPr>
        <p:sp>
          <p:nvSpPr>
            <p:cNvPr name="Freeform 3" id="3"/>
            <p:cNvSpPr/>
            <p:nvPr/>
          </p:nvSpPr>
          <p:spPr>
            <a:xfrm flipH="false" flipV="false" rot="0">
              <a:off x="0" y="0"/>
              <a:ext cx="17421606" cy="13715492"/>
            </a:xfrm>
            <a:custGeom>
              <a:avLst/>
              <a:gdLst/>
              <a:ahLst/>
              <a:cxnLst/>
              <a:rect r="r" b="b" t="t" l="l"/>
              <a:pathLst>
                <a:path h="13715492" w="17421606">
                  <a:moveTo>
                    <a:pt x="0" y="0"/>
                  </a:moveTo>
                  <a:lnTo>
                    <a:pt x="17421606" y="0"/>
                  </a:lnTo>
                  <a:lnTo>
                    <a:pt x="17421606" y="13715492"/>
                  </a:lnTo>
                  <a:lnTo>
                    <a:pt x="0" y="13715492"/>
                  </a:lnTo>
                  <a:lnTo>
                    <a:pt x="0" y="0"/>
                  </a:lnTo>
                  <a:close/>
                </a:path>
              </a:pathLst>
            </a:custGeom>
            <a:blipFill>
              <a:blip r:embed="rId2"/>
              <a:stretch>
                <a:fillRect l="-24" t="0" r="-24" b="0"/>
              </a:stretch>
            </a:blipFill>
          </p:spPr>
        </p:sp>
      </p:grpSp>
      <p:sp>
        <p:nvSpPr>
          <p:cNvPr name="TextBox 4" id="4"/>
          <p:cNvSpPr txBox="true"/>
          <p:nvPr/>
        </p:nvSpPr>
        <p:spPr>
          <a:xfrm rot="0">
            <a:off x="9144000" y="5143575"/>
            <a:ext cx="8115120" cy="2411385"/>
          </a:xfrm>
          <a:prstGeom prst="rect">
            <a:avLst/>
          </a:prstGeom>
        </p:spPr>
        <p:txBody>
          <a:bodyPr anchor="t" rtlCol="false" tIns="0" lIns="0" bIns="0" rIns="0">
            <a:spAutoFit/>
          </a:bodyPr>
          <a:lstStyle/>
          <a:p>
            <a:pPr algn="l">
              <a:lnSpc>
                <a:spcPts val="16809"/>
              </a:lnSpc>
            </a:pPr>
            <a:r>
              <a:rPr lang="en-US" b="true" sz="12000" i="true" spc="0">
                <a:solidFill>
                  <a:srgbClr val="2D3880"/>
                </a:solidFill>
                <a:latin typeface="Arimo Bold Italics"/>
                <a:ea typeface="Arimo Bold Italics"/>
                <a:cs typeface="Arimo Bold Italics"/>
                <a:sym typeface="Arimo Bold Italics"/>
              </a:rPr>
              <a:t>Thank You</a:t>
            </a:r>
          </a:p>
        </p:txBody>
      </p:sp>
    </p:spTree>
  </p:cSld>
  <p:clrMapOvr>
    <a:masterClrMapping/>
  </p:clrMapOvr>
  <p:transition spd="fast">
    <p:fade/>
  </p:transition>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515880" y="7182360"/>
            <a:ext cx="7328160" cy="3104280"/>
            <a:chOff x="0" y="0"/>
            <a:chExt cx="9770880" cy="4139040"/>
          </a:xfrm>
        </p:grpSpPr>
        <p:sp>
          <p:nvSpPr>
            <p:cNvPr name="Freeform 3" id="3"/>
            <p:cNvSpPr/>
            <p:nvPr/>
          </p:nvSpPr>
          <p:spPr>
            <a:xfrm flipH="false" flipV="false" rot="0">
              <a:off x="0" y="0"/>
              <a:ext cx="9770872" cy="4139057"/>
            </a:xfrm>
            <a:custGeom>
              <a:avLst/>
              <a:gdLst/>
              <a:ahLst/>
              <a:cxnLst/>
              <a:rect r="r" b="b" t="t" l="l"/>
              <a:pathLst>
                <a:path h="4139057" w="9770872">
                  <a:moveTo>
                    <a:pt x="0" y="0"/>
                  </a:moveTo>
                  <a:lnTo>
                    <a:pt x="9770872" y="0"/>
                  </a:lnTo>
                  <a:lnTo>
                    <a:pt x="9770872" y="4139057"/>
                  </a:lnTo>
                  <a:lnTo>
                    <a:pt x="0" y="4139057"/>
                  </a:lnTo>
                  <a:lnTo>
                    <a:pt x="0" y="0"/>
                  </a:lnTo>
                  <a:close/>
                </a:path>
              </a:pathLst>
            </a:custGeom>
            <a:blipFill>
              <a:blip r:embed="rId2"/>
              <a:stretch>
                <a:fillRect l="0" t="-585" r="0" b="-585"/>
              </a:stretch>
            </a:blipFill>
          </p:spPr>
        </p:sp>
      </p:grpSp>
      <p:sp>
        <p:nvSpPr>
          <p:cNvPr name="TextBox 4" id="4"/>
          <p:cNvSpPr txBox="true"/>
          <p:nvPr/>
        </p:nvSpPr>
        <p:spPr>
          <a:xfrm rot="0">
            <a:off x="1440000" y="378075"/>
            <a:ext cx="12578400" cy="1442445"/>
          </a:xfrm>
          <a:prstGeom prst="rect">
            <a:avLst/>
          </a:prstGeom>
        </p:spPr>
        <p:txBody>
          <a:bodyPr anchor="t" rtlCol="false" tIns="0" lIns="0" bIns="0" rIns="0">
            <a:spAutoFit/>
          </a:bodyPr>
          <a:lstStyle/>
          <a:p>
            <a:pPr algn="ctr">
              <a:lnSpc>
                <a:spcPts val="10080"/>
              </a:lnSpc>
            </a:pPr>
            <a:r>
              <a:rPr lang="en-US" b="true" sz="7200" i="true" spc="-1">
                <a:solidFill>
                  <a:srgbClr val="2D3880"/>
                </a:solidFill>
                <a:latin typeface="Arimo Bold Italics"/>
                <a:ea typeface="Arimo Bold Italics"/>
                <a:cs typeface="Arimo Bold Italics"/>
                <a:sym typeface="Arimo Bold Italics"/>
              </a:rPr>
              <a:t>PROBLEM STATEMENT</a:t>
            </a:r>
          </a:p>
        </p:txBody>
      </p:sp>
      <p:sp>
        <p:nvSpPr>
          <p:cNvPr name="TextBox 5" id="5"/>
          <p:cNvSpPr txBox="true"/>
          <p:nvPr/>
        </p:nvSpPr>
        <p:spPr>
          <a:xfrm rot="0">
            <a:off x="1800000" y="2462190"/>
            <a:ext cx="15660000" cy="5363850"/>
          </a:xfrm>
          <a:prstGeom prst="rect">
            <a:avLst/>
          </a:prstGeom>
        </p:spPr>
        <p:txBody>
          <a:bodyPr anchor="t" rtlCol="false" tIns="0" lIns="0" bIns="0" rIns="0">
            <a:spAutoFit/>
          </a:bodyPr>
          <a:lstStyle/>
          <a:p>
            <a:pPr algn="l" marL="790380" indent="-263460" lvl="2">
              <a:lnSpc>
                <a:spcPts val="5080"/>
              </a:lnSpc>
              <a:buFont typeface="Arial"/>
              <a:buChar char="⚬"/>
            </a:pPr>
            <a:r>
              <a:rPr lang="en-US" sz="3600" spc="-1">
                <a:solidFill>
                  <a:srgbClr val="2D3880"/>
                </a:solidFill>
                <a:latin typeface="Arimo"/>
                <a:ea typeface="Arimo"/>
                <a:cs typeface="Arimo"/>
                <a:sym typeface="Arimo"/>
              </a:rPr>
              <a:t>Our university mess caters to over 2000 students daily, creating a high volume of potential complaints.</a:t>
            </a:r>
          </a:p>
          <a:p>
            <a:pPr algn="l" marL="790380" indent="-263460" lvl="2">
              <a:lnSpc>
                <a:spcPts val="5080"/>
              </a:lnSpc>
              <a:buFont typeface="Arial"/>
              <a:buChar char="⚬"/>
            </a:pPr>
            <a:r>
              <a:rPr lang="en-US" sz="3600" spc="-1">
                <a:solidFill>
                  <a:srgbClr val="2D3880"/>
                </a:solidFill>
                <a:latin typeface="Arimo"/>
                <a:ea typeface="Arimo"/>
                <a:cs typeface="Arimo"/>
                <a:sym typeface="Arimo"/>
              </a:rPr>
              <a:t>The current system lacks proper mechanisms for tracking and resolving issues efficiently.</a:t>
            </a:r>
          </a:p>
          <a:p>
            <a:pPr algn="l" marL="790380" indent="-263460" lvl="2">
              <a:lnSpc>
                <a:spcPts val="5080"/>
              </a:lnSpc>
              <a:buFont typeface="Arial"/>
              <a:buChar char="⚬"/>
            </a:pPr>
            <a:r>
              <a:rPr lang="en-US" sz="3600" spc="-1">
                <a:solidFill>
                  <a:srgbClr val="2D3880"/>
                </a:solidFill>
                <a:latin typeface="Arimo"/>
                <a:ea typeface="Arimo"/>
                <a:cs typeface="Arimo"/>
                <a:sym typeface="Arimo"/>
              </a:rPr>
              <a:t>There are no effective communication channels between students and mess authorities.</a:t>
            </a:r>
          </a:p>
          <a:p>
            <a:pPr algn="l" marL="790380" indent="-263460" lvl="2">
              <a:lnSpc>
                <a:spcPts val="5080"/>
              </a:lnSpc>
              <a:buFont typeface="Arial"/>
              <a:buChar char="⚬"/>
            </a:pPr>
            <a:r>
              <a:rPr lang="en-US" sz="3600" spc="-1">
                <a:solidFill>
                  <a:srgbClr val="2D3880"/>
                </a:solidFill>
                <a:latin typeface="Arimo"/>
                <a:ea typeface="Arimo"/>
                <a:cs typeface="Arimo"/>
                <a:sym typeface="Arimo"/>
              </a:rPr>
              <a:t>These gaps lead to delayed responses, unresolved grievances, and dissatisfaction among students.</a:t>
            </a:r>
          </a:p>
        </p:txBody>
      </p:sp>
    </p:spTree>
  </p:cSld>
  <p:clrMapOvr>
    <a:masterClrMapping/>
  </p:clrMapOvr>
  <p:transition spd="fast">
    <p:fade/>
  </p:transition>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960" y="6646680"/>
            <a:ext cx="5523120" cy="3639960"/>
            <a:chOff x="0" y="0"/>
            <a:chExt cx="7364160" cy="4853280"/>
          </a:xfrm>
        </p:grpSpPr>
        <p:sp>
          <p:nvSpPr>
            <p:cNvPr name="Freeform 3" id="3"/>
            <p:cNvSpPr/>
            <p:nvPr/>
          </p:nvSpPr>
          <p:spPr>
            <a:xfrm flipH="false" flipV="true" rot="0">
              <a:off x="0" y="0"/>
              <a:ext cx="7364222" cy="4853305"/>
            </a:xfrm>
            <a:custGeom>
              <a:avLst/>
              <a:gdLst/>
              <a:ahLst/>
              <a:cxnLst/>
              <a:rect r="r" b="b" t="t" l="l"/>
              <a:pathLst>
                <a:path h="4853305" w="7364222">
                  <a:moveTo>
                    <a:pt x="0" y="4853305"/>
                  </a:moveTo>
                  <a:lnTo>
                    <a:pt x="7364222" y="4853305"/>
                  </a:lnTo>
                  <a:lnTo>
                    <a:pt x="7364222" y="0"/>
                  </a:lnTo>
                  <a:lnTo>
                    <a:pt x="0" y="0"/>
                  </a:lnTo>
                  <a:lnTo>
                    <a:pt x="0" y="4853305"/>
                  </a:lnTo>
                  <a:close/>
                </a:path>
              </a:pathLst>
            </a:custGeom>
            <a:blipFill>
              <a:blip r:embed="rId2"/>
              <a:stretch>
                <a:fillRect l="0" t="-9699" r="0" b="-9698"/>
              </a:stretch>
            </a:blipFill>
          </p:spPr>
        </p:sp>
      </p:grpSp>
      <p:grpSp>
        <p:nvGrpSpPr>
          <p:cNvPr name="Group 4" id="4"/>
          <p:cNvGrpSpPr/>
          <p:nvPr/>
        </p:nvGrpSpPr>
        <p:grpSpPr>
          <a:xfrm rot="0">
            <a:off x="14587920" y="6482880"/>
            <a:ext cx="3699720" cy="3803760"/>
            <a:chOff x="0" y="0"/>
            <a:chExt cx="4932960" cy="5071680"/>
          </a:xfrm>
        </p:grpSpPr>
        <p:sp>
          <p:nvSpPr>
            <p:cNvPr name="Freeform 5" id="5"/>
            <p:cNvSpPr/>
            <p:nvPr/>
          </p:nvSpPr>
          <p:spPr>
            <a:xfrm flipH="false" flipV="false" rot="0">
              <a:off x="0" y="0"/>
              <a:ext cx="4932934" cy="5071618"/>
            </a:xfrm>
            <a:custGeom>
              <a:avLst/>
              <a:gdLst/>
              <a:ahLst/>
              <a:cxnLst/>
              <a:rect r="r" b="b" t="t" l="l"/>
              <a:pathLst>
                <a:path h="5071618" w="4932934">
                  <a:moveTo>
                    <a:pt x="0" y="0"/>
                  </a:moveTo>
                  <a:lnTo>
                    <a:pt x="4932934" y="0"/>
                  </a:lnTo>
                  <a:lnTo>
                    <a:pt x="4932934" y="5071618"/>
                  </a:lnTo>
                  <a:lnTo>
                    <a:pt x="0" y="5071618"/>
                  </a:lnTo>
                  <a:lnTo>
                    <a:pt x="0" y="0"/>
                  </a:lnTo>
                  <a:close/>
                </a:path>
              </a:pathLst>
            </a:custGeom>
            <a:blipFill>
              <a:blip r:embed="rId3"/>
              <a:stretch>
                <a:fillRect l="0" t="-21" r="0" b="-23"/>
              </a:stretch>
            </a:blipFill>
          </p:spPr>
        </p:sp>
      </p:grpSp>
      <p:sp>
        <p:nvSpPr>
          <p:cNvPr name="TextBox 6" id="6"/>
          <p:cNvSpPr txBox="true"/>
          <p:nvPr/>
        </p:nvSpPr>
        <p:spPr>
          <a:xfrm rot="0">
            <a:off x="2786400" y="78555"/>
            <a:ext cx="12714840" cy="2721885"/>
          </a:xfrm>
          <a:prstGeom prst="rect">
            <a:avLst/>
          </a:prstGeom>
        </p:spPr>
        <p:txBody>
          <a:bodyPr anchor="t" rtlCol="false" tIns="0" lIns="0" bIns="0" rIns="0">
            <a:spAutoFit/>
          </a:bodyPr>
          <a:lstStyle/>
          <a:p>
            <a:pPr algn="ctr">
              <a:lnSpc>
                <a:spcPts val="10080"/>
              </a:lnSpc>
            </a:pPr>
            <a:r>
              <a:rPr lang="en-US" b="true" sz="7200" i="true" spc="-1">
                <a:solidFill>
                  <a:srgbClr val="2D3880"/>
                </a:solidFill>
                <a:latin typeface="Arimo Bold Italics"/>
                <a:ea typeface="Arimo Bold Italics"/>
                <a:cs typeface="Arimo Bold Italics"/>
                <a:sym typeface="Arimo Bold Italics"/>
              </a:rPr>
              <a:t>STUDENTS CONCERN AND GRIEVANCES</a:t>
            </a:r>
          </a:p>
        </p:txBody>
      </p:sp>
      <p:grpSp>
        <p:nvGrpSpPr>
          <p:cNvPr name="Group 7" id="7"/>
          <p:cNvGrpSpPr/>
          <p:nvPr/>
        </p:nvGrpSpPr>
        <p:grpSpPr>
          <a:xfrm rot="0">
            <a:off x="2786400" y="3029400"/>
            <a:ext cx="842400" cy="842400"/>
            <a:chOff x="0" y="0"/>
            <a:chExt cx="1123200" cy="1123200"/>
          </a:xfrm>
        </p:grpSpPr>
        <p:sp>
          <p:nvSpPr>
            <p:cNvPr name="Freeform 8" id="8"/>
            <p:cNvSpPr/>
            <p:nvPr/>
          </p:nvSpPr>
          <p:spPr>
            <a:xfrm flipH="false" flipV="false" rot="0">
              <a:off x="0" y="0"/>
              <a:ext cx="1123188" cy="1123188"/>
            </a:xfrm>
            <a:custGeom>
              <a:avLst/>
              <a:gdLst/>
              <a:ahLst/>
              <a:cxnLst/>
              <a:rect r="r" b="b" t="t" l="l"/>
              <a:pathLst>
                <a:path h="1123188" w="1123188">
                  <a:moveTo>
                    <a:pt x="561594" y="0"/>
                  </a:moveTo>
                  <a:cubicBezTo>
                    <a:pt x="251460" y="0"/>
                    <a:pt x="0" y="251460"/>
                    <a:pt x="0" y="561594"/>
                  </a:cubicBezTo>
                  <a:cubicBezTo>
                    <a:pt x="0" y="871728"/>
                    <a:pt x="251460" y="1123188"/>
                    <a:pt x="561594" y="1123188"/>
                  </a:cubicBezTo>
                  <a:cubicBezTo>
                    <a:pt x="871728" y="1123188"/>
                    <a:pt x="1123188" y="871728"/>
                    <a:pt x="1123188" y="561594"/>
                  </a:cubicBezTo>
                  <a:cubicBezTo>
                    <a:pt x="1123188" y="251460"/>
                    <a:pt x="871728" y="0"/>
                    <a:pt x="561594" y="0"/>
                  </a:cubicBezTo>
                  <a:close/>
                </a:path>
              </a:pathLst>
            </a:custGeom>
            <a:solidFill>
              <a:srgbClr val="2D3880"/>
            </a:solidFill>
          </p:spPr>
        </p:sp>
      </p:grpSp>
      <p:sp>
        <p:nvSpPr>
          <p:cNvPr name="TextBox 9" id="9"/>
          <p:cNvSpPr txBox="true"/>
          <p:nvPr/>
        </p:nvSpPr>
        <p:spPr>
          <a:xfrm rot="0">
            <a:off x="2916000" y="3042810"/>
            <a:ext cx="582840" cy="699390"/>
          </a:xfrm>
          <a:prstGeom prst="rect">
            <a:avLst/>
          </a:prstGeom>
        </p:spPr>
        <p:txBody>
          <a:bodyPr anchor="t" rtlCol="false" tIns="0" lIns="0" bIns="0" rIns="0">
            <a:spAutoFit/>
          </a:bodyPr>
          <a:lstStyle/>
          <a:p>
            <a:pPr algn="ctr">
              <a:lnSpc>
                <a:spcPts val="3919"/>
              </a:lnSpc>
            </a:pPr>
            <a:r>
              <a:rPr lang="en-US" sz="2799" spc="0">
                <a:solidFill>
                  <a:srgbClr val="FFFFFF"/>
                </a:solidFill>
                <a:latin typeface="Glacial Indifference"/>
                <a:ea typeface="Glacial Indifference"/>
                <a:cs typeface="Glacial Indifference"/>
                <a:sym typeface="Glacial Indifference"/>
              </a:rPr>
              <a:t>01</a:t>
            </a:r>
          </a:p>
        </p:txBody>
      </p:sp>
      <p:grpSp>
        <p:nvGrpSpPr>
          <p:cNvPr name="Group 10" id="10"/>
          <p:cNvGrpSpPr/>
          <p:nvPr/>
        </p:nvGrpSpPr>
        <p:grpSpPr>
          <a:xfrm rot="0">
            <a:off x="2786400" y="4158000"/>
            <a:ext cx="842400" cy="842400"/>
            <a:chOff x="0" y="0"/>
            <a:chExt cx="1123200" cy="1123200"/>
          </a:xfrm>
        </p:grpSpPr>
        <p:sp>
          <p:nvSpPr>
            <p:cNvPr name="Freeform 11" id="11"/>
            <p:cNvSpPr/>
            <p:nvPr/>
          </p:nvSpPr>
          <p:spPr>
            <a:xfrm flipH="false" flipV="false" rot="0">
              <a:off x="0" y="0"/>
              <a:ext cx="1123188" cy="1123188"/>
            </a:xfrm>
            <a:custGeom>
              <a:avLst/>
              <a:gdLst/>
              <a:ahLst/>
              <a:cxnLst/>
              <a:rect r="r" b="b" t="t" l="l"/>
              <a:pathLst>
                <a:path h="1123188" w="1123188">
                  <a:moveTo>
                    <a:pt x="561594" y="0"/>
                  </a:moveTo>
                  <a:cubicBezTo>
                    <a:pt x="251460" y="0"/>
                    <a:pt x="0" y="251460"/>
                    <a:pt x="0" y="561594"/>
                  </a:cubicBezTo>
                  <a:cubicBezTo>
                    <a:pt x="0" y="871728"/>
                    <a:pt x="251460" y="1123188"/>
                    <a:pt x="561594" y="1123188"/>
                  </a:cubicBezTo>
                  <a:cubicBezTo>
                    <a:pt x="871728" y="1123188"/>
                    <a:pt x="1123188" y="871728"/>
                    <a:pt x="1123188" y="561594"/>
                  </a:cubicBezTo>
                  <a:cubicBezTo>
                    <a:pt x="1123188" y="251460"/>
                    <a:pt x="871728" y="0"/>
                    <a:pt x="561594" y="0"/>
                  </a:cubicBezTo>
                  <a:close/>
                </a:path>
              </a:pathLst>
            </a:custGeom>
            <a:solidFill>
              <a:srgbClr val="2D3880"/>
            </a:solidFill>
          </p:spPr>
        </p:sp>
      </p:grpSp>
      <p:sp>
        <p:nvSpPr>
          <p:cNvPr name="TextBox 12" id="12"/>
          <p:cNvSpPr txBox="true"/>
          <p:nvPr/>
        </p:nvSpPr>
        <p:spPr>
          <a:xfrm rot="0">
            <a:off x="2916000" y="4171050"/>
            <a:ext cx="582840" cy="699390"/>
          </a:xfrm>
          <a:prstGeom prst="rect">
            <a:avLst/>
          </a:prstGeom>
        </p:spPr>
        <p:txBody>
          <a:bodyPr anchor="t" rtlCol="false" tIns="0" lIns="0" bIns="0" rIns="0">
            <a:spAutoFit/>
          </a:bodyPr>
          <a:lstStyle/>
          <a:p>
            <a:pPr algn="ctr">
              <a:lnSpc>
                <a:spcPts val="3919"/>
              </a:lnSpc>
            </a:pPr>
            <a:r>
              <a:rPr lang="en-US" sz="2799" spc="0">
                <a:solidFill>
                  <a:srgbClr val="FFFFFF"/>
                </a:solidFill>
                <a:latin typeface="Glacial Indifference"/>
                <a:ea typeface="Glacial Indifference"/>
                <a:cs typeface="Glacial Indifference"/>
                <a:sym typeface="Glacial Indifference"/>
              </a:rPr>
              <a:t>02</a:t>
            </a:r>
          </a:p>
        </p:txBody>
      </p:sp>
      <p:grpSp>
        <p:nvGrpSpPr>
          <p:cNvPr name="Group 13" id="13"/>
          <p:cNvGrpSpPr/>
          <p:nvPr/>
        </p:nvGrpSpPr>
        <p:grpSpPr>
          <a:xfrm rot="0">
            <a:off x="2786400" y="5286240"/>
            <a:ext cx="842400" cy="842400"/>
            <a:chOff x="0" y="0"/>
            <a:chExt cx="1123200" cy="1123200"/>
          </a:xfrm>
        </p:grpSpPr>
        <p:sp>
          <p:nvSpPr>
            <p:cNvPr name="Freeform 14" id="14"/>
            <p:cNvSpPr/>
            <p:nvPr/>
          </p:nvSpPr>
          <p:spPr>
            <a:xfrm flipH="false" flipV="false" rot="0">
              <a:off x="0" y="0"/>
              <a:ext cx="1123188" cy="1123188"/>
            </a:xfrm>
            <a:custGeom>
              <a:avLst/>
              <a:gdLst/>
              <a:ahLst/>
              <a:cxnLst/>
              <a:rect r="r" b="b" t="t" l="l"/>
              <a:pathLst>
                <a:path h="1123188" w="1123188">
                  <a:moveTo>
                    <a:pt x="561594" y="0"/>
                  </a:moveTo>
                  <a:cubicBezTo>
                    <a:pt x="251460" y="0"/>
                    <a:pt x="0" y="251460"/>
                    <a:pt x="0" y="561594"/>
                  </a:cubicBezTo>
                  <a:cubicBezTo>
                    <a:pt x="0" y="871728"/>
                    <a:pt x="251460" y="1123188"/>
                    <a:pt x="561594" y="1123188"/>
                  </a:cubicBezTo>
                  <a:cubicBezTo>
                    <a:pt x="871728" y="1123188"/>
                    <a:pt x="1123188" y="871728"/>
                    <a:pt x="1123188" y="561594"/>
                  </a:cubicBezTo>
                  <a:cubicBezTo>
                    <a:pt x="1123188" y="251460"/>
                    <a:pt x="871728" y="0"/>
                    <a:pt x="561594" y="0"/>
                  </a:cubicBezTo>
                  <a:close/>
                </a:path>
              </a:pathLst>
            </a:custGeom>
            <a:solidFill>
              <a:srgbClr val="2D3880"/>
            </a:solidFill>
          </p:spPr>
        </p:sp>
      </p:grpSp>
      <p:sp>
        <p:nvSpPr>
          <p:cNvPr name="TextBox 15" id="15"/>
          <p:cNvSpPr txBox="true"/>
          <p:nvPr/>
        </p:nvSpPr>
        <p:spPr>
          <a:xfrm rot="0">
            <a:off x="2916000" y="5299650"/>
            <a:ext cx="582840" cy="699390"/>
          </a:xfrm>
          <a:prstGeom prst="rect">
            <a:avLst/>
          </a:prstGeom>
        </p:spPr>
        <p:txBody>
          <a:bodyPr anchor="t" rtlCol="false" tIns="0" lIns="0" bIns="0" rIns="0">
            <a:spAutoFit/>
          </a:bodyPr>
          <a:lstStyle/>
          <a:p>
            <a:pPr algn="ctr">
              <a:lnSpc>
                <a:spcPts val="3919"/>
              </a:lnSpc>
            </a:pPr>
            <a:r>
              <a:rPr lang="en-US" sz="2799" spc="0">
                <a:solidFill>
                  <a:srgbClr val="FFFFFF"/>
                </a:solidFill>
                <a:latin typeface="Glacial Indifference"/>
                <a:ea typeface="Glacial Indifference"/>
                <a:cs typeface="Glacial Indifference"/>
                <a:sym typeface="Glacial Indifference"/>
              </a:rPr>
              <a:t>03</a:t>
            </a:r>
          </a:p>
        </p:txBody>
      </p:sp>
      <p:grpSp>
        <p:nvGrpSpPr>
          <p:cNvPr name="Group 16" id="16"/>
          <p:cNvGrpSpPr/>
          <p:nvPr/>
        </p:nvGrpSpPr>
        <p:grpSpPr>
          <a:xfrm rot="0">
            <a:off x="2786400" y="6414840"/>
            <a:ext cx="842400" cy="842400"/>
            <a:chOff x="0" y="0"/>
            <a:chExt cx="1123200" cy="1123200"/>
          </a:xfrm>
        </p:grpSpPr>
        <p:sp>
          <p:nvSpPr>
            <p:cNvPr name="Freeform 17" id="17"/>
            <p:cNvSpPr/>
            <p:nvPr/>
          </p:nvSpPr>
          <p:spPr>
            <a:xfrm flipH="false" flipV="false" rot="0">
              <a:off x="0" y="0"/>
              <a:ext cx="1123188" cy="1123188"/>
            </a:xfrm>
            <a:custGeom>
              <a:avLst/>
              <a:gdLst/>
              <a:ahLst/>
              <a:cxnLst/>
              <a:rect r="r" b="b" t="t" l="l"/>
              <a:pathLst>
                <a:path h="1123188" w="1123188">
                  <a:moveTo>
                    <a:pt x="561594" y="0"/>
                  </a:moveTo>
                  <a:cubicBezTo>
                    <a:pt x="251460" y="0"/>
                    <a:pt x="0" y="251460"/>
                    <a:pt x="0" y="561594"/>
                  </a:cubicBezTo>
                  <a:cubicBezTo>
                    <a:pt x="0" y="871728"/>
                    <a:pt x="251460" y="1123188"/>
                    <a:pt x="561594" y="1123188"/>
                  </a:cubicBezTo>
                  <a:cubicBezTo>
                    <a:pt x="871728" y="1123188"/>
                    <a:pt x="1123188" y="871728"/>
                    <a:pt x="1123188" y="561594"/>
                  </a:cubicBezTo>
                  <a:cubicBezTo>
                    <a:pt x="1123188" y="251460"/>
                    <a:pt x="871728" y="0"/>
                    <a:pt x="561594" y="0"/>
                  </a:cubicBezTo>
                  <a:close/>
                </a:path>
              </a:pathLst>
            </a:custGeom>
            <a:solidFill>
              <a:srgbClr val="2D3880"/>
            </a:solidFill>
          </p:spPr>
        </p:sp>
      </p:grpSp>
      <p:sp>
        <p:nvSpPr>
          <p:cNvPr name="TextBox 18" id="18"/>
          <p:cNvSpPr txBox="true"/>
          <p:nvPr/>
        </p:nvSpPr>
        <p:spPr>
          <a:xfrm rot="0">
            <a:off x="2916000" y="6428250"/>
            <a:ext cx="582840" cy="699390"/>
          </a:xfrm>
          <a:prstGeom prst="rect">
            <a:avLst/>
          </a:prstGeom>
        </p:spPr>
        <p:txBody>
          <a:bodyPr anchor="t" rtlCol="false" tIns="0" lIns="0" bIns="0" rIns="0">
            <a:spAutoFit/>
          </a:bodyPr>
          <a:lstStyle/>
          <a:p>
            <a:pPr algn="ctr">
              <a:lnSpc>
                <a:spcPts val="3919"/>
              </a:lnSpc>
            </a:pPr>
            <a:r>
              <a:rPr lang="en-US" sz="2799" spc="0">
                <a:solidFill>
                  <a:srgbClr val="FFFFFF"/>
                </a:solidFill>
                <a:latin typeface="Glacial Indifference"/>
                <a:ea typeface="Glacial Indifference"/>
                <a:cs typeface="Glacial Indifference"/>
                <a:sym typeface="Glacial Indifference"/>
              </a:rPr>
              <a:t>04</a:t>
            </a:r>
          </a:p>
        </p:txBody>
      </p:sp>
      <p:grpSp>
        <p:nvGrpSpPr>
          <p:cNvPr name="Group 19" id="19"/>
          <p:cNvGrpSpPr/>
          <p:nvPr/>
        </p:nvGrpSpPr>
        <p:grpSpPr>
          <a:xfrm rot="0">
            <a:off x="9494280" y="3029400"/>
            <a:ext cx="842400" cy="842400"/>
            <a:chOff x="0" y="0"/>
            <a:chExt cx="1123200" cy="1123200"/>
          </a:xfrm>
        </p:grpSpPr>
        <p:sp>
          <p:nvSpPr>
            <p:cNvPr name="Freeform 20" id="20"/>
            <p:cNvSpPr/>
            <p:nvPr/>
          </p:nvSpPr>
          <p:spPr>
            <a:xfrm flipH="false" flipV="false" rot="0">
              <a:off x="0" y="0"/>
              <a:ext cx="1123188" cy="1123188"/>
            </a:xfrm>
            <a:custGeom>
              <a:avLst/>
              <a:gdLst/>
              <a:ahLst/>
              <a:cxnLst/>
              <a:rect r="r" b="b" t="t" l="l"/>
              <a:pathLst>
                <a:path h="1123188" w="1123188">
                  <a:moveTo>
                    <a:pt x="561594" y="0"/>
                  </a:moveTo>
                  <a:cubicBezTo>
                    <a:pt x="251460" y="0"/>
                    <a:pt x="0" y="251460"/>
                    <a:pt x="0" y="561594"/>
                  </a:cubicBezTo>
                  <a:cubicBezTo>
                    <a:pt x="0" y="871728"/>
                    <a:pt x="251460" y="1123188"/>
                    <a:pt x="561594" y="1123188"/>
                  </a:cubicBezTo>
                  <a:cubicBezTo>
                    <a:pt x="871728" y="1123188"/>
                    <a:pt x="1123188" y="871728"/>
                    <a:pt x="1123188" y="561594"/>
                  </a:cubicBezTo>
                  <a:cubicBezTo>
                    <a:pt x="1123188" y="251460"/>
                    <a:pt x="871728" y="0"/>
                    <a:pt x="561594" y="0"/>
                  </a:cubicBezTo>
                  <a:close/>
                </a:path>
              </a:pathLst>
            </a:custGeom>
            <a:solidFill>
              <a:srgbClr val="2D3880"/>
            </a:solidFill>
          </p:spPr>
        </p:sp>
      </p:grpSp>
      <p:sp>
        <p:nvSpPr>
          <p:cNvPr name="TextBox 21" id="21"/>
          <p:cNvSpPr txBox="true"/>
          <p:nvPr/>
        </p:nvSpPr>
        <p:spPr>
          <a:xfrm rot="0">
            <a:off x="9623880" y="3042810"/>
            <a:ext cx="582840" cy="699390"/>
          </a:xfrm>
          <a:prstGeom prst="rect">
            <a:avLst/>
          </a:prstGeom>
        </p:spPr>
        <p:txBody>
          <a:bodyPr anchor="t" rtlCol="false" tIns="0" lIns="0" bIns="0" rIns="0">
            <a:spAutoFit/>
          </a:bodyPr>
          <a:lstStyle/>
          <a:p>
            <a:pPr algn="ctr">
              <a:lnSpc>
                <a:spcPts val="3919"/>
              </a:lnSpc>
            </a:pPr>
            <a:r>
              <a:rPr lang="en-US" sz="2799" spc="0">
                <a:solidFill>
                  <a:srgbClr val="FFFFFF"/>
                </a:solidFill>
                <a:latin typeface="Glacial Indifference"/>
                <a:ea typeface="Glacial Indifference"/>
                <a:cs typeface="Glacial Indifference"/>
                <a:sym typeface="Glacial Indifference"/>
              </a:rPr>
              <a:t>05</a:t>
            </a:r>
          </a:p>
        </p:txBody>
      </p:sp>
      <p:grpSp>
        <p:nvGrpSpPr>
          <p:cNvPr name="Group 22" id="22"/>
          <p:cNvGrpSpPr/>
          <p:nvPr/>
        </p:nvGrpSpPr>
        <p:grpSpPr>
          <a:xfrm rot="0">
            <a:off x="9494280" y="4158000"/>
            <a:ext cx="842400" cy="842400"/>
            <a:chOff x="0" y="0"/>
            <a:chExt cx="1123200" cy="1123200"/>
          </a:xfrm>
        </p:grpSpPr>
        <p:sp>
          <p:nvSpPr>
            <p:cNvPr name="Freeform 23" id="23"/>
            <p:cNvSpPr/>
            <p:nvPr/>
          </p:nvSpPr>
          <p:spPr>
            <a:xfrm flipH="false" flipV="false" rot="0">
              <a:off x="0" y="0"/>
              <a:ext cx="1123188" cy="1123188"/>
            </a:xfrm>
            <a:custGeom>
              <a:avLst/>
              <a:gdLst/>
              <a:ahLst/>
              <a:cxnLst/>
              <a:rect r="r" b="b" t="t" l="l"/>
              <a:pathLst>
                <a:path h="1123188" w="1123188">
                  <a:moveTo>
                    <a:pt x="561594" y="0"/>
                  </a:moveTo>
                  <a:cubicBezTo>
                    <a:pt x="251460" y="0"/>
                    <a:pt x="0" y="251460"/>
                    <a:pt x="0" y="561594"/>
                  </a:cubicBezTo>
                  <a:cubicBezTo>
                    <a:pt x="0" y="871728"/>
                    <a:pt x="251460" y="1123188"/>
                    <a:pt x="561594" y="1123188"/>
                  </a:cubicBezTo>
                  <a:cubicBezTo>
                    <a:pt x="871728" y="1123188"/>
                    <a:pt x="1123188" y="871728"/>
                    <a:pt x="1123188" y="561594"/>
                  </a:cubicBezTo>
                  <a:cubicBezTo>
                    <a:pt x="1123188" y="251460"/>
                    <a:pt x="871728" y="0"/>
                    <a:pt x="561594" y="0"/>
                  </a:cubicBezTo>
                  <a:close/>
                </a:path>
              </a:pathLst>
            </a:custGeom>
            <a:solidFill>
              <a:srgbClr val="2D3880"/>
            </a:solidFill>
          </p:spPr>
        </p:sp>
      </p:grpSp>
      <p:sp>
        <p:nvSpPr>
          <p:cNvPr name="TextBox 24" id="24"/>
          <p:cNvSpPr txBox="true"/>
          <p:nvPr/>
        </p:nvSpPr>
        <p:spPr>
          <a:xfrm rot="0">
            <a:off x="9623880" y="4171050"/>
            <a:ext cx="582840" cy="699390"/>
          </a:xfrm>
          <a:prstGeom prst="rect">
            <a:avLst/>
          </a:prstGeom>
        </p:spPr>
        <p:txBody>
          <a:bodyPr anchor="t" rtlCol="false" tIns="0" lIns="0" bIns="0" rIns="0">
            <a:spAutoFit/>
          </a:bodyPr>
          <a:lstStyle/>
          <a:p>
            <a:pPr algn="ctr">
              <a:lnSpc>
                <a:spcPts val="3919"/>
              </a:lnSpc>
            </a:pPr>
            <a:r>
              <a:rPr lang="en-US" sz="2799" spc="0">
                <a:solidFill>
                  <a:srgbClr val="FFFFFF"/>
                </a:solidFill>
                <a:latin typeface="Glacial Indifference"/>
                <a:ea typeface="Glacial Indifference"/>
                <a:cs typeface="Glacial Indifference"/>
                <a:sym typeface="Glacial Indifference"/>
              </a:rPr>
              <a:t>06</a:t>
            </a:r>
          </a:p>
        </p:txBody>
      </p:sp>
      <p:grpSp>
        <p:nvGrpSpPr>
          <p:cNvPr name="Group 25" id="25"/>
          <p:cNvGrpSpPr/>
          <p:nvPr/>
        </p:nvGrpSpPr>
        <p:grpSpPr>
          <a:xfrm rot="0">
            <a:off x="9494280" y="5286240"/>
            <a:ext cx="842400" cy="842400"/>
            <a:chOff x="0" y="0"/>
            <a:chExt cx="1123200" cy="1123200"/>
          </a:xfrm>
        </p:grpSpPr>
        <p:sp>
          <p:nvSpPr>
            <p:cNvPr name="Freeform 26" id="26"/>
            <p:cNvSpPr/>
            <p:nvPr/>
          </p:nvSpPr>
          <p:spPr>
            <a:xfrm flipH="false" flipV="false" rot="0">
              <a:off x="0" y="0"/>
              <a:ext cx="1123188" cy="1123188"/>
            </a:xfrm>
            <a:custGeom>
              <a:avLst/>
              <a:gdLst/>
              <a:ahLst/>
              <a:cxnLst/>
              <a:rect r="r" b="b" t="t" l="l"/>
              <a:pathLst>
                <a:path h="1123188" w="1123188">
                  <a:moveTo>
                    <a:pt x="561594" y="0"/>
                  </a:moveTo>
                  <a:cubicBezTo>
                    <a:pt x="251460" y="0"/>
                    <a:pt x="0" y="251460"/>
                    <a:pt x="0" y="561594"/>
                  </a:cubicBezTo>
                  <a:cubicBezTo>
                    <a:pt x="0" y="871728"/>
                    <a:pt x="251460" y="1123188"/>
                    <a:pt x="561594" y="1123188"/>
                  </a:cubicBezTo>
                  <a:cubicBezTo>
                    <a:pt x="871728" y="1123188"/>
                    <a:pt x="1123188" y="871728"/>
                    <a:pt x="1123188" y="561594"/>
                  </a:cubicBezTo>
                  <a:cubicBezTo>
                    <a:pt x="1123188" y="251460"/>
                    <a:pt x="871728" y="0"/>
                    <a:pt x="561594" y="0"/>
                  </a:cubicBezTo>
                  <a:close/>
                </a:path>
              </a:pathLst>
            </a:custGeom>
            <a:solidFill>
              <a:srgbClr val="2D3880"/>
            </a:solidFill>
          </p:spPr>
        </p:sp>
      </p:grpSp>
      <p:sp>
        <p:nvSpPr>
          <p:cNvPr name="TextBox 27" id="27"/>
          <p:cNvSpPr txBox="true"/>
          <p:nvPr/>
        </p:nvSpPr>
        <p:spPr>
          <a:xfrm rot="0">
            <a:off x="9623880" y="5299650"/>
            <a:ext cx="582840" cy="699390"/>
          </a:xfrm>
          <a:prstGeom prst="rect">
            <a:avLst/>
          </a:prstGeom>
        </p:spPr>
        <p:txBody>
          <a:bodyPr anchor="t" rtlCol="false" tIns="0" lIns="0" bIns="0" rIns="0">
            <a:spAutoFit/>
          </a:bodyPr>
          <a:lstStyle/>
          <a:p>
            <a:pPr algn="ctr">
              <a:lnSpc>
                <a:spcPts val="3919"/>
              </a:lnSpc>
            </a:pPr>
            <a:r>
              <a:rPr lang="en-US" sz="2799" spc="0">
                <a:solidFill>
                  <a:srgbClr val="FFFFFF"/>
                </a:solidFill>
                <a:latin typeface="Glacial Indifference"/>
                <a:ea typeface="Glacial Indifference"/>
                <a:cs typeface="Glacial Indifference"/>
                <a:sym typeface="Glacial Indifference"/>
              </a:rPr>
              <a:t>07</a:t>
            </a:r>
          </a:p>
        </p:txBody>
      </p:sp>
      <p:grpSp>
        <p:nvGrpSpPr>
          <p:cNvPr name="Group 28" id="28"/>
          <p:cNvGrpSpPr/>
          <p:nvPr/>
        </p:nvGrpSpPr>
        <p:grpSpPr>
          <a:xfrm rot="0">
            <a:off x="9494280" y="6414840"/>
            <a:ext cx="842400" cy="842400"/>
            <a:chOff x="0" y="0"/>
            <a:chExt cx="1123200" cy="1123200"/>
          </a:xfrm>
        </p:grpSpPr>
        <p:sp>
          <p:nvSpPr>
            <p:cNvPr name="Freeform 29" id="29"/>
            <p:cNvSpPr/>
            <p:nvPr/>
          </p:nvSpPr>
          <p:spPr>
            <a:xfrm flipH="false" flipV="false" rot="0">
              <a:off x="0" y="0"/>
              <a:ext cx="1123188" cy="1123188"/>
            </a:xfrm>
            <a:custGeom>
              <a:avLst/>
              <a:gdLst/>
              <a:ahLst/>
              <a:cxnLst/>
              <a:rect r="r" b="b" t="t" l="l"/>
              <a:pathLst>
                <a:path h="1123188" w="1123188">
                  <a:moveTo>
                    <a:pt x="561594" y="0"/>
                  </a:moveTo>
                  <a:cubicBezTo>
                    <a:pt x="251460" y="0"/>
                    <a:pt x="0" y="251460"/>
                    <a:pt x="0" y="561594"/>
                  </a:cubicBezTo>
                  <a:cubicBezTo>
                    <a:pt x="0" y="871728"/>
                    <a:pt x="251460" y="1123188"/>
                    <a:pt x="561594" y="1123188"/>
                  </a:cubicBezTo>
                  <a:cubicBezTo>
                    <a:pt x="871728" y="1123188"/>
                    <a:pt x="1123188" y="871728"/>
                    <a:pt x="1123188" y="561594"/>
                  </a:cubicBezTo>
                  <a:cubicBezTo>
                    <a:pt x="1123188" y="251460"/>
                    <a:pt x="871728" y="0"/>
                    <a:pt x="561594" y="0"/>
                  </a:cubicBezTo>
                  <a:close/>
                </a:path>
              </a:pathLst>
            </a:custGeom>
            <a:solidFill>
              <a:srgbClr val="2D3880"/>
            </a:solidFill>
          </p:spPr>
        </p:sp>
      </p:grpSp>
      <p:sp>
        <p:nvSpPr>
          <p:cNvPr name="TextBox 30" id="30"/>
          <p:cNvSpPr txBox="true"/>
          <p:nvPr/>
        </p:nvSpPr>
        <p:spPr>
          <a:xfrm rot="0">
            <a:off x="9623880" y="6428250"/>
            <a:ext cx="582840" cy="699390"/>
          </a:xfrm>
          <a:prstGeom prst="rect">
            <a:avLst/>
          </a:prstGeom>
        </p:spPr>
        <p:txBody>
          <a:bodyPr anchor="t" rtlCol="false" tIns="0" lIns="0" bIns="0" rIns="0">
            <a:spAutoFit/>
          </a:bodyPr>
          <a:lstStyle/>
          <a:p>
            <a:pPr algn="ctr">
              <a:lnSpc>
                <a:spcPts val="3919"/>
              </a:lnSpc>
            </a:pPr>
            <a:r>
              <a:rPr lang="en-US" sz="2799" spc="0">
                <a:solidFill>
                  <a:srgbClr val="FFFFFF"/>
                </a:solidFill>
                <a:latin typeface="Glacial Indifference"/>
                <a:ea typeface="Glacial Indifference"/>
                <a:cs typeface="Glacial Indifference"/>
                <a:sym typeface="Glacial Indifference"/>
              </a:rPr>
              <a:t>08</a:t>
            </a:r>
          </a:p>
        </p:txBody>
      </p:sp>
      <p:sp>
        <p:nvSpPr>
          <p:cNvPr name="TextBox 31" id="31"/>
          <p:cNvSpPr txBox="true"/>
          <p:nvPr/>
        </p:nvSpPr>
        <p:spPr>
          <a:xfrm rot="0">
            <a:off x="3837600" y="3127020"/>
            <a:ext cx="4954680" cy="606540"/>
          </a:xfrm>
          <a:prstGeom prst="rect">
            <a:avLst/>
          </a:prstGeom>
        </p:spPr>
        <p:txBody>
          <a:bodyPr anchor="t" rtlCol="false" tIns="0" lIns="0" bIns="0" rIns="0">
            <a:spAutoFit/>
          </a:bodyPr>
          <a:lstStyle/>
          <a:p>
            <a:pPr algn="l">
              <a:lnSpc>
                <a:spcPts val="4479"/>
              </a:lnSpc>
            </a:pPr>
            <a:r>
              <a:rPr lang="en-US" sz="3600" spc="-1">
                <a:solidFill>
                  <a:srgbClr val="2D3880"/>
                </a:solidFill>
                <a:latin typeface="Arimo"/>
                <a:ea typeface="Arimo"/>
                <a:cs typeface="Arimo"/>
                <a:sym typeface="Arimo"/>
              </a:rPr>
              <a:t>Hygiene Issue</a:t>
            </a:r>
          </a:p>
        </p:txBody>
      </p:sp>
      <p:sp>
        <p:nvSpPr>
          <p:cNvPr name="TextBox 32" id="32"/>
          <p:cNvSpPr txBox="true"/>
          <p:nvPr/>
        </p:nvSpPr>
        <p:spPr>
          <a:xfrm rot="0">
            <a:off x="3837600" y="4255260"/>
            <a:ext cx="4954680" cy="606540"/>
          </a:xfrm>
          <a:prstGeom prst="rect">
            <a:avLst/>
          </a:prstGeom>
        </p:spPr>
        <p:txBody>
          <a:bodyPr anchor="t" rtlCol="false" tIns="0" lIns="0" bIns="0" rIns="0">
            <a:spAutoFit/>
          </a:bodyPr>
          <a:lstStyle/>
          <a:p>
            <a:pPr algn="l">
              <a:lnSpc>
                <a:spcPts val="4479"/>
              </a:lnSpc>
            </a:pPr>
            <a:r>
              <a:rPr lang="en-US" sz="3600" spc="-1">
                <a:solidFill>
                  <a:srgbClr val="2D3880"/>
                </a:solidFill>
                <a:latin typeface="Arimo"/>
                <a:ea typeface="Arimo"/>
                <a:cs typeface="Arimo"/>
                <a:sym typeface="Arimo"/>
              </a:rPr>
              <a:t>Quality Issue</a:t>
            </a:r>
          </a:p>
        </p:txBody>
      </p:sp>
      <p:sp>
        <p:nvSpPr>
          <p:cNvPr name="TextBox 33" id="33"/>
          <p:cNvSpPr txBox="true"/>
          <p:nvPr/>
        </p:nvSpPr>
        <p:spPr>
          <a:xfrm rot="0">
            <a:off x="3837600" y="6503460"/>
            <a:ext cx="4954680" cy="606540"/>
          </a:xfrm>
          <a:prstGeom prst="rect">
            <a:avLst/>
          </a:prstGeom>
        </p:spPr>
        <p:txBody>
          <a:bodyPr anchor="t" rtlCol="false" tIns="0" lIns="0" bIns="0" rIns="0">
            <a:spAutoFit/>
          </a:bodyPr>
          <a:lstStyle/>
          <a:p>
            <a:pPr algn="l">
              <a:lnSpc>
                <a:spcPts val="4479"/>
              </a:lnSpc>
            </a:pPr>
            <a:r>
              <a:rPr lang="en-US" sz="3600" spc="-1">
                <a:solidFill>
                  <a:srgbClr val="2D3880"/>
                </a:solidFill>
                <a:latin typeface="Arimo"/>
                <a:ea typeface="Arimo"/>
                <a:cs typeface="Arimo"/>
                <a:sym typeface="Arimo"/>
              </a:rPr>
              <a:t>Taste Issue</a:t>
            </a:r>
          </a:p>
        </p:txBody>
      </p:sp>
      <p:sp>
        <p:nvSpPr>
          <p:cNvPr name="TextBox 34" id="34"/>
          <p:cNvSpPr txBox="true"/>
          <p:nvPr/>
        </p:nvSpPr>
        <p:spPr>
          <a:xfrm rot="0">
            <a:off x="10546560" y="3115140"/>
            <a:ext cx="4954680" cy="606540"/>
          </a:xfrm>
          <a:prstGeom prst="rect">
            <a:avLst/>
          </a:prstGeom>
        </p:spPr>
        <p:txBody>
          <a:bodyPr anchor="t" rtlCol="false" tIns="0" lIns="0" bIns="0" rIns="0">
            <a:spAutoFit/>
          </a:bodyPr>
          <a:lstStyle/>
          <a:p>
            <a:pPr algn="l">
              <a:lnSpc>
                <a:spcPts val="4479"/>
              </a:lnSpc>
            </a:pPr>
            <a:r>
              <a:rPr lang="en-US" sz="3600" spc="-1">
                <a:solidFill>
                  <a:srgbClr val="2D3880"/>
                </a:solidFill>
                <a:latin typeface="Arimo"/>
                <a:ea typeface="Arimo"/>
                <a:cs typeface="Arimo"/>
                <a:sym typeface="Arimo"/>
              </a:rPr>
              <a:t>Delay in Service</a:t>
            </a:r>
          </a:p>
        </p:txBody>
      </p:sp>
      <p:sp>
        <p:nvSpPr>
          <p:cNvPr name="TextBox 35" id="35"/>
          <p:cNvSpPr txBox="true"/>
          <p:nvPr/>
        </p:nvSpPr>
        <p:spPr>
          <a:xfrm rot="0">
            <a:off x="10545480" y="4255260"/>
            <a:ext cx="4955760" cy="606540"/>
          </a:xfrm>
          <a:prstGeom prst="rect">
            <a:avLst/>
          </a:prstGeom>
        </p:spPr>
        <p:txBody>
          <a:bodyPr anchor="t" rtlCol="false" tIns="0" lIns="0" bIns="0" rIns="0">
            <a:spAutoFit/>
          </a:bodyPr>
          <a:lstStyle/>
          <a:p>
            <a:pPr algn="l">
              <a:lnSpc>
                <a:spcPts val="4479"/>
              </a:lnSpc>
            </a:pPr>
            <a:r>
              <a:rPr lang="en-US" sz="3600" spc="-1">
                <a:solidFill>
                  <a:srgbClr val="2D3880"/>
                </a:solidFill>
                <a:latin typeface="Arimo"/>
                <a:ea typeface="Arimo"/>
                <a:cs typeface="Arimo"/>
                <a:sym typeface="Arimo"/>
              </a:rPr>
              <a:t>Rude Behaviour</a:t>
            </a:r>
          </a:p>
        </p:txBody>
      </p:sp>
      <p:sp>
        <p:nvSpPr>
          <p:cNvPr name="TextBox 36" id="36"/>
          <p:cNvSpPr txBox="true"/>
          <p:nvPr/>
        </p:nvSpPr>
        <p:spPr>
          <a:xfrm rot="0">
            <a:off x="10545480" y="5383860"/>
            <a:ext cx="5654520" cy="607260"/>
          </a:xfrm>
          <a:prstGeom prst="rect">
            <a:avLst/>
          </a:prstGeom>
        </p:spPr>
        <p:txBody>
          <a:bodyPr anchor="t" rtlCol="false" tIns="0" lIns="0" bIns="0" rIns="0">
            <a:spAutoFit/>
          </a:bodyPr>
          <a:lstStyle/>
          <a:p>
            <a:pPr algn="l">
              <a:lnSpc>
                <a:spcPts val="4479"/>
              </a:lnSpc>
            </a:pPr>
            <a:r>
              <a:rPr lang="en-US" sz="3600" spc="-1">
                <a:solidFill>
                  <a:srgbClr val="2D3880"/>
                </a:solidFill>
                <a:latin typeface="Arimo"/>
                <a:ea typeface="Arimo"/>
                <a:cs typeface="Arimo"/>
                <a:sym typeface="Arimo"/>
              </a:rPr>
              <a:t>Cleanliness of Dining area</a:t>
            </a:r>
          </a:p>
        </p:txBody>
      </p:sp>
      <p:sp>
        <p:nvSpPr>
          <p:cNvPr name="TextBox 37" id="37"/>
          <p:cNvSpPr txBox="true"/>
          <p:nvPr/>
        </p:nvSpPr>
        <p:spPr>
          <a:xfrm rot="0">
            <a:off x="10545480" y="6500580"/>
            <a:ext cx="4955760" cy="606540"/>
          </a:xfrm>
          <a:prstGeom prst="rect">
            <a:avLst/>
          </a:prstGeom>
        </p:spPr>
        <p:txBody>
          <a:bodyPr anchor="t" rtlCol="false" tIns="0" lIns="0" bIns="0" rIns="0">
            <a:spAutoFit/>
          </a:bodyPr>
          <a:lstStyle/>
          <a:p>
            <a:pPr algn="l">
              <a:lnSpc>
                <a:spcPts val="4479"/>
              </a:lnSpc>
            </a:pPr>
            <a:r>
              <a:rPr lang="en-US" sz="3600" spc="-1">
                <a:solidFill>
                  <a:srgbClr val="2D3880"/>
                </a:solidFill>
                <a:latin typeface="Arimo"/>
                <a:ea typeface="Arimo"/>
                <a:cs typeface="Arimo"/>
                <a:sym typeface="Arimo"/>
              </a:rPr>
              <a:t>Insufficient Seating</a:t>
            </a:r>
          </a:p>
        </p:txBody>
      </p:sp>
      <p:sp>
        <p:nvSpPr>
          <p:cNvPr name="TextBox 38" id="38"/>
          <p:cNvSpPr txBox="true"/>
          <p:nvPr/>
        </p:nvSpPr>
        <p:spPr>
          <a:xfrm rot="0">
            <a:off x="3837600" y="5372340"/>
            <a:ext cx="4954680" cy="606540"/>
          </a:xfrm>
          <a:prstGeom prst="rect">
            <a:avLst/>
          </a:prstGeom>
        </p:spPr>
        <p:txBody>
          <a:bodyPr anchor="t" rtlCol="false" tIns="0" lIns="0" bIns="0" rIns="0">
            <a:spAutoFit/>
          </a:bodyPr>
          <a:lstStyle/>
          <a:p>
            <a:pPr algn="l">
              <a:lnSpc>
                <a:spcPts val="4479"/>
              </a:lnSpc>
            </a:pPr>
            <a:r>
              <a:rPr lang="en-US" sz="3600" spc="-1">
                <a:solidFill>
                  <a:srgbClr val="2D3880"/>
                </a:solidFill>
                <a:latin typeface="Arimo"/>
                <a:ea typeface="Arimo"/>
                <a:cs typeface="Arimo"/>
                <a:sym typeface="Arimo"/>
              </a:rPr>
              <a:t>Quantity Issue</a:t>
            </a:r>
          </a:p>
        </p:txBody>
      </p:sp>
    </p:spTree>
  </p:cSld>
  <p:clrMapOvr>
    <a:masterClrMapping/>
  </p:clrMapOvr>
  <p:transition spd="fast">
    <p:fade/>
  </p:transition>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06680" y="6120"/>
            <a:ext cx="5143320" cy="5143320"/>
            <a:chOff x="0" y="0"/>
            <a:chExt cx="6857760" cy="6857760"/>
          </a:xfrm>
        </p:grpSpPr>
        <p:sp>
          <p:nvSpPr>
            <p:cNvPr name="Freeform 3" id="3"/>
            <p:cNvSpPr/>
            <p:nvPr/>
          </p:nvSpPr>
          <p:spPr>
            <a:xfrm flipH="false" flipV="false" rot="0">
              <a:off x="0" y="0"/>
              <a:ext cx="6857746" cy="6857746"/>
            </a:xfrm>
            <a:custGeom>
              <a:avLst/>
              <a:gdLst/>
              <a:ahLst/>
              <a:cxnLst/>
              <a:rect r="r" b="b" t="t" l="l"/>
              <a:pathLst>
                <a:path h="6857746" w="6857746">
                  <a:moveTo>
                    <a:pt x="0" y="0"/>
                  </a:moveTo>
                  <a:lnTo>
                    <a:pt x="6857746" y="0"/>
                  </a:lnTo>
                  <a:lnTo>
                    <a:pt x="6857746" y="6857746"/>
                  </a:lnTo>
                  <a:lnTo>
                    <a:pt x="0" y="6857746"/>
                  </a:lnTo>
                  <a:lnTo>
                    <a:pt x="0" y="0"/>
                  </a:lnTo>
                  <a:close/>
                </a:path>
              </a:pathLst>
            </a:custGeom>
            <a:blipFill>
              <a:blip r:embed="rId2"/>
              <a:stretch>
                <a:fillRect l="0" t="0" r="0" b="0"/>
              </a:stretch>
            </a:blipFill>
          </p:spPr>
        </p:sp>
      </p:grpSp>
      <p:sp>
        <p:nvSpPr>
          <p:cNvPr name="TextBox 4" id="4"/>
          <p:cNvSpPr txBox="true"/>
          <p:nvPr/>
        </p:nvSpPr>
        <p:spPr>
          <a:xfrm rot="0">
            <a:off x="1859707" y="183060"/>
            <a:ext cx="17100000" cy="2817749"/>
          </a:xfrm>
          <a:prstGeom prst="rect">
            <a:avLst/>
          </a:prstGeom>
        </p:spPr>
        <p:txBody>
          <a:bodyPr anchor="t" rtlCol="false" tIns="0" lIns="0" bIns="0" rIns="0">
            <a:spAutoFit/>
          </a:bodyPr>
          <a:lstStyle/>
          <a:p>
            <a:pPr algn="l">
              <a:lnSpc>
                <a:spcPts val="11712"/>
              </a:lnSpc>
            </a:pPr>
            <a:r>
              <a:rPr lang="en-US" b="true" sz="4999" i="true" spc="-1">
                <a:solidFill>
                  <a:srgbClr val="2D3880"/>
                </a:solidFill>
                <a:latin typeface="Arimo Bold Italics"/>
                <a:ea typeface="Arimo Bold Italics"/>
                <a:cs typeface="Arimo Bold Italics"/>
                <a:sym typeface="Arimo Bold Italics"/>
              </a:rPr>
              <a:t>               Proposed Solution:</a:t>
            </a:r>
          </a:p>
          <a:p>
            <a:pPr algn="l">
              <a:lnSpc>
                <a:spcPts val="11712"/>
              </a:lnSpc>
            </a:pPr>
            <a:r>
              <a:rPr lang="en-US" b="true" sz="4999" i="true" spc="-1">
                <a:solidFill>
                  <a:srgbClr val="2D3880"/>
                </a:solidFill>
                <a:latin typeface="Arimo Bold Italics"/>
                <a:ea typeface="Arimo Bold Italics"/>
                <a:cs typeface="Arimo Bold Italics"/>
                <a:sym typeface="Arimo Bold Italics"/>
              </a:rPr>
              <a:t>    Streamlining Mess Complaint Management</a:t>
            </a:r>
          </a:p>
        </p:txBody>
      </p:sp>
      <p:grpSp>
        <p:nvGrpSpPr>
          <p:cNvPr name="Group 5" id="5"/>
          <p:cNvGrpSpPr/>
          <p:nvPr/>
        </p:nvGrpSpPr>
        <p:grpSpPr>
          <a:xfrm rot="0">
            <a:off x="2241922" y="250902"/>
            <a:ext cx="1450717" cy="1450717"/>
            <a:chOff x="0" y="0"/>
            <a:chExt cx="1791840" cy="1791840"/>
          </a:xfrm>
        </p:grpSpPr>
        <p:sp>
          <p:nvSpPr>
            <p:cNvPr name="Freeform 6" id="6"/>
            <p:cNvSpPr/>
            <p:nvPr/>
          </p:nvSpPr>
          <p:spPr>
            <a:xfrm flipH="false" flipV="false" rot="0">
              <a:off x="0" y="0"/>
              <a:ext cx="1791843" cy="1791843"/>
            </a:xfrm>
            <a:custGeom>
              <a:avLst/>
              <a:gdLst/>
              <a:ahLst/>
              <a:cxnLst/>
              <a:rect r="r" b="b" t="t" l="l"/>
              <a:pathLst>
                <a:path h="1791843" w="1791843">
                  <a:moveTo>
                    <a:pt x="0" y="0"/>
                  </a:moveTo>
                  <a:lnTo>
                    <a:pt x="1791843" y="0"/>
                  </a:lnTo>
                  <a:lnTo>
                    <a:pt x="1791843" y="1791843"/>
                  </a:lnTo>
                  <a:lnTo>
                    <a:pt x="0" y="1791843"/>
                  </a:lnTo>
                  <a:lnTo>
                    <a:pt x="0" y="0"/>
                  </a:lnTo>
                  <a:close/>
                </a:path>
              </a:pathLst>
            </a:custGeom>
            <a:blipFill>
              <a:blip r:embed="rId3"/>
              <a:stretch>
                <a:fillRect l="0" t="0" r="0" b="0"/>
              </a:stretch>
            </a:blipFill>
          </p:spPr>
        </p:sp>
      </p:grpSp>
      <p:sp>
        <p:nvSpPr>
          <p:cNvPr name="TextBox 7" id="7"/>
          <p:cNvSpPr txBox="true"/>
          <p:nvPr/>
        </p:nvSpPr>
        <p:spPr>
          <a:xfrm rot="0">
            <a:off x="0" y="3644235"/>
            <a:ext cx="18287640" cy="6280965"/>
          </a:xfrm>
          <a:prstGeom prst="rect">
            <a:avLst/>
          </a:prstGeom>
        </p:spPr>
        <p:txBody>
          <a:bodyPr anchor="t" rtlCol="false" tIns="0" lIns="0" bIns="0" rIns="0">
            <a:spAutoFit/>
          </a:bodyPr>
          <a:lstStyle/>
          <a:p>
            <a:pPr algn="ctr">
              <a:lnSpc>
                <a:spcPts val="4626"/>
              </a:lnSpc>
            </a:pPr>
            <a:r>
              <a:rPr lang="en-US" sz="3309" spc="-1">
                <a:solidFill>
                  <a:srgbClr val="2D3880"/>
                </a:solidFill>
                <a:latin typeface="Arimo"/>
                <a:ea typeface="Arimo"/>
                <a:cs typeface="Arimo"/>
                <a:sym typeface="Arimo"/>
              </a:rPr>
              <a:t>We propose a dedicated mobile application for mess complaint management. The app allows students to:</a:t>
            </a:r>
          </a:p>
          <a:p>
            <a:pPr algn="l" marL="731680" indent="-243893" lvl="2">
              <a:lnSpc>
                <a:spcPts val="4482"/>
              </a:lnSpc>
              <a:buFont typeface="Arial"/>
              <a:buChar char="⚬"/>
            </a:pPr>
            <a:r>
              <a:rPr lang="en-US" b="true" sz="3200" spc="-1">
                <a:solidFill>
                  <a:srgbClr val="2D3880"/>
                </a:solidFill>
                <a:latin typeface="Arimo Bold"/>
                <a:ea typeface="Arimo Bold"/>
                <a:cs typeface="Arimo Bold"/>
                <a:sym typeface="Arimo Bold"/>
              </a:rPr>
              <a:t>Raise Complaints:</a:t>
            </a:r>
            <a:r>
              <a:rPr lang="en-US" sz="3200" spc="-1">
                <a:solidFill>
                  <a:srgbClr val="2D3880"/>
                </a:solidFill>
                <a:latin typeface="Arimo"/>
                <a:ea typeface="Arimo"/>
                <a:cs typeface="Arimo"/>
                <a:sym typeface="Arimo"/>
              </a:rPr>
              <a:t> Select specific issues, upload proofs (e.g., images), and submit complaints easily.</a:t>
            </a:r>
          </a:p>
          <a:p>
            <a:pPr algn="l" marL="754545" indent="-251515" lvl="2">
              <a:lnSpc>
                <a:spcPts val="4623"/>
              </a:lnSpc>
              <a:buFont typeface="Arial"/>
              <a:buChar char="⚬"/>
            </a:pPr>
            <a:r>
              <a:rPr lang="en-US" b="true" sz="3300" spc="-1">
                <a:solidFill>
                  <a:srgbClr val="2D3880"/>
                </a:solidFill>
                <a:latin typeface="Arimo Bold"/>
                <a:ea typeface="Arimo Bold"/>
                <a:cs typeface="Arimo Bold"/>
                <a:sym typeface="Arimo Bold"/>
              </a:rPr>
              <a:t>Real-Time Updates: </a:t>
            </a:r>
            <a:r>
              <a:rPr lang="en-US" sz="3300" spc="-1">
                <a:solidFill>
                  <a:srgbClr val="2D3880"/>
                </a:solidFill>
                <a:latin typeface="Arimo"/>
                <a:ea typeface="Arimo"/>
                <a:cs typeface="Arimo"/>
                <a:sym typeface="Arimo"/>
              </a:rPr>
              <a:t>Notifications keep students informed about complaint status and resolutions.</a:t>
            </a:r>
          </a:p>
          <a:p>
            <a:pPr algn="l" marL="731680" indent="-243893" lvl="2">
              <a:lnSpc>
                <a:spcPts val="4482"/>
              </a:lnSpc>
              <a:buFont typeface="Arial"/>
              <a:buChar char="⚬"/>
            </a:pPr>
            <a:r>
              <a:rPr lang="en-US" b="true" sz="3200" spc="-1">
                <a:solidFill>
                  <a:srgbClr val="2D3880"/>
                </a:solidFill>
                <a:latin typeface="Arimo Bold"/>
                <a:ea typeface="Arimo Bold"/>
                <a:cs typeface="Arimo Bold"/>
                <a:sym typeface="Arimo Bold"/>
              </a:rPr>
              <a:t>Community Support:</a:t>
            </a:r>
            <a:r>
              <a:rPr lang="en-US" sz="3200" spc="-1">
                <a:solidFill>
                  <a:srgbClr val="2D3880"/>
                </a:solidFill>
                <a:latin typeface="Arimo"/>
                <a:ea typeface="Arimo"/>
                <a:cs typeface="Arimo"/>
                <a:sym typeface="Arimo"/>
              </a:rPr>
              <a:t> Students can like genuine complaints to highlight critical issues.</a:t>
            </a:r>
          </a:p>
          <a:p>
            <a:pPr algn="l" marL="731680" indent="-243893" lvl="2">
              <a:lnSpc>
                <a:spcPts val="4482"/>
              </a:lnSpc>
              <a:buFont typeface="Arial"/>
              <a:buChar char="⚬"/>
            </a:pPr>
            <a:r>
              <a:rPr lang="en-US" b="true" sz="3200" spc="-1">
                <a:solidFill>
                  <a:srgbClr val="2D3880"/>
                </a:solidFill>
                <a:latin typeface="Arimo Bold"/>
                <a:ea typeface="Arimo Bold"/>
                <a:cs typeface="Arimo Bold"/>
                <a:sym typeface="Arimo Bold"/>
              </a:rPr>
              <a:t>Continuous Reporting:</a:t>
            </a:r>
            <a:r>
              <a:rPr lang="en-US" sz="3200" spc="-1">
                <a:solidFill>
                  <a:srgbClr val="2D3880"/>
                </a:solidFill>
                <a:latin typeface="Arimo"/>
                <a:ea typeface="Arimo"/>
                <a:cs typeface="Arimo"/>
                <a:sym typeface="Arimo"/>
              </a:rPr>
              <a:t> Students can re-raise complaints if the problem persists.</a:t>
            </a:r>
          </a:p>
          <a:p>
            <a:pPr algn="l" marL="731680" indent="-243893" lvl="2">
              <a:lnSpc>
                <a:spcPts val="4482"/>
              </a:lnSpc>
              <a:buFont typeface="Arial"/>
              <a:buChar char="⚬"/>
            </a:pPr>
            <a:r>
              <a:rPr lang="en-US" b="true" sz="3200" spc="-1">
                <a:solidFill>
                  <a:srgbClr val="2D3880"/>
                </a:solidFill>
                <a:latin typeface="Arimo Bold"/>
                <a:ea typeface="Arimo Bold"/>
                <a:cs typeface="Arimo Bold"/>
                <a:sym typeface="Arimo Bold"/>
              </a:rPr>
              <a:t>Efficient Tracking: </a:t>
            </a:r>
            <a:r>
              <a:rPr lang="en-US" sz="3200" spc="-1">
                <a:solidFill>
                  <a:srgbClr val="2D3880"/>
                </a:solidFill>
                <a:latin typeface="Arimo"/>
                <a:ea typeface="Arimo"/>
                <a:cs typeface="Arimo"/>
                <a:sym typeface="Arimo"/>
              </a:rPr>
              <a:t>Authorities can track and address complaints systematically, ensuring accountability and timely resolution.</a:t>
            </a:r>
          </a:p>
          <a:p>
            <a:pPr algn="ctr" marL="731680" indent="-243893" lvl="2">
              <a:lnSpc>
                <a:spcPts val="4195"/>
              </a:lnSpc>
            </a:pPr>
          </a:p>
          <a:p>
            <a:pPr algn="ctr" marL="731680" indent="-243893" lvl="2">
              <a:lnSpc>
                <a:spcPts val="4195"/>
              </a:lnSpc>
            </a:pPr>
          </a:p>
          <a:p>
            <a:pPr algn="ctr" marL="731680" indent="-243893" lvl="2">
              <a:lnSpc>
                <a:spcPts val="4195"/>
              </a:lnSpc>
            </a:pPr>
          </a:p>
        </p:txBody>
      </p:sp>
    </p:spTree>
  </p:cSld>
  <p:clrMapOvr>
    <a:masterClrMapping/>
  </p:clrMapOvr>
  <p:transition spd="fast">
    <p:fade/>
  </p:transition>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14760" y="1251360"/>
            <a:ext cx="6066720" cy="9035280"/>
          </a:xfrm>
          <a:custGeom>
            <a:avLst/>
            <a:gdLst/>
            <a:ahLst/>
            <a:cxnLst/>
            <a:rect r="r" b="b" t="t" l="l"/>
            <a:pathLst>
              <a:path h="9035280" w="6066720">
                <a:moveTo>
                  <a:pt x="0" y="0"/>
                </a:moveTo>
                <a:lnTo>
                  <a:pt x="6066720" y="0"/>
                </a:lnTo>
                <a:lnTo>
                  <a:pt x="6066720" y="9035280"/>
                </a:lnTo>
                <a:lnTo>
                  <a:pt x="0" y="9035280"/>
                </a:lnTo>
                <a:lnTo>
                  <a:pt x="0" y="0"/>
                </a:lnTo>
                <a:close/>
              </a:path>
            </a:pathLst>
          </a:custGeom>
          <a:blipFill>
            <a:blip r:embed="rId2"/>
            <a:stretch>
              <a:fillRect l="-122" t="0" r="-95" b="-7665"/>
            </a:stretch>
          </a:blipFill>
        </p:spPr>
      </p:sp>
      <p:sp>
        <p:nvSpPr>
          <p:cNvPr name="Freeform 3" id="3"/>
          <p:cNvSpPr/>
          <p:nvPr/>
        </p:nvSpPr>
        <p:spPr>
          <a:xfrm flipH="false" flipV="false" rot="0">
            <a:off x="9889200" y="874080"/>
            <a:ext cx="7369920" cy="8384040"/>
          </a:xfrm>
          <a:custGeom>
            <a:avLst/>
            <a:gdLst/>
            <a:ahLst/>
            <a:cxnLst/>
            <a:rect r="r" b="b" t="t" l="l"/>
            <a:pathLst>
              <a:path h="8384040" w="7369920">
                <a:moveTo>
                  <a:pt x="0" y="0"/>
                </a:moveTo>
                <a:lnTo>
                  <a:pt x="7369920" y="0"/>
                </a:lnTo>
                <a:lnTo>
                  <a:pt x="7369920" y="8384040"/>
                </a:lnTo>
                <a:lnTo>
                  <a:pt x="0" y="838404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10411920" y="2825640"/>
            <a:ext cx="1937880" cy="1937880"/>
            <a:chOff x="0" y="0"/>
            <a:chExt cx="2583840" cy="2583840"/>
          </a:xfrm>
        </p:grpSpPr>
        <p:sp>
          <p:nvSpPr>
            <p:cNvPr name="Freeform 5" id="5"/>
            <p:cNvSpPr/>
            <p:nvPr/>
          </p:nvSpPr>
          <p:spPr>
            <a:xfrm flipH="false" flipV="false" rot="0">
              <a:off x="0" y="0"/>
              <a:ext cx="2583942" cy="2583815"/>
            </a:xfrm>
            <a:custGeom>
              <a:avLst/>
              <a:gdLst/>
              <a:ahLst/>
              <a:cxnLst/>
              <a:rect r="r" b="b" t="t" l="l"/>
              <a:pathLst>
                <a:path h="2583815" w="2583942">
                  <a:moveTo>
                    <a:pt x="1291971" y="0"/>
                  </a:moveTo>
                  <a:cubicBezTo>
                    <a:pt x="578358" y="0"/>
                    <a:pt x="0" y="578358"/>
                    <a:pt x="0" y="1291971"/>
                  </a:cubicBezTo>
                  <a:cubicBezTo>
                    <a:pt x="0" y="2005584"/>
                    <a:pt x="578358" y="2583815"/>
                    <a:pt x="1291971" y="2583815"/>
                  </a:cubicBezTo>
                  <a:cubicBezTo>
                    <a:pt x="2005584" y="2583815"/>
                    <a:pt x="2583942" y="2005457"/>
                    <a:pt x="2583942" y="1291844"/>
                  </a:cubicBezTo>
                  <a:cubicBezTo>
                    <a:pt x="2583942" y="578231"/>
                    <a:pt x="2005457" y="0"/>
                    <a:pt x="1291971" y="0"/>
                  </a:cubicBezTo>
                  <a:close/>
                </a:path>
              </a:pathLst>
            </a:custGeom>
            <a:blipFill>
              <a:blip r:embed="rId5"/>
              <a:stretch>
                <a:fillRect l="0" t="0" r="3" b="0"/>
              </a:stretch>
            </a:blipFill>
          </p:spPr>
        </p:sp>
      </p:grpSp>
      <p:grpSp>
        <p:nvGrpSpPr>
          <p:cNvPr name="Group 6" id="6"/>
          <p:cNvGrpSpPr/>
          <p:nvPr/>
        </p:nvGrpSpPr>
        <p:grpSpPr>
          <a:xfrm rot="0">
            <a:off x="10411920" y="4930200"/>
            <a:ext cx="1937880" cy="1937880"/>
            <a:chOff x="0" y="0"/>
            <a:chExt cx="2583840" cy="2583840"/>
          </a:xfrm>
        </p:grpSpPr>
        <p:sp>
          <p:nvSpPr>
            <p:cNvPr name="Freeform 7" id="7"/>
            <p:cNvSpPr/>
            <p:nvPr/>
          </p:nvSpPr>
          <p:spPr>
            <a:xfrm flipH="false" flipV="false" rot="0">
              <a:off x="0" y="0"/>
              <a:ext cx="2583942" cy="2583815"/>
            </a:xfrm>
            <a:custGeom>
              <a:avLst/>
              <a:gdLst/>
              <a:ahLst/>
              <a:cxnLst/>
              <a:rect r="r" b="b" t="t" l="l"/>
              <a:pathLst>
                <a:path h="2583815" w="2583942">
                  <a:moveTo>
                    <a:pt x="1291971" y="0"/>
                  </a:moveTo>
                  <a:cubicBezTo>
                    <a:pt x="578358" y="0"/>
                    <a:pt x="0" y="578358"/>
                    <a:pt x="0" y="1291971"/>
                  </a:cubicBezTo>
                  <a:cubicBezTo>
                    <a:pt x="0" y="2005584"/>
                    <a:pt x="578358" y="2583815"/>
                    <a:pt x="1291971" y="2583815"/>
                  </a:cubicBezTo>
                  <a:cubicBezTo>
                    <a:pt x="2005584" y="2583815"/>
                    <a:pt x="2583942" y="2005457"/>
                    <a:pt x="2583942" y="1291844"/>
                  </a:cubicBezTo>
                  <a:cubicBezTo>
                    <a:pt x="2583942" y="578231"/>
                    <a:pt x="2005457" y="0"/>
                    <a:pt x="1291971" y="0"/>
                  </a:cubicBezTo>
                  <a:close/>
                </a:path>
              </a:pathLst>
            </a:custGeom>
            <a:blipFill>
              <a:blip r:embed="rId6"/>
              <a:stretch>
                <a:fillRect l="0" t="-279" r="3" b="-280"/>
              </a:stretch>
            </a:blipFill>
          </p:spPr>
        </p:sp>
      </p:grpSp>
      <p:grpSp>
        <p:nvGrpSpPr>
          <p:cNvPr name="Group 8" id="8"/>
          <p:cNvGrpSpPr/>
          <p:nvPr/>
        </p:nvGrpSpPr>
        <p:grpSpPr>
          <a:xfrm rot="0">
            <a:off x="10411920" y="7034400"/>
            <a:ext cx="1937880" cy="1937880"/>
            <a:chOff x="0" y="0"/>
            <a:chExt cx="2583840" cy="2583840"/>
          </a:xfrm>
        </p:grpSpPr>
        <p:sp>
          <p:nvSpPr>
            <p:cNvPr name="Freeform 9" id="9"/>
            <p:cNvSpPr/>
            <p:nvPr/>
          </p:nvSpPr>
          <p:spPr>
            <a:xfrm flipH="false" flipV="false" rot="0">
              <a:off x="0" y="0"/>
              <a:ext cx="2583942" cy="2583815"/>
            </a:xfrm>
            <a:custGeom>
              <a:avLst/>
              <a:gdLst/>
              <a:ahLst/>
              <a:cxnLst/>
              <a:rect r="r" b="b" t="t" l="l"/>
              <a:pathLst>
                <a:path h="2583815" w="2583942">
                  <a:moveTo>
                    <a:pt x="1291971" y="0"/>
                  </a:moveTo>
                  <a:cubicBezTo>
                    <a:pt x="578358" y="0"/>
                    <a:pt x="0" y="578358"/>
                    <a:pt x="0" y="1291971"/>
                  </a:cubicBezTo>
                  <a:cubicBezTo>
                    <a:pt x="0" y="2005584"/>
                    <a:pt x="578358" y="2583815"/>
                    <a:pt x="1291971" y="2583815"/>
                  </a:cubicBezTo>
                  <a:cubicBezTo>
                    <a:pt x="2005584" y="2583815"/>
                    <a:pt x="2583942" y="2005457"/>
                    <a:pt x="2583942" y="1291844"/>
                  </a:cubicBezTo>
                  <a:cubicBezTo>
                    <a:pt x="2583942" y="578231"/>
                    <a:pt x="2005457" y="0"/>
                    <a:pt x="1291971" y="0"/>
                  </a:cubicBezTo>
                  <a:close/>
                </a:path>
              </a:pathLst>
            </a:custGeom>
            <a:blipFill>
              <a:blip r:embed="rId7"/>
              <a:stretch>
                <a:fillRect l="0" t="-169" r="3" b="-170"/>
              </a:stretch>
            </a:blipFill>
          </p:spPr>
        </p:sp>
      </p:grpSp>
      <p:grpSp>
        <p:nvGrpSpPr>
          <p:cNvPr name="Group 10" id="10"/>
          <p:cNvGrpSpPr/>
          <p:nvPr/>
        </p:nvGrpSpPr>
        <p:grpSpPr>
          <a:xfrm rot="0">
            <a:off x="7291080" y="0"/>
            <a:ext cx="2597760" cy="2597760"/>
            <a:chOff x="0" y="0"/>
            <a:chExt cx="3463680" cy="3463680"/>
          </a:xfrm>
        </p:grpSpPr>
        <p:sp>
          <p:nvSpPr>
            <p:cNvPr name="Freeform 11" id="11"/>
            <p:cNvSpPr/>
            <p:nvPr/>
          </p:nvSpPr>
          <p:spPr>
            <a:xfrm flipH="false" flipV="false" rot="0">
              <a:off x="0" y="0"/>
              <a:ext cx="3463671" cy="3463671"/>
            </a:xfrm>
            <a:custGeom>
              <a:avLst/>
              <a:gdLst/>
              <a:ahLst/>
              <a:cxnLst/>
              <a:rect r="r" b="b" t="t" l="l"/>
              <a:pathLst>
                <a:path h="3463671" w="3463671">
                  <a:moveTo>
                    <a:pt x="0" y="0"/>
                  </a:moveTo>
                  <a:lnTo>
                    <a:pt x="3463671" y="0"/>
                  </a:lnTo>
                  <a:lnTo>
                    <a:pt x="3463671" y="3463671"/>
                  </a:lnTo>
                  <a:lnTo>
                    <a:pt x="0" y="3463671"/>
                  </a:lnTo>
                  <a:lnTo>
                    <a:pt x="0" y="0"/>
                  </a:lnTo>
                  <a:close/>
                </a:path>
              </a:pathLst>
            </a:custGeom>
            <a:blipFill>
              <a:blip r:embed="rId8"/>
              <a:stretch>
                <a:fillRect l="0" t="0" r="0" b="0"/>
              </a:stretch>
            </a:blipFill>
          </p:spPr>
        </p:sp>
      </p:grpSp>
      <p:grpSp>
        <p:nvGrpSpPr>
          <p:cNvPr name="Group 12" id="12"/>
          <p:cNvGrpSpPr/>
          <p:nvPr/>
        </p:nvGrpSpPr>
        <p:grpSpPr>
          <a:xfrm rot="0">
            <a:off x="7291080" y="7688880"/>
            <a:ext cx="2597760" cy="2597760"/>
            <a:chOff x="0" y="0"/>
            <a:chExt cx="3463680" cy="3463680"/>
          </a:xfrm>
        </p:grpSpPr>
        <p:sp>
          <p:nvSpPr>
            <p:cNvPr name="Freeform 13" id="13"/>
            <p:cNvSpPr/>
            <p:nvPr/>
          </p:nvSpPr>
          <p:spPr>
            <a:xfrm flipH="true" flipV="true" rot="0">
              <a:off x="0" y="0"/>
              <a:ext cx="3463671" cy="3463671"/>
            </a:xfrm>
            <a:custGeom>
              <a:avLst/>
              <a:gdLst/>
              <a:ahLst/>
              <a:cxnLst/>
              <a:rect r="r" b="b" t="t" l="l"/>
              <a:pathLst>
                <a:path h="3463671" w="3463671">
                  <a:moveTo>
                    <a:pt x="3463671" y="3463671"/>
                  </a:moveTo>
                  <a:lnTo>
                    <a:pt x="0" y="3463671"/>
                  </a:lnTo>
                  <a:lnTo>
                    <a:pt x="0" y="0"/>
                  </a:lnTo>
                  <a:lnTo>
                    <a:pt x="3463671" y="0"/>
                  </a:lnTo>
                  <a:lnTo>
                    <a:pt x="3463671" y="3463671"/>
                  </a:lnTo>
                  <a:close/>
                </a:path>
              </a:pathLst>
            </a:custGeom>
            <a:blipFill>
              <a:blip r:embed="rId9"/>
              <a:stretch>
                <a:fillRect l="0" t="0" r="0" b="0"/>
              </a:stretch>
            </a:blipFill>
          </p:spPr>
        </p:sp>
      </p:grpSp>
      <p:sp>
        <p:nvSpPr>
          <p:cNvPr name="TextBox 14" id="14"/>
          <p:cNvSpPr txBox="true"/>
          <p:nvPr/>
        </p:nvSpPr>
        <p:spPr>
          <a:xfrm rot="0">
            <a:off x="10411920" y="1359315"/>
            <a:ext cx="4349160" cy="654165"/>
          </a:xfrm>
          <a:prstGeom prst="rect">
            <a:avLst/>
          </a:prstGeom>
        </p:spPr>
        <p:txBody>
          <a:bodyPr anchor="t" rtlCol="false" tIns="0" lIns="0" bIns="0" rIns="0">
            <a:spAutoFit/>
          </a:bodyPr>
          <a:lstStyle/>
          <a:p>
            <a:pPr algn="l">
              <a:lnSpc>
                <a:spcPts val="4479"/>
              </a:lnSpc>
            </a:pPr>
            <a:r>
              <a:rPr lang="en-US" b="true" sz="3200" spc="-1">
                <a:solidFill>
                  <a:srgbClr val="2D3880"/>
                </a:solidFill>
                <a:latin typeface="Arimo Bold"/>
                <a:ea typeface="Arimo Bold"/>
                <a:cs typeface="Arimo Bold"/>
                <a:sym typeface="Arimo Bold"/>
              </a:rPr>
              <a:t>PROOFS:</a:t>
            </a:r>
          </a:p>
        </p:txBody>
      </p:sp>
      <p:sp>
        <p:nvSpPr>
          <p:cNvPr name="TextBox 15" id="15"/>
          <p:cNvSpPr txBox="true"/>
          <p:nvPr/>
        </p:nvSpPr>
        <p:spPr>
          <a:xfrm rot="0">
            <a:off x="12961440" y="4837050"/>
            <a:ext cx="3512160" cy="945270"/>
          </a:xfrm>
          <a:prstGeom prst="rect">
            <a:avLst/>
          </a:prstGeom>
        </p:spPr>
        <p:txBody>
          <a:bodyPr anchor="t" rtlCol="false" tIns="0" lIns="0" bIns="0" rIns="0">
            <a:spAutoFit/>
          </a:bodyPr>
          <a:lstStyle/>
          <a:p>
            <a:pPr algn="l">
              <a:lnSpc>
                <a:spcPts val="3498"/>
              </a:lnSpc>
            </a:pPr>
            <a:r>
              <a:rPr lang="en-US" b="true" sz="2499" spc="-1">
                <a:solidFill>
                  <a:srgbClr val="2D3880"/>
                </a:solidFill>
                <a:latin typeface="Arimo Bold"/>
                <a:ea typeface="Arimo Bold"/>
                <a:cs typeface="Arimo Bold"/>
                <a:sym typeface="Arimo Bold"/>
              </a:rPr>
              <a:t>THE HUNGER HORDE</a:t>
            </a:r>
          </a:p>
        </p:txBody>
      </p:sp>
      <p:sp>
        <p:nvSpPr>
          <p:cNvPr name="TextBox 16" id="16"/>
          <p:cNvSpPr txBox="true"/>
          <p:nvPr/>
        </p:nvSpPr>
        <p:spPr>
          <a:xfrm rot="0">
            <a:off x="12961440" y="7031970"/>
            <a:ext cx="3408840" cy="483390"/>
          </a:xfrm>
          <a:prstGeom prst="rect">
            <a:avLst/>
          </a:prstGeom>
        </p:spPr>
        <p:txBody>
          <a:bodyPr anchor="t" rtlCol="false" tIns="0" lIns="0" bIns="0" rIns="0">
            <a:spAutoFit/>
          </a:bodyPr>
          <a:lstStyle/>
          <a:p>
            <a:pPr algn="l">
              <a:lnSpc>
                <a:spcPts val="3358"/>
              </a:lnSpc>
            </a:pPr>
            <a:r>
              <a:rPr lang="en-US" b="true" sz="2400" spc="-1">
                <a:solidFill>
                  <a:srgbClr val="2D3880"/>
                </a:solidFill>
                <a:latin typeface="Arimo Bold"/>
                <a:ea typeface="Arimo Bold"/>
                <a:cs typeface="Arimo Bold"/>
                <a:sym typeface="Arimo Bold"/>
              </a:rPr>
              <a:t>UNCOOKED EGGS</a:t>
            </a:r>
          </a:p>
        </p:txBody>
      </p:sp>
      <p:sp>
        <p:nvSpPr>
          <p:cNvPr name="TextBox 17" id="17"/>
          <p:cNvSpPr txBox="true"/>
          <p:nvPr/>
        </p:nvSpPr>
        <p:spPr>
          <a:xfrm rot="0">
            <a:off x="12349800" y="2758965"/>
            <a:ext cx="4030200" cy="529275"/>
          </a:xfrm>
          <a:prstGeom prst="rect">
            <a:avLst/>
          </a:prstGeom>
        </p:spPr>
        <p:txBody>
          <a:bodyPr anchor="t" rtlCol="false" tIns="0" lIns="0" bIns="0" rIns="0">
            <a:spAutoFit/>
          </a:bodyPr>
          <a:lstStyle/>
          <a:p>
            <a:pPr algn="ctr">
              <a:lnSpc>
                <a:spcPts val="3640"/>
              </a:lnSpc>
            </a:pPr>
            <a:r>
              <a:rPr lang="en-US" b="true" sz="2600" spc="-1">
                <a:solidFill>
                  <a:srgbClr val="2D3880"/>
                </a:solidFill>
                <a:latin typeface="Arimo Bold"/>
                <a:ea typeface="Arimo Bold"/>
                <a:cs typeface="Arimo Bold"/>
                <a:sym typeface="Arimo Bold"/>
              </a:rPr>
              <a:t>LACK OF HYGIENE</a:t>
            </a:r>
          </a:p>
        </p:txBody>
      </p:sp>
    </p:spTree>
  </p:cSld>
  <p:clrMapOvr>
    <a:masterClrMapping/>
  </p:clrMapOvr>
  <p:transition spd="fast">
    <p:fade/>
  </p:transition>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66320" y="3457080"/>
            <a:ext cx="8096040" cy="2077920"/>
          </a:xfrm>
          <a:custGeom>
            <a:avLst/>
            <a:gdLst/>
            <a:ahLst/>
            <a:cxnLst/>
            <a:rect r="r" b="b" t="t" l="l"/>
            <a:pathLst>
              <a:path h="2077920" w="8096040">
                <a:moveTo>
                  <a:pt x="0" y="0"/>
                </a:moveTo>
                <a:lnTo>
                  <a:pt x="8096040" y="0"/>
                </a:lnTo>
                <a:lnTo>
                  <a:pt x="8096040" y="2077920"/>
                </a:lnTo>
                <a:lnTo>
                  <a:pt x="0" y="207792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162720" y="3368160"/>
            <a:ext cx="8096040" cy="2078280"/>
          </a:xfrm>
          <a:custGeom>
            <a:avLst/>
            <a:gdLst/>
            <a:ahLst/>
            <a:cxnLst/>
            <a:rect r="r" b="b" t="t" l="l"/>
            <a:pathLst>
              <a:path h="2078280" w="8096040">
                <a:moveTo>
                  <a:pt x="0" y="0"/>
                </a:moveTo>
                <a:lnTo>
                  <a:pt x="8096040" y="0"/>
                </a:lnTo>
                <a:lnTo>
                  <a:pt x="8096040" y="2078280"/>
                </a:lnTo>
                <a:lnTo>
                  <a:pt x="0" y="207828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9162720" y="7179840"/>
            <a:ext cx="8096040" cy="2078280"/>
          </a:xfrm>
          <a:custGeom>
            <a:avLst/>
            <a:gdLst/>
            <a:ahLst/>
            <a:cxnLst/>
            <a:rect r="r" b="b" t="t" l="l"/>
            <a:pathLst>
              <a:path h="2078280" w="8096040">
                <a:moveTo>
                  <a:pt x="0" y="0"/>
                </a:moveTo>
                <a:lnTo>
                  <a:pt x="8096040" y="0"/>
                </a:lnTo>
                <a:lnTo>
                  <a:pt x="8096040" y="2078280"/>
                </a:lnTo>
                <a:lnTo>
                  <a:pt x="0" y="207828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9162720" y="5318280"/>
            <a:ext cx="8096040" cy="2078280"/>
          </a:xfrm>
          <a:custGeom>
            <a:avLst/>
            <a:gdLst/>
            <a:ahLst/>
            <a:cxnLst/>
            <a:rect r="r" b="b" t="t" l="l"/>
            <a:pathLst>
              <a:path h="2078280" w="8096040">
                <a:moveTo>
                  <a:pt x="0" y="0"/>
                </a:moveTo>
                <a:lnTo>
                  <a:pt x="8096040" y="0"/>
                </a:lnTo>
                <a:lnTo>
                  <a:pt x="8096040" y="2078280"/>
                </a:lnTo>
                <a:lnTo>
                  <a:pt x="0" y="207828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066320" y="7179840"/>
            <a:ext cx="8096040" cy="2078280"/>
          </a:xfrm>
          <a:custGeom>
            <a:avLst/>
            <a:gdLst/>
            <a:ahLst/>
            <a:cxnLst/>
            <a:rect r="r" b="b" t="t" l="l"/>
            <a:pathLst>
              <a:path h="2078280" w="8096040">
                <a:moveTo>
                  <a:pt x="0" y="0"/>
                </a:moveTo>
                <a:lnTo>
                  <a:pt x="8096040" y="0"/>
                </a:lnTo>
                <a:lnTo>
                  <a:pt x="8096040" y="2078280"/>
                </a:lnTo>
                <a:lnTo>
                  <a:pt x="0" y="207828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1066320" y="5318280"/>
            <a:ext cx="8096040" cy="2078280"/>
          </a:xfrm>
          <a:custGeom>
            <a:avLst/>
            <a:gdLst/>
            <a:ahLst/>
            <a:cxnLst/>
            <a:rect r="r" b="b" t="t" l="l"/>
            <a:pathLst>
              <a:path h="2078280" w="8096040">
                <a:moveTo>
                  <a:pt x="0" y="0"/>
                </a:moveTo>
                <a:lnTo>
                  <a:pt x="8096040" y="0"/>
                </a:lnTo>
                <a:lnTo>
                  <a:pt x="8096040" y="2078280"/>
                </a:lnTo>
                <a:lnTo>
                  <a:pt x="0" y="207828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8" id="8"/>
          <p:cNvGrpSpPr/>
          <p:nvPr/>
        </p:nvGrpSpPr>
        <p:grpSpPr>
          <a:xfrm rot="0">
            <a:off x="6545160" y="3868200"/>
            <a:ext cx="2343600" cy="1461960"/>
            <a:chOff x="0" y="0"/>
            <a:chExt cx="3124800" cy="1949280"/>
          </a:xfrm>
        </p:grpSpPr>
        <p:sp>
          <p:nvSpPr>
            <p:cNvPr name="Freeform 9" id="9"/>
            <p:cNvSpPr/>
            <p:nvPr/>
          </p:nvSpPr>
          <p:spPr>
            <a:xfrm flipH="false" flipV="false" rot="0">
              <a:off x="0" y="0"/>
              <a:ext cx="3124835" cy="1949323"/>
            </a:xfrm>
            <a:custGeom>
              <a:avLst/>
              <a:gdLst/>
              <a:ahLst/>
              <a:cxnLst/>
              <a:rect r="r" b="b" t="t" l="l"/>
              <a:pathLst>
                <a:path h="1949323" w="3124835">
                  <a:moveTo>
                    <a:pt x="0" y="0"/>
                  </a:moveTo>
                  <a:lnTo>
                    <a:pt x="3124835" y="0"/>
                  </a:lnTo>
                  <a:lnTo>
                    <a:pt x="3124835" y="1949323"/>
                  </a:lnTo>
                  <a:lnTo>
                    <a:pt x="0" y="1949323"/>
                  </a:lnTo>
                  <a:close/>
                </a:path>
              </a:pathLst>
            </a:custGeom>
            <a:blipFill>
              <a:blip r:embed="rId8"/>
              <a:stretch>
                <a:fillRect l="0" t="-174" r="1" b="-172"/>
              </a:stretch>
            </a:blipFill>
          </p:spPr>
        </p:sp>
      </p:grpSp>
      <p:grpSp>
        <p:nvGrpSpPr>
          <p:cNvPr name="Group 10" id="10"/>
          <p:cNvGrpSpPr/>
          <p:nvPr/>
        </p:nvGrpSpPr>
        <p:grpSpPr>
          <a:xfrm rot="0">
            <a:off x="6545160" y="5716440"/>
            <a:ext cx="2343600" cy="1461960"/>
            <a:chOff x="0" y="0"/>
            <a:chExt cx="3124800" cy="1949280"/>
          </a:xfrm>
        </p:grpSpPr>
        <p:sp>
          <p:nvSpPr>
            <p:cNvPr name="Freeform 11" id="11"/>
            <p:cNvSpPr/>
            <p:nvPr/>
          </p:nvSpPr>
          <p:spPr>
            <a:xfrm flipH="false" flipV="false" rot="0">
              <a:off x="0" y="0"/>
              <a:ext cx="3124835" cy="1949323"/>
            </a:xfrm>
            <a:custGeom>
              <a:avLst/>
              <a:gdLst/>
              <a:ahLst/>
              <a:cxnLst/>
              <a:rect r="r" b="b" t="t" l="l"/>
              <a:pathLst>
                <a:path h="1949323" w="3124835">
                  <a:moveTo>
                    <a:pt x="0" y="0"/>
                  </a:moveTo>
                  <a:lnTo>
                    <a:pt x="3124835" y="0"/>
                  </a:lnTo>
                  <a:lnTo>
                    <a:pt x="3124835" y="1949323"/>
                  </a:lnTo>
                  <a:lnTo>
                    <a:pt x="0" y="1949323"/>
                  </a:lnTo>
                  <a:close/>
                </a:path>
              </a:pathLst>
            </a:custGeom>
            <a:blipFill>
              <a:blip r:embed="rId9"/>
              <a:stretch>
                <a:fillRect l="0" t="-244" r="1" b="-242"/>
              </a:stretch>
            </a:blipFill>
          </p:spPr>
        </p:sp>
      </p:grpSp>
      <p:grpSp>
        <p:nvGrpSpPr>
          <p:cNvPr name="Group 12" id="12"/>
          <p:cNvGrpSpPr/>
          <p:nvPr/>
        </p:nvGrpSpPr>
        <p:grpSpPr>
          <a:xfrm rot="0">
            <a:off x="6545160" y="7564680"/>
            <a:ext cx="2343600" cy="1461960"/>
            <a:chOff x="0" y="0"/>
            <a:chExt cx="3124800" cy="1949280"/>
          </a:xfrm>
        </p:grpSpPr>
        <p:sp>
          <p:nvSpPr>
            <p:cNvPr name="Freeform 13" id="13"/>
            <p:cNvSpPr/>
            <p:nvPr/>
          </p:nvSpPr>
          <p:spPr>
            <a:xfrm flipH="false" flipV="false" rot="0">
              <a:off x="0" y="0"/>
              <a:ext cx="3124835" cy="1949323"/>
            </a:xfrm>
            <a:custGeom>
              <a:avLst/>
              <a:gdLst/>
              <a:ahLst/>
              <a:cxnLst/>
              <a:rect r="r" b="b" t="t" l="l"/>
              <a:pathLst>
                <a:path h="1949323" w="3124835">
                  <a:moveTo>
                    <a:pt x="0" y="0"/>
                  </a:moveTo>
                  <a:lnTo>
                    <a:pt x="3124835" y="0"/>
                  </a:lnTo>
                  <a:lnTo>
                    <a:pt x="3124835" y="1949323"/>
                  </a:lnTo>
                  <a:lnTo>
                    <a:pt x="0" y="1949323"/>
                  </a:lnTo>
                  <a:close/>
                </a:path>
              </a:pathLst>
            </a:custGeom>
            <a:blipFill>
              <a:blip r:embed="rId10"/>
              <a:stretch>
                <a:fillRect l="-65" t="0" r="-64" b="2"/>
              </a:stretch>
            </a:blipFill>
          </p:spPr>
        </p:sp>
      </p:grpSp>
      <p:grpSp>
        <p:nvGrpSpPr>
          <p:cNvPr name="Group 14" id="14"/>
          <p:cNvGrpSpPr/>
          <p:nvPr/>
        </p:nvGrpSpPr>
        <p:grpSpPr>
          <a:xfrm rot="0">
            <a:off x="14773680" y="3763080"/>
            <a:ext cx="2343600" cy="1461960"/>
            <a:chOff x="0" y="0"/>
            <a:chExt cx="3124800" cy="1949280"/>
          </a:xfrm>
        </p:grpSpPr>
        <p:sp>
          <p:nvSpPr>
            <p:cNvPr name="Freeform 15" id="15"/>
            <p:cNvSpPr/>
            <p:nvPr/>
          </p:nvSpPr>
          <p:spPr>
            <a:xfrm flipH="false" flipV="false" rot="0">
              <a:off x="0" y="0"/>
              <a:ext cx="3124835" cy="1949323"/>
            </a:xfrm>
            <a:custGeom>
              <a:avLst/>
              <a:gdLst/>
              <a:ahLst/>
              <a:cxnLst/>
              <a:rect r="r" b="b" t="t" l="l"/>
              <a:pathLst>
                <a:path h="1949323" w="3124835">
                  <a:moveTo>
                    <a:pt x="0" y="0"/>
                  </a:moveTo>
                  <a:lnTo>
                    <a:pt x="3124835" y="0"/>
                  </a:lnTo>
                  <a:lnTo>
                    <a:pt x="3124835" y="1949323"/>
                  </a:lnTo>
                  <a:lnTo>
                    <a:pt x="0" y="1949323"/>
                  </a:lnTo>
                  <a:close/>
                </a:path>
              </a:pathLst>
            </a:custGeom>
            <a:blipFill>
              <a:blip r:embed="rId11"/>
              <a:stretch>
                <a:fillRect l="-105" t="0" r="-104" b="2"/>
              </a:stretch>
            </a:blipFill>
          </p:spPr>
        </p:sp>
      </p:grpSp>
      <p:grpSp>
        <p:nvGrpSpPr>
          <p:cNvPr name="Group 16" id="16"/>
          <p:cNvGrpSpPr/>
          <p:nvPr/>
        </p:nvGrpSpPr>
        <p:grpSpPr>
          <a:xfrm rot="0">
            <a:off x="14773680" y="5611320"/>
            <a:ext cx="2343600" cy="1461960"/>
            <a:chOff x="0" y="0"/>
            <a:chExt cx="3124800" cy="1949280"/>
          </a:xfrm>
        </p:grpSpPr>
        <p:sp>
          <p:nvSpPr>
            <p:cNvPr name="Freeform 17" id="17"/>
            <p:cNvSpPr/>
            <p:nvPr/>
          </p:nvSpPr>
          <p:spPr>
            <a:xfrm flipH="false" flipV="false" rot="0">
              <a:off x="0" y="0"/>
              <a:ext cx="3124835" cy="1949323"/>
            </a:xfrm>
            <a:custGeom>
              <a:avLst/>
              <a:gdLst/>
              <a:ahLst/>
              <a:cxnLst/>
              <a:rect r="r" b="b" t="t" l="l"/>
              <a:pathLst>
                <a:path h="1949323" w="3124835">
                  <a:moveTo>
                    <a:pt x="0" y="0"/>
                  </a:moveTo>
                  <a:lnTo>
                    <a:pt x="3124835" y="0"/>
                  </a:lnTo>
                  <a:lnTo>
                    <a:pt x="3124835" y="1949323"/>
                  </a:lnTo>
                  <a:lnTo>
                    <a:pt x="0" y="1949323"/>
                  </a:lnTo>
                  <a:close/>
                </a:path>
              </a:pathLst>
            </a:custGeom>
            <a:blipFill>
              <a:blip r:embed="rId12"/>
              <a:stretch>
                <a:fillRect l="0" t="-229" r="1" b="-226"/>
              </a:stretch>
            </a:blipFill>
          </p:spPr>
        </p:sp>
      </p:grpSp>
      <p:grpSp>
        <p:nvGrpSpPr>
          <p:cNvPr name="Group 18" id="18"/>
          <p:cNvGrpSpPr/>
          <p:nvPr/>
        </p:nvGrpSpPr>
        <p:grpSpPr>
          <a:xfrm rot="0">
            <a:off x="14773680" y="7459920"/>
            <a:ext cx="2343600" cy="1461960"/>
            <a:chOff x="0" y="0"/>
            <a:chExt cx="3124800" cy="1949280"/>
          </a:xfrm>
        </p:grpSpPr>
        <p:sp>
          <p:nvSpPr>
            <p:cNvPr name="Freeform 19" id="19"/>
            <p:cNvSpPr/>
            <p:nvPr/>
          </p:nvSpPr>
          <p:spPr>
            <a:xfrm flipH="false" flipV="false" rot="0">
              <a:off x="0" y="0"/>
              <a:ext cx="3124835" cy="1949323"/>
            </a:xfrm>
            <a:custGeom>
              <a:avLst/>
              <a:gdLst/>
              <a:ahLst/>
              <a:cxnLst/>
              <a:rect r="r" b="b" t="t" l="l"/>
              <a:pathLst>
                <a:path h="1949323" w="3124835">
                  <a:moveTo>
                    <a:pt x="0" y="0"/>
                  </a:moveTo>
                  <a:lnTo>
                    <a:pt x="3124835" y="0"/>
                  </a:lnTo>
                  <a:lnTo>
                    <a:pt x="3124835" y="1949323"/>
                  </a:lnTo>
                  <a:lnTo>
                    <a:pt x="0" y="1949323"/>
                  </a:lnTo>
                  <a:close/>
                </a:path>
              </a:pathLst>
            </a:custGeom>
            <a:blipFill>
              <a:blip r:embed="rId13"/>
              <a:stretch>
                <a:fillRect l="0" t="-34" r="1" b="-32"/>
              </a:stretch>
            </a:blipFill>
          </p:spPr>
        </p:sp>
      </p:grpSp>
      <p:grpSp>
        <p:nvGrpSpPr>
          <p:cNvPr name="Group 20" id="20"/>
          <p:cNvGrpSpPr/>
          <p:nvPr/>
        </p:nvGrpSpPr>
        <p:grpSpPr>
          <a:xfrm rot="0">
            <a:off x="0" y="22680"/>
            <a:ext cx="5372640" cy="2275920"/>
            <a:chOff x="0" y="0"/>
            <a:chExt cx="7163520" cy="3034560"/>
          </a:xfrm>
        </p:grpSpPr>
        <p:sp>
          <p:nvSpPr>
            <p:cNvPr name="Freeform 21" id="21"/>
            <p:cNvSpPr/>
            <p:nvPr/>
          </p:nvSpPr>
          <p:spPr>
            <a:xfrm flipH="false" flipV="true" rot="0">
              <a:off x="0" y="0"/>
              <a:ext cx="7163562" cy="3034538"/>
            </a:xfrm>
            <a:custGeom>
              <a:avLst/>
              <a:gdLst/>
              <a:ahLst/>
              <a:cxnLst/>
              <a:rect r="r" b="b" t="t" l="l"/>
              <a:pathLst>
                <a:path h="3034538" w="7163562">
                  <a:moveTo>
                    <a:pt x="0" y="3034538"/>
                  </a:moveTo>
                  <a:lnTo>
                    <a:pt x="7163562" y="3034538"/>
                  </a:lnTo>
                  <a:lnTo>
                    <a:pt x="7163562" y="0"/>
                  </a:lnTo>
                  <a:lnTo>
                    <a:pt x="0" y="0"/>
                  </a:lnTo>
                  <a:lnTo>
                    <a:pt x="0" y="3034538"/>
                  </a:lnTo>
                  <a:close/>
                </a:path>
              </a:pathLst>
            </a:custGeom>
            <a:blipFill>
              <a:blip r:embed="rId14"/>
              <a:stretch>
                <a:fillRect l="0" t="-585" r="0" b="-585"/>
              </a:stretch>
            </a:blipFill>
          </p:spPr>
        </p:sp>
      </p:grpSp>
      <p:grpSp>
        <p:nvGrpSpPr>
          <p:cNvPr name="Group 22" id="22"/>
          <p:cNvGrpSpPr/>
          <p:nvPr/>
        </p:nvGrpSpPr>
        <p:grpSpPr>
          <a:xfrm rot="0">
            <a:off x="12915000" y="23760"/>
            <a:ext cx="5372640" cy="2275920"/>
            <a:chOff x="0" y="0"/>
            <a:chExt cx="7163520" cy="3034560"/>
          </a:xfrm>
        </p:grpSpPr>
        <p:sp>
          <p:nvSpPr>
            <p:cNvPr name="Freeform 23" id="23"/>
            <p:cNvSpPr/>
            <p:nvPr/>
          </p:nvSpPr>
          <p:spPr>
            <a:xfrm flipH="true" flipV="true" rot="0">
              <a:off x="0" y="0"/>
              <a:ext cx="7163562" cy="3034538"/>
            </a:xfrm>
            <a:custGeom>
              <a:avLst/>
              <a:gdLst/>
              <a:ahLst/>
              <a:cxnLst/>
              <a:rect r="r" b="b" t="t" l="l"/>
              <a:pathLst>
                <a:path h="3034538" w="7163562">
                  <a:moveTo>
                    <a:pt x="7163562" y="3034538"/>
                  </a:moveTo>
                  <a:lnTo>
                    <a:pt x="0" y="3034538"/>
                  </a:lnTo>
                  <a:lnTo>
                    <a:pt x="0" y="0"/>
                  </a:lnTo>
                  <a:lnTo>
                    <a:pt x="7163562" y="0"/>
                  </a:lnTo>
                  <a:lnTo>
                    <a:pt x="7163562" y="3034538"/>
                  </a:lnTo>
                  <a:close/>
                </a:path>
              </a:pathLst>
            </a:custGeom>
            <a:blipFill>
              <a:blip r:embed="rId14"/>
              <a:stretch>
                <a:fillRect l="0" t="-585" r="0" b="-585"/>
              </a:stretch>
            </a:blipFill>
          </p:spPr>
        </p:sp>
      </p:grpSp>
      <p:sp>
        <p:nvSpPr>
          <p:cNvPr name="TextBox 24" id="24"/>
          <p:cNvSpPr txBox="true"/>
          <p:nvPr/>
        </p:nvSpPr>
        <p:spPr>
          <a:xfrm rot="0">
            <a:off x="1146960" y="3653565"/>
            <a:ext cx="4885200" cy="507492"/>
          </a:xfrm>
          <a:prstGeom prst="rect">
            <a:avLst/>
          </a:prstGeom>
        </p:spPr>
        <p:txBody>
          <a:bodyPr anchor="t" rtlCol="false" tIns="0" lIns="0" bIns="0" rIns="0">
            <a:spAutoFit/>
          </a:bodyPr>
          <a:lstStyle/>
          <a:p>
            <a:pPr algn="l">
              <a:lnSpc>
                <a:spcPts val="4059"/>
              </a:lnSpc>
            </a:pPr>
            <a:r>
              <a:rPr lang="en-US" b="true" sz="2900" spc="-1">
                <a:solidFill>
                  <a:srgbClr val="2D3880"/>
                </a:solidFill>
                <a:latin typeface="Arimo Bold"/>
                <a:ea typeface="Arimo Bold"/>
                <a:cs typeface="Arimo Bold"/>
                <a:sym typeface="Arimo Bold"/>
              </a:rPr>
              <a:t>Complain submission</a:t>
            </a:r>
          </a:p>
        </p:txBody>
      </p:sp>
      <p:sp>
        <p:nvSpPr>
          <p:cNvPr name="TextBox 25" id="25"/>
          <p:cNvSpPr txBox="true"/>
          <p:nvPr/>
        </p:nvSpPr>
        <p:spPr>
          <a:xfrm rot="0">
            <a:off x="1146960" y="4167021"/>
            <a:ext cx="4885200" cy="1325499"/>
          </a:xfrm>
          <a:prstGeom prst="rect">
            <a:avLst/>
          </a:prstGeom>
        </p:spPr>
        <p:txBody>
          <a:bodyPr anchor="t" rtlCol="false" tIns="0" lIns="0" bIns="0" rIns="0">
            <a:spAutoFit/>
          </a:bodyPr>
          <a:lstStyle/>
          <a:p>
            <a:pPr algn="l">
              <a:lnSpc>
                <a:spcPts val="3498"/>
              </a:lnSpc>
            </a:pPr>
            <a:r>
              <a:rPr lang="en-US" sz="2799" spc="0">
                <a:solidFill>
                  <a:srgbClr val="2D3880"/>
                </a:solidFill>
                <a:latin typeface="Arimo"/>
                <a:ea typeface="Arimo"/>
                <a:cs typeface="Arimo"/>
                <a:sym typeface="Arimo"/>
              </a:rPr>
              <a:t>Students select a specific category of issue and attach proof</a:t>
            </a:r>
          </a:p>
        </p:txBody>
      </p:sp>
      <p:sp>
        <p:nvSpPr>
          <p:cNvPr name="TextBox 26" id="26"/>
          <p:cNvSpPr txBox="true"/>
          <p:nvPr/>
        </p:nvSpPr>
        <p:spPr>
          <a:xfrm rot="0">
            <a:off x="9303120" y="7251495"/>
            <a:ext cx="5249160" cy="689025"/>
          </a:xfrm>
          <a:prstGeom prst="rect">
            <a:avLst/>
          </a:prstGeom>
        </p:spPr>
        <p:txBody>
          <a:bodyPr anchor="t" rtlCol="false" tIns="0" lIns="0" bIns="0" rIns="0">
            <a:spAutoFit/>
          </a:bodyPr>
          <a:lstStyle/>
          <a:p>
            <a:pPr algn="l">
              <a:lnSpc>
                <a:spcPts val="4452"/>
              </a:lnSpc>
            </a:pPr>
            <a:r>
              <a:rPr lang="en-US" b="true" sz="2799" spc="0">
                <a:solidFill>
                  <a:srgbClr val="2D3880"/>
                </a:solidFill>
                <a:latin typeface="Arimo Bold"/>
                <a:ea typeface="Arimo Bold"/>
                <a:cs typeface="Arimo Bold"/>
                <a:sym typeface="Arimo Bold"/>
              </a:rPr>
              <a:t>Re-raise complaint</a:t>
            </a:r>
          </a:p>
        </p:txBody>
      </p:sp>
      <p:sp>
        <p:nvSpPr>
          <p:cNvPr name="TextBox 27" id="27"/>
          <p:cNvSpPr txBox="true"/>
          <p:nvPr/>
        </p:nvSpPr>
        <p:spPr>
          <a:xfrm rot="0">
            <a:off x="9235080" y="7749645"/>
            <a:ext cx="5249160" cy="1055595"/>
          </a:xfrm>
          <a:prstGeom prst="rect">
            <a:avLst/>
          </a:prstGeom>
        </p:spPr>
        <p:txBody>
          <a:bodyPr anchor="t" rtlCol="false" tIns="0" lIns="0" bIns="0" rIns="0">
            <a:spAutoFit/>
          </a:bodyPr>
          <a:lstStyle/>
          <a:p>
            <a:pPr algn="l">
              <a:lnSpc>
                <a:spcPts val="3891"/>
              </a:lnSpc>
            </a:pPr>
            <a:r>
              <a:rPr lang="en-US" sz="2779" spc="0">
                <a:solidFill>
                  <a:srgbClr val="2D3880"/>
                </a:solidFill>
                <a:latin typeface="Arimo"/>
                <a:ea typeface="Arimo"/>
                <a:cs typeface="Arimo"/>
                <a:sym typeface="Arimo"/>
              </a:rPr>
              <a:t>If unresolved,students can re-raise the complaint for further action</a:t>
            </a:r>
          </a:p>
        </p:txBody>
      </p:sp>
      <p:sp>
        <p:nvSpPr>
          <p:cNvPr name="TextBox 28" id="28"/>
          <p:cNvSpPr txBox="true"/>
          <p:nvPr/>
        </p:nvSpPr>
        <p:spPr>
          <a:xfrm rot="0">
            <a:off x="1383480" y="7491360"/>
            <a:ext cx="4630320" cy="573720"/>
          </a:xfrm>
          <a:prstGeom prst="rect">
            <a:avLst/>
          </a:prstGeom>
        </p:spPr>
        <p:txBody>
          <a:bodyPr anchor="t" rtlCol="false" tIns="0" lIns="0" bIns="0" rIns="0">
            <a:spAutoFit/>
          </a:bodyPr>
          <a:lstStyle/>
          <a:p>
            <a:pPr algn="l">
              <a:lnSpc>
                <a:spcPts val="3919"/>
              </a:lnSpc>
            </a:pPr>
            <a:r>
              <a:rPr lang="en-US" b="true" sz="2799" spc="0">
                <a:solidFill>
                  <a:srgbClr val="2D3880"/>
                </a:solidFill>
                <a:latin typeface="Arimo Bold"/>
                <a:ea typeface="Arimo Bold"/>
                <a:cs typeface="Arimo Bold"/>
                <a:sym typeface="Arimo Bold"/>
              </a:rPr>
              <a:t>Generate tracking id</a:t>
            </a:r>
          </a:p>
        </p:txBody>
      </p:sp>
      <p:sp>
        <p:nvSpPr>
          <p:cNvPr name="TextBox 29" id="29"/>
          <p:cNvSpPr txBox="true"/>
          <p:nvPr/>
        </p:nvSpPr>
        <p:spPr>
          <a:xfrm rot="0">
            <a:off x="1274400" y="7873845"/>
            <a:ext cx="4630320" cy="1372235"/>
          </a:xfrm>
          <a:prstGeom prst="rect">
            <a:avLst/>
          </a:prstGeom>
        </p:spPr>
        <p:txBody>
          <a:bodyPr anchor="t" rtlCol="false" tIns="0" lIns="0" bIns="0" rIns="0">
            <a:spAutoFit/>
          </a:bodyPr>
          <a:lstStyle/>
          <a:p>
            <a:pPr algn="l">
              <a:lnSpc>
                <a:spcPts val="3640"/>
              </a:lnSpc>
            </a:pPr>
            <a:r>
              <a:rPr lang="en-US" sz="2600" spc="-1">
                <a:solidFill>
                  <a:srgbClr val="2D3880"/>
                </a:solidFill>
                <a:latin typeface="Arimo"/>
                <a:ea typeface="Arimo"/>
                <a:cs typeface="Arimo"/>
                <a:sym typeface="Arimo"/>
              </a:rPr>
              <a:t>Each complaint is assigned a unique tracking id for monitoring</a:t>
            </a:r>
          </a:p>
        </p:txBody>
      </p:sp>
      <p:sp>
        <p:nvSpPr>
          <p:cNvPr name="TextBox 30" id="30"/>
          <p:cNvSpPr txBox="true"/>
          <p:nvPr/>
        </p:nvSpPr>
        <p:spPr>
          <a:xfrm rot="0">
            <a:off x="9371160" y="5563920"/>
            <a:ext cx="5113080" cy="573720"/>
          </a:xfrm>
          <a:prstGeom prst="rect">
            <a:avLst/>
          </a:prstGeom>
        </p:spPr>
        <p:txBody>
          <a:bodyPr anchor="t" rtlCol="false" tIns="0" lIns="0" bIns="0" rIns="0">
            <a:spAutoFit/>
          </a:bodyPr>
          <a:lstStyle/>
          <a:p>
            <a:pPr algn="l">
              <a:lnSpc>
                <a:spcPts val="3919"/>
              </a:lnSpc>
            </a:pPr>
            <a:r>
              <a:rPr lang="en-US" b="true" sz="2799" spc="0">
                <a:solidFill>
                  <a:srgbClr val="2D3880"/>
                </a:solidFill>
                <a:latin typeface="Arimo Bold"/>
                <a:ea typeface="Arimo Bold"/>
                <a:cs typeface="Arimo Bold"/>
                <a:sym typeface="Arimo Bold"/>
              </a:rPr>
              <a:t>Notify Resolution</a:t>
            </a:r>
          </a:p>
        </p:txBody>
      </p:sp>
      <p:sp>
        <p:nvSpPr>
          <p:cNvPr name="TextBox 31" id="31"/>
          <p:cNvSpPr txBox="true"/>
          <p:nvPr/>
        </p:nvSpPr>
        <p:spPr>
          <a:xfrm rot="0">
            <a:off x="9371160" y="6159885"/>
            <a:ext cx="5113080" cy="1026075"/>
          </a:xfrm>
          <a:prstGeom prst="rect">
            <a:avLst/>
          </a:prstGeom>
        </p:spPr>
        <p:txBody>
          <a:bodyPr anchor="t" rtlCol="false" tIns="0" lIns="0" bIns="0" rIns="0">
            <a:spAutoFit/>
          </a:bodyPr>
          <a:lstStyle/>
          <a:p>
            <a:pPr algn="l">
              <a:lnSpc>
                <a:spcPts val="3779"/>
              </a:lnSpc>
            </a:pPr>
            <a:r>
              <a:rPr lang="en-US" sz="2700" spc="0">
                <a:solidFill>
                  <a:srgbClr val="2D3880"/>
                </a:solidFill>
                <a:latin typeface="Arimo"/>
                <a:ea typeface="Arimo"/>
                <a:cs typeface="Arimo"/>
                <a:sym typeface="Arimo"/>
              </a:rPr>
              <a:t>Once resolved,students are notified about the solution</a:t>
            </a:r>
          </a:p>
        </p:txBody>
      </p:sp>
      <p:sp>
        <p:nvSpPr>
          <p:cNvPr name="TextBox 32" id="32"/>
          <p:cNvSpPr txBox="true"/>
          <p:nvPr/>
        </p:nvSpPr>
        <p:spPr>
          <a:xfrm rot="0">
            <a:off x="1146960" y="5425845"/>
            <a:ext cx="5140080" cy="514155"/>
          </a:xfrm>
          <a:prstGeom prst="rect">
            <a:avLst/>
          </a:prstGeom>
        </p:spPr>
        <p:txBody>
          <a:bodyPr anchor="t" rtlCol="false" tIns="0" lIns="0" bIns="0" rIns="0">
            <a:spAutoFit/>
          </a:bodyPr>
          <a:lstStyle/>
          <a:p>
            <a:pPr algn="l">
              <a:lnSpc>
                <a:spcPts val="3526"/>
              </a:lnSpc>
            </a:pPr>
            <a:r>
              <a:rPr lang="en-US" b="true" sz="2519" spc="-1">
                <a:solidFill>
                  <a:srgbClr val="2D3880"/>
                </a:solidFill>
                <a:latin typeface="Arimo Bold"/>
                <a:ea typeface="Arimo Bold"/>
                <a:cs typeface="Arimo Bold"/>
                <a:sym typeface="Arimo Bold"/>
              </a:rPr>
              <a:t>   Notify students</a:t>
            </a:r>
          </a:p>
        </p:txBody>
      </p:sp>
      <p:sp>
        <p:nvSpPr>
          <p:cNvPr name="TextBox 33" id="33"/>
          <p:cNvSpPr txBox="true"/>
          <p:nvPr/>
        </p:nvSpPr>
        <p:spPr>
          <a:xfrm rot="0">
            <a:off x="1146960" y="5930370"/>
            <a:ext cx="5140080" cy="1348613"/>
          </a:xfrm>
          <a:prstGeom prst="rect">
            <a:avLst/>
          </a:prstGeom>
        </p:spPr>
        <p:txBody>
          <a:bodyPr anchor="t" rtlCol="false" tIns="0" lIns="0" bIns="0" rIns="0">
            <a:spAutoFit/>
          </a:bodyPr>
          <a:lstStyle/>
          <a:p>
            <a:pPr algn="l">
              <a:lnSpc>
                <a:spcPts val="3526"/>
              </a:lnSpc>
            </a:pPr>
            <a:r>
              <a:rPr lang="en-US" sz="2600" spc="-1">
                <a:solidFill>
                  <a:srgbClr val="2D3880"/>
                </a:solidFill>
                <a:latin typeface="Arimo"/>
                <a:ea typeface="Arimo"/>
                <a:cs typeface="Arimo"/>
                <a:sym typeface="Arimo"/>
              </a:rPr>
              <a:t>All students receive notifications about the complaint and can support by liking</a:t>
            </a:r>
          </a:p>
        </p:txBody>
      </p:sp>
      <p:sp>
        <p:nvSpPr>
          <p:cNvPr name="TextBox 34" id="34"/>
          <p:cNvSpPr txBox="true"/>
          <p:nvPr/>
        </p:nvSpPr>
        <p:spPr>
          <a:xfrm rot="0">
            <a:off x="9303120" y="3543184"/>
            <a:ext cx="5408280" cy="583057"/>
          </a:xfrm>
          <a:prstGeom prst="rect">
            <a:avLst/>
          </a:prstGeom>
        </p:spPr>
        <p:txBody>
          <a:bodyPr anchor="t" rtlCol="false" tIns="0" lIns="0" bIns="0" rIns="0">
            <a:spAutoFit/>
          </a:bodyPr>
          <a:lstStyle/>
          <a:p>
            <a:pPr algn="l">
              <a:lnSpc>
                <a:spcPts val="4649"/>
              </a:lnSpc>
            </a:pPr>
            <a:r>
              <a:rPr lang="en-US" b="true" sz="3200" spc="-1">
                <a:solidFill>
                  <a:srgbClr val="2D3880"/>
                </a:solidFill>
                <a:latin typeface="Arimo Bold"/>
                <a:ea typeface="Arimo Bold"/>
                <a:cs typeface="Arimo Bold"/>
                <a:sym typeface="Arimo Bold"/>
              </a:rPr>
              <a:t>Review and Resolve</a:t>
            </a:r>
          </a:p>
        </p:txBody>
      </p:sp>
      <p:sp>
        <p:nvSpPr>
          <p:cNvPr name="TextBox 35" id="35"/>
          <p:cNvSpPr txBox="true"/>
          <p:nvPr/>
        </p:nvSpPr>
        <p:spPr>
          <a:xfrm rot="0">
            <a:off x="9303120" y="4059566"/>
            <a:ext cx="5408280" cy="1105995"/>
          </a:xfrm>
          <a:prstGeom prst="rect">
            <a:avLst/>
          </a:prstGeom>
        </p:spPr>
        <p:txBody>
          <a:bodyPr anchor="t" rtlCol="false" tIns="0" lIns="0" bIns="0" rIns="0">
            <a:spAutoFit/>
          </a:bodyPr>
          <a:lstStyle/>
          <a:p>
            <a:pPr algn="l">
              <a:lnSpc>
                <a:spcPts val="4089"/>
              </a:lnSpc>
            </a:pPr>
            <a:r>
              <a:rPr lang="en-US" sz="2919" spc="0">
                <a:solidFill>
                  <a:srgbClr val="2D3880"/>
                </a:solidFill>
                <a:latin typeface="Arimo"/>
                <a:ea typeface="Arimo"/>
                <a:cs typeface="Arimo"/>
                <a:sym typeface="Arimo"/>
              </a:rPr>
              <a:t>Authorities review the complaint &amp;w work towards resolving it</a:t>
            </a:r>
          </a:p>
        </p:txBody>
      </p:sp>
      <p:sp>
        <p:nvSpPr>
          <p:cNvPr name="TextBox 36" id="36"/>
          <p:cNvSpPr txBox="true"/>
          <p:nvPr/>
        </p:nvSpPr>
        <p:spPr>
          <a:xfrm rot="0">
            <a:off x="4253040" y="1356105"/>
            <a:ext cx="8091360" cy="1099815"/>
          </a:xfrm>
          <a:prstGeom prst="rect">
            <a:avLst/>
          </a:prstGeom>
        </p:spPr>
        <p:txBody>
          <a:bodyPr anchor="t" rtlCol="false" tIns="0" lIns="0" bIns="0" rIns="0">
            <a:spAutoFit/>
          </a:bodyPr>
          <a:lstStyle/>
          <a:p>
            <a:pPr algn="ctr">
              <a:lnSpc>
                <a:spcPts val="7838"/>
              </a:lnSpc>
            </a:pPr>
            <a:r>
              <a:rPr lang="en-US" sz="5599" spc="0">
                <a:solidFill>
                  <a:srgbClr val="2D3880"/>
                </a:solidFill>
                <a:latin typeface="League Spartan"/>
                <a:ea typeface="League Spartan"/>
                <a:cs typeface="League Spartan"/>
                <a:sym typeface="League Spartan"/>
              </a:rPr>
              <a:t>SYSTEM WORK FLOW</a:t>
            </a:r>
          </a:p>
        </p:txBody>
      </p:sp>
    </p:spTree>
  </p:cSld>
  <p:clrMapOvr>
    <a:masterClrMapping/>
  </p:clrMapOvr>
  <p:transition spd="fast">
    <p:fade/>
  </p:transition>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144000" y="2831400"/>
            <a:ext cx="8115120" cy="6426720"/>
          </a:xfrm>
          <a:custGeom>
            <a:avLst/>
            <a:gdLst/>
            <a:ahLst/>
            <a:cxnLst/>
            <a:rect r="r" b="b" t="t" l="l"/>
            <a:pathLst>
              <a:path h="6426720" w="8115120">
                <a:moveTo>
                  <a:pt x="0" y="0"/>
                </a:moveTo>
                <a:lnTo>
                  <a:pt x="8115120" y="0"/>
                </a:lnTo>
                <a:lnTo>
                  <a:pt x="8115120" y="6426720"/>
                </a:lnTo>
                <a:lnTo>
                  <a:pt x="0" y="642672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599680" y="7186320"/>
            <a:ext cx="9203400" cy="2838600"/>
          </a:xfrm>
          <a:custGeom>
            <a:avLst/>
            <a:gdLst/>
            <a:ahLst/>
            <a:cxnLst/>
            <a:rect r="r" b="b" t="t" l="l"/>
            <a:pathLst>
              <a:path h="2838600" w="9203400">
                <a:moveTo>
                  <a:pt x="0" y="0"/>
                </a:moveTo>
                <a:lnTo>
                  <a:pt x="9203400" y="0"/>
                </a:lnTo>
                <a:lnTo>
                  <a:pt x="9203400" y="2838600"/>
                </a:lnTo>
                <a:lnTo>
                  <a:pt x="0" y="2838600"/>
                </a:lnTo>
                <a:lnTo>
                  <a:pt x="0" y="0"/>
                </a:lnTo>
                <a:close/>
              </a:path>
            </a:pathLst>
          </a:custGeom>
          <a:blipFill>
            <a:blip r:embed="rId4"/>
            <a:stretch>
              <a:fillRect l="0" t="-9" r="0" b="-9"/>
            </a:stretch>
          </a:blipFill>
        </p:spPr>
      </p:sp>
      <p:sp>
        <p:nvSpPr>
          <p:cNvPr name="Freeform 4" id="4"/>
          <p:cNvSpPr/>
          <p:nvPr/>
        </p:nvSpPr>
        <p:spPr>
          <a:xfrm flipH="false" flipV="false" rot="0">
            <a:off x="9297720" y="744120"/>
            <a:ext cx="7041960" cy="7314120"/>
          </a:xfrm>
          <a:custGeom>
            <a:avLst/>
            <a:gdLst/>
            <a:ahLst/>
            <a:cxnLst/>
            <a:rect r="r" b="b" t="t" l="l"/>
            <a:pathLst>
              <a:path h="7314120" w="7041960">
                <a:moveTo>
                  <a:pt x="0" y="0"/>
                </a:moveTo>
                <a:lnTo>
                  <a:pt x="7041960" y="0"/>
                </a:lnTo>
                <a:lnTo>
                  <a:pt x="7041960" y="7314120"/>
                </a:lnTo>
                <a:lnTo>
                  <a:pt x="0" y="7314120"/>
                </a:lnTo>
                <a:lnTo>
                  <a:pt x="0" y="0"/>
                </a:lnTo>
                <a:close/>
              </a:path>
            </a:pathLst>
          </a:custGeom>
          <a:blipFill>
            <a:blip r:embed="rId5"/>
            <a:stretch>
              <a:fillRect l="0" t="-28" r="0" b="-28"/>
            </a:stretch>
          </a:blipFill>
        </p:spPr>
      </p:sp>
      <p:sp>
        <p:nvSpPr>
          <p:cNvPr name="TextBox 5" id="5"/>
          <p:cNvSpPr txBox="true"/>
          <p:nvPr/>
        </p:nvSpPr>
        <p:spPr>
          <a:xfrm rot="0">
            <a:off x="2206800" y="186555"/>
            <a:ext cx="11446200" cy="1441725"/>
          </a:xfrm>
          <a:prstGeom prst="rect">
            <a:avLst/>
          </a:prstGeom>
        </p:spPr>
        <p:txBody>
          <a:bodyPr anchor="t" rtlCol="false" tIns="0" lIns="0" bIns="0" rIns="0">
            <a:spAutoFit/>
          </a:bodyPr>
          <a:lstStyle/>
          <a:p>
            <a:pPr algn="ctr">
              <a:lnSpc>
                <a:spcPts val="10080"/>
              </a:lnSpc>
            </a:pPr>
            <a:r>
              <a:rPr lang="en-US" b="true" sz="7200" spc="-1">
                <a:solidFill>
                  <a:srgbClr val="2D3880"/>
                </a:solidFill>
                <a:latin typeface="Arimo Bold"/>
                <a:ea typeface="Arimo Bold"/>
                <a:cs typeface="Arimo Bold"/>
                <a:sym typeface="Arimo Bold"/>
              </a:rPr>
              <a:t>BENEFITS</a:t>
            </a:r>
          </a:p>
        </p:txBody>
      </p:sp>
      <p:sp>
        <p:nvSpPr>
          <p:cNvPr name="TextBox 6" id="6"/>
          <p:cNvSpPr txBox="true"/>
          <p:nvPr/>
        </p:nvSpPr>
        <p:spPr>
          <a:xfrm rot="0">
            <a:off x="415800" y="2967345"/>
            <a:ext cx="8402400" cy="6389415"/>
          </a:xfrm>
          <a:prstGeom prst="rect">
            <a:avLst/>
          </a:prstGeom>
        </p:spPr>
        <p:txBody>
          <a:bodyPr anchor="t" rtlCol="false" tIns="0" lIns="0" bIns="0" rIns="0">
            <a:spAutoFit/>
          </a:bodyPr>
          <a:lstStyle/>
          <a:p>
            <a:pPr algn="l">
              <a:lnSpc>
                <a:spcPts val="3864"/>
              </a:lnSpc>
            </a:pPr>
            <a:r>
              <a:rPr lang="en-US" b="true" sz="3200" spc="-1">
                <a:solidFill>
                  <a:srgbClr val="2D3880"/>
                </a:solidFill>
                <a:latin typeface="Arimo Bold"/>
                <a:ea typeface="Arimo Bold"/>
                <a:cs typeface="Arimo Bold"/>
                <a:sym typeface="Arimo Bold"/>
              </a:rPr>
              <a:t> Authorities</a:t>
            </a:r>
            <a:r>
              <a:rPr lang="en-US" sz="3200" spc="-1">
                <a:solidFill>
                  <a:srgbClr val="2D3880"/>
                </a:solidFill>
                <a:latin typeface="Arimo"/>
                <a:ea typeface="Arimo"/>
                <a:cs typeface="Arimo"/>
                <a:sym typeface="Arimo"/>
              </a:rPr>
              <a:t>: Achieve efficient tracking and resolution of complaints, improve accountability, and ensure faster intervention through easy escalation for serious issues.</a:t>
            </a:r>
          </a:p>
          <a:p>
            <a:pPr algn="l">
              <a:lnSpc>
                <a:spcPts val="3719"/>
              </a:lnSpc>
            </a:pPr>
          </a:p>
          <a:p>
            <a:pPr algn="l">
              <a:lnSpc>
                <a:spcPts val="3864"/>
              </a:lnSpc>
            </a:pPr>
            <a:r>
              <a:rPr lang="en-US" sz="3200" spc="-1">
                <a:solidFill>
                  <a:srgbClr val="2D3880"/>
                </a:solidFill>
                <a:latin typeface="Arimo"/>
                <a:ea typeface="Arimo"/>
                <a:cs typeface="Arimo"/>
                <a:sym typeface="Arimo"/>
              </a:rPr>
              <a:t> </a:t>
            </a:r>
            <a:r>
              <a:rPr lang="en-US" b="true" sz="3200" spc="-1">
                <a:solidFill>
                  <a:srgbClr val="2D3880"/>
                </a:solidFill>
                <a:latin typeface="Arimo Bold"/>
                <a:ea typeface="Arimo Bold"/>
                <a:cs typeface="Arimo Bold"/>
                <a:sym typeface="Arimo Bold"/>
              </a:rPr>
              <a:t>Students: </a:t>
            </a:r>
            <a:r>
              <a:rPr lang="en-US" sz="3200" spc="-1">
                <a:solidFill>
                  <a:srgbClr val="2D3880"/>
                </a:solidFill>
                <a:latin typeface="Arimo"/>
                <a:ea typeface="Arimo"/>
                <a:cs typeface="Arimo"/>
                <a:sym typeface="Arimo"/>
              </a:rPr>
              <a:t>Achieve better communication, transparency, active participation in the complaint process, and timely updates on resolutions.</a:t>
            </a:r>
          </a:p>
          <a:p>
            <a:pPr algn="l">
              <a:lnSpc>
                <a:spcPts val="3864"/>
              </a:lnSpc>
            </a:pPr>
          </a:p>
          <a:p>
            <a:pPr algn="l">
              <a:lnSpc>
                <a:spcPts val="3864"/>
              </a:lnSpc>
            </a:pPr>
            <a:r>
              <a:rPr lang="en-US" b="true" sz="3200" spc="-1">
                <a:solidFill>
                  <a:srgbClr val="2D3880"/>
                </a:solidFill>
                <a:latin typeface="Arimo Bold"/>
                <a:ea typeface="Arimo Bold"/>
                <a:cs typeface="Arimo Bold"/>
                <a:sym typeface="Arimo Bold"/>
              </a:rPr>
              <a:t>Mess Owners:</a:t>
            </a:r>
            <a:r>
              <a:rPr lang="en-US" sz="3200" spc="-1">
                <a:solidFill>
                  <a:srgbClr val="2D3880"/>
                </a:solidFill>
                <a:latin typeface="Arimo"/>
                <a:ea typeface="Arimo"/>
                <a:cs typeface="Arimo"/>
                <a:sym typeface="Arimo"/>
              </a:rPr>
              <a:t>Timely resolution of complaints leads to improved student satisfaction and better mess reputation.</a:t>
            </a:r>
          </a:p>
          <a:p>
            <a:pPr algn="l">
              <a:lnSpc>
                <a:spcPts val="3864"/>
              </a:lnSpc>
            </a:pPr>
          </a:p>
        </p:txBody>
      </p:sp>
    </p:spTree>
  </p:cSld>
  <p:clrMapOvr>
    <a:masterClrMapping/>
  </p:clrMapOvr>
  <p:transition spd="fast">
    <p:fade/>
  </p:transition>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880" y="1905120"/>
            <a:ext cx="8115120" cy="3449880"/>
          </a:xfrm>
          <a:custGeom>
            <a:avLst/>
            <a:gdLst/>
            <a:ahLst/>
            <a:cxnLst/>
            <a:rect r="r" b="b" t="t" l="l"/>
            <a:pathLst>
              <a:path h="3449880" w="8115120">
                <a:moveTo>
                  <a:pt x="0" y="0"/>
                </a:moveTo>
                <a:lnTo>
                  <a:pt x="8115120" y="0"/>
                </a:lnTo>
                <a:lnTo>
                  <a:pt x="8115120" y="3449880"/>
                </a:lnTo>
                <a:lnTo>
                  <a:pt x="0" y="34498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144000" y="1905120"/>
            <a:ext cx="8115120" cy="3449880"/>
          </a:xfrm>
          <a:custGeom>
            <a:avLst/>
            <a:gdLst/>
            <a:ahLst/>
            <a:cxnLst/>
            <a:rect r="r" b="b" t="t" l="l"/>
            <a:pathLst>
              <a:path h="3449880" w="8115120">
                <a:moveTo>
                  <a:pt x="0" y="0"/>
                </a:moveTo>
                <a:lnTo>
                  <a:pt x="8115120" y="0"/>
                </a:lnTo>
                <a:lnTo>
                  <a:pt x="8115120" y="3449880"/>
                </a:lnTo>
                <a:lnTo>
                  <a:pt x="0" y="344988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9144000" y="5814360"/>
            <a:ext cx="8115120" cy="3443400"/>
          </a:xfrm>
          <a:custGeom>
            <a:avLst/>
            <a:gdLst/>
            <a:ahLst/>
            <a:cxnLst/>
            <a:rect r="r" b="b" t="t" l="l"/>
            <a:pathLst>
              <a:path h="3443400" w="8115120">
                <a:moveTo>
                  <a:pt x="0" y="0"/>
                </a:moveTo>
                <a:lnTo>
                  <a:pt x="8115120" y="0"/>
                </a:lnTo>
                <a:lnTo>
                  <a:pt x="8115120" y="3443400"/>
                </a:lnTo>
                <a:lnTo>
                  <a:pt x="0" y="34434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5" id="5"/>
          <p:cNvGrpSpPr/>
          <p:nvPr/>
        </p:nvGrpSpPr>
        <p:grpSpPr>
          <a:xfrm rot="0">
            <a:off x="1201680" y="2589480"/>
            <a:ext cx="1970280" cy="2445840"/>
            <a:chOff x="0" y="0"/>
            <a:chExt cx="2627040" cy="3261120"/>
          </a:xfrm>
        </p:grpSpPr>
        <p:sp>
          <p:nvSpPr>
            <p:cNvPr name="Freeform 6" id="6"/>
            <p:cNvSpPr/>
            <p:nvPr/>
          </p:nvSpPr>
          <p:spPr>
            <a:xfrm flipH="false" flipV="false" rot="0">
              <a:off x="0" y="0"/>
              <a:ext cx="2626995" cy="3261106"/>
            </a:xfrm>
            <a:custGeom>
              <a:avLst/>
              <a:gdLst/>
              <a:ahLst/>
              <a:cxnLst/>
              <a:rect r="r" b="b" t="t" l="l"/>
              <a:pathLst>
                <a:path h="3261106" w="2626995">
                  <a:moveTo>
                    <a:pt x="0" y="0"/>
                  </a:moveTo>
                  <a:lnTo>
                    <a:pt x="2626995" y="0"/>
                  </a:lnTo>
                  <a:lnTo>
                    <a:pt x="2626995" y="3261106"/>
                  </a:lnTo>
                  <a:lnTo>
                    <a:pt x="0" y="3261106"/>
                  </a:lnTo>
                  <a:close/>
                </a:path>
              </a:pathLst>
            </a:custGeom>
            <a:blipFill>
              <a:blip r:embed="rId8"/>
              <a:stretch>
                <a:fillRect l="-81" t="0" r="-83" b="0"/>
              </a:stretch>
            </a:blipFill>
          </p:spPr>
        </p:sp>
      </p:grpSp>
      <p:sp>
        <p:nvSpPr>
          <p:cNvPr name="Freeform 7" id="7"/>
          <p:cNvSpPr/>
          <p:nvPr/>
        </p:nvSpPr>
        <p:spPr>
          <a:xfrm flipH="false" flipV="false" rot="0">
            <a:off x="1028880" y="5808240"/>
            <a:ext cx="8115120" cy="3449880"/>
          </a:xfrm>
          <a:custGeom>
            <a:avLst/>
            <a:gdLst/>
            <a:ahLst/>
            <a:cxnLst/>
            <a:rect r="r" b="b" t="t" l="l"/>
            <a:pathLst>
              <a:path h="3449880" w="8115120">
                <a:moveTo>
                  <a:pt x="0" y="0"/>
                </a:moveTo>
                <a:lnTo>
                  <a:pt x="8115120" y="0"/>
                </a:lnTo>
                <a:lnTo>
                  <a:pt x="8115120" y="3449880"/>
                </a:lnTo>
                <a:lnTo>
                  <a:pt x="0" y="344988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8" id="8"/>
          <p:cNvGrpSpPr/>
          <p:nvPr/>
        </p:nvGrpSpPr>
        <p:grpSpPr>
          <a:xfrm rot="0">
            <a:off x="1201680" y="6418800"/>
            <a:ext cx="1970280" cy="2445840"/>
            <a:chOff x="0" y="0"/>
            <a:chExt cx="2627040" cy="3261120"/>
          </a:xfrm>
        </p:grpSpPr>
        <p:sp>
          <p:nvSpPr>
            <p:cNvPr name="Freeform 9" id="9"/>
            <p:cNvSpPr/>
            <p:nvPr/>
          </p:nvSpPr>
          <p:spPr>
            <a:xfrm flipH="false" flipV="false" rot="0">
              <a:off x="0" y="0"/>
              <a:ext cx="2626995" cy="3261106"/>
            </a:xfrm>
            <a:custGeom>
              <a:avLst/>
              <a:gdLst/>
              <a:ahLst/>
              <a:cxnLst/>
              <a:rect r="r" b="b" t="t" l="l"/>
              <a:pathLst>
                <a:path h="3261106" w="2626995">
                  <a:moveTo>
                    <a:pt x="0" y="0"/>
                  </a:moveTo>
                  <a:lnTo>
                    <a:pt x="2626995" y="0"/>
                  </a:lnTo>
                  <a:lnTo>
                    <a:pt x="2626995" y="3261106"/>
                  </a:lnTo>
                  <a:lnTo>
                    <a:pt x="0" y="3261106"/>
                  </a:lnTo>
                  <a:close/>
                </a:path>
              </a:pathLst>
            </a:custGeom>
            <a:blipFill>
              <a:blip r:embed="rId9"/>
              <a:stretch>
                <a:fillRect l="0" t="-142" r="-1" b="-142"/>
              </a:stretch>
            </a:blipFill>
          </p:spPr>
        </p:sp>
      </p:grpSp>
      <p:grpSp>
        <p:nvGrpSpPr>
          <p:cNvPr name="Group 10" id="10"/>
          <p:cNvGrpSpPr/>
          <p:nvPr/>
        </p:nvGrpSpPr>
        <p:grpSpPr>
          <a:xfrm rot="0">
            <a:off x="9352800" y="2589480"/>
            <a:ext cx="1970280" cy="2445840"/>
            <a:chOff x="0" y="0"/>
            <a:chExt cx="2627040" cy="3261120"/>
          </a:xfrm>
        </p:grpSpPr>
        <p:sp>
          <p:nvSpPr>
            <p:cNvPr name="Freeform 11" id="11"/>
            <p:cNvSpPr/>
            <p:nvPr/>
          </p:nvSpPr>
          <p:spPr>
            <a:xfrm flipH="false" flipV="false" rot="0">
              <a:off x="0" y="0"/>
              <a:ext cx="2626995" cy="3261106"/>
            </a:xfrm>
            <a:custGeom>
              <a:avLst/>
              <a:gdLst/>
              <a:ahLst/>
              <a:cxnLst/>
              <a:rect r="r" b="b" t="t" l="l"/>
              <a:pathLst>
                <a:path h="3261106" w="2626995">
                  <a:moveTo>
                    <a:pt x="0" y="0"/>
                  </a:moveTo>
                  <a:lnTo>
                    <a:pt x="2626995" y="0"/>
                  </a:lnTo>
                  <a:lnTo>
                    <a:pt x="2626995" y="3261106"/>
                  </a:lnTo>
                  <a:lnTo>
                    <a:pt x="0" y="3261106"/>
                  </a:lnTo>
                  <a:close/>
                </a:path>
              </a:pathLst>
            </a:custGeom>
            <a:blipFill>
              <a:blip r:embed="rId10"/>
              <a:stretch>
                <a:fillRect l="0" t="0" r="-1" b="0"/>
              </a:stretch>
            </a:blipFill>
          </p:spPr>
        </p:sp>
      </p:grpSp>
      <p:grpSp>
        <p:nvGrpSpPr>
          <p:cNvPr name="Group 12" id="12"/>
          <p:cNvGrpSpPr/>
          <p:nvPr/>
        </p:nvGrpSpPr>
        <p:grpSpPr>
          <a:xfrm rot="0">
            <a:off x="9089640" y="6031440"/>
            <a:ext cx="2233440" cy="2682360"/>
            <a:chOff x="0" y="0"/>
            <a:chExt cx="2977920" cy="3576480"/>
          </a:xfrm>
        </p:grpSpPr>
        <p:sp>
          <p:nvSpPr>
            <p:cNvPr name="Freeform 13" id="13"/>
            <p:cNvSpPr/>
            <p:nvPr/>
          </p:nvSpPr>
          <p:spPr>
            <a:xfrm flipH="false" flipV="false" rot="0">
              <a:off x="0" y="0"/>
              <a:ext cx="2977896" cy="3576447"/>
            </a:xfrm>
            <a:custGeom>
              <a:avLst/>
              <a:gdLst/>
              <a:ahLst/>
              <a:cxnLst/>
              <a:rect r="r" b="b" t="t" l="l"/>
              <a:pathLst>
                <a:path h="3576447" w="2977896">
                  <a:moveTo>
                    <a:pt x="0" y="0"/>
                  </a:moveTo>
                  <a:lnTo>
                    <a:pt x="2977896" y="0"/>
                  </a:lnTo>
                  <a:lnTo>
                    <a:pt x="2977896" y="3576447"/>
                  </a:lnTo>
                  <a:lnTo>
                    <a:pt x="0" y="3576447"/>
                  </a:lnTo>
                  <a:close/>
                </a:path>
              </a:pathLst>
            </a:custGeom>
            <a:blipFill>
              <a:blip r:embed="rId11"/>
              <a:stretch>
                <a:fillRect l="-12" t="0" r="-13" b="0"/>
              </a:stretch>
            </a:blipFill>
          </p:spPr>
        </p:sp>
      </p:grpSp>
      <p:sp>
        <p:nvSpPr>
          <p:cNvPr name="Freeform 14" id="14"/>
          <p:cNvSpPr/>
          <p:nvPr/>
        </p:nvSpPr>
        <p:spPr>
          <a:xfrm flipH="false" flipV="false" rot="0">
            <a:off x="3362760" y="3090240"/>
            <a:ext cx="545400" cy="519840"/>
          </a:xfrm>
          <a:custGeom>
            <a:avLst/>
            <a:gdLst/>
            <a:ahLst/>
            <a:cxnLst/>
            <a:rect r="r" b="b" t="t" l="l"/>
            <a:pathLst>
              <a:path h="519840" w="545400">
                <a:moveTo>
                  <a:pt x="0" y="0"/>
                </a:moveTo>
                <a:lnTo>
                  <a:pt x="545400" y="0"/>
                </a:lnTo>
                <a:lnTo>
                  <a:pt x="545400" y="519840"/>
                </a:lnTo>
                <a:lnTo>
                  <a:pt x="0" y="51984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5" id="15"/>
          <p:cNvSpPr/>
          <p:nvPr/>
        </p:nvSpPr>
        <p:spPr>
          <a:xfrm flipH="false" flipV="false" rot="0">
            <a:off x="3917520" y="3090240"/>
            <a:ext cx="545400" cy="519840"/>
          </a:xfrm>
          <a:custGeom>
            <a:avLst/>
            <a:gdLst/>
            <a:ahLst/>
            <a:cxnLst/>
            <a:rect r="r" b="b" t="t" l="l"/>
            <a:pathLst>
              <a:path h="519840" w="545400">
                <a:moveTo>
                  <a:pt x="0" y="0"/>
                </a:moveTo>
                <a:lnTo>
                  <a:pt x="545400" y="0"/>
                </a:lnTo>
                <a:lnTo>
                  <a:pt x="545400" y="519840"/>
                </a:lnTo>
                <a:lnTo>
                  <a:pt x="0" y="51984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6" id="16"/>
          <p:cNvSpPr/>
          <p:nvPr/>
        </p:nvSpPr>
        <p:spPr>
          <a:xfrm flipH="false" flipV="false" rot="0">
            <a:off x="4472280" y="3090240"/>
            <a:ext cx="545400" cy="519840"/>
          </a:xfrm>
          <a:custGeom>
            <a:avLst/>
            <a:gdLst/>
            <a:ahLst/>
            <a:cxnLst/>
            <a:rect r="r" b="b" t="t" l="l"/>
            <a:pathLst>
              <a:path h="519840" w="545400">
                <a:moveTo>
                  <a:pt x="0" y="0"/>
                </a:moveTo>
                <a:lnTo>
                  <a:pt x="545400" y="0"/>
                </a:lnTo>
                <a:lnTo>
                  <a:pt x="545400" y="519840"/>
                </a:lnTo>
                <a:lnTo>
                  <a:pt x="0" y="519840"/>
                </a:lnTo>
                <a:lnTo>
                  <a:pt x="0" y="0"/>
                </a:lnTo>
                <a:close/>
              </a:path>
            </a:pathLst>
          </a:custGeom>
          <a:blipFill>
            <a:blip r:embed="rId12">
              <a:extLst>
                <a:ext uri="{96DAC541-7B7A-43D3-8B79-37D633B846F1}">
                  <asvg:svgBlip xmlns:asvg="http://schemas.microsoft.com/office/drawing/2016/SVG/main" r:embed="rId14"/>
                </a:ext>
              </a:extLst>
            </a:blip>
            <a:stretch>
              <a:fillRect l="0" t="0" r="0" b="0"/>
            </a:stretch>
          </a:blipFill>
        </p:spPr>
      </p:sp>
      <p:sp>
        <p:nvSpPr>
          <p:cNvPr name="Freeform 17" id="17"/>
          <p:cNvSpPr/>
          <p:nvPr/>
        </p:nvSpPr>
        <p:spPr>
          <a:xfrm flipH="false" flipV="false" rot="0">
            <a:off x="5027040" y="3090240"/>
            <a:ext cx="545400" cy="519840"/>
          </a:xfrm>
          <a:custGeom>
            <a:avLst/>
            <a:gdLst/>
            <a:ahLst/>
            <a:cxnLst/>
            <a:rect r="r" b="b" t="t" l="l"/>
            <a:pathLst>
              <a:path h="519840" w="545400">
                <a:moveTo>
                  <a:pt x="0" y="0"/>
                </a:moveTo>
                <a:lnTo>
                  <a:pt x="545400" y="0"/>
                </a:lnTo>
                <a:lnTo>
                  <a:pt x="545400" y="519840"/>
                </a:lnTo>
                <a:lnTo>
                  <a:pt x="0" y="519840"/>
                </a:lnTo>
                <a:lnTo>
                  <a:pt x="0" y="0"/>
                </a:lnTo>
                <a:close/>
              </a:path>
            </a:pathLst>
          </a:custGeom>
          <a:blipFill>
            <a:blip r:embed="rId12">
              <a:extLst>
                <a:ext uri="{96DAC541-7B7A-43D3-8B79-37D633B846F1}">
                  <asvg:svgBlip xmlns:asvg="http://schemas.microsoft.com/office/drawing/2016/SVG/main" r:embed="rId14"/>
                </a:ext>
              </a:extLst>
            </a:blip>
            <a:stretch>
              <a:fillRect l="0" t="0" r="0" b="0"/>
            </a:stretch>
          </a:blipFill>
        </p:spPr>
      </p:sp>
      <p:sp>
        <p:nvSpPr>
          <p:cNvPr name="Freeform 18" id="18"/>
          <p:cNvSpPr/>
          <p:nvPr/>
        </p:nvSpPr>
        <p:spPr>
          <a:xfrm flipH="false" flipV="false" rot="0">
            <a:off x="5582160" y="3090240"/>
            <a:ext cx="545400" cy="519840"/>
          </a:xfrm>
          <a:custGeom>
            <a:avLst/>
            <a:gdLst/>
            <a:ahLst/>
            <a:cxnLst/>
            <a:rect r="r" b="b" t="t" l="l"/>
            <a:pathLst>
              <a:path h="519840" w="545400">
                <a:moveTo>
                  <a:pt x="0" y="0"/>
                </a:moveTo>
                <a:lnTo>
                  <a:pt x="545400" y="0"/>
                </a:lnTo>
                <a:lnTo>
                  <a:pt x="545400" y="519840"/>
                </a:lnTo>
                <a:lnTo>
                  <a:pt x="0" y="51984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9" id="19"/>
          <p:cNvSpPr/>
          <p:nvPr/>
        </p:nvSpPr>
        <p:spPr>
          <a:xfrm flipH="false" flipV="false" rot="0">
            <a:off x="11609280" y="3090240"/>
            <a:ext cx="545400" cy="519840"/>
          </a:xfrm>
          <a:custGeom>
            <a:avLst/>
            <a:gdLst/>
            <a:ahLst/>
            <a:cxnLst/>
            <a:rect r="r" b="b" t="t" l="l"/>
            <a:pathLst>
              <a:path h="519840" w="545400">
                <a:moveTo>
                  <a:pt x="0" y="0"/>
                </a:moveTo>
                <a:lnTo>
                  <a:pt x="545400" y="0"/>
                </a:lnTo>
                <a:lnTo>
                  <a:pt x="545400" y="519840"/>
                </a:lnTo>
                <a:lnTo>
                  <a:pt x="0" y="51984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20" id="20"/>
          <p:cNvSpPr/>
          <p:nvPr/>
        </p:nvSpPr>
        <p:spPr>
          <a:xfrm flipH="false" flipV="false" rot="0">
            <a:off x="12164040" y="3090240"/>
            <a:ext cx="545400" cy="519840"/>
          </a:xfrm>
          <a:custGeom>
            <a:avLst/>
            <a:gdLst/>
            <a:ahLst/>
            <a:cxnLst/>
            <a:rect r="r" b="b" t="t" l="l"/>
            <a:pathLst>
              <a:path h="519840" w="545400">
                <a:moveTo>
                  <a:pt x="0" y="0"/>
                </a:moveTo>
                <a:lnTo>
                  <a:pt x="545400" y="0"/>
                </a:lnTo>
                <a:lnTo>
                  <a:pt x="545400" y="519840"/>
                </a:lnTo>
                <a:lnTo>
                  <a:pt x="0" y="519840"/>
                </a:lnTo>
                <a:lnTo>
                  <a:pt x="0" y="0"/>
                </a:lnTo>
                <a:close/>
              </a:path>
            </a:pathLst>
          </a:custGeom>
          <a:blipFill>
            <a:blip r:embed="rId12">
              <a:extLst>
                <a:ext uri="{96DAC541-7B7A-43D3-8B79-37D633B846F1}">
                  <asvg:svgBlip xmlns:asvg="http://schemas.microsoft.com/office/drawing/2016/SVG/main" r:embed="rId14"/>
                </a:ext>
              </a:extLst>
            </a:blip>
            <a:stretch>
              <a:fillRect l="0" t="0" r="0" b="0"/>
            </a:stretch>
          </a:blipFill>
        </p:spPr>
      </p:sp>
      <p:sp>
        <p:nvSpPr>
          <p:cNvPr name="Freeform 21" id="21"/>
          <p:cNvSpPr/>
          <p:nvPr/>
        </p:nvSpPr>
        <p:spPr>
          <a:xfrm flipH="false" flipV="false" rot="0">
            <a:off x="12718800" y="3090240"/>
            <a:ext cx="545400" cy="519840"/>
          </a:xfrm>
          <a:custGeom>
            <a:avLst/>
            <a:gdLst/>
            <a:ahLst/>
            <a:cxnLst/>
            <a:rect r="r" b="b" t="t" l="l"/>
            <a:pathLst>
              <a:path h="519840" w="545400">
                <a:moveTo>
                  <a:pt x="0" y="0"/>
                </a:moveTo>
                <a:lnTo>
                  <a:pt x="545400" y="0"/>
                </a:lnTo>
                <a:lnTo>
                  <a:pt x="545400" y="519840"/>
                </a:lnTo>
                <a:lnTo>
                  <a:pt x="0" y="519840"/>
                </a:lnTo>
                <a:lnTo>
                  <a:pt x="0" y="0"/>
                </a:lnTo>
                <a:close/>
              </a:path>
            </a:pathLst>
          </a:custGeom>
          <a:blipFill>
            <a:blip r:embed="rId12">
              <a:extLst>
                <a:ext uri="{96DAC541-7B7A-43D3-8B79-37D633B846F1}">
                  <asvg:svgBlip xmlns:asvg="http://schemas.microsoft.com/office/drawing/2016/SVG/main" r:embed="rId14"/>
                </a:ext>
              </a:extLst>
            </a:blip>
            <a:stretch>
              <a:fillRect l="0" t="0" r="0" b="0"/>
            </a:stretch>
          </a:blipFill>
        </p:spPr>
      </p:sp>
      <p:sp>
        <p:nvSpPr>
          <p:cNvPr name="Freeform 22" id="22"/>
          <p:cNvSpPr/>
          <p:nvPr/>
        </p:nvSpPr>
        <p:spPr>
          <a:xfrm flipH="false" flipV="false" rot="0">
            <a:off x="13273920" y="3090240"/>
            <a:ext cx="545400" cy="519840"/>
          </a:xfrm>
          <a:custGeom>
            <a:avLst/>
            <a:gdLst/>
            <a:ahLst/>
            <a:cxnLst/>
            <a:rect r="r" b="b" t="t" l="l"/>
            <a:pathLst>
              <a:path h="519840" w="545400">
                <a:moveTo>
                  <a:pt x="0" y="0"/>
                </a:moveTo>
                <a:lnTo>
                  <a:pt x="545400" y="0"/>
                </a:lnTo>
                <a:lnTo>
                  <a:pt x="545400" y="519840"/>
                </a:lnTo>
                <a:lnTo>
                  <a:pt x="0" y="51984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23" id="23"/>
          <p:cNvSpPr/>
          <p:nvPr/>
        </p:nvSpPr>
        <p:spPr>
          <a:xfrm flipH="false" flipV="false" rot="0">
            <a:off x="13828680" y="3090240"/>
            <a:ext cx="545400" cy="519840"/>
          </a:xfrm>
          <a:custGeom>
            <a:avLst/>
            <a:gdLst/>
            <a:ahLst/>
            <a:cxnLst/>
            <a:rect r="r" b="b" t="t" l="l"/>
            <a:pathLst>
              <a:path h="519840" w="545400">
                <a:moveTo>
                  <a:pt x="0" y="0"/>
                </a:moveTo>
                <a:lnTo>
                  <a:pt x="545400" y="0"/>
                </a:lnTo>
                <a:lnTo>
                  <a:pt x="545400" y="519840"/>
                </a:lnTo>
                <a:lnTo>
                  <a:pt x="0" y="51984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24" id="24"/>
          <p:cNvSpPr/>
          <p:nvPr/>
        </p:nvSpPr>
        <p:spPr>
          <a:xfrm flipH="false" flipV="false" rot="0">
            <a:off x="11723040" y="7003440"/>
            <a:ext cx="545400" cy="519840"/>
          </a:xfrm>
          <a:custGeom>
            <a:avLst/>
            <a:gdLst/>
            <a:ahLst/>
            <a:cxnLst/>
            <a:rect r="r" b="b" t="t" l="l"/>
            <a:pathLst>
              <a:path h="519840" w="545400">
                <a:moveTo>
                  <a:pt x="0" y="0"/>
                </a:moveTo>
                <a:lnTo>
                  <a:pt x="545400" y="0"/>
                </a:lnTo>
                <a:lnTo>
                  <a:pt x="545400" y="519840"/>
                </a:lnTo>
                <a:lnTo>
                  <a:pt x="0" y="519840"/>
                </a:lnTo>
                <a:lnTo>
                  <a:pt x="0" y="0"/>
                </a:lnTo>
                <a:close/>
              </a:path>
            </a:pathLst>
          </a:custGeom>
          <a:blipFill>
            <a:blip r:embed="rId12">
              <a:extLst>
                <a:ext uri="{96DAC541-7B7A-43D3-8B79-37D633B846F1}">
                  <asvg:svgBlip xmlns:asvg="http://schemas.microsoft.com/office/drawing/2016/SVG/main" r:embed="rId15"/>
                </a:ext>
              </a:extLst>
            </a:blip>
            <a:stretch>
              <a:fillRect l="0" t="0" r="0" b="0"/>
            </a:stretch>
          </a:blipFill>
        </p:spPr>
      </p:sp>
      <p:sp>
        <p:nvSpPr>
          <p:cNvPr name="Freeform 25" id="25"/>
          <p:cNvSpPr/>
          <p:nvPr/>
        </p:nvSpPr>
        <p:spPr>
          <a:xfrm flipH="false" flipV="false" rot="0">
            <a:off x="12277800" y="7003440"/>
            <a:ext cx="545400" cy="519840"/>
          </a:xfrm>
          <a:custGeom>
            <a:avLst/>
            <a:gdLst/>
            <a:ahLst/>
            <a:cxnLst/>
            <a:rect r="r" b="b" t="t" l="l"/>
            <a:pathLst>
              <a:path h="519840" w="545400">
                <a:moveTo>
                  <a:pt x="0" y="0"/>
                </a:moveTo>
                <a:lnTo>
                  <a:pt x="545400" y="0"/>
                </a:lnTo>
                <a:lnTo>
                  <a:pt x="545400" y="519840"/>
                </a:lnTo>
                <a:lnTo>
                  <a:pt x="0" y="519840"/>
                </a:lnTo>
                <a:lnTo>
                  <a:pt x="0" y="0"/>
                </a:lnTo>
                <a:close/>
              </a:path>
            </a:pathLst>
          </a:custGeom>
          <a:blipFill>
            <a:blip r:embed="rId12">
              <a:extLst>
                <a:ext uri="{96DAC541-7B7A-43D3-8B79-37D633B846F1}">
                  <asvg:svgBlip xmlns:asvg="http://schemas.microsoft.com/office/drawing/2016/SVG/main" r:embed="rId15"/>
                </a:ext>
              </a:extLst>
            </a:blip>
            <a:stretch>
              <a:fillRect l="0" t="0" r="0" b="0"/>
            </a:stretch>
          </a:blipFill>
        </p:spPr>
      </p:sp>
      <p:sp>
        <p:nvSpPr>
          <p:cNvPr name="Freeform 26" id="26"/>
          <p:cNvSpPr/>
          <p:nvPr/>
        </p:nvSpPr>
        <p:spPr>
          <a:xfrm flipH="false" flipV="false" rot="0">
            <a:off x="12832560" y="7003440"/>
            <a:ext cx="545400" cy="519840"/>
          </a:xfrm>
          <a:custGeom>
            <a:avLst/>
            <a:gdLst/>
            <a:ahLst/>
            <a:cxnLst/>
            <a:rect r="r" b="b" t="t" l="l"/>
            <a:pathLst>
              <a:path h="519840" w="545400">
                <a:moveTo>
                  <a:pt x="0" y="0"/>
                </a:moveTo>
                <a:lnTo>
                  <a:pt x="545400" y="0"/>
                </a:lnTo>
                <a:lnTo>
                  <a:pt x="545400" y="519840"/>
                </a:lnTo>
                <a:lnTo>
                  <a:pt x="0" y="519840"/>
                </a:lnTo>
                <a:lnTo>
                  <a:pt x="0" y="0"/>
                </a:lnTo>
                <a:close/>
              </a:path>
            </a:pathLst>
          </a:custGeom>
          <a:blipFill>
            <a:blip r:embed="rId12">
              <a:extLst>
                <a:ext uri="{96DAC541-7B7A-43D3-8B79-37D633B846F1}">
                  <asvg:svgBlip xmlns:asvg="http://schemas.microsoft.com/office/drawing/2016/SVG/main" r:embed="rId16"/>
                </a:ext>
              </a:extLst>
            </a:blip>
            <a:stretch>
              <a:fillRect l="0" t="0" r="0" b="0"/>
            </a:stretch>
          </a:blipFill>
        </p:spPr>
      </p:sp>
      <p:sp>
        <p:nvSpPr>
          <p:cNvPr name="Freeform 27" id="27"/>
          <p:cNvSpPr/>
          <p:nvPr/>
        </p:nvSpPr>
        <p:spPr>
          <a:xfrm flipH="false" flipV="false" rot="0">
            <a:off x="13387320" y="7003440"/>
            <a:ext cx="545400" cy="519840"/>
          </a:xfrm>
          <a:custGeom>
            <a:avLst/>
            <a:gdLst/>
            <a:ahLst/>
            <a:cxnLst/>
            <a:rect r="r" b="b" t="t" l="l"/>
            <a:pathLst>
              <a:path h="519840" w="545400">
                <a:moveTo>
                  <a:pt x="0" y="0"/>
                </a:moveTo>
                <a:lnTo>
                  <a:pt x="545400" y="0"/>
                </a:lnTo>
                <a:lnTo>
                  <a:pt x="545400" y="519840"/>
                </a:lnTo>
                <a:lnTo>
                  <a:pt x="0" y="519840"/>
                </a:lnTo>
                <a:lnTo>
                  <a:pt x="0" y="0"/>
                </a:lnTo>
                <a:close/>
              </a:path>
            </a:pathLst>
          </a:custGeom>
          <a:blipFill>
            <a:blip r:embed="rId12">
              <a:extLst>
                <a:ext uri="{96DAC541-7B7A-43D3-8B79-37D633B846F1}">
                  <asvg:svgBlip xmlns:asvg="http://schemas.microsoft.com/office/drawing/2016/SVG/main" r:embed="rId16"/>
                </a:ext>
              </a:extLst>
            </a:blip>
            <a:stretch>
              <a:fillRect l="0" t="0" r="0" b="0"/>
            </a:stretch>
          </a:blipFill>
        </p:spPr>
      </p:sp>
      <p:sp>
        <p:nvSpPr>
          <p:cNvPr name="Freeform 28" id="28"/>
          <p:cNvSpPr/>
          <p:nvPr/>
        </p:nvSpPr>
        <p:spPr>
          <a:xfrm flipH="false" flipV="false" rot="0">
            <a:off x="13942440" y="7003440"/>
            <a:ext cx="545400" cy="519840"/>
          </a:xfrm>
          <a:custGeom>
            <a:avLst/>
            <a:gdLst/>
            <a:ahLst/>
            <a:cxnLst/>
            <a:rect r="r" b="b" t="t" l="l"/>
            <a:pathLst>
              <a:path h="519840" w="545400">
                <a:moveTo>
                  <a:pt x="0" y="0"/>
                </a:moveTo>
                <a:lnTo>
                  <a:pt x="545400" y="0"/>
                </a:lnTo>
                <a:lnTo>
                  <a:pt x="545400" y="519840"/>
                </a:lnTo>
                <a:lnTo>
                  <a:pt x="0" y="519840"/>
                </a:lnTo>
                <a:lnTo>
                  <a:pt x="0" y="0"/>
                </a:lnTo>
                <a:close/>
              </a:path>
            </a:pathLst>
          </a:custGeom>
          <a:blipFill>
            <a:blip r:embed="rId12">
              <a:extLst>
                <a:ext uri="{96DAC541-7B7A-43D3-8B79-37D633B846F1}">
                  <asvg:svgBlip xmlns:asvg="http://schemas.microsoft.com/office/drawing/2016/SVG/main" r:embed="rId15"/>
                </a:ext>
              </a:extLst>
            </a:blip>
            <a:stretch>
              <a:fillRect l="0" t="0" r="0" b="0"/>
            </a:stretch>
          </a:blipFill>
        </p:spPr>
      </p:sp>
      <p:sp>
        <p:nvSpPr>
          <p:cNvPr name="Freeform 29" id="29"/>
          <p:cNvSpPr/>
          <p:nvPr/>
        </p:nvSpPr>
        <p:spPr>
          <a:xfrm flipH="false" flipV="false" rot="0">
            <a:off x="3362760" y="7003440"/>
            <a:ext cx="545400" cy="519840"/>
          </a:xfrm>
          <a:custGeom>
            <a:avLst/>
            <a:gdLst/>
            <a:ahLst/>
            <a:cxnLst/>
            <a:rect r="r" b="b" t="t" l="l"/>
            <a:pathLst>
              <a:path h="519840" w="545400">
                <a:moveTo>
                  <a:pt x="0" y="0"/>
                </a:moveTo>
                <a:lnTo>
                  <a:pt x="545400" y="0"/>
                </a:lnTo>
                <a:lnTo>
                  <a:pt x="545400" y="519840"/>
                </a:lnTo>
                <a:lnTo>
                  <a:pt x="0" y="519840"/>
                </a:lnTo>
                <a:lnTo>
                  <a:pt x="0" y="0"/>
                </a:lnTo>
                <a:close/>
              </a:path>
            </a:pathLst>
          </a:custGeom>
          <a:blipFill>
            <a:blip r:embed="rId12">
              <a:extLst>
                <a:ext uri="{96DAC541-7B7A-43D3-8B79-37D633B846F1}">
                  <asvg:svgBlip xmlns:asvg="http://schemas.microsoft.com/office/drawing/2016/SVG/main" r:embed="rId15"/>
                </a:ext>
              </a:extLst>
            </a:blip>
            <a:stretch>
              <a:fillRect l="0" t="0" r="0" b="0"/>
            </a:stretch>
          </a:blipFill>
        </p:spPr>
      </p:sp>
      <p:sp>
        <p:nvSpPr>
          <p:cNvPr name="Freeform 30" id="30"/>
          <p:cNvSpPr/>
          <p:nvPr/>
        </p:nvSpPr>
        <p:spPr>
          <a:xfrm flipH="false" flipV="false" rot="0">
            <a:off x="3917520" y="7003440"/>
            <a:ext cx="545400" cy="519840"/>
          </a:xfrm>
          <a:custGeom>
            <a:avLst/>
            <a:gdLst/>
            <a:ahLst/>
            <a:cxnLst/>
            <a:rect r="r" b="b" t="t" l="l"/>
            <a:pathLst>
              <a:path h="519840" w="545400">
                <a:moveTo>
                  <a:pt x="0" y="0"/>
                </a:moveTo>
                <a:lnTo>
                  <a:pt x="545400" y="0"/>
                </a:lnTo>
                <a:lnTo>
                  <a:pt x="545400" y="519840"/>
                </a:lnTo>
                <a:lnTo>
                  <a:pt x="0" y="519840"/>
                </a:lnTo>
                <a:lnTo>
                  <a:pt x="0" y="0"/>
                </a:lnTo>
                <a:close/>
              </a:path>
            </a:pathLst>
          </a:custGeom>
          <a:blipFill>
            <a:blip r:embed="rId12">
              <a:extLst>
                <a:ext uri="{96DAC541-7B7A-43D3-8B79-37D633B846F1}">
                  <asvg:svgBlip xmlns:asvg="http://schemas.microsoft.com/office/drawing/2016/SVG/main" r:embed="rId15"/>
                </a:ext>
              </a:extLst>
            </a:blip>
            <a:stretch>
              <a:fillRect l="0" t="0" r="0" b="0"/>
            </a:stretch>
          </a:blipFill>
        </p:spPr>
      </p:sp>
      <p:sp>
        <p:nvSpPr>
          <p:cNvPr name="Freeform 31" id="31"/>
          <p:cNvSpPr/>
          <p:nvPr/>
        </p:nvSpPr>
        <p:spPr>
          <a:xfrm flipH="false" flipV="false" rot="0">
            <a:off x="4472280" y="7003440"/>
            <a:ext cx="545400" cy="519840"/>
          </a:xfrm>
          <a:custGeom>
            <a:avLst/>
            <a:gdLst/>
            <a:ahLst/>
            <a:cxnLst/>
            <a:rect r="r" b="b" t="t" l="l"/>
            <a:pathLst>
              <a:path h="519840" w="545400">
                <a:moveTo>
                  <a:pt x="0" y="0"/>
                </a:moveTo>
                <a:lnTo>
                  <a:pt x="545400" y="0"/>
                </a:lnTo>
                <a:lnTo>
                  <a:pt x="545400" y="519840"/>
                </a:lnTo>
                <a:lnTo>
                  <a:pt x="0" y="519840"/>
                </a:lnTo>
                <a:lnTo>
                  <a:pt x="0" y="0"/>
                </a:lnTo>
                <a:close/>
              </a:path>
            </a:pathLst>
          </a:custGeom>
          <a:blipFill>
            <a:blip r:embed="rId12">
              <a:extLst>
                <a:ext uri="{96DAC541-7B7A-43D3-8B79-37D633B846F1}">
                  <asvg:svgBlip xmlns:asvg="http://schemas.microsoft.com/office/drawing/2016/SVG/main" r:embed="rId16"/>
                </a:ext>
              </a:extLst>
            </a:blip>
            <a:stretch>
              <a:fillRect l="0" t="0" r="0" b="0"/>
            </a:stretch>
          </a:blipFill>
        </p:spPr>
      </p:sp>
      <p:sp>
        <p:nvSpPr>
          <p:cNvPr name="Freeform 32" id="32"/>
          <p:cNvSpPr/>
          <p:nvPr/>
        </p:nvSpPr>
        <p:spPr>
          <a:xfrm flipH="false" flipV="false" rot="0">
            <a:off x="5027040" y="7003440"/>
            <a:ext cx="545400" cy="519840"/>
          </a:xfrm>
          <a:custGeom>
            <a:avLst/>
            <a:gdLst/>
            <a:ahLst/>
            <a:cxnLst/>
            <a:rect r="r" b="b" t="t" l="l"/>
            <a:pathLst>
              <a:path h="519840" w="545400">
                <a:moveTo>
                  <a:pt x="0" y="0"/>
                </a:moveTo>
                <a:lnTo>
                  <a:pt x="545400" y="0"/>
                </a:lnTo>
                <a:lnTo>
                  <a:pt x="545400" y="519840"/>
                </a:lnTo>
                <a:lnTo>
                  <a:pt x="0" y="519840"/>
                </a:lnTo>
                <a:lnTo>
                  <a:pt x="0" y="0"/>
                </a:lnTo>
                <a:close/>
              </a:path>
            </a:pathLst>
          </a:custGeom>
          <a:blipFill>
            <a:blip r:embed="rId12">
              <a:extLst>
                <a:ext uri="{96DAC541-7B7A-43D3-8B79-37D633B846F1}">
                  <asvg:svgBlip xmlns:asvg="http://schemas.microsoft.com/office/drawing/2016/SVG/main" r:embed="rId16"/>
                </a:ext>
              </a:extLst>
            </a:blip>
            <a:stretch>
              <a:fillRect l="0" t="0" r="0" b="0"/>
            </a:stretch>
          </a:blipFill>
        </p:spPr>
      </p:sp>
      <p:sp>
        <p:nvSpPr>
          <p:cNvPr name="Freeform 33" id="33"/>
          <p:cNvSpPr/>
          <p:nvPr/>
        </p:nvSpPr>
        <p:spPr>
          <a:xfrm flipH="false" flipV="false" rot="0">
            <a:off x="5582160" y="7003440"/>
            <a:ext cx="545400" cy="519840"/>
          </a:xfrm>
          <a:custGeom>
            <a:avLst/>
            <a:gdLst/>
            <a:ahLst/>
            <a:cxnLst/>
            <a:rect r="r" b="b" t="t" l="l"/>
            <a:pathLst>
              <a:path h="519840" w="545400">
                <a:moveTo>
                  <a:pt x="0" y="0"/>
                </a:moveTo>
                <a:lnTo>
                  <a:pt x="545400" y="0"/>
                </a:lnTo>
                <a:lnTo>
                  <a:pt x="545400" y="519840"/>
                </a:lnTo>
                <a:lnTo>
                  <a:pt x="0" y="519840"/>
                </a:lnTo>
                <a:lnTo>
                  <a:pt x="0" y="0"/>
                </a:lnTo>
                <a:close/>
              </a:path>
            </a:pathLst>
          </a:custGeom>
          <a:blipFill>
            <a:blip r:embed="rId12">
              <a:extLst>
                <a:ext uri="{96DAC541-7B7A-43D3-8B79-37D633B846F1}">
                  <asvg:svgBlip xmlns:asvg="http://schemas.microsoft.com/office/drawing/2016/SVG/main" r:embed="rId15"/>
                </a:ext>
              </a:extLst>
            </a:blip>
            <a:stretch>
              <a:fillRect l="0" t="0" r="0" b="0"/>
            </a:stretch>
          </a:blipFill>
        </p:spPr>
      </p:sp>
      <p:sp>
        <p:nvSpPr>
          <p:cNvPr name="TextBox 34" id="34"/>
          <p:cNvSpPr txBox="true"/>
          <p:nvPr/>
        </p:nvSpPr>
        <p:spPr>
          <a:xfrm rot="0">
            <a:off x="-1440000" y="44205"/>
            <a:ext cx="20653920" cy="1575795"/>
          </a:xfrm>
          <a:prstGeom prst="rect">
            <a:avLst/>
          </a:prstGeom>
        </p:spPr>
        <p:txBody>
          <a:bodyPr anchor="t" rtlCol="false" tIns="0" lIns="0" bIns="0" rIns="0">
            <a:spAutoFit/>
          </a:bodyPr>
          <a:lstStyle/>
          <a:p>
            <a:pPr algn="ctr">
              <a:lnSpc>
                <a:spcPts val="10080"/>
              </a:lnSpc>
            </a:pPr>
            <a:r>
              <a:rPr lang="en-US" b="true" sz="6000" spc="0">
                <a:solidFill>
                  <a:srgbClr val="2D3880"/>
                </a:solidFill>
                <a:latin typeface="Arimo Bold"/>
                <a:ea typeface="Arimo Bold"/>
                <a:cs typeface="Arimo Bold"/>
                <a:sym typeface="Arimo Bold"/>
              </a:rPr>
              <a:t>IMPACTS OF THE MESS MONITORING</a:t>
            </a:r>
          </a:p>
        </p:txBody>
      </p:sp>
      <p:sp>
        <p:nvSpPr>
          <p:cNvPr name="TextBox 35" id="35"/>
          <p:cNvSpPr txBox="true"/>
          <p:nvPr/>
        </p:nvSpPr>
        <p:spPr>
          <a:xfrm rot="0">
            <a:off x="3301380" y="2513280"/>
            <a:ext cx="5536080" cy="558960"/>
          </a:xfrm>
          <a:prstGeom prst="rect">
            <a:avLst/>
          </a:prstGeom>
        </p:spPr>
        <p:txBody>
          <a:bodyPr anchor="t" rtlCol="false" tIns="0" lIns="0" bIns="0" rIns="0">
            <a:spAutoFit/>
          </a:bodyPr>
          <a:lstStyle/>
          <a:p>
            <a:pPr algn="l">
              <a:lnSpc>
                <a:spcPts val="3804"/>
              </a:lnSpc>
            </a:pPr>
            <a:r>
              <a:rPr lang="en-US" b="true" sz="2720" spc="-1">
                <a:solidFill>
                  <a:srgbClr val="2D3880"/>
                </a:solidFill>
                <a:latin typeface="Arimo Bold"/>
                <a:ea typeface="Arimo Bold"/>
                <a:cs typeface="Arimo Bold"/>
                <a:sym typeface="Arimo Bold"/>
              </a:rPr>
              <a:t>Better Quality Control</a:t>
            </a:r>
          </a:p>
        </p:txBody>
      </p:sp>
      <p:sp>
        <p:nvSpPr>
          <p:cNvPr name="TextBox 36" id="36"/>
          <p:cNvSpPr txBox="true"/>
          <p:nvPr/>
        </p:nvSpPr>
        <p:spPr>
          <a:xfrm rot="0">
            <a:off x="3362760" y="3542685"/>
            <a:ext cx="5536080" cy="1915287"/>
          </a:xfrm>
          <a:prstGeom prst="rect">
            <a:avLst/>
          </a:prstGeom>
        </p:spPr>
        <p:txBody>
          <a:bodyPr anchor="t" rtlCol="false" tIns="0" lIns="0" bIns="0" rIns="0">
            <a:spAutoFit/>
          </a:bodyPr>
          <a:lstStyle/>
          <a:p>
            <a:pPr algn="l">
              <a:lnSpc>
                <a:spcPts val="3804"/>
              </a:lnSpc>
            </a:pPr>
            <a:r>
              <a:rPr lang="en-US" sz="2799" spc="0">
                <a:solidFill>
                  <a:srgbClr val="2D3880"/>
                </a:solidFill>
                <a:latin typeface="Arimo"/>
                <a:ea typeface="Arimo"/>
                <a:cs typeface="Arimo"/>
                <a:sym typeface="Arimo"/>
              </a:rPr>
              <a:t>Continuous monitoring ensures food quality and hygiene standards are consistently met.</a:t>
            </a:r>
          </a:p>
          <a:p>
            <a:pPr algn="l">
              <a:lnSpc>
                <a:spcPts val="3804"/>
              </a:lnSpc>
            </a:pPr>
          </a:p>
        </p:txBody>
      </p:sp>
      <p:sp>
        <p:nvSpPr>
          <p:cNvPr name="TextBox 37" id="37"/>
          <p:cNvSpPr txBox="true"/>
          <p:nvPr/>
        </p:nvSpPr>
        <p:spPr>
          <a:xfrm rot="0">
            <a:off x="3240000" y="6370155"/>
            <a:ext cx="5658840" cy="1042800"/>
          </a:xfrm>
          <a:prstGeom prst="rect">
            <a:avLst/>
          </a:prstGeom>
        </p:spPr>
        <p:txBody>
          <a:bodyPr anchor="t" rtlCol="false" tIns="0" lIns="0" bIns="0" rIns="0">
            <a:spAutoFit/>
          </a:bodyPr>
          <a:lstStyle/>
          <a:p>
            <a:pPr algn="l">
              <a:lnSpc>
                <a:spcPts val="3804"/>
              </a:lnSpc>
            </a:pPr>
            <a:r>
              <a:rPr lang="en-US" b="true" sz="2720" spc="-1">
                <a:solidFill>
                  <a:srgbClr val="2D3880"/>
                </a:solidFill>
                <a:latin typeface="Arimo Bold"/>
                <a:ea typeface="Arimo Bold"/>
                <a:cs typeface="Arimo Bold"/>
                <a:sym typeface="Arimo Bold"/>
              </a:rPr>
              <a:t>Efficient Resource Management</a:t>
            </a:r>
          </a:p>
        </p:txBody>
      </p:sp>
      <p:sp>
        <p:nvSpPr>
          <p:cNvPr name="TextBox 38" id="38"/>
          <p:cNvSpPr txBox="true"/>
          <p:nvPr/>
        </p:nvSpPr>
        <p:spPr>
          <a:xfrm rot="0">
            <a:off x="3359520" y="7469205"/>
            <a:ext cx="5536080" cy="1515675"/>
          </a:xfrm>
          <a:prstGeom prst="rect">
            <a:avLst/>
          </a:prstGeom>
        </p:spPr>
        <p:txBody>
          <a:bodyPr anchor="t" rtlCol="false" tIns="0" lIns="0" bIns="0" rIns="0">
            <a:spAutoFit/>
          </a:bodyPr>
          <a:lstStyle/>
          <a:p>
            <a:pPr algn="l">
              <a:lnSpc>
                <a:spcPts val="3804"/>
              </a:lnSpc>
            </a:pPr>
            <a:r>
              <a:rPr lang="en-US" sz="2799" spc="0">
                <a:solidFill>
                  <a:srgbClr val="2D3880"/>
                </a:solidFill>
                <a:latin typeface="Arimo"/>
                <a:ea typeface="Arimo"/>
                <a:cs typeface="Arimo"/>
                <a:sym typeface="Arimo"/>
              </a:rPr>
              <a:t>Monitoring helps optimize food supply, reducing waste and managing costs effectively.</a:t>
            </a:r>
          </a:p>
        </p:txBody>
      </p:sp>
      <p:sp>
        <p:nvSpPr>
          <p:cNvPr name="TextBox 39" id="39"/>
          <p:cNvSpPr txBox="true"/>
          <p:nvPr/>
        </p:nvSpPr>
        <p:spPr>
          <a:xfrm rot="0">
            <a:off x="11447100" y="2204760"/>
            <a:ext cx="5536080" cy="1042080"/>
          </a:xfrm>
          <a:prstGeom prst="rect">
            <a:avLst/>
          </a:prstGeom>
        </p:spPr>
        <p:txBody>
          <a:bodyPr anchor="t" rtlCol="false" tIns="0" lIns="0" bIns="0" rIns="0">
            <a:spAutoFit/>
          </a:bodyPr>
          <a:lstStyle/>
          <a:p>
            <a:pPr algn="l">
              <a:lnSpc>
                <a:spcPts val="3804"/>
              </a:lnSpc>
            </a:pPr>
            <a:r>
              <a:rPr lang="en-US" b="true" sz="2720" spc="-1">
                <a:solidFill>
                  <a:srgbClr val="2D3880"/>
                </a:solidFill>
                <a:latin typeface="Arimo Bold"/>
                <a:ea typeface="Arimo Bold"/>
                <a:cs typeface="Arimo Bold"/>
                <a:sym typeface="Arimo Bold"/>
              </a:rPr>
              <a:t>Improved Student Health and Safety</a:t>
            </a:r>
          </a:p>
        </p:txBody>
      </p:sp>
      <p:sp>
        <p:nvSpPr>
          <p:cNvPr name="TextBox 40" id="40"/>
          <p:cNvSpPr txBox="true"/>
          <p:nvPr/>
        </p:nvSpPr>
        <p:spPr>
          <a:xfrm rot="0">
            <a:off x="11606040" y="3742131"/>
            <a:ext cx="5536080" cy="1516395"/>
          </a:xfrm>
          <a:prstGeom prst="rect">
            <a:avLst/>
          </a:prstGeom>
        </p:spPr>
        <p:txBody>
          <a:bodyPr anchor="t" rtlCol="false" tIns="0" lIns="0" bIns="0" rIns="0">
            <a:spAutoFit/>
          </a:bodyPr>
          <a:lstStyle/>
          <a:p>
            <a:pPr algn="l">
              <a:lnSpc>
                <a:spcPts val="3804"/>
              </a:lnSpc>
            </a:pPr>
            <a:r>
              <a:rPr lang="en-US" sz="2799" spc="0">
                <a:solidFill>
                  <a:srgbClr val="2D3880"/>
                </a:solidFill>
                <a:latin typeface="Arimo"/>
                <a:ea typeface="Arimo"/>
                <a:cs typeface="Arimo"/>
                <a:sym typeface="Arimo"/>
              </a:rPr>
              <a:t>Regular checks help prevent foodborne illnesses and maintain a safe eating environment.</a:t>
            </a:r>
          </a:p>
        </p:txBody>
      </p:sp>
      <p:sp>
        <p:nvSpPr>
          <p:cNvPr name="TextBox 41" id="41"/>
          <p:cNvSpPr txBox="true"/>
          <p:nvPr/>
        </p:nvSpPr>
        <p:spPr>
          <a:xfrm rot="0">
            <a:off x="11532960" y="6277440"/>
            <a:ext cx="5536080" cy="558960"/>
          </a:xfrm>
          <a:prstGeom prst="rect">
            <a:avLst/>
          </a:prstGeom>
        </p:spPr>
        <p:txBody>
          <a:bodyPr anchor="t" rtlCol="false" tIns="0" lIns="0" bIns="0" rIns="0">
            <a:spAutoFit/>
          </a:bodyPr>
          <a:lstStyle/>
          <a:p>
            <a:pPr algn="l">
              <a:lnSpc>
                <a:spcPts val="3804"/>
              </a:lnSpc>
            </a:pPr>
            <a:r>
              <a:rPr lang="en-US" b="true" sz="2720" spc="-1">
                <a:solidFill>
                  <a:srgbClr val="2D3880"/>
                </a:solidFill>
                <a:latin typeface="Arimo Bold"/>
                <a:ea typeface="Arimo Bold"/>
                <a:cs typeface="Arimo Bold"/>
                <a:sym typeface="Arimo Bold"/>
              </a:rPr>
              <a:t>Proactive Issue Resolution</a:t>
            </a:r>
          </a:p>
        </p:txBody>
      </p:sp>
      <p:sp>
        <p:nvSpPr>
          <p:cNvPr name="TextBox 42" id="42"/>
          <p:cNvSpPr txBox="true"/>
          <p:nvPr/>
        </p:nvSpPr>
        <p:spPr>
          <a:xfrm rot="0">
            <a:off x="11532960" y="7561725"/>
            <a:ext cx="5725800" cy="1515675"/>
          </a:xfrm>
          <a:prstGeom prst="rect">
            <a:avLst/>
          </a:prstGeom>
        </p:spPr>
        <p:txBody>
          <a:bodyPr anchor="t" rtlCol="false" tIns="0" lIns="0" bIns="0" rIns="0">
            <a:spAutoFit/>
          </a:bodyPr>
          <a:lstStyle/>
          <a:p>
            <a:pPr algn="l">
              <a:lnSpc>
                <a:spcPts val="3804"/>
              </a:lnSpc>
            </a:pPr>
            <a:r>
              <a:rPr lang="en-US" sz="2799" spc="0">
                <a:solidFill>
                  <a:srgbClr val="2D3880"/>
                </a:solidFill>
                <a:latin typeface="Arimo"/>
                <a:ea typeface="Arimo"/>
                <a:cs typeface="Arimo"/>
                <a:sym typeface="Arimo"/>
              </a:rPr>
              <a:t>Early detection of issues enables quicker fixes, preventing larger problems from arising.</a:t>
            </a:r>
          </a:p>
        </p:txBody>
      </p:sp>
    </p:spTree>
  </p:cSld>
  <p:clrMapOvr>
    <a:masterClrMapping/>
  </p:clrMapOvr>
  <p:transition spd="fast">
    <p:fade/>
  </p:transition>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397440"/>
            <a:ext cx="18287640" cy="4667040"/>
          </a:xfrm>
          <a:custGeom>
            <a:avLst/>
            <a:gdLst/>
            <a:ahLst/>
            <a:cxnLst/>
            <a:rect r="r" b="b" t="t" l="l"/>
            <a:pathLst>
              <a:path h="4667040" w="18287640">
                <a:moveTo>
                  <a:pt x="0" y="0"/>
                </a:moveTo>
                <a:lnTo>
                  <a:pt x="18287640" y="0"/>
                </a:lnTo>
                <a:lnTo>
                  <a:pt x="18287640" y="4667040"/>
                </a:lnTo>
                <a:lnTo>
                  <a:pt x="0" y="4667040"/>
                </a:lnTo>
                <a:lnTo>
                  <a:pt x="0" y="0"/>
                </a:lnTo>
                <a:close/>
              </a:path>
            </a:pathLst>
          </a:custGeom>
          <a:blipFill>
            <a:blip r:embed="rId2"/>
            <a:stretch>
              <a:fillRect l="0" t="-81017" r="0" b="-81030"/>
            </a:stretch>
          </a:blipFill>
        </p:spPr>
      </p:sp>
      <p:sp>
        <p:nvSpPr>
          <p:cNvPr name="Freeform 3" id="3"/>
          <p:cNvSpPr/>
          <p:nvPr/>
        </p:nvSpPr>
        <p:spPr>
          <a:xfrm flipH="false" flipV="false" rot="0">
            <a:off x="1028880" y="4630680"/>
            <a:ext cx="16230240" cy="5412960"/>
          </a:xfrm>
          <a:custGeom>
            <a:avLst/>
            <a:gdLst/>
            <a:ahLst/>
            <a:cxnLst/>
            <a:rect r="r" b="b" t="t" l="l"/>
            <a:pathLst>
              <a:path h="5412960" w="16230240">
                <a:moveTo>
                  <a:pt x="0" y="0"/>
                </a:moveTo>
                <a:lnTo>
                  <a:pt x="16230240" y="0"/>
                </a:lnTo>
                <a:lnTo>
                  <a:pt x="16230240" y="5412960"/>
                </a:lnTo>
                <a:lnTo>
                  <a:pt x="0" y="541296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6772320" y="4764420"/>
            <a:ext cx="4743000" cy="949500"/>
          </a:xfrm>
          <a:prstGeom prst="rect">
            <a:avLst/>
          </a:prstGeom>
        </p:spPr>
        <p:txBody>
          <a:bodyPr anchor="t" rtlCol="false" tIns="0" lIns="0" bIns="0" rIns="0">
            <a:spAutoFit/>
          </a:bodyPr>
          <a:lstStyle/>
          <a:p>
            <a:pPr algn="ctr">
              <a:lnSpc>
                <a:spcPts val="6579"/>
              </a:lnSpc>
            </a:pPr>
            <a:r>
              <a:rPr lang="en-US" sz="4700" spc="-1">
                <a:solidFill>
                  <a:srgbClr val="000000"/>
                </a:solidFill>
                <a:latin typeface="Arimo"/>
                <a:ea typeface="Arimo"/>
                <a:cs typeface="Arimo"/>
                <a:sym typeface="Arimo"/>
              </a:rPr>
              <a:t>CONCLUSION</a:t>
            </a:r>
          </a:p>
        </p:txBody>
      </p:sp>
      <p:sp>
        <p:nvSpPr>
          <p:cNvPr name="TextBox 5" id="5"/>
          <p:cNvSpPr txBox="true"/>
          <p:nvPr/>
        </p:nvSpPr>
        <p:spPr>
          <a:xfrm rot="0">
            <a:off x="1411200" y="5815395"/>
            <a:ext cx="15465600" cy="3498885"/>
          </a:xfrm>
          <a:prstGeom prst="rect">
            <a:avLst/>
          </a:prstGeom>
        </p:spPr>
        <p:txBody>
          <a:bodyPr anchor="t" rtlCol="false" tIns="0" lIns="0" bIns="0" rIns="0">
            <a:spAutoFit/>
          </a:bodyPr>
          <a:lstStyle/>
          <a:p>
            <a:pPr algn="ctr">
              <a:lnSpc>
                <a:spcPts val="4479"/>
              </a:lnSpc>
            </a:pPr>
            <a:r>
              <a:rPr lang="en-US" sz="3200" spc="-1">
                <a:solidFill>
                  <a:srgbClr val="000000"/>
                </a:solidFill>
                <a:latin typeface="Arimo"/>
                <a:ea typeface="Arimo"/>
                <a:cs typeface="Arimo"/>
                <a:sym typeface="Arimo"/>
              </a:rPr>
              <a:t>In conclusion, our Mess Monitoring System offers a comprehensive solution for streamlining operations in mess facilities. By leveraging technology, the system enhances efficiency, minimizes wastage, and ensures transparency in managing meals and resources. The project not only optimizes daily operations but also provides actionable insights for future improvements. This initiative demonstrates the potential of technology in transforming traditional management processes into smart, scalable systems.</a:t>
            </a:r>
          </a:p>
        </p:txBody>
      </p:sp>
    </p:spTree>
  </p:cSld>
  <p:clrMapOvr>
    <a:masterClrMapping/>
  </p:clrMapOvr>
  <p:transition spd="fast">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DAGZPV_vRQc</dc:identifier>
  <dcterms:modified xsi:type="dcterms:W3CDTF">2011-08-01T06:04:30Z</dcterms:modified>
  <cp:revision>1</cp:revision>
  <dc:title>MESS MONITORING.pptx</dc:title>
</cp:coreProperties>
</file>