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3dd07d127_3_1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3dd07d127_3_1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3dd07d127_3_1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3dd07d127_3_1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3dd07d12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3dd07d12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3dd07d12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3dd07d12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3dd07d127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3dd07d12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3dd07d127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3dd07d127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5fedd4d2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5fedd4d2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036eec1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6036eec1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3dd07d12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3dd07d12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3dd07d12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3dd07d12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845825" y="1026250"/>
            <a:ext cx="5017500" cy="22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00"/>
              <a:t>Gauging         Customer       Satisfaction</a:t>
            </a:r>
            <a:endParaRPr sz="4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8375" y="4008450"/>
            <a:ext cx="42204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V : Harshit Bishnoi, Ayush Gupta, Sidharth Jain, Pranshu Teckchandani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2249625" y="449775"/>
            <a:ext cx="4395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/>
              <a:t>Satisfaction Meter </a:t>
            </a:r>
            <a:endParaRPr sz="3550"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178550" y="1234425"/>
            <a:ext cx="90348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There is s</a:t>
            </a:r>
            <a:r>
              <a:rPr lang="en" sz="2000"/>
              <a:t>tatistical evidence that the data is highly skewed </a:t>
            </a:r>
            <a:r>
              <a:rPr lang="en" sz="2000"/>
              <a:t>towards low response time conversations and skewed right for conversational flow.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Based on this, the mean serves as a benchmark for satisfactory experiences.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Mean =0.33 * (mean_time_score) + 0.33 * (mean_conversational_flow_score) + 0.33 * (mean_similarity_tone_score)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Similarly, for the final score: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Final score = 0.33 * (time_score) + 0.33 * (conversational_flow_score) + 0.33 * (similarity_tone_score) [Every factor has been given the same weightage.]</a:t>
            </a:r>
            <a:endParaRPr b="1"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/>
        </p:nvSpPr>
        <p:spPr>
          <a:xfrm>
            <a:off x="1932150" y="2206200"/>
            <a:ext cx="52797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	   THANK YOU</a:t>
            </a:r>
            <a:endParaRPr sz="3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463550" y="343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59">
                <a:latin typeface="Arial"/>
                <a:ea typeface="Arial"/>
                <a:cs typeface="Arial"/>
                <a:sym typeface="Arial"/>
              </a:rPr>
              <a:t>Current Challenge and Our Goal</a:t>
            </a:r>
            <a:endParaRPr sz="1760"/>
          </a:p>
        </p:txBody>
      </p:sp>
      <p:sp>
        <p:nvSpPr>
          <p:cNvPr id="141" name="Google Shape;141;p14"/>
          <p:cNvSpPr txBox="1"/>
          <p:nvPr/>
        </p:nvSpPr>
        <p:spPr>
          <a:xfrm>
            <a:off x="1055250" y="1477625"/>
            <a:ext cx="73710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Challenge</a:t>
            </a:r>
            <a:endParaRPr b="1" sz="24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Analyse</a:t>
            </a: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customer interaction transcript and algorithmically compute a customer satisfaction score. 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Goal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 </a:t>
            </a: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customer</a:t>
            </a: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satisfaction scale, to understand the effectiveness of the customer support services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800300" y="379800"/>
            <a:ext cx="70389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59">
                <a:latin typeface="Arial"/>
                <a:ea typeface="Arial"/>
                <a:cs typeface="Arial"/>
                <a:sym typeface="Arial"/>
              </a:rPr>
              <a:t>What makes for a Good Customer Experience?</a:t>
            </a:r>
            <a:r>
              <a:rPr lang="en" sz="3559">
                <a:latin typeface="Arial"/>
                <a:ea typeface="Arial"/>
                <a:cs typeface="Arial"/>
                <a:sym typeface="Arial"/>
              </a:rPr>
              <a:t>      </a:t>
            </a:r>
            <a:endParaRPr sz="216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023300" y="1135500"/>
            <a:ext cx="4815900" cy="25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Customer </a:t>
            </a:r>
            <a:r>
              <a:rPr lang="en" sz="2000"/>
              <a:t>satisfaction</a:t>
            </a:r>
            <a:r>
              <a:rPr lang="en" sz="2000"/>
              <a:t> is, being content with </a:t>
            </a:r>
            <a:r>
              <a:rPr lang="en" sz="2000"/>
              <a:t>the</a:t>
            </a:r>
            <a:r>
              <a:rPr lang="en" sz="2000"/>
              <a:t> </a:t>
            </a:r>
            <a:r>
              <a:rPr lang="en" sz="2000"/>
              <a:t>services</a:t>
            </a:r>
            <a:r>
              <a:rPr lang="en" sz="2000"/>
              <a:t> that have been rendered to them by a “service provider”,.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a good customer experience a service should help the customer in a time efficient manner with maximum accuracy and resolve the issue at hand.</a:t>
            </a:r>
            <a:endParaRPr sz="20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00" y="2124250"/>
            <a:ext cx="3277600" cy="2045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712" y="476688"/>
            <a:ext cx="4548576" cy="419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3909900" y="2571750"/>
            <a:ext cx="13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APPROACH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6848525" y="2663525"/>
            <a:ext cx="2295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is the accuracy </a:t>
            </a: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solution provided by the service and is the customer satisfied by it?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5101675" y="3108400"/>
            <a:ext cx="104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Problem Resolution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2908725" y="3108400"/>
            <a:ext cx="149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Conversational flow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4084200" y="1231675"/>
            <a:ext cx="97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Run Time Analysis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231200" y="1801625"/>
            <a:ext cx="22956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the service able to keep the customer engaged?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Can it correctly identify the </a:t>
            </a: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challenges</a:t>
            </a: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of the customer 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5840450" y="702725"/>
            <a:ext cx="2295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How does the average time vary across the dataset?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2758800" y="455700"/>
            <a:ext cx="362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/>
              <a:t>  The Data Set  </a:t>
            </a:r>
            <a:endParaRPr sz="3550"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512675" y="1518525"/>
            <a:ext cx="8249400" cy="3245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Customer Transcripts with the following information: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Timestamps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Input Details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Chat type - Deflected/Live chat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Customer Service outputs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Machine internal codes  for  fixed states recognized by the customer service.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2240850" y="153700"/>
            <a:ext cx="46623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/>
              <a:t>Average Response Time Analysis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3877700" y="1086513"/>
            <a:ext cx="4662300" cy="39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 response time is a great metric to see whether the customer  was answered promptly.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Turnaround/Latency time is determined by looking at the timestamps as well as the net sum of events, inputs, and responses in one conversation.</a:t>
            </a:r>
            <a:endParaRPr sz="2000"/>
          </a:p>
        </p:txBody>
      </p:sp>
      <p:pic>
        <p:nvPicPr>
          <p:cNvPr id="173" name="Google Shape;173;p18"/>
          <p:cNvPicPr preferRelativeResize="0"/>
          <p:nvPr/>
        </p:nvPicPr>
        <p:blipFill rotWithShape="1">
          <a:blip r:embed="rId3">
            <a:alphaModFix/>
          </a:blip>
          <a:srcRect b="0" l="0" r="17067" t="0"/>
          <a:stretch/>
        </p:blipFill>
        <p:spPr>
          <a:xfrm>
            <a:off x="865100" y="3278850"/>
            <a:ext cx="2490825" cy="1742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100" y="1415224"/>
            <a:ext cx="2490830" cy="17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2392800" y="0"/>
            <a:ext cx="43584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>
                <a:latin typeface="Arial"/>
                <a:ea typeface="Arial"/>
                <a:cs typeface="Arial"/>
                <a:sym typeface="Arial"/>
              </a:rPr>
              <a:t>Conversational flow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4181925" y="849575"/>
            <a:ext cx="4962000" cy="43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good conversational flow ensures an effortless progression of ideas between the customer and the service.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Our algorithm deduces  the general flow of the conversation and looks for common indicators such as-</a:t>
            </a:r>
            <a:endParaRPr sz="2000"/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Lag (Number of non responsive inputs or breaks in time sequence)</a:t>
            </a:r>
            <a:endParaRPr sz="2000"/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Number of Unique elements</a:t>
            </a:r>
            <a:endParaRPr sz="2000"/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" sz="2000"/>
              <a:t>Statements indicating apology/incompetence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0" y="1556025"/>
            <a:ext cx="4214200" cy="29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81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/>
              <a:t>Problem Resolution			</a:t>
            </a:r>
            <a:endParaRPr sz="3550"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535150"/>
            <a:ext cx="7038900" cy="26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Resolving the query of the customer accurately and pointing them in the right direction is our top priority.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Solution accuracy is determined by  the percentage match between the lemmatized synonyms of responses and user input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Tone analysis is used to judge customer satisfaction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0689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              </a:t>
            </a:r>
            <a:r>
              <a:rPr lang="en" sz="3550"/>
              <a:t>Solution</a:t>
            </a:r>
            <a:endParaRPr sz="3550"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25" y="2853213"/>
            <a:ext cx="8839201" cy="674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421400" y="1499675"/>
            <a:ext cx="10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979125" y="148727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478725" y="1678850"/>
            <a:ext cx="204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Phase 1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Determining our fundamental factors for the rubric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1434950" y="3583775"/>
            <a:ext cx="2629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Phase 2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Creating a rubric by  weighing our variables, and establishing assumptions 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4906201" y="3507575"/>
            <a:ext cx="2629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Phase 4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Inferring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results of phase 3, normalizing, and passing them to our rubric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3039725" y="1563350"/>
            <a:ext cx="2100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Phase 3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Observing patterns, collecting and  cleaning the data for easy access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5754075" y="1418000"/>
            <a:ext cx="3182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	 	     Phase 5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Giving final scores to the chat and live customer supports based on our model set. Understanding merits and demerits of our model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481975" y="1497350"/>
            <a:ext cx="2049600" cy="127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3101275" y="1507250"/>
            <a:ext cx="2100000" cy="127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5754075" y="1499675"/>
            <a:ext cx="3173400" cy="127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1467025" y="3587025"/>
            <a:ext cx="2523900" cy="110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4919875" y="3555550"/>
            <a:ext cx="2629200" cy="113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