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5"/>
  </p:notesMasterIdLst>
  <p:handoutMasterIdLst>
    <p:handoutMasterId r:id="rId16"/>
  </p:handoutMasterIdLst>
  <p:sldIdLst>
    <p:sldId id="282" r:id="rId5"/>
    <p:sldId id="2557" r:id="rId6"/>
    <p:sldId id="2558" r:id="rId7"/>
    <p:sldId id="2559" r:id="rId8"/>
    <p:sldId id="2561" r:id="rId9"/>
    <p:sldId id="2554" r:id="rId10"/>
    <p:sldId id="2563" r:id="rId11"/>
    <p:sldId id="2564" r:id="rId12"/>
    <p:sldId id="2565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ti Himatsingka" initials="YH" lastIdx="7" clrIdx="0">
    <p:extLst>
      <p:ext uri="{19B8F6BF-5375-455C-9EA6-DF929625EA0E}">
        <p15:presenceInfo xmlns:p15="http://schemas.microsoft.com/office/powerpoint/2012/main" userId="S::M1053185@mindtree.com::519eff34-c37b-4171-b546-60db2c7190f2" providerId="AD"/>
      </p:ext>
    </p:extLst>
  </p:cmAuthor>
  <p:cmAuthor id="2" name="Neha Kathuria" initials="NK" lastIdx="7" clrIdx="1">
    <p:extLst>
      <p:ext uri="{19B8F6BF-5375-455C-9EA6-DF929625EA0E}">
        <p15:presenceInfo xmlns:p15="http://schemas.microsoft.com/office/powerpoint/2012/main" userId="S::m1025813@mindtree.com::e4b6d5c6-7cb5-4b04-947a-082683f805ef" providerId="AD"/>
      </p:ext>
    </p:extLst>
  </p:cmAuthor>
  <p:cmAuthor id="3" name="Hardik Trivedi" initials="HT" lastIdx="4" clrIdx="2">
    <p:extLst>
      <p:ext uri="{19B8F6BF-5375-455C-9EA6-DF929625EA0E}">
        <p15:presenceInfo xmlns:p15="http://schemas.microsoft.com/office/powerpoint/2012/main" userId="S::m1041555@mindtree.com::b416bc40-55de-40d3-aa1f-dd7431df53b8" providerId="AD"/>
      </p:ext>
    </p:extLst>
  </p:cmAuthor>
  <p:cmAuthor id="4" name="Heidi Miller" initials="HM" lastIdx="16" clrIdx="3">
    <p:extLst>
      <p:ext uri="{19B8F6BF-5375-455C-9EA6-DF929625EA0E}">
        <p15:presenceInfo xmlns:p15="http://schemas.microsoft.com/office/powerpoint/2012/main" userId="S::m1041054@mindtree.com::a945b543-c2b1-4ce7-8dfd-50b49067fac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0085"/>
    <a:srgbClr val="5E5E5E"/>
    <a:srgbClr val="DE4561"/>
    <a:srgbClr val="D9D9D9"/>
    <a:srgbClr val="000001"/>
    <a:srgbClr val="DC0652"/>
    <a:srgbClr val="65227C"/>
    <a:srgbClr val="2B62A7"/>
    <a:srgbClr val="4597D9"/>
    <a:srgbClr val="69CC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2" autoAdjust="0"/>
    <p:restoredTop sz="95745"/>
  </p:normalViewPr>
  <p:slideViewPr>
    <p:cSldViewPr snapToGrid="0">
      <p:cViewPr varScale="1">
        <p:scale>
          <a:sx n="51" d="100"/>
          <a:sy n="51" d="100"/>
        </p:scale>
        <p:origin x="133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E5E2C01-8A8F-3042-8EE0-775302F933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57B890-E030-7C4A-B018-E5253921F4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3DC85-2549-CF40-B3E6-57A6446B65E3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4FD49-0D1F-EF48-87F8-D3F83DBED9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A0D2C-24CA-0E4A-AFDF-B31513EC5F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40738-9E6A-5048-900F-06B64BD7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97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8495D-8EAD-6349-B363-5CF5ED77345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A69CA-7596-2A4C-A527-7BE67AD0A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A69CA-7596-2A4C-A527-7BE67AD0AE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58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0EA10B1E-4FA2-D72F-F444-DB648FFEBB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" t="1147" b="4270"/>
          <a:stretch/>
        </p:blipFill>
        <p:spPr>
          <a:xfrm>
            <a:off x="-28124" y="0"/>
            <a:ext cx="12220123" cy="68580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6931615-3EFD-406D-8CAB-500F498BBC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9891" y="3006522"/>
            <a:ext cx="8937171" cy="1421928"/>
          </a:xfrm>
          <a:noFill/>
        </p:spPr>
        <p:txBody>
          <a:bodyPr wrap="square" rtlCol="0">
            <a:spAutoFit/>
          </a:bodyPr>
          <a:lstStyle>
            <a:lvl1pPr>
              <a:defRPr lang="en-US" sz="4800" b="1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1413D66-879B-990C-642E-1E1E0D8F30F0}"/>
              </a:ext>
            </a:extLst>
          </p:cNvPr>
          <p:cNvSpPr txBox="1">
            <a:spLocks/>
          </p:cNvSpPr>
          <p:nvPr/>
        </p:nvSpPr>
        <p:spPr>
          <a:xfrm>
            <a:off x="1089891" y="4473456"/>
            <a:ext cx="8937171" cy="43858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r>
              <a:rPr lang="en-US" sz="2500" dirty="0"/>
              <a:t>Click to edit Master 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EFC81-BEEE-352B-0244-DD36B67B80C9}"/>
              </a:ext>
            </a:extLst>
          </p:cNvPr>
          <p:cNvSpPr txBox="1">
            <a:spLocks/>
          </p:cNvSpPr>
          <p:nvPr/>
        </p:nvSpPr>
        <p:spPr>
          <a:xfrm>
            <a:off x="1089890" y="5263013"/>
            <a:ext cx="8937171" cy="58753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en-US" sz="1400" b="1" dirty="0"/>
              <a:t>Presenter Name</a:t>
            </a:r>
          </a:p>
          <a:p>
            <a:pPr>
              <a:lnSpc>
                <a:spcPts val="2000"/>
              </a:lnSpc>
            </a:pPr>
            <a:r>
              <a:rPr lang="en-US" sz="1400" b="0" dirty="0"/>
              <a:t>Month, 20XX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A4A541-3236-7C7A-108F-C328E38F3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934" y="323988"/>
            <a:ext cx="2323604" cy="66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6478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76CF0EE8-1D27-DB0B-D74F-2627C320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3CBCC0C3-A39C-312F-C0F0-B965E11FFDA0}"/>
              </a:ext>
            </a:extLst>
          </p:cNvPr>
          <p:cNvSpPr txBox="1">
            <a:spLocks/>
          </p:cNvSpPr>
          <p:nvPr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0E2AFA92-4A8A-D692-CB16-A5351C9E5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62"/>
            <a:ext cx="5760164" cy="4106844"/>
          </a:xfrm>
          <a:prstGeom prst="rect">
            <a:avLst/>
          </a:prstGeom>
        </p:spPr>
      </p:pic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773A9ED4-9BDF-42B0-B98D-5F105B1AC1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46042" y="961005"/>
            <a:ext cx="8911647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dirty="0">
                <a:solidFill>
                  <a:srgbClr val="595959"/>
                </a:solidFill>
                <a:latin typeface="+mj-lt"/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B90635A-C270-48A0-A1B0-C1B896E998A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663792" y="1712849"/>
            <a:ext cx="8864415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 marL="114300" indent="-342900">
              <a:buFont typeface="Wingdings" pitchFamily="2" charset="2"/>
              <a:buChar char="§"/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 marL="1085850" indent="-285750">
              <a:buFont typeface="Wingdings" pitchFamily="2" charset="2"/>
              <a:buChar char="§"/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 marL="1600200" indent="-285750">
              <a:buFont typeface="Wingdings" pitchFamily="2" charset="2"/>
              <a:buChar char="§"/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buFont typeface="Wingdings" pitchFamily="2" charset="2"/>
              <a:buChar char="§"/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GB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GB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GB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GB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2947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5C7D-CC90-4232-9BFD-B2B1B29D3D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1163411"/>
            <a:ext cx="10515600" cy="1325563"/>
          </a:xfrm>
        </p:spPr>
        <p:txBody>
          <a:bodyPr>
            <a:normAutofit/>
          </a:bodyPr>
          <a:lstStyle>
            <a:lvl1pPr>
              <a:defRPr lang="en-US" sz="2800" b="1" kern="1200" dirty="0">
                <a:solidFill>
                  <a:srgbClr val="595959"/>
                </a:solidFill>
                <a:latin typeface="Frutiger 45 Light" pitchFamily="2" charset="0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Headline goes here</a:t>
            </a:r>
            <a:br>
              <a:rPr lang="en-US" dirty="0"/>
            </a:br>
            <a:r>
              <a:rPr lang="en-US" dirty="0"/>
              <a:t>Headline goes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6252767-4743-47D6-B4D1-07FC2385DD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400" y="2815546"/>
            <a:ext cx="10515600" cy="27432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11611A3D-47D0-3647-0CCE-0CB7D32E60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763F4705-5885-9139-7C1E-5E2F720F7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9314451A-6C5B-D5A1-9DD9-55A1359B67FC}"/>
              </a:ext>
            </a:extLst>
          </p:cNvPr>
          <p:cNvSpPr txBox="1">
            <a:spLocks/>
          </p:cNvSpPr>
          <p:nvPr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98069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6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CDA55D2-453F-4E7D-AF30-1542DF26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1469E54-C50A-4DB5-B104-9B9988317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8A5CEA-5F4E-4109-ACB7-808AE0D5B17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6569" y="2055542"/>
            <a:ext cx="5181599" cy="3813445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Fifth level</a:t>
            </a:r>
            <a:endParaRPr lang="en-US" dirty="0"/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7916254B-43C5-9C82-7FF6-BC881992F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32BAEA48-FEC5-7F2A-1732-CFFB91C99D61}"/>
              </a:ext>
            </a:extLst>
          </p:cNvPr>
          <p:cNvSpPr txBox="1">
            <a:spLocks/>
          </p:cNvSpPr>
          <p:nvPr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9751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B7F8B00-12EF-4751-A034-D733BB7D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5B0E1B6-489C-4643-9FE5-9D4A936A7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70DA0CC-8337-43E8-B632-01AC9639E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B70154DA-9096-81F4-B455-E3499A1BD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3" name="Marcador de número de diapositiva 5">
            <a:extLst>
              <a:ext uri="{FF2B5EF4-FFF2-40B4-BE49-F238E27FC236}">
                <a16:creationId xmlns:a16="http://schemas.microsoft.com/office/drawing/2014/main" id="{3D440A3F-6F49-A806-CA5F-776CACB1FDFB}"/>
              </a:ext>
            </a:extLst>
          </p:cNvPr>
          <p:cNvSpPr txBox="1">
            <a:spLocks/>
          </p:cNvSpPr>
          <p:nvPr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60746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379A390-F031-B6A4-9699-D7473C203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08006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3948A3-32FA-5533-16DA-635E26595B61}"/>
              </a:ext>
            </a:extLst>
          </p:cNvPr>
          <p:cNvSpPr/>
          <p:nvPr/>
        </p:nvSpPr>
        <p:spPr>
          <a:xfrm flipV="1">
            <a:off x="335168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47ABFF-7AC4-BAD1-41A4-E1FE5B8092EF}"/>
              </a:ext>
            </a:extLst>
          </p:cNvPr>
          <p:cNvSpPr/>
          <p:nvPr/>
        </p:nvSpPr>
        <p:spPr>
          <a:xfrm flipV="1">
            <a:off x="53327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963FEE-DF85-5D77-1E01-49124A2CEAF5}"/>
              </a:ext>
            </a:extLst>
          </p:cNvPr>
          <p:cNvSpPr/>
          <p:nvPr/>
        </p:nvSpPr>
        <p:spPr>
          <a:xfrm flipV="1">
            <a:off x="617009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653896-D7CD-93EE-8417-E2C2E847A910}"/>
              </a:ext>
            </a:extLst>
          </p:cNvPr>
          <p:cNvSpPr/>
          <p:nvPr/>
        </p:nvSpPr>
        <p:spPr>
          <a:xfrm flipV="1">
            <a:off x="8988503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2ACBE6E-5DAE-5B6C-1E92-11C9C662339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6182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15DCB66B-4DA5-68F3-EAAE-A7B0A4F3B1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8023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416EDE06-9533-67FB-BF24-DF6C76E3E62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9864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690D0B6E-A10C-4C7A-3858-68AF26206F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817060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7A05C422-6C2D-D524-06F6-FEBC6355E1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423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3B1E9743-4863-A723-9C60-5FC5D3DBEA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5264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D805F55-EF87-C927-683C-402E3B4349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7105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9318E5AB-5357-32EC-1C6F-7497D78CAE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89465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48394A-EAF3-AA74-A443-B84109539DEE}"/>
              </a:ext>
            </a:extLst>
          </p:cNvPr>
          <p:cNvSpPr/>
          <p:nvPr/>
        </p:nvSpPr>
        <p:spPr>
          <a:xfrm>
            <a:off x="123278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215128-DC01-82B5-FF95-CD17B9ACB12C}"/>
              </a:ext>
            </a:extLst>
          </p:cNvPr>
          <p:cNvSpPr/>
          <p:nvPr/>
        </p:nvSpPr>
        <p:spPr>
          <a:xfrm>
            <a:off x="405119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E91DFC-E616-7C47-DF0B-7E06270BF99C}"/>
              </a:ext>
            </a:extLst>
          </p:cNvPr>
          <p:cNvSpPr/>
          <p:nvPr/>
        </p:nvSpPr>
        <p:spPr>
          <a:xfrm>
            <a:off x="686960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A168DF-9E56-0C0D-7485-F28F78F2D2C0}"/>
              </a:ext>
            </a:extLst>
          </p:cNvPr>
          <p:cNvSpPr/>
          <p:nvPr/>
        </p:nvSpPr>
        <p:spPr>
          <a:xfrm>
            <a:off x="9688017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FB3665BC-C3D4-CE79-80F3-7F34FA3ECD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234" y="3298206"/>
            <a:ext cx="2264685" cy="42556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bold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E06ACF8C-308D-25A7-590F-09AAE35138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52644" y="3298206"/>
            <a:ext cx="2264685" cy="33193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403A7C49-0A7D-6B23-80B7-E91B87827A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1054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9F247137-B811-1C0C-3ECF-8920F2723A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89465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E57E6F6-95E1-BB44-5A8A-95D03F02DC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6B00E7C7-88E6-A7F9-7356-C605C6E38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3BA9357F-11E9-B623-DB32-AA16F0336D11}"/>
              </a:ext>
            </a:extLst>
          </p:cNvPr>
          <p:cNvSpPr txBox="1">
            <a:spLocks/>
          </p:cNvSpPr>
          <p:nvPr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78794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6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lur&#10;&#10;Description automatically generated">
            <a:extLst>
              <a:ext uri="{FF2B5EF4-FFF2-40B4-BE49-F238E27FC236}">
                <a16:creationId xmlns:a16="http://schemas.microsoft.com/office/drawing/2014/main" id="{EF438032-1F77-BBEA-C7C7-8ED95C652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EEB829-6CD0-4395-A39D-7E253A77EA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82435" y="2765913"/>
            <a:ext cx="3601189" cy="132617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4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A4C7068-0752-FBFE-5D91-4C5EF463A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82435" y="4233333"/>
            <a:ext cx="4293054" cy="664810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FA6A43-0AD4-BED3-13C7-0AF5B9BB3FF3}"/>
              </a:ext>
            </a:extLst>
          </p:cNvPr>
          <p:cNvSpPr txBox="1"/>
          <p:nvPr/>
        </p:nvSpPr>
        <p:spPr>
          <a:xfrm>
            <a:off x="3048000" y="6423303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i="0" spc="50" baseline="0" dirty="0" err="1">
                <a:solidFill>
                  <a:srgbClr val="595959"/>
                </a:solidFill>
                <a:effectLst/>
                <a:latin typeface="Frutiger 45 Light" pitchFamily="2" charset="0"/>
              </a:rPr>
              <a:t>LTIMindtree</a:t>
            </a:r>
            <a:r>
              <a:rPr lang="en-US" sz="1000" b="0" i="0" spc="50" baseline="0" dirty="0">
                <a:solidFill>
                  <a:srgbClr val="595959"/>
                </a:solidFill>
                <a:effectLst/>
                <a:latin typeface="Frutiger 45 Light" pitchFamily="2" charset="0"/>
              </a:rPr>
              <a:t> Limited is a subsidiary of Larsen &amp; Toubro Limited</a:t>
            </a:r>
            <a:endParaRPr lang="en-US" sz="1000" b="0" kern="1200" spc="50" baseline="0" dirty="0">
              <a:solidFill>
                <a:srgbClr val="595959"/>
              </a:solidFill>
              <a:latin typeface="Frutiger 45 Light" pitchFamily="2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C452BF-B975-E66F-DD59-26D7F1046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0085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9561" y="6329399"/>
            <a:ext cx="517848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B58E2-ECD5-3343-B272-EB2A99680BE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294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294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253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9561" y="6329399"/>
            <a:ext cx="517848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B58E2-ECD5-3343-B272-EB2A99680BE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294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294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111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9561" y="6329399"/>
            <a:ext cx="517848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B58E2-ECD5-3343-B272-EB2A99680BE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294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294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68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B01B99F-2CE5-433C-8F7A-483D41C4A9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7D409DF-402A-DD18-BFCE-888857314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23" name="Marcador de número de diapositiva 5">
            <a:extLst>
              <a:ext uri="{FF2B5EF4-FFF2-40B4-BE49-F238E27FC236}">
                <a16:creationId xmlns:a16="http://schemas.microsoft.com/office/drawing/2014/main" id="{B982187F-CBBE-F09C-0F6F-730E0F0B1244}"/>
              </a:ext>
            </a:extLst>
          </p:cNvPr>
          <p:cNvSpPr txBox="1">
            <a:spLocks/>
          </p:cNvSpPr>
          <p:nvPr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5456A7-BE66-D18D-4755-5BE1D37DDEF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400" y="1822450"/>
            <a:ext cx="11125200" cy="4351338"/>
          </a:xfrm>
        </p:spPr>
        <p:txBody>
          <a:bodyPr>
            <a:normAutofit/>
          </a:bodyPr>
          <a:lstStyle>
            <a:lvl1pPr>
              <a:defRPr lang="en-US" sz="12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12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2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2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2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9871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4032">
          <p15:clr>
            <a:srgbClr val="FBAE40"/>
          </p15:clr>
        </p15:guide>
        <p15:guide id="2" pos="336">
          <p15:clr>
            <a:srgbClr val="FBAE40"/>
          </p15:clr>
        </p15:guide>
        <p15:guide id="3" orient="horz" pos="288">
          <p15:clr>
            <a:srgbClr val="FBAE40"/>
          </p15:clr>
        </p15:guide>
        <p15:guide id="4" pos="734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9561" y="6329399"/>
            <a:ext cx="517848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B58E2-ECD5-3343-B272-EB2A99680BE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294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294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84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9561" y="6329399"/>
            <a:ext cx="517848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B58E2-ECD5-3343-B272-EB2A99680BE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294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294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3661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33B666-2E93-4A88-A785-5E80EBA46A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B34971-79C1-A440-9D9B-A8449BC50BA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DD2949-7CBE-402F-971A-1A00ED7B90EC}"/>
              </a:ext>
            </a:extLst>
          </p:cNvPr>
          <p:cNvGrpSpPr/>
          <p:nvPr userDrawn="1"/>
        </p:nvGrpSpPr>
        <p:grpSpPr>
          <a:xfrm>
            <a:off x="-1" y="0"/>
            <a:ext cx="12192000" cy="6092128"/>
            <a:chOff x="13307210" y="-96890"/>
            <a:chExt cx="12192000" cy="60921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722A061-4282-46F0-85BC-BF92B79DC941}"/>
                </a:ext>
              </a:extLst>
            </p:cNvPr>
            <p:cNvSpPr/>
            <p:nvPr/>
          </p:nvSpPr>
          <p:spPr>
            <a:xfrm>
              <a:off x="13307210" y="-96890"/>
              <a:ext cx="12192000" cy="6092128"/>
            </a:xfrm>
            <a:prstGeom prst="rect">
              <a:avLst/>
            </a:prstGeom>
            <a:solidFill>
              <a:srgbClr val="810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7A9525-FF77-4594-B284-A147291A3C0B}"/>
                </a:ext>
              </a:extLst>
            </p:cNvPr>
            <p:cNvSpPr/>
            <p:nvPr/>
          </p:nvSpPr>
          <p:spPr>
            <a:xfrm>
              <a:off x="25310397" y="-73590"/>
              <a:ext cx="188812" cy="2138438"/>
            </a:xfrm>
            <a:prstGeom prst="rect">
              <a:avLst/>
            </a:prstGeom>
            <a:solidFill>
              <a:srgbClr val="6B27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500AA2-3CA7-4AAE-94C4-CD739388DD29}"/>
                </a:ext>
              </a:extLst>
            </p:cNvPr>
            <p:cNvSpPr/>
            <p:nvPr/>
          </p:nvSpPr>
          <p:spPr>
            <a:xfrm>
              <a:off x="24432410" y="-73591"/>
              <a:ext cx="877195" cy="3241431"/>
            </a:xfrm>
            <a:prstGeom prst="rect">
              <a:avLst/>
            </a:prstGeom>
            <a:solidFill>
              <a:srgbClr val="DA0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89765B6-1DB6-40BA-A1F5-82753DDD1362}"/>
                </a:ext>
              </a:extLst>
            </p:cNvPr>
            <p:cNvSpPr/>
            <p:nvPr/>
          </p:nvSpPr>
          <p:spPr>
            <a:xfrm>
              <a:off x="24029386" y="-73591"/>
              <a:ext cx="162701" cy="2831123"/>
            </a:xfrm>
            <a:prstGeom prst="rect">
              <a:avLst/>
            </a:prstGeom>
            <a:solidFill>
              <a:srgbClr val="E27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0DC244-C958-4D20-89DA-64BE1F49E232}"/>
                </a:ext>
              </a:extLst>
            </p:cNvPr>
            <p:cNvSpPr/>
            <p:nvPr/>
          </p:nvSpPr>
          <p:spPr>
            <a:xfrm>
              <a:off x="21925523" y="434495"/>
              <a:ext cx="2103071" cy="5560743"/>
            </a:xfrm>
            <a:prstGeom prst="rect">
              <a:avLst/>
            </a:prstGeom>
            <a:solidFill>
              <a:srgbClr val="C30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D62C6F1-9CDE-449D-BFA8-475C65E601E2}"/>
                </a:ext>
              </a:extLst>
            </p:cNvPr>
            <p:cNvSpPr/>
            <p:nvPr/>
          </p:nvSpPr>
          <p:spPr>
            <a:xfrm>
              <a:off x="21752209" y="1222647"/>
              <a:ext cx="188020" cy="3506875"/>
            </a:xfrm>
            <a:prstGeom prst="rect">
              <a:avLst/>
            </a:prstGeom>
            <a:solidFill>
              <a:srgbClr val="A51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8669689-4FEE-478A-A0DA-3776ABA9BFEA}"/>
                </a:ext>
              </a:extLst>
            </p:cNvPr>
            <p:cNvSpPr/>
            <p:nvPr/>
          </p:nvSpPr>
          <p:spPr>
            <a:xfrm>
              <a:off x="20878675" y="1863309"/>
              <a:ext cx="648855" cy="3415029"/>
            </a:xfrm>
            <a:prstGeom prst="rect">
              <a:avLst/>
            </a:prstGeom>
            <a:solidFill>
              <a:srgbClr val="DA0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B3A3049-ECC5-42A6-B329-CE302E5C2E67}"/>
                </a:ext>
              </a:extLst>
            </p:cNvPr>
            <p:cNvSpPr/>
            <p:nvPr/>
          </p:nvSpPr>
          <p:spPr>
            <a:xfrm>
              <a:off x="18526093" y="446799"/>
              <a:ext cx="2351790" cy="5205708"/>
            </a:xfrm>
            <a:prstGeom prst="rect">
              <a:avLst/>
            </a:prstGeom>
            <a:solidFill>
              <a:srgbClr val="C30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E39D51-56CC-4A5F-89F7-69145D4FD870}"/>
                </a:ext>
              </a:extLst>
            </p:cNvPr>
            <p:cNvSpPr/>
            <p:nvPr/>
          </p:nvSpPr>
          <p:spPr>
            <a:xfrm>
              <a:off x="17814253" y="2566196"/>
              <a:ext cx="152043" cy="2712142"/>
            </a:xfrm>
            <a:prstGeom prst="rect">
              <a:avLst/>
            </a:prstGeom>
            <a:solidFill>
              <a:srgbClr val="A51B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E800F5-E8BC-42A3-A324-5E0558631DA9}"/>
                </a:ext>
              </a:extLst>
            </p:cNvPr>
            <p:cNvSpPr/>
            <p:nvPr/>
          </p:nvSpPr>
          <p:spPr>
            <a:xfrm>
              <a:off x="17109189" y="4077304"/>
              <a:ext cx="710119" cy="1575203"/>
            </a:xfrm>
            <a:prstGeom prst="rect">
              <a:avLst/>
            </a:prstGeom>
            <a:solidFill>
              <a:srgbClr val="DC45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4410FE-DA7A-49C4-B968-1A22834665AA}"/>
                </a:ext>
              </a:extLst>
            </p:cNvPr>
            <p:cNvSpPr txBox="1"/>
            <p:nvPr/>
          </p:nvSpPr>
          <p:spPr>
            <a:xfrm>
              <a:off x="13750701" y="2137856"/>
              <a:ext cx="3806298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chemeClr val="bg1"/>
                  </a:solidFill>
                  <a:latin typeface="Aller Typo Light" panose="020B0503040302020204" pitchFamily="34" charset="77"/>
                </a:rPr>
                <a:t>Leading digital </a:t>
              </a:r>
            </a:p>
            <a:p>
              <a:r>
                <a:rPr lang="en-US" sz="2800">
                  <a:solidFill>
                    <a:schemeClr val="bg1"/>
                  </a:solidFill>
                  <a:latin typeface="Aller Typo Light" panose="020B0503040302020204" pitchFamily="34" charset="77"/>
                </a:rPr>
                <a:t>transformation partner</a:t>
              </a:r>
            </a:p>
            <a:p>
              <a:r>
                <a:rPr lang="en-US" sz="2800">
                  <a:solidFill>
                    <a:schemeClr val="bg1"/>
                  </a:solidFill>
                  <a:latin typeface="Aller Typo Light" panose="020B0503040302020204" pitchFamily="34" charset="77"/>
                </a:rPr>
                <a:t>with a history of over</a:t>
              </a:r>
            </a:p>
            <a:p>
              <a:r>
                <a:rPr lang="en-US" sz="2800">
                  <a:solidFill>
                    <a:schemeClr val="bg1"/>
                  </a:solidFill>
                  <a:latin typeface="Aller Typo Light" panose="020B0503040302020204" pitchFamily="34" charset="77"/>
                </a:rPr>
                <a:t>two decades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4BE49C-D751-4BC7-AB30-1DBD74D1B68E}"/>
                </a:ext>
              </a:extLst>
            </p:cNvPr>
            <p:cNvSpPr txBox="1"/>
            <p:nvPr/>
          </p:nvSpPr>
          <p:spPr>
            <a:xfrm>
              <a:off x="18722552" y="997328"/>
              <a:ext cx="1603259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3600" b="1" i="1">
                  <a:solidFill>
                    <a:schemeClr val="bg1"/>
                  </a:solidFill>
                  <a:latin typeface="Aller Typo" panose="020B0503030302020204" pitchFamily="34" charset="77"/>
                </a:rPr>
                <a:t>$1B+</a:t>
              </a:r>
            </a:p>
            <a:p>
              <a:pPr>
                <a:spcBef>
                  <a:spcPts val="600"/>
                </a:spcBef>
              </a:pPr>
              <a:r>
                <a:rPr lang="en-US" sz="1600">
                  <a:solidFill>
                    <a:schemeClr val="bg1"/>
                  </a:solidFill>
                  <a:latin typeface="Aller Typo Light" panose="020B0503040302020204" pitchFamily="34" charset="77"/>
                </a:rPr>
                <a:t>annual revenue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FFA5FBE-F62C-41BE-8F8C-1E38D68993EC}"/>
                </a:ext>
              </a:extLst>
            </p:cNvPr>
            <p:cNvCxnSpPr/>
            <p:nvPr/>
          </p:nvCxnSpPr>
          <p:spPr>
            <a:xfrm>
              <a:off x="18722552" y="2181001"/>
              <a:ext cx="2412000" cy="0"/>
            </a:xfrm>
            <a:prstGeom prst="line">
              <a:avLst/>
            </a:prstGeom>
            <a:ln w="3810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2A3E4C5-6E82-40A2-8B93-7D3DAE35D59D}"/>
                </a:ext>
              </a:extLst>
            </p:cNvPr>
            <p:cNvCxnSpPr/>
            <p:nvPr/>
          </p:nvCxnSpPr>
          <p:spPr>
            <a:xfrm>
              <a:off x="18722552" y="3915203"/>
              <a:ext cx="2412000" cy="0"/>
            </a:xfrm>
            <a:prstGeom prst="line">
              <a:avLst/>
            </a:prstGeom>
            <a:ln w="3810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267CA9-7479-4219-8FE4-AB5E4516F88C}"/>
                </a:ext>
              </a:extLst>
            </p:cNvPr>
            <p:cNvSpPr txBox="1"/>
            <p:nvPr/>
          </p:nvSpPr>
          <p:spPr>
            <a:xfrm>
              <a:off x="18722552" y="2534933"/>
              <a:ext cx="1983235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spcBef>
                  <a:spcPts val="600"/>
                </a:spcBef>
              </a:pPr>
              <a:r>
                <a:rPr lang="en-US" sz="3600" b="1" i="1">
                  <a:solidFill>
                    <a:srgbClr val="FFFFFF"/>
                  </a:solidFill>
                  <a:latin typeface="Aller Typo" panose="020B0503030302020204" pitchFamily="34" charset="77"/>
                </a:rPr>
                <a:t>23,800+</a:t>
              </a:r>
              <a:endParaRPr lang="en-US" sz="1600" b="1" i="1">
                <a:solidFill>
                  <a:srgbClr val="FFFFFF"/>
                </a:solidFill>
                <a:latin typeface="Aller Typo" panose="020B0503030302020204" pitchFamily="34" charset="77"/>
              </a:endParaRPr>
            </a:p>
            <a:p>
              <a:pPr lvl="0">
                <a:spcBef>
                  <a:spcPts val="600"/>
                </a:spcBef>
              </a:pPr>
              <a:r>
                <a:rPr lang="en-US" sz="1600">
                  <a:solidFill>
                    <a:srgbClr val="FFFFFF"/>
                  </a:solidFill>
                  <a:latin typeface="Aller Typo Light" panose="020B0503040302020204" pitchFamily="34" charset="77"/>
                </a:rPr>
                <a:t>Mindtree Minds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6598F66-4975-4321-9A3A-EAE508CBF36E}"/>
                </a:ext>
              </a:extLst>
            </p:cNvPr>
            <p:cNvSpPr txBox="1"/>
            <p:nvPr/>
          </p:nvSpPr>
          <p:spPr>
            <a:xfrm>
              <a:off x="18722552" y="4098832"/>
              <a:ext cx="1931444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Bef>
                  <a:spcPts val="600"/>
                </a:spcBef>
              </a:pPr>
              <a:r>
                <a:rPr lang="en-US" sz="3600" b="1" i="1">
                  <a:solidFill>
                    <a:srgbClr val="FFFFFF"/>
                  </a:solidFill>
                  <a:latin typeface="Aller Typo" panose="020B0503030302020204" pitchFamily="34" charset="77"/>
                </a:rPr>
                <a:t>10+</a:t>
              </a:r>
            </a:p>
            <a:p>
              <a:pPr lvl="0">
                <a:spcBef>
                  <a:spcPts val="600"/>
                </a:spcBef>
              </a:pPr>
              <a:r>
                <a:rPr lang="en-US" sz="1600">
                  <a:solidFill>
                    <a:srgbClr val="FFFFFF"/>
                  </a:solidFill>
                  <a:latin typeface="Aller Typo Light" panose="020B0503040302020204" pitchFamily="34" charset="77"/>
                </a:rPr>
                <a:t>Delivery locations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940086-4FF6-4BE5-B424-156571B958B6}"/>
                </a:ext>
              </a:extLst>
            </p:cNvPr>
            <p:cNvSpPr txBox="1"/>
            <p:nvPr/>
          </p:nvSpPr>
          <p:spPr>
            <a:xfrm>
              <a:off x="22113543" y="997328"/>
              <a:ext cx="1386020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3600" b="1" i="1">
                  <a:solidFill>
                    <a:schemeClr val="bg1"/>
                  </a:solidFill>
                  <a:latin typeface="Aller Typo" panose="020B0503030302020204" pitchFamily="34" charset="77"/>
                </a:rPr>
                <a:t>270+</a:t>
              </a:r>
            </a:p>
            <a:p>
              <a:pPr>
                <a:spcBef>
                  <a:spcPts val="600"/>
                </a:spcBef>
              </a:pPr>
              <a:r>
                <a:rPr lang="en-US" sz="1600">
                  <a:solidFill>
                    <a:schemeClr val="bg1"/>
                  </a:solidFill>
                  <a:latin typeface="Aller Typo Light" panose="020B0503040302020204" pitchFamily="34" charset="77"/>
                </a:rPr>
                <a:t>active clients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6B3ACAB-56E8-4734-8308-E56505CE054A}"/>
                </a:ext>
              </a:extLst>
            </p:cNvPr>
            <p:cNvCxnSpPr/>
            <p:nvPr/>
          </p:nvCxnSpPr>
          <p:spPr>
            <a:xfrm>
              <a:off x="22113543" y="2181001"/>
              <a:ext cx="2196000" cy="0"/>
            </a:xfrm>
            <a:prstGeom prst="line">
              <a:avLst/>
            </a:prstGeom>
            <a:ln w="3810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EE29326-9976-498F-9955-5B3F16DC8651}"/>
                </a:ext>
              </a:extLst>
            </p:cNvPr>
            <p:cNvCxnSpPr/>
            <p:nvPr/>
          </p:nvCxnSpPr>
          <p:spPr>
            <a:xfrm>
              <a:off x="22113543" y="3915203"/>
              <a:ext cx="2196000" cy="0"/>
            </a:xfrm>
            <a:prstGeom prst="line">
              <a:avLst/>
            </a:prstGeom>
            <a:ln w="3810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3C061B-B4DB-409F-AD58-0D9D4BC916BB}"/>
                </a:ext>
              </a:extLst>
            </p:cNvPr>
            <p:cNvSpPr txBox="1"/>
            <p:nvPr/>
          </p:nvSpPr>
          <p:spPr>
            <a:xfrm>
              <a:off x="22113543" y="4187703"/>
              <a:ext cx="1915051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Bef>
                  <a:spcPts val="600"/>
                </a:spcBef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ller Typo Light" panose="020B0503040302020204" pitchFamily="34" charset="77"/>
                  <a:ea typeface="+mn-ea"/>
                  <a:cs typeface="+mn-cs"/>
                </a:rPr>
                <a:t>Offices in</a:t>
              </a:r>
            </a:p>
            <a:p>
              <a:pPr lvl="0">
                <a:spcBef>
                  <a:spcPts val="600"/>
                </a:spcBef>
              </a:pPr>
              <a:r>
                <a:rPr lang="en-US" sz="3600" b="1" i="1">
                  <a:solidFill>
                    <a:srgbClr val="FFFFFF"/>
                  </a:solidFill>
                  <a:latin typeface="Aller Typo" panose="020B0503030302020204" pitchFamily="34" charset="77"/>
                </a:rPr>
                <a:t>24</a:t>
              </a:r>
            </a:p>
            <a:p>
              <a:pPr lvl="0">
                <a:spcBef>
                  <a:spcPts val="600"/>
                </a:spcBef>
              </a:pPr>
              <a:r>
                <a:rPr lang="en-US" sz="1600">
                  <a:solidFill>
                    <a:srgbClr val="FFFFFF"/>
                  </a:solidFill>
                  <a:latin typeface="Aller Typo Light" panose="020B0503040302020204" pitchFamily="34" charset="77"/>
                </a:rPr>
                <a:t>countries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78B42A-6BDD-4508-A84F-DCA87CFE5796}"/>
                </a:ext>
              </a:extLst>
            </p:cNvPr>
            <p:cNvSpPr txBox="1"/>
            <p:nvPr/>
          </p:nvSpPr>
          <p:spPr>
            <a:xfrm>
              <a:off x="22113543" y="2276356"/>
              <a:ext cx="1931444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Bef>
                  <a:spcPts val="600"/>
                </a:spcBef>
              </a:pPr>
              <a:r>
                <a:rPr lang="en-US" sz="3600" b="1" i="1">
                  <a:solidFill>
                    <a:srgbClr val="FFFFFF"/>
                  </a:solidFill>
                  <a:latin typeface="Aller Typo" panose="020B0503030302020204" pitchFamily="34" charset="77"/>
                </a:rPr>
                <a:t>$21B+</a:t>
              </a:r>
            </a:p>
            <a:p>
              <a:pPr lvl="0">
                <a:spcBef>
                  <a:spcPts val="600"/>
                </a:spcBef>
              </a:pPr>
              <a:r>
                <a:rPr lang="en-US" sz="1600">
                  <a:solidFill>
                    <a:srgbClr val="FFFFFF"/>
                  </a:solidFill>
                  <a:latin typeface="Aller Typo Light" panose="020B0503040302020204" pitchFamily="34" charset="77"/>
                </a:rPr>
                <a:t>annual revenue of parent company:</a:t>
              </a:r>
            </a:p>
            <a:p>
              <a:pPr lvl="0">
                <a:spcBef>
                  <a:spcPts val="600"/>
                </a:spcBef>
              </a:pPr>
              <a:r>
                <a:rPr lang="en-US" sz="1600">
                  <a:solidFill>
                    <a:srgbClr val="FFFFFF"/>
                  </a:solidFill>
                  <a:latin typeface="Aller Typo Light" panose="020B0503040302020204" pitchFamily="34" charset="77"/>
                </a:rPr>
                <a:t>Larsen &amp; Toubro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6ACF6DF-8FC4-4035-B304-597873F72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02547" y="1222647"/>
              <a:ext cx="144780" cy="304038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5BFE722-A06F-42A3-A052-702A8B375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75853" y="2566196"/>
              <a:ext cx="533400" cy="2705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06624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A69005D8-0A67-F661-0422-39B24F37BB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21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1"/>
          <a:lstStyle>
            <a:lvl1pPr>
              <a:lnSpc>
                <a:spcPts val="1700"/>
              </a:lnSpc>
              <a:defRPr lang="en-US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438F9EE4-1525-DA32-B6BF-F9D4E4DA0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E9EC46A4-50CA-5032-642E-472F2C66E949}"/>
              </a:ext>
            </a:extLst>
          </p:cNvPr>
          <p:cNvSpPr txBox="1">
            <a:spLocks/>
          </p:cNvSpPr>
          <p:nvPr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99824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2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BAEB0E49-39B0-037C-0357-6C4472DC1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E4B298F-D75D-0E89-ED3D-DF0CF1A87E27}"/>
              </a:ext>
            </a:extLst>
          </p:cNvPr>
          <p:cNvSpPr txBox="1">
            <a:spLocks/>
          </p:cNvSpPr>
          <p:nvPr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800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3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07F8B13B-8E7C-F321-BF83-177D747B1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BB16B3F-018F-71E7-B239-96DA6F36DEB4}"/>
              </a:ext>
            </a:extLst>
          </p:cNvPr>
          <p:cNvSpPr txBox="1">
            <a:spLocks/>
          </p:cNvSpPr>
          <p:nvPr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66776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F55D43F-875F-4E2B-82B9-5EEDDAEA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8" y="989299"/>
            <a:ext cx="8610601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rgbClr val="595959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18B4745-7445-43DB-B108-3CDCB28A7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8" y="3869024"/>
            <a:ext cx="8610602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A424433-CA37-48A1-EF7E-E44DEC8944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7B593DD1-E696-84F5-997E-395CB4B34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179C2830-1743-9FEA-4F66-BCE7925B9DB5}"/>
              </a:ext>
            </a:extLst>
          </p:cNvPr>
          <p:cNvSpPr txBox="1">
            <a:spLocks/>
          </p:cNvSpPr>
          <p:nvPr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24041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A6A7051-5A82-D471-602E-39E158F6B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1628252-EFFE-45BA-BB6B-80B43271D7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3242" y="1508588"/>
            <a:ext cx="5864980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994D909-A7BC-465C-8A9B-65471E73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3242" y="4388313"/>
            <a:ext cx="586498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921F3B-DFDD-3880-4A59-92315D909E94}"/>
              </a:ext>
            </a:extLst>
          </p:cNvPr>
          <p:cNvSpPr txBox="1"/>
          <p:nvPr/>
        </p:nvSpPr>
        <p:spPr>
          <a:xfrm>
            <a:off x="3048000" y="642518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chemeClr val="bg2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</a:t>
            </a:r>
            <a:r>
              <a:rPr lang="en-US" sz="1000" dirty="0" err="1">
                <a:solidFill>
                  <a:schemeClr val="bg2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LTIMindtree</a:t>
            </a:r>
            <a:r>
              <a:rPr lang="en-US" sz="1000" dirty="0">
                <a:solidFill>
                  <a:schemeClr val="bg2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 | Privileged and Confidential 2022</a:t>
            </a:r>
            <a:endParaRPr lang="en-IN" sz="1000" dirty="0">
              <a:solidFill>
                <a:schemeClr val="bg2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27DD45-CE2E-85E8-642D-93DED37DD35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6648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D9C106-CE49-4F1B-A6DE-3C9818CAFB5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1655302"/>
            <a:ext cx="5486399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E8BB916-CDFC-439C-B0EF-513AE7B06AC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172201" y="1655302"/>
            <a:ext cx="5486398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Fifth level</a:t>
            </a:r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78651CBE-E342-762C-71AB-7A346C0BD1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0D37EA21-4965-A1A5-EFE5-F1DB9D9A9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CACE2F8E-F80A-F347-8E9C-243A79D7388E}"/>
              </a:ext>
            </a:extLst>
          </p:cNvPr>
          <p:cNvSpPr txBox="1">
            <a:spLocks/>
          </p:cNvSpPr>
          <p:nvPr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20835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04641-62E4-4217-A4FB-1461DCB3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9" y="1436914"/>
            <a:ext cx="5533119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F8DFE-7699-41E5-ACEB-81719A7EB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1141" y="1436914"/>
            <a:ext cx="5417458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4FF91B-5FE4-409D-BA7F-37376CD5E4A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2651506"/>
            <a:ext cx="5533119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FDB344D-832A-4E14-93A2-EF0879A2EDA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41141" y="2663457"/>
            <a:ext cx="5417458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EF8A07F5-F0F3-56A0-B462-8A048CE694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4DD8A8A8-2642-F3FA-DCC7-296A6B23D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0A8FC8DD-D1CD-B223-1096-CE2AAC973F80}"/>
              </a:ext>
            </a:extLst>
          </p:cNvPr>
          <p:cNvSpPr txBox="1">
            <a:spLocks/>
          </p:cNvSpPr>
          <p:nvPr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30810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3685D-D505-42E6-B2A3-1B26BC79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65125"/>
            <a:ext cx="108857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0300D-8B9D-444F-97B8-8F7D7E3A3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825625"/>
            <a:ext cx="108857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DB723-1905-4E83-9D47-D0B5CFAA7945}"/>
              </a:ext>
            </a:extLst>
          </p:cNvPr>
          <p:cNvSpPr txBox="1"/>
          <p:nvPr/>
        </p:nvSpPr>
        <p:spPr>
          <a:xfrm>
            <a:off x="3048000" y="642518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</a:t>
            </a:r>
            <a:r>
              <a:rPr lang="en-US" sz="1000" dirty="0" err="1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LTIMindtree</a:t>
            </a:r>
            <a:r>
              <a:rPr lang="en-US" sz="1000" dirty="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 | Privileged and Confidential 2022</a:t>
            </a: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4E6E1E-7055-8D1B-4C37-9DCF88F21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 Box 1073742684">
            <a:extLst>
              <a:ext uri="{FF2B5EF4-FFF2-40B4-BE49-F238E27FC236}">
                <a16:creationId xmlns:a16="http://schemas.microsoft.com/office/drawing/2014/main" id="{CB09C83E-2E41-0B4B-7535-36A14EDE4624}"/>
              </a:ext>
            </a:extLst>
          </p:cNvPr>
          <p:cNvSpPr txBox="1"/>
          <p:nvPr/>
        </p:nvSpPr>
        <p:spPr>
          <a:xfrm>
            <a:off x="4620260" y="3278188"/>
            <a:ext cx="2951480" cy="3016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561BA-C7F5-9336-C8B6-9C52C6E480B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5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9" r:id="rId17"/>
    <p:sldLayoutId id="2147483740" r:id="rId18"/>
    <p:sldLayoutId id="2147483741" r:id="rId19"/>
    <p:sldLayoutId id="2147483743" r:id="rId20"/>
    <p:sldLayoutId id="2147483745" r:id="rId21"/>
    <p:sldLayoutId id="2147483718" r:id="rId22"/>
    <p:sldLayoutId id="2147483748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14F4F46C-3A84-934B-96E9-C5072725A602}"/>
              </a:ext>
            </a:extLst>
          </p:cNvPr>
          <p:cNvSpPr txBox="1">
            <a:spLocks/>
          </p:cNvSpPr>
          <p:nvPr/>
        </p:nvSpPr>
        <p:spPr>
          <a:xfrm>
            <a:off x="352093" y="3507289"/>
            <a:ext cx="8190658" cy="8392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+mj-lt"/>
              </a:rPr>
              <a:t>H2F_C2S_The_Quantum_Coders_Natural language to SQL query generator for non-technical users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E215B8D-2D85-BE5F-41EB-80D1A7AB8BF2}"/>
              </a:ext>
            </a:extLst>
          </p:cNvPr>
          <p:cNvSpPr txBox="1">
            <a:spLocks/>
          </p:cNvSpPr>
          <p:nvPr/>
        </p:nvSpPr>
        <p:spPr>
          <a:xfrm>
            <a:off x="352093" y="4615543"/>
            <a:ext cx="5743907" cy="53498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SQLGenius: Your Intelligent SQL Assistant</a:t>
            </a:r>
          </a:p>
        </p:txBody>
      </p:sp>
      <p:pic>
        <p:nvPicPr>
          <p:cNvPr id="6" name="Picture 5" descr="A logo with pink and blue text&#10;&#10;Description automatically generated">
            <a:extLst>
              <a:ext uri="{FF2B5EF4-FFF2-40B4-BE49-F238E27FC236}">
                <a16:creationId xmlns:a16="http://schemas.microsoft.com/office/drawing/2014/main" id="{5C203DB5-8286-1053-6564-91F1D7AB0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93" y="1850571"/>
            <a:ext cx="4432219" cy="1391782"/>
          </a:xfrm>
          <a:prstGeom prst="rect">
            <a:avLst/>
          </a:prstGeom>
        </p:spPr>
      </p:pic>
      <p:pic>
        <p:nvPicPr>
          <p:cNvPr id="2" name="Picture 4" descr="Thumbnail Image modern and techy logo for SQLGenius AI tool">
            <a:extLst>
              <a:ext uri="{FF2B5EF4-FFF2-40B4-BE49-F238E27FC236}">
                <a16:creationId xmlns:a16="http://schemas.microsoft.com/office/drawing/2014/main" id="{6324429F-C2CB-0653-209A-7C3232E4A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80" y="5150531"/>
            <a:ext cx="1684751" cy="168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298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DB2B9B-DFAC-0E48-FC1D-B5B0DA45A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0670" y="2577070"/>
            <a:ext cx="7122417" cy="132617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8550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05F2-8856-3FD0-3262-0BE09550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&amp; Challenge Statement Details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E6A1DF-3558-CB03-8C87-814A1E5BE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B58E2-ECD5-3343-B272-EB2A99680BE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294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294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4A2039-291B-46B0-CBA3-BD6B8E637A55}"/>
              </a:ext>
            </a:extLst>
          </p:cNvPr>
          <p:cNvSpPr txBox="1"/>
          <p:nvPr/>
        </p:nvSpPr>
        <p:spPr>
          <a:xfrm>
            <a:off x="618398" y="1619599"/>
            <a:ext cx="11359322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2400" b="1" dirty="0"/>
              <a:t>Team Name – THE QUANTUM CODERS</a:t>
            </a:r>
          </a:p>
          <a:p>
            <a:pPr>
              <a:lnSpc>
                <a:spcPts val="1425"/>
              </a:lnSpc>
            </a:pPr>
            <a:endParaRPr lang="en-US" sz="2400" dirty="0"/>
          </a:p>
          <a:p>
            <a:pPr>
              <a:lnSpc>
                <a:spcPts val="1425"/>
              </a:lnSpc>
            </a:pPr>
            <a:endParaRPr lang="en-US" sz="2400" b="1" dirty="0"/>
          </a:p>
          <a:p>
            <a:pPr>
              <a:lnSpc>
                <a:spcPts val="1425"/>
              </a:lnSpc>
            </a:pPr>
            <a:r>
              <a:rPr lang="en-US" sz="2400" b="1" dirty="0"/>
              <a:t>Team SPOC –</a:t>
            </a:r>
          </a:p>
          <a:p>
            <a:r>
              <a:rPr lang="en-US" dirty="0"/>
              <a:t>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Dheeraj Khobragade-10719080(Lead)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Rahul Bhave-10714863,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Vaidehi Choudhari-10743299,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Ayush Awari-10709598,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Premachand kar-10718920</a:t>
            </a:r>
          </a:p>
          <a:p>
            <a:pPr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>
              <a:lnSpc>
                <a:spcPts val="1425"/>
              </a:lnSpc>
            </a:pPr>
            <a:r>
              <a:rPr lang="en-US" sz="2400" b="1" dirty="0"/>
              <a:t>Chosen challenge statement – </a:t>
            </a:r>
          </a:p>
          <a:p>
            <a:pPr>
              <a:lnSpc>
                <a:spcPts val="1425"/>
              </a:lnSpc>
            </a:pPr>
            <a:endParaRPr lang="en-US" sz="2400" b="1" dirty="0"/>
          </a:p>
          <a:p>
            <a:pPr>
              <a:lnSpc>
                <a:spcPts val="1425"/>
              </a:lnSpc>
            </a:pPr>
            <a:r>
              <a:rPr lang="en-US" sz="2000" dirty="0"/>
              <a:t>Natural language to SQL query generator for non-technical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8" name="Picture 4" descr="Thumbnail Image modern and techy logo for SQLGenius AI tool">
            <a:extLst>
              <a:ext uri="{FF2B5EF4-FFF2-40B4-BE49-F238E27FC236}">
                <a16:creationId xmlns:a16="http://schemas.microsoft.com/office/drawing/2014/main" id="{D5C32E29-75B3-829E-C1C7-6690CB568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249" y="0"/>
            <a:ext cx="1684751" cy="168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34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2F3D-97E2-4EDE-CD46-9FA269A1D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65125"/>
            <a:ext cx="9915991" cy="974087"/>
          </a:xfrm>
        </p:spPr>
        <p:txBody>
          <a:bodyPr>
            <a:noAutofit/>
          </a:bodyPr>
          <a:lstStyle/>
          <a:p>
            <a:r>
              <a:rPr lang="en-US" sz="3600" dirty="0"/>
              <a:t>Detailed Technical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7D9925-7E11-B355-65A9-7DFE06669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B58E2-ECD5-3343-B272-EB2A99680BE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294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294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99830F-D55F-3B58-1AF7-2852C050D289}"/>
              </a:ext>
            </a:extLst>
          </p:cNvPr>
          <p:cNvSpPr txBox="1"/>
          <p:nvPr/>
        </p:nvSpPr>
        <p:spPr>
          <a:xfrm>
            <a:off x="468086" y="1339212"/>
            <a:ext cx="11043333" cy="521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endParaRPr lang="en-US" sz="2400" b="1" dirty="0"/>
          </a:p>
          <a:p>
            <a:pPr>
              <a:lnSpc>
                <a:spcPts val="1425"/>
              </a:lnSpc>
            </a:pPr>
            <a:r>
              <a:rPr lang="en-US" sz="2400" b="1" dirty="0"/>
              <a:t>Problem Statement: </a:t>
            </a:r>
          </a:p>
          <a:p>
            <a:pPr>
              <a:lnSpc>
                <a:spcPts val="1425"/>
              </a:lnSpc>
            </a:pPr>
            <a:endParaRPr lang="en-US" sz="2400" b="1" dirty="0"/>
          </a:p>
          <a:p>
            <a:pPr>
              <a:lnSpc>
                <a:spcPts val="1425"/>
              </a:lnSpc>
            </a:pPr>
            <a:endParaRPr lang="en-US" sz="2000" dirty="0"/>
          </a:p>
          <a:p>
            <a:pPr>
              <a:lnSpc>
                <a:spcPts val="1425"/>
              </a:lnSpc>
            </a:pPr>
            <a:r>
              <a:rPr lang="en-US" sz="2000" dirty="0"/>
              <a:t>Non-technical businesses face challenges in accessing and analyzing critical data due to a lack of SQL knowledge, leading to dependencies on technical teams and bot</a:t>
            </a:r>
          </a:p>
          <a:p>
            <a:pPr>
              <a:lnSpc>
                <a:spcPts val="1425"/>
              </a:lnSpc>
            </a:pPr>
            <a:endParaRPr lang="en-US" sz="2000" dirty="0"/>
          </a:p>
          <a:p>
            <a:pPr>
              <a:lnSpc>
                <a:spcPts val="1425"/>
              </a:lnSpc>
            </a:pPr>
            <a:endParaRPr lang="en-US" sz="2000" dirty="0"/>
          </a:p>
          <a:p>
            <a:pPr>
              <a:lnSpc>
                <a:spcPts val="1425"/>
              </a:lnSpc>
            </a:pPr>
            <a:r>
              <a:rPr lang="en-US" sz="2400" dirty="0"/>
              <a:t>Solution</a:t>
            </a:r>
            <a:r>
              <a:rPr lang="en-US" sz="2400" b="1" dirty="0"/>
              <a:t>:</a:t>
            </a:r>
          </a:p>
          <a:p>
            <a:pPr>
              <a:lnSpc>
                <a:spcPts val="1425"/>
              </a:lnSpc>
            </a:pPr>
            <a:endParaRPr lang="en-US" sz="2000" b="1" dirty="0"/>
          </a:p>
          <a:p>
            <a:pPr>
              <a:lnSpc>
                <a:spcPts val="1425"/>
              </a:lnSpc>
            </a:pPr>
            <a:r>
              <a:rPr lang="en-US" sz="2000" b="1" dirty="0"/>
              <a:t>SQLGenius</a:t>
            </a:r>
            <a:r>
              <a:rPr lang="en-US" sz="2000" dirty="0"/>
              <a:t>: </a:t>
            </a:r>
          </a:p>
          <a:p>
            <a:pPr>
              <a:lnSpc>
                <a:spcPts val="1425"/>
              </a:lnSpc>
            </a:pPr>
            <a:endParaRPr lang="en-US" sz="2000" dirty="0"/>
          </a:p>
          <a:p>
            <a:pPr>
              <a:lnSpc>
                <a:spcPts val="1425"/>
              </a:lnSpc>
            </a:pPr>
            <a:r>
              <a:rPr lang="en-US" sz="2000" dirty="0"/>
              <a:t>The potential solution for this problem using SQLGenius utility is  as follows-</a:t>
            </a:r>
          </a:p>
          <a:p>
            <a:pPr>
              <a:lnSpc>
                <a:spcPts val="1425"/>
              </a:lnSpc>
            </a:pPr>
            <a:endParaRPr lang="en-US" sz="2000" dirty="0"/>
          </a:p>
          <a:p>
            <a:pPr marL="457200" indent="-457200">
              <a:lnSpc>
                <a:spcPts val="1425"/>
              </a:lnSpc>
              <a:buAutoNum type="arabicPeriod"/>
            </a:pPr>
            <a:r>
              <a:rPr lang="en-US" sz="2000" dirty="0"/>
              <a:t>User will connect to database.</a:t>
            </a:r>
          </a:p>
          <a:p>
            <a:pPr marL="457200" indent="-457200">
              <a:lnSpc>
                <a:spcPts val="1425"/>
              </a:lnSpc>
              <a:buAutoNum type="arabicPeriod"/>
            </a:pPr>
            <a:endParaRPr lang="en-US" sz="2000" dirty="0"/>
          </a:p>
          <a:p>
            <a:pPr marL="457200" indent="-457200">
              <a:lnSpc>
                <a:spcPts val="1425"/>
              </a:lnSpc>
              <a:buAutoNum type="arabicPeriod"/>
            </a:pPr>
            <a:r>
              <a:rPr lang="en-US" sz="2000" dirty="0"/>
              <a:t>Schema will be extracted from database.</a:t>
            </a:r>
          </a:p>
          <a:p>
            <a:pPr marL="457200" indent="-457200">
              <a:lnSpc>
                <a:spcPts val="1425"/>
              </a:lnSpc>
              <a:buAutoNum type="arabicPeriod"/>
            </a:pPr>
            <a:endParaRPr lang="en-US" sz="2000" dirty="0"/>
          </a:p>
          <a:p>
            <a:pPr>
              <a:lnSpc>
                <a:spcPts val="1425"/>
              </a:lnSpc>
            </a:pPr>
            <a:r>
              <a:rPr lang="en-US" sz="2000" dirty="0"/>
              <a:t>3.     AI Agent will read the requirements and convert these requirements into SQL query.</a:t>
            </a:r>
          </a:p>
          <a:p>
            <a:pPr>
              <a:lnSpc>
                <a:spcPts val="1425"/>
              </a:lnSpc>
            </a:pPr>
            <a:endParaRPr lang="en-US" sz="2000" dirty="0"/>
          </a:p>
          <a:p>
            <a:pPr>
              <a:lnSpc>
                <a:spcPts val="1425"/>
              </a:lnSpc>
            </a:pPr>
            <a:r>
              <a:rPr lang="en-US" sz="2000" dirty="0"/>
              <a:t>4.     AI Agent will run the query.</a:t>
            </a:r>
          </a:p>
          <a:p>
            <a:pPr>
              <a:lnSpc>
                <a:spcPts val="1425"/>
              </a:lnSpc>
            </a:pPr>
            <a:endParaRPr lang="en-US" dirty="0"/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2" name="Picture 4" descr="Thumbnail Image modern and techy logo for SQLGenius AI tool">
            <a:extLst>
              <a:ext uri="{FF2B5EF4-FFF2-40B4-BE49-F238E27FC236}">
                <a16:creationId xmlns:a16="http://schemas.microsoft.com/office/drawing/2014/main" id="{9FB8F6BD-49B3-8B22-73CE-93365434B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904" y="1"/>
            <a:ext cx="1169096" cy="116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78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63E7-51C2-83F8-177A-0E486E48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Architecture: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ED0C4B-54BB-18BB-84AD-12C54C0DF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B58E2-ECD5-3343-B272-EB2A99680BE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294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294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4" descr="Thumbnail Image modern and techy logo for SQLGenius AI tool">
            <a:extLst>
              <a:ext uri="{FF2B5EF4-FFF2-40B4-BE49-F238E27FC236}">
                <a16:creationId xmlns:a16="http://schemas.microsoft.com/office/drawing/2014/main" id="{C78F8876-AA42-A123-EC7E-B351ED15F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121" y="0"/>
            <a:ext cx="1044879" cy="104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8C8646-FCA3-FE82-9FF9-AAEA1DF11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03" y="1415441"/>
            <a:ext cx="7169518" cy="39331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CABBBC-A1E6-5EEA-063A-67B3554D72DE}"/>
              </a:ext>
            </a:extLst>
          </p:cNvPr>
          <p:cNvSpPr txBox="1"/>
          <p:nvPr/>
        </p:nvSpPr>
        <p:spPr>
          <a:xfrm>
            <a:off x="8004132" y="1640910"/>
            <a:ext cx="3920646" cy="3241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IN" sz="2400" b="1" dirty="0"/>
              <a:t>LLM</a:t>
            </a:r>
            <a:r>
              <a:rPr lang="en-IN" sz="2000" dirty="0"/>
              <a:t>: IBM watsonx.ai platform with Granite3-8b instruct mode</a:t>
            </a:r>
          </a:p>
          <a:p>
            <a:pPr>
              <a:lnSpc>
                <a:spcPts val="1425"/>
              </a:lnSpc>
            </a:pPr>
            <a:endParaRPr lang="en-IN" sz="2400" b="1" dirty="0"/>
          </a:p>
          <a:p>
            <a:pPr>
              <a:lnSpc>
                <a:spcPts val="1425"/>
              </a:lnSpc>
            </a:pPr>
            <a:r>
              <a:rPr lang="en-IN" sz="2400" b="1" dirty="0"/>
              <a:t>Frameworks</a:t>
            </a:r>
            <a:r>
              <a:rPr lang="en-IN" sz="2000" dirty="0"/>
              <a:t>: Agno agent framework for task management</a:t>
            </a:r>
          </a:p>
          <a:p>
            <a:pPr marL="342900" indent="-342900">
              <a:lnSpc>
                <a:spcPts val="1425"/>
              </a:lnSpc>
              <a:buAutoNum type="arabicPeriod"/>
            </a:pPr>
            <a:endParaRPr lang="en-IN" sz="2000" dirty="0"/>
          </a:p>
          <a:p>
            <a:pPr>
              <a:lnSpc>
                <a:spcPts val="1425"/>
              </a:lnSpc>
            </a:pPr>
            <a:r>
              <a:rPr lang="en-IN" sz="2400" b="1" dirty="0"/>
              <a:t>UI Framework</a:t>
            </a:r>
            <a:r>
              <a:rPr lang="en-IN" sz="2000" dirty="0"/>
              <a:t>: Streamlit for building the user interface</a:t>
            </a:r>
          </a:p>
          <a:p>
            <a:pPr>
              <a:lnSpc>
                <a:spcPts val="1425"/>
              </a:lnSpc>
            </a:pPr>
            <a:endParaRPr lang="en-IN" sz="2000" dirty="0"/>
          </a:p>
          <a:p>
            <a:pPr>
              <a:lnSpc>
                <a:spcPts val="1425"/>
              </a:lnSpc>
            </a:pPr>
            <a:r>
              <a:rPr lang="en-IN" sz="2400" b="1" dirty="0"/>
              <a:t>Database Connectivity</a:t>
            </a:r>
            <a:r>
              <a:rPr lang="en-IN" sz="2000" dirty="0"/>
              <a:t>: Support for MySQL and PostgreSQL databases</a:t>
            </a:r>
          </a:p>
          <a:p>
            <a:pPr>
              <a:lnSpc>
                <a:spcPts val="1425"/>
              </a:lnSpc>
            </a:pPr>
            <a:endParaRPr lang="en-IN" sz="2400" b="1" dirty="0"/>
          </a:p>
          <a:p>
            <a:pPr>
              <a:lnSpc>
                <a:spcPts val="1425"/>
              </a:lnSpc>
            </a:pPr>
            <a:r>
              <a:rPr lang="en-IN" sz="2400" b="1" dirty="0"/>
              <a:t>APIs</a:t>
            </a:r>
            <a:r>
              <a:rPr lang="en-IN" sz="2000" dirty="0"/>
              <a:t>: Integration APIs for connecting with other applications and services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690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BC9F-FB68-14B6-F91B-1BDB7271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- tools &amp; software's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E799C3-740C-CD9C-A325-E95EBFEF3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B58E2-ECD5-3343-B272-EB2A99680BE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294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294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E90D4-4371-B437-9E58-E2F479854B00}"/>
              </a:ext>
            </a:extLst>
          </p:cNvPr>
          <p:cNvSpPr txBox="1"/>
          <p:nvPr/>
        </p:nvSpPr>
        <p:spPr>
          <a:xfrm>
            <a:off x="518190" y="1703215"/>
            <a:ext cx="9465054" cy="2628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2400" b="1" dirty="0"/>
              <a:t>LLMs: </a:t>
            </a:r>
            <a:r>
              <a:rPr lang="en-IN" sz="2000" dirty="0"/>
              <a:t>IBM watsonx.ai platform with Granite3-8b instruct opensource model</a:t>
            </a:r>
          </a:p>
          <a:p>
            <a:pPr>
              <a:lnSpc>
                <a:spcPts val="1425"/>
              </a:lnSpc>
              <a:buNone/>
            </a:pPr>
            <a:endParaRPr lang="en-IN" sz="2000" dirty="0"/>
          </a:p>
          <a:p>
            <a:pPr>
              <a:lnSpc>
                <a:spcPts val="1425"/>
              </a:lnSpc>
              <a:buNone/>
            </a:pPr>
            <a:endParaRPr lang="en-IN" sz="2400" b="1" dirty="0"/>
          </a:p>
          <a:p>
            <a:pPr>
              <a:lnSpc>
                <a:spcPts val="1425"/>
              </a:lnSpc>
              <a:buNone/>
            </a:pPr>
            <a:r>
              <a:rPr lang="en-IN" sz="2400" b="1" dirty="0"/>
              <a:t>Frameworks</a:t>
            </a:r>
            <a:r>
              <a:rPr lang="en-IN" sz="2000" dirty="0"/>
              <a:t>: Agno agent framework for task management</a:t>
            </a:r>
          </a:p>
          <a:p>
            <a:pPr>
              <a:lnSpc>
                <a:spcPts val="1425"/>
              </a:lnSpc>
              <a:buNone/>
            </a:pPr>
            <a:endParaRPr lang="en-IN" sz="2000" dirty="0"/>
          </a:p>
          <a:p>
            <a:pPr>
              <a:lnSpc>
                <a:spcPts val="1425"/>
              </a:lnSpc>
              <a:buNone/>
            </a:pPr>
            <a:endParaRPr lang="en-IN" sz="2400" b="1" dirty="0"/>
          </a:p>
          <a:p>
            <a:pPr>
              <a:lnSpc>
                <a:spcPts val="1425"/>
              </a:lnSpc>
              <a:buNone/>
            </a:pPr>
            <a:r>
              <a:rPr lang="en-IN" sz="2400" b="1" dirty="0"/>
              <a:t>UI Framework:</a:t>
            </a:r>
            <a:r>
              <a:rPr lang="en-IN" sz="2000" dirty="0"/>
              <a:t> Streamlit for building the user interface</a:t>
            </a:r>
          </a:p>
          <a:p>
            <a:pPr>
              <a:lnSpc>
                <a:spcPts val="1425"/>
              </a:lnSpc>
              <a:buNone/>
            </a:pPr>
            <a:endParaRPr lang="en-IN" sz="2000" dirty="0"/>
          </a:p>
          <a:p>
            <a:pPr>
              <a:lnSpc>
                <a:spcPts val="1425"/>
              </a:lnSpc>
              <a:buNone/>
            </a:pPr>
            <a:endParaRPr lang="en-IN" sz="2000" dirty="0"/>
          </a:p>
          <a:p>
            <a:pPr>
              <a:lnSpc>
                <a:spcPts val="1425"/>
              </a:lnSpc>
            </a:pPr>
            <a:r>
              <a:rPr lang="en-IN" sz="2400" b="1" dirty="0"/>
              <a:t>Database Connectivity</a:t>
            </a:r>
            <a:r>
              <a:rPr lang="en-IN" sz="2000" dirty="0"/>
              <a:t>: Support for MySQL and PostgreSQL databases</a:t>
            </a:r>
          </a:p>
          <a:p>
            <a:pPr>
              <a:lnSpc>
                <a:spcPts val="1425"/>
              </a:lnSpc>
            </a:pPr>
            <a:endParaRPr lang="en-IN" sz="2000" dirty="0"/>
          </a:p>
          <a:p>
            <a:pPr>
              <a:lnSpc>
                <a:spcPts val="1425"/>
              </a:lnSpc>
            </a:pPr>
            <a:endParaRPr lang="en-IN" sz="2000" dirty="0"/>
          </a:p>
          <a:p>
            <a:pPr>
              <a:lnSpc>
                <a:spcPts val="1425"/>
              </a:lnSpc>
            </a:pPr>
            <a:r>
              <a:rPr lang="en-IN" sz="2400" b="1" dirty="0"/>
              <a:t>APIs: </a:t>
            </a:r>
            <a:r>
              <a:rPr lang="en-IN" sz="2000" dirty="0"/>
              <a:t>Integration APIs for connecting with other applications and services(watsonx AI ML runtime services will be connected via API key.</a:t>
            </a:r>
          </a:p>
        </p:txBody>
      </p:sp>
      <p:pic>
        <p:nvPicPr>
          <p:cNvPr id="5" name="Picture 4" descr="Thumbnail Image modern and techy logo for SQLGenius AI tool">
            <a:extLst>
              <a:ext uri="{FF2B5EF4-FFF2-40B4-BE49-F238E27FC236}">
                <a16:creationId xmlns:a16="http://schemas.microsoft.com/office/drawing/2014/main" id="{E498E7EF-CE1F-A1C4-76A7-5AE81CFD8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625" y="0"/>
            <a:ext cx="1604375" cy="160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5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05F2-8856-3FD0-3262-0BE095503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65126"/>
            <a:ext cx="9490106" cy="900004"/>
          </a:xfrm>
        </p:spPr>
        <p:txBody>
          <a:bodyPr>
            <a:normAutofit/>
          </a:bodyPr>
          <a:lstStyle/>
          <a:p>
            <a:r>
              <a:rPr lang="en-US" dirty="0"/>
              <a:t>MVP 1 - Database Connectivity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E6A1DF-3558-CB03-8C87-814A1E5BE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B58E2-ECD5-3343-B272-EB2A99680BE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294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294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4" descr="Thumbnail Image modern and techy logo for SQLGenius AI tool">
            <a:extLst>
              <a:ext uri="{FF2B5EF4-FFF2-40B4-BE49-F238E27FC236}">
                <a16:creationId xmlns:a16="http://schemas.microsoft.com/office/drawing/2014/main" id="{1C0E233B-A397-A04E-4A05-6A5992897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378" y="1"/>
            <a:ext cx="1181622" cy="118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D6889F-4EE3-7D57-8D51-F3F13B91F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47" y="1701363"/>
            <a:ext cx="10941612" cy="35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7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24409-BC67-189F-B356-1625374B8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6F78-BD23-949E-691F-187049454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65126"/>
            <a:ext cx="9490106" cy="900004"/>
          </a:xfrm>
        </p:spPr>
        <p:txBody>
          <a:bodyPr>
            <a:normAutofit/>
          </a:bodyPr>
          <a:lstStyle/>
          <a:p>
            <a:r>
              <a:rPr lang="en-US" dirty="0"/>
              <a:t>MVP 2 - NLP Processing Text to SQL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8D6ADE-D832-7B4C-3BFA-E291AF636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B58E2-ECD5-3343-B272-EB2A99680BE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294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294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884097-BF74-9B53-5B3C-C9588CD361B4}"/>
              </a:ext>
            </a:extLst>
          </p:cNvPr>
          <p:cNvSpPr txBox="1"/>
          <p:nvPr/>
        </p:nvSpPr>
        <p:spPr>
          <a:xfrm>
            <a:off x="468086" y="1506022"/>
            <a:ext cx="1028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*</a:t>
            </a:r>
            <a:endParaRPr lang="en-US" dirty="0"/>
          </a:p>
        </p:txBody>
      </p:sp>
      <p:pic>
        <p:nvPicPr>
          <p:cNvPr id="4" name="Picture 4" descr="Thumbnail Image modern and techy logo for SQLGenius AI tool">
            <a:extLst>
              <a:ext uri="{FF2B5EF4-FFF2-40B4-BE49-F238E27FC236}">
                <a16:creationId xmlns:a16="http://schemas.microsoft.com/office/drawing/2014/main" id="{F1C445C5-6E0D-D38C-165F-C829CFF1E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586" y="1"/>
            <a:ext cx="1081414" cy="108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D7F543-C573-3838-2518-965A0921A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21" y="1478071"/>
            <a:ext cx="5792927" cy="38329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ED4F1A-180B-F96C-CE6B-A6BE6E49F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730" y="1444523"/>
            <a:ext cx="5493032" cy="392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8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53077-D132-AE1F-D5D0-202B501A0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238B-2FC9-D963-90D9-7AB1525CC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65126"/>
            <a:ext cx="9490106" cy="900004"/>
          </a:xfrm>
        </p:spPr>
        <p:txBody>
          <a:bodyPr>
            <a:normAutofit/>
          </a:bodyPr>
          <a:lstStyle/>
          <a:p>
            <a:r>
              <a:rPr lang="en-US" dirty="0"/>
              <a:t>MVP 3 – Run SQL Query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69ADEB-E090-264C-8B92-72D6157A5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B58E2-ECD5-3343-B272-EB2A99680BE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294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294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8787A-FD35-6EE3-4DA5-DE9DB4696459}"/>
              </a:ext>
            </a:extLst>
          </p:cNvPr>
          <p:cNvSpPr txBox="1"/>
          <p:nvPr/>
        </p:nvSpPr>
        <p:spPr>
          <a:xfrm>
            <a:off x="468086" y="1506022"/>
            <a:ext cx="1028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*</a:t>
            </a:r>
            <a:endParaRPr lang="en-US" dirty="0"/>
          </a:p>
        </p:txBody>
      </p:sp>
      <p:pic>
        <p:nvPicPr>
          <p:cNvPr id="4" name="Picture 4" descr="Thumbnail Image modern and techy logo for SQLGenius AI tool">
            <a:extLst>
              <a:ext uri="{FF2B5EF4-FFF2-40B4-BE49-F238E27FC236}">
                <a16:creationId xmlns:a16="http://schemas.microsoft.com/office/drawing/2014/main" id="{951C7CC7-C77E-BE4A-7830-95E3A4554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112" y="1"/>
            <a:ext cx="1068888" cy="106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E297F4-5D20-28A5-13DF-9A9C3E362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12" y="1355126"/>
            <a:ext cx="5697371" cy="39559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EF7B7D-AE01-2EC7-35EB-818495645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227" y="1402915"/>
            <a:ext cx="5720535" cy="388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08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456A4-0CC7-720F-5C6D-E5EA5DC1D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39C8-416D-8258-E631-1CA5DAFD1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65126"/>
            <a:ext cx="9490106" cy="900004"/>
          </a:xfrm>
        </p:spPr>
        <p:txBody>
          <a:bodyPr>
            <a:normAutofit/>
          </a:bodyPr>
          <a:lstStyle/>
          <a:p>
            <a:r>
              <a:rPr lang="en-US" dirty="0"/>
              <a:t>MVP 4 – MYSQL/POSTGRES DB Support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62A699-38E4-3B11-E10E-A04BCE73E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B58E2-ECD5-3343-B272-EB2A99680BE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29499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2949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B7B8DD-F17F-E88C-8144-E505839269CD}"/>
              </a:ext>
            </a:extLst>
          </p:cNvPr>
          <p:cNvSpPr txBox="1"/>
          <p:nvPr/>
        </p:nvSpPr>
        <p:spPr>
          <a:xfrm>
            <a:off x="468086" y="1506022"/>
            <a:ext cx="1028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*</a:t>
            </a:r>
            <a:endParaRPr lang="en-US" dirty="0"/>
          </a:p>
        </p:txBody>
      </p:sp>
      <p:pic>
        <p:nvPicPr>
          <p:cNvPr id="4" name="Picture 4" descr="Thumbnail Image modern and techy logo for SQLGenius AI tool">
            <a:extLst>
              <a:ext uri="{FF2B5EF4-FFF2-40B4-BE49-F238E27FC236}">
                <a16:creationId xmlns:a16="http://schemas.microsoft.com/office/drawing/2014/main" id="{F844552E-8539-F99E-AAEF-80344436F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7852" y="-23181"/>
            <a:ext cx="1187066" cy="118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01580A-1B1E-1A50-146D-9AF50483E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39" y="1870477"/>
            <a:ext cx="6125227" cy="26639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5A83F7-0A0E-AF31-698F-9B191DE8B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257" y="1870679"/>
            <a:ext cx="5614625" cy="267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51175"/>
      </p:ext>
    </p:extLst>
  </p:cSld>
  <p:clrMapOvr>
    <a:masterClrMapping/>
  </p:clrMapOvr>
</p:sld>
</file>

<file path=ppt/theme/theme1.xml><?xml version="1.0" encoding="utf-8"?>
<a:theme xmlns:a="http://schemas.openxmlformats.org/drawingml/2006/main" name="LTIMindtree Theme">
  <a:themeElements>
    <a:clrScheme name="LM">
      <a:dk1>
        <a:srgbClr val="595959"/>
      </a:dk1>
      <a:lt1>
        <a:srgbClr val="FFFFFF"/>
      </a:lt1>
      <a:dk2>
        <a:srgbClr val="000000"/>
      </a:dk2>
      <a:lt2>
        <a:srgbClr val="FFFFFF"/>
      </a:lt2>
      <a:accent1>
        <a:srgbClr val="BCD9F3"/>
      </a:accent1>
      <a:accent2>
        <a:srgbClr val="97C4EC"/>
      </a:accent2>
      <a:accent3>
        <a:srgbClr val="60A5E2"/>
      </a:accent3>
      <a:accent4>
        <a:srgbClr val="EF7C00"/>
      </a:accent4>
      <a:accent5>
        <a:srgbClr val="C8CA05"/>
      </a:accent5>
      <a:accent6>
        <a:srgbClr val="33682B"/>
      </a:accent6>
      <a:hlink>
        <a:srgbClr val="64B3E3"/>
      </a:hlink>
      <a:folHlink>
        <a:srgbClr val="004683"/>
      </a:folHlink>
    </a:clrScheme>
    <a:fontScheme name="Frutiger">
      <a:majorFont>
        <a:latin typeface="Frutiger 45 bold"/>
        <a:ea typeface=""/>
        <a:cs typeface=""/>
      </a:majorFont>
      <a:minorFont>
        <a:latin typeface="Frutiger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IMindtree Theme" id="{7A9B1C88-DE9A-BB4F-95F3-953A417D711F}" vid="{4B76E70A-1FEC-6D41-BEFE-488C86A936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ACD5214B65A84292FB5397C542E38D" ma:contentTypeVersion="12" ma:contentTypeDescription="Create a new document." ma:contentTypeScope="" ma:versionID="321110d56bb71ab64309f259660652a1">
  <xsd:schema xmlns:xsd="http://www.w3.org/2001/XMLSchema" xmlns:xs="http://www.w3.org/2001/XMLSchema" xmlns:p="http://schemas.microsoft.com/office/2006/metadata/properties" xmlns:ns2="3e1ea383-4cb0-4319-86e4-fb6c081a5a50" xmlns:ns3="614235dd-2495-40ad-a5bf-8aa004dc76ee" targetNamespace="http://schemas.microsoft.com/office/2006/metadata/properties" ma:root="true" ma:fieldsID="efe6d2f076c9e76a53b8b33135dda5f5" ns2:_="" ns3:_="">
    <xsd:import namespace="3e1ea383-4cb0-4319-86e4-fb6c081a5a50"/>
    <xsd:import namespace="614235dd-2495-40ad-a5bf-8aa004dc76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ea383-4cb0-4319-86e4-fb6c081a5a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ec554113-5c1c-4c88-a5a0-ba7e0db0880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4235dd-2495-40ad-a5bf-8aa004dc76ee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0538fd04-e29c-40d6-a22d-5dfbcf291803}" ma:internalName="TaxCatchAll" ma:showField="CatchAllData" ma:web="614235dd-2495-40ad-a5bf-8aa004dc76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14235dd-2495-40ad-a5bf-8aa004dc76ee" xsi:nil="true"/>
    <lcf76f155ced4ddcb4097134ff3c332f xmlns="3e1ea383-4cb0-4319-86e4-fb6c081a5a50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DC3EC0-21CF-4F41-A044-4D834DB4D9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ea383-4cb0-4319-86e4-fb6c081a5a50"/>
    <ds:schemaRef ds:uri="614235dd-2495-40ad-a5bf-8aa004dc76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F74A5D-8E87-41DA-A51F-C6606BFE064D}">
  <ds:schemaRefs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5ba1fee1-d4b2-4d9a-891b-f6dbaf8e0d4b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614235dd-2495-40ad-a5bf-8aa004dc76ee"/>
    <ds:schemaRef ds:uri="3e1ea383-4cb0-4319-86e4-fb6c081a5a50"/>
  </ds:schemaRefs>
</ds:datastoreItem>
</file>

<file path=customXml/itemProps3.xml><?xml version="1.0" encoding="utf-8"?>
<ds:datastoreItem xmlns:ds="http://schemas.openxmlformats.org/officeDocument/2006/customXml" ds:itemID="{3274C697-D06C-4683-9761-C7C403D2B7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LTIMindtree Theme</Template>
  <TotalTime>13713</TotalTime>
  <Words>314</Words>
  <Application>Microsoft Office PowerPoint</Application>
  <PresentationFormat>Widescreen</PresentationFormat>
  <Paragraphs>84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Aller Typo</vt:lpstr>
      <vt:lpstr>Aller Typo Light</vt:lpstr>
      <vt:lpstr>Arial</vt:lpstr>
      <vt:lpstr>Calibri</vt:lpstr>
      <vt:lpstr>Frutiger 45 bold</vt:lpstr>
      <vt:lpstr>Frutiger 45 Light</vt:lpstr>
      <vt:lpstr>Frutiger LT Pro 45 Light</vt:lpstr>
      <vt:lpstr>Symbol</vt:lpstr>
      <vt:lpstr>Wingdings</vt:lpstr>
      <vt:lpstr>LTIMindtree Theme</vt:lpstr>
      <vt:lpstr>PowerPoint Presentation</vt:lpstr>
      <vt:lpstr>Team &amp; Challenge Statement Details</vt:lpstr>
      <vt:lpstr>Detailed Technical approach</vt:lpstr>
      <vt:lpstr>Technical Architecture:</vt:lpstr>
      <vt:lpstr>Requirements - tools &amp; software's</vt:lpstr>
      <vt:lpstr>MVP 1 - Database Connectivity</vt:lpstr>
      <vt:lpstr>MVP 2 - NLP Processing Text to SQL</vt:lpstr>
      <vt:lpstr>MVP 3 – Run SQL Query</vt:lpstr>
      <vt:lpstr>MVP 4 – MYSQL/POSTGRES DB Support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Hardik Trivedi</dc:creator>
  <cp:lastModifiedBy>Rahul Bhave</cp:lastModifiedBy>
  <cp:revision>55</cp:revision>
  <dcterms:created xsi:type="dcterms:W3CDTF">2020-07-06T14:19:01Z</dcterms:created>
  <dcterms:modified xsi:type="dcterms:W3CDTF">2025-05-27T17:20:04Z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0x0101006AACD5214B65A84292FB5397C542E38D</vt:lpwstr>
  </property>
  <property fmtid="{D5CDD505-2E9C-101B-9397-08002B2CF9AE}" pid="3" name="MediaServiceImageTags">
    <vt:lpwstr/>
  </property>
</Properties>
</file>