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21"/>
  </p:notesMasterIdLst>
  <p:sldIdLst>
    <p:sldId id="256" r:id="rId2"/>
    <p:sldId id="257" r:id="rId3"/>
    <p:sldId id="374" r:id="rId4"/>
    <p:sldId id="377" r:id="rId5"/>
    <p:sldId id="376" r:id="rId6"/>
    <p:sldId id="378" r:id="rId7"/>
    <p:sldId id="379" r:id="rId8"/>
    <p:sldId id="258" r:id="rId9"/>
    <p:sldId id="259" r:id="rId10"/>
    <p:sldId id="261" r:id="rId11"/>
    <p:sldId id="343" r:id="rId12"/>
    <p:sldId id="369" r:id="rId13"/>
    <p:sldId id="370" r:id="rId14"/>
    <p:sldId id="344" r:id="rId15"/>
    <p:sldId id="345" r:id="rId16"/>
    <p:sldId id="346" r:id="rId17"/>
    <p:sldId id="347" r:id="rId18"/>
    <p:sldId id="348" r:id="rId19"/>
    <p:sldId id="349" r:id="rId20"/>
    <p:sldId id="350" r:id="rId21"/>
    <p:sldId id="351" r:id="rId22"/>
    <p:sldId id="352" r:id="rId23"/>
    <p:sldId id="353" r:id="rId24"/>
    <p:sldId id="354" r:id="rId25"/>
    <p:sldId id="403" r:id="rId26"/>
    <p:sldId id="404" r:id="rId27"/>
    <p:sldId id="405" r:id="rId28"/>
    <p:sldId id="406" r:id="rId29"/>
    <p:sldId id="407" r:id="rId30"/>
    <p:sldId id="408" r:id="rId31"/>
    <p:sldId id="409" r:id="rId32"/>
    <p:sldId id="410" r:id="rId33"/>
    <p:sldId id="411" r:id="rId34"/>
    <p:sldId id="412" r:id="rId35"/>
    <p:sldId id="413" r:id="rId36"/>
    <p:sldId id="414" r:id="rId37"/>
    <p:sldId id="415" r:id="rId38"/>
    <p:sldId id="416" r:id="rId39"/>
    <p:sldId id="417" r:id="rId40"/>
    <p:sldId id="418" r:id="rId41"/>
    <p:sldId id="419" r:id="rId42"/>
    <p:sldId id="420" r:id="rId43"/>
    <p:sldId id="421" r:id="rId44"/>
    <p:sldId id="422" r:id="rId45"/>
    <p:sldId id="423" r:id="rId46"/>
    <p:sldId id="424" r:id="rId47"/>
    <p:sldId id="425" r:id="rId48"/>
    <p:sldId id="426" r:id="rId49"/>
    <p:sldId id="427" r:id="rId50"/>
    <p:sldId id="428" r:id="rId51"/>
    <p:sldId id="429" r:id="rId52"/>
    <p:sldId id="430" r:id="rId53"/>
    <p:sldId id="431" r:id="rId54"/>
    <p:sldId id="432" r:id="rId55"/>
    <p:sldId id="433" r:id="rId56"/>
    <p:sldId id="434" r:id="rId57"/>
    <p:sldId id="435" r:id="rId58"/>
    <p:sldId id="436" r:id="rId59"/>
    <p:sldId id="437" r:id="rId60"/>
    <p:sldId id="438" r:id="rId61"/>
    <p:sldId id="439" r:id="rId62"/>
    <p:sldId id="440" r:id="rId63"/>
    <p:sldId id="441" r:id="rId64"/>
    <p:sldId id="442" r:id="rId65"/>
    <p:sldId id="443" r:id="rId66"/>
    <p:sldId id="444" r:id="rId67"/>
    <p:sldId id="445" r:id="rId68"/>
    <p:sldId id="446" r:id="rId69"/>
    <p:sldId id="447" r:id="rId70"/>
    <p:sldId id="448" r:id="rId71"/>
    <p:sldId id="449" r:id="rId72"/>
    <p:sldId id="450" r:id="rId73"/>
    <p:sldId id="451" r:id="rId74"/>
    <p:sldId id="452" r:id="rId75"/>
    <p:sldId id="453" r:id="rId76"/>
    <p:sldId id="454" r:id="rId77"/>
    <p:sldId id="455" r:id="rId78"/>
    <p:sldId id="456" r:id="rId79"/>
    <p:sldId id="457" r:id="rId80"/>
    <p:sldId id="458" r:id="rId81"/>
    <p:sldId id="459" r:id="rId82"/>
    <p:sldId id="460" r:id="rId83"/>
    <p:sldId id="461" r:id="rId84"/>
    <p:sldId id="462" r:id="rId85"/>
    <p:sldId id="463" r:id="rId86"/>
    <p:sldId id="464" r:id="rId87"/>
    <p:sldId id="465" r:id="rId88"/>
    <p:sldId id="466" r:id="rId89"/>
    <p:sldId id="467" r:id="rId90"/>
    <p:sldId id="468" r:id="rId91"/>
    <p:sldId id="469" r:id="rId92"/>
    <p:sldId id="470" r:id="rId93"/>
    <p:sldId id="471" r:id="rId94"/>
    <p:sldId id="472" r:id="rId95"/>
    <p:sldId id="473" r:id="rId96"/>
    <p:sldId id="474" r:id="rId97"/>
    <p:sldId id="475" r:id="rId98"/>
    <p:sldId id="476" r:id="rId99"/>
    <p:sldId id="477" r:id="rId100"/>
    <p:sldId id="478" r:id="rId101"/>
    <p:sldId id="479" r:id="rId102"/>
    <p:sldId id="480" r:id="rId103"/>
    <p:sldId id="481" r:id="rId104"/>
    <p:sldId id="482" r:id="rId105"/>
    <p:sldId id="483" r:id="rId106"/>
    <p:sldId id="484" r:id="rId107"/>
    <p:sldId id="485" r:id="rId108"/>
    <p:sldId id="486" r:id="rId109"/>
    <p:sldId id="487" r:id="rId110"/>
    <p:sldId id="488" r:id="rId111"/>
    <p:sldId id="489" r:id="rId112"/>
    <p:sldId id="490" r:id="rId113"/>
    <p:sldId id="491" r:id="rId114"/>
    <p:sldId id="492" r:id="rId115"/>
    <p:sldId id="493" r:id="rId116"/>
    <p:sldId id="494" r:id="rId117"/>
    <p:sldId id="495" r:id="rId118"/>
    <p:sldId id="367" r:id="rId119"/>
    <p:sldId id="368" r:id="rId1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7"/>
  </p:normalViewPr>
  <p:slideViewPr>
    <p:cSldViewPr snapToGrid="0" snapToObjects="1">
      <p:cViewPr varScale="1">
        <p:scale>
          <a:sx n="102" d="100"/>
          <a:sy n="102" d="100"/>
        </p:scale>
        <p:origin x="952" y="176"/>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2" d="100"/>
          <a:sy n="82" d="100"/>
        </p:scale>
        <p:origin x="3992" y="16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2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image" Target="../media/image36.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image" Target="../media/image38.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image" Target="../media/image41.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image" Target="../media/image4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image" Target="../media/image55.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9.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63.emf"/><Relationship Id="rId1" Type="http://schemas.openxmlformats.org/officeDocument/2006/relationships/image" Target="../media/image62.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FA410-785A-5B4D-8A1C-9F497A31B471}" type="datetimeFigureOut">
              <a:rPr lang="en-US" smtClean="0"/>
              <a:t>10/12/18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5ECA90-422F-E64E-94A1-E1C1D650FA5C}" type="slidenum">
              <a:rPr lang="en-US" smtClean="0"/>
              <a:t>‹#›</a:t>
            </a:fld>
            <a:endParaRPr lang="en-US"/>
          </a:p>
        </p:txBody>
      </p:sp>
    </p:spTree>
    <p:extLst>
      <p:ext uri="{BB962C8B-B14F-4D97-AF65-F5344CB8AC3E}">
        <p14:creationId xmlns:p14="http://schemas.microsoft.com/office/powerpoint/2010/main" val="733593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a:extLst>
              <a:ext uri="{FF2B5EF4-FFF2-40B4-BE49-F238E27FC236}">
                <a16:creationId xmlns:a16="http://schemas.microsoft.com/office/drawing/2014/main" id="{58C2EBAE-46A1-4443-B2FA-11CEF17EAB1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11163D0-4FD3-3549-A0C6-17E95D760E48}" type="datetime1">
              <a:rPr lang="en-US" altLang="en-US"/>
              <a:pPr eaLnBrk="1" hangingPunct="1"/>
              <a:t>10/12/18</a:t>
            </a:fld>
            <a:endParaRPr lang="en-US" altLang="en-US"/>
          </a:p>
        </p:txBody>
      </p:sp>
      <p:sp>
        <p:nvSpPr>
          <p:cNvPr id="39940" name="Rectangle 6">
            <a:extLst>
              <a:ext uri="{FF2B5EF4-FFF2-40B4-BE49-F238E27FC236}">
                <a16:creationId xmlns:a16="http://schemas.microsoft.com/office/drawing/2014/main" id="{9767DB84-27EC-D742-A1BF-BD47212BCE6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Basic Biostat</a:t>
            </a:r>
          </a:p>
        </p:txBody>
      </p:sp>
      <p:sp>
        <p:nvSpPr>
          <p:cNvPr id="39941" name="Rectangle 7">
            <a:extLst>
              <a:ext uri="{FF2B5EF4-FFF2-40B4-BE49-F238E27FC236}">
                <a16:creationId xmlns:a16="http://schemas.microsoft.com/office/drawing/2014/main" id="{FB2E88D0-4E38-4143-81C4-61B35CA546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1D2A873-CA22-6C4E-8DDA-02EAA841ED50}" type="slidenum">
              <a:rPr lang="en-US" altLang="en-US"/>
              <a:pPr eaLnBrk="1" hangingPunct="1"/>
              <a:t>8</a:t>
            </a:fld>
            <a:endParaRPr lang="en-US" altLang="en-US"/>
          </a:p>
        </p:txBody>
      </p:sp>
      <p:sp>
        <p:nvSpPr>
          <p:cNvPr id="39942" name="Rectangle 2">
            <a:extLst>
              <a:ext uri="{FF2B5EF4-FFF2-40B4-BE49-F238E27FC236}">
                <a16:creationId xmlns:a16="http://schemas.microsoft.com/office/drawing/2014/main" id="{D06D09AB-8AC0-184A-B16D-4E7CD305DEDD}"/>
              </a:ext>
            </a:extLst>
          </p:cNvPr>
          <p:cNvSpPr>
            <a:spLocks noGrp="1" noRot="1" noChangeAspect="1" noChangeArrowheads="1" noTextEdit="1"/>
          </p:cNvSpPr>
          <p:nvPr>
            <p:ph type="sldImg"/>
          </p:nvPr>
        </p:nvSpPr>
        <p:spPr>
          <a:ln/>
        </p:spPr>
      </p:sp>
      <p:sp>
        <p:nvSpPr>
          <p:cNvPr id="39943" name="Rectangle 3">
            <a:extLst>
              <a:ext uri="{FF2B5EF4-FFF2-40B4-BE49-F238E27FC236}">
                <a16:creationId xmlns:a16="http://schemas.microsoft.com/office/drawing/2014/main" id="{4AACAA7D-4EA4-6C40-BDB6-41FA42EB80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989374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33448F21-1934-5A4D-B316-73D7D66DFA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444E984-DE51-CB4C-A207-8CA712E3A9E2}" type="slidenum">
              <a:rPr lang="en-US" altLang="en-US"/>
              <a:pPr eaLnBrk="1" hangingPunct="1"/>
              <a:t>21</a:t>
            </a:fld>
            <a:endParaRPr lang="en-US" altLang="en-US"/>
          </a:p>
        </p:txBody>
      </p:sp>
      <p:sp>
        <p:nvSpPr>
          <p:cNvPr id="36867" name="Rectangle 2">
            <a:extLst>
              <a:ext uri="{FF2B5EF4-FFF2-40B4-BE49-F238E27FC236}">
                <a16:creationId xmlns:a16="http://schemas.microsoft.com/office/drawing/2014/main" id="{32EAA2F7-FADB-2641-8C8D-DC2EB85D8AEF}"/>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29050320-AEFF-CE40-A4B4-5B159E7CFC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02504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78199241-EF53-7045-8AF9-102FBA2A55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3247DDE-306A-5C49-B8DF-16B13EFD0A2D}" type="slidenum">
              <a:rPr lang="en-US" altLang="en-US"/>
              <a:pPr eaLnBrk="1" hangingPunct="1"/>
              <a:t>22</a:t>
            </a:fld>
            <a:endParaRPr lang="en-US" altLang="en-US"/>
          </a:p>
        </p:txBody>
      </p:sp>
      <p:sp>
        <p:nvSpPr>
          <p:cNvPr id="37891" name="Rectangle 2">
            <a:extLst>
              <a:ext uri="{FF2B5EF4-FFF2-40B4-BE49-F238E27FC236}">
                <a16:creationId xmlns:a16="http://schemas.microsoft.com/office/drawing/2014/main" id="{6E515369-A1EB-FE4F-8CE5-D4603E38A8C0}"/>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1BFFC735-2124-A248-AFAE-B398D06AE0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3621176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DCDCDFA8-7659-0544-95FD-9A208D1701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20CDB4F-B7D5-F84C-9C20-22AF5841B938}" type="slidenum">
              <a:rPr lang="en-US" altLang="en-US"/>
              <a:pPr eaLnBrk="1" hangingPunct="1"/>
              <a:t>23</a:t>
            </a:fld>
            <a:endParaRPr lang="en-US" altLang="en-US"/>
          </a:p>
        </p:txBody>
      </p:sp>
      <p:sp>
        <p:nvSpPr>
          <p:cNvPr id="38915" name="Rectangle 2">
            <a:extLst>
              <a:ext uri="{FF2B5EF4-FFF2-40B4-BE49-F238E27FC236}">
                <a16:creationId xmlns:a16="http://schemas.microsoft.com/office/drawing/2014/main" id="{460C38FE-9D75-3B4D-94DA-347B105F5599}"/>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2736A255-6CE7-B246-9512-C7191AEC5A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317416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B0E51311-5061-5A4E-B457-24FDA5E456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4F790B4-A7A1-374B-B5F0-E005CE4A537F}" type="slidenum">
              <a:rPr lang="en-US" altLang="en-US"/>
              <a:pPr eaLnBrk="1" hangingPunct="1"/>
              <a:t>24</a:t>
            </a:fld>
            <a:endParaRPr lang="en-US" altLang="en-US"/>
          </a:p>
        </p:txBody>
      </p:sp>
      <p:sp>
        <p:nvSpPr>
          <p:cNvPr id="39939" name="Rectangle 2">
            <a:extLst>
              <a:ext uri="{FF2B5EF4-FFF2-40B4-BE49-F238E27FC236}">
                <a16:creationId xmlns:a16="http://schemas.microsoft.com/office/drawing/2014/main" id="{385EB235-2860-7B4D-A4C7-6AE778E7C2DB}"/>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ED86BE40-C618-DD45-A69B-8BCD30318E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432128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C5E10ED5-7456-164E-ADBA-865289756A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4749AB0-D97C-8F4A-B4C1-74FE1086228D}" type="slidenum">
              <a:rPr lang="en-US" altLang="en-US"/>
              <a:pPr eaLnBrk="1" hangingPunct="1"/>
              <a:t>25</a:t>
            </a:fld>
            <a:endParaRPr lang="en-US" altLang="en-US"/>
          </a:p>
        </p:txBody>
      </p:sp>
      <p:sp>
        <p:nvSpPr>
          <p:cNvPr id="40963" name="Rectangle 2">
            <a:extLst>
              <a:ext uri="{FF2B5EF4-FFF2-40B4-BE49-F238E27FC236}">
                <a16:creationId xmlns:a16="http://schemas.microsoft.com/office/drawing/2014/main" id="{54856713-3933-9949-9FEB-D6A22C9592B1}"/>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A7A89791-FC13-AF47-84CB-AC55F078B4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319924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FA35297D-FD0E-864B-BC38-8579F5470F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51C5DF3-F75F-894C-8E26-BD98E893B72E}" type="slidenum">
              <a:rPr lang="en-US" altLang="en-US"/>
              <a:pPr eaLnBrk="1" hangingPunct="1"/>
              <a:t>26</a:t>
            </a:fld>
            <a:endParaRPr lang="en-US" altLang="en-US"/>
          </a:p>
        </p:txBody>
      </p:sp>
      <p:sp>
        <p:nvSpPr>
          <p:cNvPr id="41987" name="Rectangle 2">
            <a:extLst>
              <a:ext uri="{FF2B5EF4-FFF2-40B4-BE49-F238E27FC236}">
                <a16:creationId xmlns:a16="http://schemas.microsoft.com/office/drawing/2014/main" id="{0855A46B-7365-AC4D-9428-537ABC1384B7}"/>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3058254E-3698-E64D-8104-E6C5158C18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44410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9D5479C6-7178-DD40-9B11-F5422ED5163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6FD9557-B39A-9846-830C-BA0B5D4B7784}" type="slidenum">
              <a:rPr lang="en-US" altLang="en-US"/>
              <a:pPr eaLnBrk="1" hangingPunct="1"/>
              <a:t>27</a:t>
            </a:fld>
            <a:endParaRPr lang="en-US" altLang="en-US"/>
          </a:p>
        </p:txBody>
      </p:sp>
      <p:sp>
        <p:nvSpPr>
          <p:cNvPr id="43011" name="Rectangle 2">
            <a:extLst>
              <a:ext uri="{FF2B5EF4-FFF2-40B4-BE49-F238E27FC236}">
                <a16:creationId xmlns:a16="http://schemas.microsoft.com/office/drawing/2014/main" id="{45C4EA47-A627-6E44-9A45-3BF3784AFBC5}"/>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36DC80E1-0799-7B4F-8FF4-C22AD5B17E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7779625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4962D8D9-73FD-8E48-80EC-43639DF059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B8F3149-3646-914E-8B9C-331ACEB98D91}" type="slidenum">
              <a:rPr lang="en-US" altLang="en-US"/>
              <a:pPr eaLnBrk="1" hangingPunct="1"/>
              <a:t>28</a:t>
            </a:fld>
            <a:endParaRPr lang="en-US" altLang="en-US"/>
          </a:p>
        </p:txBody>
      </p:sp>
      <p:sp>
        <p:nvSpPr>
          <p:cNvPr id="44035" name="Rectangle 2">
            <a:extLst>
              <a:ext uri="{FF2B5EF4-FFF2-40B4-BE49-F238E27FC236}">
                <a16:creationId xmlns:a16="http://schemas.microsoft.com/office/drawing/2014/main" id="{321628D3-5B6F-4743-A667-83D68D8EF8BE}"/>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85D9FFB3-2245-B64B-8035-887BBFF7E9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4099726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CFC5C85E-8B2B-9B4A-BCAC-9C679536C4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4138C3E-3197-F241-B4A0-6817DDF32046}" type="slidenum">
              <a:rPr lang="en-US" altLang="en-US"/>
              <a:pPr eaLnBrk="1" hangingPunct="1"/>
              <a:t>29</a:t>
            </a:fld>
            <a:endParaRPr lang="en-US" altLang="en-US"/>
          </a:p>
        </p:txBody>
      </p:sp>
      <p:sp>
        <p:nvSpPr>
          <p:cNvPr id="45059" name="Rectangle 2">
            <a:extLst>
              <a:ext uri="{FF2B5EF4-FFF2-40B4-BE49-F238E27FC236}">
                <a16:creationId xmlns:a16="http://schemas.microsoft.com/office/drawing/2014/main" id="{DB0D3842-27AF-CC4A-A81B-54714CFA6D58}"/>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4866FB3C-AADA-F244-A379-F883A71A50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446862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B0593004-B336-914E-89EA-80DDF65F52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49498B8-2B36-9544-BDAD-87E3BC81EE42}" type="slidenum">
              <a:rPr lang="en-US" altLang="en-US"/>
              <a:pPr eaLnBrk="1" hangingPunct="1"/>
              <a:t>30</a:t>
            </a:fld>
            <a:endParaRPr lang="en-US" altLang="en-US"/>
          </a:p>
        </p:txBody>
      </p:sp>
      <p:sp>
        <p:nvSpPr>
          <p:cNvPr id="46083" name="Rectangle 2">
            <a:extLst>
              <a:ext uri="{FF2B5EF4-FFF2-40B4-BE49-F238E27FC236}">
                <a16:creationId xmlns:a16="http://schemas.microsoft.com/office/drawing/2014/main" id="{6AB2E0C6-2564-7540-8601-AC76273BEEF6}"/>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54097B1D-E7F7-914C-829A-7E26595D64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324821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a:extLst>
              <a:ext uri="{FF2B5EF4-FFF2-40B4-BE49-F238E27FC236}">
                <a16:creationId xmlns:a16="http://schemas.microsoft.com/office/drawing/2014/main" id="{59DFEA82-F670-7A45-9D89-6EE60E22D71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F5D249-9978-7E48-80FD-90F982500439}" type="datetime1">
              <a:rPr lang="en-US" altLang="en-US"/>
              <a:pPr eaLnBrk="1" hangingPunct="1"/>
              <a:t>10/12/18</a:t>
            </a:fld>
            <a:endParaRPr lang="en-US" altLang="en-US"/>
          </a:p>
        </p:txBody>
      </p:sp>
      <p:sp>
        <p:nvSpPr>
          <p:cNvPr id="40964" name="Rectangle 6">
            <a:extLst>
              <a:ext uri="{FF2B5EF4-FFF2-40B4-BE49-F238E27FC236}">
                <a16:creationId xmlns:a16="http://schemas.microsoft.com/office/drawing/2014/main" id="{1F7C2321-1BB9-6C42-A1E6-C3E844D5B66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Basic Biostat</a:t>
            </a:r>
          </a:p>
        </p:txBody>
      </p:sp>
      <p:sp>
        <p:nvSpPr>
          <p:cNvPr id="40965" name="Rectangle 7">
            <a:extLst>
              <a:ext uri="{FF2B5EF4-FFF2-40B4-BE49-F238E27FC236}">
                <a16:creationId xmlns:a16="http://schemas.microsoft.com/office/drawing/2014/main" id="{7AE1C3D7-D58E-D14C-A585-2EBFABDE2D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E69910E-3D1F-644B-A605-6D8CD288B76C}" type="slidenum">
              <a:rPr lang="en-US" altLang="en-US"/>
              <a:pPr eaLnBrk="1" hangingPunct="1"/>
              <a:t>9</a:t>
            </a:fld>
            <a:endParaRPr lang="en-US" altLang="en-US"/>
          </a:p>
        </p:txBody>
      </p:sp>
      <p:sp>
        <p:nvSpPr>
          <p:cNvPr id="40966" name="Rectangle 2">
            <a:extLst>
              <a:ext uri="{FF2B5EF4-FFF2-40B4-BE49-F238E27FC236}">
                <a16:creationId xmlns:a16="http://schemas.microsoft.com/office/drawing/2014/main" id="{8DFCF5C8-41E4-354D-AD96-B5A6CAD6D257}"/>
              </a:ext>
            </a:extLst>
          </p:cNvPr>
          <p:cNvSpPr>
            <a:spLocks noGrp="1" noRot="1" noChangeAspect="1" noChangeArrowheads="1" noTextEdit="1"/>
          </p:cNvSpPr>
          <p:nvPr>
            <p:ph type="sldImg"/>
          </p:nvPr>
        </p:nvSpPr>
        <p:spPr>
          <a:ln/>
        </p:spPr>
      </p:sp>
      <p:sp>
        <p:nvSpPr>
          <p:cNvPr id="40967" name="Rectangle 3">
            <a:extLst>
              <a:ext uri="{FF2B5EF4-FFF2-40B4-BE49-F238E27FC236}">
                <a16:creationId xmlns:a16="http://schemas.microsoft.com/office/drawing/2014/main" id="{6412AD3C-6777-C549-A01B-AFD635C751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Hypothesis testing is one of the two common forms of </a:t>
            </a:r>
            <a:r>
              <a:rPr lang="en-US" altLang="en-US" b="1" dirty="0">
                <a:latin typeface="Arial" panose="020B0604020202020204" pitchFamily="34" charset="0"/>
              </a:rPr>
              <a:t>statistical inference</a:t>
            </a:r>
            <a:r>
              <a:rPr lang="en-US" altLang="en-US" dirty="0">
                <a:latin typeface="Arial" panose="020B0604020202020204" pitchFamily="34" charset="0"/>
              </a:rPr>
              <a:t>. This slide reviews some of the terms that form the basis of statistical inference, as introduced in the prior chapter. Make certain you understand these basics before proceeding.</a:t>
            </a:r>
          </a:p>
        </p:txBody>
      </p:sp>
    </p:spTree>
    <p:extLst>
      <p:ext uri="{BB962C8B-B14F-4D97-AF65-F5344CB8AC3E}">
        <p14:creationId xmlns:p14="http://schemas.microsoft.com/office/powerpoint/2010/main" val="4864051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C060CF25-71DC-654B-B565-EF3B5DCCCC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2474AC6-0674-604D-A553-3AB2F397C41F}" type="slidenum">
              <a:rPr lang="en-US" altLang="en-US"/>
              <a:pPr eaLnBrk="1" hangingPunct="1"/>
              <a:t>31</a:t>
            </a:fld>
            <a:endParaRPr lang="en-US" altLang="en-US"/>
          </a:p>
        </p:txBody>
      </p:sp>
      <p:sp>
        <p:nvSpPr>
          <p:cNvPr id="47107" name="Rectangle 2">
            <a:extLst>
              <a:ext uri="{FF2B5EF4-FFF2-40B4-BE49-F238E27FC236}">
                <a16:creationId xmlns:a16="http://schemas.microsoft.com/office/drawing/2014/main" id="{D8877D41-75AE-994A-96FD-158047C62663}"/>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121B14FB-7B68-D946-9E53-3E94FEC288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3448258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505803B9-3310-FA4E-8576-94D45CE47D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E2A11B0-FBE4-6C4A-99F1-4445B2DDE3DF}" type="slidenum">
              <a:rPr lang="en-US" altLang="en-US"/>
              <a:pPr eaLnBrk="1" hangingPunct="1"/>
              <a:t>32</a:t>
            </a:fld>
            <a:endParaRPr lang="en-US" altLang="en-US"/>
          </a:p>
        </p:txBody>
      </p:sp>
      <p:sp>
        <p:nvSpPr>
          <p:cNvPr id="48131" name="Rectangle 2">
            <a:extLst>
              <a:ext uri="{FF2B5EF4-FFF2-40B4-BE49-F238E27FC236}">
                <a16:creationId xmlns:a16="http://schemas.microsoft.com/office/drawing/2014/main" id="{470719DF-E12F-F740-A650-892116BDD072}"/>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53D12D23-769A-4D41-982C-F1E0F1BE14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7087578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A71CBAC0-5DC3-B343-B03A-34AD599D00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EC4A0B0-DC76-354A-93C6-DD153B80B1D9}" type="slidenum">
              <a:rPr lang="en-US" altLang="en-US"/>
              <a:pPr eaLnBrk="1" hangingPunct="1"/>
              <a:t>33</a:t>
            </a:fld>
            <a:endParaRPr lang="en-US" altLang="en-US"/>
          </a:p>
        </p:txBody>
      </p:sp>
      <p:sp>
        <p:nvSpPr>
          <p:cNvPr id="49155" name="Rectangle 2">
            <a:extLst>
              <a:ext uri="{FF2B5EF4-FFF2-40B4-BE49-F238E27FC236}">
                <a16:creationId xmlns:a16="http://schemas.microsoft.com/office/drawing/2014/main" id="{B516D6BE-128A-C44C-B9E4-46C660206E1F}"/>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F537FC7B-1921-D349-842D-A6B64245BB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0764209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6CC98D02-C066-E24E-8FB3-F4F2C3BBFA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9A1868B-659B-B34D-B3CD-1BD7FA6DF81C}" type="slidenum">
              <a:rPr lang="en-US" altLang="en-US"/>
              <a:pPr eaLnBrk="1" hangingPunct="1"/>
              <a:t>35</a:t>
            </a:fld>
            <a:endParaRPr lang="en-US" altLang="en-US"/>
          </a:p>
        </p:txBody>
      </p:sp>
      <p:sp>
        <p:nvSpPr>
          <p:cNvPr id="50179" name="Rectangle 2">
            <a:extLst>
              <a:ext uri="{FF2B5EF4-FFF2-40B4-BE49-F238E27FC236}">
                <a16:creationId xmlns:a16="http://schemas.microsoft.com/office/drawing/2014/main" id="{8B8E7B6B-722C-264D-8489-00F87F45B2FC}"/>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86F936E0-3781-034A-AA38-CC07FF3A8C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613637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EB94666D-097A-AB4E-8218-BC9B3BDFD5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F337673-CFCC-1F45-99C5-DFBAFDCA9403}" type="slidenum">
              <a:rPr lang="en-US" altLang="en-US"/>
              <a:pPr eaLnBrk="1" hangingPunct="1"/>
              <a:t>36</a:t>
            </a:fld>
            <a:endParaRPr lang="en-US" altLang="en-US"/>
          </a:p>
        </p:txBody>
      </p:sp>
      <p:sp>
        <p:nvSpPr>
          <p:cNvPr id="51203" name="Rectangle 2">
            <a:extLst>
              <a:ext uri="{FF2B5EF4-FFF2-40B4-BE49-F238E27FC236}">
                <a16:creationId xmlns:a16="http://schemas.microsoft.com/office/drawing/2014/main" id="{868046BF-5C99-4A49-B65F-6B8917689E04}"/>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B3C581E6-00AC-E144-A46F-AFBF72AB84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1153218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EFE9C18F-7635-4640-B2C5-A341AAD5BD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09039CF-B0EF-4742-ADE3-22EF6CA84F16}" type="slidenum">
              <a:rPr lang="en-US" altLang="en-US"/>
              <a:pPr eaLnBrk="1" hangingPunct="1"/>
              <a:t>37</a:t>
            </a:fld>
            <a:endParaRPr lang="en-US" altLang="en-US"/>
          </a:p>
        </p:txBody>
      </p:sp>
      <p:sp>
        <p:nvSpPr>
          <p:cNvPr id="52227" name="Rectangle 2">
            <a:extLst>
              <a:ext uri="{FF2B5EF4-FFF2-40B4-BE49-F238E27FC236}">
                <a16:creationId xmlns:a16="http://schemas.microsoft.com/office/drawing/2014/main" id="{B8E417FC-9312-0545-B2B5-C7FB07AF9308}"/>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B3D06EF9-A839-4E42-9B8E-6D20CADA56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8264462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D3869881-4AE4-624F-9A04-B5F610A936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EF1E5EC-65D4-4B42-AAED-B8E86A29D4BC}" type="slidenum">
              <a:rPr lang="en-US" altLang="en-US"/>
              <a:pPr eaLnBrk="1" hangingPunct="1"/>
              <a:t>38</a:t>
            </a:fld>
            <a:endParaRPr lang="en-US" altLang="en-US"/>
          </a:p>
        </p:txBody>
      </p:sp>
      <p:sp>
        <p:nvSpPr>
          <p:cNvPr id="53251" name="Rectangle 2">
            <a:extLst>
              <a:ext uri="{FF2B5EF4-FFF2-40B4-BE49-F238E27FC236}">
                <a16:creationId xmlns:a16="http://schemas.microsoft.com/office/drawing/2014/main" id="{B91AD0FA-418B-F64D-8BBC-83AF5BACCFB1}"/>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A127A503-E32D-9D47-AA6F-5BE92E9034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5222389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a:extLst>
              <a:ext uri="{FF2B5EF4-FFF2-40B4-BE49-F238E27FC236}">
                <a16:creationId xmlns:a16="http://schemas.microsoft.com/office/drawing/2014/main" id="{CDE88EB8-F5F9-A04D-87BB-35568AE88FB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5914094-4B47-2D44-ADCC-B93F672F1167}" type="datetime1">
              <a:rPr lang="en-US" altLang="en-US"/>
              <a:pPr eaLnBrk="1" hangingPunct="1"/>
              <a:t>10/12/18</a:t>
            </a:fld>
            <a:endParaRPr lang="en-US" altLang="en-US"/>
          </a:p>
        </p:txBody>
      </p:sp>
      <p:sp>
        <p:nvSpPr>
          <p:cNvPr id="43012" name="Rectangle 6">
            <a:extLst>
              <a:ext uri="{FF2B5EF4-FFF2-40B4-BE49-F238E27FC236}">
                <a16:creationId xmlns:a16="http://schemas.microsoft.com/office/drawing/2014/main" id="{8D36E4E1-8658-F341-B367-403DB14BC83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Basic Biostat</a:t>
            </a:r>
          </a:p>
        </p:txBody>
      </p:sp>
      <p:sp>
        <p:nvSpPr>
          <p:cNvPr id="43013" name="Rectangle 7">
            <a:extLst>
              <a:ext uri="{FF2B5EF4-FFF2-40B4-BE49-F238E27FC236}">
                <a16:creationId xmlns:a16="http://schemas.microsoft.com/office/drawing/2014/main" id="{ABF5F43D-A92F-4B42-B0F6-8265B82E03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0901988-AF8E-E747-9195-CB5BC213C637}" type="slidenum">
              <a:rPr lang="en-US" altLang="en-US"/>
              <a:pPr eaLnBrk="1" hangingPunct="1"/>
              <a:t>39</a:t>
            </a:fld>
            <a:endParaRPr lang="en-US" altLang="en-US"/>
          </a:p>
        </p:txBody>
      </p:sp>
      <p:sp>
        <p:nvSpPr>
          <p:cNvPr id="43014" name="Rectangle 2">
            <a:extLst>
              <a:ext uri="{FF2B5EF4-FFF2-40B4-BE49-F238E27FC236}">
                <a16:creationId xmlns:a16="http://schemas.microsoft.com/office/drawing/2014/main" id="{D0D4851E-C970-1549-8E19-D5D90D06496D}"/>
              </a:ext>
            </a:extLst>
          </p:cNvPr>
          <p:cNvSpPr>
            <a:spLocks noGrp="1" noRot="1" noChangeAspect="1" noChangeArrowheads="1" noTextEdit="1"/>
          </p:cNvSpPr>
          <p:nvPr>
            <p:ph type="sldImg"/>
          </p:nvPr>
        </p:nvSpPr>
        <p:spPr>
          <a:ln/>
        </p:spPr>
      </p:sp>
      <p:sp>
        <p:nvSpPr>
          <p:cNvPr id="43015" name="Rectangle 3">
            <a:extLst>
              <a:ext uri="{FF2B5EF4-FFF2-40B4-BE49-F238E27FC236}">
                <a16:creationId xmlns:a16="http://schemas.microsoft.com/office/drawing/2014/main" id="{9EB62BA9-EBC7-2B41-A07C-C0D0204246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This slide summarize what we’ve learned about the sampling distribution of a mean from a large sample. It is based no three important sampling postulates: the central limit theorem, the law of large numbers (unbiased nature of the sample mean), and square root law. Based on these well established statistical theorems we can say that means based on large samples (and means based in Normal populations) will have a Normal sampling distribution with an expectation equal to the population mean with a standard deviation equal to the standard deviation of the population divided by the square root of the sample size </a:t>
            </a:r>
            <a:r>
              <a:rPr lang="en-US" altLang="en-US" i="1">
                <a:latin typeface="Arial" panose="020B0604020202020204" pitchFamily="34" charset="0"/>
              </a:rPr>
              <a:t>n</a:t>
            </a:r>
            <a:r>
              <a:rPr lang="en-US" altLang="en-US">
                <a:latin typeface="Arial" panose="020B0604020202020204" pitchFamily="34" charset="0"/>
              </a:rPr>
              <a:t>. </a:t>
            </a:r>
          </a:p>
        </p:txBody>
      </p:sp>
    </p:spTree>
    <p:extLst>
      <p:ext uri="{BB962C8B-B14F-4D97-AF65-F5344CB8AC3E}">
        <p14:creationId xmlns:p14="http://schemas.microsoft.com/office/powerpoint/2010/main" val="38529556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a:extLst>
              <a:ext uri="{FF2B5EF4-FFF2-40B4-BE49-F238E27FC236}">
                <a16:creationId xmlns:a16="http://schemas.microsoft.com/office/drawing/2014/main" id="{1A41E1CF-BFE4-A149-8CB7-1C3132159E0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7BDAD61-87CD-4240-9887-4BF59039D7F8}" type="datetime1">
              <a:rPr lang="en-US" altLang="en-US"/>
              <a:pPr eaLnBrk="1" hangingPunct="1"/>
              <a:t>10/12/18</a:t>
            </a:fld>
            <a:endParaRPr lang="en-US" altLang="en-US"/>
          </a:p>
        </p:txBody>
      </p:sp>
      <p:sp>
        <p:nvSpPr>
          <p:cNvPr id="44036" name="Rectangle 6">
            <a:extLst>
              <a:ext uri="{FF2B5EF4-FFF2-40B4-BE49-F238E27FC236}">
                <a16:creationId xmlns:a16="http://schemas.microsoft.com/office/drawing/2014/main" id="{9C9BE021-403B-8448-9E53-22D124C8C4B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Basic Biostat</a:t>
            </a:r>
          </a:p>
        </p:txBody>
      </p:sp>
      <p:sp>
        <p:nvSpPr>
          <p:cNvPr id="44037" name="Rectangle 7">
            <a:extLst>
              <a:ext uri="{FF2B5EF4-FFF2-40B4-BE49-F238E27FC236}">
                <a16:creationId xmlns:a16="http://schemas.microsoft.com/office/drawing/2014/main" id="{6599EBBE-F04F-4248-A013-10990C1B71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1EE1C41-96CB-9948-8869-7CFAA2ACB54E}" type="slidenum">
              <a:rPr lang="en-US" altLang="en-US"/>
              <a:pPr eaLnBrk="1" hangingPunct="1"/>
              <a:t>41</a:t>
            </a:fld>
            <a:endParaRPr lang="en-US" altLang="en-US"/>
          </a:p>
        </p:txBody>
      </p:sp>
      <p:sp>
        <p:nvSpPr>
          <p:cNvPr id="44038" name="Rectangle 2">
            <a:extLst>
              <a:ext uri="{FF2B5EF4-FFF2-40B4-BE49-F238E27FC236}">
                <a16:creationId xmlns:a16="http://schemas.microsoft.com/office/drawing/2014/main" id="{8C34BEFD-87F6-6443-A021-67308EC73FAC}"/>
              </a:ext>
            </a:extLst>
          </p:cNvPr>
          <p:cNvSpPr>
            <a:spLocks noGrp="1" noRot="1" noChangeAspect="1" noChangeArrowheads="1" noTextEdit="1"/>
          </p:cNvSpPr>
          <p:nvPr>
            <p:ph type="sldImg"/>
          </p:nvPr>
        </p:nvSpPr>
        <p:spPr>
          <a:ln/>
        </p:spPr>
      </p:sp>
      <p:sp>
        <p:nvSpPr>
          <p:cNvPr id="44039" name="Rectangle 3">
            <a:extLst>
              <a:ext uri="{FF2B5EF4-FFF2-40B4-BE49-F238E27FC236}">
                <a16:creationId xmlns:a16="http://schemas.microsoft.com/office/drawing/2014/main" id="{4F9D9B55-2AFE-4147-8D96-EEF45B969AF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Hypothesis testing (also called significance testing) uses a quasi-deductive procedure to judge claims about parameters. Before testing a statistical hypothesis it is important to clearly state the nature of the claim to be tested. We are then going to use a four step procedure (as outlined in the last bullet) to test the claim. </a:t>
            </a:r>
          </a:p>
        </p:txBody>
      </p:sp>
    </p:spTree>
    <p:extLst>
      <p:ext uri="{BB962C8B-B14F-4D97-AF65-F5344CB8AC3E}">
        <p14:creationId xmlns:p14="http://schemas.microsoft.com/office/powerpoint/2010/main" val="15293552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a:extLst>
              <a:ext uri="{FF2B5EF4-FFF2-40B4-BE49-F238E27FC236}">
                <a16:creationId xmlns:a16="http://schemas.microsoft.com/office/drawing/2014/main" id="{50DD9E7A-7486-B94A-8706-6CC124D6A12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60CA715-68D4-AD45-9CE9-F33B7F760B2A}" type="datetime1">
              <a:rPr lang="en-US" altLang="en-US"/>
              <a:pPr eaLnBrk="1" hangingPunct="1"/>
              <a:t>10/12/18</a:t>
            </a:fld>
            <a:endParaRPr lang="en-US" altLang="en-US"/>
          </a:p>
        </p:txBody>
      </p:sp>
      <p:sp>
        <p:nvSpPr>
          <p:cNvPr id="45060" name="Rectangle 6">
            <a:extLst>
              <a:ext uri="{FF2B5EF4-FFF2-40B4-BE49-F238E27FC236}">
                <a16:creationId xmlns:a16="http://schemas.microsoft.com/office/drawing/2014/main" id="{57E9B9E8-24FE-F944-AAE8-7F44EDB1133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Basic Biostat</a:t>
            </a:r>
          </a:p>
        </p:txBody>
      </p:sp>
      <p:sp>
        <p:nvSpPr>
          <p:cNvPr id="45061" name="Rectangle 7">
            <a:extLst>
              <a:ext uri="{FF2B5EF4-FFF2-40B4-BE49-F238E27FC236}">
                <a16:creationId xmlns:a16="http://schemas.microsoft.com/office/drawing/2014/main" id="{23D2AF00-495D-0340-A429-8B959869F5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83EA403-2524-9646-A4F3-A3B860D09E8F}" type="slidenum">
              <a:rPr lang="en-US" altLang="en-US"/>
              <a:pPr eaLnBrk="1" hangingPunct="1"/>
              <a:t>43</a:t>
            </a:fld>
            <a:endParaRPr lang="en-US" altLang="en-US"/>
          </a:p>
        </p:txBody>
      </p:sp>
      <p:sp>
        <p:nvSpPr>
          <p:cNvPr id="45062" name="Rectangle 2">
            <a:extLst>
              <a:ext uri="{FF2B5EF4-FFF2-40B4-BE49-F238E27FC236}">
                <a16:creationId xmlns:a16="http://schemas.microsoft.com/office/drawing/2014/main" id="{55A21A03-93D7-C94C-9CEE-621F87F112CE}"/>
              </a:ext>
            </a:extLst>
          </p:cNvPr>
          <p:cNvSpPr>
            <a:spLocks noGrp="1" noRot="1" noChangeAspect="1" noChangeArrowheads="1" noTextEdit="1"/>
          </p:cNvSpPr>
          <p:nvPr>
            <p:ph type="sldImg"/>
          </p:nvPr>
        </p:nvSpPr>
        <p:spPr>
          <a:ln/>
        </p:spPr>
      </p:sp>
      <p:sp>
        <p:nvSpPr>
          <p:cNvPr id="45063" name="Rectangle 3">
            <a:extLst>
              <a:ext uri="{FF2B5EF4-FFF2-40B4-BE49-F238E27FC236}">
                <a16:creationId xmlns:a16="http://schemas.microsoft.com/office/drawing/2014/main" id="{D226C2E6-9D40-2841-BDCB-024D248FDF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The first step in the procedure is to state the hypotheses null and alternative forms. The null hypothesis (abbreviate “H naught”) is a statement of no difference. The alternative hypothesis (“H sub a”) is a statement of difference. Seek evidence against the claim of </a:t>
            </a:r>
            <a:r>
              <a:rPr lang="en-US" altLang="en-US" i="1">
                <a:latin typeface="Arial" panose="020B0604020202020204" pitchFamily="34" charset="0"/>
                <a:sym typeface="Symbol" pitchFamily="2" charset="2"/>
              </a:rPr>
              <a:t>H</a:t>
            </a:r>
            <a:r>
              <a:rPr lang="en-US" altLang="en-US" baseline="-25000">
                <a:latin typeface="Arial" panose="020B0604020202020204" pitchFamily="34" charset="0"/>
                <a:sym typeface="Symbol" pitchFamily="2" charset="2"/>
              </a:rPr>
              <a:t>0 </a:t>
            </a:r>
            <a:r>
              <a:rPr lang="en-US" altLang="en-US">
                <a:latin typeface="Arial" panose="020B0604020202020204" pitchFamily="34" charset="0"/>
              </a:rPr>
              <a:t>as a way of bolstering </a:t>
            </a:r>
            <a:r>
              <a:rPr lang="en-US" altLang="en-US" i="1">
                <a:latin typeface="Arial" panose="020B0604020202020204" pitchFamily="34" charset="0"/>
                <a:sym typeface="Symbol" pitchFamily="2" charset="2"/>
              </a:rPr>
              <a:t>H</a:t>
            </a:r>
            <a:r>
              <a:rPr lang="en-US" altLang="en-US" baseline="-25000">
                <a:latin typeface="Arial" panose="020B0604020202020204" pitchFamily="34" charset="0"/>
                <a:sym typeface="Symbol" pitchFamily="2" charset="2"/>
              </a:rPr>
              <a:t>a. </a:t>
            </a:r>
          </a:p>
          <a:p>
            <a:pPr eaLnBrk="1" hangingPunct="1"/>
            <a:r>
              <a:rPr lang="en-US" altLang="en-US">
                <a:latin typeface="Arial" panose="020B0604020202020204" pitchFamily="34" charset="0"/>
                <a:sym typeface="Symbol" pitchFamily="2" charset="2"/>
              </a:rPr>
              <a:t>The next slide offers an illustrative example on setting up the hypotheses.</a:t>
            </a:r>
          </a:p>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341926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FEF4CC28-9E98-6944-861D-3841FDC5709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26F68AC-4D5D-F44A-A692-520DBB83527F}" type="slidenum">
              <a:rPr lang="en-US" altLang="en-US"/>
              <a:pPr eaLnBrk="1" hangingPunct="1"/>
              <a:t>14</a:t>
            </a:fld>
            <a:endParaRPr lang="en-US" altLang="en-US"/>
          </a:p>
        </p:txBody>
      </p:sp>
      <p:sp>
        <p:nvSpPr>
          <p:cNvPr id="29699" name="Rectangle 2">
            <a:extLst>
              <a:ext uri="{FF2B5EF4-FFF2-40B4-BE49-F238E27FC236}">
                <a16:creationId xmlns:a16="http://schemas.microsoft.com/office/drawing/2014/main" id="{47B70B1B-3845-0C4D-A8E4-39DC8BE47B1F}"/>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38F8DC6E-DB34-3B49-947E-C2A77301F7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5449347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a:extLst>
              <a:ext uri="{FF2B5EF4-FFF2-40B4-BE49-F238E27FC236}">
                <a16:creationId xmlns:a16="http://schemas.microsoft.com/office/drawing/2014/main" id="{60A9FA1A-5CFE-7646-940A-1143180224C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200F0E6-94B4-A341-A748-CACDC94DA1D2}" type="datetime1">
              <a:rPr lang="en-US" altLang="en-US"/>
              <a:pPr eaLnBrk="1" hangingPunct="1"/>
              <a:t>10/12/18</a:t>
            </a:fld>
            <a:endParaRPr lang="en-US" altLang="en-US"/>
          </a:p>
        </p:txBody>
      </p:sp>
      <p:sp>
        <p:nvSpPr>
          <p:cNvPr id="46084" name="Rectangle 6">
            <a:extLst>
              <a:ext uri="{FF2B5EF4-FFF2-40B4-BE49-F238E27FC236}">
                <a16:creationId xmlns:a16="http://schemas.microsoft.com/office/drawing/2014/main" id="{C170360C-A1B6-044E-A164-F647D38B720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Basic Biostat</a:t>
            </a:r>
          </a:p>
        </p:txBody>
      </p:sp>
      <p:sp>
        <p:nvSpPr>
          <p:cNvPr id="46085" name="Rectangle 7">
            <a:extLst>
              <a:ext uri="{FF2B5EF4-FFF2-40B4-BE49-F238E27FC236}">
                <a16:creationId xmlns:a16="http://schemas.microsoft.com/office/drawing/2014/main" id="{2318685C-45F4-964C-8A62-A33C10D5C5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6564432-2B8D-8546-B0DC-8679F45B6582}" type="slidenum">
              <a:rPr lang="en-US" altLang="en-US"/>
              <a:pPr eaLnBrk="1" hangingPunct="1"/>
              <a:t>44</a:t>
            </a:fld>
            <a:endParaRPr lang="en-US" altLang="en-US"/>
          </a:p>
        </p:txBody>
      </p:sp>
      <p:sp>
        <p:nvSpPr>
          <p:cNvPr id="46086" name="Rectangle 2">
            <a:extLst>
              <a:ext uri="{FF2B5EF4-FFF2-40B4-BE49-F238E27FC236}">
                <a16:creationId xmlns:a16="http://schemas.microsoft.com/office/drawing/2014/main" id="{A755330C-2E09-3F46-B108-3E0C124580A5}"/>
              </a:ext>
            </a:extLst>
          </p:cNvPr>
          <p:cNvSpPr>
            <a:spLocks noGrp="1" noRot="1" noChangeAspect="1" noChangeArrowheads="1" noTextEdit="1"/>
          </p:cNvSpPr>
          <p:nvPr>
            <p:ph type="sldImg"/>
          </p:nvPr>
        </p:nvSpPr>
        <p:spPr>
          <a:ln/>
        </p:spPr>
      </p:sp>
      <p:sp>
        <p:nvSpPr>
          <p:cNvPr id="46087" name="Rectangle 3">
            <a:extLst>
              <a:ext uri="{FF2B5EF4-FFF2-40B4-BE49-F238E27FC236}">
                <a16:creationId xmlns:a16="http://schemas.microsoft.com/office/drawing/2014/main" id="{A5C7EB66-B6FE-2E48-9DF8-9C22E321D1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In the late 1970s, the weight of U.S. men between 20- and 29-years of age had a log-normal distribution with a mean of 170 pounds and standard deviation of 40 pounds. As you know, the overweight and obese conditions seems to be more prevalent today, constituting a major public health problem. To illustrate the hypothesis testing procedure, we ask if body weight in this group has increased since 1970. Under the null hypothesis there is no difference in the mean body weight between then and now, in which case </a:t>
            </a:r>
            <a:r>
              <a:rPr lang="el-GR" altLang="en-US">
                <a:latin typeface="Arial" panose="020B0604020202020204" pitchFamily="34" charset="0"/>
                <a:cs typeface="Arial" panose="020B0604020202020204" pitchFamily="34" charset="0"/>
              </a:rPr>
              <a:t>μ</a:t>
            </a:r>
            <a:r>
              <a:rPr lang="en-US" altLang="en-US">
                <a:latin typeface="Arial" panose="020B0604020202020204" pitchFamily="34" charset="0"/>
                <a:cs typeface="Arial" panose="020B0604020202020204" pitchFamily="34" charset="0"/>
              </a:rPr>
              <a:t> would still equal 170 pounds. </a:t>
            </a:r>
          </a:p>
          <a:p>
            <a:pPr eaLnBrk="1" hangingPunct="1"/>
            <a:endParaRPr lang="en-US" altLang="en-US">
              <a:latin typeface="Arial" panose="020B0604020202020204" pitchFamily="34" charset="0"/>
              <a:cs typeface="Arial" panose="020B0604020202020204" pitchFamily="34" charset="0"/>
            </a:endParaRPr>
          </a:p>
          <a:p>
            <a:pPr eaLnBrk="1" hangingPunct="1"/>
            <a:r>
              <a:rPr lang="en-US" altLang="en-US">
                <a:latin typeface="Arial" panose="020B0604020202020204" pitchFamily="34" charset="0"/>
                <a:cs typeface="Arial" panose="020B0604020202020204" pitchFamily="34" charset="0"/>
              </a:rPr>
              <a:t>Under the alternative hypothesis, the mean weight has increased Therefore, </a:t>
            </a:r>
            <a:r>
              <a:rPr lang="en-US" altLang="en-US" i="1">
                <a:latin typeface="Arial" panose="020B0604020202020204" pitchFamily="34" charset="0"/>
              </a:rPr>
              <a:t>H</a:t>
            </a:r>
            <a:r>
              <a:rPr lang="en-US" altLang="en-US" baseline="-25000">
                <a:latin typeface="Arial" panose="020B0604020202020204" pitchFamily="34" charset="0"/>
              </a:rPr>
              <a:t>a: </a:t>
            </a:r>
            <a:r>
              <a:rPr lang="el-GR" altLang="en-US">
                <a:latin typeface="Arial" panose="020B0604020202020204" pitchFamily="34" charset="0"/>
                <a:cs typeface="Arial" panose="020B0604020202020204" pitchFamily="34" charset="0"/>
              </a:rPr>
              <a:t>μ</a:t>
            </a:r>
            <a:r>
              <a:rPr lang="en-US" altLang="en-US">
                <a:latin typeface="Arial" panose="020B0604020202020204" pitchFamily="34" charset="0"/>
                <a:cs typeface="Arial" panose="020B0604020202020204" pitchFamily="34" charset="0"/>
              </a:rPr>
              <a:t> &gt; 170. This statement of the alternative hypothesis is one-sided. That is, it looks only for values larger than stated under the null hypothesis. </a:t>
            </a:r>
          </a:p>
          <a:p>
            <a:pPr eaLnBrk="1" hangingPunct="1"/>
            <a:endParaRPr lang="en-US" altLang="en-US">
              <a:latin typeface="Arial" panose="020B0604020202020204" pitchFamily="34" charset="0"/>
              <a:cs typeface="Arial" panose="020B0604020202020204" pitchFamily="34" charset="0"/>
            </a:endParaRPr>
          </a:p>
          <a:p>
            <a:pPr eaLnBrk="1" hangingPunct="1"/>
            <a:r>
              <a:rPr lang="en-US" altLang="en-US">
                <a:latin typeface="Arial" panose="020B0604020202020204" pitchFamily="34" charset="0"/>
                <a:cs typeface="Arial" panose="020B0604020202020204" pitchFamily="34" charset="0"/>
              </a:rPr>
              <a:t>There is another way to state the alternative hypothesis. We could state it in a “two-sided” manner, looking for values that are either higher- or lower-than expected. For the current illustrative example, the two-sided alternative is </a:t>
            </a:r>
            <a:r>
              <a:rPr lang="en-US" altLang="en-US" i="1">
                <a:latin typeface="Arial" panose="020B0604020202020204" pitchFamily="34" charset="0"/>
              </a:rPr>
              <a:t>H</a:t>
            </a:r>
            <a:r>
              <a:rPr lang="en-US" altLang="en-US" baseline="-25000">
                <a:latin typeface="Arial" panose="020B0604020202020204" pitchFamily="34" charset="0"/>
              </a:rPr>
              <a:t>a: </a:t>
            </a:r>
            <a:r>
              <a:rPr lang="el-GR" altLang="en-US">
                <a:latin typeface="Arial" panose="020B0604020202020204" pitchFamily="34" charset="0"/>
                <a:cs typeface="Arial" panose="020B0604020202020204" pitchFamily="34" charset="0"/>
              </a:rPr>
              <a:t>μ</a:t>
            </a:r>
            <a:r>
              <a:rPr lang="en-US" altLang="en-US">
                <a:latin typeface="Arial" panose="020B0604020202020204" pitchFamily="34" charset="0"/>
                <a:cs typeface="Arial" panose="020B0604020202020204" pitchFamily="34" charset="0"/>
              </a:rPr>
              <a:t> ≠ 170. Although for the current illustrative example, this seems unnecessary, two-sided alternative offers several advantages and are much more common in practice. </a:t>
            </a:r>
            <a:endParaRPr lang="el-GR"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78441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a:extLst>
              <a:ext uri="{FF2B5EF4-FFF2-40B4-BE49-F238E27FC236}">
                <a16:creationId xmlns:a16="http://schemas.microsoft.com/office/drawing/2014/main" id="{8EBD596E-EC39-C040-9B2F-04558C79EC3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211BAA6-865E-3D4C-BED8-FBB49638A8A2}" type="datetime1">
              <a:rPr lang="en-US" altLang="en-US"/>
              <a:pPr eaLnBrk="1" hangingPunct="1"/>
              <a:t>10/12/18</a:t>
            </a:fld>
            <a:endParaRPr lang="en-US" altLang="en-US"/>
          </a:p>
        </p:txBody>
      </p:sp>
      <p:sp>
        <p:nvSpPr>
          <p:cNvPr id="47108" name="Rectangle 6">
            <a:extLst>
              <a:ext uri="{FF2B5EF4-FFF2-40B4-BE49-F238E27FC236}">
                <a16:creationId xmlns:a16="http://schemas.microsoft.com/office/drawing/2014/main" id="{446B7FA4-39EC-6442-9D03-326CAFC209E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Basic Biostat</a:t>
            </a:r>
          </a:p>
        </p:txBody>
      </p:sp>
      <p:sp>
        <p:nvSpPr>
          <p:cNvPr id="47109" name="Rectangle 7">
            <a:extLst>
              <a:ext uri="{FF2B5EF4-FFF2-40B4-BE49-F238E27FC236}">
                <a16:creationId xmlns:a16="http://schemas.microsoft.com/office/drawing/2014/main" id="{34FC7FB1-C5C7-8F44-9038-1DB0CC29C0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6163B3C-009E-CC45-95C5-438C06E0076C}" type="slidenum">
              <a:rPr lang="en-US" altLang="en-US"/>
              <a:pPr eaLnBrk="1" hangingPunct="1"/>
              <a:t>45</a:t>
            </a:fld>
            <a:endParaRPr lang="en-US" altLang="en-US"/>
          </a:p>
        </p:txBody>
      </p:sp>
      <p:sp>
        <p:nvSpPr>
          <p:cNvPr id="47110" name="Rectangle 2">
            <a:extLst>
              <a:ext uri="{FF2B5EF4-FFF2-40B4-BE49-F238E27FC236}">
                <a16:creationId xmlns:a16="http://schemas.microsoft.com/office/drawing/2014/main" id="{02A9331A-D8DC-D540-AFCA-FD54531FDEF5}"/>
              </a:ext>
            </a:extLst>
          </p:cNvPr>
          <p:cNvSpPr>
            <a:spLocks noGrp="1" noRot="1" noChangeAspect="1" noChangeArrowheads="1" noTextEdit="1"/>
          </p:cNvSpPr>
          <p:nvPr>
            <p:ph type="sldImg"/>
          </p:nvPr>
        </p:nvSpPr>
        <p:spPr>
          <a:ln/>
        </p:spPr>
      </p:sp>
      <p:sp>
        <p:nvSpPr>
          <p:cNvPr id="47111" name="Rectangle 3">
            <a:extLst>
              <a:ext uri="{FF2B5EF4-FFF2-40B4-BE49-F238E27FC236}">
                <a16:creationId xmlns:a16="http://schemas.microsoft.com/office/drawing/2014/main" id="{033C2FBA-D6C1-3D43-A8F5-FC2CF320B4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1144735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0782435-918E-584B-9176-E4902C583243}"/>
              </a:ext>
            </a:extLst>
          </p:cNvPr>
          <p:cNvSpPr>
            <a:spLocks noGrp="1" noChangeArrowheads="1"/>
          </p:cNvSpPr>
          <p:nvPr>
            <p:ph type="sldNum" sz="quarter" idx="5"/>
          </p:nvPr>
        </p:nvSpPr>
        <p:spPr>
          <a:ln/>
        </p:spPr>
        <p:txBody>
          <a:bodyPr/>
          <a:lstStyle/>
          <a:p>
            <a:fld id="{B1AC3641-49E7-FD43-9376-360FA56EBFD0}" type="slidenum">
              <a:rPr lang="en-US" altLang="en-US"/>
              <a:pPr/>
              <a:t>110</a:t>
            </a:fld>
            <a:endParaRPr lang="en-US" altLang="en-US"/>
          </a:p>
        </p:txBody>
      </p:sp>
      <p:sp>
        <p:nvSpPr>
          <p:cNvPr id="51202" name="Rectangle 2">
            <a:extLst>
              <a:ext uri="{FF2B5EF4-FFF2-40B4-BE49-F238E27FC236}">
                <a16:creationId xmlns:a16="http://schemas.microsoft.com/office/drawing/2014/main" id="{B7764346-E3A7-7148-AE0E-18069A62FB33}"/>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F1131780-88DD-8C40-A6CE-E2ED8C9A9CC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118533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8305821-B353-2944-9962-5EBE0ABEEF23}"/>
              </a:ext>
            </a:extLst>
          </p:cNvPr>
          <p:cNvSpPr>
            <a:spLocks noGrp="1" noChangeArrowheads="1"/>
          </p:cNvSpPr>
          <p:nvPr>
            <p:ph type="sldNum" sz="quarter" idx="5"/>
          </p:nvPr>
        </p:nvSpPr>
        <p:spPr>
          <a:ln/>
        </p:spPr>
        <p:txBody>
          <a:bodyPr/>
          <a:lstStyle/>
          <a:p>
            <a:fld id="{80B9186E-134E-9246-9B1D-97B93F9BB033}" type="slidenum">
              <a:rPr lang="en-US" altLang="en-US"/>
              <a:pPr/>
              <a:t>111</a:t>
            </a:fld>
            <a:endParaRPr lang="en-US" altLang="en-US"/>
          </a:p>
        </p:txBody>
      </p:sp>
      <p:sp>
        <p:nvSpPr>
          <p:cNvPr id="52226" name="Rectangle 2">
            <a:extLst>
              <a:ext uri="{FF2B5EF4-FFF2-40B4-BE49-F238E27FC236}">
                <a16:creationId xmlns:a16="http://schemas.microsoft.com/office/drawing/2014/main" id="{99A6AE66-C77E-9948-B98F-BCA207B0FF60}"/>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AC0B4CAF-1BF8-534E-A08C-91CF662161AC}"/>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333010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6A8C411-D5CD-C642-B118-3BCB6E00E312}"/>
              </a:ext>
            </a:extLst>
          </p:cNvPr>
          <p:cNvSpPr>
            <a:spLocks noGrp="1" noChangeArrowheads="1"/>
          </p:cNvSpPr>
          <p:nvPr>
            <p:ph type="sldNum" sz="quarter" idx="5"/>
          </p:nvPr>
        </p:nvSpPr>
        <p:spPr>
          <a:ln/>
        </p:spPr>
        <p:txBody>
          <a:bodyPr/>
          <a:lstStyle/>
          <a:p>
            <a:fld id="{6270694A-BF44-9C41-A157-B09B854F1D4F}" type="slidenum">
              <a:rPr lang="en-US" altLang="en-US"/>
              <a:pPr/>
              <a:t>112</a:t>
            </a:fld>
            <a:endParaRPr lang="en-US" altLang="en-US"/>
          </a:p>
        </p:txBody>
      </p:sp>
      <p:sp>
        <p:nvSpPr>
          <p:cNvPr id="53250" name="Rectangle 2">
            <a:extLst>
              <a:ext uri="{FF2B5EF4-FFF2-40B4-BE49-F238E27FC236}">
                <a16:creationId xmlns:a16="http://schemas.microsoft.com/office/drawing/2014/main" id="{B373EE86-0983-7943-B76D-7676D7691524}"/>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CA9D1B4A-EEC1-E74E-9E85-6D4E9876F8F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287265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5418642-9A2F-EC40-9066-CBB79EC62E76}"/>
              </a:ext>
            </a:extLst>
          </p:cNvPr>
          <p:cNvSpPr>
            <a:spLocks noGrp="1" noChangeArrowheads="1"/>
          </p:cNvSpPr>
          <p:nvPr>
            <p:ph type="sldNum" sz="quarter" idx="5"/>
          </p:nvPr>
        </p:nvSpPr>
        <p:spPr>
          <a:ln/>
        </p:spPr>
        <p:txBody>
          <a:bodyPr/>
          <a:lstStyle/>
          <a:p>
            <a:fld id="{E5D172D8-2F8E-8D40-A5ED-BA698D7F86E4}" type="slidenum">
              <a:rPr lang="en-US" altLang="en-US"/>
              <a:pPr/>
              <a:t>113</a:t>
            </a:fld>
            <a:endParaRPr lang="en-US" altLang="en-US"/>
          </a:p>
        </p:txBody>
      </p:sp>
      <p:sp>
        <p:nvSpPr>
          <p:cNvPr id="54274" name="Rectangle 2">
            <a:extLst>
              <a:ext uri="{FF2B5EF4-FFF2-40B4-BE49-F238E27FC236}">
                <a16:creationId xmlns:a16="http://schemas.microsoft.com/office/drawing/2014/main" id="{3AB96689-2071-E642-9E04-A667C2FFA3A8}"/>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D42DECC1-69FD-8844-8434-AEA7A542A53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011491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9D01592-49AF-894E-8003-D0D600AF83F8}"/>
              </a:ext>
            </a:extLst>
          </p:cNvPr>
          <p:cNvSpPr>
            <a:spLocks noGrp="1" noChangeArrowheads="1"/>
          </p:cNvSpPr>
          <p:nvPr>
            <p:ph type="sldNum" sz="quarter" idx="5"/>
          </p:nvPr>
        </p:nvSpPr>
        <p:spPr>
          <a:ln/>
        </p:spPr>
        <p:txBody>
          <a:bodyPr/>
          <a:lstStyle/>
          <a:p>
            <a:fld id="{75F8A9D1-E47D-8648-8ED0-A47057701206}" type="slidenum">
              <a:rPr lang="en-US" altLang="en-US"/>
              <a:pPr/>
              <a:t>114</a:t>
            </a:fld>
            <a:endParaRPr lang="en-US" altLang="en-US"/>
          </a:p>
        </p:txBody>
      </p:sp>
      <p:sp>
        <p:nvSpPr>
          <p:cNvPr id="56322" name="Rectangle 2">
            <a:extLst>
              <a:ext uri="{FF2B5EF4-FFF2-40B4-BE49-F238E27FC236}">
                <a16:creationId xmlns:a16="http://schemas.microsoft.com/office/drawing/2014/main" id="{7DEAFFA3-F0D8-6846-932D-AFB5984D269C}"/>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id="{525B7BCE-8505-FC49-8E7C-772AF5D49B29}"/>
              </a:ext>
            </a:extLst>
          </p:cNvPr>
          <p:cNvSpPr>
            <a:spLocks noGrp="1" noChangeArrowheads="1"/>
          </p:cNvSpPr>
          <p:nvPr>
            <p:ph type="body" idx="1"/>
          </p:nvPr>
        </p:nvSpPr>
        <p:spPr/>
        <p:txBody>
          <a:bodyPr/>
          <a:lstStyle/>
          <a:p>
            <a:r>
              <a:rPr lang="en-US" altLang="en-US"/>
              <a:t>With 5% probability of making type I error or at 5% level of significance, there is sufficient evidence that the pop mean is different from 12, thus, we reject the null hypo that it is equal to 12.</a:t>
            </a:r>
          </a:p>
          <a:p>
            <a:endParaRPr lang="en-US" altLang="en-US"/>
          </a:p>
          <a:p>
            <a:r>
              <a:rPr lang="en-US" altLang="en-US"/>
              <a:t>If in fact the pop. mean is 12 oz, the probability of getting a sample with mean equal to  11.5 oz (0.5 or more away from 12 in either side)  is .0124.</a:t>
            </a:r>
          </a:p>
          <a:p>
            <a:endParaRPr lang="en-US" altLang="en-US"/>
          </a:p>
          <a:p>
            <a:endParaRPr lang="en-US" altLang="en-US"/>
          </a:p>
        </p:txBody>
      </p:sp>
    </p:spTree>
    <p:extLst>
      <p:ext uri="{BB962C8B-B14F-4D97-AF65-F5344CB8AC3E}">
        <p14:creationId xmlns:p14="http://schemas.microsoft.com/office/powerpoint/2010/main" val="10323332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3F1EAD9-FEA7-7B47-B175-AD7588D9815E}"/>
              </a:ext>
            </a:extLst>
          </p:cNvPr>
          <p:cNvSpPr>
            <a:spLocks noGrp="1" noChangeArrowheads="1"/>
          </p:cNvSpPr>
          <p:nvPr>
            <p:ph type="sldNum" sz="quarter" idx="5"/>
          </p:nvPr>
        </p:nvSpPr>
        <p:spPr>
          <a:ln/>
        </p:spPr>
        <p:txBody>
          <a:bodyPr/>
          <a:lstStyle/>
          <a:p>
            <a:fld id="{30EC8296-CFC6-9444-A46F-686BD3A86029}" type="slidenum">
              <a:rPr lang="en-US" altLang="en-US"/>
              <a:pPr/>
              <a:t>115</a:t>
            </a:fld>
            <a:endParaRPr lang="en-US" altLang="en-US"/>
          </a:p>
        </p:txBody>
      </p:sp>
      <p:sp>
        <p:nvSpPr>
          <p:cNvPr id="44034" name="Rectangle 2">
            <a:extLst>
              <a:ext uri="{FF2B5EF4-FFF2-40B4-BE49-F238E27FC236}">
                <a16:creationId xmlns:a16="http://schemas.microsoft.com/office/drawing/2014/main" id="{765D6744-EE20-BB46-A0BF-A8E7DAF83F62}"/>
              </a:ext>
            </a:extLst>
          </p:cNvPr>
          <p:cNvSpPr>
            <a:spLocks noGrp="1" noRot="1" noChangeAspect="1" noChangeArrowheads="1" noTextEdit="1"/>
          </p:cNvSpPr>
          <p:nvPr>
            <p:ph type="sldImg"/>
          </p:nvPr>
        </p:nvSpPr>
        <p:spPr>
          <a:ln/>
        </p:spPr>
      </p:sp>
      <p:sp>
        <p:nvSpPr>
          <p:cNvPr id="44035" name="Rectangle 3">
            <a:extLst>
              <a:ext uri="{FF2B5EF4-FFF2-40B4-BE49-F238E27FC236}">
                <a16:creationId xmlns:a16="http://schemas.microsoft.com/office/drawing/2014/main" id="{23458C40-2359-564A-8154-3D7E09B48DF3}"/>
              </a:ext>
            </a:extLst>
          </p:cNvPr>
          <p:cNvSpPr>
            <a:spLocks noGrp="1" noChangeArrowheads="1"/>
          </p:cNvSpPr>
          <p:nvPr>
            <p:ph type="body" idx="1"/>
          </p:nvPr>
        </p:nvSpPr>
        <p:spPr/>
        <p:txBody>
          <a:bodyPr/>
          <a:lstStyle/>
          <a:p>
            <a:r>
              <a:rPr lang="en-US" altLang="en-US"/>
              <a:t>With 5% risk of type I error or at 5% level of significance, there is sufficient evidence that the pop mean is </a:t>
            </a:r>
            <a:r>
              <a:rPr lang="en-US" altLang="en-US" b="1"/>
              <a:t>less than 12</a:t>
            </a:r>
            <a:r>
              <a:rPr lang="en-US" altLang="en-US"/>
              <a:t>, thus, we reject the null hypo that it s equal to or greater than 12.</a:t>
            </a:r>
          </a:p>
          <a:p>
            <a:endParaRPr lang="en-US" altLang="en-US"/>
          </a:p>
          <a:p>
            <a:r>
              <a:rPr lang="en-US" altLang="en-US"/>
              <a:t>If in fact the pop. mean is 12 oz, the probability of getting a sample with mean equal to  </a:t>
            </a:r>
            <a:r>
              <a:rPr lang="en-US" altLang="en-US" b="1"/>
              <a:t>11.5 or less</a:t>
            </a:r>
            <a:r>
              <a:rPr lang="en-US" altLang="en-US"/>
              <a:t> oz (0.5 or more smaller than 12)  is .0062.</a:t>
            </a:r>
          </a:p>
          <a:p>
            <a:endParaRPr lang="en-US" altLang="en-US"/>
          </a:p>
          <a:p>
            <a:endParaRPr lang="en-US" altLang="en-US"/>
          </a:p>
        </p:txBody>
      </p:sp>
    </p:spTree>
    <p:extLst>
      <p:ext uri="{BB962C8B-B14F-4D97-AF65-F5344CB8AC3E}">
        <p14:creationId xmlns:p14="http://schemas.microsoft.com/office/powerpoint/2010/main" val="26519075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E6C3820-3D80-6944-A08A-E91F20586C06}"/>
              </a:ext>
            </a:extLst>
          </p:cNvPr>
          <p:cNvSpPr>
            <a:spLocks noGrp="1" noChangeArrowheads="1"/>
          </p:cNvSpPr>
          <p:nvPr>
            <p:ph type="sldNum" sz="quarter" idx="5"/>
          </p:nvPr>
        </p:nvSpPr>
        <p:spPr>
          <a:ln/>
        </p:spPr>
        <p:txBody>
          <a:bodyPr/>
          <a:lstStyle/>
          <a:p>
            <a:fld id="{FF5702AE-201C-AC48-AE31-DEFA4EC8816D}" type="slidenum">
              <a:rPr lang="en-US" altLang="en-US"/>
              <a:pPr/>
              <a:t>116</a:t>
            </a:fld>
            <a:endParaRPr lang="en-US" altLang="en-US"/>
          </a:p>
        </p:txBody>
      </p:sp>
      <p:sp>
        <p:nvSpPr>
          <p:cNvPr id="46082" name="Rectangle 2">
            <a:extLst>
              <a:ext uri="{FF2B5EF4-FFF2-40B4-BE49-F238E27FC236}">
                <a16:creationId xmlns:a16="http://schemas.microsoft.com/office/drawing/2014/main" id="{CFC90C00-929E-404D-972E-304FB209333D}"/>
              </a:ext>
            </a:extLst>
          </p:cNvPr>
          <p:cNvSpPr>
            <a:spLocks noGrp="1" noRot="1" noChangeAspect="1" noChangeArrowheads="1" noTextEdit="1"/>
          </p:cNvSpPr>
          <p:nvPr>
            <p:ph type="sldImg"/>
          </p:nvPr>
        </p:nvSpPr>
        <p:spPr>
          <a:ln/>
        </p:spPr>
      </p:sp>
      <p:sp>
        <p:nvSpPr>
          <p:cNvPr id="46083" name="Rectangle 3">
            <a:extLst>
              <a:ext uri="{FF2B5EF4-FFF2-40B4-BE49-F238E27FC236}">
                <a16:creationId xmlns:a16="http://schemas.microsoft.com/office/drawing/2014/main" id="{BA97515D-C57A-194B-8C2F-47B38A24CB3A}"/>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159298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EFE9C18F-7635-4640-B2C5-A341AAD5BD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09039CF-B0EF-4742-ADE3-22EF6CA84F16}" type="slidenum">
              <a:rPr lang="en-US" altLang="en-US"/>
              <a:pPr eaLnBrk="1" hangingPunct="1"/>
              <a:t>118</a:t>
            </a:fld>
            <a:endParaRPr lang="en-US" altLang="en-US"/>
          </a:p>
        </p:txBody>
      </p:sp>
      <p:sp>
        <p:nvSpPr>
          <p:cNvPr id="52227" name="Rectangle 2">
            <a:extLst>
              <a:ext uri="{FF2B5EF4-FFF2-40B4-BE49-F238E27FC236}">
                <a16:creationId xmlns:a16="http://schemas.microsoft.com/office/drawing/2014/main" id="{B8E417FC-9312-0545-B2B5-C7FB07AF9308}"/>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B3D06EF9-A839-4E42-9B8E-6D20CADA56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308909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E6C3E911-CB1C-AF4F-81C8-BAD7E919CA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BB531B1-5D43-F34B-A009-D6127995336B}" type="slidenum">
              <a:rPr lang="en-US" altLang="en-US"/>
              <a:pPr eaLnBrk="1" hangingPunct="1"/>
              <a:t>15</a:t>
            </a:fld>
            <a:endParaRPr lang="en-US" altLang="en-US"/>
          </a:p>
        </p:txBody>
      </p:sp>
      <p:sp>
        <p:nvSpPr>
          <p:cNvPr id="30723" name="Rectangle 2">
            <a:extLst>
              <a:ext uri="{FF2B5EF4-FFF2-40B4-BE49-F238E27FC236}">
                <a16:creationId xmlns:a16="http://schemas.microsoft.com/office/drawing/2014/main" id="{2300492D-E03D-6843-B1D1-397AB99977C3}"/>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DE9F1FC4-6D59-4C40-890B-C6C7DBE24E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2792443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D3869881-4AE4-624F-9A04-B5F610A936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EF1E5EC-65D4-4B42-AAED-B8E86A29D4BC}" type="slidenum">
              <a:rPr lang="en-US" altLang="en-US"/>
              <a:pPr eaLnBrk="1" hangingPunct="1"/>
              <a:t>119</a:t>
            </a:fld>
            <a:endParaRPr lang="en-US" altLang="en-US"/>
          </a:p>
        </p:txBody>
      </p:sp>
      <p:sp>
        <p:nvSpPr>
          <p:cNvPr id="53251" name="Rectangle 2">
            <a:extLst>
              <a:ext uri="{FF2B5EF4-FFF2-40B4-BE49-F238E27FC236}">
                <a16:creationId xmlns:a16="http://schemas.microsoft.com/office/drawing/2014/main" id="{B91AD0FA-418B-F64D-8BBC-83AF5BACCFB1}"/>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A127A503-E32D-9D47-AA6F-5BE92E9034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631621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3D6E4F54-7B65-A145-B1ED-435AD354A1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A8D0332-CC68-6541-9EC2-E215A14EE3AD}" type="slidenum">
              <a:rPr lang="en-US" altLang="en-US"/>
              <a:pPr eaLnBrk="1" hangingPunct="1"/>
              <a:t>16</a:t>
            </a:fld>
            <a:endParaRPr lang="en-US" altLang="en-US"/>
          </a:p>
        </p:txBody>
      </p:sp>
      <p:sp>
        <p:nvSpPr>
          <p:cNvPr id="31747" name="Rectangle 2">
            <a:extLst>
              <a:ext uri="{FF2B5EF4-FFF2-40B4-BE49-F238E27FC236}">
                <a16:creationId xmlns:a16="http://schemas.microsoft.com/office/drawing/2014/main" id="{AF054751-AB6F-1F40-97C2-666CC7413717}"/>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9BB9E100-FC29-6742-828C-FDD80F9ECE4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917682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0E93FC62-B6B4-7349-9BF0-2854A70559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34FA876-2E6E-6743-9881-CF6CCAB099BC}" type="slidenum">
              <a:rPr lang="en-US" altLang="en-US"/>
              <a:pPr eaLnBrk="1" hangingPunct="1"/>
              <a:t>17</a:t>
            </a:fld>
            <a:endParaRPr lang="en-US" altLang="en-US"/>
          </a:p>
        </p:txBody>
      </p:sp>
      <p:sp>
        <p:nvSpPr>
          <p:cNvPr id="32771" name="Rectangle 2">
            <a:extLst>
              <a:ext uri="{FF2B5EF4-FFF2-40B4-BE49-F238E27FC236}">
                <a16:creationId xmlns:a16="http://schemas.microsoft.com/office/drawing/2014/main" id="{BF30BDB6-0087-6D43-ABBC-E6A31C2BA4D6}"/>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1BB1D875-589E-8544-946B-002FB0195D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122036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36398009-8F25-154D-9639-43972FC414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F72A38B-DCAC-8848-A7FC-C065EEA6ECE1}" type="slidenum">
              <a:rPr lang="en-US" altLang="en-US"/>
              <a:pPr eaLnBrk="1" hangingPunct="1"/>
              <a:t>18</a:t>
            </a:fld>
            <a:endParaRPr lang="en-US" altLang="en-US"/>
          </a:p>
        </p:txBody>
      </p:sp>
      <p:sp>
        <p:nvSpPr>
          <p:cNvPr id="33795" name="Rectangle 2">
            <a:extLst>
              <a:ext uri="{FF2B5EF4-FFF2-40B4-BE49-F238E27FC236}">
                <a16:creationId xmlns:a16="http://schemas.microsoft.com/office/drawing/2014/main" id="{A4EA8C62-43ED-E744-84EC-631B6AEB06AB}"/>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71EDC465-93ED-D44F-92FF-05F49CB76EA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84103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C387C0E1-F7B5-C04F-865D-CD7A4FD0D1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6155BA6-F092-7B40-AA0C-705D02168E36}" type="slidenum">
              <a:rPr lang="en-US" altLang="en-US"/>
              <a:pPr eaLnBrk="1" hangingPunct="1"/>
              <a:t>19</a:t>
            </a:fld>
            <a:endParaRPr lang="en-US" altLang="en-US"/>
          </a:p>
        </p:txBody>
      </p:sp>
      <p:sp>
        <p:nvSpPr>
          <p:cNvPr id="34819" name="Rectangle 2">
            <a:extLst>
              <a:ext uri="{FF2B5EF4-FFF2-40B4-BE49-F238E27FC236}">
                <a16:creationId xmlns:a16="http://schemas.microsoft.com/office/drawing/2014/main" id="{3EBE9C25-0FEF-9343-9413-A067941AB385}"/>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C06250D2-6E5B-6C49-8B95-A5F50B3C26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917871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182AFDD4-DFFE-1B47-A288-3C14FCD2CE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B086AC2-20EF-E94A-A26F-E53A50D5FA5B}" type="slidenum">
              <a:rPr lang="en-US" altLang="en-US"/>
              <a:pPr eaLnBrk="1" hangingPunct="1"/>
              <a:t>20</a:t>
            </a:fld>
            <a:endParaRPr lang="en-US" altLang="en-US"/>
          </a:p>
        </p:txBody>
      </p:sp>
      <p:sp>
        <p:nvSpPr>
          <p:cNvPr id="35843" name="Rectangle 2">
            <a:extLst>
              <a:ext uri="{FF2B5EF4-FFF2-40B4-BE49-F238E27FC236}">
                <a16:creationId xmlns:a16="http://schemas.microsoft.com/office/drawing/2014/main" id="{C48841C3-09D9-4245-B086-8C8F6CBA1DC3}"/>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5CAE034B-AC9E-2E4E-AF84-77B55E8A783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194069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10/12/18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10/12/18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10/12/18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FEF50AB1-CC1D-1649-9C5F-CDD118DD66B9}"/>
              </a:ext>
            </a:extLst>
          </p:cNvPr>
          <p:cNvSpPr>
            <a:spLocks noGrp="1" noChangeArrowheads="1"/>
          </p:cNvSpPr>
          <p:nvPr>
            <p:ph type="dt" sz="half" idx="10"/>
          </p:nvPr>
        </p:nvSpPr>
        <p:spPr>
          <a:ln/>
        </p:spPr>
        <p:txBody>
          <a:bodyPr/>
          <a:lstStyle>
            <a:lvl1pPr>
              <a:defRPr/>
            </a:lvl1pPr>
          </a:lstStyle>
          <a:p>
            <a:pPr>
              <a:defRPr/>
            </a:pPr>
            <a:r>
              <a:rPr lang="en-US"/>
              <a:t>Basic Biostat</a:t>
            </a:r>
          </a:p>
        </p:txBody>
      </p:sp>
      <p:sp>
        <p:nvSpPr>
          <p:cNvPr id="6" name="Rectangle 5">
            <a:extLst>
              <a:ext uri="{FF2B5EF4-FFF2-40B4-BE49-F238E27FC236}">
                <a16:creationId xmlns:a16="http://schemas.microsoft.com/office/drawing/2014/main" id="{37C71E89-E686-4D4A-AA9B-DA40E48B0A27}"/>
              </a:ext>
            </a:extLst>
          </p:cNvPr>
          <p:cNvSpPr>
            <a:spLocks noGrp="1" noChangeArrowheads="1"/>
          </p:cNvSpPr>
          <p:nvPr>
            <p:ph type="ftr" sz="quarter" idx="11"/>
          </p:nvPr>
        </p:nvSpPr>
        <p:spPr>
          <a:ln/>
        </p:spPr>
        <p:txBody>
          <a:bodyPr/>
          <a:lstStyle>
            <a:lvl1pPr>
              <a:defRPr/>
            </a:lvl1pPr>
          </a:lstStyle>
          <a:p>
            <a:pPr>
              <a:defRPr/>
            </a:pPr>
            <a:r>
              <a:rPr lang="en-US"/>
              <a:t>9: Basics of Hypothesis Testing</a:t>
            </a:r>
          </a:p>
        </p:txBody>
      </p:sp>
      <p:sp>
        <p:nvSpPr>
          <p:cNvPr id="7" name="Rectangle 6">
            <a:extLst>
              <a:ext uri="{FF2B5EF4-FFF2-40B4-BE49-F238E27FC236}">
                <a16:creationId xmlns:a16="http://schemas.microsoft.com/office/drawing/2014/main" id="{D83E426B-3A38-134E-A205-54E0177F7BCC}"/>
              </a:ext>
            </a:extLst>
          </p:cNvPr>
          <p:cNvSpPr>
            <a:spLocks noGrp="1" noChangeArrowheads="1"/>
          </p:cNvSpPr>
          <p:nvPr>
            <p:ph type="sldNum" sz="quarter" idx="12"/>
          </p:nvPr>
        </p:nvSpPr>
        <p:spPr>
          <a:ln/>
        </p:spPr>
        <p:txBody>
          <a:bodyPr/>
          <a:lstStyle>
            <a:lvl1pPr>
              <a:defRPr/>
            </a:lvl1pPr>
          </a:lstStyle>
          <a:p>
            <a:fld id="{819B36C4-3986-FB4F-B9DF-5FCAA191285F}" type="slidenum">
              <a:rPr lang="en-US" altLang="en-US"/>
              <a:pPr/>
              <a:t>‹#›</a:t>
            </a:fld>
            <a:endParaRPr lang="en-US" altLang="en-US"/>
          </a:p>
        </p:txBody>
      </p:sp>
    </p:spTree>
    <p:extLst>
      <p:ext uri="{BB962C8B-B14F-4D97-AF65-F5344CB8AC3E}">
        <p14:creationId xmlns:p14="http://schemas.microsoft.com/office/powerpoint/2010/main" val="1277383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32651888-BECD-4C41-9A9C-1C838BB700CB}"/>
              </a:ext>
            </a:extLst>
          </p:cNvPr>
          <p:cNvSpPr>
            <a:spLocks noGrp="1" noChangeArrowheads="1"/>
          </p:cNvSpPr>
          <p:nvPr>
            <p:ph type="dt" sz="half" idx="10"/>
          </p:nvPr>
        </p:nvSpPr>
        <p:spPr>
          <a:ln/>
        </p:spPr>
        <p:txBody>
          <a:bodyPr/>
          <a:lstStyle>
            <a:lvl1pPr>
              <a:defRPr/>
            </a:lvl1pPr>
          </a:lstStyle>
          <a:p>
            <a:pPr>
              <a:defRPr/>
            </a:pPr>
            <a:r>
              <a:rPr lang="en-US"/>
              <a:t>Basic Biostat</a:t>
            </a:r>
          </a:p>
        </p:txBody>
      </p:sp>
      <p:sp>
        <p:nvSpPr>
          <p:cNvPr id="7" name="Rectangle 5">
            <a:extLst>
              <a:ext uri="{FF2B5EF4-FFF2-40B4-BE49-F238E27FC236}">
                <a16:creationId xmlns:a16="http://schemas.microsoft.com/office/drawing/2014/main" id="{96BE3779-7BA2-6648-BDEA-8CA44EBEE1B3}"/>
              </a:ext>
            </a:extLst>
          </p:cNvPr>
          <p:cNvSpPr>
            <a:spLocks noGrp="1" noChangeArrowheads="1"/>
          </p:cNvSpPr>
          <p:nvPr>
            <p:ph type="ftr" sz="quarter" idx="11"/>
          </p:nvPr>
        </p:nvSpPr>
        <p:spPr>
          <a:ln/>
        </p:spPr>
        <p:txBody>
          <a:bodyPr/>
          <a:lstStyle>
            <a:lvl1pPr>
              <a:defRPr/>
            </a:lvl1pPr>
          </a:lstStyle>
          <a:p>
            <a:pPr>
              <a:defRPr/>
            </a:pPr>
            <a:r>
              <a:rPr lang="en-US"/>
              <a:t>9: Basics of Hypothesis Testing</a:t>
            </a:r>
          </a:p>
        </p:txBody>
      </p:sp>
      <p:sp>
        <p:nvSpPr>
          <p:cNvPr id="8" name="Rectangle 6">
            <a:extLst>
              <a:ext uri="{FF2B5EF4-FFF2-40B4-BE49-F238E27FC236}">
                <a16:creationId xmlns:a16="http://schemas.microsoft.com/office/drawing/2014/main" id="{AA664CC2-F6BC-714C-87A4-C205120E2D1A}"/>
              </a:ext>
            </a:extLst>
          </p:cNvPr>
          <p:cNvSpPr>
            <a:spLocks noGrp="1" noChangeArrowheads="1"/>
          </p:cNvSpPr>
          <p:nvPr>
            <p:ph type="sldNum" sz="quarter" idx="12"/>
          </p:nvPr>
        </p:nvSpPr>
        <p:spPr>
          <a:ln/>
        </p:spPr>
        <p:txBody>
          <a:bodyPr/>
          <a:lstStyle>
            <a:lvl1pPr>
              <a:defRPr/>
            </a:lvl1pPr>
          </a:lstStyle>
          <a:p>
            <a:fld id="{53E4A7A0-5C17-8E47-B5C6-A856CD94353A}" type="slidenum">
              <a:rPr lang="en-US" altLang="en-US"/>
              <a:pPr/>
              <a:t>‹#›</a:t>
            </a:fld>
            <a:endParaRPr lang="en-US" altLang="en-US"/>
          </a:p>
        </p:txBody>
      </p:sp>
    </p:spTree>
    <p:extLst>
      <p:ext uri="{BB962C8B-B14F-4D97-AF65-F5344CB8AC3E}">
        <p14:creationId xmlns:p14="http://schemas.microsoft.com/office/powerpoint/2010/main" val="4989806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6197600" y="1600201"/>
            <a:ext cx="5384800" cy="4525963"/>
          </a:xfrm>
        </p:spPr>
        <p:txBody>
          <a:bodyPr/>
          <a:lstStyle/>
          <a:p>
            <a:pPr lvl="0"/>
            <a:endParaRPr lang="en-US" noProof="0"/>
          </a:p>
        </p:txBody>
      </p:sp>
      <p:sp>
        <p:nvSpPr>
          <p:cNvPr id="5" name="Rectangle 4">
            <a:extLst>
              <a:ext uri="{FF2B5EF4-FFF2-40B4-BE49-F238E27FC236}">
                <a16:creationId xmlns:a16="http://schemas.microsoft.com/office/drawing/2014/main" id="{85D31CC6-D6F3-EC4A-BC19-158A2715A270}"/>
              </a:ext>
            </a:extLst>
          </p:cNvPr>
          <p:cNvSpPr>
            <a:spLocks noGrp="1" noChangeArrowheads="1"/>
          </p:cNvSpPr>
          <p:nvPr>
            <p:ph type="dt" sz="half" idx="10"/>
          </p:nvPr>
        </p:nvSpPr>
        <p:spPr>
          <a:ln/>
        </p:spPr>
        <p:txBody>
          <a:bodyPr/>
          <a:lstStyle>
            <a:lvl1pPr>
              <a:defRPr/>
            </a:lvl1pPr>
          </a:lstStyle>
          <a:p>
            <a:pPr>
              <a:defRPr/>
            </a:pPr>
            <a:r>
              <a:rPr lang="en-US"/>
              <a:t>Basic Biostat</a:t>
            </a:r>
          </a:p>
        </p:txBody>
      </p:sp>
      <p:sp>
        <p:nvSpPr>
          <p:cNvPr id="6" name="Rectangle 5">
            <a:extLst>
              <a:ext uri="{FF2B5EF4-FFF2-40B4-BE49-F238E27FC236}">
                <a16:creationId xmlns:a16="http://schemas.microsoft.com/office/drawing/2014/main" id="{19F968F4-4638-FE45-82BE-016070CB925D}"/>
              </a:ext>
            </a:extLst>
          </p:cNvPr>
          <p:cNvSpPr>
            <a:spLocks noGrp="1" noChangeArrowheads="1"/>
          </p:cNvSpPr>
          <p:nvPr>
            <p:ph type="ftr" sz="quarter" idx="11"/>
          </p:nvPr>
        </p:nvSpPr>
        <p:spPr>
          <a:ln/>
        </p:spPr>
        <p:txBody>
          <a:bodyPr/>
          <a:lstStyle>
            <a:lvl1pPr>
              <a:defRPr/>
            </a:lvl1pPr>
          </a:lstStyle>
          <a:p>
            <a:pPr>
              <a:defRPr/>
            </a:pPr>
            <a:r>
              <a:rPr lang="en-US"/>
              <a:t>9: Basics of Hypothesis Testing</a:t>
            </a:r>
          </a:p>
        </p:txBody>
      </p:sp>
      <p:sp>
        <p:nvSpPr>
          <p:cNvPr id="7" name="Rectangle 6">
            <a:extLst>
              <a:ext uri="{FF2B5EF4-FFF2-40B4-BE49-F238E27FC236}">
                <a16:creationId xmlns:a16="http://schemas.microsoft.com/office/drawing/2014/main" id="{B6CA42D6-C7E5-A24B-8E94-8FA2F674DFCE}"/>
              </a:ext>
            </a:extLst>
          </p:cNvPr>
          <p:cNvSpPr>
            <a:spLocks noGrp="1" noChangeArrowheads="1"/>
          </p:cNvSpPr>
          <p:nvPr>
            <p:ph type="sldNum" sz="quarter" idx="12"/>
          </p:nvPr>
        </p:nvSpPr>
        <p:spPr>
          <a:ln/>
        </p:spPr>
        <p:txBody>
          <a:bodyPr/>
          <a:lstStyle>
            <a:lvl1pPr>
              <a:defRPr/>
            </a:lvl1pPr>
          </a:lstStyle>
          <a:p>
            <a:fld id="{E56FF873-E1B4-D14E-A7FF-821521D53963}" type="slidenum">
              <a:rPr lang="en-US" altLang="en-US"/>
              <a:pPr/>
              <a:t>‹#›</a:t>
            </a:fld>
            <a:endParaRPr lang="en-US" altLang="en-US"/>
          </a:p>
        </p:txBody>
      </p:sp>
    </p:spTree>
    <p:extLst>
      <p:ext uri="{BB962C8B-B14F-4D97-AF65-F5344CB8AC3E}">
        <p14:creationId xmlns:p14="http://schemas.microsoft.com/office/powerpoint/2010/main" val="2797675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A9260-0FB3-C44D-8394-BD78F4D0CACC}"/>
              </a:ext>
            </a:extLst>
          </p:cNvPr>
          <p:cNvSpPr>
            <a:spLocks noGrp="1"/>
          </p:cNvSpPr>
          <p:nvPr>
            <p:ph type="title"/>
          </p:nvPr>
        </p:nvSpPr>
        <p:spPr>
          <a:xfrm>
            <a:off x="914400" y="609600"/>
            <a:ext cx="10363200" cy="1143000"/>
          </a:xfrm>
        </p:spPr>
        <p:txBody>
          <a:bodyPr/>
          <a:lstStyle/>
          <a:p>
            <a:r>
              <a:rPr lang="en-US"/>
              <a:t>Click to edit Master title style</a:t>
            </a:r>
          </a:p>
        </p:txBody>
      </p:sp>
      <p:sp>
        <p:nvSpPr>
          <p:cNvPr id="3" name="Table Placeholder 2">
            <a:extLst>
              <a:ext uri="{FF2B5EF4-FFF2-40B4-BE49-F238E27FC236}">
                <a16:creationId xmlns:a16="http://schemas.microsoft.com/office/drawing/2014/main" id="{D3174C4F-4095-FA4D-90DE-19F91416CDC3}"/>
              </a:ext>
            </a:extLst>
          </p:cNvPr>
          <p:cNvSpPr>
            <a:spLocks noGrp="1"/>
          </p:cNvSpPr>
          <p:nvPr>
            <p:ph type="tbl" idx="1"/>
          </p:nvPr>
        </p:nvSpPr>
        <p:spPr>
          <a:xfrm>
            <a:off x="914400" y="1981200"/>
            <a:ext cx="10363200" cy="4114800"/>
          </a:xfrm>
        </p:spPr>
        <p:txBody>
          <a:bodyPr/>
          <a:lstStyle/>
          <a:p>
            <a:endParaRPr lang="en-US"/>
          </a:p>
        </p:txBody>
      </p:sp>
      <p:sp>
        <p:nvSpPr>
          <p:cNvPr id="4" name="Date Placeholder 3">
            <a:extLst>
              <a:ext uri="{FF2B5EF4-FFF2-40B4-BE49-F238E27FC236}">
                <a16:creationId xmlns:a16="http://schemas.microsoft.com/office/drawing/2014/main" id="{A0A60E63-244A-6543-A12F-484BC65D04CC}"/>
              </a:ext>
            </a:extLst>
          </p:cNvPr>
          <p:cNvSpPr>
            <a:spLocks noGrp="1"/>
          </p:cNvSpPr>
          <p:nvPr>
            <p:ph type="dt" sz="half" idx="10"/>
          </p:nvPr>
        </p:nvSpPr>
        <p:spPr>
          <a:xfrm>
            <a:off x="914400" y="6248400"/>
            <a:ext cx="2540000" cy="457200"/>
          </a:xfrm>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9403A487-F7A0-DA4D-A02B-453161AF4366}"/>
              </a:ext>
            </a:extLst>
          </p:cNvPr>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2E36558-5FAD-B745-86F3-61F5FE90B539}"/>
              </a:ext>
            </a:extLst>
          </p:cNvPr>
          <p:cNvSpPr>
            <a:spLocks noGrp="1"/>
          </p:cNvSpPr>
          <p:nvPr>
            <p:ph type="sldNum" sz="quarter" idx="12"/>
          </p:nvPr>
        </p:nvSpPr>
        <p:spPr>
          <a:xfrm>
            <a:off x="8737600" y="6248400"/>
            <a:ext cx="2540000" cy="457200"/>
          </a:xfrm>
        </p:spPr>
        <p:txBody>
          <a:bodyPr/>
          <a:lstStyle>
            <a:lvl1pPr>
              <a:defRPr/>
            </a:lvl1pPr>
          </a:lstStyle>
          <a:p>
            <a:fld id="{38507159-A0C5-0948-945C-D04045FE0418}" type="slidenum">
              <a:rPr lang="en-US" altLang="en-US"/>
              <a:pPr/>
              <a:t>‹#›</a:t>
            </a:fld>
            <a:endParaRPr lang="en-US" altLang="en-US"/>
          </a:p>
        </p:txBody>
      </p:sp>
    </p:spTree>
    <p:extLst>
      <p:ext uri="{BB962C8B-B14F-4D97-AF65-F5344CB8AC3E}">
        <p14:creationId xmlns:p14="http://schemas.microsoft.com/office/powerpoint/2010/main" val="15419345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D8720F-AA67-144B-9E91-DC5AC550D772}"/>
              </a:ext>
            </a:extLst>
          </p:cNvPr>
          <p:cNvSpPr>
            <a:spLocks noGrp="1"/>
          </p:cNvSpPr>
          <p:nvPr>
            <p:ph/>
          </p:nvPr>
        </p:nvSpPr>
        <p:spPr>
          <a:xfrm>
            <a:off x="914400" y="609600"/>
            <a:ext cx="10363200" cy="5486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57E3110E-CD2C-B64B-BF07-FC3E26F84B33}"/>
              </a:ext>
            </a:extLst>
          </p:cNvPr>
          <p:cNvSpPr>
            <a:spLocks noGrp="1"/>
          </p:cNvSpPr>
          <p:nvPr>
            <p:ph type="dt" sz="half" idx="10"/>
          </p:nvPr>
        </p:nvSpPr>
        <p:spPr>
          <a:xfrm>
            <a:off x="914400" y="6248400"/>
            <a:ext cx="2540000" cy="457200"/>
          </a:xfrm>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00625854-E4B9-8949-9101-5A95C525F165}"/>
              </a:ext>
            </a:extLst>
          </p:cNvPr>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C5D31A2E-F5AC-B24A-A921-11AC5A8E8EBD}"/>
              </a:ext>
            </a:extLst>
          </p:cNvPr>
          <p:cNvSpPr>
            <a:spLocks noGrp="1"/>
          </p:cNvSpPr>
          <p:nvPr>
            <p:ph type="sldNum" sz="quarter" idx="12"/>
          </p:nvPr>
        </p:nvSpPr>
        <p:spPr>
          <a:xfrm>
            <a:off x="8737600" y="6248400"/>
            <a:ext cx="2540000" cy="457200"/>
          </a:xfrm>
        </p:spPr>
        <p:txBody>
          <a:bodyPr/>
          <a:lstStyle>
            <a:lvl1pPr>
              <a:defRPr/>
            </a:lvl1pPr>
          </a:lstStyle>
          <a:p>
            <a:fld id="{4F46137D-E15E-5344-8E89-28B46536177E}" type="slidenum">
              <a:rPr lang="en-US" altLang="en-US"/>
              <a:pPr/>
              <a:t>‹#›</a:t>
            </a:fld>
            <a:endParaRPr lang="en-US" altLang="en-US"/>
          </a:p>
        </p:txBody>
      </p:sp>
    </p:spTree>
    <p:extLst>
      <p:ext uri="{BB962C8B-B14F-4D97-AF65-F5344CB8AC3E}">
        <p14:creationId xmlns:p14="http://schemas.microsoft.com/office/powerpoint/2010/main" val="1534382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10/12/18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10/12/18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10/12/18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10/12/18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10/12/18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10/12/18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10/12/18</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10/12/18</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10/12/18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16.xml"/><Relationship Id="rId1" Type="http://schemas.openxmlformats.org/officeDocument/2006/relationships/vmlDrawing" Target="../drawings/vmlDrawing30.vml"/><Relationship Id="rId4" Type="http://schemas.openxmlformats.org/officeDocument/2006/relationships/image" Target="../media/image61.emf"/></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63.emf"/><Relationship Id="rId5" Type="http://schemas.openxmlformats.org/officeDocument/2006/relationships/oleObject" Target="../embeddings/oleObject42.bin"/><Relationship Id="rId4" Type="http://schemas.openxmlformats.org/officeDocument/2006/relationships/image" Target="../media/image62.emf"/></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32.v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64.emf"/></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image" Target="../media/image65.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8.emf"/><Relationship Id="rId4"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1.emf"/><Relationship Id="rId4" Type="http://schemas.openxmlformats.org/officeDocument/2006/relationships/oleObject" Target="../embeddings/oleObject3.bin"/></Relationships>
</file>

<file path=ppt/slides/_rels/slide3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13.emf"/><Relationship Id="rId5" Type="http://schemas.openxmlformats.org/officeDocument/2006/relationships/oleObject" Target="../embeddings/oleObject4.bin"/><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5.emf"/><Relationship Id="rId4" Type="http://schemas.openxmlformats.org/officeDocument/2006/relationships/oleObject" Target="../embeddings/oleObject5.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7.emf"/><Relationship Id="rId5" Type="http://schemas.openxmlformats.org/officeDocument/2006/relationships/oleObject" Target="../embeddings/oleObject7.bin"/><Relationship Id="rId4" Type="http://schemas.openxmlformats.org/officeDocument/2006/relationships/image" Target="../media/image16.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8.emf"/></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9.emf"/><Relationship Id="rId4" Type="http://schemas.openxmlformats.org/officeDocument/2006/relationships/oleObject" Target="../embeddings/oleObject9.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Statistics" TargetMode="External"/><Relationship Id="rId2" Type="http://schemas.openxmlformats.org/officeDocument/2006/relationships/hyperlink" Target="https://en.wikipedia.org/wiki/Probability_theory" TargetMode="External"/><Relationship Id="rId1" Type="http://schemas.openxmlformats.org/officeDocument/2006/relationships/slideLayout" Target="../slideLayouts/slideLayout2.xml"/><Relationship Id="rId5" Type="http://schemas.openxmlformats.org/officeDocument/2006/relationships/hyperlink" Target="https://en.wikipedia.org/wiki/Random_variable" TargetMode="External"/><Relationship Id="rId4" Type="http://schemas.openxmlformats.org/officeDocument/2006/relationships/hyperlink" Target="https://en.wikipedia.org/wiki/Experiment_(probability_theory)" TargetMode="Externa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4.xml"/><Relationship Id="rId1" Type="http://schemas.openxmlformats.org/officeDocument/2006/relationships/vmlDrawing" Target="../drawings/vmlDrawing8.vml"/><Relationship Id="rId4" Type="http://schemas.openxmlformats.org/officeDocument/2006/relationships/image" Target="../media/image24.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5.emf"/></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Probability_measure" TargetMode="External"/><Relationship Id="rId3" Type="http://schemas.openxmlformats.org/officeDocument/2006/relationships/hyperlink" Target="https://en.wikipedia.org/wiki/Probability_mass_function" TargetMode="External"/><Relationship Id="rId7" Type="http://schemas.openxmlformats.org/officeDocument/2006/relationships/hyperlink" Target="https://en.wikipedia.org/wiki/Continuous_time" TargetMode="External"/><Relationship Id="rId2" Type="http://schemas.openxmlformats.org/officeDocument/2006/relationships/hyperlink" Target="https://en.wikipedia.org/wiki/Discrete_probability_distribution" TargetMode="External"/><Relationship Id="rId1" Type="http://schemas.openxmlformats.org/officeDocument/2006/relationships/slideLayout" Target="../slideLayouts/slideLayout2.xml"/><Relationship Id="rId6" Type="http://schemas.openxmlformats.org/officeDocument/2006/relationships/hyperlink" Target="https://en.wikipedia.org/wiki/Stochastic_processes" TargetMode="External"/><Relationship Id="rId5" Type="http://schemas.openxmlformats.org/officeDocument/2006/relationships/hyperlink" Target="https://en.wikipedia.org/wiki/Normal_distribution" TargetMode="External"/><Relationship Id="rId4" Type="http://schemas.openxmlformats.org/officeDocument/2006/relationships/hyperlink" Target="https://en.wikipedia.org/wiki/Probability_density_function" TargetMode="Externa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9.emf"/><Relationship Id="rId5" Type="http://schemas.openxmlformats.org/officeDocument/2006/relationships/oleObject" Target="../embeddings/oleObject13.bin"/><Relationship Id="rId4" Type="http://schemas.openxmlformats.org/officeDocument/2006/relationships/image" Target="../media/image28.e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31.e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3.e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4.emf"/></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5.xml"/><Relationship Id="rId1" Type="http://schemas.openxmlformats.org/officeDocument/2006/relationships/vmlDrawing" Target="../drawings/vmlDrawing14.vml"/><Relationship Id="rId6" Type="http://schemas.openxmlformats.org/officeDocument/2006/relationships/image" Target="../media/image37.emf"/><Relationship Id="rId5" Type="http://schemas.openxmlformats.org/officeDocument/2006/relationships/oleObject" Target="../embeddings/oleObject19.bin"/><Relationship Id="rId4" Type="http://schemas.openxmlformats.org/officeDocument/2006/relationships/image" Target="../media/image36.e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9.emf"/><Relationship Id="rId5" Type="http://schemas.openxmlformats.org/officeDocument/2006/relationships/oleObject" Target="../embeddings/oleObject21.bin"/><Relationship Id="rId4" Type="http://schemas.openxmlformats.org/officeDocument/2006/relationships/image" Target="../media/image38.e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2.emf"/><Relationship Id="rId5" Type="http://schemas.openxmlformats.org/officeDocument/2006/relationships/oleObject" Target="../embeddings/oleObject24.bin"/><Relationship Id="rId4" Type="http://schemas.openxmlformats.org/officeDocument/2006/relationships/image" Target="../media/image41.e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4.emf"/><Relationship Id="rId5" Type="http://schemas.openxmlformats.org/officeDocument/2006/relationships/oleObject" Target="../embeddings/oleObject26.bin"/><Relationship Id="rId4" Type="http://schemas.openxmlformats.org/officeDocument/2006/relationships/image" Target="../media/image43.e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46.png"/><Relationship Id="rId4" Type="http://schemas.openxmlformats.org/officeDocument/2006/relationships/image" Target="../media/image45.e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47.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48.e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6.xml"/><Relationship Id="rId1" Type="http://schemas.openxmlformats.org/officeDocument/2006/relationships/vmlDrawing" Target="../drawings/vmlDrawing21.vml"/><Relationship Id="rId4" Type="http://schemas.openxmlformats.org/officeDocument/2006/relationships/image" Target="../media/image49.e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50.e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51.e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6.xml"/><Relationship Id="rId1" Type="http://schemas.openxmlformats.org/officeDocument/2006/relationships/vmlDrawing" Target="../drawings/vmlDrawing24.vml"/><Relationship Id="rId4" Type="http://schemas.openxmlformats.org/officeDocument/2006/relationships/image" Target="../media/image52.emf"/></Relationships>
</file>

<file path=ppt/slides/_rels/slide8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56.emf"/><Relationship Id="rId5" Type="http://schemas.openxmlformats.org/officeDocument/2006/relationships/oleObject" Target="../embeddings/oleObject35.bin"/><Relationship Id="rId4" Type="http://schemas.openxmlformats.org/officeDocument/2006/relationships/image" Target="../media/image55.emf"/></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57.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58.emf"/></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59.e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image" Target="../media/image60.emf"/></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C7B0E-B87D-9548-8142-07C5CFE8FA4C}"/>
              </a:ext>
            </a:extLst>
          </p:cNvPr>
          <p:cNvSpPr>
            <a:spLocks noGrp="1"/>
          </p:cNvSpPr>
          <p:nvPr>
            <p:ph type="ctrTitle"/>
          </p:nvPr>
        </p:nvSpPr>
        <p:spPr/>
        <p:txBody>
          <a:bodyPr/>
          <a:lstStyle/>
          <a:p>
            <a:r>
              <a:rPr lang="en-US" dirty="0"/>
              <a:t>Statistics - IV</a:t>
            </a:r>
          </a:p>
        </p:txBody>
      </p:sp>
      <p:sp>
        <p:nvSpPr>
          <p:cNvPr id="3" name="Subtitle 2">
            <a:extLst>
              <a:ext uri="{FF2B5EF4-FFF2-40B4-BE49-F238E27FC236}">
                <a16:creationId xmlns:a16="http://schemas.microsoft.com/office/drawing/2014/main" id="{BA39CA0E-FF1B-0B4E-8AC8-CA967CD9B36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1204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a:extLst>
              <a:ext uri="{FF2B5EF4-FFF2-40B4-BE49-F238E27FC236}">
                <a16:creationId xmlns:a16="http://schemas.microsoft.com/office/drawing/2014/main" id="{F7294A89-0D95-EE49-9A1B-2D03F4DC0E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7294"/>
          <a:stretch>
            <a:fillRect/>
          </a:stretch>
        </p:blipFill>
        <p:spPr bwMode="auto">
          <a:xfrm>
            <a:off x="2043114" y="349250"/>
            <a:ext cx="8059737" cy="59690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400442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6998FB86-C9BD-8E4F-939D-310D57E92F03}"/>
              </a:ext>
            </a:extLst>
          </p:cNvPr>
          <p:cNvSpPr>
            <a:spLocks noGrp="1" noChangeArrowheads="1"/>
          </p:cNvSpPr>
          <p:nvPr>
            <p:ph type="title"/>
          </p:nvPr>
        </p:nvSpPr>
        <p:spPr>
          <a:xfrm>
            <a:off x="2209800" y="609600"/>
            <a:ext cx="7772400" cy="685800"/>
          </a:xfrm>
        </p:spPr>
        <p:txBody>
          <a:bodyPr>
            <a:normAutofit fontScale="90000"/>
          </a:bodyPr>
          <a:lstStyle/>
          <a:p>
            <a:pPr algn="l"/>
            <a:r>
              <a:rPr lang="en-US" altLang="en-US" sz="3600"/>
              <a:t>Type I and II Errors:</a:t>
            </a:r>
          </a:p>
        </p:txBody>
      </p:sp>
      <p:sp>
        <p:nvSpPr>
          <p:cNvPr id="8195" name="Rectangle 3">
            <a:extLst>
              <a:ext uri="{FF2B5EF4-FFF2-40B4-BE49-F238E27FC236}">
                <a16:creationId xmlns:a16="http://schemas.microsoft.com/office/drawing/2014/main" id="{5EFBF0B4-3686-C647-A346-1E6A4B3DA9B1}"/>
              </a:ext>
            </a:extLst>
          </p:cNvPr>
          <p:cNvSpPr>
            <a:spLocks noGrp="1" noChangeArrowheads="1"/>
          </p:cNvSpPr>
          <p:nvPr>
            <p:ph type="body" idx="1"/>
          </p:nvPr>
        </p:nvSpPr>
        <p:spPr>
          <a:xfrm>
            <a:off x="2209800" y="1219200"/>
            <a:ext cx="7772400" cy="4876800"/>
          </a:xfrm>
        </p:spPr>
        <p:txBody>
          <a:bodyPr/>
          <a:lstStyle/>
          <a:p>
            <a:r>
              <a:rPr lang="en-US" altLang="en-US" sz="2000"/>
              <a:t>The size of </a:t>
            </a:r>
            <a:r>
              <a:rPr lang="en-US" altLang="en-US" sz="2800" b="1" i="1">
                <a:latin typeface="Symbol" pitchFamily="2" charset="2"/>
              </a:rPr>
              <a:t>a</a:t>
            </a:r>
            <a:r>
              <a:rPr lang="en-US" altLang="en-US" sz="2000"/>
              <a:t> , the rejection region, affects the risk of making different types of incorrect decisions.</a:t>
            </a:r>
          </a:p>
          <a:p>
            <a:pPr>
              <a:buFontTx/>
              <a:buNone/>
            </a:pPr>
            <a:r>
              <a:rPr lang="en-US" altLang="en-US" sz="2800" b="1"/>
              <a:t>Type I Error</a:t>
            </a:r>
            <a:r>
              <a:rPr lang="en-US" altLang="en-US" sz="2800"/>
              <a:t> </a:t>
            </a:r>
            <a:endParaRPr lang="en-US" altLang="en-US" sz="2000"/>
          </a:p>
          <a:p>
            <a:pPr lvl="1"/>
            <a:r>
              <a:rPr lang="en-US" altLang="en-US" sz="2000"/>
              <a:t>Rejecting a </a:t>
            </a:r>
            <a:r>
              <a:rPr lang="en-US" altLang="en-US" sz="2000">
                <a:solidFill>
                  <a:srgbClr val="800000"/>
                </a:solidFill>
              </a:rPr>
              <a:t>true null hypothesis</a:t>
            </a:r>
            <a:r>
              <a:rPr lang="en-US" altLang="en-US" sz="2000"/>
              <a:t> when it should </a:t>
            </a:r>
            <a:r>
              <a:rPr lang="en-US" altLang="en-US" sz="2000">
                <a:solidFill>
                  <a:srgbClr val="800000"/>
                </a:solidFill>
              </a:rPr>
              <a:t>NOT</a:t>
            </a:r>
            <a:r>
              <a:rPr lang="en-US" altLang="en-US" sz="2000"/>
              <a:t> be rejected</a:t>
            </a:r>
          </a:p>
          <a:p>
            <a:pPr lvl="1"/>
            <a:r>
              <a:rPr lang="en-US" altLang="en-US" sz="2000"/>
              <a:t>Considered a serious type of error</a:t>
            </a:r>
          </a:p>
          <a:p>
            <a:pPr lvl="1"/>
            <a:r>
              <a:rPr lang="en-US" altLang="en-US" sz="2000"/>
              <a:t>The probability of Type I Error is </a:t>
            </a:r>
            <a:r>
              <a:rPr lang="en-US" altLang="en-US" sz="2000" b="1">
                <a:sym typeface="Symbol" pitchFamily="2" charset="2"/>
              </a:rPr>
              <a:t></a:t>
            </a:r>
          </a:p>
          <a:p>
            <a:pPr lvl="1"/>
            <a:r>
              <a:rPr lang="en-US" altLang="en-US" sz="2000">
                <a:sym typeface="Symbol" pitchFamily="2" charset="2"/>
              </a:rPr>
              <a:t>It is also c</a:t>
            </a:r>
            <a:r>
              <a:rPr lang="en-US" altLang="en-US" sz="2400"/>
              <a:t>alled </a:t>
            </a:r>
            <a:r>
              <a:rPr lang="en-US" altLang="en-US" sz="2400">
                <a:solidFill>
                  <a:srgbClr val="800000"/>
                </a:solidFill>
              </a:rPr>
              <a:t>level of significance</a:t>
            </a:r>
            <a:r>
              <a:rPr lang="en-US" altLang="en-US" sz="2400"/>
              <a:t> of the test</a:t>
            </a:r>
          </a:p>
          <a:p>
            <a:pPr>
              <a:buFontTx/>
              <a:buNone/>
            </a:pPr>
            <a:r>
              <a:rPr lang="en-US" altLang="en-US" sz="2800" b="1"/>
              <a:t>Type II Error</a:t>
            </a:r>
          </a:p>
          <a:p>
            <a:pPr lvl="1"/>
            <a:r>
              <a:rPr lang="en-US" altLang="en-US" sz="2000"/>
              <a:t>Fail to reject a </a:t>
            </a:r>
            <a:r>
              <a:rPr lang="en-US" altLang="en-US" sz="2000">
                <a:solidFill>
                  <a:srgbClr val="800000"/>
                </a:solidFill>
              </a:rPr>
              <a:t>false null hypothesis </a:t>
            </a:r>
            <a:r>
              <a:rPr lang="en-US" altLang="en-US" sz="2000"/>
              <a:t>that should have been rejected</a:t>
            </a:r>
          </a:p>
          <a:p>
            <a:pPr lvl="1"/>
            <a:r>
              <a:rPr lang="en-US" altLang="en-US" sz="2000"/>
              <a:t>The probability of Type II Error is  </a:t>
            </a:r>
            <a:r>
              <a:rPr lang="el-GR" altLang="en-US" sz="2000">
                <a:cs typeface="Arial" panose="020B0604020202020204" pitchFamily="34" charset="0"/>
              </a:rPr>
              <a:t>β</a:t>
            </a:r>
            <a:r>
              <a:rPr lang="en-US" altLang="en-US" sz="2000">
                <a:cs typeface="Arial" panose="020B0604020202020204" pitchFamily="34" charset="0"/>
              </a:rPr>
              <a:t> </a:t>
            </a:r>
            <a:endParaRPr lang="el-GR" altLang="en-US" sz="2000">
              <a:cs typeface="Arial" panose="020B0604020202020204" pitchFamily="34" charset="0"/>
            </a:endParaRPr>
          </a:p>
          <a:p>
            <a:endParaRPr lang="en-US" altLang="en-US" sz="2000"/>
          </a:p>
        </p:txBody>
      </p:sp>
    </p:spTree>
    <p:extLst>
      <p:ext uri="{BB962C8B-B14F-4D97-AF65-F5344CB8AC3E}">
        <p14:creationId xmlns:p14="http://schemas.microsoft.com/office/powerpoint/2010/main" val="130367584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8" name="Object 4">
            <a:extLst>
              <a:ext uri="{FF2B5EF4-FFF2-40B4-BE49-F238E27FC236}">
                <a16:creationId xmlns:a16="http://schemas.microsoft.com/office/drawing/2014/main" id="{1164358D-DF0B-424A-967C-80B5D82C0824}"/>
              </a:ext>
            </a:extLst>
          </p:cNvPr>
          <p:cNvGraphicFramePr>
            <a:graphicFrameLocks noGrp="1" noChangeAspect="1"/>
          </p:cNvGraphicFramePr>
          <p:nvPr>
            <p:ph/>
          </p:nvPr>
        </p:nvGraphicFramePr>
        <p:xfrm>
          <a:off x="2362200" y="838200"/>
          <a:ext cx="7696200" cy="5181600"/>
        </p:xfrm>
        <a:graphic>
          <a:graphicData uri="http://schemas.openxmlformats.org/presentationml/2006/ole">
            <mc:AlternateContent xmlns:mc="http://schemas.openxmlformats.org/markup-compatibility/2006">
              <mc:Choice xmlns:v="urn:schemas-microsoft-com:vml" Requires="v">
                <p:oleObj spid="_x0000_s65541" name="Document" r:id="rId3" imgW="17037050" imgH="9925050" progId="Word.Document.8">
                  <p:embed/>
                </p:oleObj>
              </mc:Choice>
              <mc:Fallback>
                <p:oleObj name="Document" r:id="rId3" imgW="17037050" imgH="9925050" progId="Word.Document.8">
                  <p:embed/>
                  <p:pic>
                    <p:nvPicPr>
                      <p:cNvPr id="26628" name="Object 4">
                        <a:extLst>
                          <a:ext uri="{FF2B5EF4-FFF2-40B4-BE49-F238E27FC236}">
                            <a16:creationId xmlns:a16="http://schemas.microsoft.com/office/drawing/2014/main" id="{1164358D-DF0B-424A-967C-80B5D82C08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838200"/>
                        <a:ext cx="7696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214029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B5F84A66-8A78-D047-8656-125757987A26}"/>
              </a:ext>
            </a:extLst>
          </p:cNvPr>
          <p:cNvSpPr>
            <a:spLocks noGrp="1" noChangeArrowheads="1"/>
          </p:cNvSpPr>
          <p:nvPr>
            <p:ph type="body" idx="1"/>
          </p:nvPr>
        </p:nvSpPr>
        <p:spPr>
          <a:xfrm>
            <a:off x="2209800" y="304800"/>
            <a:ext cx="7772400" cy="5791200"/>
          </a:xfrm>
        </p:spPr>
        <p:txBody>
          <a:bodyPr/>
          <a:lstStyle/>
          <a:p>
            <a:pPr marL="609600" indent="-609600">
              <a:spcBef>
                <a:spcPct val="50000"/>
              </a:spcBef>
              <a:buClr>
                <a:schemeClr val="folHlink"/>
              </a:buClr>
              <a:buSzPct val="120000"/>
              <a:buFont typeface="Wingdings" pitchFamily="2" charset="2"/>
              <a:buChar char="§"/>
            </a:pPr>
            <a:r>
              <a:rPr lang="en-US" altLang="en-US" sz="2400"/>
              <a:t>Type I and Type II errors cannot happen at the same time</a:t>
            </a:r>
          </a:p>
          <a:p>
            <a:pPr marL="990600" lvl="1" indent="-533400">
              <a:spcBef>
                <a:spcPct val="50000"/>
              </a:spcBef>
              <a:buClr>
                <a:schemeClr val="tx1"/>
              </a:buClr>
              <a:buSzPct val="70000"/>
              <a:buFont typeface="Wingdings" pitchFamily="2" charset="2"/>
              <a:buAutoNum type="arabicPeriod"/>
            </a:pPr>
            <a:r>
              <a:rPr lang="en-US" altLang="en-US" sz="2400"/>
              <a:t> Type I error can only occur if H</a:t>
            </a:r>
            <a:r>
              <a:rPr lang="en-US" altLang="en-US" sz="2400" baseline="-25000"/>
              <a:t>0</a:t>
            </a:r>
            <a:r>
              <a:rPr lang="en-US" altLang="en-US" sz="2400"/>
              <a:t> is </a:t>
            </a:r>
            <a:r>
              <a:rPr lang="en-US" altLang="en-US" sz="2400">
                <a:solidFill>
                  <a:srgbClr val="800000"/>
                </a:solidFill>
              </a:rPr>
              <a:t>true</a:t>
            </a:r>
          </a:p>
          <a:p>
            <a:pPr marL="990600" lvl="1" indent="-533400">
              <a:spcBef>
                <a:spcPct val="50000"/>
              </a:spcBef>
              <a:buClr>
                <a:schemeClr val="tx1"/>
              </a:buClr>
              <a:buSzPct val="70000"/>
              <a:buFont typeface="Wingdings" pitchFamily="2" charset="2"/>
              <a:buAutoNum type="arabicPeriod"/>
            </a:pPr>
            <a:r>
              <a:rPr lang="en-US" altLang="en-US" sz="2400"/>
              <a:t> Type II error can only occur if H</a:t>
            </a:r>
            <a:r>
              <a:rPr lang="en-US" altLang="en-US" sz="2400" baseline="-25000"/>
              <a:t>0</a:t>
            </a:r>
            <a:r>
              <a:rPr lang="en-US" altLang="en-US" sz="2400"/>
              <a:t> is </a:t>
            </a:r>
            <a:r>
              <a:rPr lang="en-US" altLang="en-US" sz="2400">
                <a:solidFill>
                  <a:srgbClr val="800000"/>
                </a:solidFill>
              </a:rPr>
              <a:t>false</a:t>
            </a:r>
          </a:p>
          <a:p>
            <a:pPr marL="990600" lvl="1" indent="-533400">
              <a:spcBef>
                <a:spcPct val="50000"/>
              </a:spcBef>
              <a:buClr>
                <a:schemeClr val="tx1"/>
              </a:buClr>
              <a:buSzPct val="70000"/>
              <a:buFont typeface="Wingdings" pitchFamily="2" charset="2"/>
              <a:buAutoNum type="arabicPeriod"/>
            </a:pPr>
            <a:r>
              <a:rPr lang="en-US" altLang="en-US" sz="2400"/>
              <a:t>There is a tradeoff between type I and II errors.</a:t>
            </a:r>
            <a:r>
              <a:rPr lang="en-US" altLang="en-US" sz="2400">
                <a:solidFill>
                  <a:srgbClr val="800000"/>
                </a:solidFill>
              </a:rPr>
              <a:t>  </a:t>
            </a:r>
            <a:r>
              <a:rPr lang="en-US" altLang="en-US" sz="2400"/>
              <a:t>If the probability of type I error ( </a:t>
            </a:r>
            <a:r>
              <a:rPr lang="en-US" altLang="en-US" sz="2400" b="1">
                <a:sym typeface="Symbol" pitchFamily="2" charset="2"/>
              </a:rPr>
              <a:t></a:t>
            </a:r>
            <a:r>
              <a:rPr lang="en-US" altLang="en-US" sz="2400"/>
              <a:t> ) increased, then the probability of type II error ( </a:t>
            </a:r>
            <a:r>
              <a:rPr lang="el-GR" altLang="en-US" sz="2400">
                <a:cs typeface="Arial" panose="020B0604020202020204" pitchFamily="34" charset="0"/>
              </a:rPr>
              <a:t>β</a:t>
            </a:r>
            <a:r>
              <a:rPr lang="en-US" altLang="en-US" sz="2400"/>
              <a:t> ) declines.</a:t>
            </a:r>
          </a:p>
          <a:p>
            <a:pPr marL="990600" lvl="1" indent="-533400">
              <a:spcBef>
                <a:spcPct val="50000"/>
              </a:spcBef>
              <a:buClr>
                <a:schemeClr val="tx1"/>
              </a:buClr>
              <a:buSzPct val="70000"/>
              <a:buFont typeface="Wingdings" pitchFamily="2" charset="2"/>
              <a:buAutoNum type="arabicPeriod"/>
            </a:pPr>
            <a:r>
              <a:rPr lang="en-US" altLang="en-US" sz="2400"/>
              <a:t>When the difference between the hypothesized parameter and the actual true value is small, the probability of type two error (the non-rejection region) is larger. </a:t>
            </a:r>
          </a:p>
          <a:p>
            <a:pPr marL="990600" lvl="1" indent="-533400">
              <a:spcBef>
                <a:spcPct val="50000"/>
              </a:spcBef>
              <a:buClr>
                <a:schemeClr val="tx1"/>
              </a:buClr>
              <a:buSzPct val="70000"/>
              <a:buFont typeface="Wingdings" pitchFamily="2" charset="2"/>
              <a:buAutoNum type="arabicPeriod"/>
            </a:pPr>
            <a:r>
              <a:rPr lang="en-US" altLang="en-US" sz="2400"/>
              <a:t>Increasing the sample size, n, for a given level of </a:t>
            </a:r>
            <a:r>
              <a:rPr lang="en-US" altLang="en-US" sz="2400" b="1">
                <a:sym typeface="Symbol" pitchFamily="2" charset="2"/>
              </a:rPr>
              <a:t>, </a:t>
            </a:r>
            <a:r>
              <a:rPr lang="en-US" altLang="en-US" sz="2400">
                <a:sym typeface="Symbol" pitchFamily="2" charset="2"/>
              </a:rPr>
              <a:t>reduces</a:t>
            </a:r>
            <a:r>
              <a:rPr lang="en-US" altLang="en-US" sz="2400" b="1">
                <a:sym typeface="Symbol" pitchFamily="2" charset="2"/>
              </a:rPr>
              <a:t> </a:t>
            </a:r>
            <a:r>
              <a:rPr lang="el-GR" altLang="en-US" sz="2400">
                <a:cs typeface="Arial" panose="020B0604020202020204" pitchFamily="34" charset="0"/>
              </a:rPr>
              <a:t>β</a:t>
            </a:r>
            <a:r>
              <a:rPr lang="en-US" altLang="en-US" sz="2400"/>
              <a:t> </a:t>
            </a:r>
          </a:p>
          <a:p>
            <a:pPr marL="609600" indent="-609600"/>
            <a:endParaRPr lang="en-US" altLang="en-US" sz="2400"/>
          </a:p>
        </p:txBody>
      </p:sp>
    </p:spTree>
    <p:extLst>
      <p:ext uri="{BB962C8B-B14F-4D97-AF65-F5344CB8AC3E}">
        <p14:creationId xmlns:p14="http://schemas.microsoft.com/office/powerpoint/2010/main" val="291534205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a:extLst>
              <a:ext uri="{FF2B5EF4-FFF2-40B4-BE49-F238E27FC236}">
                <a16:creationId xmlns:a16="http://schemas.microsoft.com/office/drawing/2014/main" id="{6BC9E637-7BE8-904B-8AA8-25B77475E839}"/>
              </a:ext>
            </a:extLst>
          </p:cNvPr>
          <p:cNvSpPr>
            <a:spLocks noGrp="1" noChangeArrowheads="1"/>
          </p:cNvSpPr>
          <p:nvPr>
            <p:ph type="body" idx="1"/>
          </p:nvPr>
        </p:nvSpPr>
        <p:spPr>
          <a:xfrm>
            <a:off x="2209800" y="457200"/>
            <a:ext cx="7772400" cy="5638800"/>
          </a:xfrm>
        </p:spPr>
        <p:txBody>
          <a:bodyPr/>
          <a:lstStyle/>
          <a:p>
            <a:pPr marL="609600" indent="-609600"/>
            <a:r>
              <a:rPr lang="en-US" altLang="en-US" b="1"/>
              <a:t>B.	P-Value approach to Hypothesis Testing:</a:t>
            </a:r>
          </a:p>
          <a:p>
            <a:pPr marL="609600" indent="-609600">
              <a:buFontTx/>
              <a:buAutoNum type="arabicPeriod"/>
            </a:pPr>
            <a:r>
              <a:rPr lang="en-US" altLang="en-US" sz="2400"/>
              <a:t>The rejection region approach allows you to examine evidence but restrict you to not more than a certain probability (say </a:t>
            </a:r>
            <a:r>
              <a:rPr lang="en-US" altLang="en-US" sz="2400" b="1">
                <a:sym typeface="Symbol" pitchFamily="2" charset="2"/>
              </a:rPr>
              <a:t></a:t>
            </a:r>
            <a:r>
              <a:rPr lang="en-US" altLang="en-US" sz="2400"/>
              <a:t> = 5%) of rejecting a true H</a:t>
            </a:r>
            <a:r>
              <a:rPr lang="en-US" altLang="en-US" sz="2400" baseline="-25000"/>
              <a:t>0</a:t>
            </a:r>
            <a:r>
              <a:rPr lang="en-US" altLang="en-US" sz="2400"/>
              <a:t> by mistake.</a:t>
            </a:r>
          </a:p>
          <a:p>
            <a:pPr marL="609600" indent="-609600">
              <a:buFontTx/>
              <a:buAutoNum type="arabicPeriod"/>
            </a:pPr>
            <a:r>
              <a:rPr lang="en-US" altLang="en-US" sz="2400"/>
              <a:t>The P-value approach allows you to use the information from the sample and then calculate  the </a:t>
            </a:r>
            <a:r>
              <a:rPr lang="en-US" altLang="en-US" sz="2400">
                <a:solidFill>
                  <a:srgbClr val="800000"/>
                </a:solidFill>
              </a:rPr>
              <a:t>maximum probability of rejecting a true H</a:t>
            </a:r>
            <a:r>
              <a:rPr lang="en-US" altLang="en-US" sz="2400" baseline="-25000">
                <a:solidFill>
                  <a:srgbClr val="800000"/>
                </a:solidFill>
              </a:rPr>
              <a:t>0</a:t>
            </a:r>
            <a:r>
              <a:rPr lang="en-US" altLang="en-US" sz="2400">
                <a:solidFill>
                  <a:srgbClr val="800000"/>
                </a:solidFill>
              </a:rPr>
              <a:t> by mistake</a:t>
            </a:r>
            <a:r>
              <a:rPr lang="en-US" altLang="en-US" sz="2400"/>
              <a:t>.</a:t>
            </a:r>
          </a:p>
          <a:p>
            <a:pPr marL="609600" indent="-609600">
              <a:buFontTx/>
              <a:buAutoNum type="arabicPeriod"/>
            </a:pPr>
            <a:r>
              <a:rPr lang="en-US" altLang="en-US" sz="2400"/>
              <a:t>Another way of looking at P-value is the probability of observing a sample information of “A=11.5” when the true population parameter is “12=B”.  The P-value is the </a:t>
            </a:r>
            <a:r>
              <a:rPr lang="en-US" altLang="en-US" sz="2400">
                <a:solidFill>
                  <a:srgbClr val="800000"/>
                </a:solidFill>
              </a:rPr>
              <a:t>maximum probability</a:t>
            </a:r>
            <a:r>
              <a:rPr lang="en-US" altLang="en-US" sz="2400"/>
              <a:t> of such mistake taking place. </a:t>
            </a:r>
          </a:p>
          <a:p>
            <a:pPr marL="609600" indent="-609600">
              <a:buFontTx/>
              <a:buAutoNum type="arabicPeriod"/>
            </a:pPr>
            <a:endParaRPr lang="en-US" altLang="en-US" sz="2400"/>
          </a:p>
        </p:txBody>
      </p:sp>
    </p:spTree>
    <p:extLst>
      <p:ext uri="{BB962C8B-B14F-4D97-AF65-F5344CB8AC3E}">
        <p14:creationId xmlns:p14="http://schemas.microsoft.com/office/powerpoint/2010/main" val="219244546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a16="http://schemas.microsoft.com/office/drawing/2014/main" id="{93AC06AD-744C-0246-9AA3-2FF7582672B8}"/>
              </a:ext>
            </a:extLst>
          </p:cNvPr>
          <p:cNvSpPr>
            <a:spLocks noGrp="1" noChangeArrowheads="1"/>
          </p:cNvSpPr>
          <p:nvPr>
            <p:ph type="body" idx="1"/>
          </p:nvPr>
        </p:nvSpPr>
        <p:spPr>
          <a:xfrm>
            <a:off x="2209800" y="609600"/>
            <a:ext cx="7772400" cy="5486400"/>
          </a:xfrm>
        </p:spPr>
        <p:txBody>
          <a:bodyPr/>
          <a:lstStyle/>
          <a:p>
            <a:pPr marL="609600" indent="-609600">
              <a:buFontTx/>
              <a:buAutoNum type="arabicPeriod" startAt="4"/>
            </a:pPr>
            <a:r>
              <a:rPr lang="en-US" altLang="en-US" sz="2800"/>
              <a:t>That is to say that P-value is the smallest value of  </a:t>
            </a:r>
            <a:r>
              <a:rPr lang="en-US" altLang="en-US" sz="2800" b="1">
                <a:sym typeface="Symbol" pitchFamily="2" charset="2"/>
              </a:rPr>
              <a:t></a:t>
            </a:r>
            <a:r>
              <a:rPr lang="en-US" altLang="en-US" sz="2800"/>
              <a:t>  for which H</a:t>
            </a:r>
            <a:r>
              <a:rPr lang="en-US" altLang="en-US" sz="2800" baseline="-25000"/>
              <a:t>0</a:t>
            </a:r>
            <a:r>
              <a:rPr lang="en-US" altLang="en-US" sz="2800"/>
              <a:t> can be rejected based on the sample information</a:t>
            </a:r>
            <a:r>
              <a:rPr lang="en-US" altLang="en-US" sz="4000"/>
              <a:t> </a:t>
            </a:r>
          </a:p>
          <a:p>
            <a:pPr marL="609600" indent="-609600">
              <a:buFontTx/>
              <a:buAutoNum type="arabicPeriod" startAt="4"/>
            </a:pPr>
            <a:r>
              <a:rPr lang="en-US" altLang="en-US" sz="2800"/>
              <a:t>Convert Sample Statistic (e.g.,  sample mean) to Test Statistic (e.g., Z statistic ) </a:t>
            </a:r>
          </a:p>
          <a:p>
            <a:pPr marL="609600" indent="-609600">
              <a:buFontTx/>
              <a:buAutoNum type="arabicPeriod" startAt="4"/>
            </a:pPr>
            <a:r>
              <a:rPr lang="en-US" altLang="en-US" sz="2800"/>
              <a:t>Obtain the </a:t>
            </a:r>
            <a:r>
              <a:rPr lang="en-US" altLang="en-US" sz="2800">
                <a:solidFill>
                  <a:srgbClr val="800000"/>
                </a:solidFill>
              </a:rPr>
              <a:t>p-value</a:t>
            </a:r>
            <a:r>
              <a:rPr lang="en-US" altLang="en-US" sz="2800"/>
              <a:t> from a table or computer</a:t>
            </a:r>
          </a:p>
          <a:p>
            <a:pPr marL="609600" indent="-609600">
              <a:buFontTx/>
              <a:buAutoNum type="arabicPeriod" startAt="4"/>
            </a:pPr>
            <a:r>
              <a:rPr lang="en-US" altLang="en-US" sz="2800"/>
              <a:t>Compare the </a:t>
            </a:r>
            <a:r>
              <a:rPr lang="en-US" altLang="en-US" sz="2800">
                <a:solidFill>
                  <a:srgbClr val="800000"/>
                </a:solidFill>
              </a:rPr>
              <a:t>p-value</a:t>
            </a:r>
            <a:r>
              <a:rPr lang="en-US" altLang="en-US" sz="2800"/>
              <a:t> with  </a:t>
            </a:r>
            <a:r>
              <a:rPr lang="en-US" altLang="en-US" sz="2800">
                <a:solidFill>
                  <a:srgbClr val="800000"/>
                </a:solidFill>
                <a:sym typeface="Symbol" pitchFamily="2" charset="2"/>
              </a:rPr>
              <a:t></a:t>
            </a:r>
          </a:p>
          <a:p>
            <a:pPr marL="1257300" lvl="1" indent="-533400">
              <a:spcBef>
                <a:spcPct val="60000"/>
              </a:spcBef>
            </a:pPr>
            <a:r>
              <a:rPr lang="en-US" altLang="en-US"/>
              <a:t>If   p-value  </a:t>
            </a:r>
            <a:r>
              <a:rPr lang="en-US" altLang="en-US">
                <a:sym typeface="Symbol" pitchFamily="2" charset="2"/>
              </a:rPr>
              <a:t>&lt;   </a:t>
            </a:r>
            <a:r>
              <a:rPr lang="en-US" altLang="en-US"/>
              <a:t>,  reject H</a:t>
            </a:r>
            <a:r>
              <a:rPr lang="en-US" altLang="en-US" baseline="-25000"/>
              <a:t>0</a:t>
            </a:r>
            <a:endParaRPr lang="en-US" altLang="en-US"/>
          </a:p>
          <a:p>
            <a:pPr marL="1257300" lvl="1" indent="-533400">
              <a:spcBef>
                <a:spcPct val="60000"/>
              </a:spcBef>
            </a:pPr>
            <a:r>
              <a:rPr lang="en-US" altLang="en-US"/>
              <a:t>If   p-value  </a:t>
            </a:r>
            <a:r>
              <a:rPr lang="en-US" altLang="en-US">
                <a:sym typeface="Symbol" pitchFamily="2" charset="2"/>
              </a:rPr>
              <a:t></a:t>
            </a:r>
            <a:r>
              <a:rPr lang="en-US" altLang="en-US"/>
              <a:t>  </a:t>
            </a:r>
            <a:r>
              <a:rPr lang="en-US" altLang="en-US">
                <a:sym typeface="Symbol" pitchFamily="2" charset="2"/>
              </a:rPr>
              <a:t></a:t>
            </a:r>
            <a:r>
              <a:rPr lang="en-US" altLang="en-US"/>
              <a:t> ,  do not reject H</a:t>
            </a:r>
            <a:r>
              <a:rPr lang="en-US" altLang="en-US" baseline="-25000"/>
              <a:t>0</a:t>
            </a:r>
            <a:r>
              <a:rPr lang="en-US" altLang="en-US"/>
              <a:t> </a:t>
            </a:r>
          </a:p>
        </p:txBody>
      </p:sp>
    </p:spTree>
    <p:extLst>
      <p:ext uri="{BB962C8B-B14F-4D97-AF65-F5344CB8AC3E}">
        <p14:creationId xmlns:p14="http://schemas.microsoft.com/office/powerpoint/2010/main" val="68714402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57FA896-7C2A-D843-A022-4994A0744661}"/>
              </a:ext>
            </a:extLst>
          </p:cNvPr>
          <p:cNvSpPr>
            <a:spLocks noGrp="1" noChangeArrowheads="1"/>
          </p:cNvSpPr>
          <p:nvPr>
            <p:ph type="title"/>
          </p:nvPr>
        </p:nvSpPr>
        <p:spPr/>
        <p:txBody>
          <a:bodyPr/>
          <a:lstStyle/>
          <a:p>
            <a:r>
              <a:rPr lang="en-US" altLang="en-US"/>
              <a:t>Test of Hypothesis for the Mean</a:t>
            </a:r>
          </a:p>
        </p:txBody>
      </p:sp>
      <p:sp>
        <p:nvSpPr>
          <p:cNvPr id="13329" name="Text Box 17">
            <a:extLst>
              <a:ext uri="{FF2B5EF4-FFF2-40B4-BE49-F238E27FC236}">
                <a16:creationId xmlns:a16="http://schemas.microsoft.com/office/drawing/2014/main" id="{BD48718B-5ED4-A44A-9017-906B1FD05F6F}"/>
              </a:ext>
            </a:extLst>
          </p:cNvPr>
          <p:cNvSpPr txBox="1">
            <a:spLocks noChangeArrowheads="1"/>
          </p:cNvSpPr>
          <p:nvPr/>
        </p:nvSpPr>
        <p:spPr bwMode="auto">
          <a:xfrm>
            <a:off x="6172200" y="2667000"/>
            <a:ext cx="3276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Arial" panose="020B0604020202020204" pitchFamily="34" charset="0"/>
              </a:rPr>
              <a:t>The test statistic is:</a:t>
            </a:r>
          </a:p>
        </p:txBody>
      </p:sp>
      <p:graphicFrame>
        <p:nvGraphicFramePr>
          <p:cNvPr id="13330" name="Object 18">
            <a:hlinkClick r:id="" action="ppaction://ole?verb=0"/>
            <a:extLst>
              <a:ext uri="{FF2B5EF4-FFF2-40B4-BE49-F238E27FC236}">
                <a16:creationId xmlns:a16="http://schemas.microsoft.com/office/drawing/2014/main" id="{FB1FC578-8B0D-0C44-8902-220C7DB4AB9B}"/>
              </a:ext>
            </a:extLst>
          </p:cNvPr>
          <p:cNvGraphicFramePr>
            <a:graphicFrameLocks/>
          </p:cNvGraphicFramePr>
          <p:nvPr/>
        </p:nvGraphicFramePr>
        <p:xfrm>
          <a:off x="6781800" y="3200401"/>
          <a:ext cx="1981200" cy="1541463"/>
        </p:xfrm>
        <a:graphic>
          <a:graphicData uri="http://schemas.openxmlformats.org/presentationml/2006/ole">
            <mc:AlternateContent xmlns:mc="http://schemas.openxmlformats.org/markup-compatibility/2006">
              <mc:Choice xmlns:v="urn:schemas-microsoft-com:vml" Requires="v">
                <p:oleObj spid="_x0000_s66569" name="Equation" r:id="rId3" imgW="10242550" imgH="7461250" progId="Equation.3">
                  <p:embed/>
                </p:oleObj>
              </mc:Choice>
              <mc:Fallback>
                <p:oleObj name="Equation" r:id="rId3" imgW="10242550" imgH="7461250" progId="Equation.3">
                  <p:embed/>
                  <p:pic>
                    <p:nvPicPr>
                      <p:cNvPr id="13330" name="Object 18">
                        <a:hlinkClick r:id="" action="ppaction://ole?verb=0"/>
                        <a:extLst>
                          <a:ext uri="{FF2B5EF4-FFF2-40B4-BE49-F238E27FC236}">
                            <a16:creationId xmlns:a16="http://schemas.microsoft.com/office/drawing/2014/main" id="{FB1FC578-8B0D-0C44-8902-220C7DB4AB9B}"/>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3200401"/>
                        <a:ext cx="1981200" cy="15414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32" name="Line 20">
            <a:extLst>
              <a:ext uri="{FF2B5EF4-FFF2-40B4-BE49-F238E27FC236}">
                <a16:creationId xmlns:a16="http://schemas.microsoft.com/office/drawing/2014/main" id="{A2E652BE-3BF1-324E-9423-88B0AEAE4445}"/>
              </a:ext>
            </a:extLst>
          </p:cNvPr>
          <p:cNvSpPr>
            <a:spLocks noChangeShapeType="1"/>
          </p:cNvSpPr>
          <p:nvPr/>
        </p:nvSpPr>
        <p:spPr bwMode="auto">
          <a:xfrm>
            <a:off x="6096000" y="1676400"/>
            <a:ext cx="1588" cy="22860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336" name="Line 24">
            <a:extLst>
              <a:ext uri="{FF2B5EF4-FFF2-40B4-BE49-F238E27FC236}">
                <a16:creationId xmlns:a16="http://schemas.microsoft.com/office/drawing/2014/main" id="{B7132F69-15EA-9347-B7C8-E40EC283D2B1}"/>
              </a:ext>
            </a:extLst>
          </p:cNvPr>
          <p:cNvSpPr>
            <a:spLocks noChangeShapeType="1"/>
          </p:cNvSpPr>
          <p:nvPr/>
        </p:nvSpPr>
        <p:spPr bwMode="auto">
          <a:xfrm>
            <a:off x="4343400" y="1905000"/>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337" name="Line 25">
            <a:extLst>
              <a:ext uri="{FF2B5EF4-FFF2-40B4-BE49-F238E27FC236}">
                <a16:creationId xmlns:a16="http://schemas.microsoft.com/office/drawing/2014/main" id="{333D4825-10CC-A14C-A69A-D2D001F44306}"/>
              </a:ext>
            </a:extLst>
          </p:cNvPr>
          <p:cNvSpPr>
            <a:spLocks noChangeShapeType="1"/>
          </p:cNvSpPr>
          <p:nvPr/>
        </p:nvSpPr>
        <p:spPr bwMode="auto">
          <a:xfrm>
            <a:off x="4343400" y="1905000"/>
            <a:ext cx="1588" cy="22860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338" name="Line 26">
            <a:extLst>
              <a:ext uri="{FF2B5EF4-FFF2-40B4-BE49-F238E27FC236}">
                <a16:creationId xmlns:a16="http://schemas.microsoft.com/office/drawing/2014/main" id="{9D9EC8EA-A39F-EB4E-96E6-037C8E872476}"/>
              </a:ext>
            </a:extLst>
          </p:cNvPr>
          <p:cNvSpPr>
            <a:spLocks noChangeShapeType="1"/>
          </p:cNvSpPr>
          <p:nvPr/>
        </p:nvSpPr>
        <p:spPr bwMode="auto">
          <a:xfrm>
            <a:off x="7772400" y="1905000"/>
            <a:ext cx="1588" cy="22860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339" name="Rectangle 27">
            <a:extLst>
              <a:ext uri="{FF2B5EF4-FFF2-40B4-BE49-F238E27FC236}">
                <a16:creationId xmlns:a16="http://schemas.microsoft.com/office/drawing/2014/main" id="{1E185806-29E6-3F48-BAB5-BDF045CF0B23}"/>
              </a:ext>
            </a:extLst>
          </p:cNvPr>
          <p:cNvSpPr>
            <a:spLocks noChangeArrowheads="1"/>
          </p:cNvSpPr>
          <p:nvPr/>
        </p:nvSpPr>
        <p:spPr bwMode="auto">
          <a:xfrm>
            <a:off x="6781801" y="2133601"/>
            <a:ext cx="1444307" cy="366767"/>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l-GR" altLang="en-US" b="1">
                <a:latin typeface="Arial" panose="020B0604020202020204" pitchFamily="34" charset="0"/>
                <a:sym typeface="Symbol" pitchFamily="2" charset="2"/>
              </a:rPr>
              <a:t>σ</a:t>
            </a:r>
            <a:r>
              <a:rPr lang="en-US" altLang="en-US" b="1">
                <a:latin typeface="Arial" panose="020B0604020202020204" pitchFamily="34" charset="0"/>
                <a:sym typeface="Symbol" pitchFamily="2" charset="2"/>
              </a:rPr>
              <a:t> Unknown</a:t>
            </a:r>
          </a:p>
        </p:txBody>
      </p:sp>
      <p:sp>
        <p:nvSpPr>
          <p:cNvPr id="13340" name="Rectangle 28">
            <a:extLst>
              <a:ext uri="{FF2B5EF4-FFF2-40B4-BE49-F238E27FC236}">
                <a16:creationId xmlns:a16="http://schemas.microsoft.com/office/drawing/2014/main" id="{214C9BE0-8135-8E46-9DAF-22FDBB966523}"/>
              </a:ext>
            </a:extLst>
          </p:cNvPr>
          <p:cNvSpPr>
            <a:spLocks noGrp="1" noChangeArrowheads="1"/>
          </p:cNvSpPr>
          <p:nvPr>
            <p:ph type="body" idx="1"/>
          </p:nvPr>
        </p:nvSpPr>
        <p:spPr>
          <a:xfrm>
            <a:off x="2209800" y="1676400"/>
            <a:ext cx="7772400" cy="4419600"/>
          </a:xfrm>
          <a:noFill/>
          <a:ln/>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12700">
                <a:solidFill>
                  <a:schemeClr val="tx1"/>
                </a:solidFill>
                <a:miter lim="800000"/>
                <a:headEnd/>
                <a:tailEnd/>
              </a14:hiddenLine>
            </a:ext>
          </a:extLst>
        </p:spPr>
        <p:txBody>
          <a:bodyPr/>
          <a:lstStyle/>
          <a:p>
            <a:pPr eaLnBrk="0" hangingPunct="0">
              <a:spcBef>
                <a:spcPct val="0"/>
              </a:spcBef>
              <a:buFontTx/>
              <a:buNone/>
            </a:pPr>
            <a:r>
              <a:rPr lang="en-US" altLang="en-US" sz="2400" b="1">
                <a:latin typeface="Arial" panose="020B0604020202020204" pitchFamily="34" charset="0"/>
                <a:sym typeface="Symbol" pitchFamily="2" charset="2"/>
              </a:rPr>
              <a:t> </a:t>
            </a:r>
          </a:p>
        </p:txBody>
      </p:sp>
      <p:sp>
        <p:nvSpPr>
          <p:cNvPr id="13341" name="Rectangle 29">
            <a:extLst>
              <a:ext uri="{FF2B5EF4-FFF2-40B4-BE49-F238E27FC236}">
                <a16:creationId xmlns:a16="http://schemas.microsoft.com/office/drawing/2014/main" id="{BC186139-BBBB-A547-9B76-9D09BACB12CA}"/>
              </a:ext>
            </a:extLst>
          </p:cNvPr>
          <p:cNvSpPr>
            <a:spLocks noChangeArrowheads="1"/>
          </p:cNvSpPr>
          <p:nvPr/>
        </p:nvSpPr>
        <p:spPr bwMode="auto">
          <a:xfrm>
            <a:off x="3429001" y="2133600"/>
            <a:ext cx="11384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l-GR" altLang="en-US" b="1">
                <a:latin typeface="Arial" panose="020B0604020202020204" pitchFamily="34" charset="0"/>
                <a:sym typeface="Symbol" pitchFamily="2" charset="2"/>
              </a:rPr>
              <a:t>σ</a:t>
            </a:r>
            <a:r>
              <a:rPr lang="en-US" altLang="en-US" b="1">
                <a:latin typeface="Arial" panose="020B0604020202020204" pitchFamily="34" charset="0"/>
                <a:sym typeface="Symbol" pitchFamily="2" charset="2"/>
              </a:rPr>
              <a:t> known</a:t>
            </a:r>
          </a:p>
        </p:txBody>
      </p:sp>
      <p:sp>
        <p:nvSpPr>
          <p:cNvPr id="13342" name="Rectangle 30">
            <a:extLst>
              <a:ext uri="{FF2B5EF4-FFF2-40B4-BE49-F238E27FC236}">
                <a16:creationId xmlns:a16="http://schemas.microsoft.com/office/drawing/2014/main" id="{D990CDF4-7D35-C443-B30D-6854E0987CA0}"/>
              </a:ext>
            </a:extLst>
          </p:cNvPr>
          <p:cNvSpPr>
            <a:spLocks noChangeArrowheads="1"/>
          </p:cNvSpPr>
          <p:nvPr/>
        </p:nvSpPr>
        <p:spPr bwMode="auto">
          <a:xfrm>
            <a:off x="2819400" y="2667000"/>
            <a:ext cx="21467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US">
                <a:latin typeface="Arial" panose="020B0604020202020204" pitchFamily="34" charset="0"/>
              </a:rPr>
              <a:t>The test statistic is:</a:t>
            </a:r>
          </a:p>
        </p:txBody>
      </p:sp>
      <p:graphicFrame>
        <p:nvGraphicFramePr>
          <p:cNvPr id="13343" name="Object 31">
            <a:hlinkClick r:id="" action="ppaction://ole?verb=0"/>
            <a:extLst>
              <a:ext uri="{FF2B5EF4-FFF2-40B4-BE49-F238E27FC236}">
                <a16:creationId xmlns:a16="http://schemas.microsoft.com/office/drawing/2014/main" id="{8B5B0C64-B383-704F-A9C4-9F457D450EAA}"/>
              </a:ext>
            </a:extLst>
          </p:cNvPr>
          <p:cNvGraphicFramePr>
            <a:graphicFrameLocks/>
          </p:cNvGraphicFramePr>
          <p:nvPr/>
        </p:nvGraphicFramePr>
        <p:xfrm>
          <a:off x="3276601" y="3276601"/>
          <a:ext cx="1878013" cy="1541463"/>
        </p:xfrm>
        <a:graphic>
          <a:graphicData uri="http://schemas.openxmlformats.org/presentationml/2006/ole">
            <mc:AlternateContent xmlns:mc="http://schemas.openxmlformats.org/markup-compatibility/2006">
              <mc:Choice xmlns:v="urn:schemas-microsoft-com:vml" Requires="v">
                <p:oleObj spid="_x0000_s66570" name="Equation" r:id="rId5" imgW="9213850" imgH="7461250" progId="Equation.DSMT4">
                  <p:embed/>
                </p:oleObj>
              </mc:Choice>
              <mc:Fallback>
                <p:oleObj name="Equation" r:id="rId5" imgW="9213850" imgH="7461250" progId="Equation.DSMT4">
                  <p:embed/>
                  <p:pic>
                    <p:nvPicPr>
                      <p:cNvPr id="13343" name="Object 31">
                        <a:hlinkClick r:id="" action="ppaction://ole?verb=0"/>
                        <a:extLst>
                          <a:ext uri="{FF2B5EF4-FFF2-40B4-BE49-F238E27FC236}">
                            <a16:creationId xmlns:a16="http://schemas.microsoft.com/office/drawing/2014/main" id="{8B5B0C64-B383-704F-A9C4-9F457D450EAA}"/>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1" y="3276601"/>
                        <a:ext cx="1878013" cy="15414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4377233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782F606F-F406-F744-AF65-FBA55E89315D}"/>
              </a:ext>
            </a:extLst>
          </p:cNvPr>
          <p:cNvSpPr>
            <a:spLocks noGrp="1" noChangeArrowheads="1"/>
          </p:cNvSpPr>
          <p:nvPr>
            <p:ph type="title"/>
          </p:nvPr>
        </p:nvSpPr>
        <p:spPr>
          <a:xfrm>
            <a:off x="2209800" y="609600"/>
            <a:ext cx="7772400" cy="838200"/>
          </a:xfrm>
        </p:spPr>
        <p:txBody>
          <a:bodyPr/>
          <a:lstStyle/>
          <a:p>
            <a:r>
              <a:rPr lang="en-US" altLang="en-US"/>
              <a:t>Steps to Hypothesis Testing</a:t>
            </a:r>
          </a:p>
        </p:txBody>
      </p:sp>
      <p:sp>
        <p:nvSpPr>
          <p:cNvPr id="29699" name="Rectangle 3">
            <a:extLst>
              <a:ext uri="{FF2B5EF4-FFF2-40B4-BE49-F238E27FC236}">
                <a16:creationId xmlns:a16="http://schemas.microsoft.com/office/drawing/2014/main" id="{3FDAD2AA-8E5B-8D4E-B3E2-BE59FF8203D2}"/>
              </a:ext>
            </a:extLst>
          </p:cNvPr>
          <p:cNvSpPr>
            <a:spLocks noGrp="1" noChangeArrowheads="1"/>
          </p:cNvSpPr>
          <p:nvPr>
            <p:ph type="body" idx="1"/>
          </p:nvPr>
        </p:nvSpPr>
        <p:spPr>
          <a:xfrm>
            <a:off x="2209800" y="1447800"/>
            <a:ext cx="7772400" cy="4648200"/>
          </a:xfrm>
        </p:spPr>
        <p:txBody>
          <a:bodyPr>
            <a:normAutofit fontScale="92500"/>
          </a:bodyPr>
          <a:lstStyle/>
          <a:p>
            <a:pPr marL="609600" indent="-609600">
              <a:buFontTx/>
              <a:buAutoNum type="arabicPeriod"/>
            </a:pPr>
            <a:r>
              <a:rPr lang="en-US" altLang="en-US" sz="2800">
                <a:cs typeface="Times New Roman" panose="02020603050405020304" pitchFamily="18" charset="0"/>
              </a:rPr>
              <a:t>State the H</a:t>
            </a:r>
            <a:r>
              <a:rPr lang="en-US" altLang="en-US" sz="2800" baseline="-30000">
                <a:cs typeface="Times New Roman" panose="02020603050405020304" pitchFamily="18" charset="0"/>
              </a:rPr>
              <a:t>0</a:t>
            </a:r>
            <a:r>
              <a:rPr lang="en-US" altLang="en-US" sz="2800">
                <a:cs typeface="Times New Roman" panose="02020603050405020304" pitchFamily="18" charset="0"/>
              </a:rPr>
              <a:t> and H</a:t>
            </a:r>
            <a:r>
              <a:rPr lang="en-US" altLang="en-US" sz="2800" baseline="-30000">
                <a:cs typeface="Times New Roman" panose="02020603050405020304" pitchFamily="18" charset="0"/>
              </a:rPr>
              <a:t>1 </a:t>
            </a:r>
            <a:r>
              <a:rPr lang="en-US" altLang="en-US" sz="2800">
                <a:cs typeface="Times New Roman" panose="02020603050405020304" pitchFamily="18" charset="0"/>
              </a:rPr>
              <a:t>clearly</a:t>
            </a:r>
          </a:p>
          <a:p>
            <a:pPr marL="609600" indent="-609600">
              <a:buFontTx/>
              <a:buAutoNum type="arabicPeriod"/>
            </a:pPr>
            <a:r>
              <a:rPr lang="en-US" altLang="en-US" sz="2800">
                <a:cs typeface="Times New Roman" panose="02020603050405020304" pitchFamily="18" charset="0"/>
              </a:rPr>
              <a:t>Identify the test statistic (two-tail, one-tail, and Z or t distribution </a:t>
            </a:r>
          </a:p>
          <a:p>
            <a:pPr marL="609600" indent="-609600">
              <a:buFontTx/>
              <a:buAutoNum type="arabicPeriod"/>
            </a:pPr>
            <a:r>
              <a:rPr lang="en-US" altLang="en-US" sz="2800">
                <a:cs typeface="Times New Roman" panose="02020603050405020304" pitchFamily="18" charset="0"/>
              </a:rPr>
              <a:t>Depending on the type of risk you are willing to take, specify the level of significance, </a:t>
            </a:r>
          </a:p>
          <a:p>
            <a:pPr marL="609600" indent="-609600">
              <a:buFontTx/>
              <a:buAutoNum type="arabicPeriod"/>
            </a:pPr>
            <a:r>
              <a:rPr lang="en-US" altLang="en-US" sz="2800">
                <a:cs typeface="Times New Roman" panose="02020603050405020304" pitchFamily="18" charset="0"/>
              </a:rPr>
              <a:t>Find the decision rule, critical values, and rejection regions. </a:t>
            </a:r>
            <a:r>
              <a:rPr lang="en-US" altLang="en-US" sz="2400">
                <a:cs typeface="Times New Roman" panose="02020603050405020304" pitchFamily="18" charset="0"/>
              </a:rPr>
              <a:t>If –CV&lt;actual value (sample statistic) &lt;+CV, then </a:t>
            </a:r>
            <a:r>
              <a:rPr lang="en-US" altLang="en-US" sz="2400">
                <a:solidFill>
                  <a:srgbClr val="800000"/>
                </a:solidFill>
                <a:cs typeface="Times New Roman" panose="02020603050405020304" pitchFamily="18" charset="0"/>
              </a:rPr>
              <a:t>do not reject the H</a:t>
            </a:r>
            <a:r>
              <a:rPr lang="en-US" altLang="en-US" sz="2400" baseline="-30000">
                <a:solidFill>
                  <a:srgbClr val="800000"/>
                </a:solidFill>
                <a:cs typeface="Times New Roman" panose="02020603050405020304" pitchFamily="18" charset="0"/>
              </a:rPr>
              <a:t>0</a:t>
            </a:r>
            <a:endParaRPr lang="en-US" altLang="en-US" sz="2400">
              <a:solidFill>
                <a:srgbClr val="800000"/>
              </a:solidFill>
              <a:cs typeface="Times New Roman" panose="02020603050405020304" pitchFamily="18" charset="0"/>
            </a:endParaRPr>
          </a:p>
          <a:p>
            <a:pPr marL="609600" indent="-609600">
              <a:buFontTx/>
              <a:buAutoNum type="arabicPeriod"/>
            </a:pPr>
            <a:r>
              <a:rPr lang="en-US" altLang="en-US" sz="2800"/>
              <a:t> </a:t>
            </a:r>
            <a:r>
              <a:rPr lang="en-US" altLang="en-US" sz="2800">
                <a:cs typeface="Times New Roman" panose="02020603050405020304" pitchFamily="18" charset="0"/>
              </a:rPr>
              <a:t>Collect the data and do the calculation for the actual values of the test statistic</a:t>
            </a:r>
            <a:r>
              <a:rPr lang="en-US" altLang="en-US" sz="2800"/>
              <a:t> from the sample</a:t>
            </a:r>
          </a:p>
        </p:txBody>
      </p:sp>
      <p:graphicFrame>
        <p:nvGraphicFramePr>
          <p:cNvPr id="29700" name="Rectangle 4">
            <a:extLst>
              <a:ext uri="{FF2B5EF4-FFF2-40B4-BE49-F238E27FC236}">
                <a16:creationId xmlns:a16="http://schemas.microsoft.com/office/drawing/2014/main" id="{61713205-8488-BB41-AC31-18A2C0198176}"/>
              </a:ext>
            </a:extLst>
          </p:cNvPr>
          <p:cNvGraphicFramePr>
            <a:graphicFrameLocks/>
          </p:cNvGraphicFramePr>
          <p:nvPr/>
        </p:nvGraphicFramePr>
        <p:xfrm>
          <a:off x="3048000" y="1397000"/>
          <a:ext cx="6096000" cy="4064000"/>
        </p:xfrm>
        <a:graphic>
          <a:graphicData uri="http://schemas.openxmlformats.org/presentationml/2006/ole">
            <mc:AlternateContent xmlns:mc="http://schemas.openxmlformats.org/markup-compatibility/2006">
              <mc:Choice xmlns:v="urn:schemas-microsoft-com:vml" Requires="v">
                <p:oleObj spid="_x0000_s67589" name="Equation" r:id="rId3" imgW="0" imgH="0" progId="Equation.DSMT4">
                  <p:embed/>
                </p:oleObj>
              </mc:Choice>
              <mc:Fallback>
                <p:oleObj name="Equation" r:id="rId3" imgW="0" imgH="0" progId="Equation.DSMT4">
                  <p:embed/>
                  <p:pic>
                    <p:nvPicPr>
                      <p:cNvPr id="29700" name="Rectangle 4">
                        <a:extLst>
                          <a:ext uri="{FF2B5EF4-FFF2-40B4-BE49-F238E27FC236}">
                            <a16:creationId xmlns:a16="http://schemas.microsoft.com/office/drawing/2014/main" id="{61713205-8488-BB41-AC31-18A2C0198176}"/>
                          </a:ext>
                        </a:extLst>
                      </p:cNvPr>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048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4490514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a:extLst>
              <a:ext uri="{FF2B5EF4-FFF2-40B4-BE49-F238E27FC236}">
                <a16:creationId xmlns:a16="http://schemas.microsoft.com/office/drawing/2014/main" id="{BB4384D9-9581-024C-A1DC-F4B6AA8CA285}"/>
              </a:ext>
            </a:extLst>
          </p:cNvPr>
          <p:cNvSpPr>
            <a:spLocks noGrp="1" noChangeArrowheads="1"/>
          </p:cNvSpPr>
          <p:nvPr>
            <p:ph type="body" idx="1"/>
          </p:nvPr>
        </p:nvSpPr>
        <p:spPr>
          <a:xfrm>
            <a:off x="2209800" y="304800"/>
            <a:ext cx="7772400" cy="5791200"/>
          </a:xfrm>
        </p:spPr>
        <p:txBody>
          <a:bodyPr/>
          <a:lstStyle/>
          <a:p>
            <a:pPr>
              <a:buFontTx/>
              <a:buNone/>
            </a:pPr>
            <a:r>
              <a:rPr lang="en-US" altLang="en-US"/>
              <a:t> </a:t>
            </a:r>
          </a:p>
        </p:txBody>
      </p:sp>
      <p:sp>
        <p:nvSpPr>
          <p:cNvPr id="30724" name="Rectangle 4">
            <a:extLst>
              <a:ext uri="{FF2B5EF4-FFF2-40B4-BE49-F238E27FC236}">
                <a16:creationId xmlns:a16="http://schemas.microsoft.com/office/drawing/2014/main" id="{8460F042-2257-1848-9A76-744C62A9D036}"/>
              </a:ext>
            </a:extLst>
          </p:cNvPr>
          <p:cNvSpPr>
            <a:spLocks noChangeArrowheads="1"/>
          </p:cNvSpPr>
          <p:nvPr/>
        </p:nvSpPr>
        <p:spPr bwMode="auto">
          <a:xfrm>
            <a:off x="2209800" y="152400"/>
            <a:ext cx="777240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har char="•"/>
              <a:defRPr sz="3200">
                <a:solidFill>
                  <a:schemeClr val="tx1"/>
                </a:solidFill>
                <a:latin typeface="Times New Roman" panose="02020603050405020304" pitchFamily="18" charset="0"/>
              </a:defRPr>
            </a:lvl1pPr>
            <a:lvl2pPr marL="990600" indent="-533400">
              <a:spcBef>
                <a:spcPct val="20000"/>
              </a:spcBef>
              <a:buChar char="–"/>
              <a:defRPr sz="2800">
                <a:solidFill>
                  <a:schemeClr val="tx1"/>
                </a:solidFill>
                <a:latin typeface="Times New Roman" panose="02020603050405020304" pitchFamily="18" charset="0"/>
              </a:defRPr>
            </a:lvl2pPr>
            <a:lvl3pPr marL="1371600" indent="-457200">
              <a:spcBef>
                <a:spcPct val="20000"/>
              </a:spcBef>
              <a:buChar char="•"/>
              <a:defRPr sz="2400">
                <a:solidFill>
                  <a:schemeClr val="tx1"/>
                </a:solidFill>
                <a:latin typeface="Times New Roman" panose="02020603050405020304" pitchFamily="18" charset="0"/>
              </a:defRPr>
            </a:lvl3pPr>
            <a:lvl4pPr marL="1752600" indent="-381000">
              <a:spcBef>
                <a:spcPct val="20000"/>
              </a:spcBef>
              <a:buChar char="–"/>
              <a:defRPr sz="2000">
                <a:solidFill>
                  <a:schemeClr val="tx1"/>
                </a:solidFill>
                <a:latin typeface="Times New Roman" panose="02020603050405020304" pitchFamily="18" charset="0"/>
              </a:defRPr>
            </a:lvl4pPr>
            <a:lvl5pPr marL="2209800" indent="-381000">
              <a:spcBef>
                <a:spcPct val="20000"/>
              </a:spcBef>
              <a:buChar char="»"/>
              <a:defRPr sz="2000">
                <a:solidFill>
                  <a:schemeClr val="tx1"/>
                </a:solidFill>
                <a:latin typeface="Times New Roman" panose="02020603050405020304" pitchFamily="18" charset="0"/>
              </a:defRPr>
            </a:lvl5pPr>
            <a:lvl6pPr marL="2667000" indent="-381000" fontAlgn="base">
              <a:spcBef>
                <a:spcPct val="20000"/>
              </a:spcBef>
              <a:spcAft>
                <a:spcPct val="0"/>
              </a:spcAft>
              <a:buChar char="»"/>
              <a:defRPr sz="2000">
                <a:solidFill>
                  <a:schemeClr val="tx1"/>
                </a:solidFill>
                <a:latin typeface="Times New Roman" panose="02020603050405020304" pitchFamily="18" charset="0"/>
              </a:defRPr>
            </a:lvl6pPr>
            <a:lvl7pPr marL="3124200" indent="-381000" fontAlgn="base">
              <a:spcBef>
                <a:spcPct val="20000"/>
              </a:spcBef>
              <a:spcAft>
                <a:spcPct val="0"/>
              </a:spcAft>
              <a:buChar char="»"/>
              <a:defRPr sz="2000">
                <a:solidFill>
                  <a:schemeClr val="tx1"/>
                </a:solidFill>
                <a:latin typeface="Times New Roman" panose="02020603050405020304" pitchFamily="18" charset="0"/>
              </a:defRPr>
            </a:lvl7pPr>
            <a:lvl8pPr marL="3581400" indent="-381000" fontAlgn="base">
              <a:spcBef>
                <a:spcPct val="20000"/>
              </a:spcBef>
              <a:spcAft>
                <a:spcPct val="0"/>
              </a:spcAft>
              <a:buChar char="»"/>
              <a:defRPr sz="2000">
                <a:solidFill>
                  <a:schemeClr val="tx1"/>
                </a:solidFill>
                <a:latin typeface="Times New Roman" panose="02020603050405020304" pitchFamily="18" charset="0"/>
              </a:defRPr>
            </a:lvl8pPr>
            <a:lvl9pPr marL="4038600" indent="-381000" fontAlgn="base">
              <a:spcBef>
                <a:spcPct val="20000"/>
              </a:spcBef>
              <a:spcAft>
                <a:spcPct val="0"/>
              </a:spcAft>
              <a:buChar char="»"/>
              <a:defRPr sz="2000">
                <a:solidFill>
                  <a:schemeClr val="tx1"/>
                </a:solidFill>
                <a:latin typeface="Times New Roman" panose="02020603050405020304" pitchFamily="18" charset="0"/>
              </a:defRPr>
            </a:lvl9pPr>
          </a:lstStyle>
          <a:p>
            <a:pPr algn="ctr">
              <a:buFontTx/>
              <a:buNone/>
            </a:pPr>
            <a:r>
              <a:rPr lang="en-US" altLang="en-US" sz="2800"/>
              <a:t>Steps to Hypothesis testing, continued</a:t>
            </a:r>
          </a:p>
          <a:p>
            <a:pPr algn="ctr">
              <a:buFontTx/>
              <a:buNone/>
            </a:pPr>
            <a:endParaRPr lang="en-US" altLang="en-US" sz="2800"/>
          </a:p>
          <a:p>
            <a:pPr algn="ctr">
              <a:buFontTx/>
              <a:buNone/>
            </a:pPr>
            <a:r>
              <a:rPr lang="en-US" altLang="en-US" sz="2800">
                <a:cs typeface="Times New Roman" panose="02020603050405020304" pitchFamily="18" charset="0"/>
              </a:rPr>
              <a:t>Make statistical decision</a:t>
            </a:r>
          </a:p>
          <a:p>
            <a:pPr algn="ctr">
              <a:buFontTx/>
              <a:buNone/>
            </a:pPr>
            <a:endParaRPr lang="en-US" altLang="en-US" sz="2400"/>
          </a:p>
        </p:txBody>
      </p:sp>
      <p:sp>
        <p:nvSpPr>
          <p:cNvPr id="30725" name="Line 5">
            <a:extLst>
              <a:ext uri="{FF2B5EF4-FFF2-40B4-BE49-F238E27FC236}">
                <a16:creationId xmlns:a16="http://schemas.microsoft.com/office/drawing/2014/main" id="{7C5DF0EC-4AA7-4744-9D93-61B41640C112}"/>
              </a:ext>
            </a:extLst>
          </p:cNvPr>
          <p:cNvSpPr>
            <a:spLocks noChangeShapeType="1"/>
          </p:cNvSpPr>
          <p:nvPr/>
        </p:nvSpPr>
        <p:spPr bwMode="auto">
          <a:xfrm>
            <a:off x="6477000" y="1676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6" name="Line 6">
            <a:extLst>
              <a:ext uri="{FF2B5EF4-FFF2-40B4-BE49-F238E27FC236}">
                <a16:creationId xmlns:a16="http://schemas.microsoft.com/office/drawing/2014/main" id="{617FC5CC-ED46-ED45-A880-8F0C629B558D}"/>
              </a:ext>
            </a:extLst>
          </p:cNvPr>
          <p:cNvSpPr>
            <a:spLocks noChangeShapeType="1"/>
          </p:cNvSpPr>
          <p:nvPr/>
        </p:nvSpPr>
        <p:spPr bwMode="auto">
          <a:xfrm>
            <a:off x="3886200" y="1981200"/>
            <a:ext cx="480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7" name="Line 7">
            <a:extLst>
              <a:ext uri="{FF2B5EF4-FFF2-40B4-BE49-F238E27FC236}">
                <a16:creationId xmlns:a16="http://schemas.microsoft.com/office/drawing/2014/main" id="{93AD2B26-F505-9E4D-BF76-80E15B4B8FA9}"/>
              </a:ext>
            </a:extLst>
          </p:cNvPr>
          <p:cNvSpPr>
            <a:spLocks noChangeShapeType="1"/>
          </p:cNvSpPr>
          <p:nvPr/>
        </p:nvSpPr>
        <p:spPr bwMode="auto">
          <a:xfrm flipH="1">
            <a:off x="3733800" y="1981200"/>
            <a:ext cx="152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8" name="Line 8">
            <a:extLst>
              <a:ext uri="{FF2B5EF4-FFF2-40B4-BE49-F238E27FC236}">
                <a16:creationId xmlns:a16="http://schemas.microsoft.com/office/drawing/2014/main" id="{FA7FC5EA-AF6A-B841-8498-81D1DE7B71EE}"/>
              </a:ext>
            </a:extLst>
          </p:cNvPr>
          <p:cNvSpPr>
            <a:spLocks noChangeShapeType="1"/>
          </p:cNvSpPr>
          <p:nvPr/>
        </p:nvSpPr>
        <p:spPr bwMode="auto">
          <a:xfrm>
            <a:off x="8763000" y="1981200"/>
            <a:ext cx="76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9" name="Text Box 9">
            <a:extLst>
              <a:ext uri="{FF2B5EF4-FFF2-40B4-BE49-F238E27FC236}">
                <a16:creationId xmlns:a16="http://schemas.microsoft.com/office/drawing/2014/main" id="{F6F44A1F-0822-874C-B43A-9DB54C19DFA9}"/>
              </a:ext>
            </a:extLst>
          </p:cNvPr>
          <p:cNvSpPr txBox="1">
            <a:spLocks noChangeArrowheads="1"/>
          </p:cNvSpPr>
          <p:nvPr/>
        </p:nvSpPr>
        <p:spPr bwMode="auto">
          <a:xfrm>
            <a:off x="2971800" y="2286000"/>
            <a:ext cx="2362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Do not Reject </a:t>
            </a:r>
            <a:r>
              <a:rPr lang="en-US" altLang="en-US">
                <a:solidFill>
                  <a:srgbClr val="800000"/>
                </a:solidFill>
              </a:rPr>
              <a:t>H</a:t>
            </a:r>
            <a:r>
              <a:rPr lang="en-US" altLang="en-US" baseline="-25000">
                <a:solidFill>
                  <a:srgbClr val="800000"/>
                </a:solidFill>
              </a:rPr>
              <a:t>0</a:t>
            </a:r>
            <a:endParaRPr lang="en-US" altLang="en-US">
              <a:solidFill>
                <a:srgbClr val="800000"/>
              </a:solidFill>
            </a:endParaRPr>
          </a:p>
        </p:txBody>
      </p:sp>
      <p:sp>
        <p:nvSpPr>
          <p:cNvPr id="30730" name="Text Box 10">
            <a:extLst>
              <a:ext uri="{FF2B5EF4-FFF2-40B4-BE49-F238E27FC236}">
                <a16:creationId xmlns:a16="http://schemas.microsoft.com/office/drawing/2014/main" id="{BFA174E2-32E3-584F-A392-29EEA23F2121}"/>
              </a:ext>
            </a:extLst>
          </p:cNvPr>
          <p:cNvSpPr txBox="1">
            <a:spLocks noChangeArrowheads="1"/>
          </p:cNvSpPr>
          <p:nvPr/>
        </p:nvSpPr>
        <p:spPr bwMode="auto">
          <a:xfrm>
            <a:off x="8077200" y="2362200"/>
            <a:ext cx="1447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Reject </a:t>
            </a:r>
            <a:r>
              <a:rPr lang="en-US" altLang="en-US">
                <a:solidFill>
                  <a:srgbClr val="800000"/>
                </a:solidFill>
              </a:rPr>
              <a:t>H</a:t>
            </a:r>
            <a:r>
              <a:rPr lang="en-US" altLang="en-US" baseline="-25000">
                <a:solidFill>
                  <a:srgbClr val="800000"/>
                </a:solidFill>
              </a:rPr>
              <a:t>0</a:t>
            </a:r>
          </a:p>
        </p:txBody>
      </p:sp>
      <p:sp>
        <p:nvSpPr>
          <p:cNvPr id="30731" name="Line 11">
            <a:extLst>
              <a:ext uri="{FF2B5EF4-FFF2-40B4-BE49-F238E27FC236}">
                <a16:creationId xmlns:a16="http://schemas.microsoft.com/office/drawing/2014/main" id="{856E4464-A42B-5B4A-AC7F-C4B7F7FCFA80}"/>
              </a:ext>
            </a:extLst>
          </p:cNvPr>
          <p:cNvSpPr>
            <a:spLocks noChangeShapeType="1"/>
          </p:cNvSpPr>
          <p:nvPr/>
        </p:nvSpPr>
        <p:spPr bwMode="auto">
          <a:xfrm>
            <a:off x="3733800" y="27432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2" name="Line 12">
            <a:extLst>
              <a:ext uri="{FF2B5EF4-FFF2-40B4-BE49-F238E27FC236}">
                <a16:creationId xmlns:a16="http://schemas.microsoft.com/office/drawing/2014/main" id="{05CD0CBB-7371-BF42-9EFC-9072CC75ECE5}"/>
              </a:ext>
            </a:extLst>
          </p:cNvPr>
          <p:cNvSpPr>
            <a:spLocks noChangeShapeType="1"/>
          </p:cNvSpPr>
          <p:nvPr/>
        </p:nvSpPr>
        <p:spPr bwMode="auto">
          <a:xfrm>
            <a:off x="8839200" y="28194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3" name="Text Box 13">
            <a:extLst>
              <a:ext uri="{FF2B5EF4-FFF2-40B4-BE49-F238E27FC236}">
                <a16:creationId xmlns:a16="http://schemas.microsoft.com/office/drawing/2014/main" id="{EDFBA2B2-9AEE-114E-AB78-206026F45B1B}"/>
              </a:ext>
            </a:extLst>
          </p:cNvPr>
          <p:cNvSpPr txBox="1">
            <a:spLocks noChangeArrowheads="1"/>
          </p:cNvSpPr>
          <p:nvPr/>
        </p:nvSpPr>
        <p:spPr bwMode="auto">
          <a:xfrm>
            <a:off x="2590800" y="3505200"/>
            <a:ext cx="3200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Conclude </a:t>
            </a:r>
            <a:r>
              <a:rPr lang="en-US" altLang="en-US">
                <a:solidFill>
                  <a:srgbClr val="800000"/>
                </a:solidFill>
              </a:rPr>
              <a:t>H</a:t>
            </a:r>
            <a:r>
              <a:rPr lang="en-US" altLang="en-US" baseline="-25000">
                <a:solidFill>
                  <a:srgbClr val="800000"/>
                </a:solidFill>
              </a:rPr>
              <a:t>0</a:t>
            </a:r>
            <a:r>
              <a:rPr lang="en-US" altLang="en-US"/>
              <a:t> </a:t>
            </a:r>
            <a:r>
              <a:rPr lang="en-US" altLang="en-US">
                <a:solidFill>
                  <a:srgbClr val="CC0000"/>
                </a:solidFill>
              </a:rPr>
              <a:t>may</a:t>
            </a:r>
            <a:r>
              <a:rPr lang="en-US" altLang="en-US"/>
              <a:t> be true</a:t>
            </a:r>
          </a:p>
        </p:txBody>
      </p:sp>
      <p:sp>
        <p:nvSpPr>
          <p:cNvPr id="30734" name="Line 14">
            <a:extLst>
              <a:ext uri="{FF2B5EF4-FFF2-40B4-BE49-F238E27FC236}">
                <a16:creationId xmlns:a16="http://schemas.microsoft.com/office/drawing/2014/main" id="{965915F4-62FF-9A4D-86C8-3E8FC629DCE4}"/>
              </a:ext>
            </a:extLst>
          </p:cNvPr>
          <p:cNvSpPr>
            <a:spLocks noChangeShapeType="1"/>
          </p:cNvSpPr>
          <p:nvPr/>
        </p:nvSpPr>
        <p:spPr bwMode="auto">
          <a:xfrm>
            <a:off x="3886200" y="4191000"/>
            <a:ext cx="914400" cy="990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5" name="Line 15">
            <a:extLst>
              <a:ext uri="{FF2B5EF4-FFF2-40B4-BE49-F238E27FC236}">
                <a16:creationId xmlns:a16="http://schemas.microsoft.com/office/drawing/2014/main" id="{FDCBF210-3EB7-694E-83A9-7DF29F0757FA}"/>
              </a:ext>
            </a:extLst>
          </p:cNvPr>
          <p:cNvSpPr>
            <a:spLocks noChangeShapeType="1"/>
          </p:cNvSpPr>
          <p:nvPr/>
        </p:nvSpPr>
        <p:spPr bwMode="auto">
          <a:xfrm flipH="1">
            <a:off x="6705600" y="4267200"/>
            <a:ext cx="1447800" cy="990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6" name="Text Box 16">
            <a:extLst>
              <a:ext uri="{FF2B5EF4-FFF2-40B4-BE49-F238E27FC236}">
                <a16:creationId xmlns:a16="http://schemas.microsoft.com/office/drawing/2014/main" id="{E2304651-B487-A642-9B0A-F8FA49FD11AC}"/>
              </a:ext>
            </a:extLst>
          </p:cNvPr>
          <p:cNvSpPr txBox="1">
            <a:spLocks noChangeArrowheads="1"/>
          </p:cNvSpPr>
          <p:nvPr/>
        </p:nvSpPr>
        <p:spPr bwMode="auto">
          <a:xfrm>
            <a:off x="4114800" y="5334000"/>
            <a:ext cx="30480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Make management/business/administrative decision</a:t>
            </a:r>
          </a:p>
        </p:txBody>
      </p:sp>
      <p:sp>
        <p:nvSpPr>
          <p:cNvPr id="30737" name="Text Box 17">
            <a:extLst>
              <a:ext uri="{FF2B5EF4-FFF2-40B4-BE49-F238E27FC236}">
                <a16:creationId xmlns:a16="http://schemas.microsoft.com/office/drawing/2014/main" id="{2D2E6716-D7F0-A043-A664-22D218690A60}"/>
              </a:ext>
            </a:extLst>
          </p:cNvPr>
          <p:cNvSpPr txBox="1">
            <a:spLocks noChangeArrowheads="1"/>
          </p:cNvSpPr>
          <p:nvPr/>
        </p:nvSpPr>
        <p:spPr bwMode="auto">
          <a:xfrm>
            <a:off x="7162800" y="3505200"/>
            <a:ext cx="32004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Conclude </a:t>
            </a:r>
            <a:r>
              <a:rPr lang="en-US" altLang="en-US">
                <a:solidFill>
                  <a:srgbClr val="800000"/>
                </a:solidFill>
              </a:rPr>
              <a:t>H</a:t>
            </a:r>
            <a:r>
              <a:rPr lang="en-US" altLang="en-US" baseline="-25000">
                <a:solidFill>
                  <a:srgbClr val="800000"/>
                </a:solidFill>
              </a:rPr>
              <a:t>1</a:t>
            </a:r>
            <a:r>
              <a:rPr lang="en-US" altLang="en-US"/>
              <a:t> </a:t>
            </a:r>
            <a:r>
              <a:rPr lang="en-US" altLang="en-US">
                <a:solidFill>
                  <a:srgbClr val="CC0000"/>
                </a:solidFill>
              </a:rPr>
              <a:t>is</a:t>
            </a:r>
            <a:r>
              <a:rPr lang="en-US" altLang="en-US"/>
              <a:t> “true”</a:t>
            </a:r>
          </a:p>
          <a:p>
            <a:pPr>
              <a:spcBef>
                <a:spcPct val="50000"/>
              </a:spcBef>
            </a:pPr>
            <a:r>
              <a:rPr lang="en-US" altLang="en-US" sz="1600"/>
              <a:t>(There is sufficient evidence of H1)</a:t>
            </a:r>
          </a:p>
        </p:txBody>
      </p:sp>
    </p:spTree>
    <p:extLst>
      <p:ext uri="{BB962C8B-B14F-4D97-AF65-F5344CB8AC3E}">
        <p14:creationId xmlns:p14="http://schemas.microsoft.com/office/powerpoint/2010/main" val="47977938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3A413AE7-01A7-674A-A483-69D4FB179685}"/>
              </a:ext>
            </a:extLst>
          </p:cNvPr>
          <p:cNvSpPr>
            <a:spLocks noGrp="1" noChangeArrowheads="1"/>
          </p:cNvSpPr>
          <p:nvPr>
            <p:ph type="title"/>
          </p:nvPr>
        </p:nvSpPr>
        <p:spPr>
          <a:xfrm>
            <a:off x="2209800" y="0"/>
            <a:ext cx="7772400" cy="762000"/>
          </a:xfrm>
        </p:spPr>
        <p:txBody>
          <a:bodyPr>
            <a:noAutofit/>
          </a:bodyPr>
          <a:lstStyle/>
          <a:p>
            <a:r>
              <a:rPr lang="en-US" altLang="en-US" sz="2000" dirty="0"/>
              <a:t>When do we use a two-tail test?</a:t>
            </a:r>
            <a:br>
              <a:rPr lang="en-US" altLang="en-US" sz="2000" dirty="0"/>
            </a:br>
            <a:r>
              <a:rPr lang="en-US" altLang="en-US" sz="2000" dirty="0"/>
              <a:t>when do we use a one-tail test?</a:t>
            </a:r>
          </a:p>
        </p:txBody>
      </p:sp>
      <p:sp>
        <p:nvSpPr>
          <p:cNvPr id="32771" name="Rectangle 3">
            <a:extLst>
              <a:ext uri="{FF2B5EF4-FFF2-40B4-BE49-F238E27FC236}">
                <a16:creationId xmlns:a16="http://schemas.microsoft.com/office/drawing/2014/main" id="{7EFFDA41-CE72-F943-B5FA-1447932D101B}"/>
              </a:ext>
            </a:extLst>
          </p:cNvPr>
          <p:cNvSpPr>
            <a:spLocks noGrp="1" noChangeArrowheads="1"/>
          </p:cNvSpPr>
          <p:nvPr>
            <p:ph type="body" idx="1"/>
          </p:nvPr>
        </p:nvSpPr>
        <p:spPr>
          <a:xfrm>
            <a:off x="1905000" y="1143000"/>
            <a:ext cx="8610600" cy="5715000"/>
          </a:xfrm>
        </p:spPr>
        <p:txBody>
          <a:bodyPr/>
          <a:lstStyle/>
          <a:p>
            <a:r>
              <a:rPr lang="en-US" altLang="en-US" sz="2800"/>
              <a:t>The answer depends on the question you are trying to answer.</a:t>
            </a:r>
          </a:p>
          <a:p>
            <a:r>
              <a:rPr lang="en-US" altLang="en-US" sz="2800"/>
              <a:t>A two-tail is used when the researcher has no idea which direction the study will go, interested in both direction.</a:t>
            </a:r>
            <a:r>
              <a:rPr lang="en-US" altLang="en-US"/>
              <a:t>  </a:t>
            </a:r>
            <a:r>
              <a:rPr lang="en-US" altLang="en-US" sz="1800"/>
              <a:t>(example: testing a new technique, a new product, a new theory and we don’t know the direction)</a:t>
            </a:r>
          </a:p>
          <a:p>
            <a:r>
              <a:rPr lang="en-US" altLang="en-US" sz="1800"/>
              <a:t>A new machine is producing 12 fluid once can of soft drink.  The quality control manager is concern with cans containing too much or too little. Then, the test is a two-tailed test.  That is the two rejection regions in tails is most likely (higher probability) to provide evidence of H</a:t>
            </a:r>
            <a:r>
              <a:rPr lang="en-US" altLang="en-US" sz="1800" baseline="-25000"/>
              <a:t>1.</a:t>
            </a:r>
          </a:p>
          <a:p>
            <a:pPr>
              <a:buFontTx/>
              <a:buNone/>
            </a:pPr>
            <a:endParaRPr lang="en-US" altLang="en-US" sz="1800"/>
          </a:p>
          <a:p>
            <a:pPr>
              <a:buFontTx/>
              <a:buNone/>
            </a:pPr>
            <a:endParaRPr lang="en-US" altLang="en-US"/>
          </a:p>
        </p:txBody>
      </p:sp>
      <p:graphicFrame>
        <p:nvGraphicFramePr>
          <p:cNvPr id="32784" name="Object 16">
            <a:extLst>
              <a:ext uri="{FF2B5EF4-FFF2-40B4-BE49-F238E27FC236}">
                <a16:creationId xmlns:a16="http://schemas.microsoft.com/office/drawing/2014/main" id="{0FA30C58-FC48-E041-B216-2BC2E03CBCE7}"/>
              </a:ext>
            </a:extLst>
          </p:cNvPr>
          <p:cNvGraphicFramePr>
            <a:graphicFrameLocks noChangeAspect="1"/>
          </p:cNvGraphicFramePr>
          <p:nvPr/>
        </p:nvGraphicFramePr>
        <p:xfrm>
          <a:off x="2667000" y="5486400"/>
          <a:ext cx="1384300" cy="622300"/>
        </p:xfrm>
        <a:graphic>
          <a:graphicData uri="http://schemas.openxmlformats.org/presentationml/2006/ole">
            <mc:AlternateContent xmlns:mc="http://schemas.openxmlformats.org/markup-compatibility/2006">
              <mc:Choice xmlns:v="urn:schemas-microsoft-com:vml" Requires="v">
                <p:oleObj spid="_x0000_s68613" name="Equation" r:id="rId3" imgW="15944850" imgH="7169150" progId="Equation.3">
                  <p:embed/>
                </p:oleObj>
              </mc:Choice>
              <mc:Fallback>
                <p:oleObj name="Equation" r:id="rId3" imgW="15944850" imgH="7169150" progId="Equation.3">
                  <p:embed/>
                  <p:pic>
                    <p:nvPicPr>
                      <p:cNvPr id="32784" name="Object 16">
                        <a:extLst>
                          <a:ext uri="{FF2B5EF4-FFF2-40B4-BE49-F238E27FC236}">
                            <a16:creationId xmlns:a16="http://schemas.microsoft.com/office/drawing/2014/main" id="{0FA30C58-FC48-E041-B216-2BC2E03CBC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5486400"/>
                        <a:ext cx="138430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85" name="Freeform 17">
            <a:extLst>
              <a:ext uri="{FF2B5EF4-FFF2-40B4-BE49-F238E27FC236}">
                <a16:creationId xmlns:a16="http://schemas.microsoft.com/office/drawing/2014/main" id="{BFDC51B1-BD5B-BA41-9AFA-739E2F96668C}"/>
              </a:ext>
            </a:extLst>
          </p:cNvPr>
          <p:cNvSpPr>
            <a:spLocks/>
          </p:cNvSpPr>
          <p:nvPr/>
        </p:nvSpPr>
        <p:spPr bwMode="auto">
          <a:xfrm>
            <a:off x="8229600" y="5943600"/>
            <a:ext cx="762000" cy="304800"/>
          </a:xfrm>
          <a:custGeom>
            <a:avLst/>
            <a:gdLst>
              <a:gd name="T0" fmla="*/ 480 w 480"/>
              <a:gd name="T1" fmla="*/ 180 h 192"/>
              <a:gd name="T2" fmla="*/ 432 w 480"/>
              <a:gd name="T3" fmla="*/ 138 h 192"/>
              <a:gd name="T4" fmla="*/ 233 w 480"/>
              <a:gd name="T5" fmla="*/ 105 h 192"/>
              <a:gd name="T6" fmla="*/ 134 w 480"/>
              <a:gd name="T7" fmla="*/ 72 h 192"/>
              <a:gd name="T8" fmla="*/ 22 w 480"/>
              <a:gd name="T9" fmla="*/ 3 h 192"/>
              <a:gd name="T10" fmla="*/ 0 w 480"/>
              <a:gd name="T11" fmla="*/ 0 h 192"/>
              <a:gd name="T12" fmla="*/ 12 w 480"/>
              <a:gd name="T13" fmla="*/ 192 h 192"/>
              <a:gd name="T14" fmla="*/ 480 w 480"/>
              <a:gd name="T15" fmla="*/ 185 h 192"/>
              <a:gd name="T16" fmla="*/ 480 w 480"/>
              <a:gd name="T17" fmla="*/ 18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0" h="192">
                <a:moveTo>
                  <a:pt x="480" y="180"/>
                </a:moveTo>
                <a:lnTo>
                  <a:pt x="432" y="138"/>
                </a:lnTo>
                <a:lnTo>
                  <a:pt x="233" y="105"/>
                </a:lnTo>
                <a:lnTo>
                  <a:pt x="134" y="72"/>
                </a:lnTo>
                <a:lnTo>
                  <a:pt x="22" y="3"/>
                </a:lnTo>
                <a:lnTo>
                  <a:pt x="0" y="0"/>
                </a:lnTo>
                <a:lnTo>
                  <a:pt x="12" y="192"/>
                </a:lnTo>
                <a:lnTo>
                  <a:pt x="480" y="185"/>
                </a:lnTo>
                <a:lnTo>
                  <a:pt x="480" y="180"/>
                </a:lnTo>
              </a:path>
            </a:pathLst>
          </a:custGeom>
          <a:solidFill>
            <a:srgbClr val="C3DBFF"/>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6" name="Freeform 18">
            <a:extLst>
              <a:ext uri="{FF2B5EF4-FFF2-40B4-BE49-F238E27FC236}">
                <a16:creationId xmlns:a16="http://schemas.microsoft.com/office/drawing/2014/main" id="{33191762-A5B4-3D4F-A71B-38F2CCAD7060}"/>
              </a:ext>
            </a:extLst>
          </p:cNvPr>
          <p:cNvSpPr>
            <a:spLocks/>
          </p:cNvSpPr>
          <p:nvPr/>
        </p:nvSpPr>
        <p:spPr bwMode="auto">
          <a:xfrm>
            <a:off x="5943601" y="5943601"/>
            <a:ext cx="754063" cy="303213"/>
          </a:xfrm>
          <a:custGeom>
            <a:avLst/>
            <a:gdLst>
              <a:gd name="T0" fmla="*/ 0 w 474"/>
              <a:gd name="T1" fmla="*/ 186 h 191"/>
              <a:gd name="T2" fmla="*/ 48 w 474"/>
              <a:gd name="T3" fmla="*/ 144 h 191"/>
              <a:gd name="T4" fmla="*/ 246 w 474"/>
              <a:gd name="T5" fmla="*/ 111 h 191"/>
              <a:gd name="T6" fmla="*/ 345 w 474"/>
              <a:gd name="T7" fmla="*/ 78 h 191"/>
              <a:gd name="T8" fmla="*/ 456 w 474"/>
              <a:gd name="T9" fmla="*/ 9 h 191"/>
              <a:gd name="T10" fmla="*/ 474 w 474"/>
              <a:gd name="T11" fmla="*/ 0 h 191"/>
              <a:gd name="T12" fmla="*/ 468 w 474"/>
              <a:gd name="T13" fmla="*/ 186 h 191"/>
              <a:gd name="T14" fmla="*/ 0 w 474"/>
              <a:gd name="T15" fmla="*/ 191 h 191"/>
              <a:gd name="T16" fmla="*/ 0 w 474"/>
              <a:gd name="T17" fmla="*/ 186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191">
                <a:moveTo>
                  <a:pt x="0" y="186"/>
                </a:moveTo>
                <a:lnTo>
                  <a:pt x="48" y="144"/>
                </a:lnTo>
                <a:lnTo>
                  <a:pt x="246" y="111"/>
                </a:lnTo>
                <a:lnTo>
                  <a:pt x="345" y="78"/>
                </a:lnTo>
                <a:lnTo>
                  <a:pt x="456" y="9"/>
                </a:lnTo>
                <a:lnTo>
                  <a:pt x="474" y="0"/>
                </a:lnTo>
                <a:lnTo>
                  <a:pt x="468" y="186"/>
                </a:lnTo>
                <a:lnTo>
                  <a:pt x="0" y="191"/>
                </a:lnTo>
                <a:lnTo>
                  <a:pt x="0" y="186"/>
                </a:lnTo>
              </a:path>
            </a:pathLst>
          </a:custGeom>
          <a:solidFill>
            <a:srgbClr val="C3DBFF"/>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7" name="Freeform 19">
            <a:extLst>
              <a:ext uri="{FF2B5EF4-FFF2-40B4-BE49-F238E27FC236}">
                <a16:creationId xmlns:a16="http://schemas.microsoft.com/office/drawing/2014/main" id="{7DCA3185-BD40-3E4C-B83B-8ABD3A11E950}"/>
              </a:ext>
            </a:extLst>
          </p:cNvPr>
          <p:cNvSpPr>
            <a:spLocks/>
          </p:cNvSpPr>
          <p:nvPr/>
        </p:nvSpPr>
        <p:spPr bwMode="auto">
          <a:xfrm>
            <a:off x="6096000" y="5257800"/>
            <a:ext cx="1447800" cy="914400"/>
          </a:xfrm>
          <a:custGeom>
            <a:avLst/>
            <a:gdLst>
              <a:gd name="T0" fmla="*/ 0 w 600"/>
              <a:gd name="T1" fmla="*/ 575 h 576"/>
              <a:gd name="T2" fmla="*/ 63 w 600"/>
              <a:gd name="T3" fmla="*/ 570 h 576"/>
              <a:gd name="T4" fmla="*/ 95 w 600"/>
              <a:gd name="T5" fmla="*/ 562 h 576"/>
              <a:gd name="T6" fmla="*/ 127 w 600"/>
              <a:gd name="T7" fmla="*/ 553 h 576"/>
              <a:gd name="T8" fmla="*/ 158 w 600"/>
              <a:gd name="T9" fmla="*/ 540 h 576"/>
              <a:gd name="T10" fmla="*/ 190 w 600"/>
              <a:gd name="T11" fmla="*/ 521 h 576"/>
              <a:gd name="T12" fmla="*/ 222 w 600"/>
              <a:gd name="T13" fmla="*/ 498 h 576"/>
              <a:gd name="T14" fmla="*/ 284 w 600"/>
              <a:gd name="T15" fmla="*/ 432 h 576"/>
              <a:gd name="T16" fmla="*/ 347 w 600"/>
              <a:gd name="T17" fmla="*/ 338 h 576"/>
              <a:gd name="T18" fmla="*/ 410 w 600"/>
              <a:gd name="T19" fmla="*/ 224 h 576"/>
              <a:gd name="T20" fmla="*/ 441 w 600"/>
              <a:gd name="T21" fmla="*/ 167 h 576"/>
              <a:gd name="T22" fmla="*/ 473 w 600"/>
              <a:gd name="T23" fmla="*/ 114 h 576"/>
              <a:gd name="T24" fmla="*/ 505 w 600"/>
              <a:gd name="T25" fmla="*/ 67 h 576"/>
              <a:gd name="T26" fmla="*/ 535 w 600"/>
              <a:gd name="T27" fmla="*/ 31 h 576"/>
              <a:gd name="T28" fmla="*/ 567 w 600"/>
              <a:gd name="T29" fmla="*/ 8 h 576"/>
              <a:gd name="T30" fmla="*/ 599 w 600"/>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8" name="Freeform 20">
            <a:extLst>
              <a:ext uri="{FF2B5EF4-FFF2-40B4-BE49-F238E27FC236}">
                <a16:creationId xmlns:a16="http://schemas.microsoft.com/office/drawing/2014/main" id="{5517344A-8BB7-B04D-9673-CCF931C17E99}"/>
              </a:ext>
            </a:extLst>
          </p:cNvPr>
          <p:cNvSpPr>
            <a:spLocks/>
          </p:cNvSpPr>
          <p:nvPr/>
        </p:nvSpPr>
        <p:spPr bwMode="auto">
          <a:xfrm>
            <a:off x="7543800" y="5257800"/>
            <a:ext cx="1447800" cy="914400"/>
          </a:xfrm>
          <a:custGeom>
            <a:avLst/>
            <a:gdLst>
              <a:gd name="T0" fmla="*/ 575 w 576"/>
              <a:gd name="T1" fmla="*/ 575 h 576"/>
              <a:gd name="T2" fmla="*/ 515 w 576"/>
              <a:gd name="T3" fmla="*/ 570 h 576"/>
              <a:gd name="T4" fmla="*/ 484 w 576"/>
              <a:gd name="T5" fmla="*/ 562 h 576"/>
              <a:gd name="T6" fmla="*/ 455 w 576"/>
              <a:gd name="T7" fmla="*/ 553 h 576"/>
              <a:gd name="T8" fmla="*/ 424 w 576"/>
              <a:gd name="T9" fmla="*/ 540 h 576"/>
              <a:gd name="T10" fmla="*/ 393 w 576"/>
              <a:gd name="T11" fmla="*/ 521 h 576"/>
              <a:gd name="T12" fmla="*/ 364 w 576"/>
              <a:gd name="T13" fmla="*/ 498 h 576"/>
              <a:gd name="T14" fmla="*/ 303 w 576"/>
              <a:gd name="T15" fmla="*/ 432 h 576"/>
              <a:gd name="T16" fmla="*/ 242 w 576"/>
              <a:gd name="T17" fmla="*/ 338 h 576"/>
              <a:gd name="T18" fmla="*/ 182 w 576"/>
              <a:gd name="T19" fmla="*/ 224 h 576"/>
              <a:gd name="T20" fmla="*/ 151 w 576"/>
              <a:gd name="T21" fmla="*/ 167 h 576"/>
              <a:gd name="T22" fmla="*/ 120 w 576"/>
              <a:gd name="T23" fmla="*/ 114 h 576"/>
              <a:gd name="T24" fmla="*/ 91 w 576"/>
              <a:gd name="T25" fmla="*/ 67 h 576"/>
              <a:gd name="T26" fmla="*/ 60 w 576"/>
              <a:gd name="T27" fmla="*/ 31 h 576"/>
              <a:gd name="T28" fmla="*/ 30 w 576"/>
              <a:gd name="T29" fmla="*/ 8 h 576"/>
              <a:gd name="T30" fmla="*/ 0 w 576"/>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9" name="Line 21">
            <a:extLst>
              <a:ext uri="{FF2B5EF4-FFF2-40B4-BE49-F238E27FC236}">
                <a16:creationId xmlns:a16="http://schemas.microsoft.com/office/drawing/2014/main" id="{2B09EC57-D025-154B-ADF8-1DF5C611F0F6}"/>
              </a:ext>
            </a:extLst>
          </p:cNvPr>
          <p:cNvSpPr>
            <a:spLocks noChangeShapeType="1"/>
          </p:cNvSpPr>
          <p:nvPr/>
        </p:nvSpPr>
        <p:spPr bwMode="auto">
          <a:xfrm>
            <a:off x="6019800" y="6248400"/>
            <a:ext cx="3048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90" name="Freeform 22">
            <a:extLst>
              <a:ext uri="{FF2B5EF4-FFF2-40B4-BE49-F238E27FC236}">
                <a16:creationId xmlns:a16="http://schemas.microsoft.com/office/drawing/2014/main" id="{669DD9DA-6E35-5D45-B565-E0D0521F1F83}"/>
              </a:ext>
            </a:extLst>
          </p:cNvPr>
          <p:cNvSpPr>
            <a:spLocks/>
          </p:cNvSpPr>
          <p:nvPr/>
        </p:nvSpPr>
        <p:spPr bwMode="auto">
          <a:xfrm>
            <a:off x="6553200" y="6096000"/>
            <a:ext cx="306388" cy="306388"/>
          </a:xfrm>
          <a:custGeom>
            <a:avLst/>
            <a:gdLst>
              <a:gd name="T0" fmla="*/ 192 w 193"/>
              <a:gd name="T1" fmla="*/ 96 h 193"/>
              <a:gd name="T2" fmla="*/ 113 w 193"/>
              <a:gd name="T3" fmla="*/ 79 h 193"/>
              <a:gd name="T4" fmla="*/ 96 w 193"/>
              <a:gd name="T5" fmla="*/ 0 h 193"/>
              <a:gd name="T6" fmla="*/ 79 w 193"/>
              <a:gd name="T7" fmla="*/ 79 h 193"/>
              <a:gd name="T8" fmla="*/ 0 w 193"/>
              <a:gd name="T9" fmla="*/ 96 h 193"/>
              <a:gd name="T10" fmla="*/ 79 w 193"/>
              <a:gd name="T11" fmla="*/ 113 h 193"/>
              <a:gd name="T12" fmla="*/ 96 w 193"/>
              <a:gd name="T13" fmla="*/ 192 h 193"/>
              <a:gd name="T14" fmla="*/ 113 w 193"/>
              <a:gd name="T15" fmla="*/ 113 h 193"/>
              <a:gd name="T16" fmla="*/ 192 w 193"/>
              <a:gd name="T17" fmla="*/ 9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1" name="Line 23">
            <a:extLst>
              <a:ext uri="{FF2B5EF4-FFF2-40B4-BE49-F238E27FC236}">
                <a16:creationId xmlns:a16="http://schemas.microsoft.com/office/drawing/2014/main" id="{68FD1B48-843C-D040-B2FB-F7B803F3BC4E}"/>
              </a:ext>
            </a:extLst>
          </p:cNvPr>
          <p:cNvSpPr>
            <a:spLocks noChangeShapeType="1"/>
          </p:cNvSpPr>
          <p:nvPr/>
        </p:nvSpPr>
        <p:spPr bwMode="auto">
          <a:xfrm>
            <a:off x="7543800" y="5257800"/>
            <a:ext cx="0" cy="990600"/>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2792" name="Freeform 24">
            <a:extLst>
              <a:ext uri="{FF2B5EF4-FFF2-40B4-BE49-F238E27FC236}">
                <a16:creationId xmlns:a16="http://schemas.microsoft.com/office/drawing/2014/main" id="{B77756F2-A697-4844-8093-CDF1E56468BF}"/>
              </a:ext>
            </a:extLst>
          </p:cNvPr>
          <p:cNvSpPr>
            <a:spLocks/>
          </p:cNvSpPr>
          <p:nvPr/>
        </p:nvSpPr>
        <p:spPr bwMode="auto">
          <a:xfrm>
            <a:off x="8153400" y="6096000"/>
            <a:ext cx="306388" cy="306388"/>
          </a:xfrm>
          <a:custGeom>
            <a:avLst/>
            <a:gdLst>
              <a:gd name="T0" fmla="*/ 192 w 193"/>
              <a:gd name="T1" fmla="*/ 96 h 193"/>
              <a:gd name="T2" fmla="*/ 113 w 193"/>
              <a:gd name="T3" fmla="*/ 79 h 193"/>
              <a:gd name="T4" fmla="*/ 96 w 193"/>
              <a:gd name="T5" fmla="*/ 0 h 193"/>
              <a:gd name="T6" fmla="*/ 79 w 193"/>
              <a:gd name="T7" fmla="*/ 79 h 193"/>
              <a:gd name="T8" fmla="*/ 0 w 193"/>
              <a:gd name="T9" fmla="*/ 96 h 193"/>
              <a:gd name="T10" fmla="*/ 79 w 193"/>
              <a:gd name="T11" fmla="*/ 113 h 193"/>
              <a:gd name="T12" fmla="*/ 96 w 193"/>
              <a:gd name="T13" fmla="*/ 192 h 193"/>
              <a:gd name="T14" fmla="*/ 113 w 193"/>
              <a:gd name="T15" fmla="*/ 113 h 193"/>
              <a:gd name="T16" fmla="*/ 192 w 193"/>
              <a:gd name="T17" fmla="*/ 9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3" name="Rectangle 25">
            <a:extLst>
              <a:ext uri="{FF2B5EF4-FFF2-40B4-BE49-F238E27FC236}">
                <a16:creationId xmlns:a16="http://schemas.microsoft.com/office/drawing/2014/main" id="{E418CB9A-934B-854B-8BA9-72CA3767B89F}"/>
              </a:ext>
            </a:extLst>
          </p:cNvPr>
          <p:cNvSpPr>
            <a:spLocks noChangeArrowheads="1"/>
          </p:cNvSpPr>
          <p:nvPr/>
        </p:nvSpPr>
        <p:spPr bwMode="auto">
          <a:xfrm>
            <a:off x="7315200" y="6248400"/>
            <a:ext cx="5334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000" b="1"/>
              <a:t>12</a:t>
            </a:r>
          </a:p>
        </p:txBody>
      </p:sp>
    </p:spTree>
    <p:extLst>
      <p:ext uri="{BB962C8B-B14F-4D97-AF65-F5344CB8AC3E}">
        <p14:creationId xmlns:p14="http://schemas.microsoft.com/office/powerpoint/2010/main" val="155792603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a:extLst>
              <a:ext uri="{FF2B5EF4-FFF2-40B4-BE49-F238E27FC236}">
                <a16:creationId xmlns:a16="http://schemas.microsoft.com/office/drawing/2014/main" id="{95F4497C-E55C-604D-B8D6-0B0EE8753EA5}"/>
              </a:ext>
            </a:extLst>
          </p:cNvPr>
          <p:cNvSpPr>
            <a:spLocks noGrp="1" noChangeArrowheads="1"/>
          </p:cNvSpPr>
          <p:nvPr>
            <p:ph type="body" idx="1"/>
          </p:nvPr>
        </p:nvSpPr>
        <p:spPr>
          <a:xfrm>
            <a:off x="2209800" y="381000"/>
            <a:ext cx="7772400" cy="5715000"/>
          </a:xfrm>
        </p:spPr>
        <p:txBody>
          <a:bodyPr/>
          <a:lstStyle/>
          <a:p>
            <a:r>
              <a:rPr lang="en-US" altLang="en-US" sz="2400"/>
              <a:t>One-tail test is used when the researcher is interested in the direction.  </a:t>
            </a:r>
          </a:p>
          <a:p>
            <a:r>
              <a:rPr lang="en-US" altLang="en-US" sz="2400"/>
              <a:t>Example:  The soft-drink company puts a label on cans claiming they contain 12 oz.  A consumer advocate desires to test this statement.  She would assume that each can contains </a:t>
            </a:r>
            <a:r>
              <a:rPr lang="en-US" altLang="en-US" sz="2400">
                <a:solidFill>
                  <a:srgbClr val="660033"/>
                </a:solidFill>
              </a:rPr>
              <a:t>at least</a:t>
            </a:r>
            <a:r>
              <a:rPr lang="en-US" altLang="en-US" sz="2400"/>
              <a:t> 12 oz and tries to find evidence to the contrary.  That is, she examines the evidence for less than 12 0z.  </a:t>
            </a:r>
          </a:p>
          <a:p>
            <a:r>
              <a:rPr lang="en-US" altLang="en-US" sz="2400"/>
              <a:t>What tail of the distribution is the most logical (higher probability) to find that evidence?  The only way to reject the claim is to get evidence of less than 12 oz, left tail. </a:t>
            </a:r>
          </a:p>
          <a:p>
            <a:endParaRPr lang="en-US" altLang="en-US" sz="2400"/>
          </a:p>
        </p:txBody>
      </p:sp>
      <p:graphicFrame>
        <p:nvGraphicFramePr>
          <p:cNvPr id="33796" name="Object 4">
            <a:extLst>
              <a:ext uri="{FF2B5EF4-FFF2-40B4-BE49-F238E27FC236}">
                <a16:creationId xmlns:a16="http://schemas.microsoft.com/office/drawing/2014/main" id="{9C2F6E8C-8E97-8540-AAAC-962FD4E237F9}"/>
              </a:ext>
            </a:extLst>
          </p:cNvPr>
          <p:cNvGraphicFramePr>
            <a:graphicFrameLocks noChangeAspect="1"/>
          </p:cNvGraphicFramePr>
          <p:nvPr/>
        </p:nvGraphicFramePr>
        <p:xfrm>
          <a:off x="2901950" y="5486400"/>
          <a:ext cx="1371600" cy="622300"/>
        </p:xfrm>
        <a:graphic>
          <a:graphicData uri="http://schemas.openxmlformats.org/presentationml/2006/ole">
            <mc:AlternateContent xmlns:mc="http://schemas.openxmlformats.org/markup-compatibility/2006">
              <mc:Choice xmlns:v="urn:schemas-microsoft-com:vml" Requires="v">
                <p:oleObj spid="_x0000_s69637" name="Equation" r:id="rId3" imgW="15798800" imgH="7169150" progId="Equation.3">
                  <p:embed/>
                </p:oleObj>
              </mc:Choice>
              <mc:Fallback>
                <p:oleObj name="Equation" r:id="rId3" imgW="15798800" imgH="7169150" progId="Equation.3">
                  <p:embed/>
                  <p:pic>
                    <p:nvPicPr>
                      <p:cNvPr id="33796" name="Object 4">
                        <a:extLst>
                          <a:ext uri="{FF2B5EF4-FFF2-40B4-BE49-F238E27FC236}">
                            <a16:creationId xmlns:a16="http://schemas.microsoft.com/office/drawing/2014/main" id="{9C2F6E8C-8E97-8540-AAAC-962FD4E237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1950" y="5486400"/>
                        <a:ext cx="137160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7" name="Freeform 5">
            <a:extLst>
              <a:ext uri="{FF2B5EF4-FFF2-40B4-BE49-F238E27FC236}">
                <a16:creationId xmlns:a16="http://schemas.microsoft.com/office/drawing/2014/main" id="{189C2CEE-293F-9247-BC28-C09E238FBD85}"/>
              </a:ext>
            </a:extLst>
          </p:cNvPr>
          <p:cNvSpPr>
            <a:spLocks/>
          </p:cNvSpPr>
          <p:nvPr/>
        </p:nvSpPr>
        <p:spPr bwMode="auto">
          <a:xfrm>
            <a:off x="6019801" y="5943601"/>
            <a:ext cx="754063" cy="303213"/>
          </a:xfrm>
          <a:custGeom>
            <a:avLst/>
            <a:gdLst>
              <a:gd name="T0" fmla="*/ 0 w 474"/>
              <a:gd name="T1" fmla="*/ 186 h 191"/>
              <a:gd name="T2" fmla="*/ 48 w 474"/>
              <a:gd name="T3" fmla="*/ 144 h 191"/>
              <a:gd name="T4" fmla="*/ 246 w 474"/>
              <a:gd name="T5" fmla="*/ 111 h 191"/>
              <a:gd name="T6" fmla="*/ 345 w 474"/>
              <a:gd name="T7" fmla="*/ 78 h 191"/>
              <a:gd name="T8" fmla="*/ 456 w 474"/>
              <a:gd name="T9" fmla="*/ 9 h 191"/>
              <a:gd name="T10" fmla="*/ 474 w 474"/>
              <a:gd name="T11" fmla="*/ 0 h 191"/>
              <a:gd name="T12" fmla="*/ 468 w 474"/>
              <a:gd name="T13" fmla="*/ 186 h 191"/>
              <a:gd name="T14" fmla="*/ 0 w 474"/>
              <a:gd name="T15" fmla="*/ 191 h 191"/>
              <a:gd name="T16" fmla="*/ 0 w 474"/>
              <a:gd name="T17" fmla="*/ 186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191">
                <a:moveTo>
                  <a:pt x="0" y="186"/>
                </a:moveTo>
                <a:lnTo>
                  <a:pt x="48" y="144"/>
                </a:lnTo>
                <a:lnTo>
                  <a:pt x="246" y="111"/>
                </a:lnTo>
                <a:lnTo>
                  <a:pt x="345" y="78"/>
                </a:lnTo>
                <a:lnTo>
                  <a:pt x="456" y="9"/>
                </a:lnTo>
                <a:lnTo>
                  <a:pt x="474" y="0"/>
                </a:lnTo>
                <a:lnTo>
                  <a:pt x="468" y="186"/>
                </a:lnTo>
                <a:lnTo>
                  <a:pt x="0" y="191"/>
                </a:lnTo>
                <a:lnTo>
                  <a:pt x="0" y="186"/>
                </a:lnTo>
              </a:path>
            </a:pathLst>
          </a:custGeom>
          <a:solidFill>
            <a:srgbClr val="C3DBFF"/>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798" name="Freeform 6">
            <a:extLst>
              <a:ext uri="{FF2B5EF4-FFF2-40B4-BE49-F238E27FC236}">
                <a16:creationId xmlns:a16="http://schemas.microsoft.com/office/drawing/2014/main" id="{B3BE5787-7FF9-554F-88D0-A19864D9DFDB}"/>
              </a:ext>
            </a:extLst>
          </p:cNvPr>
          <p:cNvSpPr>
            <a:spLocks/>
          </p:cNvSpPr>
          <p:nvPr/>
        </p:nvSpPr>
        <p:spPr bwMode="auto">
          <a:xfrm>
            <a:off x="6096000" y="5257800"/>
            <a:ext cx="1447800" cy="914400"/>
          </a:xfrm>
          <a:custGeom>
            <a:avLst/>
            <a:gdLst>
              <a:gd name="T0" fmla="*/ 0 w 600"/>
              <a:gd name="T1" fmla="*/ 575 h 576"/>
              <a:gd name="T2" fmla="*/ 63 w 600"/>
              <a:gd name="T3" fmla="*/ 570 h 576"/>
              <a:gd name="T4" fmla="*/ 95 w 600"/>
              <a:gd name="T5" fmla="*/ 562 h 576"/>
              <a:gd name="T6" fmla="*/ 127 w 600"/>
              <a:gd name="T7" fmla="*/ 553 h 576"/>
              <a:gd name="T8" fmla="*/ 158 w 600"/>
              <a:gd name="T9" fmla="*/ 540 h 576"/>
              <a:gd name="T10" fmla="*/ 190 w 600"/>
              <a:gd name="T11" fmla="*/ 521 h 576"/>
              <a:gd name="T12" fmla="*/ 222 w 600"/>
              <a:gd name="T13" fmla="*/ 498 h 576"/>
              <a:gd name="T14" fmla="*/ 284 w 600"/>
              <a:gd name="T15" fmla="*/ 432 h 576"/>
              <a:gd name="T16" fmla="*/ 347 w 600"/>
              <a:gd name="T17" fmla="*/ 338 h 576"/>
              <a:gd name="T18" fmla="*/ 410 w 600"/>
              <a:gd name="T19" fmla="*/ 224 h 576"/>
              <a:gd name="T20" fmla="*/ 441 w 600"/>
              <a:gd name="T21" fmla="*/ 167 h 576"/>
              <a:gd name="T22" fmla="*/ 473 w 600"/>
              <a:gd name="T23" fmla="*/ 114 h 576"/>
              <a:gd name="T24" fmla="*/ 505 w 600"/>
              <a:gd name="T25" fmla="*/ 67 h 576"/>
              <a:gd name="T26" fmla="*/ 535 w 600"/>
              <a:gd name="T27" fmla="*/ 31 h 576"/>
              <a:gd name="T28" fmla="*/ 567 w 600"/>
              <a:gd name="T29" fmla="*/ 8 h 576"/>
              <a:gd name="T30" fmla="*/ 599 w 600"/>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799" name="Freeform 7">
            <a:extLst>
              <a:ext uri="{FF2B5EF4-FFF2-40B4-BE49-F238E27FC236}">
                <a16:creationId xmlns:a16="http://schemas.microsoft.com/office/drawing/2014/main" id="{5C701ADE-559B-8A4D-BBDD-9E78CD45BF71}"/>
              </a:ext>
            </a:extLst>
          </p:cNvPr>
          <p:cNvSpPr>
            <a:spLocks/>
          </p:cNvSpPr>
          <p:nvPr/>
        </p:nvSpPr>
        <p:spPr bwMode="auto">
          <a:xfrm>
            <a:off x="7543800" y="5257800"/>
            <a:ext cx="1447800" cy="914400"/>
          </a:xfrm>
          <a:custGeom>
            <a:avLst/>
            <a:gdLst>
              <a:gd name="T0" fmla="*/ 575 w 576"/>
              <a:gd name="T1" fmla="*/ 575 h 576"/>
              <a:gd name="T2" fmla="*/ 515 w 576"/>
              <a:gd name="T3" fmla="*/ 570 h 576"/>
              <a:gd name="T4" fmla="*/ 484 w 576"/>
              <a:gd name="T5" fmla="*/ 562 h 576"/>
              <a:gd name="T6" fmla="*/ 455 w 576"/>
              <a:gd name="T7" fmla="*/ 553 h 576"/>
              <a:gd name="T8" fmla="*/ 424 w 576"/>
              <a:gd name="T9" fmla="*/ 540 h 576"/>
              <a:gd name="T10" fmla="*/ 393 w 576"/>
              <a:gd name="T11" fmla="*/ 521 h 576"/>
              <a:gd name="T12" fmla="*/ 364 w 576"/>
              <a:gd name="T13" fmla="*/ 498 h 576"/>
              <a:gd name="T14" fmla="*/ 303 w 576"/>
              <a:gd name="T15" fmla="*/ 432 h 576"/>
              <a:gd name="T16" fmla="*/ 242 w 576"/>
              <a:gd name="T17" fmla="*/ 338 h 576"/>
              <a:gd name="T18" fmla="*/ 182 w 576"/>
              <a:gd name="T19" fmla="*/ 224 h 576"/>
              <a:gd name="T20" fmla="*/ 151 w 576"/>
              <a:gd name="T21" fmla="*/ 167 h 576"/>
              <a:gd name="T22" fmla="*/ 120 w 576"/>
              <a:gd name="T23" fmla="*/ 114 h 576"/>
              <a:gd name="T24" fmla="*/ 91 w 576"/>
              <a:gd name="T25" fmla="*/ 67 h 576"/>
              <a:gd name="T26" fmla="*/ 60 w 576"/>
              <a:gd name="T27" fmla="*/ 31 h 576"/>
              <a:gd name="T28" fmla="*/ 30 w 576"/>
              <a:gd name="T29" fmla="*/ 8 h 576"/>
              <a:gd name="T30" fmla="*/ 0 w 576"/>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0" name="Line 8">
            <a:extLst>
              <a:ext uri="{FF2B5EF4-FFF2-40B4-BE49-F238E27FC236}">
                <a16:creationId xmlns:a16="http://schemas.microsoft.com/office/drawing/2014/main" id="{44ED1035-6C1B-554B-B177-DDC3076CE1DF}"/>
              </a:ext>
            </a:extLst>
          </p:cNvPr>
          <p:cNvSpPr>
            <a:spLocks noChangeShapeType="1"/>
          </p:cNvSpPr>
          <p:nvPr/>
        </p:nvSpPr>
        <p:spPr bwMode="auto">
          <a:xfrm>
            <a:off x="6019800" y="6248400"/>
            <a:ext cx="3048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1" name="Freeform 9">
            <a:extLst>
              <a:ext uri="{FF2B5EF4-FFF2-40B4-BE49-F238E27FC236}">
                <a16:creationId xmlns:a16="http://schemas.microsoft.com/office/drawing/2014/main" id="{95F23077-D09A-384B-9892-BAB1DAE50CED}"/>
              </a:ext>
            </a:extLst>
          </p:cNvPr>
          <p:cNvSpPr>
            <a:spLocks/>
          </p:cNvSpPr>
          <p:nvPr/>
        </p:nvSpPr>
        <p:spPr bwMode="auto">
          <a:xfrm>
            <a:off x="6553200" y="6096000"/>
            <a:ext cx="382588" cy="306388"/>
          </a:xfrm>
          <a:custGeom>
            <a:avLst/>
            <a:gdLst>
              <a:gd name="T0" fmla="*/ 192 w 193"/>
              <a:gd name="T1" fmla="*/ 96 h 193"/>
              <a:gd name="T2" fmla="*/ 113 w 193"/>
              <a:gd name="T3" fmla="*/ 79 h 193"/>
              <a:gd name="T4" fmla="*/ 96 w 193"/>
              <a:gd name="T5" fmla="*/ 0 h 193"/>
              <a:gd name="T6" fmla="*/ 79 w 193"/>
              <a:gd name="T7" fmla="*/ 79 h 193"/>
              <a:gd name="T8" fmla="*/ 0 w 193"/>
              <a:gd name="T9" fmla="*/ 96 h 193"/>
              <a:gd name="T10" fmla="*/ 79 w 193"/>
              <a:gd name="T11" fmla="*/ 113 h 193"/>
              <a:gd name="T12" fmla="*/ 96 w 193"/>
              <a:gd name="T13" fmla="*/ 192 h 193"/>
              <a:gd name="T14" fmla="*/ 113 w 193"/>
              <a:gd name="T15" fmla="*/ 113 h 193"/>
              <a:gd name="T16" fmla="*/ 192 w 193"/>
              <a:gd name="T17" fmla="*/ 9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2" name="Line 10">
            <a:extLst>
              <a:ext uri="{FF2B5EF4-FFF2-40B4-BE49-F238E27FC236}">
                <a16:creationId xmlns:a16="http://schemas.microsoft.com/office/drawing/2014/main" id="{345B5677-A93B-704E-95F7-B3D37CCB257E}"/>
              </a:ext>
            </a:extLst>
          </p:cNvPr>
          <p:cNvSpPr>
            <a:spLocks noChangeShapeType="1"/>
          </p:cNvSpPr>
          <p:nvPr/>
        </p:nvSpPr>
        <p:spPr bwMode="auto">
          <a:xfrm>
            <a:off x="7543800" y="5257800"/>
            <a:ext cx="0" cy="990600"/>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03" name="Rectangle 11">
            <a:extLst>
              <a:ext uri="{FF2B5EF4-FFF2-40B4-BE49-F238E27FC236}">
                <a16:creationId xmlns:a16="http://schemas.microsoft.com/office/drawing/2014/main" id="{D154782B-3C29-D141-BA70-94DBA017B720}"/>
              </a:ext>
            </a:extLst>
          </p:cNvPr>
          <p:cNvSpPr>
            <a:spLocks noChangeArrowheads="1"/>
          </p:cNvSpPr>
          <p:nvPr/>
        </p:nvSpPr>
        <p:spPr bwMode="auto">
          <a:xfrm>
            <a:off x="7315200" y="6248400"/>
            <a:ext cx="5334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000" b="1"/>
              <a:t>12</a:t>
            </a:r>
          </a:p>
        </p:txBody>
      </p:sp>
      <p:sp>
        <p:nvSpPr>
          <p:cNvPr id="33804" name="Rectangle 12">
            <a:extLst>
              <a:ext uri="{FF2B5EF4-FFF2-40B4-BE49-F238E27FC236}">
                <a16:creationId xmlns:a16="http://schemas.microsoft.com/office/drawing/2014/main" id="{DE70EF98-4B09-094F-B55E-8CB7FD5C46C7}"/>
              </a:ext>
            </a:extLst>
          </p:cNvPr>
          <p:cNvSpPr>
            <a:spLocks noChangeArrowheads="1"/>
          </p:cNvSpPr>
          <p:nvPr/>
        </p:nvSpPr>
        <p:spPr bwMode="auto">
          <a:xfrm>
            <a:off x="8458200" y="6248400"/>
            <a:ext cx="5334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000" b="1"/>
              <a:t>14</a:t>
            </a:r>
          </a:p>
        </p:txBody>
      </p:sp>
      <p:sp>
        <p:nvSpPr>
          <p:cNvPr id="33805" name="Rectangle 13">
            <a:extLst>
              <a:ext uri="{FF2B5EF4-FFF2-40B4-BE49-F238E27FC236}">
                <a16:creationId xmlns:a16="http://schemas.microsoft.com/office/drawing/2014/main" id="{58095BD4-AD9E-B74F-8D1F-5C5CCEC0C2FD}"/>
              </a:ext>
            </a:extLst>
          </p:cNvPr>
          <p:cNvSpPr>
            <a:spLocks noChangeArrowheads="1"/>
          </p:cNvSpPr>
          <p:nvPr/>
        </p:nvSpPr>
        <p:spPr bwMode="auto">
          <a:xfrm>
            <a:off x="6324600" y="6248400"/>
            <a:ext cx="8382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000" b="1"/>
              <a:t>11.5</a:t>
            </a:r>
          </a:p>
        </p:txBody>
      </p:sp>
    </p:spTree>
    <p:extLst>
      <p:ext uri="{BB962C8B-B14F-4D97-AF65-F5344CB8AC3E}">
        <p14:creationId xmlns:p14="http://schemas.microsoft.com/office/powerpoint/2010/main" val="532861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490D53E-1193-8345-A99D-8B0364AF7E01}"/>
              </a:ext>
            </a:extLst>
          </p:cNvPr>
          <p:cNvSpPr>
            <a:spLocks noGrp="1" noChangeArrowheads="1"/>
          </p:cNvSpPr>
          <p:nvPr>
            <p:ph type="ctrTitle"/>
          </p:nvPr>
        </p:nvSpPr>
        <p:spPr/>
        <p:txBody>
          <a:bodyPr/>
          <a:lstStyle/>
          <a:p>
            <a:pPr eaLnBrk="1" hangingPunct="1"/>
            <a:r>
              <a:rPr lang="en-US" altLang="en-US"/>
              <a:t>Hypothesis Testing</a:t>
            </a:r>
          </a:p>
        </p:txBody>
      </p:sp>
    </p:spTree>
    <p:extLst>
      <p:ext uri="{BB962C8B-B14F-4D97-AF65-F5344CB8AC3E}">
        <p14:creationId xmlns:p14="http://schemas.microsoft.com/office/powerpoint/2010/main" val="50390520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690811C4-B011-8A4B-87EF-99E7ED782B8F}"/>
              </a:ext>
            </a:extLst>
          </p:cNvPr>
          <p:cNvSpPr>
            <a:spLocks noGrp="1" noChangeArrowheads="1"/>
          </p:cNvSpPr>
          <p:nvPr>
            <p:ph type="title"/>
          </p:nvPr>
        </p:nvSpPr>
        <p:spPr>
          <a:xfrm>
            <a:off x="2209800" y="608433"/>
            <a:ext cx="7729728" cy="1188720"/>
          </a:xfrm>
        </p:spPr>
        <p:txBody>
          <a:bodyPr/>
          <a:lstStyle/>
          <a:p>
            <a:r>
              <a:rPr lang="en-US" altLang="en-US">
                <a:solidFill>
                  <a:srgbClr val="800000"/>
                </a:solidFill>
              </a:rPr>
              <a:t>Review of Hypo. Testing</a:t>
            </a:r>
          </a:p>
        </p:txBody>
      </p:sp>
      <p:sp>
        <p:nvSpPr>
          <p:cNvPr id="37891" name="Rectangle 3">
            <a:extLst>
              <a:ext uri="{FF2B5EF4-FFF2-40B4-BE49-F238E27FC236}">
                <a16:creationId xmlns:a16="http://schemas.microsoft.com/office/drawing/2014/main" id="{50250C21-854A-9D41-B5D4-2D33C0BA7A98}"/>
              </a:ext>
            </a:extLst>
          </p:cNvPr>
          <p:cNvSpPr>
            <a:spLocks noGrp="1" noChangeArrowheads="1"/>
          </p:cNvSpPr>
          <p:nvPr>
            <p:ph type="body" idx="1"/>
          </p:nvPr>
        </p:nvSpPr>
        <p:spPr>
          <a:xfrm>
            <a:off x="2209800" y="1981200"/>
            <a:ext cx="8001000" cy="4495800"/>
          </a:xfrm>
        </p:spPr>
        <p:txBody>
          <a:bodyPr>
            <a:normAutofit/>
          </a:bodyPr>
          <a:lstStyle/>
          <a:p>
            <a:r>
              <a:rPr lang="en-US" altLang="en-US"/>
              <a:t>What is HT?</a:t>
            </a:r>
          </a:p>
          <a:p>
            <a:r>
              <a:rPr lang="en-US" altLang="en-US"/>
              <a:t>Probability of making erroneous conclusions</a:t>
            </a:r>
          </a:p>
          <a:p>
            <a:pPr lvl="2"/>
            <a:r>
              <a:rPr lang="en-US" altLang="en-US" sz="1600"/>
              <a:t>Type I – only when Null Hypo is true</a:t>
            </a:r>
          </a:p>
          <a:p>
            <a:pPr lvl="2"/>
            <a:r>
              <a:rPr lang="en-US" altLang="en-US" sz="1600"/>
              <a:t>Type II – only when Null Hypo is false</a:t>
            </a:r>
          </a:p>
          <a:p>
            <a:r>
              <a:rPr lang="en-US" altLang="en-US"/>
              <a:t>Two Approaches</a:t>
            </a:r>
          </a:p>
          <a:p>
            <a:pPr lvl="2"/>
            <a:r>
              <a:rPr lang="en-US" altLang="en-US" sz="1600"/>
              <a:t>The Rejection or Critical Value Approach</a:t>
            </a:r>
          </a:p>
          <a:p>
            <a:pPr lvl="2"/>
            <a:r>
              <a:rPr lang="en-US" altLang="en-US" sz="1600"/>
              <a:t>The P-value Approach (we calculate the observed level of significance)</a:t>
            </a:r>
          </a:p>
          <a:p>
            <a:r>
              <a:rPr lang="en-US" altLang="en-US"/>
              <a:t>Test Statistics  </a:t>
            </a:r>
          </a:p>
          <a:p>
            <a:pPr lvl="2"/>
            <a:r>
              <a:rPr lang="en-US" altLang="en-US"/>
              <a:t>Z- distribution if Population Std. Dev. is Know</a:t>
            </a:r>
          </a:p>
          <a:p>
            <a:pPr lvl="2"/>
            <a:r>
              <a:rPr lang="en-US" altLang="en-US"/>
              <a:t>t-distribution if the Population Std. Dev. is unknown</a:t>
            </a:r>
          </a:p>
        </p:txBody>
      </p:sp>
    </p:spTree>
    <p:extLst>
      <p:ext uri="{BB962C8B-B14F-4D97-AF65-F5344CB8AC3E}">
        <p14:creationId xmlns:p14="http://schemas.microsoft.com/office/powerpoint/2010/main" val="92593307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a:extLst>
              <a:ext uri="{FF2B5EF4-FFF2-40B4-BE49-F238E27FC236}">
                <a16:creationId xmlns:a16="http://schemas.microsoft.com/office/drawing/2014/main" id="{BE2067B6-E39F-6044-823C-F153ED4DB0A5}"/>
              </a:ext>
            </a:extLst>
          </p:cNvPr>
          <p:cNvSpPr>
            <a:spLocks noGrp="1" noChangeArrowheads="1"/>
          </p:cNvSpPr>
          <p:nvPr>
            <p:ph type="body" idx="1"/>
          </p:nvPr>
        </p:nvSpPr>
        <p:spPr>
          <a:xfrm>
            <a:off x="2209800" y="228600"/>
            <a:ext cx="8077200" cy="6400800"/>
          </a:xfrm>
        </p:spPr>
        <p:txBody>
          <a:bodyPr/>
          <a:lstStyle/>
          <a:p>
            <a:pPr>
              <a:spcBef>
                <a:spcPct val="0"/>
              </a:spcBef>
              <a:buFontTx/>
              <a:buNone/>
            </a:pPr>
            <a:r>
              <a:rPr lang="en-US" altLang="en-US">
                <a:solidFill>
                  <a:srgbClr val="800000"/>
                </a:solidFill>
              </a:rPr>
              <a:t>Rejection Region or Critical Value Approach:</a:t>
            </a:r>
          </a:p>
          <a:p>
            <a:pPr>
              <a:spcBef>
                <a:spcPct val="0"/>
              </a:spcBef>
              <a:buFontTx/>
              <a:buNone/>
            </a:pPr>
            <a:r>
              <a:rPr lang="en-US" altLang="en-US" sz="2400"/>
              <a:t>The given level of significance =</a:t>
            </a:r>
            <a:r>
              <a:rPr lang="en-US" altLang="en-US" sz="2400">
                <a:latin typeface="Arial" panose="020B0604020202020204" pitchFamily="34" charset="0"/>
              </a:rPr>
              <a:t> </a:t>
            </a:r>
            <a:r>
              <a:rPr lang="en-US" altLang="en-US" sz="2400" b="1" i="1">
                <a:latin typeface="Symbol" pitchFamily="2" charset="2"/>
              </a:rPr>
              <a:t>a</a:t>
            </a:r>
          </a:p>
          <a:p>
            <a:pPr>
              <a:buFontTx/>
              <a:buNone/>
            </a:pPr>
            <a:endParaRPr lang="en-US" altLang="en-US"/>
          </a:p>
        </p:txBody>
      </p:sp>
      <p:sp>
        <p:nvSpPr>
          <p:cNvPr id="39940" name="Freeform 4">
            <a:extLst>
              <a:ext uri="{FF2B5EF4-FFF2-40B4-BE49-F238E27FC236}">
                <a16:creationId xmlns:a16="http://schemas.microsoft.com/office/drawing/2014/main" id="{6E1E851A-C21D-6442-96E3-39BDD2A500AB}"/>
              </a:ext>
            </a:extLst>
          </p:cNvPr>
          <p:cNvSpPr>
            <a:spLocks/>
          </p:cNvSpPr>
          <p:nvPr/>
        </p:nvSpPr>
        <p:spPr bwMode="auto">
          <a:xfrm>
            <a:off x="5486401" y="5638801"/>
            <a:ext cx="912813" cy="455613"/>
          </a:xfrm>
          <a:custGeom>
            <a:avLst/>
            <a:gdLst>
              <a:gd name="T0" fmla="*/ 0 w 574"/>
              <a:gd name="T1" fmla="*/ 282 h 287"/>
              <a:gd name="T2" fmla="*/ 48 w 574"/>
              <a:gd name="T3" fmla="*/ 240 h 287"/>
              <a:gd name="T4" fmla="*/ 246 w 574"/>
              <a:gd name="T5" fmla="*/ 207 h 287"/>
              <a:gd name="T6" fmla="*/ 345 w 574"/>
              <a:gd name="T7" fmla="*/ 174 h 287"/>
              <a:gd name="T8" fmla="*/ 456 w 574"/>
              <a:gd name="T9" fmla="*/ 105 h 287"/>
              <a:gd name="T10" fmla="*/ 574 w 574"/>
              <a:gd name="T11" fmla="*/ 0 h 287"/>
              <a:gd name="T12" fmla="*/ 574 w 574"/>
              <a:gd name="T13" fmla="*/ 287 h 287"/>
              <a:gd name="T14" fmla="*/ 0 w 574"/>
              <a:gd name="T15" fmla="*/ 287 h 287"/>
              <a:gd name="T16" fmla="*/ 0 w 574"/>
              <a:gd name="T17" fmla="*/ 282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4" h="287">
                <a:moveTo>
                  <a:pt x="0" y="282"/>
                </a:moveTo>
                <a:lnTo>
                  <a:pt x="48" y="240"/>
                </a:lnTo>
                <a:lnTo>
                  <a:pt x="246" y="207"/>
                </a:lnTo>
                <a:lnTo>
                  <a:pt x="345" y="174"/>
                </a:lnTo>
                <a:lnTo>
                  <a:pt x="456" y="105"/>
                </a:lnTo>
                <a:lnTo>
                  <a:pt x="574" y="0"/>
                </a:lnTo>
                <a:lnTo>
                  <a:pt x="574" y="287"/>
                </a:lnTo>
                <a:lnTo>
                  <a:pt x="0" y="287"/>
                </a:lnTo>
                <a:lnTo>
                  <a:pt x="0" y="282"/>
                </a:lnTo>
              </a:path>
            </a:pathLst>
          </a:custGeom>
          <a:solidFill>
            <a:srgbClr val="C3DBFF"/>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1" name="Freeform 5">
            <a:extLst>
              <a:ext uri="{FF2B5EF4-FFF2-40B4-BE49-F238E27FC236}">
                <a16:creationId xmlns:a16="http://schemas.microsoft.com/office/drawing/2014/main" id="{A2741F54-776B-334D-9C35-0BA5E3073406}"/>
              </a:ext>
            </a:extLst>
          </p:cNvPr>
          <p:cNvSpPr>
            <a:spLocks/>
          </p:cNvSpPr>
          <p:nvPr/>
        </p:nvSpPr>
        <p:spPr bwMode="auto">
          <a:xfrm>
            <a:off x="5562600" y="5105400"/>
            <a:ext cx="1447800" cy="914400"/>
          </a:xfrm>
          <a:custGeom>
            <a:avLst/>
            <a:gdLst>
              <a:gd name="T0" fmla="*/ 0 w 600"/>
              <a:gd name="T1" fmla="*/ 575 h 576"/>
              <a:gd name="T2" fmla="*/ 63 w 600"/>
              <a:gd name="T3" fmla="*/ 570 h 576"/>
              <a:gd name="T4" fmla="*/ 95 w 600"/>
              <a:gd name="T5" fmla="*/ 562 h 576"/>
              <a:gd name="T6" fmla="*/ 127 w 600"/>
              <a:gd name="T7" fmla="*/ 553 h 576"/>
              <a:gd name="T8" fmla="*/ 158 w 600"/>
              <a:gd name="T9" fmla="*/ 540 h 576"/>
              <a:gd name="T10" fmla="*/ 190 w 600"/>
              <a:gd name="T11" fmla="*/ 521 h 576"/>
              <a:gd name="T12" fmla="*/ 222 w 600"/>
              <a:gd name="T13" fmla="*/ 498 h 576"/>
              <a:gd name="T14" fmla="*/ 284 w 600"/>
              <a:gd name="T15" fmla="*/ 432 h 576"/>
              <a:gd name="T16" fmla="*/ 347 w 600"/>
              <a:gd name="T17" fmla="*/ 338 h 576"/>
              <a:gd name="T18" fmla="*/ 410 w 600"/>
              <a:gd name="T19" fmla="*/ 224 h 576"/>
              <a:gd name="T20" fmla="*/ 441 w 600"/>
              <a:gd name="T21" fmla="*/ 167 h 576"/>
              <a:gd name="T22" fmla="*/ 473 w 600"/>
              <a:gd name="T23" fmla="*/ 114 h 576"/>
              <a:gd name="T24" fmla="*/ 505 w 600"/>
              <a:gd name="T25" fmla="*/ 67 h 576"/>
              <a:gd name="T26" fmla="*/ 535 w 600"/>
              <a:gd name="T27" fmla="*/ 31 h 576"/>
              <a:gd name="T28" fmla="*/ 567 w 600"/>
              <a:gd name="T29" fmla="*/ 8 h 576"/>
              <a:gd name="T30" fmla="*/ 599 w 600"/>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2" name="Freeform 6">
            <a:extLst>
              <a:ext uri="{FF2B5EF4-FFF2-40B4-BE49-F238E27FC236}">
                <a16:creationId xmlns:a16="http://schemas.microsoft.com/office/drawing/2014/main" id="{D942C732-57A3-1943-A193-8D81B1AAD9EF}"/>
              </a:ext>
            </a:extLst>
          </p:cNvPr>
          <p:cNvSpPr>
            <a:spLocks/>
          </p:cNvSpPr>
          <p:nvPr/>
        </p:nvSpPr>
        <p:spPr bwMode="auto">
          <a:xfrm>
            <a:off x="7010400" y="5105400"/>
            <a:ext cx="1447800" cy="914400"/>
          </a:xfrm>
          <a:custGeom>
            <a:avLst/>
            <a:gdLst>
              <a:gd name="T0" fmla="*/ 575 w 576"/>
              <a:gd name="T1" fmla="*/ 575 h 576"/>
              <a:gd name="T2" fmla="*/ 515 w 576"/>
              <a:gd name="T3" fmla="*/ 570 h 576"/>
              <a:gd name="T4" fmla="*/ 484 w 576"/>
              <a:gd name="T5" fmla="*/ 562 h 576"/>
              <a:gd name="T6" fmla="*/ 455 w 576"/>
              <a:gd name="T7" fmla="*/ 553 h 576"/>
              <a:gd name="T8" fmla="*/ 424 w 576"/>
              <a:gd name="T9" fmla="*/ 540 h 576"/>
              <a:gd name="T10" fmla="*/ 393 w 576"/>
              <a:gd name="T11" fmla="*/ 521 h 576"/>
              <a:gd name="T12" fmla="*/ 364 w 576"/>
              <a:gd name="T13" fmla="*/ 498 h 576"/>
              <a:gd name="T14" fmla="*/ 303 w 576"/>
              <a:gd name="T15" fmla="*/ 432 h 576"/>
              <a:gd name="T16" fmla="*/ 242 w 576"/>
              <a:gd name="T17" fmla="*/ 338 h 576"/>
              <a:gd name="T18" fmla="*/ 182 w 576"/>
              <a:gd name="T19" fmla="*/ 224 h 576"/>
              <a:gd name="T20" fmla="*/ 151 w 576"/>
              <a:gd name="T21" fmla="*/ 167 h 576"/>
              <a:gd name="T22" fmla="*/ 120 w 576"/>
              <a:gd name="T23" fmla="*/ 114 h 576"/>
              <a:gd name="T24" fmla="*/ 91 w 576"/>
              <a:gd name="T25" fmla="*/ 67 h 576"/>
              <a:gd name="T26" fmla="*/ 60 w 576"/>
              <a:gd name="T27" fmla="*/ 31 h 576"/>
              <a:gd name="T28" fmla="*/ 30 w 576"/>
              <a:gd name="T29" fmla="*/ 8 h 576"/>
              <a:gd name="T30" fmla="*/ 0 w 576"/>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3" name="Rectangle 7">
            <a:extLst>
              <a:ext uri="{FF2B5EF4-FFF2-40B4-BE49-F238E27FC236}">
                <a16:creationId xmlns:a16="http://schemas.microsoft.com/office/drawing/2014/main" id="{E1909BFD-818C-2D48-ACA1-6D3595147A96}"/>
              </a:ext>
            </a:extLst>
          </p:cNvPr>
          <p:cNvSpPr>
            <a:spLocks noChangeArrowheads="1"/>
          </p:cNvSpPr>
          <p:nvPr/>
        </p:nvSpPr>
        <p:spPr bwMode="auto">
          <a:xfrm>
            <a:off x="2278064" y="4991100"/>
            <a:ext cx="2065337"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110000"/>
              </a:lnSpc>
              <a:spcBef>
                <a:spcPct val="50000"/>
              </a:spcBef>
            </a:pPr>
            <a:r>
              <a:rPr lang="en-US" altLang="en-US" sz="2800"/>
              <a:t>H</a:t>
            </a:r>
            <a:r>
              <a:rPr lang="en-US" altLang="en-US" sz="2800" baseline="-25000"/>
              <a:t>0</a:t>
            </a:r>
            <a:r>
              <a:rPr lang="en-US" altLang="en-US" sz="2800"/>
              <a:t>: </a:t>
            </a:r>
            <a:r>
              <a:rPr lang="el-GR" altLang="en-US" sz="2800">
                <a:cs typeface="Arial" panose="020B0604020202020204" pitchFamily="34" charset="0"/>
              </a:rPr>
              <a:t>μ</a:t>
            </a:r>
            <a:r>
              <a:rPr lang="en-US" altLang="en-US" sz="2800"/>
              <a:t> </a:t>
            </a:r>
            <a:r>
              <a:rPr lang="en-US" altLang="en-US" sz="2800">
                <a:cs typeface="Arial" panose="020B0604020202020204" pitchFamily="34" charset="0"/>
              </a:rPr>
              <a:t>≥</a:t>
            </a:r>
            <a:r>
              <a:rPr lang="en-US" altLang="en-US" sz="2800"/>
              <a:t> 12   H</a:t>
            </a:r>
            <a:r>
              <a:rPr lang="en-US" altLang="en-US" sz="2800" baseline="-25000"/>
              <a:t>1</a:t>
            </a:r>
            <a:r>
              <a:rPr lang="en-US" altLang="en-US" sz="2800"/>
              <a:t>: </a:t>
            </a:r>
            <a:r>
              <a:rPr lang="el-GR" altLang="en-US" sz="2800">
                <a:cs typeface="Arial" panose="020B0604020202020204" pitchFamily="34" charset="0"/>
              </a:rPr>
              <a:t>μ</a:t>
            </a:r>
            <a:r>
              <a:rPr lang="en-US" altLang="en-US" sz="2800"/>
              <a:t> &lt; 12</a:t>
            </a:r>
          </a:p>
        </p:txBody>
      </p:sp>
      <p:sp>
        <p:nvSpPr>
          <p:cNvPr id="39944" name="Line 8">
            <a:extLst>
              <a:ext uri="{FF2B5EF4-FFF2-40B4-BE49-F238E27FC236}">
                <a16:creationId xmlns:a16="http://schemas.microsoft.com/office/drawing/2014/main" id="{A21EA17B-50BD-B14E-BA2B-E27C0AD901C7}"/>
              </a:ext>
            </a:extLst>
          </p:cNvPr>
          <p:cNvSpPr>
            <a:spLocks noChangeShapeType="1"/>
          </p:cNvSpPr>
          <p:nvPr/>
        </p:nvSpPr>
        <p:spPr bwMode="auto">
          <a:xfrm>
            <a:off x="5486400" y="6096000"/>
            <a:ext cx="3048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5" name="Rectangle 9">
            <a:extLst>
              <a:ext uri="{FF2B5EF4-FFF2-40B4-BE49-F238E27FC236}">
                <a16:creationId xmlns:a16="http://schemas.microsoft.com/office/drawing/2014/main" id="{C3A514BC-AEFE-D94E-8BB4-9B9C329E7D60}"/>
              </a:ext>
            </a:extLst>
          </p:cNvPr>
          <p:cNvSpPr>
            <a:spLocks noChangeArrowheads="1"/>
          </p:cNvSpPr>
          <p:nvPr/>
        </p:nvSpPr>
        <p:spPr bwMode="auto">
          <a:xfrm>
            <a:off x="6858000" y="6019800"/>
            <a:ext cx="304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000" b="1"/>
              <a:t>0</a:t>
            </a:r>
          </a:p>
        </p:txBody>
      </p:sp>
      <p:sp>
        <p:nvSpPr>
          <p:cNvPr id="39946" name="Rectangle 10">
            <a:extLst>
              <a:ext uri="{FF2B5EF4-FFF2-40B4-BE49-F238E27FC236}">
                <a16:creationId xmlns:a16="http://schemas.microsoft.com/office/drawing/2014/main" id="{95956F86-26D1-4245-B0D3-DB78C4A69B9C}"/>
              </a:ext>
            </a:extLst>
          </p:cNvPr>
          <p:cNvSpPr>
            <a:spLocks noChangeArrowheads="1"/>
          </p:cNvSpPr>
          <p:nvPr/>
        </p:nvSpPr>
        <p:spPr bwMode="auto">
          <a:xfrm>
            <a:off x="2286001" y="3581400"/>
            <a:ext cx="2144713"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110000"/>
              </a:lnSpc>
              <a:spcBef>
                <a:spcPct val="50000"/>
              </a:spcBef>
            </a:pPr>
            <a:r>
              <a:rPr lang="en-US" altLang="en-US" sz="2800"/>
              <a:t>H</a:t>
            </a:r>
            <a:r>
              <a:rPr lang="en-US" altLang="en-US" sz="2800" baseline="-25000"/>
              <a:t>0</a:t>
            </a:r>
            <a:r>
              <a:rPr lang="en-US" altLang="en-US" sz="2800"/>
              <a:t>: </a:t>
            </a:r>
            <a:r>
              <a:rPr lang="el-GR" altLang="en-US"/>
              <a:t>μ</a:t>
            </a:r>
            <a:r>
              <a:rPr lang="en-US" altLang="en-US" sz="2800"/>
              <a:t> </a:t>
            </a:r>
            <a:r>
              <a:rPr lang="en-US" altLang="en-US" sz="2800">
                <a:cs typeface="Arial" panose="020B0604020202020204" pitchFamily="34" charset="0"/>
              </a:rPr>
              <a:t>≤</a:t>
            </a:r>
            <a:r>
              <a:rPr lang="en-US" altLang="en-US" sz="2800"/>
              <a:t> 12  H</a:t>
            </a:r>
            <a:r>
              <a:rPr lang="en-US" altLang="en-US" sz="2800" baseline="-25000"/>
              <a:t>1</a:t>
            </a:r>
            <a:r>
              <a:rPr lang="en-US" altLang="en-US" sz="2800"/>
              <a:t>: </a:t>
            </a:r>
            <a:r>
              <a:rPr lang="el-GR" altLang="en-US"/>
              <a:t>μ</a:t>
            </a:r>
            <a:r>
              <a:rPr lang="en-US" altLang="en-US" sz="2800"/>
              <a:t> &gt; 12</a:t>
            </a:r>
          </a:p>
        </p:txBody>
      </p:sp>
      <p:sp>
        <p:nvSpPr>
          <p:cNvPr id="39947" name="Line 11">
            <a:extLst>
              <a:ext uri="{FF2B5EF4-FFF2-40B4-BE49-F238E27FC236}">
                <a16:creationId xmlns:a16="http://schemas.microsoft.com/office/drawing/2014/main" id="{3E9D72B7-0870-864A-B970-B3C0D3FC2D6E}"/>
              </a:ext>
            </a:extLst>
          </p:cNvPr>
          <p:cNvSpPr>
            <a:spLocks noChangeShapeType="1"/>
          </p:cNvSpPr>
          <p:nvPr/>
        </p:nvSpPr>
        <p:spPr bwMode="auto">
          <a:xfrm>
            <a:off x="5486400" y="5638800"/>
            <a:ext cx="609600" cy="3810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8" name="Rectangle 12">
            <a:extLst>
              <a:ext uri="{FF2B5EF4-FFF2-40B4-BE49-F238E27FC236}">
                <a16:creationId xmlns:a16="http://schemas.microsoft.com/office/drawing/2014/main" id="{CDAC8C6B-7D86-6E44-B82B-F9CEE7713DE9}"/>
              </a:ext>
            </a:extLst>
          </p:cNvPr>
          <p:cNvSpPr>
            <a:spLocks noChangeArrowheads="1"/>
          </p:cNvSpPr>
          <p:nvPr/>
        </p:nvSpPr>
        <p:spPr bwMode="auto">
          <a:xfrm flipH="1">
            <a:off x="5108576" y="5257800"/>
            <a:ext cx="531813"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800" b="1" i="1"/>
              <a:t>a</a:t>
            </a:r>
          </a:p>
        </p:txBody>
      </p:sp>
      <p:sp>
        <p:nvSpPr>
          <p:cNvPr id="39949" name="Rectangle 13">
            <a:extLst>
              <a:ext uri="{FF2B5EF4-FFF2-40B4-BE49-F238E27FC236}">
                <a16:creationId xmlns:a16="http://schemas.microsoft.com/office/drawing/2014/main" id="{AEDC17B6-AD56-1C4D-8538-8A6AD6221B0E}"/>
              </a:ext>
            </a:extLst>
          </p:cNvPr>
          <p:cNvSpPr>
            <a:spLocks noChangeArrowheads="1"/>
          </p:cNvSpPr>
          <p:nvPr/>
        </p:nvSpPr>
        <p:spPr bwMode="auto">
          <a:xfrm>
            <a:off x="8382001" y="3657600"/>
            <a:ext cx="385763"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800" b="1" i="1"/>
              <a:t>a</a:t>
            </a:r>
          </a:p>
        </p:txBody>
      </p:sp>
      <p:sp>
        <p:nvSpPr>
          <p:cNvPr id="39950" name="Freeform 14">
            <a:extLst>
              <a:ext uri="{FF2B5EF4-FFF2-40B4-BE49-F238E27FC236}">
                <a16:creationId xmlns:a16="http://schemas.microsoft.com/office/drawing/2014/main" id="{7D7A3A77-29E9-9F49-995A-43F5D72A2225}"/>
              </a:ext>
            </a:extLst>
          </p:cNvPr>
          <p:cNvSpPr>
            <a:spLocks/>
          </p:cNvSpPr>
          <p:nvPr/>
        </p:nvSpPr>
        <p:spPr bwMode="auto">
          <a:xfrm>
            <a:off x="6248400" y="5943600"/>
            <a:ext cx="306388" cy="306388"/>
          </a:xfrm>
          <a:custGeom>
            <a:avLst/>
            <a:gdLst>
              <a:gd name="T0" fmla="*/ 192 w 193"/>
              <a:gd name="T1" fmla="*/ 96 h 193"/>
              <a:gd name="T2" fmla="*/ 113 w 193"/>
              <a:gd name="T3" fmla="*/ 79 h 193"/>
              <a:gd name="T4" fmla="*/ 96 w 193"/>
              <a:gd name="T5" fmla="*/ 0 h 193"/>
              <a:gd name="T6" fmla="*/ 79 w 193"/>
              <a:gd name="T7" fmla="*/ 79 h 193"/>
              <a:gd name="T8" fmla="*/ 0 w 193"/>
              <a:gd name="T9" fmla="*/ 96 h 193"/>
              <a:gd name="T10" fmla="*/ 79 w 193"/>
              <a:gd name="T11" fmla="*/ 113 h 193"/>
              <a:gd name="T12" fmla="*/ 96 w 193"/>
              <a:gd name="T13" fmla="*/ 192 h 193"/>
              <a:gd name="T14" fmla="*/ 113 w 193"/>
              <a:gd name="T15" fmla="*/ 113 h 193"/>
              <a:gd name="T16" fmla="*/ 192 w 193"/>
              <a:gd name="T17" fmla="*/ 9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1" name="Rectangle 15">
            <a:extLst>
              <a:ext uri="{FF2B5EF4-FFF2-40B4-BE49-F238E27FC236}">
                <a16:creationId xmlns:a16="http://schemas.microsoft.com/office/drawing/2014/main" id="{7DBAFEC3-B449-A64B-BDE7-AC63414E5DC8}"/>
              </a:ext>
            </a:extLst>
          </p:cNvPr>
          <p:cNvSpPr>
            <a:spLocks noChangeArrowheads="1"/>
          </p:cNvSpPr>
          <p:nvPr/>
        </p:nvSpPr>
        <p:spPr bwMode="auto">
          <a:xfrm>
            <a:off x="8458200" y="1828800"/>
            <a:ext cx="2057400" cy="6437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b="1"/>
              <a:t>     </a:t>
            </a:r>
            <a:r>
              <a:rPr lang="en-US" altLang="en-US" sz="2000" b="1"/>
              <a:t>Represents</a:t>
            </a:r>
          </a:p>
          <a:p>
            <a:pPr eaLnBrk="0" hangingPunct="0">
              <a:lnSpc>
                <a:spcPct val="30000"/>
              </a:lnSpc>
              <a:spcBef>
                <a:spcPct val="50000"/>
              </a:spcBef>
            </a:pPr>
            <a:r>
              <a:rPr lang="en-US" altLang="en-US" sz="2000" b="1"/>
              <a:t>    critical value</a:t>
            </a:r>
          </a:p>
        </p:txBody>
      </p:sp>
      <p:sp>
        <p:nvSpPr>
          <p:cNvPr id="39952" name="Freeform 16">
            <a:extLst>
              <a:ext uri="{FF2B5EF4-FFF2-40B4-BE49-F238E27FC236}">
                <a16:creationId xmlns:a16="http://schemas.microsoft.com/office/drawing/2014/main" id="{920445A4-D683-314E-82B4-75528E73233B}"/>
              </a:ext>
            </a:extLst>
          </p:cNvPr>
          <p:cNvSpPr>
            <a:spLocks/>
          </p:cNvSpPr>
          <p:nvPr/>
        </p:nvSpPr>
        <p:spPr bwMode="auto">
          <a:xfrm>
            <a:off x="8458200" y="1752600"/>
            <a:ext cx="306388" cy="306388"/>
          </a:xfrm>
          <a:custGeom>
            <a:avLst/>
            <a:gdLst>
              <a:gd name="T0" fmla="*/ 192 w 193"/>
              <a:gd name="T1" fmla="*/ 96 h 193"/>
              <a:gd name="T2" fmla="*/ 113 w 193"/>
              <a:gd name="T3" fmla="*/ 79 h 193"/>
              <a:gd name="T4" fmla="*/ 96 w 193"/>
              <a:gd name="T5" fmla="*/ 0 h 193"/>
              <a:gd name="T6" fmla="*/ 79 w 193"/>
              <a:gd name="T7" fmla="*/ 79 h 193"/>
              <a:gd name="T8" fmla="*/ 0 w 193"/>
              <a:gd name="T9" fmla="*/ 96 h 193"/>
              <a:gd name="T10" fmla="*/ 79 w 193"/>
              <a:gd name="T11" fmla="*/ 113 h 193"/>
              <a:gd name="T12" fmla="*/ 96 w 193"/>
              <a:gd name="T13" fmla="*/ 192 h 193"/>
              <a:gd name="T14" fmla="*/ 113 w 193"/>
              <a:gd name="T15" fmla="*/ 113 h 193"/>
              <a:gd name="T16" fmla="*/ 192 w 193"/>
              <a:gd name="T17" fmla="*/ 9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3" name="Rectangle 17">
            <a:extLst>
              <a:ext uri="{FF2B5EF4-FFF2-40B4-BE49-F238E27FC236}">
                <a16:creationId xmlns:a16="http://schemas.microsoft.com/office/drawing/2014/main" id="{D8CD3506-66D4-7F4B-8B03-268D2C471C83}"/>
              </a:ext>
            </a:extLst>
          </p:cNvPr>
          <p:cNvSpPr>
            <a:spLocks noChangeArrowheads="1"/>
          </p:cNvSpPr>
          <p:nvPr/>
        </p:nvSpPr>
        <p:spPr bwMode="auto">
          <a:xfrm>
            <a:off x="3810000" y="6019801"/>
            <a:ext cx="1524000" cy="333375"/>
          </a:xfrm>
          <a:prstGeom prst="rect">
            <a:avLst/>
          </a:prstGeom>
          <a:noFill/>
          <a:ln>
            <a:noFill/>
          </a:ln>
          <a:effectLst/>
          <a:extLst>
            <a:ext uri="{909E8E84-426E-40DD-AFC4-6F175D3DCCD1}">
              <a14:hiddenFill xmlns:a14="http://schemas.microsoft.com/office/drawing/2010/main">
                <a:solidFill>
                  <a:srgbClr val="C3DB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spcBef>
                <a:spcPct val="50000"/>
              </a:spcBef>
            </a:pPr>
            <a:r>
              <a:rPr lang="en-US" altLang="en-US" sz="1600"/>
              <a:t>Lower-tail test</a:t>
            </a:r>
          </a:p>
        </p:txBody>
      </p:sp>
      <p:sp>
        <p:nvSpPr>
          <p:cNvPr id="39954" name="Line 18">
            <a:extLst>
              <a:ext uri="{FF2B5EF4-FFF2-40B4-BE49-F238E27FC236}">
                <a16:creationId xmlns:a16="http://schemas.microsoft.com/office/drawing/2014/main" id="{524F7E69-3AD3-1146-9278-B221F92D168C}"/>
              </a:ext>
            </a:extLst>
          </p:cNvPr>
          <p:cNvSpPr>
            <a:spLocks noChangeShapeType="1"/>
          </p:cNvSpPr>
          <p:nvPr/>
        </p:nvSpPr>
        <p:spPr bwMode="auto">
          <a:xfrm>
            <a:off x="7010400" y="5105400"/>
            <a:ext cx="0" cy="990600"/>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955" name="Freeform 19">
            <a:extLst>
              <a:ext uri="{FF2B5EF4-FFF2-40B4-BE49-F238E27FC236}">
                <a16:creationId xmlns:a16="http://schemas.microsoft.com/office/drawing/2014/main" id="{2925BA4D-0D23-F641-B0ED-B0C8FA2F9053}"/>
              </a:ext>
            </a:extLst>
          </p:cNvPr>
          <p:cNvSpPr>
            <a:spLocks/>
          </p:cNvSpPr>
          <p:nvPr/>
        </p:nvSpPr>
        <p:spPr bwMode="auto">
          <a:xfrm flipH="1">
            <a:off x="7620001" y="4114801"/>
            <a:ext cx="919163" cy="455613"/>
          </a:xfrm>
          <a:custGeom>
            <a:avLst/>
            <a:gdLst>
              <a:gd name="T0" fmla="*/ 0 w 574"/>
              <a:gd name="T1" fmla="*/ 282 h 287"/>
              <a:gd name="T2" fmla="*/ 48 w 574"/>
              <a:gd name="T3" fmla="*/ 240 h 287"/>
              <a:gd name="T4" fmla="*/ 246 w 574"/>
              <a:gd name="T5" fmla="*/ 207 h 287"/>
              <a:gd name="T6" fmla="*/ 345 w 574"/>
              <a:gd name="T7" fmla="*/ 174 h 287"/>
              <a:gd name="T8" fmla="*/ 456 w 574"/>
              <a:gd name="T9" fmla="*/ 105 h 287"/>
              <a:gd name="T10" fmla="*/ 574 w 574"/>
              <a:gd name="T11" fmla="*/ 0 h 287"/>
              <a:gd name="T12" fmla="*/ 574 w 574"/>
              <a:gd name="T13" fmla="*/ 287 h 287"/>
              <a:gd name="T14" fmla="*/ 0 w 574"/>
              <a:gd name="T15" fmla="*/ 287 h 287"/>
              <a:gd name="T16" fmla="*/ 0 w 574"/>
              <a:gd name="T17" fmla="*/ 282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4" h="287">
                <a:moveTo>
                  <a:pt x="0" y="282"/>
                </a:moveTo>
                <a:lnTo>
                  <a:pt x="48" y="240"/>
                </a:lnTo>
                <a:lnTo>
                  <a:pt x="246" y="207"/>
                </a:lnTo>
                <a:lnTo>
                  <a:pt x="345" y="174"/>
                </a:lnTo>
                <a:lnTo>
                  <a:pt x="456" y="105"/>
                </a:lnTo>
                <a:lnTo>
                  <a:pt x="574" y="0"/>
                </a:lnTo>
                <a:lnTo>
                  <a:pt x="574" y="287"/>
                </a:lnTo>
                <a:lnTo>
                  <a:pt x="0" y="287"/>
                </a:lnTo>
                <a:lnTo>
                  <a:pt x="0" y="282"/>
                </a:lnTo>
              </a:path>
            </a:pathLst>
          </a:custGeom>
          <a:solidFill>
            <a:srgbClr val="C3DBFF"/>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6" name="Freeform 20">
            <a:extLst>
              <a:ext uri="{FF2B5EF4-FFF2-40B4-BE49-F238E27FC236}">
                <a16:creationId xmlns:a16="http://schemas.microsoft.com/office/drawing/2014/main" id="{7006A503-1DF3-4644-B7D8-A624A2ACA0D3}"/>
              </a:ext>
            </a:extLst>
          </p:cNvPr>
          <p:cNvSpPr>
            <a:spLocks/>
          </p:cNvSpPr>
          <p:nvPr/>
        </p:nvSpPr>
        <p:spPr bwMode="auto">
          <a:xfrm>
            <a:off x="5562600" y="3581400"/>
            <a:ext cx="1447800" cy="914400"/>
          </a:xfrm>
          <a:custGeom>
            <a:avLst/>
            <a:gdLst>
              <a:gd name="T0" fmla="*/ 0 w 600"/>
              <a:gd name="T1" fmla="*/ 575 h 576"/>
              <a:gd name="T2" fmla="*/ 63 w 600"/>
              <a:gd name="T3" fmla="*/ 570 h 576"/>
              <a:gd name="T4" fmla="*/ 95 w 600"/>
              <a:gd name="T5" fmla="*/ 562 h 576"/>
              <a:gd name="T6" fmla="*/ 127 w 600"/>
              <a:gd name="T7" fmla="*/ 553 h 576"/>
              <a:gd name="T8" fmla="*/ 158 w 600"/>
              <a:gd name="T9" fmla="*/ 540 h 576"/>
              <a:gd name="T10" fmla="*/ 190 w 600"/>
              <a:gd name="T11" fmla="*/ 521 h 576"/>
              <a:gd name="T12" fmla="*/ 222 w 600"/>
              <a:gd name="T13" fmla="*/ 498 h 576"/>
              <a:gd name="T14" fmla="*/ 284 w 600"/>
              <a:gd name="T15" fmla="*/ 432 h 576"/>
              <a:gd name="T16" fmla="*/ 347 w 600"/>
              <a:gd name="T17" fmla="*/ 338 h 576"/>
              <a:gd name="T18" fmla="*/ 410 w 600"/>
              <a:gd name="T19" fmla="*/ 224 h 576"/>
              <a:gd name="T20" fmla="*/ 441 w 600"/>
              <a:gd name="T21" fmla="*/ 167 h 576"/>
              <a:gd name="T22" fmla="*/ 473 w 600"/>
              <a:gd name="T23" fmla="*/ 114 h 576"/>
              <a:gd name="T24" fmla="*/ 505 w 600"/>
              <a:gd name="T25" fmla="*/ 67 h 576"/>
              <a:gd name="T26" fmla="*/ 535 w 600"/>
              <a:gd name="T27" fmla="*/ 31 h 576"/>
              <a:gd name="T28" fmla="*/ 567 w 600"/>
              <a:gd name="T29" fmla="*/ 8 h 576"/>
              <a:gd name="T30" fmla="*/ 599 w 600"/>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7" name="Freeform 21">
            <a:extLst>
              <a:ext uri="{FF2B5EF4-FFF2-40B4-BE49-F238E27FC236}">
                <a16:creationId xmlns:a16="http://schemas.microsoft.com/office/drawing/2014/main" id="{989B49CC-C2AA-3245-B490-517BAC45FD76}"/>
              </a:ext>
            </a:extLst>
          </p:cNvPr>
          <p:cNvSpPr>
            <a:spLocks/>
          </p:cNvSpPr>
          <p:nvPr/>
        </p:nvSpPr>
        <p:spPr bwMode="auto">
          <a:xfrm>
            <a:off x="7010400" y="3581400"/>
            <a:ext cx="1447800" cy="914400"/>
          </a:xfrm>
          <a:custGeom>
            <a:avLst/>
            <a:gdLst>
              <a:gd name="T0" fmla="*/ 575 w 576"/>
              <a:gd name="T1" fmla="*/ 575 h 576"/>
              <a:gd name="T2" fmla="*/ 515 w 576"/>
              <a:gd name="T3" fmla="*/ 570 h 576"/>
              <a:gd name="T4" fmla="*/ 484 w 576"/>
              <a:gd name="T5" fmla="*/ 562 h 576"/>
              <a:gd name="T6" fmla="*/ 455 w 576"/>
              <a:gd name="T7" fmla="*/ 553 h 576"/>
              <a:gd name="T8" fmla="*/ 424 w 576"/>
              <a:gd name="T9" fmla="*/ 540 h 576"/>
              <a:gd name="T10" fmla="*/ 393 w 576"/>
              <a:gd name="T11" fmla="*/ 521 h 576"/>
              <a:gd name="T12" fmla="*/ 364 w 576"/>
              <a:gd name="T13" fmla="*/ 498 h 576"/>
              <a:gd name="T14" fmla="*/ 303 w 576"/>
              <a:gd name="T15" fmla="*/ 432 h 576"/>
              <a:gd name="T16" fmla="*/ 242 w 576"/>
              <a:gd name="T17" fmla="*/ 338 h 576"/>
              <a:gd name="T18" fmla="*/ 182 w 576"/>
              <a:gd name="T19" fmla="*/ 224 h 576"/>
              <a:gd name="T20" fmla="*/ 151 w 576"/>
              <a:gd name="T21" fmla="*/ 167 h 576"/>
              <a:gd name="T22" fmla="*/ 120 w 576"/>
              <a:gd name="T23" fmla="*/ 114 h 576"/>
              <a:gd name="T24" fmla="*/ 91 w 576"/>
              <a:gd name="T25" fmla="*/ 67 h 576"/>
              <a:gd name="T26" fmla="*/ 60 w 576"/>
              <a:gd name="T27" fmla="*/ 31 h 576"/>
              <a:gd name="T28" fmla="*/ 30 w 576"/>
              <a:gd name="T29" fmla="*/ 8 h 576"/>
              <a:gd name="T30" fmla="*/ 0 w 576"/>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8" name="Line 22">
            <a:extLst>
              <a:ext uri="{FF2B5EF4-FFF2-40B4-BE49-F238E27FC236}">
                <a16:creationId xmlns:a16="http://schemas.microsoft.com/office/drawing/2014/main" id="{C660E2F0-AF98-224F-B817-7BE21096339C}"/>
              </a:ext>
            </a:extLst>
          </p:cNvPr>
          <p:cNvSpPr>
            <a:spLocks noChangeShapeType="1"/>
          </p:cNvSpPr>
          <p:nvPr/>
        </p:nvSpPr>
        <p:spPr bwMode="auto">
          <a:xfrm>
            <a:off x="5486400" y="4572000"/>
            <a:ext cx="3048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9" name="Rectangle 23">
            <a:extLst>
              <a:ext uri="{FF2B5EF4-FFF2-40B4-BE49-F238E27FC236}">
                <a16:creationId xmlns:a16="http://schemas.microsoft.com/office/drawing/2014/main" id="{D23004DF-1E37-7545-9216-3ACA3A4329FA}"/>
              </a:ext>
            </a:extLst>
          </p:cNvPr>
          <p:cNvSpPr>
            <a:spLocks noChangeArrowheads="1"/>
          </p:cNvSpPr>
          <p:nvPr/>
        </p:nvSpPr>
        <p:spPr bwMode="auto">
          <a:xfrm>
            <a:off x="6858000" y="4495800"/>
            <a:ext cx="304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000" b="1"/>
              <a:t>0</a:t>
            </a:r>
          </a:p>
        </p:txBody>
      </p:sp>
      <p:sp>
        <p:nvSpPr>
          <p:cNvPr id="39960" name="Freeform 24">
            <a:extLst>
              <a:ext uri="{FF2B5EF4-FFF2-40B4-BE49-F238E27FC236}">
                <a16:creationId xmlns:a16="http://schemas.microsoft.com/office/drawing/2014/main" id="{2D9293CA-F2D1-DB4D-92D5-2881B430052E}"/>
              </a:ext>
            </a:extLst>
          </p:cNvPr>
          <p:cNvSpPr>
            <a:spLocks/>
          </p:cNvSpPr>
          <p:nvPr/>
        </p:nvSpPr>
        <p:spPr bwMode="auto">
          <a:xfrm>
            <a:off x="7467600" y="4419600"/>
            <a:ext cx="306388" cy="306388"/>
          </a:xfrm>
          <a:custGeom>
            <a:avLst/>
            <a:gdLst>
              <a:gd name="T0" fmla="*/ 192 w 193"/>
              <a:gd name="T1" fmla="*/ 96 h 193"/>
              <a:gd name="T2" fmla="*/ 113 w 193"/>
              <a:gd name="T3" fmla="*/ 79 h 193"/>
              <a:gd name="T4" fmla="*/ 96 w 193"/>
              <a:gd name="T5" fmla="*/ 0 h 193"/>
              <a:gd name="T6" fmla="*/ 79 w 193"/>
              <a:gd name="T7" fmla="*/ 79 h 193"/>
              <a:gd name="T8" fmla="*/ 0 w 193"/>
              <a:gd name="T9" fmla="*/ 96 h 193"/>
              <a:gd name="T10" fmla="*/ 79 w 193"/>
              <a:gd name="T11" fmla="*/ 113 h 193"/>
              <a:gd name="T12" fmla="*/ 96 w 193"/>
              <a:gd name="T13" fmla="*/ 192 h 193"/>
              <a:gd name="T14" fmla="*/ 113 w 193"/>
              <a:gd name="T15" fmla="*/ 113 h 193"/>
              <a:gd name="T16" fmla="*/ 192 w 193"/>
              <a:gd name="T17" fmla="*/ 9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61" name="Line 25">
            <a:extLst>
              <a:ext uri="{FF2B5EF4-FFF2-40B4-BE49-F238E27FC236}">
                <a16:creationId xmlns:a16="http://schemas.microsoft.com/office/drawing/2014/main" id="{A86E0993-F4FE-3F44-836F-5077E0DCB225}"/>
              </a:ext>
            </a:extLst>
          </p:cNvPr>
          <p:cNvSpPr>
            <a:spLocks noChangeShapeType="1"/>
          </p:cNvSpPr>
          <p:nvPr/>
        </p:nvSpPr>
        <p:spPr bwMode="auto">
          <a:xfrm>
            <a:off x="7010400" y="3581400"/>
            <a:ext cx="0" cy="990600"/>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962" name="Line 26">
            <a:extLst>
              <a:ext uri="{FF2B5EF4-FFF2-40B4-BE49-F238E27FC236}">
                <a16:creationId xmlns:a16="http://schemas.microsoft.com/office/drawing/2014/main" id="{395ABB8A-B3DD-B64E-9264-A64F3767F5D0}"/>
              </a:ext>
            </a:extLst>
          </p:cNvPr>
          <p:cNvSpPr>
            <a:spLocks noChangeShapeType="1"/>
          </p:cNvSpPr>
          <p:nvPr/>
        </p:nvSpPr>
        <p:spPr bwMode="auto">
          <a:xfrm flipH="1">
            <a:off x="7848600" y="4038600"/>
            <a:ext cx="609600" cy="381000"/>
          </a:xfrm>
          <a:prstGeom prst="line">
            <a:avLst/>
          </a:prstGeom>
          <a:noFill/>
          <a:ln w="28575">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3" name="Rectangle 27">
            <a:extLst>
              <a:ext uri="{FF2B5EF4-FFF2-40B4-BE49-F238E27FC236}">
                <a16:creationId xmlns:a16="http://schemas.microsoft.com/office/drawing/2014/main" id="{73EF322F-E820-064F-A465-7FB61981E92C}"/>
              </a:ext>
            </a:extLst>
          </p:cNvPr>
          <p:cNvSpPr>
            <a:spLocks noChangeArrowheads="1"/>
          </p:cNvSpPr>
          <p:nvPr/>
        </p:nvSpPr>
        <p:spPr bwMode="auto">
          <a:xfrm>
            <a:off x="3810000" y="4572001"/>
            <a:ext cx="1524000" cy="333375"/>
          </a:xfrm>
          <a:prstGeom prst="rect">
            <a:avLst/>
          </a:prstGeom>
          <a:noFill/>
          <a:ln>
            <a:noFill/>
          </a:ln>
          <a:effectLst/>
          <a:extLst>
            <a:ext uri="{909E8E84-426E-40DD-AFC4-6F175D3DCCD1}">
              <a14:hiddenFill xmlns:a14="http://schemas.microsoft.com/office/drawing/2010/main">
                <a:solidFill>
                  <a:srgbClr val="C3DB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spcBef>
                <a:spcPct val="50000"/>
              </a:spcBef>
            </a:pPr>
            <a:r>
              <a:rPr lang="en-US" altLang="en-US" sz="1600"/>
              <a:t>Upper-tail test</a:t>
            </a:r>
          </a:p>
        </p:txBody>
      </p:sp>
      <p:sp>
        <p:nvSpPr>
          <p:cNvPr id="39964" name="Rectangle 28">
            <a:extLst>
              <a:ext uri="{FF2B5EF4-FFF2-40B4-BE49-F238E27FC236}">
                <a16:creationId xmlns:a16="http://schemas.microsoft.com/office/drawing/2014/main" id="{797D00DF-AFA1-A740-85BC-96E70F1A0791}"/>
              </a:ext>
            </a:extLst>
          </p:cNvPr>
          <p:cNvSpPr>
            <a:spLocks noChangeArrowheads="1"/>
          </p:cNvSpPr>
          <p:nvPr/>
        </p:nvSpPr>
        <p:spPr bwMode="auto">
          <a:xfrm>
            <a:off x="3810000" y="3048001"/>
            <a:ext cx="1524000" cy="333375"/>
          </a:xfrm>
          <a:prstGeom prst="rect">
            <a:avLst/>
          </a:prstGeom>
          <a:noFill/>
          <a:ln>
            <a:noFill/>
          </a:ln>
          <a:effectLst/>
          <a:extLst>
            <a:ext uri="{909E8E84-426E-40DD-AFC4-6F175D3DCCD1}">
              <a14:hiddenFill xmlns:a14="http://schemas.microsoft.com/office/drawing/2010/main">
                <a:solidFill>
                  <a:srgbClr val="C3DB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spcBef>
                <a:spcPct val="50000"/>
              </a:spcBef>
            </a:pPr>
            <a:r>
              <a:rPr lang="en-US" altLang="en-US" sz="1600"/>
              <a:t>Two-tail test</a:t>
            </a:r>
          </a:p>
        </p:txBody>
      </p:sp>
      <p:sp>
        <p:nvSpPr>
          <p:cNvPr id="39965" name="Rectangle 29">
            <a:extLst>
              <a:ext uri="{FF2B5EF4-FFF2-40B4-BE49-F238E27FC236}">
                <a16:creationId xmlns:a16="http://schemas.microsoft.com/office/drawing/2014/main" id="{3D470A63-7503-2949-9B14-0B5E89969C5E}"/>
              </a:ext>
            </a:extLst>
          </p:cNvPr>
          <p:cNvSpPr>
            <a:spLocks noChangeArrowheads="1"/>
          </p:cNvSpPr>
          <p:nvPr/>
        </p:nvSpPr>
        <p:spPr bwMode="auto">
          <a:xfrm>
            <a:off x="8763000" y="3810000"/>
            <a:ext cx="1524000" cy="1003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000" b="1"/>
              <a:t>Rejection region is shaded</a:t>
            </a:r>
          </a:p>
        </p:txBody>
      </p:sp>
      <p:sp>
        <p:nvSpPr>
          <p:cNvPr id="39966" name="Freeform 30">
            <a:extLst>
              <a:ext uri="{FF2B5EF4-FFF2-40B4-BE49-F238E27FC236}">
                <a16:creationId xmlns:a16="http://schemas.microsoft.com/office/drawing/2014/main" id="{EA597166-2E39-9D4D-8264-44465960A507}"/>
              </a:ext>
            </a:extLst>
          </p:cNvPr>
          <p:cNvSpPr>
            <a:spLocks/>
          </p:cNvSpPr>
          <p:nvPr/>
        </p:nvSpPr>
        <p:spPr bwMode="auto">
          <a:xfrm>
            <a:off x="7772400" y="2828925"/>
            <a:ext cx="762000" cy="304800"/>
          </a:xfrm>
          <a:custGeom>
            <a:avLst/>
            <a:gdLst>
              <a:gd name="T0" fmla="*/ 480 w 480"/>
              <a:gd name="T1" fmla="*/ 180 h 192"/>
              <a:gd name="T2" fmla="*/ 432 w 480"/>
              <a:gd name="T3" fmla="*/ 138 h 192"/>
              <a:gd name="T4" fmla="*/ 233 w 480"/>
              <a:gd name="T5" fmla="*/ 105 h 192"/>
              <a:gd name="T6" fmla="*/ 134 w 480"/>
              <a:gd name="T7" fmla="*/ 72 h 192"/>
              <a:gd name="T8" fmla="*/ 22 w 480"/>
              <a:gd name="T9" fmla="*/ 3 h 192"/>
              <a:gd name="T10" fmla="*/ 0 w 480"/>
              <a:gd name="T11" fmla="*/ 0 h 192"/>
              <a:gd name="T12" fmla="*/ 12 w 480"/>
              <a:gd name="T13" fmla="*/ 192 h 192"/>
              <a:gd name="T14" fmla="*/ 480 w 480"/>
              <a:gd name="T15" fmla="*/ 185 h 192"/>
              <a:gd name="T16" fmla="*/ 480 w 480"/>
              <a:gd name="T17" fmla="*/ 18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0" h="192">
                <a:moveTo>
                  <a:pt x="480" y="180"/>
                </a:moveTo>
                <a:lnTo>
                  <a:pt x="432" y="138"/>
                </a:lnTo>
                <a:lnTo>
                  <a:pt x="233" y="105"/>
                </a:lnTo>
                <a:lnTo>
                  <a:pt x="134" y="72"/>
                </a:lnTo>
                <a:lnTo>
                  <a:pt x="22" y="3"/>
                </a:lnTo>
                <a:lnTo>
                  <a:pt x="0" y="0"/>
                </a:lnTo>
                <a:lnTo>
                  <a:pt x="12" y="192"/>
                </a:lnTo>
                <a:lnTo>
                  <a:pt x="480" y="185"/>
                </a:lnTo>
                <a:lnTo>
                  <a:pt x="480" y="180"/>
                </a:lnTo>
              </a:path>
            </a:pathLst>
          </a:custGeom>
          <a:solidFill>
            <a:srgbClr val="C3DBFF"/>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67" name="Rectangle 31">
            <a:extLst>
              <a:ext uri="{FF2B5EF4-FFF2-40B4-BE49-F238E27FC236}">
                <a16:creationId xmlns:a16="http://schemas.microsoft.com/office/drawing/2014/main" id="{89347445-BE04-4B44-9C50-9FE47304D69C}"/>
              </a:ext>
            </a:extLst>
          </p:cNvPr>
          <p:cNvSpPr>
            <a:spLocks noChangeArrowheads="1"/>
          </p:cNvSpPr>
          <p:nvPr/>
        </p:nvSpPr>
        <p:spPr bwMode="auto">
          <a:xfrm>
            <a:off x="7696201" y="2133601"/>
            <a:ext cx="69056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a:t> /2</a:t>
            </a:r>
          </a:p>
        </p:txBody>
      </p:sp>
      <p:sp>
        <p:nvSpPr>
          <p:cNvPr id="39968" name="Freeform 32">
            <a:extLst>
              <a:ext uri="{FF2B5EF4-FFF2-40B4-BE49-F238E27FC236}">
                <a16:creationId xmlns:a16="http://schemas.microsoft.com/office/drawing/2014/main" id="{A849385A-C275-4949-8E3F-841224F798BD}"/>
              </a:ext>
            </a:extLst>
          </p:cNvPr>
          <p:cNvSpPr>
            <a:spLocks/>
          </p:cNvSpPr>
          <p:nvPr/>
        </p:nvSpPr>
        <p:spPr bwMode="auto">
          <a:xfrm>
            <a:off x="5486401" y="2819401"/>
            <a:ext cx="754063" cy="303213"/>
          </a:xfrm>
          <a:custGeom>
            <a:avLst/>
            <a:gdLst>
              <a:gd name="T0" fmla="*/ 0 w 474"/>
              <a:gd name="T1" fmla="*/ 186 h 191"/>
              <a:gd name="T2" fmla="*/ 48 w 474"/>
              <a:gd name="T3" fmla="*/ 144 h 191"/>
              <a:gd name="T4" fmla="*/ 246 w 474"/>
              <a:gd name="T5" fmla="*/ 111 h 191"/>
              <a:gd name="T6" fmla="*/ 345 w 474"/>
              <a:gd name="T7" fmla="*/ 78 h 191"/>
              <a:gd name="T8" fmla="*/ 456 w 474"/>
              <a:gd name="T9" fmla="*/ 9 h 191"/>
              <a:gd name="T10" fmla="*/ 474 w 474"/>
              <a:gd name="T11" fmla="*/ 0 h 191"/>
              <a:gd name="T12" fmla="*/ 468 w 474"/>
              <a:gd name="T13" fmla="*/ 186 h 191"/>
              <a:gd name="T14" fmla="*/ 0 w 474"/>
              <a:gd name="T15" fmla="*/ 191 h 191"/>
              <a:gd name="T16" fmla="*/ 0 w 474"/>
              <a:gd name="T17" fmla="*/ 186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191">
                <a:moveTo>
                  <a:pt x="0" y="186"/>
                </a:moveTo>
                <a:lnTo>
                  <a:pt x="48" y="144"/>
                </a:lnTo>
                <a:lnTo>
                  <a:pt x="246" y="111"/>
                </a:lnTo>
                <a:lnTo>
                  <a:pt x="345" y="78"/>
                </a:lnTo>
                <a:lnTo>
                  <a:pt x="456" y="9"/>
                </a:lnTo>
                <a:lnTo>
                  <a:pt x="474" y="0"/>
                </a:lnTo>
                <a:lnTo>
                  <a:pt x="468" y="186"/>
                </a:lnTo>
                <a:lnTo>
                  <a:pt x="0" y="191"/>
                </a:lnTo>
                <a:lnTo>
                  <a:pt x="0" y="186"/>
                </a:lnTo>
              </a:path>
            </a:pathLst>
          </a:custGeom>
          <a:solidFill>
            <a:srgbClr val="C3DBFF"/>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69" name="Freeform 33">
            <a:extLst>
              <a:ext uri="{FF2B5EF4-FFF2-40B4-BE49-F238E27FC236}">
                <a16:creationId xmlns:a16="http://schemas.microsoft.com/office/drawing/2014/main" id="{D2E72948-9933-2C45-8F14-E024A9E2B9D5}"/>
              </a:ext>
            </a:extLst>
          </p:cNvPr>
          <p:cNvSpPr>
            <a:spLocks/>
          </p:cNvSpPr>
          <p:nvPr/>
        </p:nvSpPr>
        <p:spPr bwMode="auto">
          <a:xfrm>
            <a:off x="5562600" y="2133600"/>
            <a:ext cx="1447800" cy="914400"/>
          </a:xfrm>
          <a:custGeom>
            <a:avLst/>
            <a:gdLst>
              <a:gd name="T0" fmla="*/ 0 w 600"/>
              <a:gd name="T1" fmla="*/ 575 h 576"/>
              <a:gd name="T2" fmla="*/ 63 w 600"/>
              <a:gd name="T3" fmla="*/ 570 h 576"/>
              <a:gd name="T4" fmla="*/ 95 w 600"/>
              <a:gd name="T5" fmla="*/ 562 h 576"/>
              <a:gd name="T6" fmla="*/ 127 w 600"/>
              <a:gd name="T7" fmla="*/ 553 h 576"/>
              <a:gd name="T8" fmla="*/ 158 w 600"/>
              <a:gd name="T9" fmla="*/ 540 h 576"/>
              <a:gd name="T10" fmla="*/ 190 w 600"/>
              <a:gd name="T11" fmla="*/ 521 h 576"/>
              <a:gd name="T12" fmla="*/ 222 w 600"/>
              <a:gd name="T13" fmla="*/ 498 h 576"/>
              <a:gd name="T14" fmla="*/ 284 w 600"/>
              <a:gd name="T15" fmla="*/ 432 h 576"/>
              <a:gd name="T16" fmla="*/ 347 w 600"/>
              <a:gd name="T17" fmla="*/ 338 h 576"/>
              <a:gd name="T18" fmla="*/ 410 w 600"/>
              <a:gd name="T19" fmla="*/ 224 h 576"/>
              <a:gd name="T20" fmla="*/ 441 w 600"/>
              <a:gd name="T21" fmla="*/ 167 h 576"/>
              <a:gd name="T22" fmla="*/ 473 w 600"/>
              <a:gd name="T23" fmla="*/ 114 h 576"/>
              <a:gd name="T24" fmla="*/ 505 w 600"/>
              <a:gd name="T25" fmla="*/ 67 h 576"/>
              <a:gd name="T26" fmla="*/ 535 w 600"/>
              <a:gd name="T27" fmla="*/ 31 h 576"/>
              <a:gd name="T28" fmla="*/ 567 w 600"/>
              <a:gd name="T29" fmla="*/ 8 h 576"/>
              <a:gd name="T30" fmla="*/ 599 w 600"/>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70" name="Freeform 34">
            <a:extLst>
              <a:ext uri="{FF2B5EF4-FFF2-40B4-BE49-F238E27FC236}">
                <a16:creationId xmlns:a16="http://schemas.microsoft.com/office/drawing/2014/main" id="{EEB9157C-0DFD-944D-9C1A-61D6681A0008}"/>
              </a:ext>
            </a:extLst>
          </p:cNvPr>
          <p:cNvSpPr>
            <a:spLocks/>
          </p:cNvSpPr>
          <p:nvPr/>
        </p:nvSpPr>
        <p:spPr bwMode="auto">
          <a:xfrm>
            <a:off x="7010400" y="2133600"/>
            <a:ext cx="1447800" cy="914400"/>
          </a:xfrm>
          <a:custGeom>
            <a:avLst/>
            <a:gdLst>
              <a:gd name="T0" fmla="*/ 575 w 576"/>
              <a:gd name="T1" fmla="*/ 575 h 576"/>
              <a:gd name="T2" fmla="*/ 515 w 576"/>
              <a:gd name="T3" fmla="*/ 570 h 576"/>
              <a:gd name="T4" fmla="*/ 484 w 576"/>
              <a:gd name="T5" fmla="*/ 562 h 576"/>
              <a:gd name="T6" fmla="*/ 455 w 576"/>
              <a:gd name="T7" fmla="*/ 553 h 576"/>
              <a:gd name="T8" fmla="*/ 424 w 576"/>
              <a:gd name="T9" fmla="*/ 540 h 576"/>
              <a:gd name="T10" fmla="*/ 393 w 576"/>
              <a:gd name="T11" fmla="*/ 521 h 576"/>
              <a:gd name="T12" fmla="*/ 364 w 576"/>
              <a:gd name="T13" fmla="*/ 498 h 576"/>
              <a:gd name="T14" fmla="*/ 303 w 576"/>
              <a:gd name="T15" fmla="*/ 432 h 576"/>
              <a:gd name="T16" fmla="*/ 242 w 576"/>
              <a:gd name="T17" fmla="*/ 338 h 576"/>
              <a:gd name="T18" fmla="*/ 182 w 576"/>
              <a:gd name="T19" fmla="*/ 224 h 576"/>
              <a:gd name="T20" fmla="*/ 151 w 576"/>
              <a:gd name="T21" fmla="*/ 167 h 576"/>
              <a:gd name="T22" fmla="*/ 120 w 576"/>
              <a:gd name="T23" fmla="*/ 114 h 576"/>
              <a:gd name="T24" fmla="*/ 91 w 576"/>
              <a:gd name="T25" fmla="*/ 67 h 576"/>
              <a:gd name="T26" fmla="*/ 60 w 576"/>
              <a:gd name="T27" fmla="*/ 31 h 576"/>
              <a:gd name="T28" fmla="*/ 30 w 576"/>
              <a:gd name="T29" fmla="*/ 8 h 576"/>
              <a:gd name="T30" fmla="*/ 0 w 576"/>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71" name="Line 35">
            <a:extLst>
              <a:ext uri="{FF2B5EF4-FFF2-40B4-BE49-F238E27FC236}">
                <a16:creationId xmlns:a16="http://schemas.microsoft.com/office/drawing/2014/main" id="{81D250E3-32B5-3B4E-9F4D-AA9D305336E4}"/>
              </a:ext>
            </a:extLst>
          </p:cNvPr>
          <p:cNvSpPr>
            <a:spLocks noChangeShapeType="1"/>
          </p:cNvSpPr>
          <p:nvPr/>
        </p:nvSpPr>
        <p:spPr bwMode="auto">
          <a:xfrm>
            <a:off x="5486400" y="3124200"/>
            <a:ext cx="3048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2" name="Rectangle 36">
            <a:extLst>
              <a:ext uri="{FF2B5EF4-FFF2-40B4-BE49-F238E27FC236}">
                <a16:creationId xmlns:a16="http://schemas.microsoft.com/office/drawing/2014/main" id="{BE8EC527-AE7D-4C4B-98A1-B61FAED47DF2}"/>
              </a:ext>
            </a:extLst>
          </p:cNvPr>
          <p:cNvSpPr>
            <a:spLocks noChangeArrowheads="1"/>
          </p:cNvSpPr>
          <p:nvPr/>
        </p:nvSpPr>
        <p:spPr bwMode="auto">
          <a:xfrm>
            <a:off x="6858000" y="3048000"/>
            <a:ext cx="304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000" b="1"/>
              <a:t>0</a:t>
            </a:r>
          </a:p>
        </p:txBody>
      </p:sp>
      <p:sp>
        <p:nvSpPr>
          <p:cNvPr id="39973" name="Freeform 37">
            <a:extLst>
              <a:ext uri="{FF2B5EF4-FFF2-40B4-BE49-F238E27FC236}">
                <a16:creationId xmlns:a16="http://schemas.microsoft.com/office/drawing/2014/main" id="{5F12A88F-2436-A44B-B688-6EF69F388848}"/>
              </a:ext>
            </a:extLst>
          </p:cNvPr>
          <p:cNvSpPr>
            <a:spLocks/>
          </p:cNvSpPr>
          <p:nvPr/>
        </p:nvSpPr>
        <p:spPr bwMode="auto">
          <a:xfrm>
            <a:off x="6096000" y="2971800"/>
            <a:ext cx="306388" cy="306388"/>
          </a:xfrm>
          <a:custGeom>
            <a:avLst/>
            <a:gdLst>
              <a:gd name="T0" fmla="*/ 192 w 193"/>
              <a:gd name="T1" fmla="*/ 96 h 193"/>
              <a:gd name="T2" fmla="*/ 113 w 193"/>
              <a:gd name="T3" fmla="*/ 79 h 193"/>
              <a:gd name="T4" fmla="*/ 96 w 193"/>
              <a:gd name="T5" fmla="*/ 0 h 193"/>
              <a:gd name="T6" fmla="*/ 79 w 193"/>
              <a:gd name="T7" fmla="*/ 79 h 193"/>
              <a:gd name="T8" fmla="*/ 0 w 193"/>
              <a:gd name="T9" fmla="*/ 96 h 193"/>
              <a:gd name="T10" fmla="*/ 79 w 193"/>
              <a:gd name="T11" fmla="*/ 113 h 193"/>
              <a:gd name="T12" fmla="*/ 96 w 193"/>
              <a:gd name="T13" fmla="*/ 192 h 193"/>
              <a:gd name="T14" fmla="*/ 113 w 193"/>
              <a:gd name="T15" fmla="*/ 113 h 193"/>
              <a:gd name="T16" fmla="*/ 192 w 193"/>
              <a:gd name="T17" fmla="*/ 9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74" name="Line 38">
            <a:extLst>
              <a:ext uri="{FF2B5EF4-FFF2-40B4-BE49-F238E27FC236}">
                <a16:creationId xmlns:a16="http://schemas.microsoft.com/office/drawing/2014/main" id="{339BDB04-5C85-1541-ADAE-A8A52E4BC58A}"/>
              </a:ext>
            </a:extLst>
          </p:cNvPr>
          <p:cNvSpPr>
            <a:spLocks noChangeShapeType="1"/>
          </p:cNvSpPr>
          <p:nvPr/>
        </p:nvSpPr>
        <p:spPr bwMode="auto">
          <a:xfrm>
            <a:off x="7010400" y="2133600"/>
            <a:ext cx="0" cy="990600"/>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975" name="Freeform 39">
            <a:extLst>
              <a:ext uri="{FF2B5EF4-FFF2-40B4-BE49-F238E27FC236}">
                <a16:creationId xmlns:a16="http://schemas.microsoft.com/office/drawing/2014/main" id="{8B10851B-CC66-FE49-BA20-B397C7ED3772}"/>
              </a:ext>
            </a:extLst>
          </p:cNvPr>
          <p:cNvSpPr>
            <a:spLocks/>
          </p:cNvSpPr>
          <p:nvPr/>
        </p:nvSpPr>
        <p:spPr bwMode="auto">
          <a:xfrm>
            <a:off x="7618414" y="2971800"/>
            <a:ext cx="306387" cy="306388"/>
          </a:xfrm>
          <a:custGeom>
            <a:avLst/>
            <a:gdLst>
              <a:gd name="T0" fmla="*/ 192 w 193"/>
              <a:gd name="T1" fmla="*/ 96 h 193"/>
              <a:gd name="T2" fmla="*/ 113 w 193"/>
              <a:gd name="T3" fmla="*/ 79 h 193"/>
              <a:gd name="T4" fmla="*/ 96 w 193"/>
              <a:gd name="T5" fmla="*/ 0 h 193"/>
              <a:gd name="T6" fmla="*/ 79 w 193"/>
              <a:gd name="T7" fmla="*/ 79 h 193"/>
              <a:gd name="T8" fmla="*/ 0 w 193"/>
              <a:gd name="T9" fmla="*/ 96 h 193"/>
              <a:gd name="T10" fmla="*/ 79 w 193"/>
              <a:gd name="T11" fmla="*/ 113 h 193"/>
              <a:gd name="T12" fmla="*/ 96 w 193"/>
              <a:gd name="T13" fmla="*/ 192 h 193"/>
              <a:gd name="T14" fmla="*/ 113 w 193"/>
              <a:gd name="T15" fmla="*/ 113 h 193"/>
              <a:gd name="T16" fmla="*/ 192 w 193"/>
              <a:gd name="T17" fmla="*/ 9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76" name="Rectangle 40">
            <a:extLst>
              <a:ext uri="{FF2B5EF4-FFF2-40B4-BE49-F238E27FC236}">
                <a16:creationId xmlns:a16="http://schemas.microsoft.com/office/drawing/2014/main" id="{E4736E4E-A4A3-0647-AE58-6643765DB704}"/>
              </a:ext>
            </a:extLst>
          </p:cNvPr>
          <p:cNvSpPr>
            <a:spLocks noChangeArrowheads="1"/>
          </p:cNvSpPr>
          <p:nvPr/>
        </p:nvSpPr>
        <p:spPr bwMode="auto">
          <a:xfrm>
            <a:off x="7543801" y="2057400"/>
            <a:ext cx="385763"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800" b="1" i="1"/>
              <a:t>a</a:t>
            </a:r>
          </a:p>
        </p:txBody>
      </p:sp>
      <p:sp>
        <p:nvSpPr>
          <p:cNvPr id="39977" name="Rectangle 41">
            <a:extLst>
              <a:ext uri="{FF2B5EF4-FFF2-40B4-BE49-F238E27FC236}">
                <a16:creationId xmlns:a16="http://schemas.microsoft.com/office/drawing/2014/main" id="{963274EF-7B83-3A4A-8D48-986D6AD88AF8}"/>
              </a:ext>
            </a:extLst>
          </p:cNvPr>
          <p:cNvSpPr>
            <a:spLocks noChangeArrowheads="1"/>
          </p:cNvSpPr>
          <p:nvPr/>
        </p:nvSpPr>
        <p:spPr bwMode="auto">
          <a:xfrm>
            <a:off x="5481638" y="2212976"/>
            <a:ext cx="69056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a:t> /2</a:t>
            </a:r>
          </a:p>
        </p:txBody>
      </p:sp>
      <p:sp>
        <p:nvSpPr>
          <p:cNvPr id="39978" name="Rectangle 42">
            <a:extLst>
              <a:ext uri="{FF2B5EF4-FFF2-40B4-BE49-F238E27FC236}">
                <a16:creationId xmlns:a16="http://schemas.microsoft.com/office/drawing/2014/main" id="{36B77013-E668-C74C-8185-45F738164B18}"/>
              </a:ext>
            </a:extLst>
          </p:cNvPr>
          <p:cNvSpPr>
            <a:spLocks noChangeArrowheads="1"/>
          </p:cNvSpPr>
          <p:nvPr/>
        </p:nvSpPr>
        <p:spPr bwMode="auto">
          <a:xfrm>
            <a:off x="5334001" y="2136775"/>
            <a:ext cx="385763"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800" b="1" i="1"/>
              <a:t>a</a:t>
            </a:r>
          </a:p>
        </p:txBody>
      </p:sp>
      <p:sp>
        <p:nvSpPr>
          <p:cNvPr id="39979" name="Line 43">
            <a:extLst>
              <a:ext uri="{FF2B5EF4-FFF2-40B4-BE49-F238E27FC236}">
                <a16:creationId xmlns:a16="http://schemas.microsoft.com/office/drawing/2014/main" id="{C5718175-4426-E442-B7B8-269F914548B5}"/>
              </a:ext>
            </a:extLst>
          </p:cNvPr>
          <p:cNvSpPr>
            <a:spLocks noChangeShapeType="1"/>
          </p:cNvSpPr>
          <p:nvPr/>
        </p:nvSpPr>
        <p:spPr bwMode="auto">
          <a:xfrm>
            <a:off x="5791200" y="2667000"/>
            <a:ext cx="381000" cy="3048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0" name="Line 44">
            <a:extLst>
              <a:ext uri="{FF2B5EF4-FFF2-40B4-BE49-F238E27FC236}">
                <a16:creationId xmlns:a16="http://schemas.microsoft.com/office/drawing/2014/main" id="{20C58941-DC87-E344-8C5E-A1656E15E90D}"/>
              </a:ext>
            </a:extLst>
          </p:cNvPr>
          <p:cNvSpPr>
            <a:spLocks noChangeShapeType="1"/>
          </p:cNvSpPr>
          <p:nvPr/>
        </p:nvSpPr>
        <p:spPr bwMode="auto">
          <a:xfrm flipH="1">
            <a:off x="7696200" y="2362200"/>
            <a:ext cx="990600" cy="838200"/>
          </a:xfrm>
          <a:prstGeom prst="line">
            <a:avLst/>
          </a:prstGeom>
          <a:noFill/>
          <a:ln w="28575">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1" name="Rectangle 45">
            <a:extLst>
              <a:ext uri="{FF2B5EF4-FFF2-40B4-BE49-F238E27FC236}">
                <a16:creationId xmlns:a16="http://schemas.microsoft.com/office/drawing/2014/main" id="{B4DF491C-B24E-7840-89BA-44677EDB742B}"/>
              </a:ext>
            </a:extLst>
          </p:cNvPr>
          <p:cNvSpPr>
            <a:spLocks noChangeArrowheads="1"/>
          </p:cNvSpPr>
          <p:nvPr/>
        </p:nvSpPr>
        <p:spPr bwMode="auto">
          <a:xfrm>
            <a:off x="2286001" y="2209800"/>
            <a:ext cx="1916113"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110000"/>
              </a:lnSpc>
              <a:spcBef>
                <a:spcPct val="50000"/>
              </a:spcBef>
            </a:pPr>
            <a:r>
              <a:rPr lang="en-US" altLang="en-US" sz="2800"/>
              <a:t>H</a:t>
            </a:r>
            <a:r>
              <a:rPr lang="en-US" altLang="en-US" sz="2800" baseline="-25000"/>
              <a:t>0</a:t>
            </a:r>
            <a:r>
              <a:rPr lang="en-US" altLang="en-US" sz="2800"/>
              <a:t>: </a:t>
            </a:r>
            <a:r>
              <a:rPr lang="el-GR" altLang="en-US"/>
              <a:t>μ</a:t>
            </a:r>
            <a:r>
              <a:rPr lang="en-US" altLang="en-US" sz="2800"/>
              <a:t> = 12    H</a:t>
            </a:r>
            <a:r>
              <a:rPr lang="en-US" altLang="en-US" sz="2800" baseline="-25000"/>
              <a:t>1</a:t>
            </a:r>
            <a:r>
              <a:rPr lang="en-US" altLang="en-US" sz="2800"/>
              <a:t>: </a:t>
            </a:r>
            <a:r>
              <a:rPr lang="el-GR" altLang="en-US"/>
              <a:t>μ</a:t>
            </a:r>
            <a:r>
              <a:rPr lang="en-US" altLang="en-US" sz="2800"/>
              <a:t> </a:t>
            </a:r>
            <a:r>
              <a:rPr lang="en-US" altLang="en-US" sz="2800">
                <a:cs typeface="Arial" panose="020B0604020202020204" pitchFamily="34" charset="0"/>
              </a:rPr>
              <a:t>≠</a:t>
            </a:r>
            <a:r>
              <a:rPr lang="en-US" altLang="en-US" sz="2800"/>
              <a:t> 12</a:t>
            </a:r>
          </a:p>
        </p:txBody>
      </p:sp>
      <p:sp>
        <p:nvSpPr>
          <p:cNvPr id="39982" name="Rectangle 46">
            <a:extLst>
              <a:ext uri="{FF2B5EF4-FFF2-40B4-BE49-F238E27FC236}">
                <a16:creationId xmlns:a16="http://schemas.microsoft.com/office/drawing/2014/main" id="{E9909982-F92D-5E47-A5D9-36CF5CFB8B5C}"/>
              </a:ext>
            </a:extLst>
          </p:cNvPr>
          <p:cNvSpPr>
            <a:spLocks noChangeArrowheads="1"/>
          </p:cNvSpPr>
          <p:nvPr/>
        </p:nvSpPr>
        <p:spPr bwMode="auto">
          <a:xfrm>
            <a:off x="5943600" y="1447801"/>
            <a:ext cx="2495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altLang="en-US" sz="2000" b="1"/>
              <a:t>Non-rejection region </a:t>
            </a:r>
          </a:p>
        </p:txBody>
      </p:sp>
      <p:sp>
        <p:nvSpPr>
          <p:cNvPr id="39983" name="Line 47">
            <a:extLst>
              <a:ext uri="{FF2B5EF4-FFF2-40B4-BE49-F238E27FC236}">
                <a16:creationId xmlns:a16="http://schemas.microsoft.com/office/drawing/2014/main" id="{D7C96E89-1C89-284C-8CB9-AF0DAECDC80F}"/>
              </a:ext>
            </a:extLst>
          </p:cNvPr>
          <p:cNvSpPr>
            <a:spLocks noChangeShapeType="1"/>
          </p:cNvSpPr>
          <p:nvPr/>
        </p:nvSpPr>
        <p:spPr bwMode="auto">
          <a:xfrm>
            <a:off x="6477000" y="1752600"/>
            <a:ext cx="2286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82179668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a:extLst>
              <a:ext uri="{FF2B5EF4-FFF2-40B4-BE49-F238E27FC236}">
                <a16:creationId xmlns:a16="http://schemas.microsoft.com/office/drawing/2014/main" id="{C2D472D2-4F86-5E48-BDA1-A42C7D04CA74}"/>
              </a:ext>
            </a:extLst>
          </p:cNvPr>
          <p:cNvSpPr>
            <a:spLocks noGrp="1" noChangeArrowheads="1"/>
          </p:cNvSpPr>
          <p:nvPr>
            <p:ph type="body" idx="1"/>
          </p:nvPr>
        </p:nvSpPr>
        <p:spPr>
          <a:xfrm>
            <a:off x="2209800" y="381000"/>
            <a:ext cx="7772400" cy="6248400"/>
          </a:xfrm>
        </p:spPr>
        <p:txBody>
          <a:bodyPr/>
          <a:lstStyle/>
          <a:p>
            <a:r>
              <a:rPr lang="en-US" altLang="en-US">
                <a:solidFill>
                  <a:srgbClr val="800000"/>
                </a:solidFill>
              </a:rPr>
              <a:t>P-Value Approach –</a:t>
            </a:r>
          </a:p>
          <a:p>
            <a:pPr lvl="2"/>
            <a:r>
              <a:rPr lang="en-US" altLang="en-US" sz="2000">
                <a:solidFill>
                  <a:srgbClr val="660033"/>
                </a:solidFill>
              </a:rPr>
              <a:t>P-value=Max. Probability of (Type I Error), calculated from the sample.</a:t>
            </a:r>
          </a:p>
          <a:p>
            <a:r>
              <a:rPr lang="en-US" altLang="en-US" sz="2000"/>
              <a:t>Given the sample information what is the size of the blue areas? (The observed level of significance)</a:t>
            </a:r>
          </a:p>
          <a:p>
            <a:endParaRPr lang="en-US" altLang="en-US" sz="2000"/>
          </a:p>
        </p:txBody>
      </p:sp>
      <p:sp>
        <p:nvSpPr>
          <p:cNvPr id="38916" name="Freeform 4">
            <a:extLst>
              <a:ext uri="{FF2B5EF4-FFF2-40B4-BE49-F238E27FC236}">
                <a16:creationId xmlns:a16="http://schemas.microsoft.com/office/drawing/2014/main" id="{CB1DC15A-DAB9-F845-8318-625748FF465A}"/>
              </a:ext>
            </a:extLst>
          </p:cNvPr>
          <p:cNvSpPr>
            <a:spLocks/>
          </p:cNvSpPr>
          <p:nvPr/>
        </p:nvSpPr>
        <p:spPr bwMode="auto">
          <a:xfrm>
            <a:off x="5486401" y="5638801"/>
            <a:ext cx="912813" cy="455613"/>
          </a:xfrm>
          <a:custGeom>
            <a:avLst/>
            <a:gdLst>
              <a:gd name="T0" fmla="*/ 0 w 574"/>
              <a:gd name="T1" fmla="*/ 282 h 287"/>
              <a:gd name="T2" fmla="*/ 48 w 574"/>
              <a:gd name="T3" fmla="*/ 240 h 287"/>
              <a:gd name="T4" fmla="*/ 246 w 574"/>
              <a:gd name="T5" fmla="*/ 207 h 287"/>
              <a:gd name="T6" fmla="*/ 345 w 574"/>
              <a:gd name="T7" fmla="*/ 174 h 287"/>
              <a:gd name="T8" fmla="*/ 456 w 574"/>
              <a:gd name="T9" fmla="*/ 105 h 287"/>
              <a:gd name="T10" fmla="*/ 574 w 574"/>
              <a:gd name="T11" fmla="*/ 0 h 287"/>
              <a:gd name="T12" fmla="*/ 574 w 574"/>
              <a:gd name="T13" fmla="*/ 287 h 287"/>
              <a:gd name="T14" fmla="*/ 0 w 574"/>
              <a:gd name="T15" fmla="*/ 287 h 287"/>
              <a:gd name="T16" fmla="*/ 0 w 574"/>
              <a:gd name="T17" fmla="*/ 282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4" h="287">
                <a:moveTo>
                  <a:pt x="0" y="282"/>
                </a:moveTo>
                <a:lnTo>
                  <a:pt x="48" y="240"/>
                </a:lnTo>
                <a:lnTo>
                  <a:pt x="246" y="207"/>
                </a:lnTo>
                <a:lnTo>
                  <a:pt x="345" y="174"/>
                </a:lnTo>
                <a:lnTo>
                  <a:pt x="456" y="105"/>
                </a:lnTo>
                <a:lnTo>
                  <a:pt x="574" y="0"/>
                </a:lnTo>
                <a:lnTo>
                  <a:pt x="574" y="287"/>
                </a:lnTo>
                <a:lnTo>
                  <a:pt x="0" y="287"/>
                </a:lnTo>
                <a:lnTo>
                  <a:pt x="0" y="282"/>
                </a:lnTo>
              </a:path>
            </a:pathLst>
          </a:custGeom>
          <a:solidFill>
            <a:srgbClr val="C3DBFF"/>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7" name="Freeform 5">
            <a:extLst>
              <a:ext uri="{FF2B5EF4-FFF2-40B4-BE49-F238E27FC236}">
                <a16:creationId xmlns:a16="http://schemas.microsoft.com/office/drawing/2014/main" id="{A948FB06-6D19-4F48-9B91-9F09A6CAE5F4}"/>
              </a:ext>
            </a:extLst>
          </p:cNvPr>
          <p:cNvSpPr>
            <a:spLocks/>
          </p:cNvSpPr>
          <p:nvPr/>
        </p:nvSpPr>
        <p:spPr bwMode="auto">
          <a:xfrm>
            <a:off x="5562600" y="5105400"/>
            <a:ext cx="1447800" cy="914400"/>
          </a:xfrm>
          <a:custGeom>
            <a:avLst/>
            <a:gdLst>
              <a:gd name="T0" fmla="*/ 0 w 600"/>
              <a:gd name="T1" fmla="*/ 575 h 576"/>
              <a:gd name="T2" fmla="*/ 63 w 600"/>
              <a:gd name="T3" fmla="*/ 570 h 576"/>
              <a:gd name="T4" fmla="*/ 95 w 600"/>
              <a:gd name="T5" fmla="*/ 562 h 576"/>
              <a:gd name="T6" fmla="*/ 127 w 600"/>
              <a:gd name="T7" fmla="*/ 553 h 576"/>
              <a:gd name="T8" fmla="*/ 158 w 600"/>
              <a:gd name="T9" fmla="*/ 540 h 576"/>
              <a:gd name="T10" fmla="*/ 190 w 600"/>
              <a:gd name="T11" fmla="*/ 521 h 576"/>
              <a:gd name="T12" fmla="*/ 222 w 600"/>
              <a:gd name="T13" fmla="*/ 498 h 576"/>
              <a:gd name="T14" fmla="*/ 284 w 600"/>
              <a:gd name="T15" fmla="*/ 432 h 576"/>
              <a:gd name="T16" fmla="*/ 347 w 600"/>
              <a:gd name="T17" fmla="*/ 338 h 576"/>
              <a:gd name="T18" fmla="*/ 410 w 600"/>
              <a:gd name="T19" fmla="*/ 224 h 576"/>
              <a:gd name="T20" fmla="*/ 441 w 600"/>
              <a:gd name="T21" fmla="*/ 167 h 576"/>
              <a:gd name="T22" fmla="*/ 473 w 600"/>
              <a:gd name="T23" fmla="*/ 114 h 576"/>
              <a:gd name="T24" fmla="*/ 505 w 600"/>
              <a:gd name="T25" fmla="*/ 67 h 576"/>
              <a:gd name="T26" fmla="*/ 535 w 600"/>
              <a:gd name="T27" fmla="*/ 31 h 576"/>
              <a:gd name="T28" fmla="*/ 567 w 600"/>
              <a:gd name="T29" fmla="*/ 8 h 576"/>
              <a:gd name="T30" fmla="*/ 599 w 600"/>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8" name="Freeform 6">
            <a:extLst>
              <a:ext uri="{FF2B5EF4-FFF2-40B4-BE49-F238E27FC236}">
                <a16:creationId xmlns:a16="http://schemas.microsoft.com/office/drawing/2014/main" id="{BCFC2302-F234-604B-B9D4-4311EA40A10E}"/>
              </a:ext>
            </a:extLst>
          </p:cNvPr>
          <p:cNvSpPr>
            <a:spLocks/>
          </p:cNvSpPr>
          <p:nvPr/>
        </p:nvSpPr>
        <p:spPr bwMode="auto">
          <a:xfrm>
            <a:off x="7010400" y="5105400"/>
            <a:ext cx="1447800" cy="914400"/>
          </a:xfrm>
          <a:custGeom>
            <a:avLst/>
            <a:gdLst>
              <a:gd name="T0" fmla="*/ 575 w 576"/>
              <a:gd name="T1" fmla="*/ 575 h 576"/>
              <a:gd name="T2" fmla="*/ 515 w 576"/>
              <a:gd name="T3" fmla="*/ 570 h 576"/>
              <a:gd name="T4" fmla="*/ 484 w 576"/>
              <a:gd name="T5" fmla="*/ 562 h 576"/>
              <a:gd name="T6" fmla="*/ 455 w 576"/>
              <a:gd name="T7" fmla="*/ 553 h 576"/>
              <a:gd name="T8" fmla="*/ 424 w 576"/>
              <a:gd name="T9" fmla="*/ 540 h 576"/>
              <a:gd name="T10" fmla="*/ 393 w 576"/>
              <a:gd name="T11" fmla="*/ 521 h 576"/>
              <a:gd name="T12" fmla="*/ 364 w 576"/>
              <a:gd name="T13" fmla="*/ 498 h 576"/>
              <a:gd name="T14" fmla="*/ 303 w 576"/>
              <a:gd name="T15" fmla="*/ 432 h 576"/>
              <a:gd name="T16" fmla="*/ 242 w 576"/>
              <a:gd name="T17" fmla="*/ 338 h 576"/>
              <a:gd name="T18" fmla="*/ 182 w 576"/>
              <a:gd name="T19" fmla="*/ 224 h 576"/>
              <a:gd name="T20" fmla="*/ 151 w 576"/>
              <a:gd name="T21" fmla="*/ 167 h 576"/>
              <a:gd name="T22" fmla="*/ 120 w 576"/>
              <a:gd name="T23" fmla="*/ 114 h 576"/>
              <a:gd name="T24" fmla="*/ 91 w 576"/>
              <a:gd name="T25" fmla="*/ 67 h 576"/>
              <a:gd name="T26" fmla="*/ 60 w 576"/>
              <a:gd name="T27" fmla="*/ 31 h 576"/>
              <a:gd name="T28" fmla="*/ 30 w 576"/>
              <a:gd name="T29" fmla="*/ 8 h 576"/>
              <a:gd name="T30" fmla="*/ 0 w 576"/>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9" name="Rectangle 7">
            <a:extLst>
              <a:ext uri="{FF2B5EF4-FFF2-40B4-BE49-F238E27FC236}">
                <a16:creationId xmlns:a16="http://schemas.microsoft.com/office/drawing/2014/main" id="{F2780FAC-D190-D848-9EEA-7B734730B43E}"/>
              </a:ext>
            </a:extLst>
          </p:cNvPr>
          <p:cNvSpPr>
            <a:spLocks noChangeArrowheads="1"/>
          </p:cNvSpPr>
          <p:nvPr/>
        </p:nvSpPr>
        <p:spPr bwMode="auto">
          <a:xfrm>
            <a:off x="2278064" y="4991100"/>
            <a:ext cx="2065337"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110000"/>
              </a:lnSpc>
              <a:spcBef>
                <a:spcPct val="50000"/>
              </a:spcBef>
            </a:pPr>
            <a:r>
              <a:rPr lang="en-US" altLang="en-US" sz="2800"/>
              <a:t>H</a:t>
            </a:r>
            <a:r>
              <a:rPr lang="en-US" altLang="en-US" sz="2800" baseline="-25000"/>
              <a:t>0</a:t>
            </a:r>
            <a:r>
              <a:rPr lang="en-US" altLang="en-US" sz="2800"/>
              <a:t>: </a:t>
            </a:r>
            <a:r>
              <a:rPr lang="el-GR" altLang="en-US" sz="2800">
                <a:cs typeface="Arial" panose="020B0604020202020204" pitchFamily="34" charset="0"/>
              </a:rPr>
              <a:t>μ</a:t>
            </a:r>
            <a:r>
              <a:rPr lang="en-US" altLang="en-US" sz="2800"/>
              <a:t> </a:t>
            </a:r>
            <a:r>
              <a:rPr lang="en-US" altLang="en-US" sz="2800">
                <a:cs typeface="Arial" panose="020B0604020202020204" pitchFamily="34" charset="0"/>
              </a:rPr>
              <a:t>≥</a:t>
            </a:r>
            <a:r>
              <a:rPr lang="en-US" altLang="en-US" sz="2800"/>
              <a:t> 12   H</a:t>
            </a:r>
            <a:r>
              <a:rPr lang="en-US" altLang="en-US" sz="2800" baseline="-25000"/>
              <a:t>1</a:t>
            </a:r>
            <a:r>
              <a:rPr lang="en-US" altLang="en-US" sz="2800"/>
              <a:t>: </a:t>
            </a:r>
            <a:r>
              <a:rPr lang="el-GR" altLang="en-US" sz="2800">
                <a:cs typeface="Arial" panose="020B0604020202020204" pitchFamily="34" charset="0"/>
              </a:rPr>
              <a:t>μ</a:t>
            </a:r>
            <a:r>
              <a:rPr lang="en-US" altLang="en-US" sz="2800"/>
              <a:t> &lt; 12</a:t>
            </a:r>
          </a:p>
        </p:txBody>
      </p:sp>
      <p:sp>
        <p:nvSpPr>
          <p:cNvPr id="38920" name="Line 8">
            <a:extLst>
              <a:ext uri="{FF2B5EF4-FFF2-40B4-BE49-F238E27FC236}">
                <a16:creationId xmlns:a16="http://schemas.microsoft.com/office/drawing/2014/main" id="{76C50767-6D24-4D41-B855-1F17739E7D77}"/>
              </a:ext>
            </a:extLst>
          </p:cNvPr>
          <p:cNvSpPr>
            <a:spLocks noChangeShapeType="1"/>
          </p:cNvSpPr>
          <p:nvPr/>
        </p:nvSpPr>
        <p:spPr bwMode="auto">
          <a:xfrm>
            <a:off x="5486400" y="6096000"/>
            <a:ext cx="3048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1" name="Rectangle 9">
            <a:extLst>
              <a:ext uri="{FF2B5EF4-FFF2-40B4-BE49-F238E27FC236}">
                <a16:creationId xmlns:a16="http://schemas.microsoft.com/office/drawing/2014/main" id="{1E5F145A-2078-154D-BD41-C17E97B12EB1}"/>
              </a:ext>
            </a:extLst>
          </p:cNvPr>
          <p:cNvSpPr>
            <a:spLocks noChangeArrowheads="1"/>
          </p:cNvSpPr>
          <p:nvPr/>
        </p:nvSpPr>
        <p:spPr bwMode="auto">
          <a:xfrm>
            <a:off x="2286001" y="3581400"/>
            <a:ext cx="2144713"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110000"/>
              </a:lnSpc>
              <a:spcBef>
                <a:spcPct val="50000"/>
              </a:spcBef>
            </a:pPr>
            <a:r>
              <a:rPr lang="en-US" altLang="en-US" sz="2800"/>
              <a:t>H</a:t>
            </a:r>
            <a:r>
              <a:rPr lang="en-US" altLang="en-US" sz="2800" baseline="-25000"/>
              <a:t>0</a:t>
            </a:r>
            <a:r>
              <a:rPr lang="en-US" altLang="en-US" sz="2800"/>
              <a:t>: </a:t>
            </a:r>
            <a:r>
              <a:rPr lang="el-GR" altLang="en-US"/>
              <a:t>μ</a:t>
            </a:r>
            <a:r>
              <a:rPr lang="en-US" altLang="en-US" sz="2800"/>
              <a:t> </a:t>
            </a:r>
            <a:r>
              <a:rPr lang="en-US" altLang="en-US" sz="2800">
                <a:cs typeface="Arial" panose="020B0604020202020204" pitchFamily="34" charset="0"/>
              </a:rPr>
              <a:t>≤</a:t>
            </a:r>
            <a:r>
              <a:rPr lang="en-US" altLang="en-US" sz="2800"/>
              <a:t> 12  H</a:t>
            </a:r>
            <a:r>
              <a:rPr lang="en-US" altLang="en-US" sz="2800" baseline="-25000"/>
              <a:t>1</a:t>
            </a:r>
            <a:r>
              <a:rPr lang="en-US" altLang="en-US" sz="2800"/>
              <a:t>: </a:t>
            </a:r>
            <a:r>
              <a:rPr lang="el-GR" altLang="en-US"/>
              <a:t>μ</a:t>
            </a:r>
            <a:r>
              <a:rPr lang="en-US" altLang="en-US" sz="2800"/>
              <a:t> &gt; 12</a:t>
            </a:r>
          </a:p>
        </p:txBody>
      </p:sp>
      <p:sp>
        <p:nvSpPr>
          <p:cNvPr id="38922" name="Line 10">
            <a:extLst>
              <a:ext uri="{FF2B5EF4-FFF2-40B4-BE49-F238E27FC236}">
                <a16:creationId xmlns:a16="http://schemas.microsoft.com/office/drawing/2014/main" id="{41E742A5-D592-0C47-B958-678A55F0FBE8}"/>
              </a:ext>
            </a:extLst>
          </p:cNvPr>
          <p:cNvSpPr>
            <a:spLocks noChangeShapeType="1"/>
          </p:cNvSpPr>
          <p:nvPr/>
        </p:nvSpPr>
        <p:spPr bwMode="auto">
          <a:xfrm>
            <a:off x="7010400" y="5105400"/>
            <a:ext cx="0" cy="990600"/>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923" name="Freeform 11">
            <a:extLst>
              <a:ext uri="{FF2B5EF4-FFF2-40B4-BE49-F238E27FC236}">
                <a16:creationId xmlns:a16="http://schemas.microsoft.com/office/drawing/2014/main" id="{5BBD0C24-A211-F442-9B9B-3EE3BDB2A23B}"/>
              </a:ext>
            </a:extLst>
          </p:cNvPr>
          <p:cNvSpPr>
            <a:spLocks/>
          </p:cNvSpPr>
          <p:nvPr/>
        </p:nvSpPr>
        <p:spPr bwMode="auto">
          <a:xfrm flipH="1">
            <a:off x="7620001" y="4114801"/>
            <a:ext cx="919163" cy="455613"/>
          </a:xfrm>
          <a:custGeom>
            <a:avLst/>
            <a:gdLst>
              <a:gd name="T0" fmla="*/ 0 w 574"/>
              <a:gd name="T1" fmla="*/ 282 h 287"/>
              <a:gd name="T2" fmla="*/ 48 w 574"/>
              <a:gd name="T3" fmla="*/ 240 h 287"/>
              <a:gd name="T4" fmla="*/ 246 w 574"/>
              <a:gd name="T5" fmla="*/ 207 h 287"/>
              <a:gd name="T6" fmla="*/ 345 w 574"/>
              <a:gd name="T7" fmla="*/ 174 h 287"/>
              <a:gd name="T8" fmla="*/ 456 w 574"/>
              <a:gd name="T9" fmla="*/ 105 h 287"/>
              <a:gd name="T10" fmla="*/ 574 w 574"/>
              <a:gd name="T11" fmla="*/ 0 h 287"/>
              <a:gd name="T12" fmla="*/ 574 w 574"/>
              <a:gd name="T13" fmla="*/ 287 h 287"/>
              <a:gd name="T14" fmla="*/ 0 w 574"/>
              <a:gd name="T15" fmla="*/ 287 h 287"/>
              <a:gd name="T16" fmla="*/ 0 w 574"/>
              <a:gd name="T17" fmla="*/ 282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4" h="287">
                <a:moveTo>
                  <a:pt x="0" y="282"/>
                </a:moveTo>
                <a:lnTo>
                  <a:pt x="48" y="240"/>
                </a:lnTo>
                <a:lnTo>
                  <a:pt x="246" y="207"/>
                </a:lnTo>
                <a:lnTo>
                  <a:pt x="345" y="174"/>
                </a:lnTo>
                <a:lnTo>
                  <a:pt x="456" y="105"/>
                </a:lnTo>
                <a:lnTo>
                  <a:pt x="574" y="0"/>
                </a:lnTo>
                <a:lnTo>
                  <a:pt x="574" y="287"/>
                </a:lnTo>
                <a:lnTo>
                  <a:pt x="0" y="287"/>
                </a:lnTo>
                <a:lnTo>
                  <a:pt x="0" y="282"/>
                </a:lnTo>
              </a:path>
            </a:pathLst>
          </a:custGeom>
          <a:solidFill>
            <a:srgbClr val="C3DBFF"/>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4" name="Freeform 12">
            <a:extLst>
              <a:ext uri="{FF2B5EF4-FFF2-40B4-BE49-F238E27FC236}">
                <a16:creationId xmlns:a16="http://schemas.microsoft.com/office/drawing/2014/main" id="{70D490B4-B39C-2D43-A421-80DD0A3939AD}"/>
              </a:ext>
            </a:extLst>
          </p:cNvPr>
          <p:cNvSpPr>
            <a:spLocks/>
          </p:cNvSpPr>
          <p:nvPr/>
        </p:nvSpPr>
        <p:spPr bwMode="auto">
          <a:xfrm>
            <a:off x="5562600" y="3581400"/>
            <a:ext cx="1447800" cy="914400"/>
          </a:xfrm>
          <a:custGeom>
            <a:avLst/>
            <a:gdLst>
              <a:gd name="T0" fmla="*/ 0 w 600"/>
              <a:gd name="T1" fmla="*/ 575 h 576"/>
              <a:gd name="T2" fmla="*/ 63 w 600"/>
              <a:gd name="T3" fmla="*/ 570 h 576"/>
              <a:gd name="T4" fmla="*/ 95 w 600"/>
              <a:gd name="T5" fmla="*/ 562 h 576"/>
              <a:gd name="T6" fmla="*/ 127 w 600"/>
              <a:gd name="T7" fmla="*/ 553 h 576"/>
              <a:gd name="T8" fmla="*/ 158 w 600"/>
              <a:gd name="T9" fmla="*/ 540 h 576"/>
              <a:gd name="T10" fmla="*/ 190 w 600"/>
              <a:gd name="T11" fmla="*/ 521 h 576"/>
              <a:gd name="T12" fmla="*/ 222 w 600"/>
              <a:gd name="T13" fmla="*/ 498 h 576"/>
              <a:gd name="T14" fmla="*/ 284 w 600"/>
              <a:gd name="T15" fmla="*/ 432 h 576"/>
              <a:gd name="T16" fmla="*/ 347 w 600"/>
              <a:gd name="T17" fmla="*/ 338 h 576"/>
              <a:gd name="T18" fmla="*/ 410 w 600"/>
              <a:gd name="T19" fmla="*/ 224 h 576"/>
              <a:gd name="T20" fmla="*/ 441 w 600"/>
              <a:gd name="T21" fmla="*/ 167 h 576"/>
              <a:gd name="T22" fmla="*/ 473 w 600"/>
              <a:gd name="T23" fmla="*/ 114 h 576"/>
              <a:gd name="T24" fmla="*/ 505 w 600"/>
              <a:gd name="T25" fmla="*/ 67 h 576"/>
              <a:gd name="T26" fmla="*/ 535 w 600"/>
              <a:gd name="T27" fmla="*/ 31 h 576"/>
              <a:gd name="T28" fmla="*/ 567 w 600"/>
              <a:gd name="T29" fmla="*/ 8 h 576"/>
              <a:gd name="T30" fmla="*/ 599 w 600"/>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5" name="Freeform 13">
            <a:extLst>
              <a:ext uri="{FF2B5EF4-FFF2-40B4-BE49-F238E27FC236}">
                <a16:creationId xmlns:a16="http://schemas.microsoft.com/office/drawing/2014/main" id="{62843F5E-B806-014F-9656-B1D12C591A38}"/>
              </a:ext>
            </a:extLst>
          </p:cNvPr>
          <p:cNvSpPr>
            <a:spLocks/>
          </p:cNvSpPr>
          <p:nvPr/>
        </p:nvSpPr>
        <p:spPr bwMode="auto">
          <a:xfrm>
            <a:off x="7010400" y="3581400"/>
            <a:ext cx="1447800" cy="914400"/>
          </a:xfrm>
          <a:custGeom>
            <a:avLst/>
            <a:gdLst>
              <a:gd name="T0" fmla="*/ 575 w 576"/>
              <a:gd name="T1" fmla="*/ 575 h 576"/>
              <a:gd name="T2" fmla="*/ 515 w 576"/>
              <a:gd name="T3" fmla="*/ 570 h 576"/>
              <a:gd name="T4" fmla="*/ 484 w 576"/>
              <a:gd name="T5" fmla="*/ 562 h 576"/>
              <a:gd name="T6" fmla="*/ 455 w 576"/>
              <a:gd name="T7" fmla="*/ 553 h 576"/>
              <a:gd name="T8" fmla="*/ 424 w 576"/>
              <a:gd name="T9" fmla="*/ 540 h 576"/>
              <a:gd name="T10" fmla="*/ 393 w 576"/>
              <a:gd name="T11" fmla="*/ 521 h 576"/>
              <a:gd name="T12" fmla="*/ 364 w 576"/>
              <a:gd name="T13" fmla="*/ 498 h 576"/>
              <a:gd name="T14" fmla="*/ 303 w 576"/>
              <a:gd name="T15" fmla="*/ 432 h 576"/>
              <a:gd name="T16" fmla="*/ 242 w 576"/>
              <a:gd name="T17" fmla="*/ 338 h 576"/>
              <a:gd name="T18" fmla="*/ 182 w 576"/>
              <a:gd name="T19" fmla="*/ 224 h 576"/>
              <a:gd name="T20" fmla="*/ 151 w 576"/>
              <a:gd name="T21" fmla="*/ 167 h 576"/>
              <a:gd name="T22" fmla="*/ 120 w 576"/>
              <a:gd name="T23" fmla="*/ 114 h 576"/>
              <a:gd name="T24" fmla="*/ 91 w 576"/>
              <a:gd name="T25" fmla="*/ 67 h 576"/>
              <a:gd name="T26" fmla="*/ 60 w 576"/>
              <a:gd name="T27" fmla="*/ 31 h 576"/>
              <a:gd name="T28" fmla="*/ 30 w 576"/>
              <a:gd name="T29" fmla="*/ 8 h 576"/>
              <a:gd name="T30" fmla="*/ 0 w 576"/>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6" name="Line 14">
            <a:extLst>
              <a:ext uri="{FF2B5EF4-FFF2-40B4-BE49-F238E27FC236}">
                <a16:creationId xmlns:a16="http://schemas.microsoft.com/office/drawing/2014/main" id="{6F781E37-A50D-5747-811F-7F93D3BB1374}"/>
              </a:ext>
            </a:extLst>
          </p:cNvPr>
          <p:cNvSpPr>
            <a:spLocks noChangeShapeType="1"/>
          </p:cNvSpPr>
          <p:nvPr/>
        </p:nvSpPr>
        <p:spPr bwMode="auto">
          <a:xfrm>
            <a:off x="5486400" y="4572000"/>
            <a:ext cx="3048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7" name="Rectangle 15">
            <a:extLst>
              <a:ext uri="{FF2B5EF4-FFF2-40B4-BE49-F238E27FC236}">
                <a16:creationId xmlns:a16="http://schemas.microsoft.com/office/drawing/2014/main" id="{4671046E-6CA9-7B4C-B43A-0136F26AEDCC}"/>
              </a:ext>
            </a:extLst>
          </p:cNvPr>
          <p:cNvSpPr>
            <a:spLocks noChangeArrowheads="1"/>
          </p:cNvSpPr>
          <p:nvPr/>
        </p:nvSpPr>
        <p:spPr bwMode="auto">
          <a:xfrm>
            <a:off x="6858000" y="4495800"/>
            <a:ext cx="304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000" b="1"/>
              <a:t>0</a:t>
            </a:r>
          </a:p>
        </p:txBody>
      </p:sp>
      <p:sp>
        <p:nvSpPr>
          <p:cNvPr id="38928" name="Line 16">
            <a:extLst>
              <a:ext uri="{FF2B5EF4-FFF2-40B4-BE49-F238E27FC236}">
                <a16:creationId xmlns:a16="http://schemas.microsoft.com/office/drawing/2014/main" id="{2AC5731E-D942-B04E-A2FC-91FA6CC740F5}"/>
              </a:ext>
            </a:extLst>
          </p:cNvPr>
          <p:cNvSpPr>
            <a:spLocks noChangeShapeType="1"/>
          </p:cNvSpPr>
          <p:nvPr/>
        </p:nvSpPr>
        <p:spPr bwMode="auto">
          <a:xfrm>
            <a:off x="7010400" y="3581400"/>
            <a:ext cx="0" cy="990600"/>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929" name="Rectangle 17">
            <a:extLst>
              <a:ext uri="{FF2B5EF4-FFF2-40B4-BE49-F238E27FC236}">
                <a16:creationId xmlns:a16="http://schemas.microsoft.com/office/drawing/2014/main" id="{CAEF2EDD-BF99-6349-BDCE-E0ED71A38D27}"/>
              </a:ext>
            </a:extLst>
          </p:cNvPr>
          <p:cNvSpPr>
            <a:spLocks noChangeArrowheads="1"/>
          </p:cNvSpPr>
          <p:nvPr/>
        </p:nvSpPr>
        <p:spPr bwMode="auto">
          <a:xfrm>
            <a:off x="3810000" y="4572001"/>
            <a:ext cx="1524000" cy="333375"/>
          </a:xfrm>
          <a:prstGeom prst="rect">
            <a:avLst/>
          </a:prstGeom>
          <a:noFill/>
          <a:ln>
            <a:noFill/>
          </a:ln>
          <a:effectLst/>
          <a:extLst>
            <a:ext uri="{909E8E84-426E-40DD-AFC4-6F175D3DCCD1}">
              <a14:hiddenFill xmlns:a14="http://schemas.microsoft.com/office/drawing/2010/main">
                <a:solidFill>
                  <a:srgbClr val="C3DB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spcBef>
                <a:spcPct val="50000"/>
              </a:spcBef>
            </a:pPr>
            <a:r>
              <a:rPr lang="en-US" altLang="en-US" sz="1600"/>
              <a:t>Upper-tail test</a:t>
            </a:r>
          </a:p>
        </p:txBody>
      </p:sp>
      <p:sp>
        <p:nvSpPr>
          <p:cNvPr id="38930" name="Rectangle 18">
            <a:extLst>
              <a:ext uri="{FF2B5EF4-FFF2-40B4-BE49-F238E27FC236}">
                <a16:creationId xmlns:a16="http://schemas.microsoft.com/office/drawing/2014/main" id="{06097493-35FE-474A-AB33-1A36D1819629}"/>
              </a:ext>
            </a:extLst>
          </p:cNvPr>
          <p:cNvSpPr>
            <a:spLocks noChangeArrowheads="1"/>
          </p:cNvSpPr>
          <p:nvPr/>
        </p:nvSpPr>
        <p:spPr bwMode="auto">
          <a:xfrm>
            <a:off x="3810000" y="3048001"/>
            <a:ext cx="1524000" cy="333375"/>
          </a:xfrm>
          <a:prstGeom prst="rect">
            <a:avLst/>
          </a:prstGeom>
          <a:noFill/>
          <a:ln>
            <a:noFill/>
          </a:ln>
          <a:effectLst/>
          <a:extLst>
            <a:ext uri="{909E8E84-426E-40DD-AFC4-6F175D3DCCD1}">
              <a14:hiddenFill xmlns:a14="http://schemas.microsoft.com/office/drawing/2010/main">
                <a:solidFill>
                  <a:srgbClr val="C3DB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spcBef>
                <a:spcPct val="50000"/>
              </a:spcBef>
            </a:pPr>
            <a:r>
              <a:rPr lang="en-US" altLang="en-US" sz="1600"/>
              <a:t>Two-tail test</a:t>
            </a:r>
          </a:p>
        </p:txBody>
      </p:sp>
      <p:sp>
        <p:nvSpPr>
          <p:cNvPr id="38931" name="Freeform 19">
            <a:extLst>
              <a:ext uri="{FF2B5EF4-FFF2-40B4-BE49-F238E27FC236}">
                <a16:creationId xmlns:a16="http://schemas.microsoft.com/office/drawing/2014/main" id="{E921FEA0-525A-F341-BEAB-28B7647BB158}"/>
              </a:ext>
            </a:extLst>
          </p:cNvPr>
          <p:cNvSpPr>
            <a:spLocks/>
          </p:cNvSpPr>
          <p:nvPr/>
        </p:nvSpPr>
        <p:spPr bwMode="auto">
          <a:xfrm>
            <a:off x="7772400" y="2828925"/>
            <a:ext cx="762000" cy="304800"/>
          </a:xfrm>
          <a:custGeom>
            <a:avLst/>
            <a:gdLst>
              <a:gd name="T0" fmla="*/ 480 w 480"/>
              <a:gd name="T1" fmla="*/ 180 h 192"/>
              <a:gd name="T2" fmla="*/ 432 w 480"/>
              <a:gd name="T3" fmla="*/ 138 h 192"/>
              <a:gd name="T4" fmla="*/ 233 w 480"/>
              <a:gd name="T5" fmla="*/ 105 h 192"/>
              <a:gd name="T6" fmla="*/ 134 w 480"/>
              <a:gd name="T7" fmla="*/ 72 h 192"/>
              <a:gd name="T8" fmla="*/ 22 w 480"/>
              <a:gd name="T9" fmla="*/ 3 h 192"/>
              <a:gd name="T10" fmla="*/ 0 w 480"/>
              <a:gd name="T11" fmla="*/ 0 h 192"/>
              <a:gd name="T12" fmla="*/ 12 w 480"/>
              <a:gd name="T13" fmla="*/ 192 h 192"/>
              <a:gd name="T14" fmla="*/ 480 w 480"/>
              <a:gd name="T15" fmla="*/ 185 h 192"/>
              <a:gd name="T16" fmla="*/ 480 w 480"/>
              <a:gd name="T17" fmla="*/ 18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0" h="192">
                <a:moveTo>
                  <a:pt x="480" y="180"/>
                </a:moveTo>
                <a:lnTo>
                  <a:pt x="432" y="138"/>
                </a:lnTo>
                <a:lnTo>
                  <a:pt x="233" y="105"/>
                </a:lnTo>
                <a:lnTo>
                  <a:pt x="134" y="72"/>
                </a:lnTo>
                <a:lnTo>
                  <a:pt x="22" y="3"/>
                </a:lnTo>
                <a:lnTo>
                  <a:pt x="0" y="0"/>
                </a:lnTo>
                <a:lnTo>
                  <a:pt x="12" y="192"/>
                </a:lnTo>
                <a:lnTo>
                  <a:pt x="480" y="185"/>
                </a:lnTo>
                <a:lnTo>
                  <a:pt x="480" y="180"/>
                </a:lnTo>
              </a:path>
            </a:pathLst>
          </a:custGeom>
          <a:solidFill>
            <a:srgbClr val="C3DBFF"/>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32" name="Freeform 20">
            <a:extLst>
              <a:ext uri="{FF2B5EF4-FFF2-40B4-BE49-F238E27FC236}">
                <a16:creationId xmlns:a16="http://schemas.microsoft.com/office/drawing/2014/main" id="{AF031E7B-C6C2-3B43-B977-E8B60F816368}"/>
              </a:ext>
            </a:extLst>
          </p:cNvPr>
          <p:cNvSpPr>
            <a:spLocks/>
          </p:cNvSpPr>
          <p:nvPr/>
        </p:nvSpPr>
        <p:spPr bwMode="auto">
          <a:xfrm>
            <a:off x="5486401" y="2819401"/>
            <a:ext cx="754063" cy="303213"/>
          </a:xfrm>
          <a:custGeom>
            <a:avLst/>
            <a:gdLst>
              <a:gd name="T0" fmla="*/ 0 w 474"/>
              <a:gd name="T1" fmla="*/ 186 h 191"/>
              <a:gd name="T2" fmla="*/ 48 w 474"/>
              <a:gd name="T3" fmla="*/ 144 h 191"/>
              <a:gd name="T4" fmla="*/ 246 w 474"/>
              <a:gd name="T5" fmla="*/ 111 h 191"/>
              <a:gd name="T6" fmla="*/ 345 w 474"/>
              <a:gd name="T7" fmla="*/ 78 h 191"/>
              <a:gd name="T8" fmla="*/ 456 w 474"/>
              <a:gd name="T9" fmla="*/ 9 h 191"/>
              <a:gd name="T10" fmla="*/ 474 w 474"/>
              <a:gd name="T11" fmla="*/ 0 h 191"/>
              <a:gd name="T12" fmla="*/ 468 w 474"/>
              <a:gd name="T13" fmla="*/ 186 h 191"/>
              <a:gd name="T14" fmla="*/ 0 w 474"/>
              <a:gd name="T15" fmla="*/ 191 h 191"/>
              <a:gd name="T16" fmla="*/ 0 w 474"/>
              <a:gd name="T17" fmla="*/ 186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191">
                <a:moveTo>
                  <a:pt x="0" y="186"/>
                </a:moveTo>
                <a:lnTo>
                  <a:pt x="48" y="144"/>
                </a:lnTo>
                <a:lnTo>
                  <a:pt x="246" y="111"/>
                </a:lnTo>
                <a:lnTo>
                  <a:pt x="345" y="78"/>
                </a:lnTo>
                <a:lnTo>
                  <a:pt x="456" y="9"/>
                </a:lnTo>
                <a:lnTo>
                  <a:pt x="474" y="0"/>
                </a:lnTo>
                <a:lnTo>
                  <a:pt x="468" y="186"/>
                </a:lnTo>
                <a:lnTo>
                  <a:pt x="0" y="191"/>
                </a:lnTo>
                <a:lnTo>
                  <a:pt x="0" y="186"/>
                </a:lnTo>
              </a:path>
            </a:pathLst>
          </a:custGeom>
          <a:solidFill>
            <a:srgbClr val="C3DBFF"/>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33" name="Freeform 21">
            <a:extLst>
              <a:ext uri="{FF2B5EF4-FFF2-40B4-BE49-F238E27FC236}">
                <a16:creationId xmlns:a16="http://schemas.microsoft.com/office/drawing/2014/main" id="{2418B925-B964-354C-8CBE-60CB3D0A1CC6}"/>
              </a:ext>
            </a:extLst>
          </p:cNvPr>
          <p:cNvSpPr>
            <a:spLocks/>
          </p:cNvSpPr>
          <p:nvPr/>
        </p:nvSpPr>
        <p:spPr bwMode="auto">
          <a:xfrm>
            <a:off x="5562600" y="2133600"/>
            <a:ext cx="1447800" cy="914400"/>
          </a:xfrm>
          <a:custGeom>
            <a:avLst/>
            <a:gdLst>
              <a:gd name="T0" fmla="*/ 0 w 600"/>
              <a:gd name="T1" fmla="*/ 575 h 576"/>
              <a:gd name="T2" fmla="*/ 63 w 600"/>
              <a:gd name="T3" fmla="*/ 570 h 576"/>
              <a:gd name="T4" fmla="*/ 95 w 600"/>
              <a:gd name="T5" fmla="*/ 562 h 576"/>
              <a:gd name="T6" fmla="*/ 127 w 600"/>
              <a:gd name="T7" fmla="*/ 553 h 576"/>
              <a:gd name="T8" fmla="*/ 158 w 600"/>
              <a:gd name="T9" fmla="*/ 540 h 576"/>
              <a:gd name="T10" fmla="*/ 190 w 600"/>
              <a:gd name="T11" fmla="*/ 521 h 576"/>
              <a:gd name="T12" fmla="*/ 222 w 600"/>
              <a:gd name="T13" fmla="*/ 498 h 576"/>
              <a:gd name="T14" fmla="*/ 284 w 600"/>
              <a:gd name="T15" fmla="*/ 432 h 576"/>
              <a:gd name="T16" fmla="*/ 347 w 600"/>
              <a:gd name="T17" fmla="*/ 338 h 576"/>
              <a:gd name="T18" fmla="*/ 410 w 600"/>
              <a:gd name="T19" fmla="*/ 224 h 576"/>
              <a:gd name="T20" fmla="*/ 441 w 600"/>
              <a:gd name="T21" fmla="*/ 167 h 576"/>
              <a:gd name="T22" fmla="*/ 473 w 600"/>
              <a:gd name="T23" fmla="*/ 114 h 576"/>
              <a:gd name="T24" fmla="*/ 505 w 600"/>
              <a:gd name="T25" fmla="*/ 67 h 576"/>
              <a:gd name="T26" fmla="*/ 535 w 600"/>
              <a:gd name="T27" fmla="*/ 31 h 576"/>
              <a:gd name="T28" fmla="*/ 567 w 600"/>
              <a:gd name="T29" fmla="*/ 8 h 576"/>
              <a:gd name="T30" fmla="*/ 599 w 600"/>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34" name="Freeform 22">
            <a:extLst>
              <a:ext uri="{FF2B5EF4-FFF2-40B4-BE49-F238E27FC236}">
                <a16:creationId xmlns:a16="http://schemas.microsoft.com/office/drawing/2014/main" id="{6ADC12FA-5DAB-DC4E-B821-7600E1E90532}"/>
              </a:ext>
            </a:extLst>
          </p:cNvPr>
          <p:cNvSpPr>
            <a:spLocks/>
          </p:cNvSpPr>
          <p:nvPr/>
        </p:nvSpPr>
        <p:spPr bwMode="auto">
          <a:xfrm>
            <a:off x="7010400" y="2133600"/>
            <a:ext cx="1447800" cy="914400"/>
          </a:xfrm>
          <a:custGeom>
            <a:avLst/>
            <a:gdLst>
              <a:gd name="T0" fmla="*/ 575 w 576"/>
              <a:gd name="T1" fmla="*/ 575 h 576"/>
              <a:gd name="T2" fmla="*/ 515 w 576"/>
              <a:gd name="T3" fmla="*/ 570 h 576"/>
              <a:gd name="T4" fmla="*/ 484 w 576"/>
              <a:gd name="T5" fmla="*/ 562 h 576"/>
              <a:gd name="T6" fmla="*/ 455 w 576"/>
              <a:gd name="T7" fmla="*/ 553 h 576"/>
              <a:gd name="T8" fmla="*/ 424 w 576"/>
              <a:gd name="T9" fmla="*/ 540 h 576"/>
              <a:gd name="T10" fmla="*/ 393 w 576"/>
              <a:gd name="T11" fmla="*/ 521 h 576"/>
              <a:gd name="T12" fmla="*/ 364 w 576"/>
              <a:gd name="T13" fmla="*/ 498 h 576"/>
              <a:gd name="T14" fmla="*/ 303 w 576"/>
              <a:gd name="T15" fmla="*/ 432 h 576"/>
              <a:gd name="T16" fmla="*/ 242 w 576"/>
              <a:gd name="T17" fmla="*/ 338 h 576"/>
              <a:gd name="T18" fmla="*/ 182 w 576"/>
              <a:gd name="T19" fmla="*/ 224 h 576"/>
              <a:gd name="T20" fmla="*/ 151 w 576"/>
              <a:gd name="T21" fmla="*/ 167 h 576"/>
              <a:gd name="T22" fmla="*/ 120 w 576"/>
              <a:gd name="T23" fmla="*/ 114 h 576"/>
              <a:gd name="T24" fmla="*/ 91 w 576"/>
              <a:gd name="T25" fmla="*/ 67 h 576"/>
              <a:gd name="T26" fmla="*/ 60 w 576"/>
              <a:gd name="T27" fmla="*/ 31 h 576"/>
              <a:gd name="T28" fmla="*/ 30 w 576"/>
              <a:gd name="T29" fmla="*/ 8 h 576"/>
              <a:gd name="T30" fmla="*/ 0 w 576"/>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35" name="Line 23">
            <a:extLst>
              <a:ext uri="{FF2B5EF4-FFF2-40B4-BE49-F238E27FC236}">
                <a16:creationId xmlns:a16="http://schemas.microsoft.com/office/drawing/2014/main" id="{4FCB23FB-A1F9-D44D-8045-31C240F0E234}"/>
              </a:ext>
            </a:extLst>
          </p:cNvPr>
          <p:cNvSpPr>
            <a:spLocks noChangeShapeType="1"/>
          </p:cNvSpPr>
          <p:nvPr/>
        </p:nvSpPr>
        <p:spPr bwMode="auto">
          <a:xfrm>
            <a:off x="5486400" y="3124200"/>
            <a:ext cx="3048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6" name="Rectangle 24">
            <a:extLst>
              <a:ext uri="{FF2B5EF4-FFF2-40B4-BE49-F238E27FC236}">
                <a16:creationId xmlns:a16="http://schemas.microsoft.com/office/drawing/2014/main" id="{36F635D8-D85D-0645-A607-4799835668A8}"/>
              </a:ext>
            </a:extLst>
          </p:cNvPr>
          <p:cNvSpPr>
            <a:spLocks noChangeArrowheads="1"/>
          </p:cNvSpPr>
          <p:nvPr/>
        </p:nvSpPr>
        <p:spPr bwMode="auto">
          <a:xfrm>
            <a:off x="6858000" y="3048000"/>
            <a:ext cx="304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000" b="1"/>
              <a:t>0</a:t>
            </a:r>
          </a:p>
        </p:txBody>
      </p:sp>
      <p:sp>
        <p:nvSpPr>
          <p:cNvPr id="38937" name="Line 25">
            <a:extLst>
              <a:ext uri="{FF2B5EF4-FFF2-40B4-BE49-F238E27FC236}">
                <a16:creationId xmlns:a16="http://schemas.microsoft.com/office/drawing/2014/main" id="{10C260B0-C19F-4D4D-B0B9-E9F3EE64409C}"/>
              </a:ext>
            </a:extLst>
          </p:cNvPr>
          <p:cNvSpPr>
            <a:spLocks noChangeShapeType="1"/>
          </p:cNvSpPr>
          <p:nvPr/>
        </p:nvSpPr>
        <p:spPr bwMode="auto">
          <a:xfrm>
            <a:off x="7010400" y="2133600"/>
            <a:ext cx="0" cy="990600"/>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938" name="Rectangle 26">
            <a:extLst>
              <a:ext uri="{FF2B5EF4-FFF2-40B4-BE49-F238E27FC236}">
                <a16:creationId xmlns:a16="http://schemas.microsoft.com/office/drawing/2014/main" id="{13A57AD3-6688-F244-BAE4-2FF242ECB239}"/>
              </a:ext>
            </a:extLst>
          </p:cNvPr>
          <p:cNvSpPr>
            <a:spLocks noChangeArrowheads="1"/>
          </p:cNvSpPr>
          <p:nvPr/>
        </p:nvSpPr>
        <p:spPr bwMode="auto">
          <a:xfrm>
            <a:off x="2286001" y="2209800"/>
            <a:ext cx="1916113"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110000"/>
              </a:lnSpc>
              <a:spcBef>
                <a:spcPct val="50000"/>
              </a:spcBef>
            </a:pPr>
            <a:r>
              <a:rPr lang="en-US" altLang="en-US" sz="2800"/>
              <a:t>H</a:t>
            </a:r>
            <a:r>
              <a:rPr lang="en-US" altLang="en-US" sz="2800" baseline="-25000"/>
              <a:t>0</a:t>
            </a:r>
            <a:r>
              <a:rPr lang="en-US" altLang="en-US" sz="2800"/>
              <a:t>: </a:t>
            </a:r>
            <a:r>
              <a:rPr lang="el-GR" altLang="en-US"/>
              <a:t>μ</a:t>
            </a:r>
            <a:r>
              <a:rPr lang="en-US" altLang="en-US" sz="2800"/>
              <a:t> = 12    H</a:t>
            </a:r>
            <a:r>
              <a:rPr lang="en-US" altLang="en-US" sz="2800" baseline="-25000"/>
              <a:t>1</a:t>
            </a:r>
            <a:r>
              <a:rPr lang="en-US" altLang="en-US" sz="2800"/>
              <a:t>: </a:t>
            </a:r>
            <a:r>
              <a:rPr lang="el-GR" altLang="en-US"/>
              <a:t>μ</a:t>
            </a:r>
            <a:r>
              <a:rPr lang="en-US" altLang="en-US" sz="2800"/>
              <a:t> </a:t>
            </a:r>
            <a:r>
              <a:rPr lang="en-US" altLang="en-US" sz="2800">
                <a:cs typeface="Arial" panose="020B0604020202020204" pitchFamily="34" charset="0"/>
              </a:rPr>
              <a:t>≠</a:t>
            </a:r>
            <a:r>
              <a:rPr lang="en-US" altLang="en-US" sz="2800"/>
              <a:t> 12</a:t>
            </a:r>
          </a:p>
        </p:txBody>
      </p:sp>
      <p:sp>
        <p:nvSpPr>
          <p:cNvPr id="38939" name="Rectangle 27">
            <a:extLst>
              <a:ext uri="{FF2B5EF4-FFF2-40B4-BE49-F238E27FC236}">
                <a16:creationId xmlns:a16="http://schemas.microsoft.com/office/drawing/2014/main" id="{B01D8E08-C530-8946-8438-EA8A0266EF34}"/>
              </a:ext>
            </a:extLst>
          </p:cNvPr>
          <p:cNvSpPr>
            <a:spLocks noChangeArrowheads="1"/>
          </p:cNvSpPr>
          <p:nvPr/>
        </p:nvSpPr>
        <p:spPr bwMode="auto">
          <a:xfrm>
            <a:off x="6858000" y="6096000"/>
            <a:ext cx="304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000" b="1"/>
              <a:t>0</a:t>
            </a:r>
          </a:p>
        </p:txBody>
      </p:sp>
    </p:spTree>
    <p:extLst>
      <p:ext uri="{BB962C8B-B14F-4D97-AF65-F5344CB8AC3E}">
        <p14:creationId xmlns:p14="http://schemas.microsoft.com/office/powerpoint/2010/main" val="138106829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a:extLst>
              <a:ext uri="{FF2B5EF4-FFF2-40B4-BE49-F238E27FC236}">
                <a16:creationId xmlns:a16="http://schemas.microsoft.com/office/drawing/2014/main" id="{3F52EF3E-50E0-534E-95EA-77491FE0C346}"/>
              </a:ext>
            </a:extLst>
          </p:cNvPr>
          <p:cNvSpPr>
            <a:spLocks noGrp="1" noChangeArrowheads="1"/>
          </p:cNvSpPr>
          <p:nvPr>
            <p:ph type="body" idx="1"/>
          </p:nvPr>
        </p:nvSpPr>
        <p:spPr>
          <a:xfrm>
            <a:off x="2209800" y="914400"/>
            <a:ext cx="8153400" cy="5562600"/>
          </a:xfrm>
        </p:spPr>
        <p:txBody>
          <a:bodyPr/>
          <a:lstStyle/>
          <a:p>
            <a:pPr>
              <a:lnSpc>
                <a:spcPct val="80000"/>
              </a:lnSpc>
            </a:pPr>
            <a:r>
              <a:rPr lang="en-US" altLang="en-US"/>
              <a:t>Example 1:</a:t>
            </a:r>
          </a:p>
          <a:p>
            <a:pPr>
              <a:lnSpc>
                <a:spcPct val="80000"/>
              </a:lnSpc>
            </a:pPr>
            <a:r>
              <a:rPr lang="en-US" altLang="en-US" sz="2800"/>
              <a:t>Let’s assume a sample of 25 cans produced a sample mean of 11.5 0z and the population std dev=1 0z.</a:t>
            </a:r>
            <a:r>
              <a:rPr lang="en-US" altLang="en-US" sz="2400"/>
              <a:t>  </a:t>
            </a:r>
          </a:p>
          <a:p>
            <a:pPr>
              <a:lnSpc>
                <a:spcPct val="80000"/>
              </a:lnSpc>
              <a:buFontTx/>
              <a:buNone/>
            </a:pPr>
            <a:endParaRPr lang="en-US" altLang="en-US" sz="2400"/>
          </a:p>
          <a:p>
            <a:pPr>
              <a:lnSpc>
                <a:spcPct val="80000"/>
              </a:lnSpc>
            </a:pPr>
            <a:r>
              <a:rPr lang="en-US" altLang="en-US" sz="2800">
                <a:solidFill>
                  <a:srgbClr val="800000"/>
                </a:solidFill>
              </a:rPr>
              <a:t>Question 1:</a:t>
            </a:r>
          </a:p>
          <a:p>
            <a:pPr lvl="1">
              <a:lnSpc>
                <a:spcPct val="80000"/>
              </a:lnSpc>
            </a:pPr>
            <a:r>
              <a:rPr lang="en-US" altLang="en-US" sz="2400"/>
              <a:t>At a 5% level of significance (that is allowing for a maximum of 5% prob. of rejecting a true null hypo), is there evidence that the population mean is different from 12 oz?  </a:t>
            </a:r>
          </a:p>
          <a:p>
            <a:pPr lvl="1">
              <a:lnSpc>
                <a:spcPct val="80000"/>
              </a:lnSpc>
            </a:pPr>
            <a:endParaRPr lang="en-US" altLang="en-US" sz="2400"/>
          </a:p>
          <a:p>
            <a:pPr lvl="2">
              <a:lnSpc>
                <a:spcPct val="80000"/>
              </a:lnSpc>
            </a:pPr>
            <a:r>
              <a:rPr lang="en-US" altLang="en-US" sz="2000"/>
              <a:t>Null Hypo is:?</a:t>
            </a:r>
          </a:p>
          <a:p>
            <a:pPr lvl="2">
              <a:lnSpc>
                <a:spcPct val="80000"/>
              </a:lnSpc>
            </a:pPr>
            <a:r>
              <a:rPr lang="en-US" altLang="en-US" sz="2000"/>
              <a:t>Alternative Hypo is?</a:t>
            </a:r>
          </a:p>
          <a:p>
            <a:pPr lvl="1">
              <a:lnSpc>
                <a:spcPct val="80000"/>
              </a:lnSpc>
              <a:buFontTx/>
              <a:buNone/>
            </a:pPr>
            <a:endParaRPr lang="en-US" altLang="en-US" sz="2000"/>
          </a:p>
          <a:p>
            <a:pPr lvl="1">
              <a:lnSpc>
                <a:spcPct val="80000"/>
              </a:lnSpc>
              <a:buFontTx/>
              <a:buNone/>
            </a:pPr>
            <a:r>
              <a:rPr lang="en-US" altLang="en-US" sz="2000"/>
              <a:t>Can both approaches be used to answer this question?</a:t>
            </a:r>
          </a:p>
          <a:p>
            <a:pPr lvl="1">
              <a:lnSpc>
                <a:spcPct val="80000"/>
              </a:lnSpc>
            </a:pPr>
            <a:endParaRPr lang="en-US" altLang="en-US" sz="2000"/>
          </a:p>
          <a:p>
            <a:pPr lvl="1">
              <a:lnSpc>
                <a:spcPct val="80000"/>
              </a:lnSpc>
              <a:buFontTx/>
              <a:buNone/>
            </a:pPr>
            <a:endParaRPr lang="en-US" altLang="en-US" sz="1800"/>
          </a:p>
          <a:p>
            <a:pPr lvl="1">
              <a:lnSpc>
                <a:spcPct val="80000"/>
              </a:lnSpc>
              <a:buFontTx/>
              <a:buNone/>
            </a:pPr>
            <a:endParaRPr lang="en-US" altLang="en-US" sz="1800"/>
          </a:p>
          <a:p>
            <a:pPr lvl="1">
              <a:lnSpc>
                <a:spcPct val="80000"/>
              </a:lnSpc>
              <a:buFontTx/>
              <a:buNone/>
            </a:pPr>
            <a:endParaRPr lang="en-US" altLang="en-US" sz="1800"/>
          </a:p>
        </p:txBody>
      </p:sp>
    </p:spTree>
    <p:extLst>
      <p:ext uri="{BB962C8B-B14F-4D97-AF65-F5344CB8AC3E}">
        <p14:creationId xmlns:p14="http://schemas.microsoft.com/office/powerpoint/2010/main" val="182051372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a:extLst>
              <a:ext uri="{FF2B5EF4-FFF2-40B4-BE49-F238E27FC236}">
                <a16:creationId xmlns:a16="http://schemas.microsoft.com/office/drawing/2014/main" id="{9A3917D6-C921-2844-8CA8-43FC781646C7}"/>
              </a:ext>
            </a:extLst>
          </p:cNvPr>
          <p:cNvSpPr>
            <a:spLocks noGrp="1" noChangeArrowheads="1"/>
          </p:cNvSpPr>
          <p:nvPr>
            <p:ph type="body" idx="1"/>
          </p:nvPr>
        </p:nvSpPr>
        <p:spPr>
          <a:xfrm>
            <a:off x="2209800" y="533400"/>
            <a:ext cx="7772400" cy="5562600"/>
          </a:xfrm>
        </p:spPr>
        <p:txBody>
          <a:bodyPr/>
          <a:lstStyle/>
          <a:p>
            <a:pPr lvl="1">
              <a:buFontTx/>
              <a:buNone/>
            </a:pPr>
            <a:r>
              <a:rPr lang="en-US" altLang="en-US" sz="2400">
                <a:solidFill>
                  <a:srgbClr val="800000"/>
                </a:solidFill>
              </a:rPr>
              <a:t>A:	Rejection region approach</a:t>
            </a:r>
            <a:r>
              <a:rPr lang="en-US" altLang="en-US" sz="2400"/>
              <a:t>:  calculate the actual test statistics and compare it with the critical values </a:t>
            </a:r>
          </a:p>
          <a:p>
            <a:pPr lvl="1">
              <a:buFontTx/>
              <a:buNone/>
            </a:pPr>
            <a:endParaRPr lang="en-US" altLang="en-US"/>
          </a:p>
          <a:p>
            <a:pPr lvl="1">
              <a:buFontTx/>
              <a:buNone/>
            </a:pPr>
            <a:r>
              <a:rPr lang="en-US" altLang="en-US" sz="2400">
                <a:solidFill>
                  <a:srgbClr val="800000"/>
                </a:solidFill>
              </a:rPr>
              <a:t>B: P-value approach:</a:t>
            </a:r>
            <a:r>
              <a:rPr lang="en-US" altLang="en-US" sz="2400"/>
              <a:t>  calculate the actual probability of type I error given the sample information.  Then compare it with 1%, 5%, or 10% level of significance.</a:t>
            </a:r>
          </a:p>
          <a:p>
            <a:pPr lvl="1">
              <a:buFontTx/>
              <a:buNone/>
            </a:pPr>
            <a:endParaRPr lang="en-US" altLang="en-US" sz="2400"/>
          </a:p>
          <a:p>
            <a:pPr lvl="1"/>
            <a:r>
              <a:rPr lang="en-US" altLang="en-US" sz="2400"/>
              <a:t>Interpretation of Critical Value/Rejection Region Approach:</a:t>
            </a:r>
          </a:p>
          <a:p>
            <a:pPr lvl="1"/>
            <a:endParaRPr lang="en-US" altLang="en-US" sz="2400"/>
          </a:p>
          <a:p>
            <a:pPr lvl="1"/>
            <a:r>
              <a:rPr lang="en-US" altLang="en-US" sz="2400"/>
              <a:t>Interpretation of P-value Approach:</a:t>
            </a:r>
          </a:p>
          <a:p>
            <a:endParaRPr lang="en-US" altLang="en-US"/>
          </a:p>
        </p:txBody>
      </p:sp>
    </p:spTree>
    <p:extLst>
      <p:ext uri="{BB962C8B-B14F-4D97-AF65-F5344CB8AC3E}">
        <p14:creationId xmlns:p14="http://schemas.microsoft.com/office/powerpoint/2010/main" val="389851788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a:extLst>
              <a:ext uri="{FF2B5EF4-FFF2-40B4-BE49-F238E27FC236}">
                <a16:creationId xmlns:a16="http://schemas.microsoft.com/office/drawing/2014/main" id="{CF4DFFE1-978C-BE48-8B47-9D3A76940019}"/>
              </a:ext>
            </a:extLst>
          </p:cNvPr>
          <p:cNvSpPr>
            <a:spLocks noGrp="1" noChangeArrowheads="1"/>
          </p:cNvSpPr>
          <p:nvPr>
            <p:ph type="body" idx="1"/>
          </p:nvPr>
        </p:nvSpPr>
        <p:spPr>
          <a:xfrm>
            <a:off x="2209800" y="381000"/>
            <a:ext cx="7772400" cy="5715000"/>
          </a:xfrm>
        </p:spPr>
        <p:txBody>
          <a:bodyPr/>
          <a:lstStyle/>
          <a:p>
            <a:r>
              <a:rPr lang="en-US" altLang="en-US" sz="2800">
                <a:solidFill>
                  <a:srgbClr val="800000"/>
                </a:solidFill>
              </a:rPr>
              <a:t>Question 2:</a:t>
            </a:r>
          </a:p>
          <a:p>
            <a:pPr lvl="1"/>
            <a:r>
              <a:rPr lang="en-US" altLang="en-US" sz="2400"/>
              <a:t>At a 5% level of significance (that is allowing for a maximum of 5% prob. of rejecting a true null hypo), is the evidence that the population mean is </a:t>
            </a:r>
            <a:r>
              <a:rPr lang="en-US" altLang="en-US" sz="2400">
                <a:solidFill>
                  <a:srgbClr val="800000"/>
                </a:solidFill>
              </a:rPr>
              <a:t>less than 12</a:t>
            </a:r>
            <a:r>
              <a:rPr lang="en-US" altLang="en-US" sz="2400"/>
              <a:t> oz?  </a:t>
            </a:r>
          </a:p>
          <a:p>
            <a:pPr lvl="2"/>
            <a:r>
              <a:rPr lang="en-US" altLang="en-US"/>
              <a:t>Null Hypo is:?</a:t>
            </a:r>
          </a:p>
          <a:p>
            <a:pPr lvl="2"/>
            <a:r>
              <a:rPr lang="en-US" altLang="en-US"/>
              <a:t>Alternative Hypo is?</a:t>
            </a:r>
          </a:p>
          <a:p>
            <a:pPr lvl="1">
              <a:buFontTx/>
              <a:buNone/>
            </a:pPr>
            <a:r>
              <a:rPr lang="en-US" altLang="en-US"/>
              <a:t>Can both approaches be used to answer this question?</a:t>
            </a:r>
          </a:p>
          <a:p>
            <a:pPr lvl="1"/>
            <a:r>
              <a:rPr lang="en-US" altLang="en-US" sz="2000"/>
              <a:t>Interpretation of Critical Value Approach:</a:t>
            </a:r>
          </a:p>
          <a:p>
            <a:pPr lvl="1"/>
            <a:endParaRPr lang="en-US" altLang="en-US" sz="2000"/>
          </a:p>
          <a:p>
            <a:pPr lvl="1"/>
            <a:r>
              <a:rPr lang="en-US" altLang="en-US" sz="2000"/>
              <a:t>Interpretation of P-value Approach:</a:t>
            </a:r>
          </a:p>
          <a:p>
            <a:endParaRPr lang="en-US" altLang="en-US"/>
          </a:p>
        </p:txBody>
      </p:sp>
    </p:spTree>
    <p:extLst>
      <p:ext uri="{BB962C8B-B14F-4D97-AF65-F5344CB8AC3E}">
        <p14:creationId xmlns:p14="http://schemas.microsoft.com/office/powerpoint/2010/main" val="400816807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a:extLst>
              <a:ext uri="{FF2B5EF4-FFF2-40B4-BE49-F238E27FC236}">
                <a16:creationId xmlns:a16="http://schemas.microsoft.com/office/drawing/2014/main" id="{C8434438-AFE8-0843-8E90-9B611966DAD1}"/>
              </a:ext>
            </a:extLst>
          </p:cNvPr>
          <p:cNvSpPr>
            <a:spLocks noGrp="1" noChangeArrowheads="1"/>
          </p:cNvSpPr>
          <p:nvPr>
            <p:ph type="body" idx="1"/>
          </p:nvPr>
        </p:nvSpPr>
        <p:spPr>
          <a:xfrm>
            <a:off x="2209800" y="381000"/>
            <a:ext cx="8229600" cy="6019800"/>
          </a:xfrm>
        </p:spPr>
        <p:txBody>
          <a:bodyPr/>
          <a:lstStyle/>
          <a:p>
            <a:r>
              <a:rPr lang="en-US" altLang="en-US" sz="2400">
                <a:solidFill>
                  <a:srgbClr val="800000"/>
                </a:solidFill>
              </a:rPr>
              <a:t>Question 3:</a:t>
            </a:r>
          </a:p>
          <a:p>
            <a:pPr lvl="1"/>
            <a:r>
              <a:rPr lang="en-US" altLang="en-US" sz="2000"/>
              <a:t>If in fact the pop. mean is 12 oz, </a:t>
            </a:r>
            <a:r>
              <a:rPr lang="en-US" altLang="en-US" sz="2000" u="sng"/>
              <a:t>what is the probability</a:t>
            </a:r>
            <a:r>
              <a:rPr lang="en-US" altLang="en-US" sz="2000"/>
              <a:t> of obtaining a sample mean of 11.5 or less oz (sample size 25)? </a:t>
            </a:r>
            <a:r>
              <a:rPr lang="en-US" altLang="en-US" sz="2400"/>
              <a:t>Null </a:t>
            </a:r>
          </a:p>
          <a:p>
            <a:pPr lvl="2"/>
            <a:r>
              <a:rPr lang="en-US" altLang="en-US" sz="2000"/>
              <a:t>Null Hypo is:?</a:t>
            </a:r>
          </a:p>
          <a:p>
            <a:pPr lvl="2"/>
            <a:r>
              <a:rPr lang="en-US" altLang="en-US" sz="2000"/>
              <a:t>Alternative Hypo is?</a:t>
            </a:r>
          </a:p>
          <a:p>
            <a:r>
              <a:rPr lang="en-US" altLang="en-US" sz="2400">
                <a:solidFill>
                  <a:srgbClr val="800000"/>
                </a:solidFill>
              </a:rPr>
              <a:t>Question 4:</a:t>
            </a:r>
          </a:p>
          <a:p>
            <a:pPr lvl="1"/>
            <a:r>
              <a:rPr lang="en-US" altLang="en-US" sz="2000"/>
              <a:t>If in fact the pop. mean is 12 oz, and the sample mean is 11.5 (or less), </a:t>
            </a:r>
            <a:r>
              <a:rPr lang="en-US" altLang="en-US" sz="2000" u="sng"/>
              <a:t>what is the probability</a:t>
            </a:r>
            <a:r>
              <a:rPr lang="en-US" altLang="en-US" sz="2000"/>
              <a:t> of erroneously rejecting the null hypo that the pop. mean is 12 oz? </a:t>
            </a:r>
            <a:r>
              <a:rPr lang="en-US" altLang="en-US" sz="2400"/>
              <a:t> </a:t>
            </a:r>
          </a:p>
          <a:p>
            <a:pPr lvl="2"/>
            <a:r>
              <a:rPr lang="en-US" altLang="en-US" sz="2000"/>
              <a:t>Null Hypo is:?</a:t>
            </a:r>
          </a:p>
          <a:p>
            <a:pPr lvl="2"/>
            <a:r>
              <a:rPr lang="en-US" altLang="en-US" sz="2000"/>
              <a:t>Alternative Hypo is?</a:t>
            </a:r>
          </a:p>
          <a:p>
            <a:pPr lvl="1">
              <a:buFontTx/>
              <a:buNone/>
            </a:pPr>
            <a:r>
              <a:rPr lang="en-US" altLang="en-US" sz="2400"/>
              <a:t>Can both approaches be used to answer these question?</a:t>
            </a:r>
          </a:p>
          <a:p>
            <a:pPr lvl="1"/>
            <a:endParaRPr lang="en-US" altLang="en-US" sz="1800"/>
          </a:p>
        </p:txBody>
      </p:sp>
    </p:spTree>
    <p:extLst>
      <p:ext uri="{BB962C8B-B14F-4D97-AF65-F5344CB8AC3E}">
        <p14:creationId xmlns:p14="http://schemas.microsoft.com/office/powerpoint/2010/main" val="286920583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D39CCB41-F095-594C-B42D-47B75C0F9C76}"/>
              </a:ext>
            </a:extLst>
          </p:cNvPr>
          <p:cNvSpPr>
            <a:spLocks noGrp="1" noChangeArrowheads="1"/>
          </p:cNvSpPr>
          <p:nvPr>
            <p:ph type="title"/>
          </p:nvPr>
        </p:nvSpPr>
        <p:spPr>
          <a:xfrm>
            <a:off x="2209800" y="381000"/>
            <a:ext cx="7772400" cy="838200"/>
          </a:xfrm>
        </p:spPr>
        <p:txBody>
          <a:bodyPr>
            <a:normAutofit fontScale="90000"/>
          </a:bodyPr>
          <a:lstStyle/>
          <a:p>
            <a:pPr algn="l"/>
            <a:r>
              <a:rPr lang="en-US" altLang="en-US" sz="3600"/>
              <a:t>Connection to Confidence Intervals</a:t>
            </a:r>
          </a:p>
        </p:txBody>
      </p:sp>
      <p:sp>
        <p:nvSpPr>
          <p:cNvPr id="15363" name="Rectangle 3">
            <a:extLst>
              <a:ext uri="{FF2B5EF4-FFF2-40B4-BE49-F238E27FC236}">
                <a16:creationId xmlns:a16="http://schemas.microsoft.com/office/drawing/2014/main" id="{791C742D-5A27-9340-9843-B4EA9A3AC41D}"/>
              </a:ext>
            </a:extLst>
          </p:cNvPr>
          <p:cNvSpPr>
            <a:spLocks noGrp="1" noChangeArrowheads="1"/>
          </p:cNvSpPr>
          <p:nvPr>
            <p:ph type="body" idx="1"/>
          </p:nvPr>
        </p:nvSpPr>
        <p:spPr>
          <a:xfrm>
            <a:off x="2209800" y="1447800"/>
            <a:ext cx="7772400" cy="5029200"/>
          </a:xfrm>
        </p:spPr>
        <p:txBody>
          <a:bodyPr/>
          <a:lstStyle/>
          <a:p>
            <a:pPr>
              <a:lnSpc>
                <a:spcPct val="80000"/>
              </a:lnSpc>
            </a:pPr>
            <a:r>
              <a:rPr lang="en-US" altLang="en-US" sz="2000"/>
              <a:t>While the confidence interval estimation and hypothesis testing serve different purposes, they are based on same concept and conclusions reached by two methods are consistent for a two-tail test.</a:t>
            </a:r>
          </a:p>
          <a:p>
            <a:pPr>
              <a:lnSpc>
                <a:spcPct val="80000"/>
              </a:lnSpc>
              <a:buFontTx/>
              <a:buNone/>
            </a:pPr>
            <a:endParaRPr lang="en-US" altLang="en-US" sz="2000"/>
          </a:p>
          <a:p>
            <a:pPr>
              <a:lnSpc>
                <a:spcPct val="80000"/>
              </a:lnSpc>
            </a:pPr>
            <a:r>
              <a:rPr lang="en-US" altLang="en-US" sz="2000"/>
              <a:t>In CI method we estimate an interval for the population mean with a degree of confidence.  If the estimated interval </a:t>
            </a:r>
            <a:r>
              <a:rPr lang="en-US" altLang="en-US" sz="2000">
                <a:solidFill>
                  <a:srgbClr val="800000"/>
                </a:solidFill>
              </a:rPr>
              <a:t>contains </a:t>
            </a:r>
            <a:r>
              <a:rPr lang="en-US" altLang="en-US" sz="2000"/>
              <a:t>the hypothesized value under the hypothesis testing, then this is equivalent of </a:t>
            </a:r>
            <a:r>
              <a:rPr lang="en-US" altLang="en-US" sz="2000">
                <a:solidFill>
                  <a:srgbClr val="800000"/>
                </a:solidFill>
              </a:rPr>
              <a:t>not rejecting</a:t>
            </a:r>
            <a:r>
              <a:rPr lang="en-US" altLang="en-US" sz="2000"/>
              <a:t> the null hypothesis. For example: for the beer sample with mean 5.20, the confidence interval is: </a:t>
            </a:r>
          </a:p>
          <a:p>
            <a:pPr lvl="2">
              <a:lnSpc>
                <a:spcPct val="80000"/>
              </a:lnSpc>
              <a:buFontTx/>
              <a:buNone/>
            </a:pPr>
            <a:r>
              <a:rPr lang="en-US" altLang="en-US" sz="2000"/>
              <a:t>P(4.61 ≤ </a:t>
            </a:r>
            <a:r>
              <a:rPr lang="el-GR" altLang="en-US" sz="2000"/>
              <a:t>μ</a:t>
            </a:r>
            <a:r>
              <a:rPr lang="en-US" altLang="en-US" sz="2000"/>
              <a:t> </a:t>
            </a:r>
            <a:r>
              <a:rPr lang="el-GR" altLang="en-US" sz="2000"/>
              <a:t>≤</a:t>
            </a:r>
            <a:r>
              <a:rPr lang="en-US" altLang="en-US" sz="2000"/>
              <a:t> 5.78)=95%</a:t>
            </a:r>
          </a:p>
          <a:p>
            <a:pPr lvl="2">
              <a:lnSpc>
                <a:spcPct val="80000"/>
              </a:lnSpc>
              <a:buFontTx/>
              <a:buNone/>
            </a:pPr>
            <a:endParaRPr lang="en-US" altLang="en-US" sz="2000"/>
          </a:p>
          <a:p>
            <a:pPr>
              <a:lnSpc>
                <a:spcPct val="80000"/>
              </a:lnSpc>
            </a:pPr>
            <a:r>
              <a:rPr lang="en-US" altLang="en-US" sz="2000"/>
              <a:t>Since this interval contains the Hypothesized mean ($4.90), we do not (did not) reject the null hypothesis at </a:t>
            </a:r>
            <a:r>
              <a:rPr lang="en-US" altLang="en-US" sz="2000" b="1">
                <a:sym typeface="Symbol" pitchFamily="2" charset="2"/>
              </a:rPr>
              <a:t></a:t>
            </a:r>
            <a:r>
              <a:rPr lang="en-US" altLang="en-US" sz="2000">
                <a:sym typeface="Symbol" pitchFamily="2" charset="2"/>
              </a:rPr>
              <a:t> = .05</a:t>
            </a:r>
          </a:p>
          <a:p>
            <a:pPr>
              <a:lnSpc>
                <a:spcPct val="80000"/>
              </a:lnSpc>
            </a:pPr>
            <a:endParaRPr lang="en-US" altLang="en-US" sz="2000">
              <a:sym typeface="Symbol" pitchFamily="2" charset="2"/>
            </a:endParaRPr>
          </a:p>
          <a:p>
            <a:pPr>
              <a:lnSpc>
                <a:spcPct val="80000"/>
              </a:lnSpc>
            </a:pPr>
            <a:r>
              <a:rPr lang="en-US" altLang="en-US" sz="2000">
                <a:sym typeface="Symbol" pitchFamily="2" charset="2"/>
              </a:rPr>
              <a:t>Did not reject and within the interval, thus consistent results.</a:t>
            </a:r>
          </a:p>
          <a:p>
            <a:pPr>
              <a:lnSpc>
                <a:spcPct val="80000"/>
              </a:lnSpc>
            </a:pPr>
            <a:endParaRPr lang="en-US" altLang="en-US" sz="2400"/>
          </a:p>
          <a:p>
            <a:pPr>
              <a:lnSpc>
                <a:spcPct val="80000"/>
              </a:lnSpc>
              <a:buFontTx/>
              <a:buNone/>
            </a:pPr>
            <a:endParaRPr lang="en-US" altLang="en-US" sz="2400"/>
          </a:p>
        </p:txBody>
      </p:sp>
    </p:spTree>
    <p:extLst>
      <p:ext uri="{BB962C8B-B14F-4D97-AF65-F5344CB8AC3E}">
        <p14:creationId xmlns:p14="http://schemas.microsoft.com/office/powerpoint/2010/main" val="82684852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8EF2C6CC-8AF3-5142-A69E-7663497F0CBE}"/>
              </a:ext>
            </a:extLst>
          </p:cNvPr>
          <p:cNvSpPr>
            <a:spLocks noGrp="1" noChangeArrowheads="1"/>
          </p:cNvSpPr>
          <p:nvPr>
            <p:ph type="title"/>
          </p:nvPr>
        </p:nvSpPr>
        <p:spPr>
          <a:xfrm>
            <a:off x="1905000" y="762001"/>
            <a:ext cx="7793038" cy="1050925"/>
          </a:xfrm>
        </p:spPr>
        <p:txBody>
          <a:bodyPr>
            <a:normAutofit fontScale="90000"/>
          </a:bodyPr>
          <a:lstStyle/>
          <a:p>
            <a:pPr eaLnBrk="1" hangingPunct="1"/>
            <a:r>
              <a:rPr lang="en-US" altLang="en-US" sz="3600" b="1" dirty="0">
                <a:solidFill>
                  <a:srgbClr val="800080"/>
                </a:solidFill>
              </a:rPr>
              <a:t> </a:t>
            </a:r>
            <a:r>
              <a:rPr lang="en-US" altLang="en-US" sz="2700" b="1" dirty="0">
                <a:solidFill>
                  <a:srgbClr val="800080"/>
                </a:solidFill>
              </a:rPr>
              <a:t>Summary of Hypothesis Tests</a:t>
            </a:r>
            <a:br>
              <a:rPr lang="en-US" altLang="en-US" sz="2700" b="1" dirty="0">
                <a:solidFill>
                  <a:srgbClr val="800080"/>
                </a:solidFill>
              </a:rPr>
            </a:br>
            <a:r>
              <a:rPr lang="en-US" altLang="en-US" sz="2700" b="1" dirty="0">
                <a:solidFill>
                  <a:srgbClr val="800080"/>
                </a:solidFill>
              </a:rPr>
              <a:t>for Differences</a:t>
            </a:r>
          </a:p>
        </p:txBody>
      </p:sp>
      <p:sp>
        <p:nvSpPr>
          <p:cNvPr id="26627" name="Rectangle 4">
            <a:extLst>
              <a:ext uri="{FF2B5EF4-FFF2-40B4-BE49-F238E27FC236}">
                <a16:creationId xmlns:a16="http://schemas.microsoft.com/office/drawing/2014/main" id="{74A152C3-6370-234D-B2AE-B65E675519B4}"/>
              </a:ext>
            </a:extLst>
          </p:cNvPr>
          <p:cNvSpPr>
            <a:spLocks noChangeArrowheads="1"/>
          </p:cNvSpPr>
          <p:nvPr/>
        </p:nvSpPr>
        <p:spPr bwMode="auto">
          <a:xfrm>
            <a:off x="3965576" y="2954339"/>
            <a:ext cx="11113" cy="4984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628" name="Rectangle 9">
            <a:extLst>
              <a:ext uri="{FF2B5EF4-FFF2-40B4-BE49-F238E27FC236}">
                <a16:creationId xmlns:a16="http://schemas.microsoft.com/office/drawing/2014/main" id="{79521E1E-4034-AF44-B5E6-F15D003C93C6}"/>
              </a:ext>
            </a:extLst>
          </p:cNvPr>
          <p:cNvSpPr>
            <a:spLocks noChangeArrowheads="1"/>
          </p:cNvSpPr>
          <p:nvPr/>
        </p:nvSpPr>
        <p:spPr bwMode="auto">
          <a:xfrm>
            <a:off x="2246313" y="5995989"/>
            <a:ext cx="7802562" cy="952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629" name="Rectangle 11">
            <a:extLst>
              <a:ext uri="{FF2B5EF4-FFF2-40B4-BE49-F238E27FC236}">
                <a16:creationId xmlns:a16="http://schemas.microsoft.com/office/drawing/2014/main" id="{4B8E84DC-9D1E-8444-BF17-B01C64C3CDD5}"/>
              </a:ext>
            </a:extLst>
          </p:cNvPr>
          <p:cNvSpPr>
            <a:spLocks noChangeArrowheads="1"/>
          </p:cNvSpPr>
          <p:nvPr/>
        </p:nvSpPr>
        <p:spPr bwMode="auto">
          <a:xfrm>
            <a:off x="3965576" y="3462338"/>
            <a:ext cx="11113" cy="30734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630" name="Rectangle 12">
            <a:extLst>
              <a:ext uri="{FF2B5EF4-FFF2-40B4-BE49-F238E27FC236}">
                <a16:creationId xmlns:a16="http://schemas.microsoft.com/office/drawing/2014/main" id="{D2009F8C-F0BE-0A4C-BC37-A84B113A80E3}"/>
              </a:ext>
            </a:extLst>
          </p:cNvPr>
          <p:cNvSpPr>
            <a:spLocks noChangeArrowheads="1"/>
          </p:cNvSpPr>
          <p:nvPr/>
        </p:nvSpPr>
        <p:spPr bwMode="auto">
          <a:xfrm>
            <a:off x="10048876" y="3452814"/>
            <a:ext cx="11113" cy="952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631" name="Rectangle 13">
            <a:extLst>
              <a:ext uri="{FF2B5EF4-FFF2-40B4-BE49-F238E27FC236}">
                <a16:creationId xmlns:a16="http://schemas.microsoft.com/office/drawing/2014/main" id="{E870B1A1-651E-0741-ACB0-274855DC18B5}"/>
              </a:ext>
            </a:extLst>
          </p:cNvPr>
          <p:cNvSpPr>
            <a:spLocks noChangeArrowheads="1"/>
          </p:cNvSpPr>
          <p:nvPr/>
        </p:nvSpPr>
        <p:spPr bwMode="auto">
          <a:xfrm>
            <a:off x="10048876" y="3702051"/>
            <a:ext cx="11113" cy="952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632" name="Rectangle 14">
            <a:extLst>
              <a:ext uri="{FF2B5EF4-FFF2-40B4-BE49-F238E27FC236}">
                <a16:creationId xmlns:a16="http://schemas.microsoft.com/office/drawing/2014/main" id="{E23E3C54-4E0D-164E-A4C8-A6CA40555F7E}"/>
              </a:ext>
            </a:extLst>
          </p:cNvPr>
          <p:cNvSpPr>
            <a:spLocks noChangeArrowheads="1"/>
          </p:cNvSpPr>
          <p:nvPr/>
        </p:nvSpPr>
        <p:spPr bwMode="auto">
          <a:xfrm>
            <a:off x="10048876" y="3951289"/>
            <a:ext cx="11113" cy="952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633" name="Rectangle 15">
            <a:extLst>
              <a:ext uri="{FF2B5EF4-FFF2-40B4-BE49-F238E27FC236}">
                <a16:creationId xmlns:a16="http://schemas.microsoft.com/office/drawing/2014/main" id="{A51498C3-1F54-224F-9BCB-2E916EA648D7}"/>
              </a:ext>
            </a:extLst>
          </p:cNvPr>
          <p:cNvSpPr>
            <a:spLocks noChangeArrowheads="1"/>
          </p:cNvSpPr>
          <p:nvPr/>
        </p:nvSpPr>
        <p:spPr bwMode="auto">
          <a:xfrm>
            <a:off x="10048876" y="4200526"/>
            <a:ext cx="11113" cy="952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634" name="Rectangle 16">
            <a:extLst>
              <a:ext uri="{FF2B5EF4-FFF2-40B4-BE49-F238E27FC236}">
                <a16:creationId xmlns:a16="http://schemas.microsoft.com/office/drawing/2014/main" id="{5439F271-DD60-6949-800A-D5844A06C0EC}"/>
              </a:ext>
            </a:extLst>
          </p:cNvPr>
          <p:cNvSpPr>
            <a:spLocks noChangeArrowheads="1"/>
          </p:cNvSpPr>
          <p:nvPr/>
        </p:nvSpPr>
        <p:spPr bwMode="auto">
          <a:xfrm>
            <a:off x="10048876" y="4448176"/>
            <a:ext cx="11113" cy="1111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635" name="Rectangle 17">
            <a:extLst>
              <a:ext uri="{FF2B5EF4-FFF2-40B4-BE49-F238E27FC236}">
                <a16:creationId xmlns:a16="http://schemas.microsoft.com/office/drawing/2014/main" id="{C6E40B0A-673C-AA43-B6BC-BA0C6C81E452}"/>
              </a:ext>
            </a:extLst>
          </p:cNvPr>
          <p:cNvSpPr>
            <a:spLocks noChangeArrowheads="1"/>
          </p:cNvSpPr>
          <p:nvPr/>
        </p:nvSpPr>
        <p:spPr bwMode="auto">
          <a:xfrm>
            <a:off x="10048876" y="4946651"/>
            <a:ext cx="11113" cy="1111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636" name="Rectangle 18">
            <a:extLst>
              <a:ext uri="{FF2B5EF4-FFF2-40B4-BE49-F238E27FC236}">
                <a16:creationId xmlns:a16="http://schemas.microsoft.com/office/drawing/2014/main" id="{A26EAB05-AFCE-8D4D-9C2A-166497539BA6}"/>
              </a:ext>
            </a:extLst>
          </p:cNvPr>
          <p:cNvSpPr>
            <a:spLocks noChangeArrowheads="1"/>
          </p:cNvSpPr>
          <p:nvPr/>
        </p:nvSpPr>
        <p:spPr bwMode="auto">
          <a:xfrm>
            <a:off x="10048876" y="5195888"/>
            <a:ext cx="11113" cy="111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637" name="Rectangle 19">
            <a:extLst>
              <a:ext uri="{FF2B5EF4-FFF2-40B4-BE49-F238E27FC236}">
                <a16:creationId xmlns:a16="http://schemas.microsoft.com/office/drawing/2014/main" id="{9E6EEEC7-2649-6347-BDE0-4879CB47F073}"/>
              </a:ext>
            </a:extLst>
          </p:cNvPr>
          <p:cNvSpPr>
            <a:spLocks noChangeArrowheads="1"/>
          </p:cNvSpPr>
          <p:nvPr/>
        </p:nvSpPr>
        <p:spPr bwMode="auto">
          <a:xfrm>
            <a:off x="10048876" y="5746751"/>
            <a:ext cx="11113" cy="952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638" name="Rectangle 20">
            <a:extLst>
              <a:ext uri="{FF2B5EF4-FFF2-40B4-BE49-F238E27FC236}">
                <a16:creationId xmlns:a16="http://schemas.microsoft.com/office/drawing/2014/main" id="{64C239CA-FA6E-A04D-99C7-1FFE1D987ED0}"/>
              </a:ext>
            </a:extLst>
          </p:cNvPr>
          <p:cNvSpPr>
            <a:spLocks noChangeArrowheads="1"/>
          </p:cNvSpPr>
          <p:nvPr/>
        </p:nvSpPr>
        <p:spPr bwMode="auto">
          <a:xfrm>
            <a:off x="10048876" y="5995989"/>
            <a:ext cx="11113" cy="952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639" name="Rectangle 21">
            <a:extLst>
              <a:ext uri="{FF2B5EF4-FFF2-40B4-BE49-F238E27FC236}">
                <a16:creationId xmlns:a16="http://schemas.microsoft.com/office/drawing/2014/main" id="{38146BEA-3B7C-0142-AFE9-5D2B6E19BA44}"/>
              </a:ext>
            </a:extLst>
          </p:cNvPr>
          <p:cNvSpPr>
            <a:spLocks noChangeArrowheads="1"/>
          </p:cNvSpPr>
          <p:nvPr/>
        </p:nvSpPr>
        <p:spPr bwMode="auto">
          <a:xfrm>
            <a:off x="10048876" y="6254751"/>
            <a:ext cx="11113" cy="1111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640" name="Rectangle 22">
            <a:extLst>
              <a:ext uri="{FF2B5EF4-FFF2-40B4-BE49-F238E27FC236}">
                <a16:creationId xmlns:a16="http://schemas.microsoft.com/office/drawing/2014/main" id="{765B4F06-2F1C-E84C-979E-13F471B312D5}"/>
              </a:ext>
            </a:extLst>
          </p:cNvPr>
          <p:cNvSpPr>
            <a:spLocks noChangeArrowheads="1"/>
          </p:cNvSpPr>
          <p:nvPr/>
        </p:nvSpPr>
        <p:spPr bwMode="auto">
          <a:xfrm>
            <a:off x="10048876" y="6513513"/>
            <a:ext cx="11113" cy="111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26641" name="Group 25">
            <a:extLst>
              <a:ext uri="{FF2B5EF4-FFF2-40B4-BE49-F238E27FC236}">
                <a16:creationId xmlns:a16="http://schemas.microsoft.com/office/drawing/2014/main" id="{3CDBC939-C095-F340-BA9D-CF6B9A607518}"/>
              </a:ext>
            </a:extLst>
          </p:cNvPr>
          <p:cNvGrpSpPr>
            <a:grpSpLocks/>
          </p:cNvGrpSpPr>
          <p:nvPr/>
        </p:nvGrpSpPr>
        <p:grpSpPr bwMode="auto">
          <a:xfrm>
            <a:off x="1752601" y="1371601"/>
            <a:ext cx="7781925" cy="4848225"/>
            <a:chOff x="161" y="1030"/>
            <a:chExt cx="4902" cy="3054"/>
          </a:xfrm>
        </p:grpSpPr>
        <p:sp>
          <p:nvSpPr>
            <p:cNvPr id="26658" name="Rectangle 26">
              <a:extLst>
                <a:ext uri="{FF2B5EF4-FFF2-40B4-BE49-F238E27FC236}">
                  <a16:creationId xmlns:a16="http://schemas.microsoft.com/office/drawing/2014/main" id="{ABD7CE18-13A2-084E-A15C-59F13BB35724}"/>
                </a:ext>
              </a:extLst>
            </p:cNvPr>
            <p:cNvSpPr>
              <a:spLocks noChangeArrowheads="1"/>
            </p:cNvSpPr>
            <p:nvPr/>
          </p:nvSpPr>
          <p:spPr bwMode="auto">
            <a:xfrm>
              <a:off x="258" y="1030"/>
              <a:ext cx="1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000">
                <a:solidFill>
                  <a:srgbClr val="000000"/>
                </a:solidFill>
                <a:latin typeface="Tahoma" panose="020B0604030504040204" pitchFamily="34" charset="0"/>
              </a:endParaRPr>
            </a:p>
          </p:txBody>
        </p:sp>
        <p:sp>
          <p:nvSpPr>
            <p:cNvPr id="26659" name="Rectangle 27">
              <a:extLst>
                <a:ext uri="{FF2B5EF4-FFF2-40B4-BE49-F238E27FC236}">
                  <a16:creationId xmlns:a16="http://schemas.microsoft.com/office/drawing/2014/main" id="{88708DFD-F2F1-F44C-8647-E6D6D14C6EA5}"/>
                </a:ext>
              </a:extLst>
            </p:cNvPr>
            <p:cNvSpPr>
              <a:spLocks noChangeArrowheads="1"/>
            </p:cNvSpPr>
            <p:nvPr/>
          </p:nvSpPr>
          <p:spPr bwMode="auto">
            <a:xfrm>
              <a:off x="161" y="1880"/>
              <a:ext cx="4902" cy="2204"/>
            </a:xfrm>
            <a:prstGeom prst="rect">
              <a:avLst/>
            </a:prstGeom>
            <a:solidFill>
              <a:srgbClr val="FFFFCC"/>
            </a:solidFill>
            <a:ln w="12700">
              <a:solidFill>
                <a:srgbClr val="CC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1400" b="1">
                <a:latin typeface="Tahoma" panose="020B0604030504040204" pitchFamily="34" charset="0"/>
              </a:endParaRPr>
            </a:p>
          </p:txBody>
        </p:sp>
      </p:grpSp>
      <p:sp>
        <p:nvSpPr>
          <p:cNvPr id="26642" name="Rectangle 28">
            <a:extLst>
              <a:ext uri="{FF2B5EF4-FFF2-40B4-BE49-F238E27FC236}">
                <a16:creationId xmlns:a16="http://schemas.microsoft.com/office/drawing/2014/main" id="{60CEEAEA-9A88-BC4D-A0B2-C2E3A3E7C235}"/>
              </a:ext>
            </a:extLst>
          </p:cNvPr>
          <p:cNvSpPr>
            <a:spLocks noChangeArrowheads="1"/>
          </p:cNvSpPr>
          <p:nvPr/>
        </p:nvSpPr>
        <p:spPr bwMode="auto">
          <a:xfrm>
            <a:off x="2383208" y="2998788"/>
            <a:ext cx="58028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a:solidFill>
                  <a:srgbClr val="FF0000"/>
                </a:solidFill>
                <a:latin typeface="Tahoma" panose="020B0604030504040204" pitchFamily="34" charset="0"/>
              </a:rPr>
              <a:t>Sample</a:t>
            </a:r>
            <a:endParaRPr lang="en-US" altLang="en-US" sz="1400">
              <a:latin typeface="Tahoma" panose="020B0604030504040204" pitchFamily="34" charset="0"/>
            </a:endParaRPr>
          </a:p>
        </p:txBody>
      </p:sp>
      <p:sp>
        <p:nvSpPr>
          <p:cNvPr id="26643" name="Rectangle 29">
            <a:extLst>
              <a:ext uri="{FF2B5EF4-FFF2-40B4-BE49-F238E27FC236}">
                <a16:creationId xmlns:a16="http://schemas.microsoft.com/office/drawing/2014/main" id="{B24E5978-7746-A847-9391-32EB1A985E68}"/>
              </a:ext>
            </a:extLst>
          </p:cNvPr>
          <p:cNvSpPr>
            <a:spLocks noChangeArrowheads="1"/>
          </p:cNvSpPr>
          <p:nvPr/>
        </p:nvSpPr>
        <p:spPr bwMode="auto">
          <a:xfrm>
            <a:off x="3712056" y="2998788"/>
            <a:ext cx="8658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a:solidFill>
                  <a:srgbClr val="FF0000"/>
                </a:solidFill>
                <a:latin typeface="Tahoma" panose="020B0604030504040204" pitchFamily="34" charset="0"/>
              </a:rPr>
              <a:t>Application</a:t>
            </a:r>
            <a:endParaRPr lang="en-US" altLang="en-US" sz="1400">
              <a:latin typeface="Tahoma" panose="020B0604030504040204" pitchFamily="34" charset="0"/>
            </a:endParaRPr>
          </a:p>
        </p:txBody>
      </p:sp>
      <p:sp>
        <p:nvSpPr>
          <p:cNvPr id="26644" name="Rectangle 30">
            <a:extLst>
              <a:ext uri="{FF2B5EF4-FFF2-40B4-BE49-F238E27FC236}">
                <a16:creationId xmlns:a16="http://schemas.microsoft.com/office/drawing/2014/main" id="{D4EF9C1E-3A43-1F42-8E6D-45CFE4A6DC43}"/>
              </a:ext>
            </a:extLst>
          </p:cNvPr>
          <p:cNvSpPr>
            <a:spLocks noChangeArrowheads="1"/>
          </p:cNvSpPr>
          <p:nvPr/>
        </p:nvSpPr>
        <p:spPr bwMode="auto">
          <a:xfrm>
            <a:off x="5055416" y="2998788"/>
            <a:ext cx="123662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a:solidFill>
                  <a:srgbClr val="FF0000"/>
                </a:solidFill>
                <a:latin typeface="Tahoma" panose="020B0604030504040204" pitchFamily="34" charset="0"/>
              </a:rPr>
              <a:t>Level of Scaling</a:t>
            </a:r>
            <a:endParaRPr lang="en-US" altLang="en-US" sz="1400">
              <a:latin typeface="Tahoma" panose="020B0604030504040204" pitchFamily="34" charset="0"/>
            </a:endParaRPr>
          </a:p>
        </p:txBody>
      </p:sp>
      <p:sp>
        <p:nvSpPr>
          <p:cNvPr id="26645" name="Rectangle 31">
            <a:extLst>
              <a:ext uri="{FF2B5EF4-FFF2-40B4-BE49-F238E27FC236}">
                <a16:creationId xmlns:a16="http://schemas.microsoft.com/office/drawing/2014/main" id="{5DBB239C-98AA-1C4A-8ED1-681D4114D5E6}"/>
              </a:ext>
            </a:extLst>
          </p:cNvPr>
          <p:cNvSpPr>
            <a:spLocks noChangeArrowheads="1"/>
          </p:cNvSpPr>
          <p:nvPr/>
        </p:nvSpPr>
        <p:spPr bwMode="auto">
          <a:xfrm>
            <a:off x="6838913" y="2998788"/>
            <a:ext cx="122879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a:solidFill>
                  <a:srgbClr val="FF0000"/>
                </a:solidFill>
                <a:latin typeface="Tahoma" panose="020B0604030504040204" pitchFamily="34" charset="0"/>
              </a:rPr>
              <a:t>Test/Comments</a:t>
            </a:r>
            <a:endParaRPr lang="en-US" altLang="en-US" sz="1400">
              <a:latin typeface="Tahoma" panose="020B0604030504040204" pitchFamily="34" charset="0"/>
            </a:endParaRPr>
          </a:p>
        </p:txBody>
      </p:sp>
      <p:sp>
        <p:nvSpPr>
          <p:cNvPr id="26646" name="Rectangle 32">
            <a:extLst>
              <a:ext uri="{FF2B5EF4-FFF2-40B4-BE49-F238E27FC236}">
                <a16:creationId xmlns:a16="http://schemas.microsoft.com/office/drawing/2014/main" id="{08B0BA41-AFE1-0D4F-968E-F3EA39FD5E9A}"/>
              </a:ext>
            </a:extLst>
          </p:cNvPr>
          <p:cNvSpPr>
            <a:spLocks noChangeArrowheads="1"/>
          </p:cNvSpPr>
          <p:nvPr/>
        </p:nvSpPr>
        <p:spPr bwMode="auto">
          <a:xfrm>
            <a:off x="2128974" y="4267200"/>
            <a:ext cx="95699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a:solidFill>
                  <a:srgbClr val="000080"/>
                </a:solidFill>
                <a:latin typeface="Tahoma" panose="020B0604030504040204" pitchFamily="34" charset="0"/>
              </a:rPr>
              <a:t>One Sample</a:t>
            </a:r>
            <a:endParaRPr lang="en-US" altLang="en-US" sz="1400">
              <a:latin typeface="Tahoma" panose="020B0604030504040204" pitchFamily="34" charset="0"/>
            </a:endParaRPr>
          </a:p>
        </p:txBody>
      </p:sp>
      <p:sp>
        <p:nvSpPr>
          <p:cNvPr id="26647" name="Rectangle 41">
            <a:extLst>
              <a:ext uri="{FF2B5EF4-FFF2-40B4-BE49-F238E27FC236}">
                <a16:creationId xmlns:a16="http://schemas.microsoft.com/office/drawing/2014/main" id="{0C75C603-36C4-F54E-8146-20515E2DB054}"/>
              </a:ext>
            </a:extLst>
          </p:cNvPr>
          <p:cNvSpPr>
            <a:spLocks noChangeArrowheads="1"/>
          </p:cNvSpPr>
          <p:nvPr/>
        </p:nvSpPr>
        <p:spPr bwMode="auto">
          <a:xfrm>
            <a:off x="2192474" y="5541963"/>
            <a:ext cx="95699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a:solidFill>
                  <a:srgbClr val="000080"/>
                </a:solidFill>
                <a:latin typeface="Tahoma" panose="020B0604030504040204" pitchFamily="34" charset="0"/>
              </a:rPr>
              <a:t>One Sample</a:t>
            </a:r>
            <a:endParaRPr lang="en-US" altLang="en-US" sz="1400" b="1">
              <a:latin typeface="Tahoma" panose="020B0604030504040204" pitchFamily="34" charset="0"/>
            </a:endParaRPr>
          </a:p>
        </p:txBody>
      </p:sp>
      <p:sp>
        <p:nvSpPr>
          <p:cNvPr id="26648" name="Rectangle 42">
            <a:extLst>
              <a:ext uri="{FF2B5EF4-FFF2-40B4-BE49-F238E27FC236}">
                <a16:creationId xmlns:a16="http://schemas.microsoft.com/office/drawing/2014/main" id="{530D4234-780F-8C4B-8B74-C89540437B40}"/>
              </a:ext>
            </a:extLst>
          </p:cNvPr>
          <p:cNvSpPr>
            <a:spLocks noChangeArrowheads="1"/>
          </p:cNvSpPr>
          <p:nvPr/>
        </p:nvSpPr>
        <p:spPr bwMode="auto">
          <a:xfrm>
            <a:off x="3731352" y="5562600"/>
            <a:ext cx="50654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a:solidFill>
                  <a:srgbClr val="000000"/>
                </a:solidFill>
                <a:latin typeface="Tahoma" panose="020B0604030504040204" pitchFamily="34" charset="0"/>
              </a:rPr>
              <a:t>Means</a:t>
            </a:r>
            <a:endParaRPr lang="en-US" altLang="en-US" sz="1400" b="1">
              <a:latin typeface="Tahoma" panose="020B0604030504040204" pitchFamily="34" charset="0"/>
            </a:endParaRPr>
          </a:p>
        </p:txBody>
      </p:sp>
      <p:sp>
        <p:nvSpPr>
          <p:cNvPr id="26649" name="Rectangle 43">
            <a:extLst>
              <a:ext uri="{FF2B5EF4-FFF2-40B4-BE49-F238E27FC236}">
                <a16:creationId xmlns:a16="http://schemas.microsoft.com/office/drawing/2014/main" id="{9A0069A6-0318-B240-83F9-9C6BAADCBD10}"/>
              </a:ext>
            </a:extLst>
          </p:cNvPr>
          <p:cNvSpPr>
            <a:spLocks noChangeArrowheads="1"/>
          </p:cNvSpPr>
          <p:nvPr/>
        </p:nvSpPr>
        <p:spPr bwMode="auto">
          <a:xfrm>
            <a:off x="5179276" y="5486400"/>
            <a:ext cx="48090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a:solidFill>
                  <a:srgbClr val="000000"/>
                </a:solidFill>
                <a:latin typeface="Tahoma" panose="020B0604030504040204" pitchFamily="34" charset="0"/>
              </a:rPr>
              <a:t>Metric</a:t>
            </a:r>
            <a:endParaRPr lang="en-US" altLang="en-US" sz="1400" b="1">
              <a:latin typeface="Tahoma" panose="020B0604030504040204" pitchFamily="34" charset="0"/>
            </a:endParaRPr>
          </a:p>
        </p:txBody>
      </p:sp>
      <p:sp>
        <p:nvSpPr>
          <p:cNvPr id="26650" name="Rectangle 44">
            <a:extLst>
              <a:ext uri="{FF2B5EF4-FFF2-40B4-BE49-F238E27FC236}">
                <a16:creationId xmlns:a16="http://schemas.microsoft.com/office/drawing/2014/main" id="{B88EDE94-780A-1545-BC74-98763DBBC61C}"/>
              </a:ext>
            </a:extLst>
          </p:cNvPr>
          <p:cNvSpPr>
            <a:spLocks noChangeArrowheads="1"/>
          </p:cNvSpPr>
          <p:nvPr/>
        </p:nvSpPr>
        <p:spPr bwMode="auto">
          <a:xfrm>
            <a:off x="6790767" y="5541963"/>
            <a:ext cx="11541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i="1">
                <a:solidFill>
                  <a:srgbClr val="000000"/>
                </a:solidFill>
                <a:latin typeface="Tahoma" panose="020B0604030504040204" pitchFamily="34" charset="0"/>
              </a:rPr>
              <a:t>t </a:t>
            </a:r>
            <a:endParaRPr lang="en-US" altLang="en-US" sz="1400" b="1">
              <a:latin typeface="Tahoma" panose="020B0604030504040204" pitchFamily="34" charset="0"/>
            </a:endParaRPr>
          </a:p>
        </p:txBody>
      </p:sp>
      <p:sp>
        <p:nvSpPr>
          <p:cNvPr id="26651" name="Rectangle 45">
            <a:extLst>
              <a:ext uri="{FF2B5EF4-FFF2-40B4-BE49-F238E27FC236}">
                <a16:creationId xmlns:a16="http://schemas.microsoft.com/office/drawing/2014/main" id="{98D16FC6-3026-FB4D-BCDB-23FD252C35C6}"/>
              </a:ext>
            </a:extLst>
          </p:cNvPr>
          <p:cNvSpPr>
            <a:spLocks noChangeArrowheads="1"/>
          </p:cNvSpPr>
          <p:nvPr/>
        </p:nvSpPr>
        <p:spPr bwMode="auto">
          <a:xfrm>
            <a:off x="6972853" y="5541963"/>
            <a:ext cx="217059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a:solidFill>
                  <a:srgbClr val="000000"/>
                </a:solidFill>
                <a:latin typeface="Tahoma" panose="020B0604030504040204" pitchFamily="34" charset="0"/>
              </a:rPr>
              <a:t>test, if variance is unknown</a:t>
            </a:r>
            <a:endParaRPr lang="en-US" altLang="en-US" sz="1400" b="1">
              <a:latin typeface="Tahoma" panose="020B0604030504040204" pitchFamily="34" charset="0"/>
            </a:endParaRPr>
          </a:p>
        </p:txBody>
      </p:sp>
      <p:sp>
        <p:nvSpPr>
          <p:cNvPr id="26652" name="Rectangle 46">
            <a:extLst>
              <a:ext uri="{FF2B5EF4-FFF2-40B4-BE49-F238E27FC236}">
                <a16:creationId xmlns:a16="http://schemas.microsoft.com/office/drawing/2014/main" id="{5CF193F6-E94D-F34F-BBA8-E03E831FFE2E}"/>
              </a:ext>
            </a:extLst>
          </p:cNvPr>
          <p:cNvSpPr>
            <a:spLocks noChangeArrowheads="1"/>
          </p:cNvSpPr>
          <p:nvPr/>
        </p:nvSpPr>
        <p:spPr bwMode="auto">
          <a:xfrm>
            <a:off x="6797288" y="5800725"/>
            <a:ext cx="801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i="1">
                <a:solidFill>
                  <a:srgbClr val="000000"/>
                </a:solidFill>
                <a:latin typeface="Tahoma" panose="020B0604030504040204" pitchFamily="34" charset="0"/>
              </a:rPr>
              <a:t>z</a:t>
            </a:r>
            <a:endParaRPr lang="en-US" altLang="en-US" sz="1400" b="1">
              <a:latin typeface="Tahoma" panose="020B0604030504040204" pitchFamily="34" charset="0"/>
            </a:endParaRPr>
          </a:p>
        </p:txBody>
      </p:sp>
      <p:sp>
        <p:nvSpPr>
          <p:cNvPr id="26653" name="Rectangle 47">
            <a:extLst>
              <a:ext uri="{FF2B5EF4-FFF2-40B4-BE49-F238E27FC236}">
                <a16:creationId xmlns:a16="http://schemas.microsoft.com/office/drawing/2014/main" id="{5279DB11-7682-7049-AA01-FD83AA51BBA8}"/>
              </a:ext>
            </a:extLst>
          </p:cNvPr>
          <p:cNvSpPr>
            <a:spLocks noChangeArrowheads="1"/>
          </p:cNvSpPr>
          <p:nvPr/>
        </p:nvSpPr>
        <p:spPr bwMode="auto">
          <a:xfrm>
            <a:off x="6955810" y="5800725"/>
            <a:ext cx="208403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a:solidFill>
                  <a:srgbClr val="000000"/>
                </a:solidFill>
                <a:latin typeface="Tahoma" panose="020B0604030504040204" pitchFamily="34" charset="0"/>
              </a:rPr>
              <a:t> test, if variance is  known</a:t>
            </a:r>
            <a:endParaRPr lang="en-US" altLang="en-US" sz="1400" b="1">
              <a:latin typeface="Tahoma" panose="020B0604030504040204" pitchFamily="34" charset="0"/>
            </a:endParaRPr>
          </a:p>
        </p:txBody>
      </p:sp>
      <p:sp>
        <p:nvSpPr>
          <p:cNvPr id="26654" name="Line 48">
            <a:extLst>
              <a:ext uri="{FF2B5EF4-FFF2-40B4-BE49-F238E27FC236}">
                <a16:creationId xmlns:a16="http://schemas.microsoft.com/office/drawing/2014/main" id="{AAE08126-9BAE-784C-94D7-8C09A3796FED}"/>
              </a:ext>
            </a:extLst>
          </p:cNvPr>
          <p:cNvSpPr>
            <a:spLocks noChangeShapeType="1"/>
          </p:cNvSpPr>
          <p:nvPr/>
        </p:nvSpPr>
        <p:spPr bwMode="auto">
          <a:xfrm>
            <a:off x="1779589" y="3381375"/>
            <a:ext cx="7781925" cy="0"/>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55" name="Text Box 49">
            <a:extLst>
              <a:ext uri="{FF2B5EF4-FFF2-40B4-BE49-F238E27FC236}">
                <a16:creationId xmlns:a16="http://schemas.microsoft.com/office/drawing/2014/main" id="{109162CC-2EB3-6247-A21A-31594BD81511}"/>
              </a:ext>
            </a:extLst>
          </p:cNvPr>
          <p:cNvSpPr txBox="1">
            <a:spLocks noChangeArrowheads="1"/>
          </p:cNvSpPr>
          <p:nvPr/>
        </p:nvSpPr>
        <p:spPr bwMode="auto">
          <a:xfrm>
            <a:off x="3657600" y="4267200"/>
            <a:ext cx="996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a:latin typeface="Tahoma" panose="020B0604030504040204" pitchFamily="34" charset="0"/>
              </a:rPr>
              <a:t>Proportion</a:t>
            </a:r>
          </a:p>
        </p:txBody>
      </p:sp>
      <p:sp>
        <p:nvSpPr>
          <p:cNvPr id="26656" name="Text Box 50">
            <a:extLst>
              <a:ext uri="{FF2B5EF4-FFF2-40B4-BE49-F238E27FC236}">
                <a16:creationId xmlns:a16="http://schemas.microsoft.com/office/drawing/2014/main" id="{8F7066C3-9BE8-F84C-84D4-1C05E908C14C}"/>
              </a:ext>
            </a:extLst>
          </p:cNvPr>
          <p:cNvSpPr txBox="1">
            <a:spLocks noChangeArrowheads="1"/>
          </p:cNvSpPr>
          <p:nvPr/>
        </p:nvSpPr>
        <p:spPr bwMode="auto">
          <a:xfrm>
            <a:off x="5105400" y="4267200"/>
            <a:ext cx="660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a:latin typeface="Tahoma" panose="020B0604030504040204" pitchFamily="34" charset="0"/>
              </a:rPr>
              <a:t>Metric</a:t>
            </a:r>
          </a:p>
        </p:txBody>
      </p:sp>
      <p:sp>
        <p:nvSpPr>
          <p:cNvPr id="26657" name="Text Box 51">
            <a:extLst>
              <a:ext uri="{FF2B5EF4-FFF2-40B4-BE49-F238E27FC236}">
                <a16:creationId xmlns:a16="http://schemas.microsoft.com/office/drawing/2014/main" id="{AF3C9D96-C5CE-AF42-9807-6BA525EF2EAB}"/>
              </a:ext>
            </a:extLst>
          </p:cNvPr>
          <p:cNvSpPr txBox="1">
            <a:spLocks noChangeArrowheads="1"/>
          </p:cNvSpPr>
          <p:nvPr/>
        </p:nvSpPr>
        <p:spPr bwMode="auto">
          <a:xfrm>
            <a:off x="6858000" y="4267200"/>
            <a:ext cx="630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i="1">
                <a:latin typeface="Tahoma" panose="020B0604030504040204" pitchFamily="34" charset="0"/>
              </a:rPr>
              <a:t>Z</a:t>
            </a:r>
            <a:r>
              <a:rPr lang="en-US" altLang="en-US" sz="1400">
                <a:latin typeface="Tahoma" panose="020B0604030504040204" pitchFamily="34" charset="0"/>
              </a:rPr>
              <a:t> test</a:t>
            </a:r>
          </a:p>
        </p:txBody>
      </p:sp>
    </p:spTree>
    <p:extLst>
      <p:ext uri="{BB962C8B-B14F-4D97-AF65-F5344CB8AC3E}">
        <p14:creationId xmlns:p14="http://schemas.microsoft.com/office/powerpoint/2010/main" val="19166610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1378"/>
                                        </p:tgtEl>
                                        <p:attrNameLst>
                                          <p:attrName>style.visibility</p:attrName>
                                        </p:attrNameLst>
                                      </p:cBhvr>
                                      <p:to>
                                        <p:strVal val="visible"/>
                                      </p:to>
                                    </p:set>
                                    <p:anim calcmode="lin" valueType="num">
                                      <p:cBhvr additive="base">
                                        <p:cTn id="7" dur="500" fill="hold"/>
                                        <p:tgtEl>
                                          <p:spTgt spid="101378"/>
                                        </p:tgtEl>
                                        <p:attrNameLst>
                                          <p:attrName>ppt_x</p:attrName>
                                        </p:attrNameLst>
                                      </p:cBhvr>
                                      <p:tavLst>
                                        <p:tav tm="0">
                                          <p:val>
                                            <p:strVal val="0-#ppt_w/2"/>
                                          </p:val>
                                        </p:tav>
                                        <p:tav tm="100000">
                                          <p:val>
                                            <p:strVal val="#ppt_x"/>
                                          </p:val>
                                        </p:tav>
                                      </p:tavLst>
                                    </p:anim>
                                    <p:anim calcmode="lin" valueType="num">
                                      <p:cBhvr additive="base">
                                        <p:cTn id="8" dur="500" fill="hold"/>
                                        <p:tgtEl>
                                          <p:spTgt spid="1013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B6030AE0-B361-DB41-B8E0-40C0A1BBFF7D}"/>
              </a:ext>
            </a:extLst>
          </p:cNvPr>
          <p:cNvSpPr>
            <a:spLocks noGrp="1" noChangeArrowheads="1"/>
          </p:cNvSpPr>
          <p:nvPr>
            <p:ph type="title"/>
          </p:nvPr>
        </p:nvSpPr>
        <p:spPr>
          <a:xfrm>
            <a:off x="1709739" y="177801"/>
            <a:ext cx="7793037" cy="1063625"/>
          </a:xfrm>
        </p:spPr>
        <p:txBody>
          <a:bodyPr>
            <a:normAutofit/>
          </a:bodyPr>
          <a:lstStyle/>
          <a:p>
            <a:pPr eaLnBrk="1" hangingPunct="1"/>
            <a:r>
              <a:rPr lang="en-US" altLang="en-US" sz="2400" b="1" dirty="0">
                <a:solidFill>
                  <a:srgbClr val="800080"/>
                </a:solidFill>
              </a:rPr>
              <a:t>Summary of Hypothesis Tests</a:t>
            </a:r>
            <a:br>
              <a:rPr lang="en-US" altLang="en-US" sz="2400" b="1" dirty="0">
                <a:solidFill>
                  <a:srgbClr val="800080"/>
                </a:solidFill>
              </a:rPr>
            </a:br>
            <a:r>
              <a:rPr lang="en-US" altLang="en-US" sz="2400" b="1" dirty="0">
                <a:solidFill>
                  <a:srgbClr val="800080"/>
                </a:solidFill>
              </a:rPr>
              <a:t>for Differences</a:t>
            </a:r>
          </a:p>
        </p:txBody>
      </p:sp>
      <p:sp>
        <p:nvSpPr>
          <p:cNvPr id="27651" name="Rectangle 4">
            <a:extLst>
              <a:ext uri="{FF2B5EF4-FFF2-40B4-BE49-F238E27FC236}">
                <a16:creationId xmlns:a16="http://schemas.microsoft.com/office/drawing/2014/main" id="{180853B6-D5FC-C64E-B8B3-A43F9AE899E7}"/>
              </a:ext>
            </a:extLst>
          </p:cNvPr>
          <p:cNvSpPr>
            <a:spLocks noChangeArrowheads="1"/>
          </p:cNvSpPr>
          <p:nvPr/>
        </p:nvSpPr>
        <p:spPr bwMode="auto">
          <a:xfrm>
            <a:off x="1827214" y="1616075"/>
            <a:ext cx="8510587" cy="4635500"/>
          </a:xfrm>
          <a:prstGeom prst="rect">
            <a:avLst/>
          </a:prstGeom>
          <a:solidFill>
            <a:srgbClr val="FFFFCC"/>
          </a:solidFill>
          <a:ln w="28575">
            <a:solidFill>
              <a:srgbClr val="CC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27652" name="Group 6">
            <a:extLst>
              <a:ext uri="{FF2B5EF4-FFF2-40B4-BE49-F238E27FC236}">
                <a16:creationId xmlns:a16="http://schemas.microsoft.com/office/drawing/2014/main" id="{515F0923-1AC5-F747-A7F5-DA50D6A893BD}"/>
              </a:ext>
            </a:extLst>
          </p:cNvPr>
          <p:cNvGrpSpPr>
            <a:grpSpLocks/>
          </p:cNvGrpSpPr>
          <p:nvPr/>
        </p:nvGrpSpPr>
        <p:grpSpPr bwMode="auto">
          <a:xfrm>
            <a:off x="1814513" y="2014539"/>
            <a:ext cx="8494712" cy="2816225"/>
            <a:chOff x="104" y="1379"/>
            <a:chExt cx="5405" cy="1774"/>
          </a:xfrm>
        </p:grpSpPr>
        <p:sp>
          <p:nvSpPr>
            <p:cNvPr id="27770" name="Line 7">
              <a:extLst>
                <a:ext uri="{FF2B5EF4-FFF2-40B4-BE49-F238E27FC236}">
                  <a16:creationId xmlns:a16="http://schemas.microsoft.com/office/drawing/2014/main" id="{ED9EEEB1-C736-8940-98C8-6454A15F0F61}"/>
                </a:ext>
              </a:extLst>
            </p:cNvPr>
            <p:cNvSpPr>
              <a:spLocks noChangeShapeType="1"/>
            </p:cNvSpPr>
            <p:nvPr/>
          </p:nvSpPr>
          <p:spPr bwMode="auto">
            <a:xfrm>
              <a:off x="104" y="1379"/>
              <a:ext cx="5405" cy="1"/>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71" name="Line 8">
              <a:extLst>
                <a:ext uri="{FF2B5EF4-FFF2-40B4-BE49-F238E27FC236}">
                  <a16:creationId xmlns:a16="http://schemas.microsoft.com/office/drawing/2014/main" id="{3C2089A4-4B92-D64A-95DA-85448AA19BB7}"/>
                </a:ext>
              </a:extLst>
            </p:cNvPr>
            <p:cNvSpPr>
              <a:spLocks noChangeShapeType="1"/>
            </p:cNvSpPr>
            <p:nvPr/>
          </p:nvSpPr>
          <p:spPr bwMode="auto">
            <a:xfrm>
              <a:off x="104" y="3152"/>
              <a:ext cx="5405" cy="1"/>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7653" name="Rectangle 9">
            <a:extLst>
              <a:ext uri="{FF2B5EF4-FFF2-40B4-BE49-F238E27FC236}">
                <a16:creationId xmlns:a16="http://schemas.microsoft.com/office/drawing/2014/main" id="{57C58C65-5B0B-CD4F-A332-2B8B397A5D44}"/>
              </a:ext>
            </a:extLst>
          </p:cNvPr>
          <p:cNvSpPr>
            <a:spLocks noChangeArrowheads="1"/>
          </p:cNvSpPr>
          <p:nvPr/>
        </p:nvSpPr>
        <p:spPr bwMode="auto">
          <a:xfrm>
            <a:off x="1957388" y="5764213"/>
            <a:ext cx="67151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latin typeface="Times New Roman" panose="02020603050405020304" pitchFamily="18" charset="0"/>
              </a:rPr>
              <a:t>   </a:t>
            </a:r>
          </a:p>
        </p:txBody>
      </p:sp>
      <p:sp>
        <p:nvSpPr>
          <p:cNvPr id="27654" name="AutoShape 145">
            <a:extLst>
              <a:ext uri="{FF2B5EF4-FFF2-40B4-BE49-F238E27FC236}">
                <a16:creationId xmlns:a16="http://schemas.microsoft.com/office/drawing/2014/main" id="{867A2192-538D-2842-A0EA-FDE1406052DD}"/>
              </a:ext>
            </a:extLst>
          </p:cNvPr>
          <p:cNvSpPr>
            <a:spLocks noChangeAspect="1" noChangeArrowheads="1" noTextEdit="1"/>
          </p:cNvSpPr>
          <p:nvPr/>
        </p:nvSpPr>
        <p:spPr bwMode="auto">
          <a:xfrm>
            <a:off x="1905001" y="1600200"/>
            <a:ext cx="8329613"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655" name="Rectangle 147">
            <a:extLst>
              <a:ext uri="{FF2B5EF4-FFF2-40B4-BE49-F238E27FC236}">
                <a16:creationId xmlns:a16="http://schemas.microsoft.com/office/drawing/2014/main" id="{DBC2BA44-607B-5543-BA45-82CB1D6B5203}"/>
              </a:ext>
            </a:extLst>
          </p:cNvPr>
          <p:cNvSpPr>
            <a:spLocks noChangeArrowheads="1"/>
          </p:cNvSpPr>
          <p:nvPr/>
        </p:nvSpPr>
        <p:spPr bwMode="auto">
          <a:xfrm>
            <a:off x="1892301" y="1727200"/>
            <a:ext cx="216245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b="1">
                <a:solidFill>
                  <a:srgbClr val="008000"/>
                </a:solidFill>
                <a:latin typeface="Tahoma" panose="020B0604030504040204" pitchFamily="34" charset="0"/>
              </a:rPr>
              <a:t>Two Indep Samples</a:t>
            </a:r>
            <a:endParaRPr lang="en-US" altLang="en-US"/>
          </a:p>
        </p:txBody>
      </p:sp>
      <p:sp>
        <p:nvSpPr>
          <p:cNvPr id="27656" name="Rectangle 148">
            <a:extLst>
              <a:ext uri="{FF2B5EF4-FFF2-40B4-BE49-F238E27FC236}">
                <a16:creationId xmlns:a16="http://schemas.microsoft.com/office/drawing/2014/main" id="{D36BCB88-4B4C-6B4F-9A55-374C66D82BF8}"/>
              </a:ext>
            </a:extLst>
          </p:cNvPr>
          <p:cNvSpPr>
            <a:spLocks noChangeArrowheads="1"/>
          </p:cNvSpPr>
          <p:nvPr/>
        </p:nvSpPr>
        <p:spPr bwMode="auto">
          <a:xfrm>
            <a:off x="4484688" y="1727200"/>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57" name="Rectangle 149">
            <a:extLst>
              <a:ext uri="{FF2B5EF4-FFF2-40B4-BE49-F238E27FC236}">
                <a16:creationId xmlns:a16="http://schemas.microsoft.com/office/drawing/2014/main" id="{E435A9DB-97FE-434C-8147-2E4115ED06E8}"/>
              </a:ext>
            </a:extLst>
          </p:cNvPr>
          <p:cNvSpPr>
            <a:spLocks noChangeArrowheads="1"/>
          </p:cNvSpPr>
          <p:nvPr/>
        </p:nvSpPr>
        <p:spPr bwMode="auto">
          <a:xfrm>
            <a:off x="1892300" y="1985963"/>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58" name="Rectangle 151">
            <a:extLst>
              <a:ext uri="{FF2B5EF4-FFF2-40B4-BE49-F238E27FC236}">
                <a16:creationId xmlns:a16="http://schemas.microsoft.com/office/drawing/2014/main" id="{C5E9BA4F-93C7-C841-89DC-760320B8880D}"/>
              </a:ext>
            </a:extLst>
          </p:cNvPr>
          <p:cNvSpPr>
            <a:spLocks noChangeArrowheads="1"/>
          </p:cNvSpPr>
          <p:nvPr/>
        </p:nvSpPr>
        <p:spPr bwMode="auto">
          <a:xfrm>
            <a:off x="4125913" y="2244725"/>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59" name="Rectangle 153">
            <a:extLst>
              <a:ext uri="{FF2B5EF4-FFF2-40B4-BE49-F238E27FC236}">
                <a16:creationId xmlns:a16="http://schemas.microsoft.com/office/drawing/2014/main" id="{1C353128-CC53-1B42-BD7F-72FC032C6DF6}"/>
              </a:ext>
            </a:extLst>
          </p:cNvPr>
          <p:cNvSpPr>
            <a:spLocks noChangeArrowheads="1"/>
          </p:cNvSpPr>
          <p:nvPr/>
        </p:nvSpPr>
        <p:spPr bwMode="auto">
          <a:xfrm>
            <a:off x="5281613" y="2244725"/>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60" name="Rectangle 154">
            <a:extLst>
              <a:ext uri="{FF2B5EF4-FFF2-40B4-BE49-F238E27FC236}">
                <a16:creationId xmlns:a16="http://schemas.microsoft.com/office/drawing/2014/main" id="{F1B54474-68FB-FE4D-A86A-2FCA3C87DF7C}"/>
              </a:ext>
            </a:extLst>
          </p:cNvPr>
          <p:cNvSpPr>
            <a:spLocks noChangeArrowheads="1"/>
          </p:cNvSpPr>
          <p:nvPr/>
        </p:nvSpPr>
        <p:spPr bwMode="auto">
          <a:xfrm>
            <a:off x="5441950" y="2244725"/>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61" name="Rectangle 156">
            <a:extLst>
              <a:ext uri="{FF2B5EF4-FFF2-40B4-BE49-F238E27FC236}">
                <a16:creationId xmlns:a16="http://schemas.microsoft.com/office/drawing/2014/main" id="{44B3149E-0248-FB4B-90D9-51B6001E03B4}"/>
              </a:ext>
            </a:extLst>
          </p:cNvPr>
          <p:cNvSpPr>
            <a:spLocks noChangeArrowheads="1"/>
          </p:cNvSpPr>
          <p:nvPr/>
        </p:nvSpPr>
        <p:spPr bwMode="auto">
          <a:xfrm>
            <a:off x="6834188" y="2244725"/>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62" name="Rectangle 162">
            <a:extLst>
              <a:ext uri="{FF2B5EF4-FFF2-40B4-BE49-F238E27FC236}">
                <a16:creationId xmlns:a16="http://schemas.microsoft.com/office/drawing/2014/main" id="{35D732BA-FDB7-F249-9A7C-ABFBB585C824}"/>
              </a:ext>
            </a:extLst>
          </p:cNvPr>
          <p:cNvSpPr>
            <a:spLocks noChangeArrowheads="1"/>
          </p:cNvSpPr>
          <p:nvPr/>
        </p:nvSpPr>
        <p:spPr bwMode="auto">
          <a:xfrm>
            <a:off x="10058400" y="2244725"/>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63" name="Rectangle 163">
            <a:extLst>
              <a:ext uri="{FF2B5EF4-FFF2-40B4-BE49-F238E27FC236}">
                <a16:creationId xmlns:a16="http://schemas.microsoft.com/office/drawing/2014/main" id="{DA12C05A-EF78-F544-A1C3-F3FA6BCB5E2D}"/>
              </a:ext>
            </a:extLst>
          </p:cNvPr>
          <p:cNvSpPr>
            <a:spLocks noChangeArrowheads="1"/>
          </p:cNvSpPr>
          <p:nvPr/>
        </p:nvSpPr>
        <p:spPr bwMode="auto">
          <a:xfrm>
            <a:off x="1892300" y="25034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64" name="Rectangle 164">
            <a:extLst>
              <a:ext uri="{FF2B5EF4-FFF2-40B4-BE49-F238E27FC236}">
                <a16:creationId xmlns:a16="http://schemas.microsoft.com/office/drawing/2014/main" id="{DBDFD332-2332-EE46-96E3-57B5BD73384C}"/>
              </a:ext>
            </a:extLst>
          </p:cNvPr>
          <p:cNvSpPr>
            <a:spLocks noChangeArrowheads="1"/>
          </p:cNvSpPr>
          <p:nvPr/>
        </p:nvSpPr>
        <p:spPr bwMode="auto">
          <a:xfrm>
            <a:off x="2246313" y="25034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65" name="Rectangle 165">
            <a:extLst>
              <a:ext uri="{FF2B5EF4-FFF2-40B4-BE49-F238E27FC236}">
                <a16:creationId xmlns:a16="http://schemas.microsoft.com/office/drawing/2014/main" id="{BF6A97EF-4CCB-364F-9CBF-8A4A5EE98F68}"/>
              </a:ext>
            </a:extLst>
          </p:cNvPr>
          <p:cNvSpPr>
            <a:spLocks noChangeArrowheads="1"/>
          </p:cNvSpPr>
          <p:nvPr/>
        </p:nvSpPr>
        <p:spPr bwMode="auto">
          <a:xfrm>
            <a:off x="2327275" y="25034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66" name="Rectangle 166">
            <a:extLst>
              <a:ext uri="{FF2B5EF4-FFF2-40B4-BE49-F238E27FC236}">
                <a16:creationId xmlns:a16="http://schemas.microsoft.com/office/drawing/2014/main" id="{8C60A12A-8201-3448-B0AB-495132AE9227}"/>
              </a:ext>
            </a:extLst>
          </p:cNvPr>
          <p:cNvSpPr>
            <a:spLocks noChangeArrowheads="1"/>
          </p:cNvSpPr>
          <p:nvPr/>
        </p:nvSpPr>
        <p:spPr bwMode="auto">
          <a:xfrm>
            <a:off x="4216400" y="25034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67" name="Rectangle 167">
            <a:extLst>
              <a:ext uri="{FF2B5EF4-FFF2-40B4-BE49-F238E27FC236}">
                <a16:creationId xmlns:a16="http://schemas.microsoft.com/office/drawing/2014/main" id="{87202FB3-5A1B-F844-98F9-6E5ACD57E512}"/>
              </a:ext>
            </a:extLst>
          </p:cNvPr>
          <p:cNvSpPr>
            <a:spLocks noChangeArrowheads="1"/>
          </p:cNvSpPr>
          <p:nvPr/>
        </p:nvSpPr>
        <p:spPr bwMode="auto">
          <a:xfrm>
            <a:off x="5441950" y="25034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68" name="Rectangle 168">
            <a:extLst>
              <a:ext uri="{FF2B5EF4-FFF2-40B4-BE49-F238E27FC236}">
                <a16:creationId xmlns:a16="http://schemas.microsoft.com/office/drawing/2014/main" id="{596BB674-512B-2947-8C15-09FE9CEF2A14}"/>
              </a:ext>
            </a:extLst>
          </p:cNvPr>
          <p:cNvSpPr>
            <a:spLocks noChangeArrowheads="1"/>
          </p:cNvSpPr>
          <p:nvPr/>
        </p:nvSpPr>
        <p:spPr bwMode="auto">
          <a:xfrm>
            <a:off x="5959475" y="25034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69" name="Rectangle 170">
            <a:extLst>
              <a:ext uri="{FF2B5EF4-FFF2-40B4-BE49-F238E27FC236}">
                <a16:creationId xmlns:a16="http://schemas.microsoft.com/office/drawing/2014/main" id="{71008C1B-3D54-F14E-B5C9-F0CDF65F6500}"/>
              </a:ext>
            </a:extLst>
          </p:cNvPr>
          <p:cNvSpPr>
            <a:spLocks noChangeArrowheads="1"/>
          </p:cNvSpPr>
          <p:nvPr/>
        </p:nvSpPr>
        <p:spPr bwMode="auto">
          <a:xfrm>
            <a:off x="8518525" y="25034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70" name="Rectangle 172">
            <a:extLst>
              <a:ext uri="{FF2B5EF4-FFF2-40B4-BE49-F238E27FC236}">
                <a16:creationId xmlns:a16="http://schemas.microsoft.com/office/drawing/2014/main" id="{71F75611-D9A0-8D44-9E6A-4DE37F5B4EE9}"/>
              </a:ext>
            </a:extLst>
          </p:cNvPr>
          <p:cNvSpPr>
            <a:spLocks noChangeArrowheads="1"/>
          </p:cNvSpPr>
          <p:nvPr/>
        </p:nvSpPr>
        <p:spPr bwMode="auto">
          <a:xfrm>
            <a:off x="9790113" y="25034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71" name="Rectangle 173">
            <a:extLst>
              <a:ext uri="{FF2B5EF4-FFF2-40B4-BE49-F238E27FC236}">
                <a16:creationId xmlns:a16="http://schemas.microsoft.com/office/drawing/2014/main" id="{35C8CFE2-3E6D-034A-9DD8-900BF2238684}"/>
              </a:ext>
            </a:extLst>
          </p:cNvPr>
          <p:cNvSpPr>
            <a:spLocks noChangeArrowheads="1"/>
          </p:cNvSpPr>
          <p:nvPr/>
        </p:nvSpPr>
        <p:spPr bwMode="auto">
          <a:xfrm>
            <a:off x="1892300" y="2760663"/>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72" name="Rectangle 174">
            <a:extLst>
              <a:ext uri="{FF2B5EF4-FFF2-40B4-BE49-F238E27FC236}">
                <a16:creationId xmlns:a16="http://schemas.microsoft.com/office/drawing/2014/main" id="{ED5F5F9E-9F10-4649-BA0F-0C9D210F5E13}"/>
              </a:ext>
            </a:extLst>
          </p:cNvPr>
          <p:cNvSpPr>
            <a:spLocks noChangeArrowheads="1"/>
          </p:cNvSpPr>
          <p:nvPr/>
        </p:nvSpPr>
        <p:spPr bwMode="auto">
          <a:xfrm>
            <a:off x="2246313" y="2760663"/>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73" name="Rectangle 175">
            <a:extLst>
              <a:ext uri="{FF2B5EF4-FFF2-40B4-BE49-F238E27FC236}">
                <a16:creationId xmlns:a16="http://schemas.microsoft.com/office/drawing/2014/main" id="{F5CD86EA-BFCE-864F-913B-DB3EDE97EAFC}"/>
              </a:ext>
            </a:extLst>
          </p:cNvPr>
          <p:cNvSpPr>
            <a:spLocks noChangeArrowheads="1"/>
          </p:cNvSpPr>
          <p:nvPr/>
        </p:nvSpPr>
        <p:spPr bwMode="auto">
          <a:xfrm>
            <a:off x="2327275" y="2760663"/>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74" name="Rectangle 176">
            <a:extLst>
              <a:ext uri="{FF2B5EF4-FFF2-40B4-BE49-F238E27FC236}">
                <a16:creationId xmlns:a16="http://schemas.microsoft.com/office/drawing/2014/main" id="{CF919894-9A85-9C4F-8B40-5DDE70994691}"/>
              </a:ext>
            </a:extLst>
          </p:cNvPr>
          <p:cNvSpPr>
            <a:spLocks noChangeArrowheads="1"/>
          </p:cNvSpPr>
          <p:nvPr/>
        </p:nvSpPr>
        <p:spPr bwMode="auto">
          <a:xfrm>
            <a:off x="4216400" y="2760663"/>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75" name="Rectangle 177">
            <a:extLst>
              <a:ext uri="{FF2B5EF4-FFF2-40B4-BE49-F238E27FC236}">
                <a16:creationId xmlns:a16="http://schemas.microsoft.com/office/drawing/2014/main" id="{110A9B9E-6815-564F-8613-4DB3E97F2BBA}"/>
              </a:ext>
            </a:extLst>
          </p:cNvPr>
          <p:cNvSpPr>
            <a:spLocks noChangeArrowheads="1"/>
          </p:cNvSpPr>
          <p:nvPr/>
        </p:nvSpPr>
        <p:spPr bwMode="auto">
          <a:xfrm>
            <a:off x="5441950" y="2760663"/>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76" name="Rectangle 178">
            <a:extLst>
              <a:ext uri="{FF2B5EF4-FFF2-40B4-BE49-F238E27FC236}">
                <a16:creationId xmlns:a16="http://schemas.microsoft.com/office/drawing/2014/main" id="{0D07B486-DD2C-3844-9360-ED0A6C73B4C9}"/>
              </a:ext>
            </a:extLst>
          </p:cNvPr>
          <p:cNvSpPr>
            <a:spLocks noChangeArrowheads="1"/>
          </p:cNvSpPr>
          <p:nvPr/>
        </p:nvSpPr>
        <p:spPr bwMode="auto">
          <a:xfrm>
            <a:off x="5959475" y="2760663"/>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77" name="Rectangle 180">
            <a:extLst>
              <a:ext uri="{FF2B5EF4-FFF2-40B4-BE49-F238E27FC236}">
                <a16:creationId xmlns:a16="http://schemas.microsoft.com/office/drawing/2014/main" id="{AE88ECC3-05D1-D54F-AB92-249F77A64AB3}"/>
              </a:ext>
            </a:extLst>
          </p:cNvPr>
          <p:cNvSpPr>
            <a:spLocks noChangeArrowheads="1"/>
          </p:cNvSpPr>
          <p:nvPr/>
        </p:nvSpPr>
        <p:spPr bwMode="auto">
          <a:xfrm>
            <a:off x="9948863" y="2760663"/>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78" name="Rectangle 181">
            <a:extLst>
              <a:ext uri="{FF2B5EF4-FFF2-40B4-BE49-F238E27FC236}">
                <a16:creationId xmlns:a16="http://schemas.microsoft.com/office/drawing/2014/main" id="{53C4C36F-396A-864E-AC13-F1BB10CFB3F2}"/>
              </a:ext>
            </a:extLst>
          </p:cNvPr>
          <p:cNvSpPr>
            <a:spLocks noChangeArrowheads="1"/>
          </p:cNvSpPr>
          <p:nvPr/>
        </p:nvSpPr>
        <p:spPr bwMode="auto">
          <a:xfrm>
            <a:off x="1892300" y="3019425"/>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79" name="Rectangle 182">
            <a:extLst>
              <a:ext uri="{FF2B5EF4-FFF2-40B4-BE49-F238E27FC236}">
                <a16:creationId xmlns:a16="http://schemas.microsoft.com/office/drawing/2014/main" id="{D11CD216-4B26-2E42-8F4E-E5FC44932258}"/>
              </a:ext>
            </a:extLst>
          </p:cNvPr>
          <p:cNvSpPr>
            <a:spLocks noChangeArrowheads="1"/>
          </p:cNvSpPr>
          <p:nvPr/>
        </p:nvSpPr>
        <p:spPr bwMode="auto">
          <a:xfrm>
            <a:off x="2246313" y="3019425"/>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80" name="Rectangle 183">
            <a:extLst>
              <a:ext uri="{FF2B5EF4-FFF2-40B4-BE49-F238E27FC236}">
                <a16:creationId xmlns:a16="http://schemas.microsoft.com/office/drawing/2014/main" id="{7E6C2F31-E8DB-8449-B4E0-34B261C4A9F2}"/>
              </a:ext>
            </a:extLst>
          </p:cNvPr>
          <p:cNvSpPr>
            <a:spLocks noChangeArrowheads="1"/>
          </p:cNvSpPr>
          <p:nvPr/>
        </p:nvSpPr>
        <p:spPr bwMode="auto">
          <a:xfrm>
            <a:off x="2327275" y="3019425"/>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81" name="Rectangle 184">
            <a:extLst>
              <a:ext uri="{FF2B5EF4-FFF2-40B4-BE49-F238E27FC236}">
                <a16:creationId xmlns:a16="http://schemas.microsoft.com/office/drawing/2014/main" id="{B78C3C4B-F711-0746-B94D-015D6E5340A5}"/>
              </a:ext>
            </a:extLst>
          </p:cNvPr>
          <p:cNvSpPr>
            <a:spLocks noChangeArrowheads="1"/>
          </p:cNvSpPr>
          <p:nvPr/>
        </p:nvSpPr>
        <p:spPr bwMode="auto">
          <a:xfrm>
            <a:off x="4216400" y="3019425"/>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82" name="Rectangle 185">
            <a:extLst>
              <a:ext uri="{FF2B5EF4-FFF2-40B4-BE49-F238E27FC236}">
                <a16:creationId xmlns:a16="http://schemas.microsoft.com/office/drawing/2014/main" id="{917940EE-4CE8-784A-BDBC-6246500963DF}"/>
              </a:ext>
            </a:extLst>
          </p:cNvPr>
          <p:cNvSpPr>
            <a:spLocks noChangeArrowheads="1"/>
          </p:cNvSpPr>
          <p:nvPr/>
        </p:nvSpPr>
        <p:spPr bwMode="auto">
          <a:xfrm>
            <a:off x="5441950" y="3019425"/>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83" name="Rectangle 186">
            <a:extLst>
              <a:ext uri="{FF2B5EF4-FFF2-40B4-BE49-F238E27FC236}">
                <a16:creationId xmlns:a16="http://schemas.microsoft.com/office/drawing/2014/main" id="{76CA232C-28F0-ED46-95E6-6E96D3CE77D8}"/>
              </a:ext>
            </a:extLst>
          </p:cNvPr>
          <p:cNvSpPr>
            <a:spLocks noChangeArrowheads="1"/>
          </p:cNvSpPr>
          <p:nvPr/>
        </p:nvSpPr>
        <p:spPr bwMode="auto">
          <a:xfrm>
            <a:off x="5959475" y="3019425"/>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84" name="Rectangle 188">
            <a:extLst>
              <a:ext uri="{FF2B5EF4-FFF2-40B4-BE49-F238E27FC236}">
                <a16:creationId xmlns:a16="http://schemas.microsoft.com/office/drawing/2014/main" id="{B7BA5406-1CF1-844E-AF28-46B42AC369FE}"/>
              </a:ext>
            </a:extLst>
          </p:cNvPr>
          <p:cNvSpPr>
            <a:spLocks noChangeArrowheads="1"/>
          </p:cNvSpPr>
          <p:nvPr/>
        </p:nvSpPr>
        <p:spPr bwMode="auto">
          <a:xfrm>
            <a:off x="9323388" y="3019425"/>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85" name="Rectangle 189">
            <a:extLst>
              <a:ext uri="{FF2B5EF4-FFF2-40B4-BE49-F238E27FC236}">
                <a16:creationId xmlns:a16="http://schemas.microsoft.com/office/drawing/2014/main" id="{2EAD98D9-4280-4D45-A076-1468FEAABFA4}"/>
              </a:ext>
            </a:extLst>
          </p:cNvPr>
          <p:cNvSpPr>
            <a:spLocks noChangeArrowheads="1"/>
          </p:cNvSpPr>
          <p:nvPr/>
        </p:nvSpPr>
        <p:spPr bwMode="auto">
          <a:xfrm>
            <a:off x="1892300" y="32781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86" name="Rectangle 190">
            <a:extLst>
              <a:ext uri="{FF2B5EF4-FFF2-40B4-BE49-F238E27FC236}">
                <a16:creationId xmlns:a16="http://schemas.microsoft.com/office/drawing/2014/main" id="{D0097AD2-C40F-BE4E-9123-C637647CA038}"/>
              </a:ext>
            </a:extLst>
          </p:cNvPr>
          <p:cNvSpPr>
            <a:spLocks noChangeArrowheads="1"/>
          </p:cNvSpPr>
          <p:nvPr/>
        </p:nvSpPr>
        <p:spPr bwMode="auto">
          <a:xfrm>
            <a:off x="1828800" y="3200400"/>
            <a:ext cx="182966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Two indep samples</a:t>
            </a:r>
            <a:endParaRPr lang="en-US" altLang="en-US"/>
          </a:p>
        </p:txBody>
      </p:sp>
      <p:sp>
        <p:nvSpPr>
          <p:cNvPr id="27687" name="Rectangle 191">
            <a:extLst>
              <a:ext uri="{FF2B5EF4-FFF2-40B4-BE49-F238E27FC236}">
                <a16:creationId xmlns:a16="http://schemas.microsoft.com/office/drawing/2014/main" id="{E6E99035-D75E-7044-9CF7-056ECE529052}"/>
              </a:ext>
            </a:extLst>
          </p:cNvPr>
          <p:cNvSpPr>
            <a:spLocks noChangeArrowheads="1"/>
          </p:cNvSpPr>
          <p:nvPr/>
        </p:nvSpPr>
        <p:spPr bwMode="auto">
          <a:xfrm>
            <a:off x="4125913" y="3536950"/>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88" name="Rectangle 192">
            <a:extLst>
              <a:ext uri="{FF2B5EF4-FFF2-40B4-BE49-F238E27FC236}">
                <a16:creationId xmlns:a16="http://schemas.microsoft.com/office/drawing/2014/main" id="{E0FAF1E5-F3A8-824C-BC21-AD5679182409}"/>
              </a:ext>
            </a:extLst>
          </p:cNvPr>
          <p:cNvSpPr>
            <a:spLocks noChangeArrowheads="1"/>
          </p:cNvSpPr>
          <p:nvPr/>
        </p:nvSpPr>
        <p:spPr bwMode="auto">
          <a:xfrm>
            <a:off x="4191001" y="3200400"/>
            <a:ext cx="61715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Means</a:t>
            </a:r>
            <a:endParaRPr lang="en-US" altLang="en-US"/>
          </a:p>
        </p:txBody>
      </p:sp>
      <p:sp>
        <p:nvSpPr>
          <p:cNvPr id="27689" name="Rectangle 193">
            <a:extLst>
              <a:ext uri="{FF2B5EF4-FFF2-40B4-BE49-F238E27FC236}">
                <a16:creationId xmlns:a16="http://schemas.microsoft.com/office/drawing/2014/main" id="{68D227FA-B05C-0047-896A-3E3491C2C801}"/>
              </a:ext>
            </a:extLst>
          </p:cNvPr>
          <p:cNvSpPr>
            <a:spLocks noChangeArrowheads="1"/>
          </p:cNvSpPr>
          <p:nvPr/>
        </p:nvSpPr>
        <p:spPr bwMode="auto">
          <a:xfrm>
            <a:off x="4764088" y="3536950"/>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90" name="Rectangle 194">
            <a:extLst>
              <a:ext uri="{FF2B5EF4-FFF2-40B4-BE49-F238E27FC236}">
                <a16:creationId xmlns:a16="http://schemas.microsoft.com/office/drawing/2014/main" id="{974477C6-3132-EA44-B7E7-D4217311F01B}"/>
              </a:ext>
            </a:extLst>
          </p:cNvPr>
          <p:cNvSpPr>
            <a:spLocks noChangeArrowheads="1"/>
          </p:cNvSpPr>
          <p:nvPr/>
        </p:nvSpPr>
        <p:spPr bwMode="auto">
          <a:xfrm>
            <a:off x="5441950" y="3536950"/>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91" name="Rectangle 195">
            <a:extLst>
              <a:ext uri="{FF2B5EF4-FFF2-40B4-BE49-F238E27FC236}">
                <a16:creationId xmlns:a16="http://schemas.microsoft.com/office/drawing/2014/main" id="{93E64B75-DCAD-DD4A-9D8C-7681320D7EE7}"/>
              </a:ext>
            </a:extLst>
          </p:cNvPr>
          <p:cNvSpPr>
            <a:spLocks noChangeArrowheads="1"/>
          </p:cNvSpPr>
          <p:nvPr/>
        </p:nvSpPr>
        <p:spPr bwMode="auto">
          <a:xfrm>
            <a:off x="5943601" y="3200400"/>
            <a:ext cx="58509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Metric</a:t>
            </a:r>
            <a:endParaRPr lang="en-US" altLang="en-US"/>
          </a:p>
        </p:txBody>
      </p:sp>
      <p:sp>
        <p:nvSpPr>
          <p:cNvPr id="27692" name="Rectangle 196">
            <a:extLst>
              <a:ext uri="{FF2B5EF4-FFF2-40B4-BE49-F238E27FC236}">
                <a16:creationId xmlns:a16="http://schemas.microsoft.com/office/drawing/2014/main" id="{23C8F724-EE38-7843-A3DD-751B2110B31F}"/>
              </a:ext>
            </a:extLst>
          </p:cNvPr>
          <p:cNvSpPr>
            <a:spLocks noChangeArrowheads="1"/>
          </p:cNvSpPr>
          <p:nvPr/>
        </p:nvSpPr>
        <p:spPr bwMode="auto">
          <a:xfrm>
            <a:off x="6478588" y="3536950"/>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93" name="Rectangle 197">
            <a:extLst>
              <a:ext uri="{FF2B5EF4-FFF2-40B4-BE49-F238E27FC236}">
                <a16:creationId xmlns:a16="http://schemas.microsoft.com/office/drawing/2014/main" id="{29D72178-055F-7E46-91D1-A9DBD312E372}"/>
              </a:ext>
            </a:extLst>
          </p:cNvPr>
          <p:cNvSpPr>
            <a:spLocks noChangeArrowheads="1"/>
          </p:cNvSpPr>
          <p:nvPr/>
        </p:nvSpPr>
        <p:spPr bwMode="auto">
          <a:xfrm>
            <a:off x="8229601" y="3200400"/>
            <a:ext cx="38696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Two</a:t>
            </a:r>
            <a:endParaRPr lang="en-US" altLang="en-US"/>
          </a:p>
        </p:txBody>
      </p:sp>
      <p:sp>
        <p:nvSpPr>
          <p:cNvPr id="27694" name="Rectangle 198">
            <a:extLst>
              <a:ext uri="{FF2B5EF4-FFF2-40B4-BE49-F238E27FC236}">
                <a16:creationId xmlns:a16="http://schemas.microsoft.com/office/drawing/2014/main" id="{8D33D857-1822-3046-ADCA-29F83E73BA23}"/>
              </a:ext>
            </a:extLst>
          </p:cNvPr>
          <p:cNvSpPr>
            <a:spLocks noChangeArrowheads="1"/>
          </p:cNvSpPr>
          <p:nvPr/>
        </p:nvSpPr>
        <p:spPr bwMode="auto">
          <a:xfrm>
            <a:off x="8610600" y="3200400"/>
            <a:ext cx="7854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a:t>
            </a:r>
            <a:endParaRPr lang="en-US" altLang="en-US"/>
          </a:p>
        </p:txBody>
      </p:sp>
      <p:sp>
        <p:nvSpPr>
          <p:cNvPr id="27695" name="Rectangle 199">
            <a:extLst>
              <a:ext uri="{FF2B5EF4-FFF2-40B4-BE49-F238E27FC236}">
                <a16:creationId xmlns:a16="http://schemas.microsoft.com/office/drawing/2014/main" id="{A43205DD-8F5E-BA49-8C92-385275D3EF1D}"/>
              </a:ext>
            </a:extLst>
          </p:cNvPr>
          <p:cNvSpPr>
            <a:spLocks noChangeArrowheads="1"/>
          </p:cNvSpPr>
          <p:nvPr/>
        </p:nvSpPr>
        <p:spPr bwMode="auto">
          <a:xfrm>
            <a:off x="8686800" y="3200400"/>
            <a:ext cx="6272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group </a:t>
            </a:r>
            <a:endParaRPr lang="en-US" altLang="en-US"/>
          </a:p>
        </p:txBody>
      </p:sp>
      <p:sp>
        <p:nvSpPr>
          <p:cNvPr id="27696" name="Rectangle 200">
            <a:extLst>
              <a:ext uri="{FF2B5EF4-FFF2-40B4-BE49-F238E27FC236}">
                <a16:creationId xmlns:a16="http://schemas.microsoft.com/office/drawing/2014/main" id="{5C873E34-21AD-1B42-867F-CF5CFFDCBDFF}"/>
              </a:ext>
            </a:extLst>
          </p:cNvPr>
          <p:cNvSpPr>
            <a:spLocks noChangeArrowheads="1"/>
          </p:cNvSpPr>
          <p:nvPr/>
        </p:nvSpPr>
        <p:spPr bwMode="auto">
          <a:xfrm>
            <a:off x="9220200" y="3200400"/>
            <a:ext cx="7213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i="1">
                <a:solidFill>
                  <a:srgbClr val="000000"/>
                </a:solidFill>
                <a:latin typeface="Tahoma" panose="020B0604030504040204" pitchFamily="34" charset="0"/>
              </a:rPr>
              <a:t>t</a:t>
            </a:r>
            <a:endParaRPr lang="en-US" altLang="en-US"/>
          </a:p>
        </p:txBody>
      </p:sp>
      <p:sp>
        <p:nvSpPr>
          <p:cNvPr id="27697" name="Rectangle 201">
            <a:extLst>
              <a:ext uri="{FF2B5EF4-FFF2-40B4-BE49-F238E27FC236}">
                <a16:creationId xmlns:a16="http://schemas.microsoft.com/office/drawing/2014/main" id="{968A097E-5642-D440-B6C5-93283F1E0410}"/>
              </a:ext>
            </a:extLst>
          </p:cNvPr>
          <p:cNvSpPr>
            <a:spLocks noChangeArrowheads="1"/>
          </p:cNvSpPr>
          <p:nvPr/>
        </p:nvSpPr>
        <p:spPr bwMode="auto">
          <a:xfrm>
            <a:off x="9296401" y="3200400"/>
            <a:ext cx="42639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test</a:t>
            </a:r>
            <a:endParaRPr lang="en-US" altLang="en-US"/>
          </a:p>
        </p:txBody>
      </p:sp>
      <p:sp>
        <p:nvSpPr>
          <p:cNvPr id="27698" name="Rectangle 202">
            <a:extLst>
              <a:ext uri="{FF2B5EF4-FFF2-40B4-BE49-F238E27FC236}">
                <a16:creationId xmlns:a16="http://schemas.microsoft.com/office/drawing/2014/main" id="{B2AE96A6-2FAD-CB45-A6FF-7F3947AEF804}"/>
              </a:ext>
            </a:extLst>
          </p:cNvPr>
          <p:cNvSpPr>
            <a:spLocks noChangeArrowheads="1"/>
          </p:cNvSpPr>
          <p:nvPr/>
        </p:nvSpPr>
        <p:spPr bwMode="auto">
          <a:xfrm>
            <a:off x="9710738" y="3536950"/>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99" name="Rectangle 203">
            <a:extLst>
              <a:ext uri="{FF2B5EF4-FFF2-40B4-BE49-F238E27FC236}">
                <a16:creationId xmlns:a16="http://schemas.microsoft.com/office/drawing/2014/main" id="{2B475D4C-19E7-AD48-BCE5-7811AA41684C}"/>
              </a:ext>
            </a:extLst>
          </p:cNvPr>
          <p:cNvSpPr>
            <a:spLocks noChangeArrowheads="1"/>
          </p:cNvSpPr>
          <p:nvPr/>
        </p:nvSpPr>
        <p:spPr bwMode="auto">
          <a:xfrm>
            <a:off x="1892300" y="3794125"/>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00" name="Rectangle 204">
            <a:extLst>
              <a:ext uri="{FF2B5EF4-FFF2-40B4-BE49-F238E27FC236}">
                <a16:creationId xmlns:a16="http://schemas.microsoft.com/office/drawing/2014/main" id="{E20DB708-C217-2641-AF2C-EB9AB8E24410}"/>
              </a:ext>
            </a:extLst>
          </p:cNvPr>
          <p:cNvSpPr>
            <a:spLocks noChangeArrowheads="1"/>
          </p:cNvSpPr>
          <p:nvPr/>
        </p:nvSpPr>
        <p:spPr bwMode="auto">
          <a:xfrm>
            <a:off x="2246313" y="3794125"/>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01" name="Rectangle 205">
            <a:extLst>
              <a:ext uri="{FF2B5EF4-FFF2-40B4-BE49-F238E27FC236}">
                <a16:creationId xmlns:a16="http://schemas.microsoft.com/office/drawing/2014/main" id="{F88A98BF-A211-C243-A4D2-D46298594E6B}"/>
              </a:ext>
            </a:extLst>
          </p:cNvPr>
          <p:cNvSpPr>
            <a:spLocks noChangeArrowheads="1"/>
          </p:cNvSpPr>
          <p:nvPr/>
        </p:nvSpPr>
        <p:spPr bwMode="auto">
          <a:xfrm>
            <a:off x="2327275" y="3794125"/>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02" name="Rectangle 206">
            <a:extLst>
              <a:ext uri="{FF2B5EF4-FFF2-40B4-BE49-F238E27FC236}">
                <a16:creationId xmlns:a16="http://schemas.microsoft.com/office/drawing/2014/main" id="{C615E85B-4229-8349-889E-EA9128EDEDB2}"/>
              </a:ext>
            </a:extLst>
          </p:cNvPr>
          <p:cNvSpPr>
            <a:spLocks noChangeArrowheads="1"/>
          </p:cNvSpPr>
          <p:nvPr/>
        </p:nvSpPr>
        <p:spPr bwMode="auto">
          <a:xfrm>
            <a:off x="4216400" y="3794125"/>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03" name="Rectangle 207">
            <a:extLst>
              <a:ext uri="{FF2B5EF4-FFF2-40B4-BE49-F238E27FC236}">
                <a16:creationId xmlns:a16="http://schemas.microsoft.com/office/drawing/2014/main" id="{BE2AFBF2-859A-9A49-88E2-103C5D8CDE8A}"/>
              </a:ext>
            </a:extLst>
          </p:cNvPr>
          <p:cNvSpPr>
            <a:spLocks noChangeArrowheads="1"/>
          </p:cNvSpPr>
          <p:nvPr/>
        </p:nvSpPr>
        <p:spPr bwMode="auto">
          <a:xfrm>
            <a:off x="5441950" y="3794125"/>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04" name="Rectangle 208">
            <a:extLst>
              <a:ext uri="{FF2B5EF4-FFF2-40B4-BE49-F238E27FC236}">
                <a16:creationId xmlns:a16="http://schemas.microsoft.com/office/drawing/2014/main" id="{C66FC99C-8C81-BA41-8CA0-F6637A2AC598}"/>
              </a:ext>
            </a:extLst>
          </p:cNvPr>
          <p:cNvSpPr>
            <a:spLocks noChangeArrowheads="1"/>
          </p:cNvSpPr>
          <p:nvPr/>
        </p:nvSpPr>
        <p:spPr bwMode="auto">
          <a:xfrm>
            <a:off x="5959475" y="3794125"/>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05" name="Rectangle 209">
            <a:extLst>
              <a:ext uri="{FF2B5EF4-FFF2-40B4-BE49-F238E27FC236}">
                <a16:creationId xmlns:a16="http://schemas.microsoft.com/office/drawing/2014/main" id="{11199BED-CFD1-B746-B1D9-1624D3884C7A}"/>
              </a:ext>
            </a:extLst>
          </p:cNvPr>
          <p:cNvSpPr>
            <a:spLocks noChangeArrowheads="1"/>
          </p:cNvSpPr>
          <p:nvPr/>
        </p:nvSpPr>
        <p:spPr bwMode="auto">
          <a:xfrm>
            <a:off x="8153400" y="3505200"/>
            <a:ext cx="11381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i="1">
                <a:solidFill>
                  <a:srgbClr val="000000"/>
                </a:solidFill>
                <a:latin typeface="Tahoma" panose="020B0604030504040204" pitchFamily="34" charset="0"/>
              </a:rPr>
              <a:t>F</a:t>
            </a:r>
            <a:endParaRPr lang="en-US" altLang="en-US"/>
          </a:p>
        </p:txBody>
      </p:sp>
      <p:sp>
        <p:nvSpPr>
          <p:cNvPr id="27706" name="Rectangle 210">
            <a:extLst>
              <a:ext uri="{FF2B5EF4-FFF2-40B4-BE49-F238E27FC236}">
                <a16:creationId xmlns:a16="http://schemas.microsoft.com/office/drawing/2014/main" id="{5CE53F3F-47FC-EA49-9C32-EF5FA4F28DD6}"/>
              </a:ext>
            </a:extLst>
          </p:cNvPr>
          <p:cNvSpPr>
            <a:spLocks noChangeArrowheads="1"/>
          </p:cNvSpPr>
          <p:nvPr/>
        </p:nvSpPr>
        <p:spPr bwMode="auto">
          <a:xfrm>
            <a:off x="8305801" y="3505200"/>
            <a:ext cx="190398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test for equality of </a:t>
            </a:r>
            <a:endParaRPr lang="en-US" altLang="en-US"/>
          </a:p>
        </p:txBody>
      </p:sp>
      <p:sp>
        <p:nvSpPr>
          <p:cNvPr id="27707" name="Rectangle 211">
            <a:extLst>
              <a:ext uri="{FF2B5EF4-FFF2-40B4-BE49-F238E27FC236}">
                <a16:creationId xmlns:a16="http://schemas.microsoft.com/office/drawing/2014/main" id="{26C23C6C-2A61-2040-8F9E-A07C1D26AB9F}"/>
              </a:ext>
            </a:extLst>
          </p:cNvPr>
          <p:cNvSpPr>
            <a:spLocks noChangeArrowheads="1"/>
          </p:cNvSpPr>
          <p:nvPr/>
        </p:nvSpPr>
        <p:spPr bwMode="auto">
          <a:xfrm>
            <a:off x="10072688" y="3794125"/>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08" name="Rectangle 212">
            <a:extLst>
              <a:ext uri="{FF2B5EF4-FFF2-40B4-BE49-F238E27FC236}">
                <a16:creationId xmlns:a16="http://schemas.microsoft.com/office/drawing/2014/main" id="{AC8DC3AD-04AC-B246-9648-09CEE9FA70ED}"/>
              </a:ext>
            </a:extLst>
          </p:cNvPr>
          <p:cNvSpPr>
            <a:spLocks noChangeArrowheads="1"/>
          </p:cNvSpPr>
          <p:nvPr/>
        </p:nvSpPr>
        <p:spPr bwMode="auto">
          <a:xfrm>
            <a:off x="1892300" y="40528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09" name="Rectangle 213">
            <a:extLst>
              <a:ext uri="{FF2B5EF4-FFF2-40B4-BE49-F238E27FC236}">
                <a16:creationId xmlns:a16="http://schemas.microsoft.com/office/drawing/2014/main" id="{EE9DF3D7-1C70-F644-911A-FC87CEF56BB4}"/>
              </a:ext>
            </a:extLst>
          </p:cNvPr>
          <p:cNvSpPr>
            <a:spLocks noChangeArrowheads="1"/>
          </p:cNvSpPr>
          <p:nvPr/>
        </p:nvSpPr>
        <p:spPr bwMode="auto">
          <a:xfrm>
            <a:off x="2246313" y="40528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10" name="Rectangle 214">
            <a:extLst>
              <a:ext uri="{FF2B5EF4-FFF2-40B4-BE49-F238E27FC236}">
                <a16:creationId xmlns:a16="http://schemas.microsoft.com/office/drawing/2014/main" id="{FFEC8B7F-92E0-704F-ADB7-08FADB17A70D}"/>
              </a:ext>
            </a:extLst>
          </p:cNvPr>
          <p:cNvSpPr>
            <a:spLocks noChangeArrowheads="1"/>
          </p:cNvSpPr>
          <p:nvPr/>
        </p:nvSpPr>
        <p:spPr bwMode="auto">
          <a:xfrm>
            <a:off x="2327275" y="40528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11" name="Rectangle 215">
            <a:extLst>
              <a:ext uri="{FF2B5EF4-FFF2-40B4-BE49-F238E27FC236}">
                <a16:creationId xmlns:a16="http://schemas.microsoft.com/office/drawing/2014/main" id="{BCBA15BF-3507-4E4E-A03B-09A15C810F2E}"/>
              </a:ext>
            </a:extLst>
          </p:cNvPr>
          <p:cNvSpPr>
            <a:spLocks noChangeArrowheads="1"/>
          </p:cNvSpPr>
          <p:nvPr/>
        </p:nvSpPr>
        <p:spPr bwMode="auto">
          <a:xfrm>
            <a:off x="4216400" y="40528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12" name="Rectangle 216">
            <a:extLst>
              <a:ext uri="{FF2B5EF4-FFF2-40B4-BE49-F238E27FC236}">
                <a16:creationId xmlns:a16="http://schemas.microsoft.com/office/drawing/2014/main" id="{37438571-C701-CD48-8E08-72B71B2D3C1B}"/>
              </a:ext>
            </a:extLst>
          </p:cNvPr>
          <p:cNvSpPr>
            <a:spLocks noChangeArrowheads="1"/>
          </p:cNvSpPr>
          <p:nvPr/>
        </p:nvSpPr>
        <p:spPr bwMode="auto">
          <a:xfrm>
            <a:off x="5441950" y="40528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13" name="Rectangle 217">
            <a:extLst>
              <a:ext uri="{FF2B5EF4-FFF2-40B4-BE49-F238E27FC236}">
                <a16:creationId xmlns:a16="http://schemas.microsoft.com/office/drawing/2014/main" id="{F4DCA0E4-8F17-A24B-AA4E-45FBAE9E309C}"/>
              </a:ext>
            </a:extLst>
          </p:cNvPr>
          <p:cNvSpPr>
            <a:spLocks noChangeArrowheads="1"/>
          </p:cNvSpPr>
          <p:nvPr/>
        </p:nvSpPr>
        <p:spPr bwMode="auto">
          <a:xfrm>
            <a:off x="5959475" y="40528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14" name="Rectangle 218">
            <a:extLst>
              <a:ext uri="{FF2B5EF4-FFF2-40B4-BE49-F238E27FC236}">
                <a16:creationId xmlns:a16="http://schemas.microsoft.com/office/drawing/2014/main" id="{4AB5C36E-3F5E-D848-BEE3-84B79B943295}"/>
              </a:ext>
            </a:extLst>
          </p:cNvPr>
          <p:cNvSpPr>
            <a:spLocks noChangeArrowheads="1"/>
          </p:cNvSpPr>
          <p:nvPr/>
        </p:nvSpPr>
        <p:spPr bwMode="auto">
          <a:xfrm>
            <a:off x="8229600" y="3733800"/>
            <a:ext cx="89672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variances</a:t>
            </a:r>
            <a:endParaRPr lang="en-US" altLang="en-US"/>
          </a:p>
        </p:txBody>
      </p:sp>
      <p:sp>
        <p:nvSpPr>
          <p:cNvPr id="27715" name="Rectangle 219">
            <a:extLst>
              <a:ext uri="{FF2B5EF4-FFF2-40B4-BE49-F238E27FC236}">
                <a16:creationId xmlns:a16="http://schemas.microsoft.com/office/drawing/2014/main" id="{A0F6DAE4-EC59-B34F-9F8E-3EA22DBD44BA}"/>
              </a:ext>
            </a:extLst>
          </p:cNvPr>
          <p:cNvSpPr>
            <a:spLocks noChangeArrowheads="1"/>
          </p:cNvSpPr>
          <p:nvPr/>
        </p:nvSpPr>
        <p:spPr bwMode="auto">
          <a:xfrm>
            <a:off x="9082088" y="40528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16" name="Rectangle 220">
            <a:extLst>
              <a:ext uri="{FF2B5EF4-FFF2-40B4-BE49-F238E27FC236}">
                <a16:creationId xmlns:a16="http://schemas.microsoft.com/office/drawing/2014/main" id="{241F0EE3-D987-FF47-B430-2D24FF4B7A9A}"/>
              </a:ext>
            </a:extLst>
          </p:cNvPr>
          <p:cNvSpPr>
            <a:spLocks noChangeArrowheads="1"/>
          </p:cNvSpPr>
          <p:nvPr/>
        </p:nvSpPr>
        <p:spPr bwMode="auto">
          <a:xfrm>
            <a:off x="1892300" y="4311650"/>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17" name="Rectangle 221">
            <a:extLst>
              <a:ext uri="{FF2B5EF4-FFF2-40B4-BE49-F238E27FC236}">
                <a16:creationId xmlns:a16="http://schemas.microsoft.com/office/drawing/2014/main" id="{B4D34870-7C37-9D43-B80E-37588B68820F}"/>
              </a:ext>
            </a:extLst>
          </p:cNvPr>
          <p:cNvSpPr>
            <a:spLocks noChangeArrowheads="1"/>
          </p:cNvSpPr>
          <p:nvPr/>
        </p:nvSpPr>
        <p:spPr bwMode="auto">
          <a:xfrm>
            <a:off x="1905000" y="4267200"/>
            <a:ext cx="182966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Two indep samples</a:t>
            </a:r>
            <a:endParaRPr lang="en-US" altLang="en-US"/>
          </a:p>
        </p:txBody>
      </p:sp>
      <p:sp>
        <p:nvSpPr>
          <p:cNvPr id="27718" name="Rectangle 222">
            <a:extLst>
              <a:ext uri="{FF2B5EF4-FFF2-40B4-BE49-F238E27FC236}">
                <a16:creationId xmlns:a16="http://schemas.microsoft.com/office/drawing/2014/main" id="{FA9CE39C-5F46-3349-9AF5-91882BABEE4B}"/>
              </a:ext>
            </a:extLst>
          </p:cNvPr>
          <p:cNvSpPr>
            <a:spLocks noChangeArrowheads="1"/>
          </p:cNvSpPr>
          <p:nvPr/>
        </p:nvSpPr>
        <p:spPr bwMode="auto">
          <a:xfrm>
            <a:off x="4125913" y="4570413"/>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19" name="Rectangle 223">
            <a:extLst>
              <a:ext uri="{FF2B5EF4-FFF2-40B4-BE49-F238E27FC236}">
                <a16:creationId xmlns:a16="http://schemas.microsoft.com/office/drawing/2014/main" id="{BBB40E38-5873-7E46-A662-0ECDDCA612CE}"/>
              </a:ext>
            </a:extLst>
          </p:cNvPr>
          <p:cNvSpPr>
            <a:spLocks noChangeArrowheads="1"/>
          </p:cNvSpPr>
          <p:nvPr/>
        </p:nvSpPr>
        <p:spPr bwMode="auto">
          <a:xfrm>
            <a:off x="4114801" y="4267200"/>
            <a:ext cx="109376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Proportions</a:t>
            </a:r>
            <a:endParaRPr lang="en-US" altLang="en-US"/>
          </a:p>
        </p:txBody>
      </p:sp>
      <p:sp>
        <p:nvSpPr>
          <p:cNvPr id="27720" name="Rectangle 224">
            <a:extLst>
              <a:ext uri="{FF2B5EF4-FFF2-40B4-BE49-F238E27FC236}">
                <a16:creationId xmlns:a16="http://schemas.microsoft.com/office/drawing/2014/main" id="{D30BD6F6-6FF3-EF4F-A520-016107967E75}"/>
              </a:ext>
            </a:extLst>
          </p:cNvPr>
          <p:cNvSpPr>
            <a:spLocks noChangeArrowheads="1"/>
          </p:cNvSpPr>
          <p:nvPr/>
        </p:nvSpPr>
        <p:spPr bwMode="auto">
          <a:xfrm>
            <a:off x="5186363" y="4570413"/>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21" name="Rectangle 225">
            <a:extLst>
              <a:ext uri="{FF2B5EF4-FFF2-40B4-BE49-F238E27FC236}">
                <a16:creationId xmlns:a16="http://schemas.microsoft.com/office/drawing/2014/main" id="{F1E809F4-A8BB-9742-9DE0-C5963915ED0E}"/>
              </a:ext>
            </a:extLst>
          </p:cNvPr>
          <p:cNvSpPr>
            <a:spLocks noChangeArrowheads="1"/>
          </p:cNvSpPr>
          <p:nvPr/>
        </p:nvSpPr>
        <p:spPr bwMode="auto">
          <a:xfrm>
            <a:off x="5441950" y="4570413"/>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22" name="Rectangle 226">
            <a:extLst>
              <a:ext uri="{FF2B5EF4-FFF2-40B4-BE49-F238E27FC236}">
                <a16:creationId xmlns:a16="http://schemas.microsoft.com/office/drawing/2014/main" id="{16C4E799-1F61-4E40-9B39-E8E0DEE92DDB}"/>
              </a:ext>
            </a:extLst>
          </p:cNvPr>
          <p:cNvSpPr>
            <a:spLocks noChangeArrowheads="1"/>
          </p:cNvSpPr>
          <p:nvPr/>
        </p:nvSpPr>
        <p:spPr bwMode="auto">
          <a:xfrm>
            <a:off x="5943601" y="4191000"/>
            <a:ext cx="58509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Metric</a:t>
            </a:r>
            <a:endParaRPr lang="en-US" altLang="en-US"/>
          </a:p>
        </p:txBody>
      </p:sp>
      <p:sp>
        <p:nvSpPr>
          <p:cNvPr id="27723" name="Rectangle 227">
            <a:extLst>
              <a:ext uri="{FF2B5EF4-FFF2-40B4-BE49-F238E27FC236}">
                <a16:creationId xmlns:a16="http://schemas.microsoft.com/office/drawing/2014/main" id="{DFDA24D1-7960-E246-840C-8F178FE5B8B2}"/>
              </a:ext>
            </a:extLst>
          </p:cNvPr>
          <p:cNvSpPr>
            <a:spLocks noChangeArrowheads="1"/>
          </p:cNvSpPr>
          <p:nvPr/>
        </p:nvSpPr>
        <p:spPr bwMode="auto">
          <a:xfrm>
            <a:off x="6478588" y="4570413"/>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24" name="Rectangle 228">
            <a:extLst>
              <a:ext uri="{FF2B5EF4-FFF2-40B4-BE49-F238E27FC236}">
                <a16:creationId xmlns:a16="http://schemas.microsoft.com/office/drawing/2014/main" id="{7CBDA64C-7CF7-404E-9934-EC59EEE5DFED}"/>
              </a:ext>
            </a:extLst>
          </p:cNvPr>
          <p:cNvSpPr>
            <a:spLocks noChangeArrowheads="1"/>
          </p:cNvSpPr>
          <p:nvPr/>
        </p:nvSpPr>
        <p:spPr bwMode="auto">
          <a:xfrm>
            <a:off x="8305800" y="4267200"/>
            <a:ext cx="9618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i="1">
                <a:solidFill>
                  <a:srgbClr val="000000"/>
                </a:solidFill>
                <a:latin typeface="Tahoma" panose="020B0604030504040204" pitchFamily="34" charset="0"/>
              </a:rPr>
              <a:t>z</a:t>
            </a:r>
            <a:endParaRPr lang="en-US" altLang="en-US"/>
          </a:p>
        </p:txBody>
      </p:sp>
      <p:sp>
        <p:nvSpPr>
          <p:cNvPr id="27725" name="Rectangle 229">
            <a:extLst>
              <a:ext uri="{FF2B5EF4-FFF2-40B4-BE49-F238E27FC236}">
                <a16:creationId xmlns:a16="http://schemas.microsoft.com/office/drawing/2014/main" id="{8A2936BA-58B4-3C49-BB8A-EE4EEC6CC61E}"/>
              </a:ext>
            </a:extLst>
          </p:cNvPr>
          <p:cNvSpPr>
            <a:spLocks noChangeArrowheads="1"/>
          </p:cNvSpPr>
          <p:nvPr/>
        </p:nvSpPr>
        <p:spPr bwMode="auto">
          <a:xfrm>
            <a:off x="8382001" y="4267200"/>
            <a:ext cx="42639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test</a:t>
            </a:r>
            <a:endParaRPr lang="en-US" altLang="en-US"/>
          </a:p>
        </p:txBody>
      </p:sp>
      <p:sp>
        <p:nvSpPr>
          <p:cNvPr id="27726" name="Rectangle 230">
            <a:extLst>
              <a:ext uri="{FF2B5EF4-FFF2-40B4-BE49-F238E27FC236}">
                <a16:creationId xmlns:a16="http://schemas.microsoft.com/office/drawing/2014/main" id="{07145079-9982-6444-88B7-851901705DAE}"/>
              </a:ext>
            </a:extLst>
          </p:cNvPr>
          <p:cNvSpPr>
            <a:spLocks noChangeArrowheads="1"/>
          </p:cNvSpPr>
          <p:nvPr/>
        </p:nvSpPr>
        <p:spPr bwMode="auto">
          <a:xfrm>
            <a:off x="8745538" y="4570413"/>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27" name="Rectangle 231">
            <a:extLst>
              <a:ext uri="{FF2B5EF4-FFF2-40B4-BE49-F238E27FC236}">
                <a16:creationId xmlns:a16="http://schemas.microsoft.com/office/drawing/2014/main" id="{8C7FD9D8-0BDB-3F4C-BEDF-C5E1E25E06EE}"/>
              </a:ext>
            </a:extLst>
          </p:cNvPr>
          <p:cNvSpPr>
            <a:spLocks noChangeArrowheads="1"/>
          </p:cNvSpPr>
          <p:nvPr/>
        </p:nvSpPr>
        <p:spPr bwMode="auto">
          <a:xfrm>
            <a:off x="1892300" y="48275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28" name="Rectangle 232">
            <a:extLst>
              <a:ext uri="{FF2B5EF4-FFF2-40B4-BE49-F238E27FC236}">
                <a16:creationId xmlns:a16="http://schemas.microsoft.com/office/drawing/2014/main" id="{50D0FFB1-B1E1-B84C-98A1-00DD8388D2C7}"/>
              </a:ext>
            </a:extLst>
          </p:cNvPr>
          <p:cNvSpPr>
            <a:spLocks noChangeArrowheads="1"/>
          </p:cNvSpPr>
          <p:nvPr/>
        </p:nvSpPr>
        <p:spPr bwMode="auto">
          <a:xfrm>
            <a:off x="2246313" y="48275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29" name="Rectangle 233">
            <a:extLst>
              <a:ext uri="{FF2B5EF4-FFF2-40B4-BE49-F238E27FC236}">
                <a16:creationId xmlns:a16="http://schemas.microsoft.com/office/drawing/2014/main" id="{02AEDB30-FF92-BD40-AD81-F5CF7E9344F1}"/>
              </a:ext>
            </a:extLst>
          </p:cNvPr>
          <p:cNvSpPr>
            <a:spLocks noChangeArrowheads="1"/>
          </p:cNvSpPr>
          <p:nvPr/>
        </p:nvSpPr>
        <p:spPr bwMode="auto">
          <a:xfrm>
            <a:off x="2327275" y="48275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30" name="Rectangle 234">
            <a:extLst>
              <a:ext uri="{FF2B5EF4-FFF2-40B4-BE49-F238E27FC236}">
                <a16:creationId xmlns:a16="http://schemas.microsoft.com/office/drawing/2014/main" id="{7D40288B-7C43-0F45-8428-4264D16A130A}"/>
              </a:ext>
            </a:extLst>
          </p:cNvPr>
          <p:cNvSpPr>
            <a:spLocks noChangeArrowheads="1"/>
          </p:cNvSpPr>
          <p:nvPr/>
        </p:nvSpPr>
        <p:spPr bwMode="auto">
          <a:xfrm>
            <a:off x="4216400" y="48275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31" name="Rectangle 235">
            <a:extLst>
              <a:ext uri="{FF2B5EF4-FFF2-40B4-BE49-F238E27FC236}">
                <a16:creationId xmlns:a16="http://schemas.microsoft.com/office/drawing/2014/main" id="{37B96A34-B824-544E-8BA8-5274C82D93F1}"/>
              </a:ext>
            </a:extLst>
          </p:cNvPr>
          <p:cNvSpPr>
            <a:spLocks noChangeArrowheads="1"/>
          </p:cNvSpPr>
          <p:nvPr/>
        </p:nvSpPr>
        <p:spPr bwMode="auto">
          <a:xfrm>
            <a:off x="5441950" y="48275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32" name="Rectangle 236">
            <a:extLst>
              <a:ext uri="{FF2B5EF4-FFF2-40B4-BE49-F238E27FC236}">
                <a16:creationId xmlns:a16="http://schemas.microsoft.com/office/drawing/2014/main" id="{90256A04-2A60-B247-8449-94AF566AEF54}"/>
              </a:ext>
            </a:extLst>
          </p:cNvPr>
          <p:cNvSpPr>
            <a:spLocks noChangeArrowheads="1"/>
          </p:cNvSpPr>
          <p:nvPr/>
        </p:nvSpPr>
        <p:spPr bwMode="auto">
          <a:xfrm>
            <a:off x="5943601" y="4495800"/>
            <a:ext cx="98584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Nonmetric</a:t>
            </a:r>
            <a:endParaRPr lang="en-US" altLang="en-US"/>
          </a:p>
        </p:txBody>
      </p:sp>
      <p:sp>
        <p:nvSpPr>
          <p:cNvPr id="27733" name="Rectangle 237">
            <a:extLst>
              <a:ext uri="{FF2B5EF4-FFF2-40B4-BE49-F238E27FC236}">
                <a16:creationId xmlns:a16="http://schemas.microsoft.com/office/drawing/2014/main" id="{CA984D37-09FD-1E49-A04D-92AB7B3F8A5B}"/>
              </a:ext>
            </a:extLst>
          </p:cNvPr>
          <p:cNvSpPr>
            <a:spLocks noChangeArrowheads="1"/>
          </p:cNvSpPr>
          <p:nvPr/>
        </p:nvSpPr>
        <p:spPr bwMode="auto">
          <a:xfrm>
            <a:off x="6834188" y="48275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34" name="Rectangle 238">
            <a:extLst>
              <a:ext uri="{FF2B5EF4-FFF2-40B4-BE49-F238E27FC236}">
                <a16:creationId xmlns:a16="http://schemas.microsoft.com/office/drawing/2014/main" id="{7AC62773-B447-6940-B442-519FA1AC0065}"/>
              </a:ext>
            </a:extLst>
          </p:cNvPr>
          <p:cNvSpPr>
            <a:spLocks noChangeArrowheads="1"/>
          </p:cNvSpPr>
          <p:nvPr/>
        </p:nvSpPr>
        <p:spPr bwMode="auto">
          <a:xfrm>
            <a:off x="8153400" y="4572000"/>
            <a:ext cx="30296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Chi</a:t>
            </a:r>
            <a:endParaRPr lang="en-US" altLang="en-US"/>
          </a:p>
        </p:txBody>
      </p:sp>
      <p:sp>
        <p:nvSpPr>
          <p:cNvPr id="27735" name="Rectangle 239">
            <a:extLst>
              <a:ext uri="{FF2B5EF4-FFF2-40B4-BE49-F238E27FC236}">
                <a16:creationId xmlns:a16="http://schemas.microsoft.com/office/drawing/2014/main" id="{080425C9-6D05-B54D-B071-BFF624A3BCA5}"/>
              </a:ext>
            </a:extLst>
          </p:cNvPr>
          <p:cNvSpPr>
            <a:spLocks noChangeArrowheads="1"/>
          </p:cNvSpPr>
          <p:nvPr/>
        </p:nvSpPr>
        <p:spPr bwMode="auto">
          <a:xfrm>
            <a:off x="8534400" y="4572000"/>
            <a:ext cx="7854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a:t>
            </a:r>
            <a:endParaRPr lang="en-US" altLang="en-US"/>
          </a:p>
        </p:txBody>
      </p:sp>
      <p:sp>
        <p:nvSpPr>
          <p:cNvPr id="27736" name="Rectangle 240">
            <a:extLst>
              <a:ext uri="{FF2B5EF4-FFF2-40B4-BE49-F238E27FC236}">
                <a16:creationId xmlns:a16="http://schemas.microsoft.com/office/drawing/2014/main" id="{FE742A93-7981-E34D-AC74-C4B8E5285915}"/>
              </a:ext>
            </a:extLst>
          </p:cNvPr>
          <p:cNvSpPr>
            <a:spLocks noChangeArrowheads="1"/>
          </p:cNvSpPr>
          <p:nvPr/>
        </p:nvSpPr>
        <p:spPr bwMode="auto">
          <a:xfrm>
            <a:off x="8610600" y="4572000"/>
            <a:ext cx="107292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square test</a:t>
            </a:r>
            <a:endParaRPr lang="en-US" altLang="en-US"/>
          </a:p>
        </p:txBody>
      </p:sp>
      <p:sp>
        <p:nvSpPr>
          <p:cNvPr id="27737" name="Rectangle 241">
            <a:extLst>
              <a:ext uri="{FF2B5EF4-FFF2-40B4-BE49-F238E27FC236}">
                <a16:creationId xmlns:a16="http://schemas.microsoft.com/office/drawing/2014/main" id="{B12EDA5B-E5AA-F543-8D50-050F9D34450F}"/>
              </a:ext>
            </a:extLst>
          </p:cNvPr>
          <p:cNvSpPr>
            <a:spLocks noChangeArrowheads="1"/>
          </p:cNvSpPr>
          <p:nvPr/>
        </p:nvSpPr>
        <p:spPr bwMode="auto">
          <a:xfrm>
            <a:off x="9574213" y="48275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38" name="Rectangle 242">
            <a:extLst>
              <a:ext uri="{FF2B5EF4-FFF2-40B4-BE49-F238E27FC236}">
                <a16:creationId xmlns:a16="http://schemas.microsoft.com/office/drawing/2014/main" id="{37E4A4AE-6EC5-A14F-A9C2-DA1C89070123}"/>
              </a:ext>
            </a:extLst>
          </p:cNvPr>
          <p:cNvSpPr>
            <a:spLocks noChangeArrowheads="1"/>
          </p:cNvSpPr>
          <p:nvPr/>
        </p:nvSpPr>
        <p:spPr bwMode="auto">
          <a:xfrm>
            <a:off x="1892300" y="5086350"/>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39" name="Rectangle 244">
            <a:extLst>
              <a:ext uri="{FF2B5EF4-FFF2-40B4-BE49-F238E27FC236}">
                <a16:creationId xmlns:a16="http://schemas.microsoft.com/office/drawing/2014/main" id="{E8490FED-33E7-6E42-B586-B2B0493CECC3}"/>
              </a:ext>
            </a:extLst>
          </p:cNvPr>
          <p:cNvSpPr>
            <a:spLocks noChangeArrowheads="1"/>
          </p:cNvSpPr>
          <p:nvPr/>
        </p:nvSpPr>
        <p:spPr bwMode="auto">
          <a:xfrm>
            <a:off x="4125913" y="5345113"/>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40" name="Rectangle 246">
            <a:extLst>
              <a:ext uri="{FF2B5EF4-FFF2-40B4-BE49-F238E27FC236}">
                <a16:creationId xmlns:a16="http://schemas.microsoft.com/office/drawing/2014/main" id="{CE8FBD46-C945-ED4F-8B2A-FAE08DB96AF7}"/>
              </a:ext>
            </a:extLst>
          </p:cNvPr>
          <p:cNvSpPr>
            <a:spLocks noChangeArrowheads="1"/>
          </p:cNvSpPr>
          <p:nvPr/>
        </p:nvSpPr>
        <p:spPr bwMode="auto">
          <a:xfrm>
            <a:off x="5761038" y="5345113"/>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41" name="Rectangle 248">
            <a:extLst>
              <a:ext uri="{FF2B5EF4-FFF2-40B4-BE49-F238E27FC236}">
                <a16:creationId xmlns:a16="http://schemas.microsoft.com/office/drawing/2014/main" id="{83241DFA-3801-EA40-96C8-5A266CA6E07B}"/>
              </a:ext>
            </a:extLst>
          </p:cNvPr>
          <p:cNvSpPr>
            <a:spLocks noChangeArrowheads="1"/>
          </p:cNvSpPr>
          <p:nvPr/>
        </p:nvSpPr>
        <p:spPr bwMode="auto">
          <a:xfrm>
            <a:off x="6834188" y="5345113"/>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42" name="Rectangle 252">
            <a:extLst>
              <a:ext uri="{FF2B5EF4-FFF2-40B4-BE49-F238E27FC236}">
                <a16:creationId xmlns:a16="http://schemas.microsoft.com/office/drawing/2014/main" id="{FDAA04A7-E326-5349-8F73-5A5E99A48BFC}"/>
              </a:ext>
            </a:extLst>
          </p:cNvPr>
          <p:cNvSpPr>
            <a:spLocks noChangeArrowheads="1"/>
          </p:cNvSpPr>
          <p:nvPr/>
        </p:nvSpPr>
        <p:spPr bwMode="auto">
          <a:xfrm>
            <a:off x="8229600" y="5562600"/>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43" name="Rectangle 253">
            <a:extLst>
              <a:ext uri="{FF2B5EF4-FFF2-40B4-BE49-F238E27FC236}">
                <a16:creationId xmlns:a16="http://schemas.microsoft.com/office/drawing/2014/main" id="{82A63DAB-E223-B346-97DE-7396FD93F6B8}"/>
              </a:ext>
            </a:extLst>
          </p:cNvPr>
          <p:cNvSpPr>
            <a:spLocks noChangeArrowheads="1"/>
          </p:cNvSpPr>
          <p:nvPr/>
        </p:nvSpPr>
        <p:spPr bwMode="auto">
          <a:xfrm>
            <a:off x="1892300" y="56022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44" name="Rectangle 254">
            <a:extLst>
              <a:ext uri="{FF2B5EF4-FFF2-40B4-BE49-F238E27FC236}">
                <a16:creationId xmlns:a16="http://schemas.microsoft.com/office/drawing/2014/main" id="{4ED9B576-B50D-BD41-924D-E265B573ACAA}"/>
              </a:ext>
            </a:extLst>
          </p:cNvPr>
          <p:cNvSpPr>
            <a:spLocks noChangeArrowheads="1"/>
          </p:cNvSpPr>
          <p:nvPr/>
        </p:nvSpPr>
        <p:spPr bwMode="auto">
          <a:xfrm>
            <a:off x="2246313" y="56022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45" name="Rectangle 255">
            <a:extLst>
              <a:ext uri="{FF2B5EF4-FFF2-40B4-BE49-F238E27FC236}">
                <a16:creationId xmlns:a16="http://schemas.microsoft.com/office/drawing/2014/main" id="{4F7289A8-127D-A742-A747-AC8B0D8C359F}"/>
              </a:ext>
            </a:extLst>
          </p:cNvPr>
          <p:cNvSpPr>
            <a:spLocks noChangeArrowheads="1"/>
          </p:cNvSpPr>
          <p:nvPr/>
        </p:nvSpPr>
        <p:spPr bwMode="auto">
          <a:xfrm>
            <a:off x="2327275" y="56022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46" name="Rectangle 256">
            <a:extLst>
              <a:ext uri="{FF2B5EF4-FFF2-40B4-BE49-F238E27FC236}">
                <a16:creationId xmlns:a16="http://schemas.microsoft.com/office/drawing/2014/main" id="{1FED4843-D28C-D148-9411-F29F5F23F4A8}"/>
              </a:ext>
            </a:extLst>
          </p:cNvPr>
          <p:cNvSpPr>
            <a:spLocks noChangeArrowheads="1"/>
          </p:cNvSpPr>
          <p:nvPr/>
        </p:nvSpPr>
        <p:spPr bwMode="auto">
          <a:xfrm>
            <a:off x="4216400" y="56022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47" name="Rectangle 257">
            <a:extLst>
              <a:ext uri="{FF2B5EF4-FFF2-40B4-BE49-F238E27FC236}">
                <a16:creationId xmlns:a16="http://schemas.microsoft.com/office/drawing/2014/main" id="{6DBE48FA-1D82-6E42-B679-9906BD4FC58E}"/>
              </a:ext>
            </a:extLst>
          </p:cNvPr>
          <p:cNvSpPr>
            <a:spLocks noChangeArrowheads="1"/>
          </p:cNvSpPr>
          <p:nvPr/>
        </p:nvSpPr>
        <p:spPr bwMode="auto">
          <a:xfrm>
            <a:off x="5441950" y="56022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48" name="Rectangle 258">
            <a:extLst>
              <a:ext uri="{FF2B5EF4-FFF2-40B4-BE49-F238E27FC236}">
                <a16:creationId xmlns:a16="http://schemas.microsoft.com/office/drawing/2014/main" id="{19BFD29B-2DFD-2545-B5AD-B48AE7FDE9D3}"/>
              </a:ext>
            </a:extLst>
          </p:cNvPr>
          <p:cNvSpPr>
            <a:spLocks noChangeArrowheads="1"/>
          </p:cNvSpPr>
          <p:nvPr/>
        </p:nvSpPr>
        <p:spPr bwMode="auto">
          <a:xfrm>
            <a:off x="5959475" y="56022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49" name="Rectangle 260">
            <a:extLst>
              <a:ext uri="{FF2B5EF4-FFF2-40B4-BE49-F238E27FC236}">
                <a16:creationId xmlns:a16="http://schemas.microsoft.com/office/drawing/2014/main" id="{66F7A9F8-A46D-6146-B4DF-E2F466677845}"/>
              </a:ext>
            </a:extLst>
          </p:cNvPr>
          <p:cNvSpPr>
            <a:spLocks noChangeArrowheads="1"/>
          </p:cNvSpPr>
          <p:nvPr/>
        </p:nvSpPr>
        <p:spPr bwMode="auto">
          <a:xfrm>
            <a:off x="10026650" y="56022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50" name="Rectangle 261">
            <a:extLst>
              <a:ext uri="{FF2B5EF4-FFF2-40B4-BE49-F238E27FC236}">
                <a16:creationId xmlns:a16="http://schemas.microsoft.com/office/drawing/2014/main" id="{EF305E59-F006-694D-8943-EF3435D9BFFC}"/>
              </a:ext>
            </a:extLst>
          </p:cNvPr>
          <p:cNvSpPr>
            <a:spLocks noChangeArrowheads="1"/>
          </p:cNvSpPr>
          <p:nvPr/>
        </p:nvSpPr>
        <p:spPr bwMode="auto">
          <a:xfrm>
            <a:off x="1892300" y="5861050"/>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51" name="Rectangle 262">
            <a:extLst>
              <a:ext uri="{FF2B5EF4-FFF2-40B4-BE49-F238E27FC236}">
                <a16:creationId xmlns:a16="http://schemas.microsoft.com/office/drawing/2014/main" id="{47671C0C-9DBF-C14F-A289-513667A59C93}"/>
              </a:ext>
            </a:extLst>
          </p:cNvPr>
          <p:cNvSpPr>
            <a:spLocks noChangeArrowheads="1"/>
          </p:cNvSpPr>
          <p:nvPr/>
        </p:nvSpPr>
        <p:spPr bwMode="auto">
          <a:xfrm>
            <a:off x="2246313" y="5861050"/>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52" name="Rectangle 263">
            <a:extLst>
              <a:ext uri="{FF2B5EF4-FFF2-40B4-BE49-F238E27FC236}">
                <a16:creationId xmlns:a16="http://schemas.microsoft.com/office/drawing/2014/main" id="{324D5BD4-05DB-0240-B03C-16BE22D28AB5}"/>
              </a:ext>
            </a:extLst>
          </p:cNvPr>
          <p:cNvSpPr>
            <a:spLocks noChangeArrowheads="1"/>
          </p:cNvSpPr>
          <p:nvPr/>
        </p:nvSpPr>
        <p:spPr bwMode="auto">
          <a:xfrm>
            <a:off x="2327275" y="5861050"/>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53" name="Rectangle 264">
            <a:extLst>
              <a:ext uri="{FF2B5EF4-FFF2-40B4-BE49-F238E27FC236}">
                <a16:creationId xmlns:a16="http://schemas.microsoft.com/office/drawing/2014/main" id="{B3187C19-056E-414B-A5DC-C2F17DD6D9D3}"/>
              </a:ext>
            </a:extLst>
          </p:cNvPr>
          <p:cNvSpPr>
            <a:spLocks noChangeArrowheads="1"/>
          </p:cNvSpPr>
          <p:nvPr/>
        </p:nvSpPr>
        <p:spPr bwMode="auto">
          <a:xfrm>
            <a:off x="4216400" y="5861050"/>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54" name="Rectangle 265">
            <a:extLst>
              <a:ext uri="{FF2B5EF4-FFF2-40B4-BE49-F238E27FC236}">
                <a16:creationId xmlns:a16="http://schemas.microsoft.com/office/drawing/2014/main" id="{1D3ECDEF-4ACE-B64A-827F-9E871E6695B3}"/>
              </a:ext>
            </a:extLst>
          </p:cNvPr>
          <p:cNvSpPr>
            <a:spLocks noChangeArrowheads="1"/>
          </p:cNvSpPr>
          <p:nvPr/>
        </p:nvSpPr>
        <p:spPr bwMode="auto">
          <a:xfrm>
            <a:off x="5441950" y="5861050"/>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55" name="Rectangle 266">
            <a:extLst>
              <a:ext uri="{FF2B5EF4-FFF2-40B4-BE49-F238E27FC236}">
                <a16:creationId xmlns:a16="http://schemas.microsoft.com/office/drawing/2014/main" id="{23389344-550B-8A45-83D7-FBC0BA591093}"/>
              </a:ext>
            </a:extLst>
          </p:cNvPr>
          <p:cNvSpPr>
            <a:spLocks noChangeArrowheads="1"/>
          </p:cNvSpPr>
          <p:nvPr/>
        </p:nvSpPr>
        <p:spPr bwMode="auto">
          <a:xfrm>
            <a:off x="5959475" y="5861050"/>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56" name="Rectangle 268">
            <a:extLst>
              <a:ext uri="{FF2B5EF4-FFF2-40B4-BE49-F238E27FC236}">
                <a16:creationId xmlns:a16="http://schemas.microsoft.com/office/drawing/2014/main" id="{9892445B-E709-B140-A88C-67BD3CA564B3}"/>
              </a:ext>
            </a:extLst>
          </p:cNvPr>
          <p:cNvSpPr>
            <a:spLocks noChangeArrowheads="1"/>
          </p:cNvSpPr>
          <p:nvPr/>
        </p:nvSpPr>
        <p:spPr bwMode="auto">
          <a:xfrm>
            <a:off x="9621838" y="5861050"/>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57" name="Rectangle 269">
            <a:extLst>
              <a:ext uri="{FF2B5EF4-FFF2-40B4-BE49-F238E27FC236}">
                <a16:creationId xmlns:a16="http://schemas.microsoft.com/office/drawing/2014/main" id="{DA026810-CA2E-FE43-881D-521FC24F4898}"/>
              </a:ext>
            </a:extLst>
          </p:cNvPr>
          <p:cNvSpPr>
            <a:spLocks noChangeArrowheads="1"/>
          </p:cNvSpPr>
          <p:nvPr/>
        </p:nvSpPr>
        <p:spPr bwMode="auto">
          <a:xfrm>
            <a:off x="9736138" y="5861050"/>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58" name="Rectangle 270">
            <a:extLst>
              <a:ext uri="{FF2B5EF4-FFF2-40B4-BE49-F238E27FC236}">
                <a16:creationId xmlns:a16="http://schemas.microsoft.com/office/drawing/2014/main" id="{0B2815CE-8A62-B24E-A201-EA3D8DD6261D}"/>
              </a:ext>
            </a:extLst>
          </p:cNvPr>
          <p:cNvSpPr>
            <a:spLocks noChangeArrowheads="1"/>
          </p:cNvSpPr>
          <p:nvPr/>
        </p:nvSpPr>
        <p:spPr bwMode="auto">
          <a:xfrm>
            <a:off x="1892300" y="6126163"/>
            <a:ext cx="5450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imes" pitchFamily="2" charset="0"/>
              </a:rPr>
              <a:t> </a:t>
            </a:r>
            <a:endParaRPr lang="en-US" altLang="en-US"/>
          </a:p>
        </p:txBody>
      </p:sp>
      <p:sp>
        <p:nvSpPr>
          <p:cNvPr id="27759" name="Rectangle 271">
            <a:extLst>
              <a:ext uri="{FF2B5EF4-FFF2-40B4-BE49-F238E27FC236}">
                <a16:creationId xmlns:a16="http://schemas.microsoft.com/office/drawing/2014/main" id="{9A0E532A-A2EB-244A-ABDF-36A8CECA4991}"/>
              </a:ext>
            </a:extLst>
          </p:cNvPr>
          <p:cNvSpPr>
            <a:spLocks noChangeArrowheads="1"/>
          </p:cNvSpPr>
          <p:nvPr/>
        </p:nvSpPr>
        <p:spPr bwMode="auto">
          <a:xfrm>
            <a:off x="2246313" y="6126163"/>
            <a:ext cx="5450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imes" pitchFamily="2" charset="0"/>
              </a:rPr>
              <a:t> </a:t>
            </a:r>
            <a:endParaRPr lang="en-US" altLang="en-US"/>
          </a:p>
        </p:txBody>
      </p:sp>
      <p:sp>
        <p:nvSpPr>
          <p:cNvPr id="27760" name="Rectangle 272">
            <a:extLst>
              <a:ext uri="{FF2B5EF4-FFF2-40B4-BE49-F238E27FC236}">
                <a16:creationId xmlns:a16="http://schemas.microsoft.com/office/drawing/2014/main" id="{E1FB3494-561F-3C45-8DAF-C1E341481E24}"/>
              </a:ext>
            </a:extLst>
          </p:cNvPr>
          <p:cNvSpPr>
            <a:spLocks noChangeArrowheads="1"/>
          </p:cNvSpPr>
          <p:nvPr/>
        </p:nvSpPr>
        <p:spPr bwMode="auto">
          <a:xfrm>
            <a:off x="2327275" y="6126163"/>
            <a:ext cx="10900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imes" pitchFamily="2" charset="0"/>
              </a:rPr>
              <a:t>  </a:t>
            </a:r>
            <a:endParaRPr lang="en-US" altLang="en-US"/>
          </a:p>
        </p:txBody>
      </p:sp>
      <p:sp>
        <p:nvSpPr>
          <p:cNvPr id="27761" name="Rectangle 273">
            <a:extLst>
              <a:ext uri="{FF2B5EF4-FFF2-40B4-BE49-F238E27FC236}">
                <a16:creationId xmlns:a16="http://schemas.microsoft.com/office/drawing/2014/main" id="{20988561-5D09-DA46-B884-2C11C1E5288C}"/>
              </a:ext>
            </a:extLst>
          </p:cNvPr>
          <p:cNvSpPr>
            <a:spLocks noChangeArrowheads="1"/>
          </p:cNvSpPr>
          <p:nvPr/>
        </p:nvSpPr>
        <p:spPr bwMode="auto">
          <a:xfrm>
            <a:off x="2424113" y="6126163"/>
            <a:ext cx="5450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imes" pitchFamily="2" charset="0"/>
              </a:rPr>
              <a:t> </a:t>
            </a:r>
            <a:endParaRPr lang="en-US" altLang="en-US"/>
          </a:p>
        </p:txBody>
      </p:sp>
      <p:sp>
        <p:nvSpPr>
          <p:cNvPr id="27762" name="Rectangle 274">
            <a:extLst>
              <a:ext uri="{FF2B5EF4-FFF2-40B4-BE49-F238E27FC236}">
                <a16:creationId xmlns:a16="http://schemas.microsoft.com/office/drawing/2014/main" id="{94233ED0-8192-D646-91EE-63DED727B260}"/>
              </a:ext>
            </a:extLst>
          </p:cNvPr>
          <p:cNvSpPr>
            <a:spLocks noChangeArrowheads="1"/>
          </p:cNvSpPr>
          <p:nvPr/>
        </p:nvSpPr>
        <p:spPr bwMode="auto">
          <a:xfrm>
            <a:off x="4216400" y="6126163"/>
            <a:ext cx="5450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imes" pitchFamily="2" charset="0"/>
              </a:rPr>
              <a:t> </a:t>
            </a:r>
            <a:endParaRPr lang="en-US" altLang="en-US"/>
          </a:p>
        </p:txBody>
      </p:sp>
      <p:sp>
        <p:nvSpPr>
          <p:cNvPr id="27763" name="Rectangle 275">
            <a:extLst>
              <a:ext uri="{FF2B5EF4-FFF2-40B4-BE49-F238E27FC236}">
                <a16:creationId xmlns:a16="http://schemas.microsoft.com/office/drawing/2014/main" id="{75E08047-4D5B-A441-ABAB-823AABE6E8B9}"/>
              </a:ext>
            </a:extLst>
          </p:cNvPr>
          <p:cNvSpPr>
            <a:spLocks noChangeArrowheads="1"/>
          </p:cNvSpPr>
          <p:nvPr/>
        </p:nvSpPr>
        <p:spPr bwMode="auto">
          <a:xfrm>
            <a:off x="5441950" y="6126163"/>
            <a:ext cx="5450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imes" pitchFamily="2" charset="0"/>
              </a:rPr>
              <a:t> </a:t>
            </a:r>
            <a:endParaRPr lang="en-US" altLang="en-US"/>
          </a:p>
        </p:txBody>
      </p:sp>
      <p:sp>
        <p:nvSpPr>
          <p:cNvPr id="27764" name="Rectangle 276">
            <a:extLst>
              <a:ext uri="{FF2B5EF4-FFF2-40B4-BE49-F238E27FC236}">
                <a16:creationId xmlns:a16="http://schemas.microsoft.com/office/drawing/2014/main" id="{1D5E2551-ABCC-7242-8D55-1DB9BB06F433}"/>
              </a:ext>
            </a:extLst>
          </p:cNvPr>
          <p:cNvSpPr>
            <a:spLocks noChangeArrowheads="1"/>
          </p:cNvSpPr>
          <p:nvPr/>
        </p:nvSpPr>
        <p:spPr bwMode="auto">
          <a:xfrm>
            <a:off x="5959475" y="6126163"/>
            <a:ext cx="5450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imes" pitchFamily="2" charset="0"/>
              </a:rPr>
              <a:t> </a:t>
            </a:r>
            <a:endParaRPr lang="en-US" altLang="en-US"/>
          </a:p>
        </p:txBody>
      </p:sp>
      <p:sp>
        <p:nvSpPr>
          <p:cNvPr id="27765" name="Rectangle 277">
            <a:extLst>
              <a:ext uri="{FF2B5EF4-FFF2-40B4-BE49-F238E27FC236}">
                <a16:creationId xmlns:a16="http://schemas.microsoft.com/office/drawing/2014/main" id="{064FC961-1A4E-A246-BB1C-5701A9F6EF3D}"/>
              </a:ext>
            </a:extLst>
          </p:cNvPr>
          <p:cNvSpPr>
            <a:spLocks noChangeArrowheads="1"/>
          </p:cNvSpPr>
          <p:nvPr/>
        </p:nvSpPr>
        <p:spPr bwMode="auto">
          <a:xfrm>
            <a:off x="8283575" y="6126163"/>
            <a:ext cx="5450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imes" pitchFamily="2" charset="0"/>
              </a:rPr>
              <a:t> </a:t>
            </a:r>
            <a:endParaRPr lang="en-US" altLang="en-US"/>
          </a:p>
        </p:txBody>
      </p:sp>
      <p:sp>
        <p:nvSpPr>
          <p:cNvPr id="27766" name="Rectangle 278">
            <a:extLst>
              <a:ext uri="{FF2B5EF4-FFF2-40B4-BE49-F238E27FC236}">
                <a16:creationId xmlns:a16="http://schemas.microsoft.com/office/drawing/2014/main" id="{3CFE7EE3-C6A8-C645-A974-20C0766A940E}"/>
              </a:ext>
            </a:extLst>
          </p:cNvPr>
          <p:cNvSpPr>
            <a:spLocks noChangeArrowheads="1"/>
          </p:cNvSpPr>
          <p:nvPr/>
        </p:nvSpPr>
        <p:spPr bwMode="auto">
          <a:xfrm>
            <a:off x="1892300" y="6372225"/>
            <a:ext cx="5450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imes" pitchFamily="2" charset="0"/>
              </a:rPr>
              <a:t> </a:t>
            </a:r>
            <a:endParaRPr lang="en-US" altLang="en-US"/>
          </a:p>
        </p:txBody>
      </p:sp>
      <p:sp>
        <p:nvSpPr>
          <p:cNvPr id="27767" name="Text Box 279">
            <a:extLst>
              <a:ext uri="{FF2B5EF4-FFF2-40B4-BE49-F238E27FC236}">
                <a16:creationId xmlns:a16="http://schemas.microsoft.com/office/drawing/2014/main" id="{7F156358-E81C-ED41-8FC8-1011CAE28D3D}"/>
              </a:ext>
            </a:extLst>
          </p:cNvPr>
          <p:cNvSpPr txBox="1">
            <a:spLocks noChangeArrowheads="1"/>
          </p:cNvSpPr>
          <p:nvPr/>
        </p:nvSpPr>
        <p:spPr bwMode="auto">
          <a:xfrm>
            <a:off x="4267200" y="1676401"/>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olidFill>
                  <a:srgbClr val="009900"/>
                </a:solidFill>
              </a:rPr>
              <a:t>Application</a:t>
            </a:r>
          </a:p>
        </p:txBody>
      </p:sp>
      <p:sp>
        <p:nvSpPr>
          <p:cNvPr id="27768" name="Text Box 280">
            <a:extLst>
              <a:ext uri="{FF2B5EF4-FFF2-40B4-BE49-F238E27FC236}">
                <a16:creationId xmlns:a16="http://schemas.microsoft.com/office/drawing/2014/main" id="{FC21F502-59D1-6740-B01D-BA110A578037}"/>
              </a:ext>
            </a:extLst>
          </p:cNvPr>
          <p:cNvSpPr txBox="1">
            <a:spLocks noChangeArrowheads="1"/>
          </p:cNvSpPr>
          <p:nvPr/>
        </p:nvSpPr>
        <p:spPr bwMode="auto">
          <a:xfrm>
            <a:off x="5867400" y="1676401"/>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olidFill>
                  <a:srgbClr val="009900"/>
                </a:solidFill>
              </a:rPr>
              <a:t>Scaling</a:t>
            </a:r>
          </a:p>
        </p:txBody>
      </p:sp>
      <p:sp>
        <p:nvSpPr>
          <p:cNvPr id="27769" name="Text Box 281">
            <a:extLst>
              <a:ext uri="{FF2B5EF4-FFF2-40B4-BE49-F238E27FC236}">
                <a16:creationId xmlns:a16="http://schemas.microsoft.com/office/drawing/2014/main" id="{6E3C6AFE-21A5-DC43-AF26-C57F90C1333C}"/>
              </a:ext>
            </a:extLst>
          </p:cNvPr>
          <p:cNvSpPr txBox="1">
            <a:spLocks noChangeArrowheads="1"/>
          </p:cNvSpPr>
          <p:nvPr/>
        </p:nvSpPr>
        <p:spPr bwMode="auto">
          <a:xfrm>
            <a:off x="8229600" y="1676401"/>
            <a:ext cx="1905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olidFill>
                  <a:srgbClr val="009900"/>
                </a:solidFill>
              </a:rPr>
              <a:t>Test/Comments</a:t>
            </a:r>
          </a:p>
        </p:txBody>
      </p:sp>
    </p:spTree>
    <p:extLst>
      <p:ext uri="{BB962C8B-B14F-4D97-AF65-F5344CB8AC3E}">
        <p14:creationId xmlns:p14="http://schemas.microsoft.com/office/powerpoint/2010/main" val="37555454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3426"/>
                                        </p:tgtEl>
                                        <p:attrNameLst>
                                          <p:attrName>style.visibility</p:attrName>
                                        </p:attrNameLst>
                                      </p:cBhvr>
                                      <p:to>
                                        <p:strVal val="visible"/>
                                      </p:to>
                                    </p:set>
                                    <p:anim calcmode="lin" valueType="num">
                                      <p:cBhvr additive="base">
                                        <p:cTn id="7" dur="500" fill="hold"/>
                                        <p:tgtEl>
                                          <p:spTgt spid="103426"/>
                                        </p:tgtEl>
                                        <p:attrNameLst>
                                          <p:attrName>ppt_x</p:attrName>
                                        </p:attrNameLst>
                                      </p:cBhvr>
                                      <p:tavLst>
                                        <p:tav tm="0">
                                          <p:val>
                                            <p:strVal val="0-#ppt_w/2"/>
                                          </p:val>
                                        </p:tav>
                                        <p:tav tm="100000">
                                          <p:val>
                                            <p:strVal val="#ppt_x"/>
                                          </p:val>
                                        </p:tav>
                                      </p:tavLst>
                                    </p:anim>
                                    <p:anim calcmode="lin" valueType="num">
                                      <p:cBhvr additive="base">
                                        <p:cTn id="8" dur="500" fill="hold"/>
                                        <p:tgtEl>
                                          <p:spTgt spid="1034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6EB59-B575-B842-A6D6-DD3D7C5DBFE8}"/>
              </a:ext>
            </a:extLst>
          </p:cNvPr>
          <p:cNvSpPr>
            <a:spLocks noGrp="1"/>
          </p:cNvSpPr>
          <p:nvPr>
            <p:ph type="title"/>
          </p:nvPr>
        </p:nvSpPr>
        <p:spPr/>
        <p:txBody>
          <a:bodyPr/>
          <a:lstStyle/>
          <a:p>
            <a:r>
              <a:rPr lang="en-US" dirty="0"/>
              <a:t>Why we need Hypothesis Tests?</a:t>
            </a:r>
          </a:p>
        </p:txBody>
      </p:sp>
      <p:sp>
        <p:nvSpPr>
          <p:cNvPr id="3" name="Content Placeholder 2">
            <a:extLst>
              <a:ext uri="{FF2B5EF4-FFF2-40B4-BE49-F238E27FC236}">
                <a16:creationId xmlns:a16="http://schemas.microsoft.com/office/drawing/2014/main" id="{A0CF3C59-6674-A347-95DF-18BB6CFAD294}"/>
              </a:ext>
            </a:extLst>
          </p:cNvPr>
          <p:cNvSpPr>
            <a:spLocks noGrp="1"/>
          </p:cNvSpPr>
          <p:nvPr>
            <p:ph idx="1"/>
          </p:nvPr>
        </p:nvSpPr>
        <p:spPr/>
        <p:txBody>
          <a:bodyPr>
            <a:normAutofit/>
          </a:bodyPr>
          <a:lstStyle/>
          <a:p>
            <a:r>
              <a:rPr lang="en-US" dirty="0"/>
              <a:t>An economist wants to determine whether the monthly energy cost for families has changed from the previous year, when the mean cost per month was $260. The economist randomly samples 25 families and records their energy costs for the current year. </a:t>
            </a:r>
          </a:p>
          <a:p>
            <a:br>
              <a:rPr lang="en-US" dirty="0"/>
            </a:br>
            <a:endParaRPr lang="en-US" dirty="0"/>
          </a:p>
        </p:txBody>
      </p:sp>
      <p:pic>
        <p:nvPicPr>
          <p:cNvPr id="4" name="Picture 3">
            <a:extLst>
              <a:ext uri="{FF2B5EF4-FFF2-40B4-BE49-F238E27FC236}">
                <a16:creationId xmlns:a16="http://schemas.microsoft.com/office/drawing/2014/main" id="{71FE2942-8249-0B49-9EC0-87ACE59DF836}"/>
              </a:ext>
            </a:extLst>
          </p:cNvPr>
          <p:cNvPicPr>
            <a:picLocks noChangeAspect="1"/>
          </p:cNvPicPr>
          <p:nvPr/>
        </p:nvPicPr>
        <p:blipFill>
          <a:blip r:embed="rId2"/>
          <a:stretch>
            <a:fillRect/>
          </a:stretch>
        </p:blipFill>
        <p:spPr>
          <a:xfrm>
            <a:off x="3390899" y="4037013"/>
            <a:ext cx="5453063" cy="1720850"/>
          </a:xfrm>
          <a:prstGeom prst="rect">
            <a:avLst/>
          </a:prstGeom>
        </p:spPr>
      </p:pic>
      <p:sp>
        <p:nvSpPr>
          <p:cNvPr id="5" name="TextBox 4">
            <a:extLst>
              <a:ext uri="{FF2B5EF4-FFF2-40B4-BE49-F238E27FC236}">
                <a16:creationId xmlns:a16="http://schemas.microsoft.com/office/drawing/2014/main" id="{1D577B4B-B0EC-034D-985B-9E928202B35F}"/>
              </a:ext>
            </a:extLst>
          </p:cNvPr>
          <p:cNvSpPr txBox="1"/>
          <p:nvPr/>
        </p:nvSpPr>
        <p:spPr>
          <a:xfrm>
            <a:off x="9944100" y="4057650"/>
            <a:ext cx="1857375" cy="1200329"/>
          </a:xfrm>
          <a:prstGeom prst="rect">
            <a:avLst/>
          </a:prstGeom>
          <a:noFill/>
        </p:spPr>
        <p:txBody>
          <a:bodyPr wrap="square" rtlCol="0">
            <a:spAutoFit/>
          </a:bodyPr>
          <a:lstStyle/>
          <a:p>
            <a:r>
              <a:rPr lang="en-US" dirty="0"/>
              <a:t>Sample Mean : 330.6$</a:t>
            </a:r>
          </a:p>
          <a:p>
            <a:r>
              <a:rPr lang="en-US" dirty="0"/>
              <a:t>Population mean : 260 $</a:t>
            </a:r>
          </a:p>
        </p:txBody>
      </p:sp>
    </p:spTree>
    <p:extLst>
      <p:ext uri="{BB962C8B-B14F-4D97-AF65-F5344CB8AC3E}">
        <p14:creationId xmlns:p14="http://schemas.microsoft.com/office/powerpoint/2010/main" val="3470341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D778F-D80A-7E4D-972A-98E648B21717}"/>
              </a:ext>
            </a:extLst>
          </p:cNvPr>
          <p:cNvSpPr>
            <a:spLocks noGrp="1"/>
          </p:cNvSpPr>
          <p:nvPr>
            <p:ph type="title"/>
          </p:nvPr>
        </p:nvSpPr>
        <p:spPr/>
        <p:txBody>
          <a:bodyPr/>
          <a:lstStyle/>
          <a:p>
            <a:r>
              <a:rPr lang="en-US" dirty="0"/>
              <a:t>The need for hypothesis tests</a:t>
            </a:r>
          </a:p>
        </p:txBody>
      </p:sp>
      <p:sp>
        <p:nvSpPr>
          <p:cNvPr id="3" name="Content Placeholder 2">
            <a:extLst>
              <a:ext uri="{FF2B5EF4-FFF2-40B4-BE49-F238E27FC236}">
                <a16:creationId xmlns:a16="http://schemas.microsoft.com/office/drawing/2014/main" id="{C2E29EE7-B389-9245-BD5F-AF3E86836361}"/>
              </a:ext>
            </a:extLst>
          </p:cNvPr>
          <p:cNvSpPr>
            <a:spLocks noGrp="1"/>
          </p:cNvSpPr>
          <p:nvPr>
            <p:ph idx="1"/>
          </p:nvPr>
        </p:nvSpPr>
        <p:spPr/>
        <p:txBody>
          <a:bodyPr>
            <a:noAutofit/>
          </a:bodyPr>
          <a:lstStyle/>
          <a:p>
            <a:r>
              <a:rPr lang="en-US" sz="2800" dirty="0"/>
              <a:t>We took a random sample and our sample mean of 330.6 is different from 260. That </a:t>
            </a:r>
            <a:r>
              <a:rPr lang="en-US" sz="2800" i="1" dirty="0"/>
              <a:t>is </a:t>
            </a:r>
            <a:r>
              <a:rPr lang="en-US" sz="2800" dirty="0"/>
              <a:t>different, right?</a:t>
            </a:r>
          </a:p>
          <a:p>
            <a:r>
              <a:rPr lang="en-US" sz="2800" dirty="0"/>
              <a:t> Unfortunately, the picture is muddied because we’re looking at a sample rather than the entire population.</a:t>
            </a:r>
          </a:p>
          <a:p>
            <a:r>
              <a:rPr lang="en-US" sz="2800" dirty="0"/>
              <a:t>Sampling error is the difference between a sample and the entire population. </a:t>
            </a:r>
          </a:p>
          <a:p>
            <a:r>
              <a:rPr lang="en-US" sz="2800" dirty="0"/>
              <a:t>Thanks to sampling error, it’s entirely possible that while our </a:t>
            </a:r>
            <a:r>
              <a:rPr lang="en-US" sz="2800" i="1" dirty="0"/>
              <a:t>sample </a:t>
            </a:r>
            <a:r>
              <a:rPr lang="en-US" sz="2800" dirty="0"/>
              <a:t>mean is 330.6, the population mean could still be 260.</a:t>
            </a:r>
          </a:p>
          <a:p>
            <a:r>
              <a:rPr lang="en-US" sz="2800" dirty="0"/>
              <a:t> Or, to put it another way, if we repeated the experiment, it’s possible that the second sample mean could be close to 260. </a:t>
            </a:r>
          </a:p>
          <a:p>
            <a:r>
              <a:rPr lang="en-US" sz="2800" dirty="0"/>
              <a:t>A hypothesis test helps assess the likelihood of this possibility!</a:t>
            </a:r>
          </a:p>
          <a:p>
            <a:pPr marL="0" indent="0">
              <a:buNone/>
            </a:pPr>
            <a:br>
              <a:rPr lang="en-US" sz="2800" dirty="0"/>
            </a:br>
            <a:endParaRPr lang="en-US" sz="2800" dirty="0"/>
          </a:p>
        </p:txBody>
      </p:sp>
    </p:spTree>
    <p:extLst>
      <p:ext uri="{BB962C8B-B14F-4D97-AF65-F5344CB8AC3E}">
        <p14:creationId xmlns:p14="http://schemas.microsoft.com/office/powerpoint/2010/main" val="266661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CAC71DA-674D-C940-BC4A-F23B9E23C77E}"/>
              </a:ext>
            </a:extLst>
          </p:cNvPr>
          <p:cNvSpPr>
            <a:spLocks noGrp="1" noChangeArrowheads="1"/>
          </p:cNvSpPr>
          <p:nvPr>
            <p:ph type="title"/>
          </p:nvPr>
        </p:nvSpPr>
        <p:spPr>
          <a:xfrm>
            <a:off x="1676401" y="76201"/>
            <a:ext cx="8943975" cy="784225"/>
          </a:xfrm>
        </p:spPr>
        <p:txBody>
          <a:bodyPr/>
          <a:lstStyle/>
          <a:p>
            <a:pPr eaLnBrk="1" hangingPunct="1"/>
            <a:r>
              <a:rPr lang="en-US" altLang="en-US" b="1">
                <a:solidFill>
                  <a:srgbClr val="800080"/>
                </a:solidFill>
              </a:rPr>
              <a:t>Steps for Hypothesis Testing</a:t>
            </a:r>
          </a:p>
        </p:txBody>
      </p:sp>
      <p:grpSp>
        <p:nvGrpSpPr>
          <p:cNvPr id="2" name="Group 3">
            <a:extLst>
              <a:ext uri="{FF2B5EF4-FFF2-40B4-BE49-F238E27FC236}">
                <a16:creationId xmlns:a16="http://schemas.microsoft.com/office/drawing/2014/main" id="{DAE03D75-F42A-CC4D-ACEB-E599875FC35A}"/>
              </a:ext>
            </a:extLst>
          </p:cNvPr>
          <p:cNvGrpSpPr>
            <a:grpSpLocks/>
          </p:cNvGrpSpPr>
          <p:nvPr/>
        </p:nvGrpSpPr>
        <p:grpSpPr bwMode="auto">
          <a:xfrm>
            <a:off x="2431264" y="1061936"/>
            <a:ext cx="8236737" cy="5375378"/>
            <a:chOff x="432" y="672"/>
            <a:chExt cx="5280" cy="3617"/>
          </a:xfrm>
        </p:grpSpPr>
        <p:pic>
          <p:nvPicPr>
            <p:cNvPr id="5125" name="Picture 5">
              <a:extLst>
                <a:ext uri="{FF2B5EF4-FFF2-40B4-BE49-F238E27FC236}">
                  <a16:creationId xmlns:a16="http://schemas.microsoft.com/office/drawing/2014/main" id="{0BF39692-4CA5-2747-84F2-FDE437E4C1A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2" y="672"/>
              <a:ext cx="1920" cy="1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5126" name="Group 6">
              <a:extLst>
                <a:ext uri="{FF2B5EF4-FFF2-40B4-BE49-F238E27FC236}">
                  <a16:creationId xmlns:a16="http://schemas.microsoft.com/office/drawing/2014/main" id="{BE95285B-437F-4840-AE49-1CAC7B6C48F3}"/>
                </a:ext>
              </a:extLst>
            </p:cNvPr>
            <p:cNvGrpSpPr>
              <a:grpSpLocks/>
            </p:cNvGrpSpPr>
            <p:nvPr/>
          </p:nvGrpSpPr>
          <p:grpSpPr bwMode="auto">
            <a:xfrm>
              <a:off x="1026" y="4024"/>
              <a:ext cx="2899" cy="265"/>
              <a:chOff x="1314" y="4024"/>
              <a:chExt cx="2899" cy="265"/>
            </a:xfrm>
          </p:grpSpPr>
          <p:sp>
            <p:nvSpPr>
              <p:cNvPr id="5169" name="Rectangle 7">
                <a:extLst>
                  <a:ext uri="{FF2B5EF4-FFF2-40B4-BE49-F238E27FC236}">
                    <a16:creationId xmlns:a16="http://schemas.microsoft.com/office/drawing/2014/main" id="{F15AB41D-B528-A74C-AA24-F9DE7080C286}"/>
                  </a:ext>
                </a:extLst>
              </p:cNvPr>
              <p:cNvSpPr>
                <a:spLocks noChangeAspect="1" noChangeArrowheads="1"/>
              </p:cNvSpPr>
              <p:nvPr/>
            </p:nvSpPr>
            <p:spPr bwMode="auto">
              <a:xfrm>
                <a:off x="1314" y="4043"/>
                <a:ext cx="2899" cy="235"/>
              </a:xfrm>
              <a:prstGeom prst="rect">
                <a:avLst/>
              </a:prstGeom>
              <a:solidFill>
                <a:srgbClr val="CCECFF"/>
              </a:solidFill>
              <a:ln w="12700">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70" name="Rectangle 8">
                <a:extLst>
                  <a:ext uri="{FF2B5EF4-FFF2-40B4-BE49-F238E27FC236}">
                    <a16:creationId xmlns:a16="http://schemas.microsoft.com/office/drawing/2014/main" id="{6B63FEF9-9C3D-2743-BDB2-279912A05030}"/>
                  </a:ext>
                </a:extLst>
              </p:cNvPr>
              <p:cNvSpPr>
                <a:spLocks noChangeAspect="1" noChangeArrowheads="1"/>
              </p:cNvSpPr>
              <p:nvPr/>
            </p:nvSpPr>
            <p:spPr bwMode="auto">
              <a:xfrm>
                <a:off x="1423" y="4024"/>
                <a:ext cx="277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solidFill>
                      <a:srgbClr val="CC0000"/>
                    </a:solidFill>
                    <a:latin typeface="Tahoma" panose="020B0604030504040204" pitchFamily="34" charset="0"/>
                  </a:rPr>
                  <a:t>Draw Marketing Research Conclusion</a:t>
                </a:r>
              </a:p>
            </p:txBody>
          </p:sp>
        </p:grpSp>
        <p:grpSp>
          <p:nvGrpSpPr>
            <p:cNvPr id="5127" name="Group 9">
              <a:extLst>
                <a:ext uri="{FF2B5EF4-FFF2-40B4-BE49-F238E27FC236}">
                  <a16:creationId xmlns:a16="http://schemas.microsoft.com/office/drawing/2014/main" id="{FA8EC68F-96C9-CB4B-926E-152D48103238}"/>
                </a:ext>
              </a:extLst>
            </p:cNvPr>
            <p:cNvGrpSpPr>
              <a:grpSpLocks/>
            </p:cNvGrpSpPr>
            <p:nvPr/>
          </p:nvGrpSpPr>
          <p:grpSpPr bwMode="auto">
            <a:xfrm>
              <a:off x="1408" y="672"/>
              <a:ext cx="2344" cy="384"/>
              <a:chOff x="1696" y="672"/>
              <a:chExt cx="2344" cy="384"/>
            </a:xfrm>
          </p:grpSpPr>
          <p:sp>
            <p:nvSpPr>
              <p:cNvPr id="5166" name="Line 10">
                <a:extLst>
                  <a:ext uri="{FF2B5EF4-FFF2-40B4-BE49-F238E27FC236}">
                    <a16:creationId xmlns:a16="http://schemas.microsoft.com/office/drawing/2014/main" id="{FD948BA5-FF49-0740-A206-12FA0BE934DE}"/>
                  </a:ext>
                </a:extLst>
              </p:cNvPr>
              <p:cNvSpPr>
                <a:spLocks noChangeAspect="1" noChangeShapeType="1"/>
              </p:cNvSpPr>
              <p:nvPr/>
            </p:nvSpPr>
            <p:spPr bwMode="auto">
              <a:xfrm>
                <a:off x="2767" y="922"/>
                <a:ext cx="0" cy="134"/>
              </a:xfrm>
              <a:prstGeom prst="line">
                <a:avLst/>
              </a:prstGeom>
              <a:noFill/>
              <a:ln w="12700">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67" name="Rectangle 11">
                <a:extLst>
                  <a:ext uri="{FF2B5EF4-FFF2-40B4-BE49-F238E27FC236}">
                    <a16:creationId xmlns:a16="http://schemas.microsoft.com/office/drawing/2014/main" id="{854A0D8D-46FA-234B-B42E-85DF43DE369C}"/>
                  </a:ext>
                </a:extLst>
              </p:cNvPr>
              <p:cNvSpPr>
                <a:spLocks noChangeAspect="1" noChangeArrowheads="1"/>
              </p:cNvSpPr>
              <p:nvPr/>
            </p:nvSpPr>
            <p:spPr bwMode="auto">
              <a:xfrm>
                <a:off x="1696" y="696"/>
                <a:ext cx="2344" cy="264"/>
              </a:xfrm>
              <a:prstGeom prst="rect">
                <a:avLst/>
              </a:prstGeom>
              <a:solidFill>
                <a:srgbClr val="CCECFF"/>
              </a:solidFill>
              <a:ln w="12700">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68" name="Rectangle 12">
                <a:extLst>
                  <a:ext uri="{FF2B5EF4-FFF2-40B4-BE49-F238E27FC236}">
                    <a16:creationId xmlns:a16="http://schemas.microsoft.com/office/drawing/2014/main" id="{9B6409FA-7B04-324A-B00C-977686BA849B}"/>
                  </a:ext>
                </a:extLst>
              </p:cNvPr>
              <p:cNvSpPr>
                <a:spLocks noChangeAspect="1" noChangeArrowheads="1"/>
              </p:cNvSpPr>
              <p:nvPr/>
            </p:nvSpPr>
            <p:spPr bwMode="auto">
              <a:xfrm>
                <a:off x="2037" y="672"/>
                <a:ext cx="159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solidFill>
                      <a:srgbClr val="CC0000"/>
                    </a:solidFill>
                    <a:latin typeface="Tahoma" panose="020B0604030504040204" pitchFamily="34" charset="0"/>
                  </a:rPr>
                  <a:t>Formulate H</a:t>
                </a:r>
                <a:r>
                  <a:rPr lang="en-US" altLang="en-US" sz="2000" baseline="-25000">
                    <a:solidFill>
                      <a:srgbClr val="CC0000"/>
                    </a:solidFill>
                    <a:latin typeface="Tahoma" panose="020B0604030504040204" pitchFamily="34" charset="0"/>
                  </a:rPr>
                  <a:t>0</a:t>
                </a:r>
                <a:r>
                  <a:rPr lang="en-US" altLang="en-US" sz="2000">
                    <a:solidFill>
                      <a:srgbClr val="CC0000"/>
                    </a:solidFill>
                    <a:latin typeface="Tahoma" panose="020B0604030504040204" pitchFamily="34" charset="0"/>
                  </a:rPr>
                  <a:t> and H</a:t>
                </a:r>
                <a:r>
                  <a:rPr lang="en-US" altLang="en-US" sz="2000" baseline="-25000">
                    <a:solidFill>
                      <a:srgbClr val="CC0000"/>
                    </a:solidFill>
                    <a:latin typeface="Tahoma" panose="020B0604030504040204" pitchFamily="34" charset="0"/>
                  </a:rPr>
                  <a:t>1</a:t>
                </a:r>
              </a:p>
            </p:txBody>
          </p:sp>
        </p:grpSp>
        <p:grpSp>
          <p:nvGrpSpPr>
            <p:cNvPr id="5128" name="Group 13">
              <a:extLst>
                <a:ext uri="{FF2B5EF4-FFF2-40B4-BE49-F238E27FC236}">
                  <a16:creationId xmlns:a16="http://schemas.microsoft.com/office/drawing/2014/main" id="{B94E50E1-8619-6949-A3A6-6C2FCCDAD8D9}"/>
                </a:ext>
              </a:extLst>
            </p:cNvPr>
            <p:cNvGrpSpPr>
              <a:grpSpLocks/>
            </p:cNvGrpSpPr>
            <p:nvPr/>
          </p:nvGrpSpPr>
          <p:grpSpPr bwMode="auto">
            <a:xfrm>
              <a:off x="1404" y="1021"/>
              <a:ext cx="2215" cy="346"/>
              <a:chOff x="1692" y="1021"/>
              <a:chExt cx="2215" cy="346"/>
            </a:xfrm>
          </p:grpSpPr>
          <p:sp>
            <p:nvSpPr>
              <p:cNvPr id="5163" name="Rectangle 14">
                <a:extLst>
                  <a:ext uri="{FF2B5EF4-FFF2-40B4-BE49-F238E27FC236}">
                    <a16:creationId xmlns:a16="http://schemas.microsoft.com/office/drawing/2014/main" id="{658E9CB4-0663-7044-9669-38788E65B217}"/>
                  </a:ext>
                </a:extLst>
              </p:cNvPr>
              <p:cNvSpPr>
                <a:spLocks noChangeAspect="1" noChangeArrowheads="1"/>
              </p:cNvSpPr>
              <p:nvPr/>
            </p:nvSpPr>
            <p:spPr bwMode="auto">
              <a:xfrm>
                <a:off x="1692" y="1055"/>
                <a:ext cx="2215" cy="203"/>
              </a:xfrm>
              <a:prstGeom prst="rect">
                <a:avLst/>
              </a:prstGeom>
              <a:solidFill>
                <a:srgbClr val="CCECFF"/>
              </a:solidFill>
              <a:ln w="12700">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64" name="Rectangle 15">
                <a:extLst>
                  <a:ext uri="{FF2B5EF4-FFF2-40B4-BE49-F238E27FC236}">
                    <a16:creationId xmlns:a16="http://schemas.microsoft.com/office/drawing/2014/main" id="{6EE9C60B-9816-D246-842E-5CDBA1751114}"/>
                  </a:ext>
                </a:extLst>
              </p:cNvPr>
              <p:cNvSpPr>
                <a:spLocks noChangeAspect="1" noChangeArrowheads="1"/>
              </p:cNvSpPr>
              <p:nvPr/>
            </p:nvSpPr>
            <p:spPr bwMode="auto">
              <a:xfrm>
                <a:off x="1900" y="1021"/>
                <a:ext cx="1791"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solidFill>
                      <a:srgbClr val="CC0000"/>
                    </a:solidFill>
                    <a:latin typeface="Tahoma" panose="020B0604030504040204" pitchFamily="34" charset="0"/>
                  </a:rPr>
                  <a:t>Select Appropriate Test</a:t>
                </a:r>
              </a:p>
            </p:txBody>
          </p:sp>
          <p:sp>
            <p:nvSpPr>
              <p:cNvPr id="5165" name="Line 16">
                <a:extLst>
                  <a:ext uri="{FF2B5EF4-FFF2-40B4-BE49-F238E27FC236}">
                    <a16:creationId xmlns:a16="http://schemas.microsoft.com/office/drawing/2014/main" id="{625DAE90-3910-9D4C-A63C-AF87E525A3F9}"/>
                  </a:ext>
                </a:extLst>
              </p:cNvPr>
              <p:cNvSpPr>
                <a:spLocks noChangeAspect="1" noChangeShapeType="1"/>
              </p:cNvSpPr>
              <p:nvPr/>
            </p:nvSpPr>
            <p:spPr bwMode="auto">
              <a:xfrm>
                <a:off x="2767" y="1233"/>
                <a:ext cx="0" cy="134"/>
              </a:xfrm>
              <a:prstGeom prst="line">
                <a:avLst/>
              </a:prstGeom>
              <a:noFill/>
              <a:ln w="12700">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129" name="Group 17">
              <a:extLst>
                <a:ext uri="{FF2B5EF4-FFF2-40B4-BE49-F238E27FC236}">
                  <a16:creationId xmlns:a16="http://schemas.microsoft.com/office/drawing/2014/main" id="{FC1C3B08-E474-7247-9A01-51856ACE5BDD}"/>
                </a:ext>
              </a:extLst>
            </p:cNvPr>
            <p:cNvGrpSpPr>
              <a:grpSpLocks/>
            </p:cNvGrpSpPr>
            <p:nvPr/>
          </p:nvGrpSpPr>
          <p:grpSpPr bwMode="auto">
            <a:xfrm>
              <a:off x="1401" y="1322"/>
              <a:ext cx="2318" cy="358"/>
              <a:chOff x="1689" y="1322"/>
              <a:chExt cx="2318" cy="358"/>
            </a:xfrm>
          </p:grpSpPr>
          <p:sp>
            <p:nvSpPr>
              <p:cNvPr id="5158" name="Rectangle 18">
                <a:extLst>
                  <a:ext uri="{FF2B5EF4-FFF2-40B4-BE49-F238E27FC236}">
                    <a16:creationId xmlns:a16="http://schemas.microsoft.com/office/drawing/2014/main" id="{0D5509E3-5DF9-7346-81EF-19B28819171F}"/>
                  </a:ext>
                </a:extLst>
              </p:cNvPr>
              <p:cNvSpPr>
                <a:spLocks noChangeAspect="1" noChangeArrowheads="1"/>
              </p:cNvSpPr>
              <p:nvPr/>
            </p:nvSpPr>
            <p:spPr bwMode="auto">
              <a:xfrm>
                <a:off x="1689" y="1377"/>
                <a:ext cx="2215" cy="203"/>
              </a:xfrm>
              <a:prstGeom prst="rect">
                <a:avLst/>
              </a:prstGeom>
              <a:solidFill>
                <a:srgbClr val="CCECFF"/>
              </a:solidFill>
              <a:ln w="12700">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5159" name="Group 19">
                <a:extLst>
                  <a:ext uri="{FF2B5EF4-FFF2-40B4-BE49-F238E27FC236}">
                    <a16:creationId xmlns:a16="http://schemas.microsoft.com/office/drawing/2014/main" id="{45512702-250F-D848-8E5F-F9D67D563ABD}"/>
                  </a:ext>
                </a:extLst>
              </p:cNvPr>
              <p:cNvGrpSpPr>
                <a:grpSpLocks/>
              </p:cNvGrpSpPr>
              <p:nvPr/>
            </p:nvGrpSpPr>
            <p:grpSpPr bwMode="auto">
              <a:xfrm>
                <a:off x="1784" y="1322"/>
                <a:ext cx="2223" cy="281"/>
                <a:chOff x="1784" y="1322"/>
                <a:chExt cx="2223" cy="281"/>
              </a:xfrm>
            </p:grpSpPr>
            <p:sp>
              <p:nvSpPr>
                <p:cNvPr id="5161" name="Rectangle 20">
                  <a:extLst>
                    <a:ext uri="{FF2B5EF4-FFF2-40B4-BE49-F238E27FC236}">
                      <a16:creationId xmlns:a16="http://schemas.microsoft.com/office/drawing/2014/main" id="{63368133-30E1-6B45-9F3B-5B569802A6AA}"/>
                    </a:ext>
                  </a:extLst>
                </p:cNvPr>
                <p:cNvSpPr>
                  <a:spLocks noChangeAspect="1" noChangeArrowheads="1"/>
                </p:cNvSpPr>
                <p:nvPr/>
              </p:nvSpPr>
              <p:spPr bwMode="auto">
                <a:xfrm>
                  <a:off x="1784" y="1335"/>
                  <a:ext cx="2223"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solidFill>
                        <a:srgbClr val="CC0000"/>
                      </a:solidFill>
                      <a:latin typeface="Tahoma" panose="020B0604030504040204" pitchFamily="34" charset="0"/>
                    </a:rPr>
                    <a:t>Choose Level of Significance </a:t>
                  </a:r>
                </a:p>
              </p:txBody>
            </p:sp>
            <p:sp>
              <p:nvSpPr>
                <p:cNvPr id="5162" name="Rectangle 21">
                  <a:extLst>
                    <a:ext uri="{FF2B5EF4-FFF2-40B4-BE49-F238E27FC236}">
                      <a16:creationId xmlns:a16="http://schemas.microsoft.com/office/drawing/2014/main" id="{61FA5253-6A37-494B-ABCD-59418B534788}"/>
                    </a:ext>
                  </a:extLst>
                </p:cNvPr>
                <p:cNvSpPr>
                  <a:spLocks noChangeAspect="1" noChangeArrowheads="1"/>
                </p:cNvSpPr>
                <p:nvPr/>
              </p:nvSpPr>
              <p:spPr bwMode="auto">
                <a:xfrm>
                  <a:off x="3680" y="1322"/>
                  <a:ext cx="199"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 typeface="Symbol" pitchFamily="2" charset="2"/>
                    <a:buChar char="_"/>
                  </a:pPr>
                  <a:endParaRPr lang="en-US" altLang="en-US" sz="2000">
                    <a:solidFill>
                      <a:srgbClr val="CC0000"/>
                    </a:solidFill>
                    <a:latin typeface="Tahoma" panose="020B0604030504040204" pitchFamily="34" charset="0"/>
                  </a:endParaRPr>
                </a:p>
              </p:txBody>
            </p:sp>
          </p:grpSp>
          <p:sp>
            <p:nvSpPr>
              <p:cNvPr id="5160" name="Line 22">
                <a:extLst>
                  <a:ext uri="{FF2B5EF4-FFF2-40B4-BE49-F238E27FC236}">
                    <a16:creationId xmlns:a16="http://schemas.microsoft.com/office/drawing/2014/main" id="{7F9F91B3-9B1E-8A49-8689-F2DA6D96AF67}"/>
                  </a:ext>
                </a:extLst>
              </p:cNvPr>
              <p:cNvSpPr>
                <a:spLocks noChangeAspect="1" noChangeShapeType="1"/>
              </p:cNvSpPr>
              <p:nvPr/>
            </p:nvSpPr>
            <p:spPr bwMode="auto">
              <a:xfrm>
                <a:off x="2767" y="1546"/>
                <a:ext cx="0" cy="134"/>
              </a:xfrm>
              <a:prstGeom prst="line">
                <a:avLst/>
              </a:prstGeom>
              <a:noFill/>
              <a:ln w="12700">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130" name="Group 23">
              <a:extLst>
                <a:ext uri="{FF2B5EF4-FFF2-40B4-BE49-F238E27FC236}">
                  <a16:creationId xmlns:a16="http://schemas.microsoft.com/office/drawing/2014/main" id="{4C1D326B-AD46-D74F-8347-871109656A84}"/>
                </a:ext>
              </a:extLst>
            </p:cNvPr>
            <p:cNvGrpSpPr>
              <a:grpSpLocks/>
            </p:cNvGrpSpPr>
            <p:nvPr/>
          </p:nvGrpSpPr>
          <p:grpSpPr bwMode="auto">
            <a:xfrm>
              <a:off x="432" y="2304"/>
              <a:ext cx="4164" cy="727"/>
              <a:chOff x="720" y="2304"/>
              <a:chExt cx="4164" cy="727"/>
            </a:xfrm>
          </p:grpSpPr>
          <p:sp>
            <p:nvSpPr>
              <p:cNvPr id="5151" name="Line 24">
                <a:extLst>
                  <a:ext uri="{FF2B5EF4-FFF2-40B4-BE49-F238E27FC236}">
                    <a16:creationId xmlns:a16="http://schemas.microsoft.com/office/drawing/2014/main" id="{08ACFD39-05AB-E147-9073-06767ACA756B}"/>
                  </a:ext>
                </a:extLst>
              </p:cNvPr>
              <p:cNvSpPr>
                <a:spLocks noChangeAspect="1" noChangeShapeType="1"/>
              </p:cNvSpPr>
              <p:nvPr/>
            </p:nvSpPr>
            <p:spPr bwMode="auto">
              <a:xfrm flipH="1">
                <a:off x="1426" y="2887"/>
                <a:ext cx="8" cy="144"/>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152" name="Group 25">
                <a:extLst>
                  <a:ext uri="{FF2B5EF4-FFF2-40B4-BE49-F238E27FC236}">
                    <a16:creationId xmlns:a16="http://schemas.microsoft.com/office/drawing/2014/main" id="{198792CA-E80C-A04B-9BD4-7DA9229E5BB2}"/>
                  </a:ext>
                </a:extLst>
              </p:cNvPr>
              <p:cNvGrpSpPr>
                <a:grpSpLocks/>
              </p:cNvGrpSpPr>
              <p:nvPr/>
            </p:nvGrpSpPr>
            <p:grpSpPr bwMode="auto">
              <a:xfrm>
                <a:off x="720" y="2304"/>
                <a:ext cx="4164" cy="624"/>
                <a:chOff x="720" y="2304"/>
                <a:chExt cx="4164" cy="624"/>
              </a:xfrm>
            </p:grpSpPr>
            <p:sp>
              <p:nvSpPr>
                <p:cNvPr id="5154" name="Rectangle 26">
                  <a:extLst>
                    <a:ext uri="{FF2B5EF4-FFF2-40B4-BE49-F238E27FC236}">
                      <a16:creationId xmlns:a16="http://schemas.microsoft.com/office/drawing/2014/main" id="{9676D718-364A-CE4A-8241-E15961B8B3F5}"/>
                    </a:ext>
                  </a:extLst>
                </p:cNvPr>
                <p:cNvSpPr>
                  <a:spLocks noChangeAspect="1" noChangeArrowheads="1"/>
                </p:cNvSpPr>
                <p:nvPr/>
              </p:nvSpPr>
              <p:spPr bwMode="auto">
                <a:xfrm>
                  <a:off x="768" y="2355"/>
                  <a:ext cx="1548" cy="573"/>
                </a:xfrm>
                <a:prstGeom prst="rect">
                  <a:avLst/>
                </a:prstGeom>
                <a:solidFill>
                  <a:srgbClr val="CCECFF"/>
                </a:solidFill>
                <a:ln w="12700">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55" name="Rectangle 27">
                  <a:extLst>
                    <a:ext uri="{FF2B5EF4-FFF2-40B4-BE49-F238E27FC236}">
                      <a16:creationId xmlns:a16="http://schemas.microsoft.com/office/drawing/2014/main" id="{8D9F9615-57F2-0D48-B400-C85AEEC5F8B3}"/>
                    </a:ext>
                  </a:extLst>
                </p:cNvPr>
                <p:cNvSpPr>
                  <a:spLocks noChangeAspect="1" noChangeArrowheads="1"/>
                </p:cNvSpPr>
                <p:nvPr/>
              </p:nvSpPr>
              <p:spPr bwMode="auto">
                <a:xfrm>
                  <a:off x="720" y="2328"/>
                  <a:ext cx="1643"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000">
                      <a:solidFill>
                        <a:srgbClr val="CC0000"/>
                      </a:solidFill>
                      <a:latin typeface="Tahoma" panose="020B0604030504040204" pitchFamily="34" charset="0"/>
                    </a:rPr>
                    <a:t>Determine Prob Assoc with Test Stat</a:t>
                  </a:r>
                </a:p>
              </p:txBody>
            </p:sp>
            <p:sp>
              <p:nvSpPr>
                <p:cNvPr id="5156" name="Rectangle 28">
                  <a:extLst>
                    <a:ext uri="{FF2B5EF4-FFF2-40B4-BE49-F238E27FC236}">
                      <a16:creationId xmlns:a16="http://schemas.microsoft.com/office/drawing/2014/main" id="{969DAD3C-C1A5-1C43-BBC1-A09825A373DE}"/>
                    </a:ext>
                  </a:extLst>
                </p:cNvPr>
                <p:cNvSpPr>
                  <a:spLocks noChangeAspect="1" noChangeArrowheads="1"/>
                </p:cNvSpPr>
                <p:nvPr/>
              </p:nvSpPr>
              <p:spPr bwMode="auto">
                <a:xfrm>
                  <a:off x="3308" y="2351"/>
                  <a:ext cx="1492" cy="544"/>
                </a:xfrm>
                <a:prstGeom prst="rect">
                  <a:avLst/>
                </a:prstGeom>
                <a:solidFill>
                  <a:srgbClr val="CCECFF"/>
                </a:solidFill>
                <a:ln w="12700">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57" name="Rectangle 29">
                  <a:extLst>
                    <a:ext uri="{FF2B5EF4-FFF2-40B4-BE49-F238E27FC236}">
                      <a16:creationId xmlns:a16="http://schemas.microsoft.com/office/drawing/2014/main" id="{CBDF4CF5-14E0-504F-938F-C9C0485208C7}"/>
                    </a:ext>
                  </a:extLst>
                </p:cNvPr>
                <p:cNvSpPr>
                  <a:spLocks noChangeAspect="1" noChangeArrowheads="1"/>
                </p:cNvSpPr>
                <p:nvPr/>
              </p:nvSpPr>
              <p:spPr bwMode="auto">
                <a:xfrm>
                  <a:off x="3241" y="2304"/>
                  <a:ext cx="1643" cy="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solidFill>
                        <a:srgbClr val="CC0000"/>
                      </a:solidFill>
                      <a:latin typeface="Tahoma" panose="020B0604030504040204" pitchFamily="34" charset="0"/>
                    </a:rPr>
                    <a:t>Determine Critical Value of Test Stat </a:t>
                  </a:r>
                </a:p>
                <a:p>
                  <a:pPr algn="ctr"/>
                  <a:r>
                    <a:rPr lang="en-US" altLang="en-US">
                      <a:solidFill>
                        <a:srgbClr val="CC0000"/>
                      </a:solidFill>
                      <a:latin typeface="Tahoma" panose="020B0604030504040204" pitchFamily="34" charset="0"/>
                    </a:rPr>
                    <a:t>TS</a:t>
                  </a:r>
                  <a:r>
                    <a:rPr lang="en-US" altLang="en-US" sz="1600" baseline="-25000">
                      <a:solidFill>
                        <a:srgbClr val="CC0000"/>
                      </a:solidFill>
                      <a:latin typeface="Tahoma" panose="020B0604030504040204" pitchFamily="34" charset="0"/>
                    </a:rPr>
                    <a:t>CR</a:t>
                  </a:r>
                  <a:r>
                    <a:rPr lang="en-US" altLang="en-US">
                      <a:solidFill>
                        <a:srgbClr val="CC0000"/>
                      </a:solidFill>
                      <a:latin typeface="Tahoma" panose="020B0604030504040204" pitchFamily="34" charset="0"/>
                    </a:rPr>
                    <a:t> </a:t>
                  </a:r>
                </a:p>
              </p:txBody>
            </p:sp>
          </p:grpSp>
          <p:sp>
            <p:nvSpPr>
              <p:cNvPr id="5153" name="Line 30">
                <a:extLst>
                  <a:ext uri="{FF2B5EF4-FFF2-40B4-BE49-F238E27FC236}">
                    <a16:creationId xmlns:a16="http://schemas.microsoft.com/office/drawing/2014/main" id="{FF204D08-F38E-AE47-9888-C3B518B34CD5}"/>
                  </a:ext>
                </a:extLst>
              </p:cNvPr>
              <p:cNvSpPr>
                <a:spLocks noChangeAspect="1" noChangeShapeType="1"/>
              </p:cNvSpPr>
              <p:nvPr/>
            </p:nvSpPr>
            <p:spPr bwMode="auto">
              <a:xfrm>
                <a:off x="4064" y="2887"/>
                <a:ext cx="1" cy="14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131" name="Group 31">
              <a:extLst>
                <a:ext uri="{FF2B5EF4-FFF2-40B4-BE49-F238E27FC236}">
                  <a16:creationId xmlns:a16="http://schemas.microsoft.com/office/drawing/2014/main" id="{91177E45-96CE-F143-9863-363762AA5D20}"/>
                </a:ext>
              </a:extLst>
            </p:cNvPr>
            <p:cNvGrpSpPr>
              <a:grpSpLocks/>
            </p:cNvGrpSpPr>
            <p:nvPr/>
          </p:nvGrpSpPr>
          <p:grpSpPr bwMode="auto">
            <a:xfrm>
              <a:off x="432" y="2973"/>
              <a:ext cx="4170" cy="729"/>
              <a:chOff x="720" y="2973"/>
              <a:chExt cx="4170" cy="729"/>
            </a:xfrm>
          </p:grpSpPr>
          <p:sp>
            <p:nvSpPr>
              <p:cNvPr id="5144" name="Line 32">
                <a:extLst>
                  <a:ext uri="{FF2B5EF4-FFF2-40B4-BE49-F238E27FC236}">
                    <a16:creationId xmlns:a16="http://schemas.microsoft.com/office/drawing/2014/main" id="{987189EC-A8A9-0445-84AE-45DE48E18783}"/>
                  </a:ext>
                </a:extLst>
              </p:cNvPr>
              <p:cNvSpPr>
                <a:spLocks noChangeAspect="1" noChangeShapeType="1"/>
              </p:cNvSpPr>
              <p:nvPr/>
            </p:nvSpPr>
            <p:spPr bwMode="auto">
              <a:xfrm flipH="1">
                <a:off x="1426" y="3557"/>
                <a:ext cx="8" cy="14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45" name="Line 33">
                <a:extLst>
                  <a:ext uri="{FF2B5EF4-FFF2-40B4-BE49-F238E27FC236}">
                    <a16:creationId xmlns:a16="http://schemas.microsoft.com/office/drawing/2014/main" id="{4CA5ED3D-40DC-624F-B545-DE7D34F31E46}"/>
                  </a:ext>
                </a:extLst>
              </p:cNvPr>
              <p:cNvSpPr>
                <a:spLocks noChangeAspect="1" noChangeShapeType="1"/>
              </p:cNvSpPr>
              <p:nvPr/>
            </p:nvSpPr>
            <p:spPr bwMode="auto">
              <a:xfrm>
                <a:off x="4019" y="3557"/>
                <a:ext cx="1" cy="141"/>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146" name="Group 34">
                <a:extLst>
                  <a:ext uri="{FF2B5EF4-FFF2-40B4-BE49-F238E27FC236}">
                    <a16:creationId xmlns:a16="http://schemas.microsoft.com/office/drawing/2014/main" id="{857FCDC5-8169-1B42-96BF-CDBE3D447916}"/>
                  </a:ext>
                </a:extLst>
              </p:cNvPr>
              <p:cNvGrpSpPr>
                <a:grpSpLocks/>
              </p:cNvGrpSpPr>
              <p:nvPr/>
            </p:nvGrpSpPr>
            <p:grpSpPr bwMode="auto">
              <a:xfrm>
                <a:off x="720" y="2973"/>
                <a:ext cx="4170" cy="627"/>
                <a:chOff x="720" y="2973"/>
                <a:chExt cx="4170" cy="627"/>
              </a:xfrm>
            </p:grpSpPr>
            <p:sp>
              <p:nvSpPr>
                <p:cNvPr id="5147" name="Rectangle 35">
                  <a:extLst>
                    <a:ext uri="{FF2B5EF4-FFF2-40B4-BE49-F238E27FC236}">
                      <a16:creationId xmlns:a16="http://schemas.microsoft.com/office/drawing/2014/main" id="{1466AFAC-F477-6747-AD52-4133705BCA84}"/>
                    </a:ext>
                  </a:extLst>
                </p:cNvPr>
                <p:cNvSpPr>
                  <a:spLocks noChangeAspect="1" noChangeArrowheads="1"/>
                </p:cNvSpPr>
                <p:nvPr/>
              </p:nvSpPr>
              <p:spPr bwMode="auto">
                <a:xfrm>
                  <a:off x="3313" y="3020"/>
                  <a:ext cx="1492" cy="580"/>
                </a:xfrm>
                <a:prstGeom prst="rect">
                  <a:avLst/>
                </a:prstGeom>
                <a:solidFill>
                  <a:srgbClr val="CCECFF"/>
                </a:solidFill>
                <a:ln w="12700">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48" name="Rectangle 36">
                  <a:extLst>
                    <a:ext uri="{FF2B5EF4-FFF2-40B4-BE49-F238E27FC236}">
                      <a16:creationId xmlns:a16="http://schemas.microsoft.com/office/drawing/2014/main" id="{E09493BD-C35D-274B-9621-A00FCD9695CA}"/>
                    </a:ext>
                  </a:extLst>
                </p:cNvPr>
                <p:cNvSpPr>
                  <a:spLocks noChangeAspect="1" noChangeArrowheads="1"/>
                </p:cNvSpPr>
                <p:nvPr/>
              </p:nvSpPr>
              <p:spPr bwMode="auto">
                <a:xfrm>
                  <a:off x="3247" y="2973"/>
                  <a:ext cx="1643" cy="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solidFill>
                        <a:srgbClr val="CC0000"/>
                      </a:solidFill>
                      <a:latin typeface="Tahoma" panose="020B0604030504040204" pitchFamily="34" charset="0"/>
                    </a:rPr>
                    <a:t>Determine if TS</a:t>
                  </a:r>
                  <a:r>
                    <a:rPr lang="en-US" altLang="en-US" sz="1600" baseline="-25000">
                      <a:solidFill>
                        <a:srgbClr val="CC0000"/>
                      </a:solidFill>
                      <a:latin typeface="Tahoma" panose="020B0604030504040204" pitchFamily="34" charset="0"/>
                    </a:rPr>
                    <a:t>CR</a:t>
                  </a:r>
                </a:p>
                <a:p>
                  <a:pPr algn="ctr"/>
                  <a:r>
                    <a:rPr lang="en-US" altLang="en-US">
                      <a:solidFill>
                        <a:srgbClr val="CC0000"/>
                      </a:solidFill>
                      <a:latin typeface="Tahoma" panose="020B0604030504040204" pitchFamily="34" charset="0"/>
                    </a:rPr>
                    <a:t>  falls into (Non) Rejection Region</a:t>
                  </a:r>
                </a:p>
              </p:txBody>
            </p:sp>
            <p:sp>
              <p:nvSpPr>
                <p:cNvPr id="5149" name="Rectangle 37">
                  <a:extLst>
                    <a:ext uri="{FF2B5EF4-FFF2-40B4-BE49-F238E27FC236}">
                      <a16:creationId xmlns:a16="http://schemas.microsoft.com/office/drawing/2014/main" id="{0EFFB2F9-651E-FF4A-802F-6904B443988E}"/>
                    </a:ext>
                  </a:extLst>
                </p:cNvPr>
                <p:cNvSpPr>
                  <a:spLocks noChangeAspect="1" noChangeArrowheads="1"/>
                </p:cNvSpPr>
                <p:nvPr/>
              </p:nvSpPr>
              <p:spPr bwMode="auto">
                <a:xfrm>
                  <a:off x="780" y="3024"/>
                  <a:ext cx="1527" cy="576"/>
                </a:xfrm>
                <a:prstGeom prst="rect">
                  <a:avLst/>
                </a:prstGeom>
                <a:solidFill>
                  <a:srgbClr val="CCECFF"/>
                </a:solidFill>
                <a:ln w="12700">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50" name="Rectangle 38">
                  <a:extLst>
                    <a:ext uri="{FF2B5EF4-FFF2-40B4-BE49-F238E27FC236}">
                      <a16:creationId xmlns:a16="http://schemas.microsoft.com/office/drawing/2014/main" id="{BFF9F08C-2849-C94C-839D-208B351271B4}"/>
                    </a:ext>
                  </a:extLst>
                </p:cNvPr>
                <p:cNvSpPr>
                  <a:spLocks noChangeAspect="1" noChangeArrowheads="1"/>
                </p:cNvSpPr>
                <p:nvPr/>
              </p:nvSpPr>
              <p:spPr bwMode="auto">
                <a:xfrm>
                  <a:off x="720" y="3080"/>
                  <a:ext cx="1643"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000">
                      <a:solidFill>
                        <a:srgbClr val="CC0000"/>
                      </a:solidFill>
                      <a:latin typeface="Tahoma" panose="020B0604030504040204" pitchFamily="34" charset="0"/>
                    </a:rPr>
                    <a:t>Compare with Level of Significance, </a:t>
                  </a:r>
                  <a:r>
                    <a:rPr lang="en-US" altLang="en-US" sz="2000" b="1">
                      <a:solidFill>
                        <a:srgbClr val="CC0000"/>
                      </a:solidFill>
                      <a:latin typeface="Symbol" pitchFamily="2" charset="2"/>
                    </a:rPr>
                    <a:t></a:t>
                  </a:r>
                  <a:r>
                    <a:rPr lang="en-US" altLang="en-US" sz="2000">
                      <a:solidFill>
                        <a:srgbClr val="CC0000"/>
                      </a:solidFill>
                      <a:latin typeface="Tahoma" panose="020B0604030504040204" pitchFamily="34" charset="0"/>
                    </a:rPr>
                    <a:t> </a:t>
                  </a:r>
                </a:p>
              </p:txBody>
            </p:sp>
          </p:grpSp>
        </p:grpSp>
        <p:grpSp>
          <p:nvGrpSpPr>
            <p:cNvPr id="5132" name="Group 39">
              <a:extLst>
                <a:ext uri="{FF2B5EF4-FFF2-40B4-BE49-F238E27FC236}">
                  <a16:creationId xmlns:a16="http://schemas.microsoft.com/office/drawing/2014/main" id="{E1CDA395-B218-4C41-B24D-3ED9337073E1}"/>
                </a:ext>
              </a:extLst>
            </p:cNvPr>
            <p:cNvGrpSpPr>
              <a:grpSpLocks/>
            </p:cNvGrpSpPr>
            <p:nvPr/>
          </p:nvGrpSpPr>
          <p:grpSpPr bwMode="auto">
            <a:xfrm>
              <a:off x="1036" y="3669"/>
              <a:ext cx="2898" cy="386"/>
              <a:chOff x="1324" y="3669"/>
              <a:chExt cx="2898" cy="386"/>
            </a:xfrm>
          </p:grpSpPr>
          <p:sp>
            <p:nvSpPr>
              <p:cNvPr id="5141" name="Line 40">
                <a:extLst>
                  <a:ext uri="{FF2B5EF4-FFF2-40B4-BE49-F238E27FC236}">
                    <a16:creationId xmlns:a16="http://schemas.microsoft.com/office/drawing/2014/main" id="{268D8C62-FA0E-9741-9863-CD994EBA9E14}"/>
                  </a:ext>
                </a:extLst>
              </p:cNvPr>
              <p:cNvSpPr>
                <a:spLocks noChangeAspect="1" noChangeShapeType="1"/>
              </p:cNvSpPr>
              <p:nvPr/>
            </p:nvSpPr>
            <p:spPr bwMode="auto">
              <a:xfrm>
                <a:off x="2812" y="3915"/>
                <a:ext cx="1" cy="14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42" name="Rectangle 41">
                <a:extLst>
                  <a:ext uri="{FF2B5EF4-FFF2-40B4-BE49-F238E27FC236}">
                    <a16:creationId xmlns:a16="http://schemas.microsoft.com/office/drawing/2014/main" id="{777844D1-1BF7-B147-AE05-3B313B513819}"/>
                  </a:ext>
                </a:extLst>
              </p:cNvPr>
              <p:cNvSpPr>
                <a:spLocks noChangeAspect="1" noChangeArrowheads="1"/>
              </p:cNvSpPr>
              <p:nvPr/>
            </p:nvSpPr>
            <p:spPr bwMode="auto">
              <a:xfrm>
                <a:off x="1324" y="3701"/>
                <a:ext cx="2898" cy="235"/>
              </a:xfrm>
              <a:prstGeom prst="rect">
                <a:avLst/>
              </a:prstGeom>
              <a:solidFill>
                <a:srgbClr val="CCECFF"/>
              </a:solidFill>
              <a:ln w="12700">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43" name="Rectangle 42">
                <a:extLst>
                  <a:ext uri="{FF2B5EF4-FFF2-40B4-BE49-F238E27FC236}">
                    <a16:creationId xmlns:a16="http://schemas.microsoft.com/office/drawing/2014/main" id="{4254358B-DF47-3A4E-A67E-AF549BA1C225}"/>
                  </a:ext>
                </a:extLst>
              </p:cNvPr>
              <p:cNvSpPr>
                <a:spLocks noChangeAspect="1" noChangeArrowheads="1"/>
              </p:cNvSpPr>
              <p:nvPr/>
            </p:nvSpPr>
            <p:spPr bwMode="auto">
              <a:xfrm>
                <a:off x="1842" y="3669"/>
                <a:ext cx="1980"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solidFill>
                      <a:srgbClr val="CC0000"/>
                    </a:solidFill>
                    <a:latin typeface="Tahoma" panose="020B0604030504040204" pitchFamily="34" charset="0"/>
                  </a:rPr>
                  <a:t>Reject/Do not Reject H</a:t>
                </a:r>
                <a:r>
                  <a:rPr lang="en-US" altLang="en-US" sz="2000" baseline="-25000">
                    <a:solidFill>
                      <a:srgbClr val="CC0000"/>
                    </a:solidFill>
                    <a:latin typeface="Tahoma" panose="020B0604030504040204" pitchFamily="34" charset="0"/>
                  </a:rPr>
                  <a:t>0</a:t>
                </a:r>
              </a:p>
            </p:txBody>
          </p:sp>
        </p:grpSp>
        <p:grpSp>
          <p:nvGrpSpPr>
            <p:cNvPr id="5133" name="Group 43">
              <a:extLst>
                <a:ext uri="{FF2B5EF4-FFF2-40B4-BE49-F238E27FC236}">
                  <a16:creationId xmlns:a16="http://schemas.microsoft.com/office/drawing/2014/main" id="{F33ECB53-555B-BD42-87DE-3ECE31FFA344}"/>
                </a:ext>
              </a:extLst>
            </p:cNvPr>
            <p:cNvGrpSpPr>
              <a:grpSpLocks/>
            </p:cNvGrpSpPr>
            <p:nvPr/>
          </p:nvGrpSpPr>
          <p:grpSpPr bwMode="auto">
            <a:xfrm>
              <a:off x="1114" y="1694"/>
              <a:ext cx="3014" cy="635"/>
              <a:chOff x="1402" y="1694"/>
              <a:chExt cx="3014" cy="635"/>
            </a:xfrm>
          </p:grpSpPr>
          <p:sp>
            <p:nvSpPr>
              <p:cNvPr id="5134" name="Line 44">
                <a:extLst>
                  <a:ext uri="{FF2B5EF4-FFF2-40B4-BE49-F238E27FC236}">
                    <a16:creationId xmlns:a16="http://schemas.microsoft.com/office/drawing/2014/main" id="{AA108E1E-C809-2248-9AAA-0D170338567A}"/>
                  </a:ext>
                </a:extLst>
              </p:cNvPr>
              <p:cNvSpPr>
                <a:spLocks noChangeAspect="1" noChangeShapeType="1"/>
              </p:cNvSpPr>
              <p:nvPr/>
            </p:nvSpPr>
            <p:spPr bwMode="auto">
              <a:xfrm>
                <a:off x="1426" y="2127"/>
                <a:ext cx="2861"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5" name="Line 45">
                <a:extLst>
                  <a:ext uri="{FF2B5EF4-FFF2-40B4-BE49-F238E27FC236}">
                    <a16:creationId xmlns:a16="http://schemas.microsoft.com/office/drawing/2014/main" id="{6DA1B943-01DA-B546-AA4B-D7D212CAB824}"/>
                  </a:ext>
                </a:extLst>
              </p:cNvPr>
              <p:cNvSpPr>
                <a:spLocks noChangeAspect="1" noChangeShapeType="1"/>
              </p:cNvSpPr>
              <p:nvPr/>
            </p:nvSpPr>
            <p:spPr bwMode="auto">
              <a:xfrm>
                <a:off x="1426" y="2127"/>
                <a:ext cx="1" cy="20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36" name="Line 46">
                <a:extLst>
                  <a:ext uri="{FF2B5EF4-FFF2-40B4-BE49-F238E27FC236}">
                    <a16:creationId xmlns:a16="http://schemas.microsoft.com/office/drawing/2014/main" id="{8E338E6B-D32A-144E-8072-DCA18477D962}"/>
                  </a:ext>
                </a:extLst>
              </p:cNvPr>
              <p:cNvSpPr>
                <a:spLocks noChangeAspect="1" noChangeShapeType="1"/>
              </p:cNvSpPr>
              <p:nvPr/>
            </p:nvSpPr>
            <p:spPr bwMode="auto">
              <a:xfrm>
                <a:off x="4287" y="2127"/>
                <a:ext cx="1" cy="20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5137" name="Group 47">
                <a:extLst>
                  <a:ext uri="{FF2B5EF4-FFF2-40B4-BE49-F238E27FC236}">
                    <a16:creationId xmlns:a16="http://schemas.microsoft.com/office/drawing/2014/main" id="{3D553159-8F47-D44F-A2C6-49B82FD9D873}"/>
                  </a:ext>
                </a:extLst>
              </p:cNvPr>
              <p:cNvGrpSpPr>
                <a:grpSpLocks/>
              </p:cNvGrpSpPr>
              <p:nvPr/>
            </p:nvGrpSpPr>
            <p:grpSpPr bwMode="auto">
              <a:xfrm>
                <a:off x="1402" y="1694"/>
                <a:ext cx="3014" cy="433"/>
                <a:chOff x="1402" y="1694"/>
                <a:chExt cx="3014" cy="433"/>
              </a:xfrm>
            </p:grpSpPr>
            <p:sp>
              <p:nvSpPr>
                <p:cNvPr id="5138" name="Rectangle 48">
                  <a:extLst>
                    <a:ext uri="{FF2B5EF4-FFF2-40B4-BE49-F238E27FC236}">
                      <a16:creationId xmlns:a16="http://schemas.microsoft.com/office/drawing/2014/main" id="{44DF0D87-3405-9048-A674-72133BF517D8}"/>
                    </a:ext>
                  </a:extLst>
                </p:cNvPr>
                <p:cNvSpPr>
                  <a:spLocks noChangeAspect="1" noChangeArrowheads="1"/>
                </p:cNvSpPr>
                <p:nvPr/>
              </p:nvSpPr>
              <p:spPr bwMode="auto">
                <a:xfrm>
                  <a:off x="1402" y="1707"/>
                  <a:ext cx="3014" cy="234"/>
                </a:xfrm>
                <a:prstGeom prst="rect">
                  <a:avLst/>
                </a:prstGeom>
                <a:solidFill>
                  <a:srgbClr val="CCECFF"/>
                </a:solidFill>
                <a:ln w="12700">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39" name="Rectangle 49">
                  <a:extLst>
                    <a:ext uri="{FF2B5EF4-FFF2-40B4-BE49-F238E27FC236}">
                      <a16:creationId xmlns:a16="http://schemas.microsoft.com/office/drawing/2014/main" id="{7A10FE45-EC2F-314F-B2A3-47E3B3653740}"/>
                    </a:ext>
                  </a:extLst>
                </p:cNvPr>
                <p:cNvSpPr>
                  <a:spLocks noChangeAspect="1" noChangeArrowheads="1"/>
                </p:cNvSpPr>
                <p:nvPr/>
              </p:nvSpPr>
              <p:spPr bwMode="auto">
                <a:xfrm>
                  <a:off x="1511" y="1694"/>
                  <a:ext cx="2179"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solidFill>
                        <a:srgbClr val="CC0000"/>
                      </a:solidFill>
                      <a:latin typeface="Tahoma" panose="020B0604030504040204" pitchFamily="34" charset="0"/>
                    </a:rPr>
                    <a:t>Calculate Test Statistic TS</a:t>
                  </a:r>
                  <a:r>
                    <a:rPr lang="en-US" altLang="en-US" sz="1600" baseline="-25000">
                      <a:solidFill>
                        <a:srgbClr val="CC0000"/>
                      </a:solidFill>
                      <a:latin typeface="Tahoma" panose="020B0604030504040204" pitchFamily="34" charset="0"/>
                    </a:rPr>
                    <a:t>CAL</a:t>
                  </a:r>
                  <a:r>
                    <a:rPr lang="en-US" altLang="en-US" sz="2000">
                      <a:solidFill>
                        <a:srgbClr val="CC0000"/>
                      </a:solidFill>
                      <a:latin typeface="Tahoma" panose="020B0604030504040204" pitchFamily="34" charset="0"/>
                    </a:rPr>
                    <a:t> </a:t>
                  </a:r>
                </a:p>
              </p:txBody>
            </p:sp>
            <p:sp>
              <p:nvSpPr>
                <p:cNvPr id="5140" name="Line 50">
                  <a:extLst>
                    <a:ext uri="{FF2B5EF4-FFF2-40B4-BE49-F238E27FC236}">
                      <a16:creationId xmlns:a16="http://schemas.microsoft.com/office/drawing/2014/main" id="{3BA8223B-BD3F-0F43-B657-E2EBFF153F3B}"/>
                    </a:ext>
                  </a:extLst>
                </p:cNvPr>
                <p:cNvSpPr>
                  <a:spLocks noChangeAspect="1" noChangeShapeType="1"/>
                </p:cNvSpPr>
                <p:nvPr/>
              </p:nvSpPr>
              <p:spPr bwMode="auto">
                <a:xfrm>
                  <a:off x="2767" y="1948"/>
                  <a:ext cx="0" cy="179"/>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grpSp>
    </p:spTree>
    <p:extLst>
      <p:ext uri="{BB962C8B-B14F-4D97-AF65-F5344CB8AC3E}">
        <p14:creationId xmlns:p14="http://schemas.microsoft.com/office/powerpoint/2010/main" val="22329530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0-#ppt_w/2"/>
                                          </p:val>
                                        </p:tav>
                                        <p:tav tm="100000">
                                          <p:val>
                                            <p:strVal val="#ppt_x"/>
                                          </p:val>
                                        </p:tav>
                                      </p:tavLst>
                                    </p:anim>
                                    <p:anim calcmode="lin" valueType="num">
                                      <p:cBhvr additive="base">
                                        <p:cTn id="8" dur="500" fill="hold"/>
                                        <p:tgtEl>
                                          <p:spTgt spid="409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E88DE53-0BBA-274F-B7B3-E2F90A385426}"/>
              </a:ext>
            </a:extLst>
          </p:cNvPr>
          <p:cNvSpPr>
            <a:spLocks noGrp="1" noChangeArrowheads="1"/>
          </p:cNvSpPr>
          <p:nvPr>
            <p:ph type="title"/>
          </p:nvPr>
        </p:nvSpPr>
        <p:spPr>
          <a:xfrm>
            <a:off x="1828800" y="263525"/>
            <a:ext cx="8610600" cy="1066800"/>
          </a:xfrm>
        </p:spPr>
        <p:txBody>
          <a:bodyPr>
            <a:normAutofit fontScale="90000"/>
          </a:bodyPr>
          <a:lstStyle/>
          <a:p>
            <a:pPr eaLnBrk="1" hangingPunct="1"/>
            <a:r>
              <a:rPr lang="en-US" altLang="en-US" sz="3900" b="1">
                <a:solidFill>
                  <a:srgbClr val="800080"/>
                </a:solidFill>
              </a:rPr>
              <a:t>Step 1: Formulate the Hypothesis</a:t>
            </a:r>
          </a:p>
        </p:txBody>
      </p:sp>
      <p:sp>
        <p:nvSpPr>
          <p:cNvPr id="7171" name="Rectangle 3">
            <a:extLst>
              <a:ext uri="{FF2B5EF4-FFF2-40B4-BE49-F238E27FC236}">
                <a16:creationId xmlns:a16="http://schemas.microsoft.com/office/drawing/2014/main" id="{B42E7C8F-3CC1-0C41-BDAA-D7E04D5ED228}"/>
              </a:ext>
            </a:extLst>
          </p:cNvPr>
          <p:cNvSpPr>
            <a:spLocks noGrp="1" noChangeArrowheads="1"/>
          </p:cNvSpPr>
          <p:nvPr>
            <p:ph type="body" idx="1"/>
          </p:nvPr>
        </p:nvSpPr>
        <p:spPr>
          <a:xfrm>
            <a:off x="2057400" y="1787525"/>
            <a:ext cx="8610600" cy="4572000"/>
          </a:xfrm>
        </p:spPr>
        <p:txBody>
          <a:bodyPr/>
          <a:lstStyle/>
          <a:p>
            <a:pPr eaLnBrk="1" hangingPunct="1">
              <a:spcBef>
                <a:spcPct val="60000"/>
              </a:spcBef>
              <a:buClr>
                <a:srgbClr val="CC0000"/>
              </a:buClr>
            </a:pPr>
            <a:r>
              <a:rPr lang="en-US" altLang="en-US" sz="2800" dirty="0">
                <a:solidFill>
                  <a:srgbClr val="CC0000"/>
                </a:solidFill>
              </a:rPr>
              <a:t>A </a:t>
            </a:r>
            <a:r>
              <a:rPr lang="en-US" altLang="en-US" sz="2800" b="1" dirty="0">
                <a:solidFill>
                  <a:srgbClr val="800080"/>
                </a:solidFill>
              </a:rPr>
              <a:t>null hypothesis</a:t>
            </a:r>
            <a:r>
              <a:rPr lang="en-US" altLang="en-US" sz="2800" dirty="0">
                <a:solidFill>
                  <a:srgbClr val="CC0000"/>
                </a:solidFill>
              </a:rPr>
              <a:t> is a statement of the status quo, one of no difference or no effect.  If the null hypothesis is not rejected, no changes will be made.  </a:t>
            </a:r>
          </a:p>
          <a:p>
            <a:pPr eaLnBrk="1" hangingPunct="1">
              <a:spcBef>
                <a:spcPct val="60000"/>
              </a:spcBef>
              <a:buClr>
                <a:srgbClr val="CC0000"/>
              </a:buClr>
            </a:pPr>
            <a:r>
              <a:rPr lang="en-US" altLang="en-US" sz="2800" dirty="0">
                <a:solidFill>
                  <a:srgbClr val="CC0000"/>
                </a:solidFill>
              </a:rPr>
              <a:t>An </a:t>
            </a:r>
            <a:r>
              <a:rPr lang="en-US" altLang="en-US" sz="2800" b="1" dirty="0">
                <a:solidFill>
                  <a:srgbClr val="800080"/>
                </a:solidFill>
              </a:rPr>
              <a:t>alternative hypothesis</a:t>
            </a:r>
            <a:r>
              <a:rPr lang="en-US" altLang="en-US" sz="2800" dirty="0">
                <a:solidFill>
                  <a:srgbClr val="CC0000"/>
                </a:solidFill>
              </a:rPr>
              <a:t> is one in which some difference or effect is expected. </a:t>
            </a:r>
          </a:p>
          <a:p>
            <a:pPr eaLnBrk="1" hangingPunct="1">
              <a:spcBef>
                <a:spcPct val="60000"/>
              </a:spcBef>
              <a:buClr>
                <a:srgbClr val="CC0000"/>
              </a:buClr>
            </a:pPr>
            <a:endParaRPr lang="en-US" altLang="en-US" sz="2800" dirty="0">
              <a:solidFill>
                <a:srgbClr val="CC0000"/>
              </a:solidFill>
            </a:endParaRPr>
          </a:p>
        </p:txBody>
      </p:sp>
    </p:spTree>
    <p:extLst>
      <p:ext uri="{BB962C8B-B14F-4D97-AF65-F5344CB8AC3E}">
        <p14:creationId xmlns:p14="http://schemas.microsoft.com/office/powerpoint/2010/main" val="22687796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0-#ppt_w/2"/>
                                          </p:val>
                                        </p:tav>
                                        <p:tav tm="100000">
                                          <p:val>
                                            <p:strVal val="#ppt_x"/>
                                          </p:val>
                                        </p:tav>
                                      </p:tavLst>
                                    </p:anim>
                                    <p:anim calcmode="lin" valueType="num">
                                      <p:cBhvr additive="base">
                                        <p:cTn id="8" dur="500" fill="hold"/>
                                        <p:tgtEl>
                                          <p:spTgt spid="717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171"/>
                                        </p:tgtEl>
                                        <p:attrNameLst>
                                          <p:attrName>style.visibility</p:attrName>
                                        </p:attrNameLst>
                                      </p:cBhvr>
                                      <p:to>
                                        <p:strVal val="visible"/>
                                      </p:to>
                                    </p:set>
                                    <p:anim calcmode="lin" valueType="num">
                                      <p:cBhvr additive="base">
                                        <p:cTn id="12" dur="500" fill="hold"/>
                                        <p:tgtEl>
                                          <p:spTgt spid="7171"/>
                                        </p:tgtEl>
                                        <p:attrNameLst>
                                          <p:attrName>ppt_x</p:attrName>
                                        </p:attrNameLst>
                                      </p:cBhvr>
                                      <p:tavLst>
                                        <p:tav tm="0">
                                          <p:val>
                                            <p:strVal val="0-#ppt_w/2"/>
                                          </p:val>
                                        </p:tav>
                                        <p:tav tm="100000">
                                          <p:val>
                                            <p:strVal val="#ppt_x"/>
                                          </p:val>
                                        </p:tav>
                                      </p:tavLst>
                                    </p:anim>
                                    <p:anim calcmode="lin" valueType="num">
                                      <p:cBhvr additive="base">
                                        <p:cTn id="13" dur="500" fill="hold"/>
                                        <p:tgtEl>
                                          <p:spTgt spid="71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utoUpdateAnimBg="0"/>
      <p:bldP spid="7171"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E6692437-3EE2-AE45-B9EC-7B5A7C709425}"/>
              </a:ext>
            </a:extLst>
          </p:cNvPr>
          <p:cNvSpPr>
            <a:spLocks noGrp="1" noChangeArrowheads="1"/>
          </p:cNvSpPr>
          <p:nvPr>
            <p:ph type="body" idx="1"/>
          </p:nvPr>
        </p:nvSpPr>
        <p:spPr>
          <a:xfrm>
            <a:off x="2266950" y="1384300"/>
            <a:ext cx="7162800" cy="5029200"/>
          </a:xfrm>
        </p:spPr>
        <p:txBody>
          <a:bodyPr/>
          <a:lstStyle/>
          <a:p>
            <a:pPr eaLnBrk="1" hangingPunct="1">
              <a:spcBef>
                <a:spcPct val="0"/>
              </a:spcBef>
              <a:buFontTx/>
              <a:buNone/>
            </a:pPr>
            <a:r>
              <a:rPr lang="en-US" altLang="en-US" sz="2200">
                <a:solidFill>
                  <a:srgbClr val="CC0000"/>
                </a:solidFill>
              </a:rPr>
              <a:t>For the data in Table 15.1, suppose we wanted to test </a:t>
            </a:r>
          </a:p>
          <a:p>
            <a:pPr eaLnBrk="1" hangingPunct="1">
              <a:spcBef>
                <a:spcPct val="0"/>
              </a:spcBef>
              <a:buFontTx/>
              <a:buNone/>
            </a:pPr>
            <a:r>
              <a:rPr lang="en-US" altLang="en-US" sz="2200">
                <a:solidFill>
                  <a:srgbClr val="CC0000"/>
                </a:solidFill>
              </a:rPr>
              <a:t>the hypothesis that the mean familiarity rating exceeds</a:t>
            </a:r>
          </a:p>
          <a:p>
            <a:pPr eaLnBrk="1" hangingPunct="1">
              <a:spcBef>
                <a:spcPct val="0"/>
              </a:spcBef>
              <a:buFontTx/>
              <a:buNone/>
            </a:pPr>
            <a:r>
              <a:rPr lang="en-US" altLang="en-US" sz="2200">
                <a:solidFill>
                  <a:srgbClr val="CC0000"/>
                </a:solidFill>
              </a:rPr>
              <a:t>4.0, the neutral value on a 7 point scale.  A significance</a:t>
            </a:r>
          </a:p>
          <a:p>
            <a:pPr eaLnBrk="1" hangingPunct="1">
              <a:spcBef>
                <a:spcPct val="0"/>
              </a:spcBef>
              <a:buFontTx/>
              <a:buNone/>
            </a:pPr>
            <a:r>
              <a:rPr lang="en-US" altLang="en-US" sz="2200">
                <a:solidFill>
                  <a:srgbClr val="CC0000"/>
                </a:solidFill>
              </a:rPr>
              <a:t>level of     = 0.05 is selected.  The hypotheses may be</a:t>
            </a:r>
          </a:p>
          <a:p>
            <a:pPr eaLnBrk="1" hangingPunct="1">
              <a:spcBef>
                <a:spcPct val="0"/>
              </a:spcBef>
              <a:buFontTx/>
              <a:buNone/>
            </a:pPr>
            <a:r>
              <a:rPr lang="en-US" altLang="en-US" sz="2200">
                <a:solidFill>
                  <a:srgbClr val="CC0000"/>
                </a:solidFill>
              </a:rPr>
              <a:t>formulated as:</a:t>
            </a:r>
          </a:p>
        </p:txBody>
      </p:sp>
      <p:sp>
        <p:nvSpPr>
          <p:cNvPr id="116739" name="Rectangle 3">
            <a:extLst>
              <a:ext uri="{FF2B5EF4-FFF2-40B4-BE49-F238E27FC236}">
                <a16:creationId xmlns:a16="http://schemas.microsoft.com/office/drawing/2014/main" id="{76C544AF-BAEC-B74A-AC65-5C761DD4560B}"/>
              </a:ext>
            </a:extLst>
          </p:cNvPr>
          <p:cNvSpPr>
            <a:spLocks noGrp="1" noChangeArrowheads="1"/>
          </p:cNvSpPr>
          <p:nvPr>
            <p:ph type="title"/>
          </p:nvPr>
        </p:nvSpPr>
        <p:spPr>
          <a:xfrm>
            <a:off x="1905000" y="533401"/>
            <a:ext cx="8324850" cy="593725"/>
          </a:xfrm>
        </p:spPr>
        <p:txBody>
          <a:bodyPr>
            <a:normAutofit fontScale="90000"/>
          </a:bodyPr>
          <a:lstStyle/>
          <a:p>
            <a:pPr eaLnBrk="1" hangingPunct="1"/>
            <a:r>
              <a:rPr lang="en-US" altLang="en-US" b="1">
                <a:solidFill>
                  <a:srgbClr val="800080"/>
                </a:solidFill>
              </a:rPr>
              <a:t>Example of a Hypothesis Test</a:t>
            </a:r>
          </a:p>
        </p:txBody>
      </p:sp>
      <p:sp>
        <p:nvSpPr>
          <p:cNvPr id="7172" name="Rectangle 4">
            <a:extLst>
              <a:ext uri="{FF2B5EF4-FFF2-40B4-BE49-F238E27FC236}">
                <a16:creationId xmlns:a16="http://schemas.microsoft.com/office/drawing/2014/main" id="{A8B863E7-3D8E-E049-920A-69FA54C7459C}"/>
              </a:ext>
            </a:extLst>
          </p:cNvPr>
          <p:cNvSpPr>
            <a:spLocks noChangeArrowheads="1"/>
          </p:cNvSpPr>
          <p:nvPr/>
        </p:nvSpPr>
        <p:spPr bwMode="auto">
          <a:xfrm>
            <a:off x="3356308" y="2292351"/>
            <a:ext cx="25968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a:solidFill>
                  <a:srgbClr val="CC0000"/>
                </a:solidFill>
                <a:latin typeface="Symbol" pitchFamily="2" charset="2"/>
              </a:rPr>
              <a:t>a</a:t>
            </a:r>
            <a:endParaRPr lang="en-US" altLang="en-US" sz="3600" b="1">
              <a:solidFill>
                <a:srgbClr val="CC0000"/>
              </a:solidFill>
              <a:latin typeface="Tahoma" panose="020B0604030504040204" pitchFamily="34" charset="0"/>
            </a:endParaRPr>
          </a:p>
        </p:txBody>
      </p:sp>
      <p:sp>
        <p:nvSpPr>
          <p:cNvPr id="7173" name="Rectangle 5">
            <a:extLst>
              <a:ext uri="{FF2B5EF4-FFF2-40B4-BE49-F238E27FC236}">
                <a16:creationId xmlns:a16="http://schemas.microsoft.com/office/drawing/2014/main" id="{D5417741-014E-A341-B5ED-31B57602F428}"/>
              </a:ext>
            </a:extLst>
          </p:cNvPr>
          <p:cNvSpPr>
            <a:spLocks noChangeArrowheads="1"/>
          </p:cNvSpPr>
          <p:nvPr/>
        </p:nvSpPr>
        <p:spPr bwMode="auto">
          <a:xfrm>
            <a:off x="3200400" y="4572000"/>
            <a:ext cx="4419600"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pPr>
            <a:br>
              <a:rPr lang="en-US" altLang="en-US" sz="2200">
                <a:solidFill>
                  <a:srgbClr val="CC0000"/>
                </a:solidFill>
                <a:latin typeface="Tahoma" panose="020B0604030504040204" pitchFamily="34" charset="0"/>
                <a:cs typeface="Times New Roman" panose="02020603050405020304" pitchFamily="18" charset="0"/>
              </a:rPr>
            </a:br>
            <a:endParaRPr lang="en-US" altLang="en-US" sz="2200">
              <a:solidFill>
                <a:srgbClr val="CC0000"/>
              </a:solidFill>
              <a:latin typeface="Tahoma" panose="020B0604030504040204" pitchFamily="34" charset="0"/>
            </a:endParaRPr>
          </a:p>
          <a:p>
            <a:pPr>
              <a:lnSpc>
                <a:spcPct val="80000"/>
              </a:lnSpc>
            </a:pPr>
            <a:r>
              <a:rPr lang="en-US" altLang="en-US" sz="2200" i="1">
                <a:solidFill>
                  <a:srgbClr val="CC0000"/>
                </a:solidFill>
                <a:latin typeface="Tahoma" panose="020B0604030504040204" pitchFamily="34" charset="0"/>
                <a:cs typeface="Times New Roman" panose="02020603050405020304" pitchFamily="18" charset="0"/>
              </a:rPr>
              <a:t>t</a:t>
            </a:r>
            <a:r>
              <a:rPr lang="en-US" altLang="en-US" sz="2000" i="1" baseline="-25000">
                <a:solidFill>
                  <a:srgbClr val="CC0000"/>
                </a:solidFill>
                <a:latin typeface="Tahoma" panose="020B0604030504040204" pitchFamily="34" charset="0"/>
                <a:cs typeface="Times New Roman" panose="02020603050405020304" pitchFamily="18" charset="0"/>
              </a:rPr>
              <a:t>CAL</a:t>
            </a:r>
            <a:r>
              <a:rPr lang="en-US" altLang="en-US" sz="2200" i="1">
                <a:solidFill>
                  <a:srgbClr val="CC0000"/>
                </a:solidFill>
                <a:latin typeface="Tahoma" panose="020B0604030504040204" pitchFamily="34" charset="0"/>
                <a:cs typeface="Times New Roman" panose="02020603050405020304" pitchFamily="18" charset="0"/>
              </a:rPr>
              <a:t> </a:t>
            </a:r>
            <a:r>
              <a:rPr lang="en-US" altLang="en-US" sz="2200">
                <a:solidFill>
                  <a:srgbClr val="CC0000"/>
                </a:solidFill>
                <a:latin typeface="Tahoma" panose="020B0604030504040204" pitchFamily="34" charset="0"/>
                <a:cs typeface="Times New Roman" panose="02020603050405020304" pitchFamily="18" charset="0"/>
              </a:rPr>
              <a:t>= (4.724-4.0)/0.293 = 2.471</a:t>
            </a:r>
            <a:endParaRPr lang="en-US" altLang="en-US" sz="2200">
              <a:solidFill>
                <a:srgbClr val="CC0000"/>
              </a:solidFill>
              <a:latin typeface="Tahoma" panose="020B0604030504040204" pitchFamily="34" charset="0"/>
            </a:endParaRPr>
          </a:p>
        </p:txBody>
      </p:sp>
      <p:sp>
        <p:nvSpPr>
          <p:cNvPr id="7174" name="Rectangle 6">
            <a:extLst>
              <a:ext uri="{FF2B5EF4-FFF2-40B4-BE49-F238E27FC236}">
                <a16:creationId xmlns:a16="http://schemas.microsoft.com/office/drawing/2014/main" id="{B013421A-1EA4-7B48-B94D-F4B3B6948E3B}"/>
              </a:ext>
            </a:extLst>
          </p:cNvPr>
          <p:cNvSpPr>
            <a:spLocks noChangeArrowheads="1"/>
          </p:cNvSpPr>
          <p:nvPr/>
        </p:nvSpPr>
        <p:spPr bwMode="auto">
          <a:xfrm>
            <a:off x="4279901" y="3133726"/>
            <a:ext cx="879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latin typeface="Tahoma" panose="020B0604030504040204" pitchFamily="34" charset="0"/>
                <a:cs typeface="Times New Roman" panose="02020603050405020304" pitchFamily="18" charset="0"/>
              </a:rPr>
              <a:t> </a:t>
            </a:r>
            <a:r>
              <a:rPr lang="en-US" altLang="en-US" sz="2000" u="sng">
                <a:latin typeface="Tahoma" panose="020B0604030504040204" pitchFamily="34" charset="0"/>
                <a:cs typeface="Times New Roman" panose="02020603050405020304" pitchFamily="18" charset="0"/>
              </a:rPr>
              <a:t>&lt;</a:t>
            </a:r>
            <a:r>
              <a:rPr lang="en-US" altLang="en-US" sz="2000">
                <a:latin typeface="Tahoma" panose="020B0604030504040204" pitchFamily="34" charset="0"/>
                <a:cs typeface="Times New Roman" panose="02020603050405020304" pitchFamily="18" charset="0"/>
              </a:rPr>
              <a:t> 4.0</a:t>
            </a:r>
            <a:endParaRPr lang="en-US" altLang="en-US" sz="2000">
              <a:latin typeface="Tahoma" panose="020B0604030504040204" pitchFamily="34" charset="0"/>
            </a:endParaRPr>
          </a:p>
        </p:txBody>
      </p:sp>
      <p:sp>
        <p:nvSpPr>
          <p:cNvPr id="7175" name="Rectangle 7">
            <a:extLst>
              <a:ext uri="{FF2B5EF4-FFF2-40B4-BE49-F238E27FC236}">
                <a16:creationId xmlns:a16="http://schemas.microsoft.com/office/drawing/2014/main" id="{8D8DF86B-8461-8544-AC63-96F9521CC9DD}"/>
              </a:ext>
            </a:extLst>
          </p:cNvPr>
          <p:cNvSpPr>
            <a:spLocks noChangeArrowheads="1"/>
          </p:cNvSpPr>
          <p:nvPr/>
        </p:nvSpPr>
        <p:spPr bwMode="auto">
          <a:xfrm>
            <a:off x="3600450" y="3194051"/>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i="1">
                <a:latin typeface="Times New Roman" panose="02020603050405020304" pitchFamily="18" charset="0"/>
                <a:cs typeface="Times New Roman" panose="02020603050405020304" pitchFamily="18" charset="0"/>
              </a:rPr>
              <a:t>H</a:t>
            </a:r>
            <a:r>
              <a:rPr lang="en-US" altLang="en-US" sz="2000" baseline="-25000">
                <a:latin typeface="Times New Roman" panose="02020603050405020304" pitchFamily="18" charset="0"/>
                <a:cs typeface="Times New Roman" panose="02020603050405020304" pitchFamily="18" charset="0"/>
              </a:rPr>
              <a:t>0</a:t>
            </a:r>
            <a:r>
              <a:rPr lang="en-US" altLang="en-US" sz="2000">
                <a:latin typeface="Times New Roman" panose="02020603050405020304" pitchFamily="18" charset="0"/>
                <a:cs typeface="Times New Roman" panose="02020603050405020304" pitchFamily="18" charset="0"/>
              </a:rPr>
              <a:t>:  </a:t>
            </a:r>
            <a:endParaRPr lang="en-US" altLang="en-US" sz="2000">
              <a:latin typeface="Times New Roman" panose="02020603050405020304" pitchFamily="18" charset="0"/>
            </a:endParaRPr>
          </a:p>
        </p:txBody>
      </p:sp>
      <p:pic>
        <p:nvPicPr>
          <p:cNvPr id="7176" name="Picture 8">
            <a:extLst>
              <a:ext uri="{FF2B5EF4-FFF2-40B4-BE49-F238E27FC236}">
                <a16:creationId xmlns:a16="http://schemas.microsoft.com/office/drawing/2014/main" id="{8456DC5F-E977-A345-BB29-9E1E93C84C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8450" y="3651250"/>
            <a:ext cx="254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7" name="Rectangle 9">
            <a:extLst>
              <a:ext uri="{FF2B5EF4-FFF2-40B4-BE49-F238E27FC236}">
                <a16:creationId xmlns:a16="http://schemas.microsoft.com/office/drawing/2014/main" id="{99CF64E6-4C08-B841-952F-D7609E0851BF}"/>
              </a:ext>
            </a:extLst>
          </p:cNvPr>
          <p:cNvSpPr>
            <a:spLocks noChangeArrowheads="1"/>
          </p:cNvSpPr>
          <p:nvPr/>
        </p:nvSpPr>
        <p:spPr bwMode="auto">
          <a:xfrm>
            <a:off x="4286250" y="3635376"/>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latin typeface="Tahoma" panose="020B0604030504040204" pitchFamily="34" charset="0"/>
                <a:cs typeface="Times New Roman" panose="02020603050405020304" pitchFamily="18" charset="0"/>
              </a:rPr>
              <a:t> &gt; 4.0	</a:t>
            </a:r>
            <a:endParaRPr lang="en-US" altLang="en-US" sz="2000">
              <a:latin typeface="Tahoma" panose="020B0604030504040204" pitchFamily="34" charset="0"/>
            </a:endParaRPr>
          </a:p>
        </p:txBody>
      </p:sp>
      <p:pic>
        <p:nvPicPr>
          <p:cNvPr id="7178" name="Picture 10">
            <a:extLst>
              <a:ext uri="{FF2B5EF4-FFF2-40B4-BE49-F238E27FC236}">
                <a16:creationId xmlns:a16="http://schemas.microsoft.com/office/drawing/2014/main" id="{FEAF2CBE-57AF-E34E-83B7-B16A09CE90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6651" y="4184651"/>
            <a:ext cx="14271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9" name="Picture 11">
            <a:extLst>
              <a:ext uri="{FF2B5EF4-FFF2-40B4-BE49-F238E27FC236}">
                <a16:creationId xmlns:a16="http://schemas.microsoft.com/office/drawing/2014/main" id="{DEADC2B5-BA16-EF43-AE26-F84FABD08B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4648201"/>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Rectangle 12">
            <a:extLst>
              <a:ext uri="{FF2B5EF4-FFF2-40B4-BE49-F238E27FC236}">
                <a16:creationId xmlns:a16="http://schemas.microsoft.com/office/drawing/2014/main" id="{1768654E-F9DF-8047-BBC6-AB16E24F64A2}"/>
              </a:ext>
            </a:extLst>
          </p:cNvPr>
          <p:cNvSpPr>
            <a:spLocks noChangeArrowheads="1"/>
          </p:cNvSpPr>
          <p:nvPr/>
        </p:nvSpPr>
        <p:spPr bwMode="auto">
          <a:xfrm>
            <a:off x="3962400" y="4572001"/>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latin typeface="Tahoma" panose="020B0604030504040204" pitchFamily="34" charset="0"/>
                <a:cs typeface="Times New Roman" panose="02020603050405020304" pitchFamily="18" charset="0"/>
              </a:rPr>
              <a:t> =  0.293</a:t>
            </a:r>
            <a:endParaRPr lang="en-US" altLang="en-US" sz="2000">
              <a:latin typeface="Tahoma" panose="020B0604030504040204" pitchFamily="34" charset="0"/>
            </a:endParaRPr>
          </a:p>
        </p:txBody>
      </p:sp>
      <p:pic>
        <p:nvPicPr>
          <p:cNvPr id="7181" name="Picture 13">
            <a:extLst>
              <a:ext uri="{FF2B5EF4-FFF2-40B4-BE49-F238E27FC236}">
                <a16:creationId xmlns:a16="http://schemas.microsoft.com/office/drawing/2014/main" id="{9EF69ABD-5822-1141-A282-BED9B20E5F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3850" y="3194050"/>
            <a:ext cx="254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2" name="Rectangle 14">
            <a:extLst>
              <a:ext uri="{FF2B5EF4-FFF2-40B4-BE49-F238E27FC236}">
                <a16:creationId xmlns:a16="http://schemas.microsoft.com/office/drawing/2014/main" id="{F0347615-6C6E-634E-80A3-DC1F0691203D}"/>
              </a:ext>
            </a:extLst>
          </p:cNvPr>
          <p:cNvSpPr>
            <a:spLocks noChangeArrowheads="1"/>
          </p:cNvSpPr>
          <p:nvPr/>
        </p:nvSpPr>
        <p:spPr bwMode="auto">
          <a:xfrm>
            <a:off x="3600450" y="3635376"/>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i="1">
                <a:latin typeface="Times New Roman" panose="02020603050405020304" pitchFamily="18" charset="0"/>
                <a:cs typeface="Times New Roman" panose="02020603050405020304" pitchFamily="18" charset="0"/>
              </a:rPr>
              <a:t>H</a:t>
            </a:r>
            <a:r>
              <a:rPr lang="en-US" altLang="en-US" sz="2000" baseline="-25000">
                <a:latin typeface="Times New Roman" panose="02020603050405020304" pitchFamily="18" charset="0"/>
                <a:cs typeface="Times New Roman" panose="02020603050405020304" pitchFamily="18" charset="0"/>
              </a:rPr>
              <a:t>1</a:t>
            </a:r>
            <a:r>
              <a:rPr lang="en-US" altLang="en-US" sz="2000">
                <a:latin typeface="Times New Roman" panose="02020603050405020304" pitchFamily="18" charset="0"/>
                <a:cs typeface="Times New Roman" panose="02020603050405020304" pitchFamily="18" charset="0"/>
              </a:rPr>
              <a:t>:  </a:t>
            </a:r>
            <a:endParaRPr lang="en-US" altLang="en-US" sz="2000">
              <a:latin typeface="Times New Roman" panose="02020603050405020304" pitchFamily="18" charset="0"/>
            </a:endParaRPr>
          </a:p>
        </p:txBody>
      </p:sp>
    </p:spTree>
    <p:extLst>
      <p:ext uri="{BB962C8B-B14F-4D97-AF65-F5344CB8AC3E}">
        <p14:creationId xmlns:p14="http://schemas.microsoft.com/office/powerpoint/2010/main" val="35338756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6739"/>
                                        </p:tgtEl>
                                        <p:attrNameLst>
                                          <p:attrName>style.visibility</p:attrName>
                                        </p:attrNameLst>
                                      </p:cBhvr>
                                      <p:to>
                                        <p:strVal val="visible"/>
                                      </p:to>
                                    </p:set>
                                    <p:anim calcmode="lin" valueType="num">
                                      <p:cBhvr additive="base">
                                        <p:cTn id="7" dur="500" fill="hold"/>
                                        <p:tgtEl>
                                          <p:spTgt spid="116739"/>
                                        </p:tgtEl>
                                        <p:attrNameLst>
                                          <p:attrName>ppt_x</p:attrName>
                                        </p:attrNameLst>
                                      </p:cBhvr>
                                      <p:tavLst>
                                        <p:tav tm="0">
                                          <p:val>
                                            <p:strVal val="0-#ppt_w/2"/>
                                          </p:val>
                                        </p:tav>
                                        <p:tav tm="100000">
                                          <p:val>
                                            <p:strVal val="#ppt_x"/>
                                          </p:val>
                                        </p:tav>
                                      </p:tavLst>
                                    </p:anim>
                                    <p:anim calcmode="lin" valueType="num">
                                      <p:cBhvr additive="base">
                                        <p:cTn id="8" dur="500" fill="hold"/>
                                        <p:tgtEl>
                                          <p:spTgt spid="11673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16738"/>
                                        </p:tgtEl>
                                        <p:attrNameLst>
                                          <p:attrName>style.visibility</p:attrName>
                                        </p:attrNameLst>
                                      </p:cBhvr>
                                      <p:to>
                                        <p:strVal val="visible"/>
                                      </p:to>
                                    </p:set>
                                    <p:anim calcmode="lin" valueType="num">
                                      <p:cBhvr additive="base">
                                        <p:cTn id="12" dur="500" fill="hold"/>
                                        <p:tgtEl>
                                          <p:spTgt spid="116738"/>
                                        </p:tgtEl>
                                        <p:attrNameLst>
                                          <p:attrName>ppt_x</p:attrName>
                                        </p:attrNameLst>
                                      </p:cBhvr>
                                      <p:tavLst>
                                        <p:tav tm="0">
                                          <p:val>
                                            <p:strVal val="0-#ppt_w/2"/>
                                          </p:val>
                                        </p:tav>
                                        <p:tav tm="100000">
                                          <p:val>
                                            <p:strVal val="#ppt_x"/>
                                          </p:val>
                                        </p:tav>
                                      </p:tavLst>
                                    </p:anim>
                                    <p:anim calcmode="lin" valueType="num">
                                      <p:cBhvr additive="base">
                                        <p:cTn id="13" dur="500" fill="hold"/>
                                        <p:tgtEl>
                                          <p:spTgt spid="1167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8" grpId="0" autoUpdateAnimBg="0"/>
      <p:bldP spid="116739"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DB9C3B8F-2228-4D4C-B5F2-A1595D2D30A3}"/>
              </a:ext>
            </a:extLst>
          </p:cNvPr>
          <p:cNvSpPr>
            <a:spLocks noGrp="1" noChangeArrowheads="1"/>
          </p:cNvSpPr>
          <p:nvPr>
            <p:ph type="body" idx="1"/>
          </p:nvPr>
        </p:nvSpPr>
        <p:spPr>
          <a:xfrm>
            <a:off x="1828800" y="914400"/>
            <a:ext cx="8839200" cy="5943600"/>
          </a:xfrm>
        </p:spPr>
        <p:txBody>
          <a:bodyPr/>
          <a:lstStyle/>
          <a:p>
            <a:pPr marL="0" indent="0">
              <a:lnSpc>
                <a:spcPct val="140000"/>
              </a:lnSpc>
            </a:pPr>
            <a:r>
              <a:rPr lang="en-US" altLang="en-US" sz="2000">
                <a:solidFill>
                  <a:srgbClr val="CC0000"/>
                </a:solidFill>
              </a:rPr>
              <a:t>The df for the </a:t>
            </a:r>
            <a:r>
              <a:rPr lang="en-US" altLang="en-US" sz="2000" i="1">
                <a:solidFill>
                  <a:srgbClr val="CC0000"/>
                </a:solidFill>
              </a:rPr>
              <a:t>t</a:t>
            </a:r>
            <a:r>
              <a:rPr lang="en-US" altLang="en-US" sz="2000">
                <a:solidFill>
                  <a:srgbClr val="CC0000"/>
                </a:solidFill>
              </a:rPr>
              <a:t> stat is </a:t>
            </a:r>
            <a:r>
              <a:rPr lang="en-US" altLang="en-US" sz="2000" i="1">
                <a:solidFill>
                  <a:srgbClr val="CC0000"/>
                </a:solidFill>
              </a:rPr>
              <a:t>n </a:t>
            </a:r>
            <a:r>
              <a:rPr lang="en-US" altLang="en-US" sz="2000">
                <a:solidFill>
                  <a:srgbClr val="CC0000"/>
                </a:solidFill>
              </a:rPr>
              <a:t>- 1.  In this case, </a:t>
            </a:r>
            <a:r>
              <a:rPr lang="en-US" altLang="en-US" sz="2000" i="1">
                <a:solidFill>
                  <a:srgbClr val="CC0000"/>
                </a:solidFill>
              </a:rPr>
              <a:t>n </a:t>
            </a:r>
            <a:r>
              <a:rPr lang="en-US" altLang="en-US" sz="2000">
                <a:solidFill>
                  <a:srgbClr val="CC0000"/>
                </a:solidFill>
              </a:rPr>
              <a:t>- 1 = 28.</a:t>
            </a:r>
          </a:p>
          <a:p>
            <a:pPr marL="0" indent="0">
              <a:lnSpc>
                <a:spcPct val="140000"/>
              </a:lnSpc>
            </a:pPr>
            <a:r>
              <a:rPr lang="en-US" altLang="en-US" sz="2000">
                <a:solidFill>
                  <a:srgbClr val="CC0000"/>
                </a:solidFill>
              </a:rPr>
              <a:t>The probability assoc with 2.471 is less than 0.05. So the null hypothesis is rejected</a:t>
            </a:r>
          </a:p>
          <a:p>
            <a:pPr marL="0" indent="0">
              <a:lnSpc>
                <a:spcPct val="140000"/>
              </a:lnSpc>
              <a:buNone/>
            </a:pPr>
            <a:endParaRPr lang="en-US" altLang="en-US" sz="2000">
              <a:solidFill>
                <a:srgbClr val="CC0000"/>
              </a:solidFill>
            </a:endParaRPr>
          </a:p>
          <a:p>
            <a:pPr marL="0" indent="0">
              <a:lnSpc>
                <a:spcPct val="140000"/>
              </a:lnSpc>
            </a:pPr>
            <a:r>
              <a:rPr lang="en-US" altLang="en-US" sz="2000">
                <a:solidFill>
                  <a:srgbClr val="CC0000"/>
                </a:solidFill>
              </a:rPr>
              <a:t> Alternatively, the critical </a:t>
            </a:r>
            <a:r>
              <a:rPr lang="en-US" altLang="en-US" sz="2000" i="1">
                <a:solidFill>
                  <a:srgbClr val="CC0000"/>
                </a:solidFill>
              </a:rPr>
              <a:t>t</a:t>
            </a:r>
            <a:r>
              <a:rPr lang="el-GR" altLang="en-US" sz="2000" i="1" baseline="-25000">
                <a:solidFill>
                  <a:srgbClr val="CC0000"/>
                </a:solidFill>
                <a:cs typeface="Arial" panose="020B0604020202020204" pitchFamily="34" charset="0"/>
              </a:rPr>
              <a:t>α</a:t>
            </a:r>
            <a:r>
              <a:rPr lang="en-US" altLang="en-US" sz="2000">
                <a:solidFill>
                  <a:srgbClr val="CC0000"/>
                </a:solidFill>
              </a:rPr>
              <a:t>  value for a significance level of 0.05 is 1.7011</a:t>
            </a:r>
          </a:p>
          <a:p>
            <a:pPr marL="0" indent="0">
              <a:lnSpc>
                <a:spcPct val="140000"/>
              </a:lnSpc>
            </a:pPr>
            <a:r>
              <a:rPr lang="en-US" altLang="en-US" sz="2000">
                <a:solidFill>
                  <a:srgbClr val="CC0000"/>
                </a:solidFill>
              </a:rPr>
              <a:t>Since, 1.7011 &lt;2.471, the null hypothesis is rejected. </a:t>
            </a:r>
          </a:p>
          <a:p>
            <a:pPr marL="0" indent="0">
              <a:lnSpc>
                <a:spcPct val="140000"/>
              </a:lnSpc>
              <a:buNone/>
            </a:pPr>
            <a:endParaRPr lang="en-US" altLang="en-US" sz="2000">
              <a:solidFill>
                <a:srgbClr val="CC0000"/>
              </a:solidFill>
            </a:endParaRPr>
          </a:p>
          <a:p>
            <a:pPr marL="0" indent="0">
              <a:lnSpc>
                <a:spcPct val="140000"/>
              </a:lnSpc>
            </a:pPr>
            <a:r>
              <a:rPr lang="en-US" altLang="en-US" sz="2000">
                <a:solidFill>
                  <a:srgbClr val="CC0000"/>
                </a:solidFill>
              </a:rPr>
              <a:t>The familiarity level does exceed 4.0. </a:t>
            </a:r>
          </a:p>
          <a:p>
            <a:pPr marL="0" indent="0">
              <a:lnSpc>
                <a:spcPct val="140000"/>
              </a:lnSpc>
            </a:pPr>
            <a:r>
              <a:rPr lang="en-US" altLang="en-US" sz="2000">
                <a:solidFill>
                  <a:srgbClr val="CC0000"/>
                </a:solidFill>
              </a:rPr>
              <a:t>Note that if the population standard deviation was </a:t>
            </a:r>
            <a:r>
              <a:rPr lang="en-US" altLang="en-US" sz="2000" b="1">
                <a:solidFill>
                  <a:srgbClr val="CC0000"/>
                </a:solidFill>
              </a:rPr>
              <a:t>known</a:t>
            </a:r>
            <a:r>
              <a:rPr lang="en-US" altLang="en-US" sz="2000">
                <a:solidFill>
                  <a:srgbClr val="CC0000"/>
                </a:solidFill>
              </a:rPr>
              <a:t> to be 1.5,  rather than estimated from the sample, a </a:t>
            </a:r>
            <a:r>
              <a:rPr lang="en-US" altLang="en-US" sz="2000" b="1" i="1">
                <a:solidFill>
                  <a:srgbClr val="CC0000"/>
                </a:solidFill>
              </a:rPr>
              <a:t>z</a:t>
            </a:r>
            <a:r>
              <a:rPr lang="en-US" altLang="en-US" sz="2000" b="1">
                <a:solidFill>
                  <a:srgbClr val="CC0000"/>
                </a:solidFill>
              </a:rPr>
              <a:t> test </a:t>
            </a:r>
            <a:r>
              <a:rPr lang="en-US" altLang="en-US" sz="2000">
                <a:solidFill>
                  <a:srgbClr val="CC0000"/>
                </a:solidFill>
              </a:rPr>
              <a:t>would be appropriate.</a:t>
            </a:r>
          </a:p>
        </p:txBody>
      </p:sp>
      <p:sp>
        <p:nvSpPr>
          <p:cNvPr id="118787" name="Rectangle 3">
            <a:extLst>
              <a:ext uri="{FF2B5EF4-FFF2-40B4-BE49-F238E27FC236}">
                <a16:creationId xmlns:a16="http://schemas.microsoft.com/office/drawing/2014/main" id="{D24BDE83-C77E-7349-9CD7-19E03DF9444A}"/>
              </a:ext>
            </a:extLst>
          </p:cNvPr>
          <p:cNvSpPr>
            <a:spLocks noGrp="1" noChangeArrowheads="1"/>
          </p:cNvSpPr>
          <p:nvPr>
            <p:ph type="title"/>
          </p:nvPr>
        </p:nvSpPr>
        <p:spPr>
          <a:xfrm>
            <a:off x="2667000" y="152401"/>
            <a:ext cx="5888038" cy="593725"/>
          </a:xfrm>
          <a:noFill/>
        </p:spPr>
        <p:txBody>
          <a:bodyPr anchor="b">
            <a:normAutofit fontScale="90000"/>
          </a:bodyPr>
          <a:lstStyle/>
          <a:p>
            <a:pPr eaLnBrk="1" hangingPunct="1"/>
            <a:r>
              <a:rPr lang="en-US" altLang="en-US" b="1">
                <a:solidFill>
                  <a:srgbClr val="800080"/>
                </a:solidFill>
              </a:rPr>
              <a:t>One Sample : t Test</a:t>
            </a:r>
          </a:p>
        </p:txBody>
      </p:sp>
    </p:spTree>
    <p:extLst>
      <p:ext uri="{BB962C8B-B14F-4D97-AF65-F5344CB8AC3E}">
        <p14:creationId xmlns:p14="http://schemas.microsoft.com/office/powerpoint/2010/main" val="7981826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8787"/>
                                        </p:tgtEl>
                                        <p:attrNameLst>
                                          <p:attrName>style.visibility</p:attrName>
                                        </p:attrNameLst>
                                      </p:cBhvr>
                                      <p:to>
                                        <p:strVal val="visible"/>
                                      </p:to>
                                    </p:set>
                                    <p:anim calcmode="lin" valueType="num">
                                      <p:cBhvr additive="base">
                                        <p:cTn id="7" dur="500" fill="hold"/>
                                        <p:tgtEl>
                                          <p:spTgt spid="118787"/>
                                        </p:tgtEl>
                                        <p:attrNameLst>
                                          <p:attrName>ppt_x</p:attrName>
                                        </p:attrNameLst>
                                      </p:cBhvr>
                                      <p:tavLst>
                                        <p:tav tm="0">
                                          <p:val>
                                            <p:strVal val="0-#ppt_w/2"/>
                                          </p:val>
                                        </p:tav>
                                        <p:tav tm="100000">
                                          <p:val>
                                            <p:strVal val="#ppt_x"/>
                                          </p:val>
                                        </p:tav>
                                      </p:tavLst>
                                    </p:anim>
                                    <p:anim calcmode="lin" valueType="num">
                                      <p:cBhvr additive="base">
                                        <p:cTn id="8" dur="500" fill="hold"/>
                                        <p:tgtEl>
                                          <p:spTgt spid="118787"/>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18786"/>
                                        </p:tgtEl>
                                        <p:attrNameLst>
                                          <p:attrName>style.visibility</p:attrName>
                                        </p:attrNameLst>
                                      </p:cBhvr>
                                      <p:to>
                                        <p:strVal val="visible"/>
                                      </p:to>
                                    </p:set>
                                    <p:anim calcmode="lin" valueType="num">
                                      <p:cBhvr additive="base">
                                        <p:cTn id="12" dur="500" fill="hold"/>
                                        <p:tgtEl>
                                          <p:spTgt spid="118786"/>
                                        </p:tgtEl>
                                        <p:attrNameLst>
                                          <p:attrName>ppt_x</p:attrName>
                                        </p:attrNameLst>
                                      </p:cBhvr>
                                      <p:tavLst>
                                        <p:tav tm="0">
                                          <p:val>
                                            <p:strVal val="0-#ppt_w/2"/>
                                          </p:val>
                                        </p:tav>
                                        <p:tav tm="100000">
                                          <p:val>
                                            <p:strVal val="#ppt_x"/>
                                          </p:val>
                                        </p:tav>
                                      </p:tavLst>
                                    </p:anim>
                                    <p:anim calcmode="lin" valueType="num">
                                      <p:cBhvr additive="base">
                                        <p:cTn id="13" dur="500" fill="hold"/>
                                        <p:tgtEl>
                                          <p:spTgt spid="1187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autoUpdateAnimBg="0"/>
      <p:bldP spid="118787"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A557EC36-A1C2-0B46-A8C8-77B4EC136DD8}"/>
              </a:ext>
            </a:extLst>
          </p:cNvPr>
          <p:cNvSpPr>
            <a:spLocks noGrp="1" noChangeArrowheads="1"/>
          </p:cNvSpPr>
          <p:nvPr>
            <p:ph type="body" idx="1"/>
          </p:nvPr>
        </p:nvSpPr>
        <p:spPr>
          <a:xfrm>
            <a:off x="1905000" y="1752600"/>
            <a:ext cx="7696200" cy="3429000"/>
          </a:xfrm>
        </p:spPr>
        <p:txBody>
          <a:bodyPr/>
          <a:lstStyle/>
          <a:p>
            <a:pPr eaLnBrk="1" hangingPunct="1">
              <a:lnSpc>
                <a:spcPct val="90000"/>
              </a:lnSpc>
              <a:spcBef>
                <a:spcPct val="30000"/>
              </a:spcBef>
              <a:buClr>
                <a:srgbClr val="CC0000"/>
              </a:buClr>
            </a:pPr>
            <a:r>
              <a:rPr lang="en-US" altLang="en-US" sz="2800">
                <a:solidFill>
                  <a:srgbClr val="CC0000"/>
                </a:solidFill>
              </a:rPr>
              <a:t>A null hypothesis may be rejected, but it can never be accepted based on a single test. </a:t>
            </a:r>
          </a:p>
          <a:p>
            <a:pPr eaLnBrk="1" hangingPunct="1">
              <a:lnSpc>
                <a:spcPct val="90000"/>
              </a:lnSpc>
              <a:spcBef>
                <a:spcPct val="30000"/>
              </a:spcBef>
              <a:buClr>
                <a:srgbClr val="CC0000"/>
              </a:buClr>
            </a:pPr>
            <a:r>
              <a:rPr lang="en-US" altLang="en-US" sz="2800">
                <a:solidFill>
                  <a:srgbClr val="CC0000"/>
                </a:solidFill>
              </a:rPr>
              <a:t>In marketing research, the null hypothesis is formulated in such a way that its rejection leads to the acceptance of the desired conclusion.</a:t>
            </a:r>
          </a:p>
          <a:p>
            <a:pPr eaLnBrk="1" hangingPunct="1">
              <a:lnSpc>
                <a:spcPct val="90000"/>
              </a:lnSpc>
              <a:spcBef>
                <a:spcPct val="30000"/>
              </a:spcBef>
              <a:buClr>
                <a:srgbClr val="CC0000"/>
              </a:buClr>
            </a:pPr>
            <a:r>
              <a:rPr lang="en-US" altLang="en-US" sz="2800">
                <a:solidFill>
                  <a:srgbClr val="CC0000"/>
                </a:solidFill>
              </a:rPr>
              <a:t>A new Internet Shopping Service will be introduced if more than 40% people use it:  </a:t>
            </a:r>
          </a:p>
        </p:txBody>
      </p:sp>
      <p:grpSp>
        <p:nvGrpSpPr>
          <p:cNvPr id="2" name="Group 3">
            <a:extLst>
              <a:ext uri="{FF2B5EF4-FFF2-40B4-BE49-F238E27FC236}">
                <a16:creationId xmlns:a16="http://schemas.microsoft.com/office/drawing/2014/main" id="{1E2444AC-0D98-884E-9335-C2CDDC921600}"/>
              </a:ext>
            </a:extLst>
          </p:cNvPr>
          <p:cNvGrpSpPr>
            <a:grpSpLocks/>
          </p:cNvGrpSpPr>
          <p:nvPr/>
        </p:nvGrpSpPr>
        <p:grpSpPr bwMode="auto">
          <a:xfrm>
            <a:off x="2841626" y="5283201"/>
            <a:ext cx="1724025" cy="1130426"/>
            <a:chOff x="1104" y="3138"/>
            <a:chExt cx="1100" cy="660"/>
          </a:xfrm>
        </p:grpSpPr>
        <p:grpSp>
          <p:nvGrpSpPr>
            <p:cNvPr id="9221" name="Group 4">
              <a:extLst>
                <a:ext uri="{FF2B5EF4-FFF2-40B4-BE49-F238E27FC236}">
                  <a16:creationId xmlns:a16="http://schemas.microsoft.com/office/drawing/2014/main" id="{D3C83415-8C7C-7644-A7F8-4C329F6F5449}"/>
                </a:ext>
              </a:extLst>
            </p:cNvPr>
            <p:cNvGrpSpPr>
              <a:grpSpLocks/>
            </p:cNvGrpSpPr>
            <p:nvPr/>
          </p:nvGrpSpPr>
          <p:grpSpPr bwMode="auto">
            <a:xfrm>
              <a:off x="1140" y="3138"/>
              <a:ext cx="1064" cy="285"/>
              <a:chOff x="1140" y="3138"/>
              <a:chExt cx="1064" cy="285"/>
            </a:xfrm>
          </p:grpSpPr>
          <p:grpSp>
            <p:nvGrpSpPr>
              <p:cNvPr id="9235" name="Group 5">
                <a:extLst>
                  <a:ext uri="{FF2B5EF4-FFF2-40B4-BE49-F238E27FC236}">
                    <a16:creationId xmlns:a16="http://schemas.microsoft.com/office/drawing/2014/main" id="{39A732D3-8DD3-A240-AC47-EE3FC59A69FF}"/>
                  </a:ext>
                </a:extLst>
              </p:cNvPr>
              <p:cNvGrpSpPr>
                <a:grpSpLocks/>
              </p:cNvGrpSpPr>
              <p:nvPr/>
            </p:nvGrpSpPr>
            <p:grpSpPr bwMode="auto">
              <a:xfrm>
                <a:off x="1140" y="3173"/>
                <a:ext cx="231" cy="250"/>
                <a:chOff x="1140" y="3173"/>
                <a:chExt cx="231" cy="250"/>
              </a:xfrm>
            </p:grpSpPr>
            <p:sp>
              <p:nvSpPr>
                <p:cNvPr id="9246" name="Rectangle 6">
                  <a:extLst>
                    <a:ext uri="{FF2B5EF4-FFF2-40B4-BE49-F238E27FC236}">
                      <a16:creationId xmlns:a16="http://schemas.microsoft.com/office/drawing/2014/main" id="{C6CD6278-FFF8-E04C-96EB-067373355E71}"/>
                    </a:ext>
                  </a:extLst>
                </p:cNvPr>
                <p:cNvSpPr>
                  <a:spLocks noChangeArrowheads="1"/>
                </p:cNvSpPr>
                <p:nvPr/>
              </p:nvSpPr>
              <p:spPr bwMode="auto">
                <a:xfrm>
                  <a:off x="1140" y="3173"/>
                  <a:ext cx="15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600" i="1">
                      <a:solidFill>
                        <a:srgbClr val="CC0000"/>
                      </a:solidFill>
                      <a:latin typeface="Times" pitchFamily="2" charset="0"/>
                    </a:rPr>
                    <a:t>H</a:t>
                  </a:r>
                  <a:endParaRPr lang="en-US" altLang="en-US" sz="3600" b="1">
                    <a:solidFill>
                      <a:srgbClr val="CC0000"/>
                    </a:solidFill>
                    <a:latin typeface="Tahoma" panose="020B0604030504040204" pitchFamily="34" charset="0"/>
                  </a:endParaRPr>
                </a:p>
              </p:txBody>
            </p:sp>
            <p:sp>
              <p:nvSpPr>
                <p:cNvPr id="3" name="Rectangle 7">
                  <a:extLst>
                    <a:ext uri="{FF2B5EF4-FFF2-40B4-BE49-F238E27FC236}">
                      <a16:creationId xmlns:a16="http://schemas.microsoft.com/office/drawing/2014/main" id="{87199E60-F767-6942-9F21-250177A7DE62}"/>
                    </a:ext>
                  </a:extLst>
                </p:cNvPr>
                <p:cNvSpPr>
                  <a:spLocks noChangeArrowheads="1"/>
                </p:cNvSpPr>
                <p:nvPr/>
              </p:nvSpPr>
              <p:spPr bwMode="auto">
                <a:xfrm>
                  <a:off x="1289" y="3243"/>
                  <a:ext cx="82"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a:solidFill>
                        <a:srgbClr val="CC0000"/>
                      </a:solidFill>
                      <a:latin typeface="Times" pitchFamily="2" charset="0"/>
                    </a:rPr>
                    <a:t>0</a:t>
                  </a:r>
                  <a:endParaRPr lang="en-US" altLang="en-US" sz="3600" b="1">
                    <a:solidFill>
                      <a:srgbClr val="CC0000"/>
                    </a:solidFill>
                    <a:latin typeface="Tahoma" panose="020B0604030504040204" pitchFamily="34" charset="0"/>
                  </a:endParaRPr>
                </a:p>
              </p:txBody>
            </p:sp>
          </p:grpSp>
          <p:sp>
            <p:nvSpPr>
              <p:cNvPr id="9236" name="Rectangle 8">
                <a:extLst>
                  <a:ext uri="{FF2B5EF4-FFF2-40B4-BE49-F238E27FC236}">
                    <a16:creationId xmlns:a16="http://schemas.microsoft.com/office/drawing/2014/main" id="{3B511758-3FFC-5140-ABA3-75B121DD9C0D}"/>
                  </a:ext>
                </a:extLst>
              </p:cNvPr>
              <p:cNvSpPr>
                <a:spLocks noChangeArrowheads="1"/>
              </p:cNvSpPr>
              <p:nvPr/>
            </p:nvSpPr>
            <p:spPr bwMode="auto">
              <a:xfrm>
                <a:off x="1369" y="3173"/>
                <a:ext cx="59"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600">
                    <a:solidFill>
                      <a:srgbClr val="CC0000"/>
                    </a:solidFill>
                    <a:latin typeface="Times" pitchFamily="2" charset="0"/>
                  </a:rPr>
                  <a:t>:</a:t>
                </a:r>
                <a:endParaRPr lang="en-US" altLang="en-US" sz="3600" b="1">
                  <a:solidFill>
                    <a:srgbClr val="CC0000"/>
                  </a:solidFill>
                  <a:latin typeface="Tahoma" panose="020B0604030504040204" pitchFamily="34" charset="0"/>
                </a:endParaRPr>
              </a:p>
            </p:txBody>
          </p:sp>
          <p:sp>
            <p:nvSpPr>
              <p:cNvPr id="9237" name="Rectangle 9">
                <a:extLst>
                  <a:ext uri="{FF2B5EF4-FFF2-40B4-BE49-F238E27FC236}">
                    <a16:creationId xmlns:a16="http://schemas.microsoft.com/office/drawing/2014/main" id="{D741428D-19FA-8347-AC68-DAA062CA2571}"/>
                  </a:ext>
                </a:extLst>
              </p:cNvPr>
              <p:cNvSpPr>
                <a:spLocks noChangeArrowheads="1"/>
              </p:cNvSpPr>
              <p:nvPr/>
            </p:nvSpPr>
            <p:spPr bwMode="auto">
              <a:xfrm>
                <a:off x="1423" y="3173"/>
                <a:ext cx="53"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600">
                    <a:solidFill>
                      <a:srgbClr val="CC0000"/>
                    </a:solidFill>
                    <a:latin typeface="Times" pitchFamily="2" charset="0"/>
                  </a:rPr>
                  <a:t> </a:t>
                </a:r>
                <a:endParaRPr lang="en-US" altLang="en-US" sz="3600" b="1">
                  <a:solidFill>
                    <a:srgbClr val="CC0000"/>
                  </a:solidFill>
                  <a:latin typeface="Tahoma" panose="020B0604030504040204" pitchFamily="34" charset="0"/>
                </a:endParaRPr>
              </a:p>
            </p:txBody>
          </p:sp>
          <p:sp>
            <p:nvSpPr>
              <p:cNvPr id="9238" name="Rectangle 10">
                <a:extLst>
                  <a:ext uri="{FF2B5EF4-FFF2-40B4-BE49-F238E27FC236}">
                    <a16:creationId xmlns:a16="http://schemas.microsoft.com/office/drawing/2014/main" id="{2135B363-510F-FB43-A78F-B4172238D885}"/>
                  </a:ext>
                </a:extLst>
              </p:cNvPr>
              <p:cNvSpPr>
                <a:spLocks noChangeArrowheads="1"/>
              </p:cNvSpPr>
              <p:nvPr/>
            </p:nvSpPr>
            <p:spPr bwMode="auto">
              <a:xfrm>
                <a:off x="1487" y="3138"/>
                <a:ext cx="117"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600">
                    <a:solidFill>
                      <a:srgbClr val="CC0000"/>
                    </a:solidFill>
                    <a:latin typeface="Symbol" pitchFamily="2" charset="2"/>
                  </a:rPr>
                  <a:t>p</a:t>
                </a:r>
                <a:endParaRPr lang="en-US" altLang="en-US" sz="3600" b="1">
                  <a:solidFill>
                    <a:srgbClr val="CC0000"/>
                  </a:solidFill>
                  <a:latin typeface="Tahoma" panose="020B0604030504040204" pitchFamily="34" charset="0"/>
                </a:endParaRPr>
              </a:p>
            </p:txBody>
          </p:sp>
          <p:sp>
            <p:nvSpPr>
              <p:cNvPr id="9239" name="Rectangle 11">
                <a:extLst>
                  <a:ext uri="{FF2B5EF4-FFF2-40B4-BE49-F238E27FC236}">
                    <a16:creationId xmlns:a16="http://schemas.microsoft.com/office/drawing/2014/main" id="{AC743FAB-E8DC-744E-8367-C2E4848013C4}"/>
                  </a:ext>
                </a:extLst>
              </p:cNvPr>
              <p:cNvSpPr>
                <a:spLocks noChangeArrowheads="1"/>
              </p:cNvSpPr>
              <p:nvPr/>
            </p:nvSpPr>
            <p:spPr bwMode="auto">
              <a:xfrm>
                <a:off x="1597" y="3173"/>
                <a:ext cx="5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600">
                    <a:solidFill>
                      <a:srgbClr val="CC0000"/>
                    </a:solidFill>
                    <a:latin typeface="Times" pitchFamily="2" charset="0"/>
                  </a:rPr>
                  <a:t> </a:t>
                </a:r>
                <a:endParaRPr lang="en-US" altLang="en-US" sz="3600" b="1">
                  <a:solidFill>
                    <a:srgbClr val="CC0000"/>
                  </a:solidFill>
                  <a:latin typeface="Tahoma" panose="020B0604030504040204" pitchFamily="34" charset="0"/>
                </a:endParaRPr>
              </a:p>
            </p:txBody>
          </p:sp>
          <p:sp>
            <p:nvSpPr>
              <p:cNvPr id="9240" name="Rectangle 12">
                <a:extLst>
                  <a:ext uri="{FF2B5EF4-FFF2-40B4-BE49-F238E27FC236}">
                    <a16:creationId xmlns:a16="http://schemas.microsoft.com/office/drawing/2014/main" id="{3A16FA7D-D78F-0548-8A71-BF75B44168F1}"/>
                  </a:ext>
                </a:extLst>
              </p:cNvPr>
              <p:cNvSpPr>
                <a:spLocks noChangeArrowheads="1"/>
              </p:cNvSpPr>
              <p:nvPr/>
            </p:nvSpPr>
            <p:spPr bwMode="auto">
              <a:xfrm>
                <a:off x="1669" y="3138"/>
                <a:ext cx="117"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600">
                    <a:solidFill>
                      <a:srgbClr val="CC0000"/>
                    </a:solidFill>
                    <a:latin typeface="Symbol" pitchFamily="2" charset="2"/>
                  </a:rPr>
                  <a:t>£</a:t>
                </a:r>
                <a:endParaRPr lang="en-US" altLang="en-US" sz="3600" b="1">
                  <a:solidFill>
                    <a:srgbClr val="CC0000"/>
                  </a:solidFill>
                  <a:latin typeface="Tahoma" panose="020B0604030504040204" pitchFamily="34" charset="0"/>
                </a:endParaRPr>
              </a:p>
            </p:txBody>
          </p:sp>
          <p:sp>
            <p:nvSpPr>
              <p:cNvPr id="9241" name="Rectangle 13">
                <a:extLst>
                  <a:ext uri="{FF2B5EF4-FFF2-40B4-BE49-F238E27FC236}">
                    <a16:creationId xmlns:a16="http://schemas.microsoft.com/office/drawing/2014/main" id="{32C0281C-FCC7-324A-9B52-1CBCBC0C202A}"/>
                  </a:ext>
                </a:extLst>
              </p:cNvPr>
              <p:cNvSpPr>
                <a:spLocks noChangeArrowheads="1"/>
              </p:cNvSpPr>
              <p:nvPr/>
            </p:nvSpPr>
            <p:spPr bwMode="auto">
              <a:xfrm>
                <a:off x="1770" y="3173"/>
                <a:ext cx="5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600">
                    <a:solidFill>
                      <a:srgbClr val="CC0000"/>
                    </a:solidFill>
                    <a:latin typeface="Times" pitchFamily="2" charset="0"/>
                  </a:rPr>
                  <a:t> </a:t>
                </a:r>
                <a:endParaRPr lang="en-US" altLang="en-US" sz="3600" b="1">
                  <a:solidFill>
                    <a:srgbClr val="CC0000"/>
                  </a:solidFill>
                  <a:latin typeface="Tahoma" panose="020B0604030504040204" pitchFamily="34" charset="0"/>
                </a:endParaRPr>
              </a:p>
            </p:txBody>
          </p:sp>
          <p:sp>
            <p:nvSpPr>
              <p:cNvPr id="9242" name="Rectangle 14">
                <a:extLst>
                  <a:ext uri="{FF2B5EF4-FFF2-40B4-BE49-F238E27FC236}">
                    <a16:creationId xmlns:a16="http://schemas.microsoft.com/office/drawing/2014/main" id="{BB00E4C9-E7E1-B142-99C3-B714E81FD8B6}"/>
                  </a:ext>
                </a:extLst>
              </p:cNvPr>
              <p:cNvSpPr>
                <a:spLocks noChangeArrowheads="1"/>
              </p:cNvSpPr>
              <p:nvPr/>
            </p:nvSpPr>
            <p:spPr bwMode="auto">
              <a:xfrm>
                <a:off x="1821" y="3173"/>
                <a:ext cx="10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600">
                    <a:solidFill>
                      <a:srgbClr val="CC0000"/>
                    </a:solidFill>
                    <a:latin typeface="Times" pitchFamily="2" charset="0"/>
                  </a:rPr>
                  <a:t>0</a:t>
                </a:r>
                <a:endParaRPr lang="en-US" altLang="en-US" sz="3600" b="1">
                  <a:solidFill>
                    <a:srgbClr val="CC0000"/>
                  </a:solidFill>
                  <a:latin typeface="Tahoma" panose="020B0604030504040204" pitchFamily="34" charset="0"/>
                </a:endParaRPr>
              </a:p>
            </p:txBody>
          </p:sp>
          <p:sp>
            <p:nvSpPr>
              <p:cNvPr id="9243" name="Rectangle 15">
                <a:extLst>
                  <a:ext uri="{FF2B5EF4-FFF2-40B4-BE49-F238E27FC236}">
                    <a16:creationId xmlns:a16="http://schemas.microsoft.com/office/drawing/2014/main" id="{3ED25868-FB27-644F-A912-34789B27C717}"/>
                  </a:ext>
                </a:extLst>
              </p:cNvPr>
              <p:cNvSpPr>
                <a:spLocks noChangeArrowheads="1"/>
              </p:cNvSpPr>
              <p:nvPr/>
            </p:nvSpPr>
            <p:spPr bwMode="auto">
              <a:xfrm>
                <a:off x="1926" y="3173"/>
                <a:ext cx="5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600">
                    <a:solidFill>
                      <a:srgbClr val="CC0000"/>
                    </a:solidFill>
                    <a:latin typeface="Times" pitchFamily="2" charset="0"/>
                  </a:rPr>
                  <a:t>.</a:t>
                </a:r>
                <a:endParaRPr lang="en-US" altLang="en-US" sz="3600" b="1">
                  <a:solidFill>
                    <a:srgbClr val="CC0000"/>
                  </a:solidFill>
                  <a:latin typeface="Tahoma" panose="020B0604030504040204" pitchFamily="34" charset="0"/>
                </a:endParaRPr>
              </a:p>
            </p:txBody>
          </p:sp>
          <p:sp>
            <p:nvSpPr>
              <p:cNvPr id="9244" name="Rectangle 16">
                <a:extLst>
                  <a:ext uri="{FF2B5EF4-FFF2-40B4-BE49-F238E27FC236}">
                    <a16:creationId xmlns:a16="http://schemas.microsoft.com/office/drawing/2014/main" id="{00A97DC8-3DB0-2B45-978C-5678514A1B15}"/>
                  </a:ext>
                </a:extLst>
              </p:cNvPr>
              <p:cNvSpPr>
                <a:spLocks noChangeArrowheads="1"/>
              </p:cNvSpPr>
              <p:nvPr/>
            </p:nvSpPr>
            <p:spPr bwMode="auto">
              <a:xfrm>
                <a:off x="1994" y="3173"/>
                <a:ext cx="10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600">
                    <a:solidFill>
                      <a:srgbClr val="CC0000"/>
                    </a:solidFill>
                    <a:latin typeface="Times" pitchFamily="2" charset="0"/>
                  </a:rPr>
                  <a:t>4</a:t>
                </a:r>
                <a:endParaRPr lang="en-US" altLang="en-US" sz="3600" b="1">
                  <a:solidFill>
                    <a:srgbClr val="CC0000"/>
                  </a:solidFill>
                  <a:latin typeface="Tahoma" panose="020B0604030504040204" pitchFamily="34" charset="0"/>
                </a:endParaRPr>
              </a:p>
            </p:txBody>
          </p:sp>
          <p:sp>
            <p:nvSpPr>
              <p:cNvPr id="9245" name="Rectangle 17">
                <a:extLst>
                  <a:ext uri="{FF2B5EF4-FFF2-40B4-BE49-F238E27FC236}">
                    <a16:creationId xmlns:a16="http://schemas.microsoft.com/office/drawing/2014/main" id="{0289B541-BE82-8644-815F-522106A95AEC}"/>
                  </a:ext>
                </a:extLst>
              </p:cNvPr>
              <p:cNvSpPr>
                <a:spLocks noChangeArrowheads="1"/>
              </p:cNvSpPr>
              <p:nvPr/>
            </p:nvSpPr>
            <p:spPr bwMode="auto">
              <a:xfrm>
                <a:off x="2098" y="3173"/>
                <a:ext cx="10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600">
                    <a:solidFill>
                      <a:srgbClr val="CC0000"/>
                    </a:solidFill>
                    <a:latin typeface="Times" pitchFamily="2" charset="0"/>
                  </a:rPr>
                  <a:t>0</a:t>
                </a:r>
                <a:endParaRPr lang="en-US" altLang="en-US" sz="3600" b="1">
                  <a:solidFill>
                    <a:srgbClr val="CC0000"/>
                  </a:solidFill>
                  <a:latin typeface="Tahoma" panose="020B0604030504040204" pitchFamily="34" charset="0"/>
                </a:endParaRPr>
              </a:p>
            </p:txBody>
          </p:sp>
        </p:grpSp>
        <p:grpSp>
          <p:nvGrpSpPr>
            <p:cNvPr id="9222" name="Group 18">
              <a:extLst>
                <a:ext uri="{FF2B5EF4-FFF2-40B4-BE49-F238E27FC236}">
                  <a16:creationId xmlns:a16="http://schemas.microsoft.com/office/drawing/2014/main" id="{2EFBE80D-D753-E24C-9443-7E05E63F0228}"/>
                </a:ext>
              </a:extLst>
            </p:cNvPr>
            <p:cNvGrpSpPr>
              <a:grpSpLocks/>
            </p:cNvGrpSpPr>
            <p:nvPr/>
          </p:nvGrpSpPr>
          <p:grpSpPr bwMode="auto">
            <a:xfrm>
              <a:off x="1104" y="3546"/>
              <a:ext cx="1076" cy="252"/>
              <a:chOff x="1104" y="3546"/>
              <a:chExt cx="1076" cy="252"/>
            </a:xfrm>
          </p:grpSpPr>
          <p:grpSp>
            <p:nvGrpSpPr>
              <p:cNvPr id="9223" name="Group 19">
                <a:extLst>
                  <a:ext uri="{FF2B5EF4-FFF2-40B4-BE49-F238E27FC236}">
                    <a16:creationId xmlns:a16="http://schemas.microsoft.com/office/drawing/2014/main" id="{5F28F099-2418-C541-89F9-83463559BA36}"/>
                  </a:ext>
                </a:extLst>
              </p:cNvPr>
              <p:cNvGrpSpPr>
                <a:grpSpLocks/>
              </p:cNvGrpSpPr>
              <p:nvPr/>
            </p:nvGrpSpPr>
            <p:grpSpPr bwMode="auto">
              <a:xfrm>
                <a:off x="1104" y="3546"/>
                <a:ext cx="239" cy="252"/>
                <a:chOff x="1104" y="3546"/>
                <a:chExt cx="239" cy="252"/>
              </a:xfrm>
            </p:grpSpPr>
            <p:sp>
              <p:nvSpPr>
                <p:cNvPr id="9233" name="Rectangle 20">
                  <a:extLst>
                    <a:ext uri="{FF2B5EF4-FFF2-40B4-BE49-F238E27FC236}">
                      <a16:creationId xmlns:a16="http://schemas.microsoft.com/office/drawing/2014/main" id="{2D122317-4E3E-3644-9986-F66E70F9B4A3}"/>
                    </a:ext>
                  </a:extLst>
                </p:cNvPr>
                <p:cNvSpPr>
                  <a:spLocks noChangeArrowheads="1"/>
                </p:cNvSpPr>
                <p:nvPr/>
              </p:nvSpPr>
              <p:spPr bwMode="auto">
                <a:xfrm>
                  <a:off x="1104" y="3546"/>
                  <a:ext cx="160"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700" i="1">
                      <a:solidFill>
                        <a:srgbClr val="CC0000"/>
                      </a:solidFill>
                      <a:latin typeface="Times" pitchFamily="2" charset="0"/>
                    </a:rPr>
                    <a:t>H</a:t>
                  </a:r>
                  <a:endParaRPr lang="en-US" altLang="en-US" sz="2400">
                    <a:solidFill>
                      <a:srgbClr val="CC0000"/>
                    </a:solidFill>
                    <a:latin typeface="Tahoma" panose="020B0604030504040204" pitchFamily="34" charset="0"/>
                  </a:endParaRPr>
                </a:p>
              </p:txBody>
            </p:sp>
            <p:sp>
              <p:nvSpPr>
                <p:cNvPr id="9234" name="Rectangle 21">
                  <a:extLst>
                    <a:ext uri="{FF2B5EF4-FFF2-40B4-BE49-F238E27FC236}">
                      <a16:creationId xmlns:a16="http://schemas.microsoft.com/office/drawing/2014/main" id="{1860B204-82EC-8F49-B85B-9B892A6D0667}"/>
                    </a:ext>
                  </a:extLst>
                </p:cNvPr>
                <p:cNvSpPr>
                  <a:spLocks noChangeArrowheads="1"/>
                </p:cNvSpPr>
                <p:nvPr/>
              </p:nvSpPr>
              <p:spPr bwMode="auto">
                <a:xfrm>
                  <a:off x="1261" y="3618"/>
                  <a:ext cx="82"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solidFill>
                        <a:srgbClr val="CC0000"/>
                      </a:solidFill>
                      <a:latin typeface="Times" pitchFamily="2" charset="0"/>
                    </a:rPr>
                    <a:t>1</a:t>
                  </a:r>
                  <a:endParaRPr lang="en-US" altLang="en-US" sz="2400">
                    <a:solidFill>
                      <a:srgbClr val="CC0000"/>
                    </a:solidFill>
                    <a:latin typeface="Tahoma" panose="020B0604030504040204" pitchFamily="34" charset="0"/>
                  </a:endParaRPr>
                </a:p>
              </p:txBody>
            </p:sp>
          </p:grpSp>
          <p:sp>
            <p:nvSpPr>
              <p:cNvPr id="9224" name="Rectangle 22">
                <a:extLst>
                  <a:ext uri="{FF2B5EF4-FFF2-40B4-BE49-F238E27FC236}">
                    <a16:creationId xmlns:a16="http://schemas.microsoft.com/office/drawing/2014/main" id="{EEA8799A-14AC-C34F-AAF0-71C97B60AD2D}"/>
                  </a:ext>
                </a:extLst>
              </p:cNvPr>
              <p:cNvSpPr>
                <a:spLocks noChangeArrowheads="1"/>
              </p:cNvSpPr>
              <p:nvPr/>
            </p:nvSpPr>
            <p:spPr bwMode="auto">
              <a:xfrm>
                <a:off x="1331" y="3546"/>
                <a:ext cx="61"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700">
                    <a:solidFill>
                      <a:srgbClr val="CC0000"/>
                    </a:solidFill>
                    <a:latin typeface="Times" pitchFamily="2" charset="0"/>
                  </a:rPr>
                  <a:t>:</a:t>
                </a:r>
                <a:endParaRPr lang="en-US" altLang="en-US" sz="2400">
                  <a:solidFill>
                    <a:srgbClr val="CC0000"/>
                  </a:solidFill>
                  <a:latin typeface="Tahoma" panose="020B0604030504040204" pitchFamily="34" charset="0"/>
                </a:endParaRPr>
              </a:p>
            </p:txBody>
          </p:sp>
          <p:sp>
            <p:nvSpPr>
              <p:cNvPr id="9225" name="Rectangle 23">
                <a:extLst>
                  <a:ext uri="{FF2B5EF4-FFF2-40B4-BE49-F238E27FC236}">
                    <a16:creationId xmlns:a16="http://schemas.microsoft.com/office/drawing/2014/main" id="{E57FE8B6-6497-F34A-83CF-7CE5602008C3}"/>
                  </a:ext>
                </a:extLst>
              </p:cNvPr>
              <p:cNvSpPr>
                <a:spLocks noChangeArrowheads="1"/>
              </p:cNvSpPr>
              <p:nvPr/>
            </p:nvSpPr>
            <p:spPr bwMode="auto">
              <a:xfrm>
                <a:off x="1383" y="3546"/>
                <a:ext cx="55"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700">
                    <a:solidFill>
                      <a:srgbClr val="CC0000"/>
                    </a:solidFill>
                    <a:latin typeface="Times" pitchFamily="2" charset="0"/>
                  </a:rPr>
                  <a:t> </a:t>
                </a:r>
                <a:endParaRPr lang="en-US" altLang="en-US" sz="2400">
                  <a:solidFill>
                    <a:srgbClr val="CC0000"/>
                  </a:solidFill>
                  <a:latin typeface="Tahoma" panose="020B0604030504040204" pitchFamily="34" charset="0"/>
                </a:endParaRPr>
              </a:p>
            </p:txBody>
          </p:sp>
          <p:sp>
            <p:nvSpPr>
              <p:cNvPr id="9226" name="Rectangle 24">
                <a:extLst>
                  <a:ext uri="{FF2B5EF4-FFF2-40B4-BE49-F238E27FC236}">
                    <a16:creationId xmlns:a16="http://schemas.microsoft.com/office/drawing/2014/main" id="{A6C968A7-5643-3546-BA6D-73CC0934DF05}"/>
                  </a:ext>
                </a:extLst>
              </p:cNvPr>
              <p:cNvSpPr>
                <a:spLocks noChangeArrowheads="1"/>
              </p:cNvSpPr>
              <p:nvPr/>
            </p:nvSpPr>
            <p:spPr bwMode="auto">
              <a:xfrm>
                <a:off x="1436" y="3546"/>
                <a:ext cx="12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700">
                    <a:solidFill>
                      <a:srgbClr val="CC0000"/>
                    </a:solidFill>
                    <a:latin typeface="Symbol" pitchFamily="2" charset="2"/>
                  </a:rPr>
                  <a:t>p</a:t>
                </a:r>
                <a:endParaRPr lang="en-US" altLang="en-US" sz="2400">
                  <a:solidFill>
                    <a:srgbClr val="CC0000"/>
                  </a:solidFill>
                  <a:latin typeface="Tahoma" panose="020B0604030504040204" pitchFamily="34" charset="0"/>
                </a:endParaRPr>
              </a:p>
            </p:txBody>
          </p:sp>
          <p:sp>
            <p:nvSpPr>
              <p:cNvPr id="9227" name="Rectangle 25">
                <a:extLst>
                  <a:ext uri="{FF2B5EF4-FFF2-40B4-BE49-F238E27FC236}">
                    <a16:creationId xmlns:a16="http://schemas.microsoft.com/office/drawing/2014/main" id="{4A7CBE15-3B4D-9840-80EE-B4C0549138CC}"/>
                  </a:ext>
                </a:extLst>
              </p:cNvPr>
              <p:cNvSpPr>
                <a:spLocks noChangeArrowheads="1"/>
              </p:cNvSpPr>
              <p:nvPr/>
            </p:nvSpPr>
            <p:spPr bwMode="auto">
              <a:xfrm>
                <a:off x="1558" y="3546"/>
                <a:ext cx="55"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700">
                    <a:solidFill>
                      <a:srgbClr val="CC0000"/>
                    </a:solidFill>
                    <a:latin typeface="Times" pitchFamily="2" charset="0"/>
                  </a:rPr>
                  <a:t> </a:t>
                </a:r>
                <a:endParaRPr lang="en-US" altLang="en-US" sz="2400">
                  <a:solidFill>
                    <a:srgbClr val="CC0000"/>
                  </a:solidFill>
                  <a:latin typeface="Tahoma" panose="020B0604030504040204" pitchFamily="34" charset="0"/>
                </a:endParaRPr>
              </a:p>
            </p:txBody>
          </p:sp>
          <p:sp>
            <p:nvSpPr>
              <p:cNvPr id="9228" name="Rectangle 26">
                <a:extLst>
                  <a:ext uri="{FF2B5EF4-FFF2-40B4-BE49-F238E27FC236}">
                    <a16:creationId xmlns:a16="http://schemas.microsoft.com/office/drawing/2014/main" id="{170FAF8B-C25D-9945-B2B1-BE79B564B61D}"/>
                  </a:ext>
                </a:extLst>
              </p:cNvPr>
              <p:cNvSpPr>
                <a:spLocks noChangeArrowheads="1"/>
              </p:cNvSpPr>
              <p:nvPr/>
            </p:nvSpPr>
            <p:spPr bwMode="auto">
              <a:xfrm>
                <a:off x="1610" y="3546"/>
                <a:ext cx="125"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700">
                    <a:solidFill>
                      <a:srgbClr val="CC0000"/>
                    </a:solidFill>
                    <a:latin typeface="Times" pitchFamily="2" charset="0"/>
                  </a:rPr>
                  <a:t>&gt;</a:t>
                </a:r>
                <a:endParaRPr lang="en-US" altLang="en-US" sz="2400">
                  <a:solidFill>
                    <a:srgbClr val="CC0000"/>
                  </a:solidFill>
                  <a:latin typeface="Tahoma" panose="020B0604030504040204" pitchFamily="34" charset="0"/>
                </a:endParaRPr>
              </a:p>
            </p:txBody>
          </p:sp>
          <p:sp>
            <p:nvSpPr>
              <p:cNvPr id="9229" name="Rectangle 27">
                <a:extLst>
                  <a:ext uri="{FF2B5EF4-FFF2-40B4-BE49-F238E27FC236}">
                    <a16:creationId xmlns:a16="http://schemas.microsoft.com/office/drawing/2014/main" id="{E851A596-B8D4-2242-B629-E3FE10676C5E}"/>
                  </a:ext>
                </a:extLst>
              </p:cNvPr>
              <p:cNvSpPr>
                <a:spLocks noChangeArrowheads="1"/>
              </p:cNvSpPr>
              <p:nvPr/>
            </p:nvSpPr>
            <p:spPr bwMode="auto">
              <a:xfrm>
                <a:off x="1732" y="3546"/>
                <a:ext cx="55"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700">
                    <a:solidFill>
                      <a:srgbClr val="CC0000"/>
                    </a:solidFill>
                    <a:latin typeface="Times" pitchFamily="2" charset="0"/>
                  </a:rPr>
                  <a:t> </a:t>
                </a:r>
                <a:endParaRPr lang="en-US" altLang="en-US" sz="2400">
                  <a:solidFill>
                    <a:srgbClr val="CC0000"/>
                  </a:solidFill>
                  <a:latin typeface="Tahoma" panose="020B0604030504040204" pitchFamily="34" charset="0"/>
                </a:endParaRPr>
              </a:p>
            </p:txBody>
          </p:sp>
          <p:sp>
            <p:nvSpPr>
              <p:cNvPr id="9230" name="Rectangle 28">
                <a:extLst>
                  <a:ext uri="{FF2B5EF4-FFF2-40B4-BE49-F238E27FC236}">
                    <a16:creationId xmlns:a16="http://schemas.microsoft.com/office/drawing/2014/main" id="{9400E669-3207-2C44-8511-052418E00967}"/>
                  </a:ext>
                </a:extLst>
              </p:cNvPr>
              <p:cNvSpPr>
                <a:spLocks noChangeArrowheads="1"/>
              </p:cNvSpPr>
              <p:nvPr/>
            </p:nvSpPr>
            <p:spPr bwMode="auto">
              <a:xfrm>
                <a:off x="1785" y="3546"/>
                <a:ext cx="108"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700">
                    <a:solidFill>
                      <a:srgbClr val="CC0000"/>
                    </a:solidFill>
                    <a:latin typeface="Times" pitchFamily="2" charset="0"/>
                  </a:rPr>
                  <a:t>0</a:t>
                </a:r>
                <a:endParaRPr lang="en-US" altLang="en-US" sz="2400">
                  <a:solidFill>
                    <a:srgbClr val="CC0000"/>
                  </a:solidFill>
                  <a:latin typeface="Tahoma" panose="020B0604030504040204" pitchFamily="34" charset="0"/>
                </a:endParaRPr>
              </a:p>
            </p:txBody>
          </p:sp>
          <p:sp>
            <p:nvSpPr>
              <p:cNvPr id="9231" name="Rectangle 29">
                <a:extLst>
                  <a:ext uri="{FF2B5EF4-FFF2-40B4-BE49-F238E27FC236}">
                    <a16:creationId xmlns:a16="http://schemas.microsoft.com/office/drawing/2014/main" id="{62B45DAC-CF39-9A44-80C5-3C0E07173593}"/>
                  </a:ext>
                </a:extLst>
              </p:cNvPr>
              <p:cNvSpPr>
                <a:spLocks noChangeArrowheads="1"/>
              </p:cNvSpPr>
              <p:nvPr/>
            </p:nvSpPr>
            <p:spPr bwMode="auto">
              <a:xfrm>
                <a:off x="1889" y="3546"/>
                <a:ext cx="55"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700">
                    <a:solidFill>
                      <a:srgbClr val="CC0000"/>
                    </a:solidFill>
                    <a:latin typeface="Times" pitchFamily="2" charset="0"/>
                  </a:rPr>
                  <a:t>.</a:t>
                </a:r>
                <a:endParaRPr lang="en-US" altLang="en-US" sz="2400">
                  <a:solidFill>
                    <a:srgbClr val="CC0000"/>
                  </a:solidFill>
                  <a:latin typeface="Tahoma" panose="020B0604030504040204" pitchFamily="34" charset="0"/>
                </a:endParaRPr>
              </a:p>
            </p:txBody>
          </p:sp>
          <p:sp>
            <p:nvSpPr>
              <p:cNvPr id="9232" name="Rectangle 30">
                <a:extLst>
                  <a:ext uri="{FF2B5EF4-FFF2-40B4-BE49-F238E27FC236}">
                    <a16:creationId xmlns:a16="http://schemas.microsoft.com/office/drawing/2014/main" id="{010C2D9F-EB6A-6C48-9449-3F6A5069707D}"/>
                  </a:ext>
                </a:extLst>
              </p:cNvPr>
              <p:cNvSpPr>
                <a:spLocks noChangeArrowheads="1"/>
              </p:cNvSpPr>
              <p:nvPr/>
            </p:nvSpPr>
            <p:spPr bwMode="auto">
              <a:xfrm>
                <a:off x="1959" y="3546"/>
                <a:ext cx="221"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700">
                    <a:solidFill>
                      <a:srgbClr val="CC0000"/>
                    </a:solidFill>
                    <a:latin typeface="Times" pitchFamily="2" charset="0"/>
                  </a:rPr>
                  <a:t>40</a:t>
                </a:r>
                <a:endParaRPr lang="en-US" altLang="en-US" sz="2400">
                  <a:solidFill>
                    <a:srgbClr val="CC0000"/>
                  </a:solidFill>
                  <a:latin typeface="Tahoma" panose="020B0604030504040204" pitchFamily="34" charset="0"/>
                </a:endParaRPr>
              </a:p>
            </p:txBody>
          </p:sp>
        </p:grpSp>
      </p:grpSp>
      <p:sp>
        <p:nvSpPr>
          <p:cNvPr id="9247" name="Rectangle 31">
            <a:extLst>
              <a:ext uri="{FF2B5EF4-FFF2-40B4-BE49-F238E27FC236}">
                <a16:creationId xmlns:a16="http://schemas.microsoft.com/office/drawing/2014/main" id="{E61C6E40-EF05-734D-BE8E-5D8950C0290E}"/>
              </a:ext>
            </a:extLst>
          </p:cNvPr>
          <p:cNvSpPr>
            <a:spLocks noGrp="1" noChangeArrowheads="1"/>
          </p:cNvSpPr>
          <p:nvPr>
            <p:ph type="title"/>
          </p:nvPr>
        </p:nvSpPr>
        <p:spPr>
          <a:xfrm>
            <a:off x="1828800" y="-115614"/>
            <a:ext cx="8610600" cy="1282262"/>
          </a:xfrm>
          <a:noFill/>
        </p:spPr>
        <p:txBody>
          <a:bodyPr anchor="b">
            <a:normAutofit fontScale="90000"/>
          </a:bodyPr>
          <a:lstStyle/>
          <a:p>
            <a:pPr eaLnBrk="1" hangingPunct="1"/>
            <a:r>
              <a:rPr lang="en-US" altLang="en-US" sz="3900" b="1" dirty="0">
                <a:solidFill>
                  <a:srgbClr val="800080"/>
                </a:solidFill>
              </a:rPr>
              <a:t>Step 1: Formulate the Hypothesis</a:t>
            </a:r>
          </a:p>
        </p:txBody>
      </p:sp>
    </p:spTree>
    <p:extLst>
      <p:ext uri="{BB962C8B-B14F-4D97-AF65-F5344CB8AC3E}">
        <p14:creationId xmlns:p14="http://schemas.microsoft.com/office/powerpoint/2010/main" val="12268271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247"/>
                                        </p:tgtEl>
                                        <p:attrNameLst>
                                          <p:attrName>style.visibility</p:attrName>
                                        </p:attrNameLst>
                                      </p:cBhvr>
                                      <p:to>
                                        <p:strVal val="visible"/>
                                      </p:to>
                                    </p:set>
                                    <p:anim calcmode="lin" valueType="num">
                                      <p:cBhvr additive="base">
                                        <p:cTn id="7" dur="500" fill="hold"/>
                                        <p:tgtEl>
                                          <p:spTgt spid="9247"/>
                                        </p:tgtEl>
                                        <p:attrNameLst>
                                          <p:attrName>ppt_x</p:attrName>
                                        </p:attrNameLst>
                                      </p:cBhvr>
                                      <p:tavLst>
                                        <p:tav tm="0">
                                          <p:val>
                                            <p:strVal val="0-#ppt_w/2"/>
                                          </p:val>
                                        </p:tav>
                                        <p:tav tm="100000">
                                          <p:val>
                                            <p:strVal val="#ppt_x"/>
                                          </p:val>
                                        </p:tav>
                                      </p:tavLst>
                                    </p:anim>
                                    <p:anim calcmode="lin" valueType="num">
                                      <p:cBhvr additive="base">
                                        <p:cTn id="8" dur="500" fill="hold"/>
                                        <p:tgtEl>
                                          <p:spTgt spid="9247"/>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218"/>
                                        </p:tgtEl>
                                        <p:attrNameLst>
                                          <p:attrName>style.visibility</p:attrName>
                                        </p:attrNameLst>
                                      </p:cBhvr>
                                      <p:to>
                                        <p:strVal val="visible"/>
                                      </p:to>
                                    </p:set>
                                    <p:anim calcmode="lin" valueType="num">
                                      <p:cBhvr additive="base">
                                        <p:cTn id="12" dur="500" fill="hold"/>
                                        <p:tgtEl>
                                          <p:spTgt spid="9218"/>
                                        </p:tgtEl>
                                        <p:attrNameLst>
                                          <p:attrName>ppt_x</p:attrName>
                                        </p:attrNameLst>
                                      </p:cBhvr>
                                      <p:tavLst>
                                        <p:tav tm="0">
                                          <p:val>
                                            <p:strVal val="0-#ppt_w/2"/>
                                          </p:val>
                                        </p:tav>
                                        <p:tav tm="100000">
                                          <p:val>
                                            <p:strVal val="#ppt_x"/>
                                          </p:val>
                                        </p:tav>
                                      </p:tavLst>
                                    </p:anim>
                                    <p:anim calcmode="lin" valueType="num">
                                      <p:cBhvr additive="base">
                                        <p:cTn id="13" dur="500" fill="hold"/>
                                        <p:tgtEl>
                                          <p:spTgt spid="9218"/>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utoUpdateAnimBg="0"/>
      <p:bldP spid="9247"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B27A076E-5002-184D-80B0-B74687C16022}"/>
              </a:ext>
            </a:extLst>
          </p:cNvPr>
          <p:cNvSpPr>
            <a:spLocks noGrp="1" noChangeArrowheads="1"/>
          </p:cNvSpPr>
          <p:nvPr>
            <p:ph type="body" idx="1"/>
          </p:nvPr>
        </p:nvSpPr>
        <p:spPr>
          <a:xfrm>
            <a:off x="2286000" y="1676400"/>
            <a:ext cx="8153400" cy="3043238"/>
          </a:xfrm>
        </p:spPr>
        <p:txBody>
          <a:bodyPr/>
          <a:lstStyle/>
          <a:p>
            <a:pPr eaLnBrk="1" hangingPunct="1">
              <a:buClr>
                <a:srgbClr val="CC0000"/>
              </a:buClr>
            </a:pPr>
            <a:r>
              <a:rPr lang="en-US" altLang="en-US">
                <a:solidFill>
                  <a:srgbClr val="CC0000"/>
                </a:solidFill>
              </a:rPr>
              <a:t>In eg on previous slide, the null hyp is a </a:t>
            </a:r>
            <a:r>
              <a:rPr lang="en-US" altLang="en-US" b="1">
                <a:solidFill>
                  <a:srgbClr val="800080"/>
                </a:solidFill>
              </a:rPr>
              <a:t>one-tailed test</a:t>
            </a:r>
            <a:r>
              <a:rPr lang="en-US" altLang="en-US">
                <a:solidFill>
                  <a:srgbClr val="800080"/>
                </a:solidFill>
              </a:rPr>
              <a:t>,</a:t>
            </a:r>
            <a:r>
              <a:rPr lang="en-US" altLang="en-US">
                <a:solidFill>
                  <a:srgbClr val="CC0000"/>
                </a:solidFill>
              </a:rPr>
              <a:t> because the alternative hypothesis is expressed directionally.  </a:t>
            </a:r>
          </a:p>
          <a:p>
            <a:pPr eaLnBrk="1" hangingPunct="1">
              <a:buClr>
                <a:srgbClr val="CC0000"/>
              </a:buClr>
            </a:pPr>
            <a:r>
              <a:rPr lang="en-US" altLang="en-US">
                <a:solidFill>
                  <a:srgbClr val="CC0000"/>
                </a:solidFill>
              </a:rPr>
              <a:t>If not, then a </a:t>
            </a:r>
            <a:r>
              <a:rPr lang="en-US" altLang="en-US" b="1">
                <a:solidFill>
                  <a:srgbClr val="800080"/>
                </a:solidFill>
              </a:rPr>
              <a:t>two-tailed test</a:t>
            </a:r>
            <a:r>
              <a:rPr lang="en-US" altLang="en-US">
                <a:solidFill>
                  <a:srgbClr val="CC0000"/>
                </a:solidFill>
              </a:rPr>
              <a:t> would be required as foll:</a:t>
            </a:r>
          </a:p>
        </p:txBody>
      </p:sp>
      <p:grpSp>
        <p:nvGrpSpPr>
          <p:cNvPr id="2" name="Group 3">
            <a:extLst>
              <a:ext uri="{FF2B5EF4-FFF2-40B4-BE49-F238E27FC236}">
                <a16:creationId xmlns:a16="http://schemas.microsoft.com/office/drawing/2014/main" id="{2BEF1162-B34C-F542-94CF-0503A7138360}"/>
              </a:ext>
            </a:extLst>
          </p:cNvPr>
          <p:cNvGrpSpPr>
            <a:grpSpLocks/>
          </p:cNvGrpSpPr>
          <p:nvPr/>
        </p:nvGrpSpPr>
        <p:grpSpPr bwMode="auto">
          <a:xfrm>
            <a:off x="4527468" y="3198019"/>
            <a:ext cx="2190750" cy="1381124"/>
            <a:chOff x="1104" y="2208"/>
            <a:chExt cx="1380" cy="870"/>
          </a:xfrm>
        </p:grpSpPr>
        <p:sp>
          <p:nvSpPr>
            <p:cNvPr id="10245" name="Rectangle 4">
              <a:extLst>
                <a:ext uri="{FF2B5EF4-FFF2-40B4-BE49-F238E27FC236}">
                  <a16:creationId xmlns:a16="http://schemas.microsoft.com/office/drawing/2014/main" id="{4F6A6E3F-0B06-6140-92BC-5CF6A517B43F}"/>
                </a:ext>
              </a:extLst>
            </p:cNvPr>
            <p:cNvSpPr>
              <a:spLocks noChangeArrowheads="1"/>
            </p:cNvSpPr>
            <p:nvPr/>
          </p:nvSpPr>
          <p:spPr bwMode="auto">
            <a:xfrm>
              <a:off x="1104" y="2247"/>
              <a:ext cx="19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300" i="1" dirty="0">
                  <a:solidFill>
                    <a:srgbClr val="CC0000"/>
                  </a:solidFill>
                  <a:latin typeface="Times" pitchFamily="2" charset="0"/>
                </a:rPr>
                <a:t>H</a:t>
              </a:r>
              <a:endParaRPr lang="en-US" altLang="en-US" sz="2400" dirty="0">
                <a:solidFill>
                  <a:srgbClr val="CC0000"/>
                </a:solidFill>
                <a:latin typeface="Tahoma" panose="020B0604030504040204" pitchFamily="34" charset="0"/>
              </a:endParaRPr>
            </a:p>
          </p:txBody>
        </p:sp>
        <p:sp>
          <p:nvSpPr>
            <p:cNvPr id="10246" name="Rectangle 5">
              <a:extLst>
                <a:ext uri="{FF2B5EF4-FFF2-40B4-BE49-F238E27FC236}">
                  <a16:creationId xmlns:a16="http://schemas.microsoft.com/office/drawing/2014/main" id="{807F1B54-2D15-DA4C-A337-1B0B2EF4D2BA}"/>
                </a:ext>
              </a:extLst>
            </p:cNvPr>
            <p:cNvSpPr>
              <a:spLocks noChangeArrowheads="1"/>
            </p:cNvSpPr>
            <p:nvPr/>
          </p:nvSpPr>
          <p:spPr bwMode="auto">
            <a:xfrm>
              <a:off x="1320" y="2367"/>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solidFill>
                    <a:srgbClr val="CC0000"/>
                  </a:solidFill>
                  <a:latin typeface="Times" pitchFamily="2" charset="0"/>
                </a:rPr>
                <a:t>0</a:t>
              </a:r>
              <a:endParaRPr lang="en-US" altLang="en-US" sz="2400">
                <a:solidFill>
                  <a:srgbClr val="CC0000"/>
                </a:solidFill>
                <a:latin typeface="Tahoma" panose="020B0604030504040204" pitchFamily="34" charset="0"/>
              </a:endParaRPr>
            </a:p>
          </p:txBody>
        </p:sp>
        <p:sp>
          <p:nvSpPr>
            <p:cNvPr id="10247" name="Rectangle 6">
              <a:extLst>
                <a:ext uri="{FF2B5EF4-FFF2-40B4-BE49-F238E27FC236}">
                  <a16:creationId xmlns:a16="http://schemas.microsoft.com/office/drawing/2014/main" id="{1EB0BF5E-16CB-164C-A470-731F19DCE991}"/>
                </a:ext>
              </a:extLst>
            </p:cNvPr>
            <p:cNvSpPr>
              <a:spLocks noChangeArrowheads="1"/>
            </p:cNvSpPr>
            <p:nvPr/>
          </p:nvSpPr>
          <p:spPr bwMode="auto">
            <a:xfrm>
              <a:off x="1414" y="2264"/>
              <a:ext cx="73"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300">
                  <a:solidFill>
                    <a:srgbClr val="CC0000"/>
                  </a:solidFill>
                  <a:latin typeface="Times" pitchFamily="2" charset="0"/>
                </a:rPr>
                <a:t>:</a:t>
              </a:r>
              <a:endParaRPr lang="en-US" altLang="en-US" sz="2400">
                <a:solidFill>
                  <a:srgbClr val="CC0000"/>
                </a:solidFill>
                <a:latin typeface="Tahoma" panose="020B0604030504040204" pitchFamily="34" charset="0"/>
              </a:endParaRPr>
            </a:p>
          </p:txBody>
        </p:sp>
        <p:sp>
          <p:nvSpPr>
            <p:cNvPr id="10248" name="Rectangle 7">
              <a:extLst>
                <a:ext uri="{FF2B5EF4-FFF2-40B4-BE49-F238E27FC236}">
                  <a16:creationId xmlns:a16="http://schemas.microsoft.com/office/drawing/2014/main" id="{184C4AC3-9FA7-B14B-B2DB-123EDD5FE2D7}"/>
                </a:ext>
              </a:extLst>
            </p:cNvPr>
            <p:cNvSpPr>
              <a:spLocks noChangeArrowheads="1"/>
            </p:cNvSpPr>
            <p:nvPr/>
          </p:nvSpPr>
          <p:spPr bwMode="auto">
            <a:xfrm>
              <a:off x="1558" y="2208"/>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300">
                  <a:solidFill>
                    <a:srgbClr val="CC0000"/>
                  </a:solidFill>
                  <a:latin typeface="Symbol" pitchFamily="2" charset="2"/>
                </a:rPr>
                <a:t>p</a:t>
              </a:r>
              <a:endParaRPr lang="en-US" altLang="en-US" sz="2400">
                <a:solidFill>
                  <a:srgbClr val="CC0000"/>
                </a:solidFill>
                <a:latin typeface="Tahoma" panose="020B0604030504040204" pitchFamily="34" charset="0"/>
              </a:endParaRPr>
            </a:p>
          </p:txBody>
        </p:sp>
        <p:sp>
          <p:nvSpPr>
            <p:cNvPr id="10249" name="Rectangle 8">
              <a:extLst>
                <a:ext uri="{FF2B5EF4-FFF2-40B4-BE49-F238E27FC236}">
                  <a16:creationId xmlns:a16="http://schemas.microsoft.com/office/drawing/2014/main" id="{659145D7-C4E3-DF44-B563-2255DAA5F9BD}"/>
                </a:ext>
              </a:extLst>
            </p:cNvPr>
            <p:cNvSpPr>
              <a:spLocks noChangeArrowheads="1"/>
            </p:cNvSpPr>
            <p:nvPr/>
          </p:nvSpPr>
          <p:spPr bwMode="auto">
            <a:xfrm>
              <a:off x="1797" y="2264"/>
              <a:ext cx="149"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300">
                  <a:solidFill>
                    <a:srgbClr val="CC0000"/>
                  </a:solidFill>
                  <a:latin typeface="Times" pitchFamily="2" charset="0"/>
                </a:rPr>
                <a:t>=</a:t>
              </a:r>
              <a:endParaRPr lang="en-US" altLang="en-US" sz="2400">
                <a:solidFill>
                  <a:srgbClr val="CC0000"/>
                </a:solidFill>
                <a:latin typeface="Tahoma" panose="020B0604030504040204" pitchFamily="34" charset="0"/>
              </a:endParaRPr>
            </a:p>
          </p:txBody>
        </p:sp>
        <p:sp>
          <p:nvSpPr>
            <p:cNvPr id="10250" name="Rectangle 9">
              <a:extLst>
                <a:ext uri="{FF2B5EF4-FFF2-40B4-BE49-F238E27FC236}">
                  <a16:creationId xmlns:a16="http://schemas.microsoft.com/office/drawing/2014/main" id="{4F4D30B2-7BB5-D443-842D-E7B1CF724B0F}"/>
                </a:ext>
              </a:extLst>
            </p:cNvPr>
            <p:cNvSpPr>
              <a:spLocks noChangeArrowheads="1"/>
            </p:cNvSpPr>
            <p:nvPr/>
          </p:nvSpPr>
          <p:spPr bwMode="auto">
            <a:xfrm>
              <a:off x="2038" y="2264"/>
              <a:ext cx="13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300">
                  <a:solidFill>
                    <a:srgbClr val="CC0000"/>
                  </a:solidFill>
                  <a:latin typeface="Times" pitchFamily="2" charset="0"/>
                </a:rPr>
                <a:t>0</a:t>
              </a:r>
              <a:endParaRPr lang="en-US" altLang="en-US" sz="2400">
                <a:solidFill>
                  <a:srgbClr val="CC0000"/>
                </a:solidFill>
                <a:latin typeface="Tahoma" panose="020B0604030504040204" pitchFamily="34" charset="0"/>
              </a:endParaRPr>
            </a:p>
          </p:txBody>
        </p:sp>
        <p:sp>
          <p:nvSpPr>
            <p:cNvPr id="10251" name="Rectangle 10">
              <a:extLst>
                <a:ext uri="{FF2B5EF4-FFF2-40B4-BE49-F238E27FC236}">
                  <a16:creationId xmlns:a16="http://schemas.microsoft.com/office/drawing/2014/main" id="{4EBF748F-8108-5144-9497-A7763C857954}"/>
                </a:ext>
              </a:extLst>
            </p:cNvPr>
            <p:cNvSpPr>
              <a:spLocks noChangeArrowheads="1"/>
            </p:cNvSpPr>
            <p:nvPr/>
          </p:nvSpPr>
          <p:spPr bwMode="auto">
            <a:xfrm>
              <a:off x="2182" y="2264"/>
              <a:ext cx="66"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300">
                  <a:solidFill>
                    <a:srgbClr val="CC0000"/>
                  </a:solidFill>
                  <a:latin typeface="Times" pitchFamily="2" charset="0"/>
                </a:rPr>
                <a:t>.</a:t>
              </a:r>
              <a:endParaRPr lang="en-US" altLang="en-US" sz="2400">
                <a:solidFill>
                  <a:srgbClr val="CC0000"/>
                </a:solidFill>
                <a:latin typeface="Tahoma" panose="020B0604030504040204" pitchFamily="34" charset="0"/>
              </a:endParaRPr>
            </a:p>
          </p:txBody>
        </p:sp>
        <p:sp>
          <p:nvSpPr>
            <p:cNvPr id="10252" name="Rectangle 11">
              <a:extLst>
                <a:ext uri="{FF2B5EF4-FFF2-40B4-BE49-F238E27FC236}">
                  <a16:creationId xmlns:a16="http://schemas.microsoft.com/office/drawing/2014/main" id="{E8AA564B-366C-744E-A105-222221010621}"/>
                </a:ext>
              </a:extLst>
            </p:cNvPr>
            <p:cNvSpPr>
              <a:spLocks noChangeArrowheads="1"/>
            </p:cNvSpPr>
            <p:nvPr/>
          </p:nvSpPr>
          <p:spPr bwMode="auto">
            <a:xfrm>
              <a:off x="2208" y="2264"/>
              <a:ext cx="13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300">
                  <a:solidFill>
                    <a:srgbClr val="CC0000"/>
                  </a:solidFill>
                  <a:latin typeface="Times" pitchFamily="2" charset="0"/>
                </a:rPr>
                <a:t>4</a:t>
              </a:r>
              <a:endParaRPr lang="en-US" altLang="en-US" sz="2400">
                <a:solidFill>
                  <a:srgbClr val="CC0000"/>
                </a:solidFill>
                <a:latin typeface="Tahoma" panose="020B0604030504040204" pitchFamily="34" charset="0"/>
              </a:endParaRPr>
            </a:p>
          </p:txBody>
        </p:sp>
        <p:sp>
          <p:nvSpPr>
            <p:cNvPr id="10253" name="Rectangle 12">
              <a:extLst>
                <a:ext uri="{FF2B5EF4-FFF2-40B4-BE49-F238E27FC236}">
                  <a16:creationId xmlns:a16="http://schemas.microsoft.com/office/drawing/2014/main" id="{ABB3B2BF-DC80-0947-B8F5-C2B27E452B56}"/>
                </a:ext>
              </a:extLst>
            </p:cNvPr>
            <p:cNvSpPr>
              <a:spLocks noChangeArrowheads="1"/>
            </p:cNvSpPr>
            <p:nvPr/>
          </p:nvSpPr>
          <p:spPr bwMode="auto">
            <a:xfrm>
              <a:off x="2352" y="2264"/>
              <a:ext cx="13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300">
                  <a:solidFill>
                    <a:srgbClr val="CC0000"/>
                  </a:solidFill>
                  <a:latin typeface="Times" pitchFamily="2" charset="0"/>
                </a:rPr>
                <a:t>0</a:t>
              </a:r>
              <a:endParaRPr lang="en-US" altLang="en-US" sz="2400">
                <a:solidFill>
                  <a:srgbClr val="CC0000"/>
                </a:solidFill>
                <a:latin typeface="Tahoma" panose="020B0604030504040204" pitchFamily="34" charset="0"/>
              </a:endParaRPr>
            </a:p>
          </p:txBody>
        </p:sp>
        <p:grpSp>
          <p:nvGrpSpPr>
            <p:cNvPr id="10254" name="Group 13">
              <a:extLst>
                <a:ext uri="{FF2B5EF4-FFF2-40B4-BE49-F238E27FC236}">
                  <a16:creationId xmlns:a16="http://schemas.microsoft.com/office/drawing/2014/main" id="{7B22FAB5-37CC-4D44-946B-85876F9D3181}"/>
                </a:ext>
              </a:extLst>
            </p:cNvPr>
            <p:cNvGrpSpPr>
              <a:grpSpLocks/>
            </p:cNvGrpSpPr>
            <p:nvPr/>
          </p:nvGrpSpPr>
          <p:grpSpPr bwMode="auto">
            <a:xfrm>
              <a:off x="1152" y="2758"/>
              <a:ext cx="288" cy="320"/>
              <a:chOff x="1152" y="2758"/>
              <a:chExt cx="288" cy="320"/>
            </a:xfrm>
          </p:grpSpPr>
          <p:sp>
            <p:nvSpPr>
              <p:cNvPr id="10265" name="Rectangle 14">
                <a:extLst>
                  <a:ext uri="{FF2B5EF4-FFF2-40B4-BE49-F238E27FC236}">
                    <a16:creationId xmlns:a16="http://schemas.microsoft.com/office/drawing/2014/main" id="{192C0BB7-D964-274F-AA5C-F6D8C18AF997}"/>
                  </a:ext>
                </a:extLst>
              </p:cNvPr>
              <p:cNvSpPr>
                <a:spLocks noChangeArrowheads="1"/>
              </p:cNvSpPr>
              <p:nvPr/>
            </p:nvSpPr>
            <p:spPr bwMode="auto">
              <a:xfrm>
                <a:off x="1152" y="2758"/>
                <a:ext cx="19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300" i="1">
                    <a:solidFill>
                      <a:srgbClr val="CC0000"/>
                    </a:solidFill>
                    <a:latin typeface="Times" pitchFamily="2" charset="0"/>
                  </a:rPr>
                  <a:t>H</a:t>
                </a:r>
                <a:endParaRPr lang="en-US" altLang="en-US" sz="2400">
                  <a:solidFill>
                    <a:srgbClr val="CC0000"/>
                  </a:solidFill>
                  <a:latin typeface="Tahoma" panose="020B0604030504040204" pitchFamily="34" charset="0"/>
                </a:endParaRPr>
              </a:p>
            </p:txBody>
          </p:sp>
          <p:sp>
            <p:nvSpPr>
              <p:cNvPr id="10266" name="Rectangle 15">
                <a:extLst>
                  <a:ext uri="{FF2B5EF4-FFF2-40B4-BE49-F238E27FC236}">
                    <a16:creationId xmlns:a16="http://schemas.microsoft.com/office/drawing/2014/main" id="{DC90898C-D00E-8C4A-AD32-D63E21972EBE}"/>
                  </a:ext>
                </a:extLst>
              </p:cNvPr>
              <p:cNvSpPr>
                <a:spLocks noChangeArrowheads="1"/>
              </p:cNvSpPr>
              <p:nvPr/>
            </p:nvSpPr>
            <p:spPr bwMode="auto">
              <a:xfrm>
                <a:off x="1343" y="2845"/>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solidFill>
                      <a:srgbClr val="CC0000"/>
                    </a:solidFill>
                    <a:latin typeface="Times" pitchFamily="2" charset="0"/>
                  </a:rPr>
                  <a:t>1</a:t>
                </a:r>
                <a:endParaRPr lang="en-US" altLang="en-US" sz="2400">
                  <a:solidFill>
                    <a:srgbClr val="CC0000"/>
                  </a:solidFill>
                  <a:latin typeface="Tahoma" panose="020B0604030504040204" pitchFamily="34" charset="0"/>
                </a:endParaRPr>
              </a:p>
            </p:txBody>
          </p:sp>
        </p:grpSp>
        <p:sp>
          <p:nvSpPr>
            <p:cNvPr id="10255" name="Rectangle 16">
              <a:extLst>
                <a:ext uri="{FF2B5EF4-FFF2-40B4-BE49-F238E27FC236}">
                  <a16:creationId xmlns:a16="http://schemas.microsoft.com/office/drawing/2014/main" id="{C9A4D251-DB86-ED46-B9B3-B81EB4B8C05B}"/>
                </a:ext>
              </a:extLst>
            </p:cNvPr>
            <p:cNvSpPr>
              <a:spLocks noChangeArrowheads="1"/>
            </p:cNvSpPr>
            <p:nvPr/>
          </p:nvSpPr>
          <p:spPr bwMode="auto">
            <a:xfrm>
              <a:off x="1428" y="2758"/>
              <a:ext cx="73"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300">
                  <a:solidFill>
                    <a:srgbClr val="CC0000"/>
                  </a:solidFill>
                  <a:latin typeface="Times" pitchFamily="2" charset="0"/>
                </a:rPr>
                <a:t>:</a:t>
              </a:r>
              <a:endParaRPr lang="en-US" altLang="en-US" sz="2400">
                <a:solidFill>
                  <a:srgbClr val="CC0000"/>
                </a:solidFill>
                <a:latin typeface="Tahoma" panose="020B0604030504040204" pitchFamily="34" charset="0"/>
              </a:endParaRPr>
            </a:p>
          </p:txBody>
        </p:sp>
        <p:sp>
          <p:nvSpPr>
            <p:cNvPr id="10256" name="Rectangle 17">
              <a:extLst>
                <a:ext uri="{FF2B5EF4-FFF2-40B4-BE49-F238E27FC236}">
                  <a16:creationId xmlns:a16="http://schemas.microsoft.com/office/drawing/2014/main" id="{E78E3C55-A925-AC44-8091-6FA7F005F0D7}"/>
                </a:ext>
              </a:extLst>
            </p:cNvPr>
            <p:cNvSpPr>
              <a:spLocks noChangeArrowheads="1"/>
            </p:cNvSpPr>
            <p:nvPr/>
          </p:nvSpPr>
          <p:spPr bwMode="auto">
            <a:xfrm>
              <a:off x="1492" y="2758"/>
              <a:ext cx="66"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300">
                  <a:solidFill>
                    <a:srgbClr val="CC0000"/>
                  </a:solidFill>
                  <a:latin typeface="Times" pitchFamily="2" charset="0"/>
                </a:rPr>
                <a:t> </a:t>
              </a:r>
              <a:endParaRPr lang="en-US" altLang="en-US" sz="2400">
                <a:solidFill>
                  <a:srgbClr val="CC0000"/>
                </a:solidFill>
                <a:latin typeface="Tahoma" panose="020B0604030504040204" pitchFamily="34" charset="0"/>
              </a:endParaRPr>
            </a:p>
          </p:txBody>
        </p:sp>
        <p:sp>
          <p:nvSpPr>
            <p:cNvPr id="10257" name="Rectangle 18">
              <a:extLst>
                <a:ext uri="{FF2B5EF4-FFF2-40B4-BE49-F238E27FC236}">
                  <a16:creationId xmlns:a16="http://schemas.microsoft.com/office/drawing/2014/main" id="{1B043308-D6A7-1D40-9507-4520C7A6CFEE}"/>
                </a:ext>
              </a:extLst>
            </p:cNvPr>
            <p:cNvSpPr>
              <a:spLocks noChangeArrowheads="1"/>
            </p:cNvSpPr>
            <p:nvPr/>
          </p:nvSpPr>
          <p:spPr bwMode="auto">
            <a:xfrm>
              <a:off x="1556" y="2758"/>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300">
                  <a:solidFill>
                    <a:srgbClr val="CC0000"/>
                  </a:solidFill>
                  <a:latin typeface="Symbol" pitchFamily="2" charset="2"/>
                </a:rPr>
                <a:t>p</a:t>
              </a:r>
              <a:endParaRPr lang="en-US" altLang="en-US" sz="2400">
                <a:solidFill>
                  <a:srgbClr val="CC0000"/>
                </a:solidFill>
                <a:latin typeface="Tahoma" panose="020B0604030504040204" pitchFamily="34" charset="0"/>
              </a:endParaRPr>
            </a:p>
          </p:txBody>
        </p:sp>
        <p:sp>
          <p:nvSpPr>
            <p:cNvPr id="10258" name="Rectangle 19">
              <a:extLst>
                <a:ext uri="{FF2B5EF4-FFF2-40B4-BE49-F238E27FC236}">
                  <a16:creationId xmlns:a16="http://schemas.microsoft.com/office/drawing/2014/main" id="{5CD6514A-FDB6-0840-BF6D-2EBAF5AFD8A8}"/>
                </a:ext>
              </a:extLst>
            </p:cNvPr>
            <p:cNvSpPr>
              <a:spLocks noChangeArrowheads="1"/>
            </p:cNvSpPr>
            <p:nvPr/>
          </p:nvSpPr>
          <p:spPr bwMode="auto">
            <a:xfrm>
              <a:off x="1704" y="2758"/>
              <a:ext cx="66"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300">
                  <a:solidFill>
                    <a:srgbClr val="CC0000"/>
                  </a:solidFill>
                  <a:latin typeface="Times" pitchFamily="2" charset="0"/>
                </a:rPr>
                <a:t> </a:t>
              </a:r>
              <a:endParaRPr lang="en-US" altLang="en-US" sz="2400">
                <a:solidFill>
                  <a:srgbClr val="CC0000"/>
                </a:solidFill>
                <a:latin typeface="Tahoma" panose="020B0604030504040204" pitchFamily="34" charset="0"/>
              </a:endParaRPr>
            </a:p>
          </p:txBody>
        </p:sp>
        <p:sp>
          <p:nvSpPr>
            <p:cNvPr id="10259" name="Rectangle 20">
              <a:extLst>
                <a:ext uri="{FF2B5EF4-FFF2-40B4-BE49-F238E27FC236}">
                  <a16:creationId xmlns:a16="http://schemas.microsoft.com/office/drawing/2014/main" id="{F06120B3-5942-0A47-9D6A-C5A89995DFEF}"/>
                </a:ext>
              </a:extLst>
            </p:cNvPr>
            <p:cNvSpPr>
              <a:spLocks noChangeArrowheads="1"/>
            </p:cNvSpPr>
            <p:nvPr/>
          </p:nvSpPr>
          <p:spPr bwMode="auto">
            <a:xfrm>
              <a:off x="1768" y="2758"/>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300">
                  <a:solidFill>
                    <a:srgbClr val="CC0000"/>
                  </a:solidFill>
                  <a:latin typeface="Symbol" pitchFamily="2" charset="2"/>
                </a:rPr>
                <a:t>¹</a:t>
              </a:r>
              <a:endParaRPr lang="en-US" altLang="en-US" sz="2400">
                <a:solidFill>
                  <a:srgbClr val="CC0000"/>
                </a:solidFill>
                <a:latin typeface="Tahoma" panose="020B0604030504040204" pitchFamily="34" charset="0"/>
              </a:endParaRPr>
            </a:p>
          </p:txBody>
        </p:sp>
        <p:sp>
          <p:nvSpPr>
            <p:cNvPr id="10260" name="Rectangle 21">
              <a:extLst>
                <a:ext uri="{FF2B5EF4-FFF2-40B4-BE49-F238E27FC236}">
                  <a16:creationId xmlns:a16="http://schemas.microsoft.com/office/drawing/2014/main" id="{83E126A6-92B0-D24B-A6C4-041E4E2DE5D7}"/>
                </a:ext>
              </a:extLst>
            </p:cNvPr>
            <p:cNvSpPr>
              <a:spLocks noChangeArrowheads="1"/>
            </p:cNvSpPr>
            <p:nvPr/>
          </p:nvSpPr>
          <p:spPr bwMode="auto">
            <a:xfrm>
              <a:off x="1917" y="2758"/>
              <a:ext cx="66"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300">
                  <a:solidFill>
                    <a:srgbClr val="CC0000"/>
                  </a:solidFill>
                  <a:latin typeface="Times" pitchFamily="2" charset="0"/>
                </a:rPr>
                <a:t> </a:t>
              </a:r>
              <a:endParaRPr lang="en-US" altLang="en-US" sz="2400">
                <a:solidFill>
                  <a:srgbClr val="CC0000"/>
                </a:solidFill>
                <a:latin typeface="Tahoma" panose="020B0604030504040204" pitchFamily="34" charset="0"/>
              </a:endParaRPr>
            </a:p>
          </p:txBody>
        </p:sp>
        <p:sp>
          <p:nvSpPr>
            <p:cNvPr id="10261" name="Rectangle 22">
              <a:extLst>
                <a:ext uri="{FF2B5EF4-FFF2-40B4-BE49-F238E27FC236}">
                  <a16:creationId xmlns:a16="http://schemas.microsoft.com/office/drawing/2014/main" id="{6B8D91DB-9310-964F-B6FC-D30FCCA816A0}"/>
                </a:ext>
              </a:extLst>
            </p:cNvPr>
            <p:cNvSpPr>
              <a:spLocks noChangeArrowheads="1"/>
            </p:cNvSpPr>
            <p:nvPr/>
          </p:nvSpPr>
          <p:spPr bwMode="auto">
            <a:xfrm>
              <a:off x="1981" y="2758"/>
              <a:ext cx="13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300">
                  <a:solidFill>
                    <a:srgbClr val="CC0000"/>
                  </a:solidFill>
                  <a:latin typeface="Times" pitchFamily="2" charset="0"/>
                </a:rPr>
                <a:t>0</a:t>
              </a:r>
              <a:endParaRPr lang="en-US" altLang="en-US" sz="2400">
                <a:solidFill>
                  <a:srgbClr val="CC0000"/>
                </a:solidFill>
                <a:latin typeface="Tahoma" panose="020B0604030504040204" pitchFamily="34" charset="0"/>
              </a:endParaRPr>
            </a:p>
          </p:txBody>
        </p:sp>
        <p:sp>
          <p:nvSpPr>
            <p:cNvPr id="10262" name="Rectangle 23">
              <a:extLst>
                <a:ext uri="{FF2B5EF4-FFF2-40B4-BE49-F238E27FC236}">
                  <a16:creationId xmlns:a16="http://schemas.microsoft.com/office/drawing/2014/main" id="{CED0E31B-E190-004F-9DB3-429193C3DAB9}"/>
                </a:ext>
              </a:extLst>
            </p:cNvPr>
            <p:cNvSpPr>
              <a:spLocks noChangeArrowheads="1"/>
            </p:cNvSpPr>
            <p:nvPr/>
          </p:nvSpPr>
          <p:spPr bwMode="auto">
            <a:xfrm>
              <a:off x="2108" y="2758"/>
              <a:ext cx="66"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300">
                  <a:solidFill>
                    <a:srgbClr val="CC0000"/>
                  </a:solidFill>
                  <a:latin typeface="Times" pitchFamily="2" charset="0"/>
                </a:rPr>
                <a:t>.</a:t>
              </a:r>
              <a:endParaRPr lang="en-US" altLang="en-US" sz="2400">
                <a:solidFill>
                  <a:srgbClr val="CC0000"/>
                </a:solidFill>
                <a:latin typeface="Tahoma" panose="020B0604030504040204" pitchFamily="34" charset="0"/>
              </a:endParaRPr>
            </a:p>
          </p:txBody>
        </p:sp>
        <p:sp>
          <p:nvSpPr>
            <p:cNvPr id="10263" name="Rectangle 24">
              <a:extLst>
                <a:ext uri="{FF2B5EF4-FFF2-40B4-BE49-F238E27FC236}">
                  <a16:creationId xmlns:a16="http://schemas.microsoft.com/office/drawing/2014/main" id="{7410C843-1C1F-0246-9139-73BEB69733B1}"/>
                </a:ext>
              </a:extLst>
            </p:cNvPr>
            <p:cNvSpPr>
              <a:spLocks noChangeArrowheads="1"/>
            </p:cNvSpPr>
            <p:nvPr/>
          </p:nvSpPr>
          <p:spPr bwMode="auto">
            <a:xfrm>
              <a:off x="2160" y="2758"/>
              <a:ext cx="13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300">
                  <a:solidFill>
                    <a:srgbClr val="CC0000"/>
                  </a:solidFill>
                  <a:latin typeface="Times" pitchFamily="2" charset="0"/>
                </a:rPr>
                <a:t>4</a:t>
              </a:r>
              <a:endParaRPr lang="en-US" altLang="en-US" sz="2400">
                <a:solidFill>
                  <a:srgbClr val="CC0000"/>
                </a:solidFill>
                <a:latin typeface="Tahoma" panose="020B0604030504040204" pitchFamily="34" charset="0"/>
              </a:endParaRPr>
            </a:p>
          </p:txBody>
        </p:sp>
        <p:sp>
          <p:nvSpPr>
            <p:cNvPr id="10264" name="Rectangle 25">
              <a:extLst>
                <a:ext uri="{FF2B5EF4-FFF2-40B4-BE49-F238E27FC236}">
                  <a16:creationId xmlns:a16="http://schemas.microsoft.com/office/drawing/2014/main" id="{D24B19DA-9EFE-ED41-B4A7-EEAD4C78F49B}"/>
                </a:ext>
              </a:extLst>
            </p:cNvPr>
            <p:cNvSpPr>
              <a:spLocks noChangeArrowheads="1"/>
            </p:cNvSpPr>
            <p:nvPr/>
          </p:nvSpPr>
          <p:spPr bwMode="auto">
            <a:xfrm>
              <a:off x="2288" y="2758"/>
              <a:ext cx="13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300">
                  <a:solidFill>
                    <a:srgbClr val="CC0000"/>
                  </a:solidFill>
                  <a:latin typeface="Times" pitchFamily="2" charset="0"/>
                </a:rPr>
                <a:t>0</a:t>
              </a:r>
              <a:endParaRPr lang="en-US" altLang="en-US" sz="2400">
                <a:solidFill>
                  <a:srgbClr val="CC0000"/>
                </a:solidFill>
                <a:latin typeface="Tahoma" panose="020B0604030504040204" pitchFamily="34" charset="0"/>
              </a:endParaRPr>
            </a:p>
          </p:txBody>
        </p:sp>
      </p:grpSp>
      <p:sp>
        <p:nvSpPr>
          <p:cNvPr id="11290" name="Rectangle 26">
            <a:extLst>
              <a:ext uri="{FF2B5EF4-FFF2-40B4-BE49-F238E27FC236}">
                <a16:creationId xmlns:a16="http://schemas.microsoft.com/office/drawing/2014/main" id="{C7F24F58-6E8A-AF41-AD71-46D9E0671B1B}"/>
              </a:ext>
            </a:extLst>
          </p:cNvPr>
          <p:cNvSpPr>
            <a:spLocks noGrp="1" noChangeArrowheads="1"/>
          </p:cNvSpPr>
          <p:nvPr>
            <p:ph type="title"/>
          </p:nvPr>
        </p:nvSpPr>
        <p:spPr>
          <a:xfrm>
            <a:off x="2070538" y="0"/>
            <a:ext cx="8597462" cy="1219200"/>
          </a:xfrm>
          <a:noFill/>
        </p:spPr>
        <p:txBody>
          <a:bodyPr anchor="b">
            <a:normAutofit fontScale="90000"/>
          </a:bodyPr>
          <a:lstStyle/>
          <a:p>
            <a:pPr eaLnBrk="1" hangingPunct="1"/>
            <a:r>
              <a:rPr lang="en-US" altLang="en-US" sz="3900" b="1">
                <a:solidFill>
                  <a:srgbClr val="800080"/>
                </a:solidFill>
              </a:rPr>
              <a:t>Step 1: Formulate the Hypothesis</a:t>
            </a:r>
          </a:p>
        </p:txBody>
      </p:sp>
    </p:spTree>
    <p:extLst>
      <p:ext uri="{BB962C8B-B14F-4D97-AF65-F5344CB8AC3E}">
        <p14:creationId xmlns:p14="http://schemas.microsoft.com/office/powerpoint/2010/main" val="20591661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290"/>
                                        </p:tgtEl>
                                        <p:attrNameLst>
                                          <p:attrName>style.visibility</p:attrName>
                                        </p:attrNameLst>
                                      </p:cBhvr>
                                      <p:to>
                                        <p:strVal val="visible"/>
                                      </p:to>
                                    </p:set>
                                    <p:anim calcmode="lin" valueType="num">
                                      <p:cBhvr additive="base">
                                        <p:cTn id="7" dur="500" fill="hold"/>
                                        <p:tgtEl>
                                          <p:spTgt spid="11290"/>
                                        </p:tgtEl>
                                        <p:attrNameLst>
                                          <p:attrName>ppt_x</p:attrName>
                                        </p:attrNameLst>
                                      </p:cBhvr>
                                      <p:tavLst>
                                        <p:tav tm="0">
                                          <p:val>
                                            <p:strVal val="0-#ppt_w/2"/>
                                          </p:val>
                                        </p:tav>
                                        <p:tav tm="100000">
                                          <p:val>
                                            <p:strVal val="#ppt_x"/>
                                          </p:val>
                                        </p:tav>
                                      </p:tavLst>
                                    </p:anim>
                                    <p:anim calcmode="lin" valueType="num">
                                      <p:cBhvr additive="base">
                                        <p:cTn id="8" dur="500" fill="hold"/>
                                        <p:tgtEl>
                                          <p:spTgt spid="1129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1266"/>
                                        </p:tgtEl>
                                        <p:attrNameLst>
                                          <p:attrName>style.visibility</p:attrName>
                                        </p:attrNameLst>
                                      </p:cBhvr>
                                      <p:to>
                                        <p:strVal val="visible"/>
                                      </p:to>
                                    </p:set>
                                    <p:anim calcmode="lin" valueType="num">
                                      <p:cBhvr additive="base">
                                        <p:cTn id="12" dur="500" fill="hold"/>
                                        <p:tgtEl>
                                          <p:spTgt spid="11266"/>
                                        </p:tgtEl>
                                        <p:attrNameLst>
                                          <p:attrName>ppt_x</p:attrName>
                                        </p:attrNameLst>
                                      </p:cBhvr>
                                      <p:tavLst>
                                        <p:tav tm="0">
                                          <p:val>
                                            <p:strVal val="0-#ppt_w/2"/>
                                          </p:val>
                                        </p:tav>
                                        <p:tav tm="100000">
                                          <p:val>
                                            <p:strVal val="#ppt_x"/>
                                          </p:val>
                                        </p:tav>
                                      </p:tavLst>
                                    </p:anim>
                                    <p:anim calcmode="lin" valueType="num">
                                      <p:cBhvr additive="base">
                                        <p:cTn id="13" dur="500" fill="hold"/>
                                        <p:tgtEl>
                                          <p:spTgt spid="11266"/>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utoUpdateAnimBg="0"/>
      <p:bldP spid="11290"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7D4BF-2DDB-FE48-BD17-8BAB39F21044}"/>
              </a:ext>
            </a:extLst>
          </p:cNvPr>
          <p:cNvSpPr>
            <a:spLocks noGrp="1"/>
          </p:cNvSpPr>
          <p:nvPr>
            <p:ph type="ctrTitle"/>
          </p:nvPr>
        </p:nvSpPr>
        <p:spPr/>
        <p:txBody>
          <a:bodyPr anchor="b">
            <a:normAutofit/>
          </a:bodyPr>
          <a:lstStyle>
            <a:lvl1pPr algn="ctr">
              <a:defRPr sz="6000" baseline="0"/>
            </a:lvl1pPr>
          </a:lstStyle>
          <a:p>
            <a:r>
              <a:rPr lang="en-US" dirty="0"/>
              <a:t>Testing Hypothesis  </a:t>
            </a:r>
          </a:p>
        </p:txBody>
      </p:sp>
      <p:sp>
        <p:nvSpPr>
          <p:cNvPr id="5" name="Slide Number Placeholder 5">
            <a:extLst>
              <a:ext uri="{FF2B5EF4-FFF2-40B4-BE49-F238E27FC236}">
                <a16:creationId xmlns:a16="http://schemas.microsoft.com/office/drawing/2014/main" id="{6E58ADB9-72A4-744E-9F60-6A40ED177C3E}"/>
              </a:ext>
            </a:extLst>
          </p:cNvPr>
          <p:cNvSpPr>
            <a:spLocks noGrp="1"/>
          </p:cNvSpPr>
          <p:nvPr>
            <p:ph type="sldNum" sz="quarter" idx="12"/>
          </p:nvPr>
        </p:nvSpPr>
        <p:spPr/>
        <p:txBody>
          <a:bodyPr/>
          <a:lstStyle>
            <a:lvl1pPr>
              <a:defRPr sz="2400">
                <a:solidFill>
                  <a:schemeClr val="tx1">
                    <a:lumMod val="75000"/>
                    <a:lumOff val="25000"/>
                  </a:schemeClr>
                </a:solidFill>
              </a:defRPr>
            </a:lvl1pPr>
          </a:lstStyle>
          <a:p>
            <a:fld id="{8E94F2E7-AED6-034F-B0A7-864AA688BBC2}" type="slidenum">
              <a:rPr lang="en-US" smtClean="0"/>
              <a:t>2</a:t>
            </a:fld>
            <a:endParaRPr lang="en-US" dirty="0"/>
          </a:p>
        </p:txBody>
      </p:sp>
    </p:spTree>
    <p:extLst>
      <p:ext uri="{BB962C8B-B14F-4D97-AF65-F5344CB8AC3E}">
        <p14:creationId xmlns:p14="http://schemas.microsoft.com/office/powerpoint/2010/main" val="4042557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36BF92D-A5CB-B943-A228-C6F9F74E95AD}"/>
              </a:ext>
            </a:extLst>
          </p:cNvPr>
          <p:cNvSpPr>
            <a:spLocks noGrp="1" noChangeArrowheads="1"/>
          </p:cNvSpPr>
          <p:nvPr>
            <p:ph type="body" idx="1"/>
          </p:nvPr>
        </p:nvSpPr>
        <p:spPr>
          <a:xfrm>
            <a:off x="2362200" y="1566863"/>
            <a:ext cx="7696200" cy="2895600"/>
          </a:xfrm>
        </p:spPr>
        <p:txBody>
          <a:bodyPr/>
          <a:lstStyle/>
          <a:p>
            <a:pPr eaLnBrk="1" hangingPunct="1">
              <a:buClr>
                <a:srgbClr val="CC0000"/>
              </a:buClr>
            </a:pPr>
            <a:r>
              <a:rPr lang="en-US" altLang="en-US" sz="2400">
                <a:solidFill>
                  <a:srgbClr val="CC0000"/>
                </a:solidFill>
              </a:rPr>
              <a:t>The </a:t>
            </a:r>
            <a:r>
              <a:rPr lang="en-US" altLang="en-US" sz="2400" b="1">
                <a:solidFill>
                  <a:srgbClr val="800080"/>
                </a:solidFill>
              </a:rPr>
              <a:t>test statistic</a:t>
            </a:r>
            <a:r>
              <a:rPr lang="en-US" altLang="en-US" sz="2400">
                <a:solidFill>
                  <a:srgbClr val="CC0000"/>
                </a:solidFill>
              </a:rPr>
              <a:t> measures how close the sample has come to the null hypothesis.  </a:t>
            </a:r>
          </a:p>
          <a:p>
            <a:pPr eaLnBrk="1" hangingPunct="1">
              <a:buClr>
                <a:srgbClr val="CC0000"/>
              </a:buClr>
            </a:pPr>
            <a:r>
              <a:rPr lang="en-US" altLang="en-US" sz="2400">
                <a:solidFill>
                  <a:srgbClr val="CC0000"/>
                </a:solidFill>
              </a:rPr>
              <a:t>The test statistic often follows a well-known distribution (eg, normal, </a:t>
            </a:r>
            <a:r>
              <a:rPr lang="en-US" altLang="en-US" sz="2400" i="1">
                <a:solidFill>
                  <a:srgbClr val="CC0000"/>
                </a:solidFill>
              </a:rPr>
              <a:t>t</a:t>
            </a:r>
            <a:r>
              <a:rPr lang="en-US" altLang="en-US" sz="2400">
                <a:solidFill>
                  <a:srgbClr val="CC0000"/>
                </a:solidFill>
              </a:rPr>
              <a:t>, or chi-square).  </a:t>
            </a:r>
          </a:p>
          <a:p>
            <a:pPr eaLnBrk="1" hangingPunct="1">
              <a:buClr>
                <a:srgbClr val="CC0000"/>
              </a:buClr>
            </a:pPr>
            <a:r>
              <a:rPr lang="en-US" altLang="en-US" sz="2400">
                <a:solidFill>
                  <a:srgbClr val="CC0000"/>
                </a:solidFill>
              </a:rPr>
              <a:t>In our example, the </a:t>
            </a:r>
            <a:r>
              <a:rPr lang="en-US" altLang="en-US" sz="2400" i="1">
                <a:solidFill>
                  <a:srgbClr val="CC0000"/>
                </a:solidFill>
              </a:rPr>
              <a:t>z</a:t>
            </a:r>
            <a:r>
              <a:rPr lang="en-US" altLang="en-US" sz="2400">
                <a:solidFill>
                  <a:srgbClr val="CC0000"/>
                </a:solidFill>
              </a:rPr>
              <a:t> statistic, which follows the standard normal distribution, would be appropriate. </a:t>
            </a:r>
          </a:p>
        </p:txBody>
      </p:sp>
      <p:sp>
        <p:nvSpPr>
          <p:cNvPr id="13315" name="Rectangle 3">
            <a:extLst>
              <a:ext uri="{FF2B5EF4-FFF2-40B4-BE49-F238E27FC236}">
                <a16:creationId xmlns:a16="http://schemas.microsoft.com/office/drawing/2014/main" id="{C5FC685B-7683-ED46-8230-02DCD27EDFEF}"/>
              </a:ext>
            </a:extLst>
          </p:cNvPr>
          <p:cNvSpPr>
            <a:spLocks noGrp="1" noChangeArrowheads="1"/>
          </p:cNvSpPr>
          <p:nvPr>
            <p:ph type="title"/>
          </p:nvPr>
        </p:nvSpPr>
        <p:spPr>
          <a:xfrm>
            <a:off x="1860330" y="73573"/>
            <a:ext cx="8579069" cy="1264692"/>
          </a:xfrm>
          <a:noFill/>
        </p:spPr>
        <p:txBody>
          <a:bodyPr anchor="b">
            <a:normAutofit fontScale="90000"/>
          </a:bodyPr>
          <a:lstStyle/>
          <a:p>
            <a:pPr eaLnBrk="1" hangingPunct="1"/>
            <a:r>
              <a:rPr lang="en-US" altLang="en-US" sz="3900" b="1">
                <a:solidFill>
                  <a:srgbClr val="800080"/>
                </a:solidFill>
              </a:rPr>
              <a:t>Step 2: Select an Appropriate Test</a:t>
            </a:r>
          </a:p>
        </p:txBody>
      </p:sp>
      <p:grpSp>
        <p:nvGrpSpPr>
          <p:cNvPr id="11268" name="Group 5">
            <a:extLst>
              <a:ext uri="{FF2B5EF4-FFF2-40B4-BE49-F238E27FC236}">
                <a16:creationId xmlns:a16="http://schemas.microsoft.com/office/drawing/2014/main" id="{BB8B80EB-A78A-D74B-B336-FFEB7148F950}"/>
              </a:ext>
            </a:extLst>
          </p:cNvPr>
          <p:cNvGrpSpPr>
            <a:grpSpLocks/>
          </p:cNvGrpSpPr>
          <p:nvPr/>
        </p:nvGrpSpPr>
        <p:grpSpPr bwMode="auto">
          <a:xfrm>
            <a:off x="3282951" y="4370389"/>
            <a:ext cx="1268413" cy="979487"/>
            <a:chOff x="1108" y="2534"/>
            <a:chExt cx="799" cy="617"/>
          </a:xfrm>
        </p:grpSpPr>
        <p:sp>
          <p:nvSpPr>
            <p:cNvPr id="11270" name="Rectangle 6">
              <a:extLst>
                <a:ext uri="{FF2B5EF4-FFF2-40B4-BE49-F238E27FC236}">
                  <a16:creationId xmlns:a16="http://schemas.microsoft.com/office/drawing/2014/main" id="{F8619C77-B9FF-7D49-9E29-EE16BA2F2FBE}"/>
                </a:ext>
              </a:extLst>
            </p:cNvPr>
            <p:cNvSpPr>
              <a:spLocks noChangeArrowheads="1"/>
            </p:cNvSpPr>
            <p:nvPr/>
          </p:nvSpPr>
          <p:spPr bwMode="auto">
            <a:xfrm>
              <a:off x="1108" y="2707"/>
              <a:ext cx="91"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900" i="1">
                  <a:solidFill>
                    <a:srgbClr val="CC0000"/>
                  </a:solidFill>
                  <a:latin typeface="Times" pitchFamily="2" charset="0"/>
                </a:rPr>
                <a:t>z</a:t>
              </a:r>
              <a:endParaRPr lang="en-US" altLang="en-US" sz="3600" b="1">
                <a:solidFill>
                  <a:srgbClr val="CC0000"/>
                </a:solidFill>
                <a:latin typeface="Tahoma" panose="020B0604030504040204" pitchFamily="34" charset="0"/>
              </a:endParaRPr>
            </a:p>
          </p:txBody>
        </p:sp>
        <p:sp>
          <p:nvSpPr>
            <p:cNvPr id="11271" name="Rectangle 7">
              <a:extLst>
                <a:ext uri="{FF2B5EF4-FFF2-40B4-BE49-F238E27FC236}">
                  <a16:creationId xmlns:a16="http://schemas.microsoft.com/office/drawing/2014/main" id="{E11ED842-5463-F045-99F8-100084541608}"/>
                </a:ext>
              </a:extLst>
            </p:cNvPr>
            <p:cNvSpPr>
              <a:spLocks noChangeArrowheads="1"/>
            </p:cNvSpPr>
            <p:nvPr/>
          </p:nvSpPr>
          <p:spPr bwMode="auto">
            <a:xfrm>
              <a:off x="1201" y="2707"/>
              <a:ext cx="59"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900">
                  <a:solidFill>
                    <a:srgbClr val="CC0000"/>
                  </a:solidFill>
                  <a:latin typeface="Times" pitchFamily="2" charset="0"/>
                </a:rPr>
                <a:t> </a:t>
              </a:r>
              <a:endParaRPr lang="en-US" altLang="en-US" sz="3600" b="1">
                <a:solidFill>
                  <a:srgbClr val="CC0000"/>
                </a:solidFill>
                <a:latin typeface="Tahoma" panose="020B0604030504040204" pitchFamily="34" charset="0"/>
              </a:endParaRPr>
            </a:p>
          </p:txBody>
        </p:sp>
        <p:sp>
          <p:nvSpPr>
            <p:cNvPr id="11272" name="Rectangle 8">
              <a:extLst>
                <a:ext uri="{FF2B5EF4-FFF2-40B4-BE49-F238E27FC236}">
                  <a16:creationId xmlns:a16="http://schemas.microsoft.com/office/drawing/2014/main" id="{FBE114B0-DE81-0245-BDDD-1353D155BD51}"/>
                </a:ext>
              </a:extLst>
            </p:cNvPr>
            <p:cNvSpPr>
              <a:spLocks noChangeArrowheads="1"/>
            </p:cNvSpPr>
            <p:nvPr/>
          </p:nvSpPr>
          <p:spPr bwMode="auto">
            <a:xfrm>
              <a:off x="1261" y="2707"/>
              <a:ext cx="132"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900">
                  <a:solidFill>
                    <a:srgbClr val="CC0000"/>
                  </a:solidFill>
                  <a:latin typeface="Times" pitchFamily="2" charset="0"/>
                </a:rPr>
                <a:t>=</a:t>
              </a:r>
              <a:endParaRPr lang="en-US" altLang="en-US" sz="3600" b="1">
                <a:solidFill>
                  <a:srgbClr val="CC0000"/>
                </a:solidFill>
                <a:latin typeface="Tahoma" panose="020B0604030504040204" pitchFamily="34" charset="0"/>
              </a:endParaRPr>
            </a:p>
          </p:txBody>
        </p:sp>
        <p:sp>
          <p:nvSpPr>
            <p:cNvPr id="11273" name="Rectangle 9">
              <a:extLst>
                <a:ext uri="{FF2B5EF4-FFF2-40B4-BE49-F238E27FC236}">
                  <a16:creationId xmlns:a16="http://schemas.microsoft.com/office/drawing/2014/main" id="{9CBAE8FA-8B6A-5943-BE02-D9E8EE8327C0}"/>
                </a:ext>
              </a:extLst>
            </p:cNvPr>
            <p:cNvSpPr>
              <a:spLocks noChangeArrowheads="1"/>
            </p:cNvSpPr>
            <p:nvPr/>
          </p:nvSpPr>
          <p:spPr bwMode="auto">
            <a:xfrm>
              <a:off x="1395" y="2707"/>
              <a:ext cx="59"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900">
                  <a:solidFill>
                    <a:srgbClr val="CC0000"/>
                  </a:solidFill>
                  <a:latin typeface="Times" pitchFamily="2" charset="0"/>
                </a:rPr>
                <a:t> </a:t>
              </a:r>
              <a:endParaRPr lang="en-US" altLang="en-US" sz="3600" b="1">
                <a:solidFill>
                  <a:srgbClr val="CC0000"/>
                </a:solidFill>
                <a:latin typeface="Tahoma" panose="020B0604030504040204" pitchFamily="34" charset="0"/>
              </a:endParaRPr>
            </a:p>
          </p:txBody>
        </p:sp>
        <p:grpSp>
          <p:nvGrpSpPr>
            <p:cNvPr id="11274" name="Group 10">
              <a:extLst>
                <a:ext uri="{FF2B5EF4-FFF2-40B4-BE49-F238E27FC236}">
                  <a16:creationId xmlns:a16="http://schemas.microsoft.com/office/drawing/2014/main" id="{39238C78-13B7-F140-8504-D3D81F7832F8}"/>
                </a:ext>
              </a:extLst>
            </p:cNvPr>
            <p:cNvGrpSpPr>
              <a:grpSpLocks/>
            </p:cNvGrpSpPr>
            <p:nvPr/>
          </p:nvGrpSpPr>
          <p:grpSpPr bwMode="auto">
            <a:xfrm>
              <a:off x="1406" y="2534"/>
              <a:ext cx="501" cy="617"/>
              <a:chOff x="1406" y="2534"/>
              <a:chExt cx="501" cy="617"/>
            </a:xfrm>
          </p:grpSpPr>
          <p:sp>
            <p:nvSpPr>
              <p:cNvPr id="11275" name="Line 11">
                <a:extLst>
                  <a:ext uri="{FF2B5EF4-FFF2-40B4-BE49-F238E27FC236}">
                    <a16:creationId xmlns:a16="http://schemas.microsoft.com/office/drawing/2014/main" id="{691B8215-CBAD-8440-A316-9A7C076F383F}"/>
                  </a:ext>
                </a:extLst>
              </p:cNvPr>
              <p:cNvSpPr>
                <a:spLocks noChangeShapeType="1"/>
              </p:cNvSpPr>
              <p:nvPr/>
            </p:nvSpPr>
            <p:spPr bwMode="auto">
              <a:xfrm>
                <a:off x="1406" y="2842"/>
                <a:ext cx="466" cy="1"/>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1276" name="Group 12">
                <a:extLst>
                  <a:ext uri="{FF2B5EF4-FFF2-40B4-BE49-F238E27FC236}">
                    <a16:creationId xmlns:a16="http://schemas.microsoft.com/office/drawing/2014/main" id="{B466A72D-4BAB-C541-86DB-EDA7F66610B2}"/>
                  </a:ext>
                </a:extLst>
              </p:cNvPr>
              <p:cNvGrpSpPr>
                <a:grpSpLocks/>
              </p:cNvGrpSpPr>
              <p:nvPr/>
            </p:nvGrpSpPr>
            <p:grpSpPr bwMode="auto">
              <a:xfrm>
                <a:off x="1454" y="2534"/>
                <a:ext cx="453" cy="320"/>
                <a:chOff x="1454" y="2534"/>
                <a:chExt cx="453" cy="320"/>
              </a:xfrm>
            </p:grpSpPr>
            <p:sp>
              <p:nvSpPr>
                <p:cNvPr id="11280" name="Rectangle 13">
                  <a:extLst>
                    <a:ext uri="{FF2B5EF4-FFF2-40B4-BE49-F238E27FC236}">
                      <a16:creationId xmlns:a16="http://schemas.microsoft.com/office/drawing/2014/main" id="{18CC013B-2E94-C548-B512-2AAB385B861F}"/>
                    </a:ext>
                  </a:extLst>
                </p:cNvPr>
                <p:cNvSpPr>
                  <a:spLocks noChangeArrowheads="1"/>
                </p:cNvSpPr>
                <p:nvPr/>
              </p:nvSpPr>
              <p:spPr bwMode="auto">
                <a:xfrm>
                  <a:off x="1454" y="2573"/>
                  <a:ext cx="117"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900" i="1">
                      <a:solidFill>
                        <a:srgbClr val="CC0000"/>
                      </a:solidFill>
                      <a:latin typeface="Times" pitchFamily="2" charset="0"/>
                    </a:rPr>
                    <a:t>p</a:t>
                  </a:r>
                  <a:endParaRPr lang="en-US" altLang="en-US" sz="3600" b="1">
                    <a:solidFill>
                      <a:srgbClr val="CC0000"/>
                    </a:solidFill>
                    <a:latin typeface="Tahoma" panose="020B0604030504040204" pitchFamily="34" charset="0"/>
                  </a:endParaRPr>
                </a:p>
              </p:txBody>
            </p:sp>
            <p:sp>
              <p:nvSpPr>
                <p:cNvPr id="11281" name="Rectangle 14">
                  <a:extLst>
                    <a:ext uri="{FF2B5EF4-FFF2-40B4-BE49-F238E27FC236}">
                      <a16:creationId xmlns:a16="http://schemas.microsoft.com/office/drawing/2014/main" id="{1128F4CA-643E-5043-BA5F-BD5E1D224E52}"/>
                    </a:ext>
                  </a:extLst>
                </p:cNvPr>
                <p:cNvSpPr>
                  <a:spLocks noChangeArrowheads="1"/>
                </p:cNvSpPr>
                <p:nvPr/>
              </p:nvSpPr>
              <p:spPr bwMode="auto">
                <a:xfrm>
                  <a:off x="1570" y="2573"/>
                  <a:ext cx="59"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900">
                      <a:solidFill>
                        <a:srgbClr val="CC0000"/>
                      </a:solidFill>
                      <a:latin typeface="Times" pitchFamily="2" charset="0"/>
                    </a:rPr>
                    <a:t> </a:t>
                  </a:r>
                  <a:endParaRPr lang="en-US" altLang="en-US" sz="3600" b="1">
                    <a:solidFill>
                      <a:srgbClr val="CC0000"/>
                    </a:solidFill>
                    <a:latin typeface="Tahoma" panose="020B0604030504040204" pitchFamily="34" charset="0"/>
                  </a:endParaRPr>
                </a:p>
              </p:txBody>
            </p:sp>
            <p:sp>
              <p:nvSpPr>
                <p:cNvPr id="11282" name="Rectangle 15">
                  <a:extLst>
                    <a:ext uri="{FF2B5EF4-FFF2-40B4-BE49-F238E27FC236}">
                      <a16:creationId xmlns:a16="http://schemas.microsoft.com/office/drawing/2014/main" id="{5C6F8428-E0BC-024D-A1CC-A47356A8BAB2}"/>
                    </a:ext>
                  </a:extLst>
                </p:cNvPr>
                <p:cNvSpPr>
                  <a:spLocks noChangeArrowheads="1"/>
                </p:cNvSpPr>
                <p:nvPr/>
              </p:nvSpPr>
              <p:spPr bwMode="auto">
                <a:xfrm>
                  <a:off x="1630" y="2573"/>
                  <a:ext cx="7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900">
                      <a:solidFill>
                        <a:srgbClr val="CC0000"/>
                      </a:solidFill>
                      <a:latin typeface="Times" pitchFamily="2" charset="0"/>
                    </a:rPr>
                    <a:t>-</a:t>
                  </a:r>
                  <a:endParaRPr lang="en-US" altLang="en-US" sz="3600" b="1">
                    <a:solidFill>
                      <a:srgbClr val="CC0000"/>
                    </a:solidFill>
                    <a:latin typeface="Tahoma" panose="020B0604030504040204" pitchFamily="34" charset="0"/>
                  </a:endParaRPr>
                </a:p>
              </p:txBody>
            </p:sp>
            <p:sp>
              <p:nvSpPr>
                <p:cNvPr id="11283" name="Rectangle 16">
                  <a:extLst>
                    <a:ext uri="{FF2B5EF4-FFF2-40B4-BE49-F238E27FC236}">
                      <a16:creationId xmlns:a16="http://schemas.microsoft.com/office/drawing/2014/main" id="{431AAB70-39E1-4B49-819F-B522E6A860F3}"/>
                    </a:ext>
                  </a:extLst>
                </p:cNvPr>
                <p:cNvSpPr>
                  <a:spLocks noChangeArrowheads="1"/>
                </p:cNvSpPr>
                <p:nvPr/>
              </p:nvSpPr>
              <p:spPr bwMode="auto">
                <a:xfrm>
                  <a:off x="1706" y="2573"/>
                  <a:ext cx="59"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900">
                      <a:solidFill>
                        <a:srgbClr val="CC0000"/>
                      </a:solidFill>
                      <a:latin typeface="Times" pitchFamily="2" charset="0"/>
                    </a:rPr>
                    <a:t> </a:t>
                  </a:r>
                  <a:endParaRPr lang="en-US" altLang="en-US" sz="3600" b="1">
                    <a:solidFill>
                      <a:srgbClr val="CC0000"/>
                    </a:solidFill>
                    <a:latin typeface="Tahoma" panose="020B0604030504040204" pitchFamily="34" charset="0"/>
                  </a:endParaRPr>
                </a:p>
              </p:txBody>
            </p:sp>
            <p:sp>
              <p:nvSpPr>
                <p:cNvPr id="11284" name="Rectangle 17">
                  <a:extLst>
                    <a:ext uri="{FF2B5EF4-FFF2-40B4-BE49-F238E27FC236}">
                      <a16:creationId xmlns:a16="http://schemas.microsoft.com/office/drawing/2014/main" id="{391E4237-D951-824A-A592-88ABB542287D}"/>
                    </a:ext>
                  </a:extLst>
                </p:cNvPr>
                <p:cNvSpPr>
                  <a:spLocks noChangeArrowheads="1"/>
                </p:cNvSpPr>
                <p:nvPr/>
              </p:nvSpPr>
              <p:spPr bwMode="auto">
                <a:xfrm>
                  <a:off x="1779" y="2534"/>
                  <a:ext cx="12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900">
                      <a:solidFill>
                        <a:srgbClr val="CC0000"/>
                      </a:solidFill>
                      <a:latin typeface="Symbol" pitchFamily="2" charset="2"/>
                    </a:rPr>
                    <a:t>p</a:t>
                  </a:r>
                  <a:endParaRPr lang="en-US" altLang="en-US" sz="3600" b="1">
                    <a:solidFill>
                      <a:srgbClr val="CC0000"/>
                    </a:solidFill>
                    <a:latin typeface="Tahoma" panose="020B0604030504040204" pitchFamily="34" charset="0"/>
                  </a:endParaRPr>
                </a:p>
              </p:txBody>
            </p:sp>
          </p:grpSp>
          <p:grpSp>
            <p:nvGrpSpPr>
              <p:cNvPr id="11277" name="Group 18">
                <a:extLst>
                  <a:ext uri="{FF2B5EF4-FFF2-40B4-BE49-F238E27FC236}">
                    <a16:creationId xmlns:a16="http://schemas.microsoft.com/office/drawing/2014/main" id="{188147BE-280D-D94D-B5DC-A0CA1AA6F623}"/>
                  </a:ext>
                </a:extLst>
              </p:cNvPr>
              <p:cNvGrpSpPr>
                <a:grpSpLocks/>
              </p:cNvGrpSpPr>
              <p:nvPr/>
            </p:nvGrpSpPr>
            <p:grpSpPr bwMode="auto">
              <a:xfrm>
                <a:off x="1577" y="2822"/>
                <a:ext cx="203" cy="329"/>
                <a:chOff x="1577" y="2822"/>
                <a:chExt cx="203" cy="329"/>
              </a:xfrm>
            </p:grpSpPr>
            <p:sp>
              <p:nvSpPr>
                <p:cNvPr id="11278" name="Rectangle 19">
                  <a:extLst>
                    <a:ext uri="{FF2B5EF4-FFF2-40B4-BE49-F238E27FC236}">
                      <a16:creationId xmlns:a16="http://schemas.microsoft.com/office/drawing/2014/main" id="{C8FCC165-FD4B-5B49-B2EC-C8DD1C86C213}"/>
                    </a:ext>
                  </a:extLst>
                </p:cNvPr>
                <p:cNvSpPr>
                  <a:spLocks noChangeArrowheads="1"/>
                </p:cNvSpPr>
                <p:nvPr/>
              </p:nvSpPr>
              <p:spPr bwMode="auto">
                <a:xfrm>
                  <a:off x="1577" y="2822"/>
                  <a:ext cx="141"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900">
                      <a:solidFill>
                        <a:srgbClr val="CC0000"/>
                      </a:solidFill>
                      <a:latin typeface="Symbol" pitchFamily="2" charset="2"/>
                    </a:rPr>
                    <a:t>s</a:t>
                  </a:r>
                  <a:endParaRPr lang="en-US" altLang="en-US" sz="3600" b="1">
                    <a:solidFill>
                      <a:srgbClr val="CC0000"/>
                    </a:solidFill>
                    <a:latin typeface="Tahoma" panose="020B0604030504040204" pitchFamily="34" charset="0"/>
                  </a:endParaRPr>
                </a:p>
              </p:txBody>
            </p:sp>
            <p:sp>
              <p:nvSpPr>
                <p:cNvPr id="11279" name="Rectangle 20">
                  <a:extLst>
                    <a:ext uri="{FF2B5EF4-FFF2-40B4-BE49-F238E27FC236}">
                      <a16:creationId xmlns:a16="http://schemas.microsoft.com/office/drawing/2014/main" id="{03F03847-84FE-6E45-8ACC-905802FB6953}"/>
                    </a:ext>
                  </a:extLst>
                </p:cNvPr>
                <p:cNvSpPr>
                  <a:spLocks noChangeArrowheads="1"/>
                </p:cNvSpPr>
                <p:nvPr/>
              </p:nvSpPr>
              <p:spPr bwMode="auto">
                <a:xfrm>
                  <a:off x="1691" y="2938"/>
                  <a:ext cx="8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200" i="1">
                      <a:solidFill>
                        <a:srgbClr val="CC0000"/>
                      </a:solidFill>
                      <a:latin typeface="Times" pitchFamily="2" charset="0"/>
                    </a:rPr>
                    <a:t>p</a:t>
                  </a:r>
                  <a:endParaRPr lang="en-US" altLang="en-US" sz="3600" b="1">
                    <a:solidFill>
                      <a:srgbClr val="CC0000"/>
                    </a:solidFill>
                    <a:latin typeface="Tahoma" panose="020B0604030504040204" pitchFamily="34" charset="0"/>
                  </a:endParaRPr>
                </a:p>
              </p:txBody>
            </p:sp>
          </p:grpSp>
        </p:grpSp>
      </p:grpSp>
      <p:sp>
        <p:nvSpPr>
          <p:cNvPr id="11269" name="Rectangle 21">
            <a:extLst>
              <a:ext uri="{FF2B5EF4-FFF2-40B4-BE49-F238E27FC236}">
                <a16:creationId xmlns:a16="http://schemas.microsoft.com/office/drawing/2014/main" id="{02C58E5A-E191-DD43-8426-856D75F8134B}"/>
              </a:ext>
            </a:extLst>
          </p:cNvPr>
          <p:cNvSpPr>
            <a:spLocks noChangeArrowheads="1"/>
          </p:cNvSpPr>
          <p:nvPr/>
        </p:nvSpPr>
        <p:spPr bwMode="auto">
          <a:xfrm>
            <a:off x="3124200" y="5430838"/>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solidFill>
                  <a:srgbClr val="CC0000"/>
                </a:solidFill>
                <a:latin typeface="Tahoma" panose="020B0604030504040204" pitchFamily="34" charset="0"/>
              </a:rPr>
              <a:t>Where </a:t>
            </a:r>
            <a:r>
              <a:rPr lang="en-US" altLang="en-US">
                <a:solidFill>
                  <a:srgbClr val="CC0000"/>
                </a:solidFill>
              </a:rPr>
              <a:t> </a:t>
            </a:r>
            <a:r>
              <a:rPr lang="el-GR" altLang="en-US" sz="2000">
                <a:solidFill>
                  <a:srgbClr val="CC0000"/>
                </a:solidFill>
                <a:cs typeface="Arial" panose="020B0604020202020204" pitchFamily="34" charset="0"/>
              </a:rPr>
              <a:t>σ</a:t>
            </a:r>
            <a:r>
              <a:rPr lang="en-US" altLang="en-US" sz="2000" baseline="-25000">
                <a:solidFill>
                  <a:srgbClr val="CC0000"/>
                </a:solidFill>
                <a:cs typeface="Arial" panose="020B0604020202020204" pitchFamily="34" charset="0"/>
              </a:rPr>
              <a:t>p</a:t>
            </a:r>
            <a:r>
              <a:rPr lang="en-US" altLang="en-US" sz="2000">
                <a:solidFill>
                  <a:srgbClr val="CC0000"/>
                </a:solidFill>
                <a:cs typeface="Arial" panose="020B0604020202020204" pitchFamily="34" charset="0"/>
              </a:rPr>
              <a:t> is</a:t>
            </a:r>
            <a:r>
              <a:rPr lang="en-US" altLang="en-US" sz="2400">
                <a:solidFill>
                  <a:srgbClr val="CC0000"/>
                </a:solidFill>
                <a:latin typeface="Tahoma" panose="020B0604030504040204" pitchFamily="34" charset="0"/>
              </a:rPr>
              <a:t> standard deviation</a:t>
            </a:r>
          </a:p>
        </p:txBody>
      </p:sp>
    </p:spTree>
    <p:extLst>
      <p:ext uri="{BB962C8B-B14F-4D97-AF65-F5344CB8AC3E}">
        <p14:creationId xmlns:p14="http://schemas.microsoft.com/office/powerpoint/2010/main" val="189042335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additive="base">
                                        <p:cTn id="7" dur="500" fill="hold"/>
                                        <p:tgtEl>
                                          <p:spTgt spid="13315"/>
                                        </p:tgtEl>
                                        <p:attrNameLst>
                                          <p:attrName>ppt_x</p:attrName>
                                        </p:attrNameLst>
                                      </p:cBhvr>
                                      <p:tavLst>
                                        <p:tav tm="0">
                                          <p:val>
                                            <p:strVal val="0-#ppt_w/2"/>
                                          </p:val>
                                        </p:tav>
                                        <p:tav tm="100000">
                                          <p:val>
                                            <p:strVal val="#ppt_x"/>
                                          </p:val>
                                        </p:tav>
                                      </p:tavLst>
                                    </p:anim>
                                    <p:anim calcmode="lin" valueType="num">
                                      <p:cBhvr additive="base">
                                        <p:cTn id="8" dur="500" fill="hold"/>
                                        <p:tgtEl>
                                          <p:spTgt spid="1331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3314"/>
                                        </p:tgtEl>
                                        <p:attrNameLst>
                                          <p:attrName>style.visibility</p:attrName>
                                        </p:attrNameLst>
                                      </p:cBhvr>
                                      <p:to>
                                        <p:strVal val="visible"/>
                                      </p:to>
                                    </p:set>
                                    <p:anim calcmode="lin" valueType="num">
                                      <p:cBhvr additive="base">
                                        <p:cTn id="12" dur="500" fill="hold"/>
                                        <p:tgtEl>
                                          <p:spTgt spid="13314"/>
                                        </p:tgtEl>
                                        <p:attrNameLst>
                                          <p:attrName>ppt_x</p:attrName>
                                        </p:attrNameLst>
                                      </p:cBhvr>
                                      <p:tavLst>
                                        <p:tav tm="0">
                                          <p:val>
                                            <p:strVal val="0-#ppt_w/2"/>
                                          </p:val>
                                        </p:tav>
                                        <p:tav tm="100000">
                                          <p:val>
                                            <p:strVal val="#ppt_x"/>
                                          </p:val>
                                        </p:tav>
                                      </p:tavLst>
                                    </p:anim>
                                    <p:anim calcmode="lin" valueType="num">
                                      <p:cBhvr additive="base">
                                        <p:cTn id="13" dur="500" fill="hold"/>
                                        <p:tgtEl>
                                          <p:spTgt spid="133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utoUpdateAnimBg="0"/>
      <p:bldP spid="13315"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6D0E294D-309F-D64A-A897-358297522311}"/>
              </a:ext>
            </a:extLst>
          </p:cNvPr>
          <p:cNvSpPr>
            <a:spLocks noGrp="1" noChangeArrowheads="1"/>
          </p:cNvSpPr>
          <p:nvPr>
            <p:ph type="body" idx="1"/>
          </p:nvPr>
        </p:nvSpPr>
        <p:spPr>
          <a:xfrm>
            <a:off x="1676400" y="1219200"/>
            <a:ext cx="8839200" cy="5638800"/>
          </a:xfrm>
        </p:spPr>
        <p:txBody>
          <a:bodyPr/>
          <a:lstStyle/>
          <a:p>
            <a:pPr eaLnBrk="1" hangingPunct="1">
              <a:lnSpc>
                <a:spcPct val="80000"/>
              </a:lnSpc>
              <a:buClr>
                <a:srgbClr val="CC0000"/>
              </a:buClr>
              <a:buFontTx/>
              <a:buNone/>
            </a:pPr>
            <a:r>
              <a:rPr lang="en-US" altLang="en-US" sz="2800" b="1">
                <a:solidFill>
                  <a:srgbClr val="800080"/>
                </a:solidFill>
              </a:rPr>
              <a:t>Type I Error</a:t>
            </a:r>
            <a:r>
              <a:rPr lang="en-US" altLang="en-US" sz="2000">
                <a:solidFill>
                  <a:srgbClr val="CC0000"/>
                </a:solidFill>
              </a:rPr>
              <a:t>    </a:t>
            </a:r>
            <a:endParaRPr lang="en-US" altLang="en-US" sz="2000" b="1">
              <a:solidFill>
                <a:srgbClr val="CC0000"/>
              </a:solidFill>
            </a:endParaRPr>
          </a:p>
          <a:p>
            <a:pPr eaLnBrk="1" hangingPunct="1">
              <a:lnSpc>
                <a:spcPct val="80000"/>
              </a:lnSpc>
              <a:buClr>
                <a:srgbClr val="CC0000"/>
              </a:buClr>
            </a:pPr>
            <a:r>
              <a:rPr lang="en-US" altLang="en-US" sz="2400">
                <a:solidFill>
                  <a:srgbClr val="CC0000"/>
                </a:solidFill>
              </a:rPr>
              <a:t>Occurs if the null hypothesis is rejected when it is in fact true.  </a:t>
            </a:r>
          </a:p>
          <a:p>
            <a:pPr eaLnBrk="1" hangingPunct="1">
              <a:lnSpc>
                <a:spcPct val="80000"/>
              </a:lnSpc>
              <a:buClr>
                <a:srgbClr val="CC0000"/>
              </a:buClr>
            </a:pPr>
            <a:r>
              <a:rPr lang="en-US" altLang="en-US" sz="2400">
                <a:solidFill>
                  <a:srgbClr val="CC0000"/>
                </a:solidFill>
              </a:rPr>
              <a:t>The probability of type I error ( </a:t>
            </a:r>
            <a:r>
              <a:rPr lang="el-GR" altLang="en-US" sz="2400">
                <a:solidFill>
                  <a:srgbClr val="CC0000"/>
                </a:solidFill>
                <a:cs typeface="Arial" panose="020B0604020202020204" pitchFamily="34" charset="0"/>
              </a:rPr>
              <a:t>α</a:t>
            </a:r>
            <a:r>
              <a:rPr lang="en-US" altLang="en-US" sz="2400">
                <a:solidFill>
                  <a:srgbClr val="CC0000"/>
                </a:solidFill>
              </a:rPr>
              <a:t> ) is also called the </a:t>
            </a:r>
            <a:r>
              <a:rPr lang="en-US" altLang="en-US" sz="2400" b="1">
                <a:solidFill>
                  <a:srgbClr val="800080"/>
                </a:solidFill>
              </a:rPr>
              <a:t>level of significance</a:t>
            </a:r>
            <a:r>
              <a:rPr lang="en-US" altLang="en-US" sz="2400">
                <a:solidFill>
                  <a:srgbClr val="800080"/>
                </a:solidFill>
              </a:rPr>
              <a:t>.</a:t>
            </a:r>
            <a:r>
              <a:rPr lang="en-US" altLang="en-US" sz="2000">
                <a:solidFill>
                  <a:srgbClr val="CC0000"/>
                </a:solidFill>
              </a:rPr>
              <a:t>  </a:t>
            </a:r>
            <a:endParaRPr lang="en-US" altLang="en-US" sz="2000" b="1">
              <a:solidFill>
                <a:srgbClr val="CC0000"/>
              </a:solidFill>
            </a:endParaRPr>
          </a:p>
          <a:p>
            <a:pPr eaLnBrk="1" hangingPunct="1">
              <a:lnSpc>
                <a:spcPct val="80000"/>
              </a:lnSpc>
              <a:buClr>
                <a:srgbClr val="CC0000"/>
              </a:buClr>
              <a:buFontTx/>
              <a:buNone/>
            </a:pPr>
            <a:endParaRPr lang="en-US" altLang="en-US" sz="2000" b="1">
              <a:solidFill>
                <a:srgbClr val="CC0000"/>
              </a:solidFill>
            </a:endParaRPr>
          </a:p>
          <a:p>
            <a:pPr eaLnBrk="1" hangingPunct="1">
              <a:lnSpc>
                <a:spcPct val="80000"/>
              </a:lnSpc>
              <a:buClr>
                <a:srgbClr val="CC0000"/>
              </a:buClr>
              <a:buFontTx/>
              <a:buNone/>
            </a:pPr>
            <a:r>
              <a:rPr lang="en-US" altLang="en-US" sz="2800" b="1">
                <a:solidFill>
                  <a:srgbClr val="800080"/>
                </a:solidFill>
              </a:rPr>
              <a:t>Type II Error</a:t>
            </a:r>
            <a:r>
              <a:rPr lang="en-US" altLang="en-US" sz="2000">
                <a:solidFill>
                  <a:srgbClr val="CC0000"/>
                </a:solidFill>
              </a:rPr>
              <a:t>    </a:t>
            </a:r>
            <a:endParaRPr lang="en-US" altLang="en-US" sz="2000" b="1">
              <a:solidFill>
                <a:srgbClr val="CC0000"/>
              </a:solidFill>
            </a:endParaRPr>
          </a:p>
          <a:p>
            <a:pPr eaLnBrk="1" hangingPunct="1">
              <a:lnSpc>
                <a:spcPct val="80000"/>
              </a:lnSpc>
              <a:buClr>
                <a:srgbClr val="CC0000"/>
              </a:buClr>
            </a:pPr>
            <a:r>
              <a:rPr lang="en-US" altLang="en-US" sz="2400">
                <a:solidFill>
                  <a:srgbClr val="CC0000"/>
                </a:solidFill>
              </a:rPr>
              <a:t>Occurs if the null hypothesis is not rejected when it is in fact false.  </a:t>
            </a:r>
          </a:p>
          <a:p>
            <a:pPr eaLnBrk="1" hangingPunct="1">
              <a:lnSpc>
                <a:spcPct val="80000"/>
              </a:lnSpc>
              <a:buClr>
                <a:srgbClr val="CC0000"/>
              </a:buClr>
            </a:pPr>
            <a:r>
              <a:rPr lang="en-US" altLang="en-US" sz="2400">
                <a:solidFill>
                  <a:srgbClr val="CC0000"/>
                </a:solidFill>
              </a:rPr>
              <a:t>The probability of type II error is denoted by </a:t>
            </a:r>
            <a:r>
              <a:rPr lang="el-GR" altLang="en-US" sz="2400">
                <a:solidFill>
                  <a:srgbClr val="CC0000"/>
                </a:solidFill>
                <a:cs typeface="Arial" panose="020B0604020202020204" pitchFamily="34" charset="0"/>
              </a:rPr>
              <a:t>β</a:t>
            </a:r>
            <a:r>
              <a:rPr lang="en-US" altLang="en-US" sz="2400">
                <a:solidFill>
                  <a:srgbClr val="CC0000"/>
                </a:solidFill>
              </a:rPr>
              <a:t>  .  </a:t>
            </a:r>
          </a:p>
          <a:p>
            <a:pPr eaLnBrk="1" hangingPunct="1">
              <a:lnSpc>
                <a:spcPct val="80000"/>
              </a:lnSpc>
              <a:buClr>
                <a:srgbClr val="CC0000"/>
              </a:buClr>
            </a:pPr>
            <a:r>
              <a:rPr lang="en-US" altLang="en-US" sz="2400">
                <a:solidFill>
                  <a:srgbClr val="CC0000"/>
                </a:solidFill>
              </a:rPr>
              <a:t>Unlike </a:t>
            </a:r>
            <a:r>
              <a:rPr lang="el-GR" altLang="en-US" sz="2400">
                <a:solidFill>
                  <a:srgbClr val="CC0000"/>
                </a:solidFill>
                <a:cs typeface="Arial" panose="020B0604020202020204" pitchFamily="34" charset="0"/>
              </a:rPr>
              <a:t>α</a:t>
            </a:r>
            <a:r>
              <a:rPr lang="en-US" altLang="en-US" sz="2400">
                <a:solidFill>
                  <a:srgbClr val="CC0000"/>
                </a:solidFill>
              </a:rPr>
              <a:t>, which is specified by the researcher, the magnitude of  </a:t>
            </a:r>
            <a:r>
              <a:rPr lang="el-GR" altLang="en-US" sz="2400">
                <a:solidFill>
                  <a:srgbClr val="CC0000"/>
                </a:solidFill>
                <a:cs typeface="Arial" panose="020B0604020202020204" pitchFamily="34" charset="0"/>
              </a:rPr>
              <a:t>β</a:t>
            </a:r>
            <a:r>
              <a:rPr lang="en-US" altLang="en-US" sz="2400">
                <a:solidFill>
                  <a:srgbClr val="CC0000"/>
                </a:solidFill>
              </a:rPr>
              <a:t>   depends on the actual value of the population parameter (proportion). </a:t>
            </a:r>
          </a:p>
          <a:p>
            <a:pPr eaLnBrk="1" hangingPunct="1">
              <a:lnSpc>
                <a:spcPct val="80000"/>
              </a:lnSpc>
              <a:buClr>
                <a:srgbClr val="CC0000"/>
              </a:buClr>
              <a:buFontTx/>
              <a:buNone/>
            </a:pPr>
            <a:endParaRPr lang="en-US" altLang="en-US" sz="2400">
              <a:solidFill>
                <a:srgbClr val="CC0000"/>
              </a:solidFill>
            </a:endParaRPr>
          </a:p>
          <a:p>
            <a:pPr eaLnBrk="1" hangingPunct="1">
              <a:lnSpc>
                <a:spcPct val="80000"/>
              </a:lnSpc>
              <a:buClr>
                <a:srgbClr val="CC0000"/>
              </a:buClr>
              <a:buFontTx/>
              <a:buNone/>
            </a:pPr>
            <a:r>
              <a:rPr lang="en-US" altLang="en-US" sz="2800" b="1">
                <a:solidFill>
                  <a:srgbClr val="800080"/>
                </a:solidFill>
              </a:rPr>
              <a:t>It is necessary to balance the two types of errors.</a:t>
            </a:r>
          </a:p>
        </p:txBody>
      </p:sp>
      <p:sp>
        <p:nvSpPr>
          <p:cNvPr id="15363" name="Rectangle 3">
            <a:extLst>
              <a:ext uri="{FF2B5EF4-FFF2-40B4-BE49-F238E27FC236}">
                <a16:creationId xmlns:a16="http://schemas.microsoft.com/office/drawing/2014/main" id="{F1AE6A49-0809-C747-841E-A62E68381240}"/>
              </a:ext>
            </a:extLst>
          </p:cNvPr>
          <p:cNvSpPr>
            <a:spLocks noGrp="1" noChangeArrowheads="1"/>
          </p:cNvSpPr>
          <p:nvPr>
            <p:ph type="title"/>
          </p:nvPr>
        </p:nvSpPr>
        <p:spPr>
          <a:xfrm>
            <a:off x="1555530" y="228600"/>
            <a:ext cx="10636470" cy="990600"/>
          </a:xfrm>
          <a:noFill/>
        </p:spPr>
        <p:txBody>
          <a:bodyPr anchor="b">
            <a:normAutofit/>
          </a:bodyPr>
          <a:lstStyle/>
          <a:p>
            <a:pPr eaLnBrk="1" hangingPunct="1"/>
            <a:r>
              <a:rPr lang="en-US" altLang="en-US" sz="3200" b="1" dirty="0">
                <a:solidFill>
                  <a:srgbClr val="800080"/>
                </a:solidFill>
              </a:rPr>
              <a:t>Step 3: Choose Level of Significance</a:t>
            </a:r>
          </a:p>
        </p:txBody>
      </p:sp>
    </p:spTree>
    <p:extLst>
      <p:ext uri="{BB962C8B-B14F-4D97-AF65-F5344CB8AC3E}">
        <p14:creationId xmlns:p14="http://schemas.microsoft.com/office/powerpoint/2010/main" val="42894936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363"/>
                                        </p:tgtEl>
                                        <p:attrNameLst>
                                          <p:attrName>style.visibility</p:attrName>
                                        </p:attrNameLst>
                                      </p:cBhvr>
                                      <p:to>
                                        <p:strVal val="visible"/>
                                      </p:to>
                                    </p:set>
                                    <p:anim calcmode="lin" valueType="num">
                                      <p:cBhvr additive="base">
                                        <p:cTn id="7" dur="500" fill="hold"/>
                                        <p:tgtEl>
                                          <p:spTgt spid="15363"/>
                                        </p:tgtEl>
                                        <p:attrNameLst>
                                          <p:attrName>ppt_x</p:attrName>
                                        </p:attrNameLst>
                                      </p:cBhvr>
                                      <p:tavLst>
                                        <p:tav tm="0">
                                          <p:val>
                                            <p:strVal val="0-#ppt_w/2"/>
                                          </p:val>
                                        </p:tav>
                                        <p:tav tm="100000">
                                          <p:val>
                                            <p:strVal val="#ppt_x"/>
                                          </p:val>
                                        </p:tav>
                                      </p:tavLst>
                                    </p:anim>
                                    <p:anim calcmode="lin" valueType="num">
                                      <p:cBhvr additive="base">
                                        <p:cTn id="8" dur="500" fill="hold"/>
                                        <p:tgtEl>
                                          <p:spTgt spid="1536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5362"/>
                                        </p:tgtEl>
                                        <p:attrNameLst>
                                          <p:attrName>style.visibility</p:attrName>
                                        </p:attrNameLst>
                                      </p:cBhvr>
                                      <p:to>
                                        <p:strVal val="visible"/>
                                      </p:to>
                                    </p:set>
                                    <p:anim calcmode="lin" valueType="num">
                                      <p:cBhvr additive="base">
                                        <p:cTn id="12" dur="500" fill="hold"/>
                                        <p:tgtEl>
                                          <p:spTgt spid="15362"/>
                                        </p:tgtEl>
                                        <p:attrNameLst>
                                          <p:attrName>ppt_x</p:attrName>
                                        </p:attrNameLst>
                                      </p:cBhvr>
                                      <p:tavLst>
                                        <p:tav tm="0">
                                          <p:val>
                                            <p:strVal val="0-#ppt_w/2"/>
                                          </p:val>
                                        </p:tav>
                                        <p:tav tm="100000">
                                          <p:val>
                                            <p:strVal val="#ppt_x"/>
                                          </p:val>
                                        </p:tav>
                                      </p:tavLst>
                                    </p:anim>
                                    <p:anim calcmode="lin" valueType="num">
                                      <p:cBhvr additive="base">
                                        <p:cTn id="13" dur="500" fill="hold"/>
                                        <p:tgtEl>
                                          <p:spTgt spid="153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utoUpdateAnimBg="0"/>
      <p:bldP spid="15363"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F73AAD5C-0EC0-774B-9806-386C120F1A13}"/>
              </a:ext>
            </a:extLst>
          </p:cNvPr>
          <p:cNvSpPr>
            <a:spLocks noGrp="1" noChangeArrowheads="1"/>
          </p:cNvSpPr>
          <p:nvPr>
            <p:ph type="body" idx="1"/>
          </p:nvPr>
        </p:nvSpPr>
        <p:spPr>
          <a:xfrm>
            <a:off x="1981200" y="1371600"/>
            <a:ext cx="7620000" cy="4495800"/>
          </a:xfrm>
        </p:spPr>
        <p:txBody>
          <a:bodyPr>
            <a:normAutofit/>
          </a:bodyPr>
          <a:lstStyle/>
          <a:p>
            <a:pPr eaLnBrk="1" hangingPunct="1">
              <a:spcBef>
                <a:spcPct val="30000"/>
              </a:spcBef>
              <a:buClr>
                <a:srgbClr val="CC0000"/>
              </a:buClr>
              <a:buFontTx/>
              <a:buNone/>
            </a:pPr>
            <a:r>
              <a:rPr lang="en-US" altLang="en-US" b="1">
                <a:solidFill>
                  <a:srgbClr val="800080"/>
                </a:solidFill>
              </a:rPr>
              <a:t>Power of a Test</a:t>
            </a:r>
            <a:r>
              <a:rPr lang="en-US" altLang="en-US">
                <a:solidFill>
                  <a:srgbClr val="CC0000"/>
                </a:solidFill>
              </a:rPr>
              <a:t>    </a:t>
            </a:r>
          </a:p>
          <a:p>
            <a:pPr eaLnBrk="1" hangingPunct="1">
              <a:spcBef>
                <a:spcPct val="30000"/>
              </a:spcBef>
              <a:buClr>
                <a:srgbClr val="CC0000"/>
              </a:buClr>
            </a:pPr>
            <a:r>
              <a:rPr lang="en-US" altLang="en-US">
                <a:solidFill>
                  <a:srgbClr val="CC0000"/>
                </a:solidFill>
              </a:rPr>
              <a:t>The</a:t>
            </a:r>
            <a:r>
              <a:rPr lang="en-US" altLang="en-US">
                <a:solidFill>
                  <a:srgbClr val="800080"/>
                </a:solidFill>
              </a:rPr>
              <a:t> </a:t>
            </a:r>
            <a:r>
              <a:rPr lang="en-US" altLang="en-US" b="1">
                <a:solidFill>
                  <a:srgbClr val="800080"/>
                </a:solidFill>
              </a:rPr>
              <a:t>power of a test</a:t>
            </a:r>
            <a:r>
              <a:rPr lang="en-US" altLang="en-US">
                <a:solidFill>
                  <a:srgbClr val="CC0000"/>
                </a:solidFill>
              </a:rPr>
              <a:t> is the probability (1 - </a:t>
            </a:r>
            <a:r>
              <a:rPr lang="el-GR" altLang="en-US">
                <a:solidFill>
                  <a:srgbClr val="CC0000"/>
                </a:solidFill>
                <a:cs typeface="Arial" panose="020B0604020202020204" pitchFamily="34" charset="0"/>
              </a:rPr>
              <a:t>β</a:t>
            </a:r>
            <a:r>
              <a:rPr lang="en-US" altLang="en-US">
                <a:solidFill>
                  <a:srgbClr val="CC0000"/>
                </a:solidFill>
              </a:rPr>
              <a:t>) of rejecting the null hypothesis when it is false and should be rejected.  </a:t>
            </a:r>
          </a:p>
          <a:p>
            <a:pPr eaLnBrk="1" hangingPunct="1">
              <a:spcBef>
                <a:spcPct val="30000"/>
              </a:spcBef>
              <a:buClr>
                <a:srgbClr val="CC0000"/>
              </a:buClr>
            </a:pPr>
            <a:r>
              <a:rPr lang="en-US" altLang="en-US">
                <a:solidFill>
                  <a:srgbClr val="CC0000"/>
                </a:solidFill>
              </a:rPr>
              <a:t>Although </a:t>
            </a:r>
            <a:r>
              <a:rPr lang="el-GR" altLang="en-US">
                <a:solidFill>
                  <a:srgbClr val="CC0000"/>
                </a:solidFill>
                <a:cs typeface="Arial" panose="020B0604020202020204" pitchFamily="34" charset="0"/>
              </a:rPr>
              <a:t>β</a:t>
            </a:r>
            <a:r>
              <a:rPr lang="en-US" altLang="en-US">
                <a:solidFill>
                  <a:srgbClr val="CC0000"/>
                </a:solidFill>
              </a:rPr>
              <a:t> is unknown, it is related to </a:t>
            </a:r>
            <a:r>
              <a:rPr lang="el-GR" altLang="en-US">
                <a:solidFill>
                  <a:srgbClr val="CC0000"/>
                </a:solidFill>
                <a:cs typeface="Arial" panose="020B0604020202020204" pitchFamily="34" charset="0"/>
              </a:rPr>
              <a:t>α</a:t>
            </a:r>
            <a:r>
              <a:rPr lang="en-US" altLang="en-US">
                <a:solidFill>
                  <a:srgbClr val="CC0000"/>
                </a:solidFill>
              </a:rPr>
              <a:t>.  An extremely low value of  </a:t>
            </a:r>
            <a:r>
              <a:rPr lang="el-GR" altLang="en-US">
                <a:solidFill>
                  <a:srgbClr val="CC0000"/>
                </a:solidFill>
                <a:cs typeface="Arial" panose="020B0604020202020204" pitchFamily="34" charset="0"/>
              </a:rPr>
              <a:t>α</a:t>
            </a:r>
            <a:r>
              <a:rPr lang="en-US" altLang="en-US">
                <a:solidFill>
                  <a:srgbClr val="CC0000"/>
                </a:solidFill>
              </a:rPr>
              <a:t> (e.g.,  = 0.001) will result in intolerably high </a:t>
            </a:r>
            <a:r>
              <a:rPr lang="el-GR" altLang="en-US">
                <a:solidFill>
                  <a:srgbClr val="CC0000"/>
                </a:solidFill>
                <a:cs typeface="Arial" panose="020B0604020202020204" pitchFamily="34" charset="0"/>
              </a:rPr>
              <a:t>β</a:t>
            </a:r>
            <a:r>
              <a:rPr lang="en-US" altLang="en-US">
                <a:solidFill>
                  <a:srgbClr val="CC0000"/>
                </a:solidFill>
              </a:rPr>
              <a:t> errors.  </a:t>
            </a:r>
          </a:p>
          <a:p>
            <a:pPr eaLnBrk="1" hangingPunct="1">
              <a:spcBef>
                <a:spcPct val="30000"/>
              </a:spcBef>
              <a:buClr>
                <a:srgbClr val="CC0000"/>
              </a:buClr>
            </a:pPr>
            <a:endParaRPr lang="en-US" altLang="en-US">
              <a:solidFill>
                <a:srgbClr val="CC0000"/>
              </a:solidFill>
            </a:endParaRPr>
          </a:p>
        </p:txBody>
      </p:sp>
      <p:sp>
        <p:nvSpPr>
          <p:cNvPr id="17411" name="Rectangle 3">
            <a:extLst>
              <a:ext uri="{FF2B5EF4-FFF2-40B4-BE49-F238E27FC236}">
                <a16:creationId xmlns:a16="http://schemas.microsoft.com/office/drawing/2014/main" id="{ADE4C31B-9409-E044-86B7-AF4FC1033A49}"/>
              </a:ext>
            </a:extLst>
          </p:cNvPr>
          <p:cNvSpPr>
            <a:spLocks noGrp="1" noChangeArrowheads="1"/>
          </p:cNvSpPr>
          <p:nvPr>
            <p:ph type="title"/>
          </p:nvPr>
        </p:nvSpPr>
        <p:spPr>
          <a:xfrm>
            <a:off x="1508166" y="1"/>
            <a:ext cx="9159834" cy="1165226"/>
          </a:xfrm>
          <a:noFill/>
        </p:spPr>
        <p:txBody>
          <a:bodyPr anchor="b">
            <a:noAutofit/>
          </a:bodyPr>
          <a:lstStyle/>
          <a:p>
            <a:pPr eaLnBrk="1" hangingPunct="1"/>
            <a:r>
              <a:rPr lang="en-US" altLang="en-US" sz="3200" b="1" dirty="0">
                <a:solidFill>
                  <a:srgbClr val="800080"/>
                </a:solidFill>
              </a:rPr>
              <a:t>Step 3: Choose Level of Significance</a:t>
            </a:r>
          </a:p>
        </p:txBody>
      </p:sp>
    </p:spTree>
    <p:extLst>
      <p:ext uri="{BB962C8B-B14F-4D97-AF65-F5344CB8AC3E}">
        <p14:creationId xmlns:p14="http://schemas.microsoft.com/office/powerpoint/2010/main" val="338710862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411"/>
                                        </p:tgtEl>
                                        <p:attrNameLst>
                                          <p:attrName>style.visibility</p:attrName>
                                        </p:attrNameLst>
                                      </p:cBhvr>
                                      <p:to>
                                        <p:strVal val="visible"/>
                                      </p:to>
                                    </p:set>
                                    <p:anim calcmode="lin" valueType="num">
                                      <p:cBhvr additive="base">
                                        <p:cTn id="7" dur="500" fill="hold"/>
                                        <p:tgtEl>
                                          <p:spTgt spid="17411"/>
                                        </p:tgtEl>
                                        <p:attrNameLst>
                                          <p:attrName>ppt_x</p:attrName>
                                        </p:attrNameLst>
                                      </p:cBhvr>
                                      <p:tavLst>
                                        <p:tav tm="0">
                                          <p:val>
                                            <p:strVal val="0-#ppt_w/2"/>
                                          </p:val>
                                        </p:tav>
                                        <p:tav tm="100000">
                                          <p:val>
                                            <p:strVal val="#ppt_x"/>
                                          </p:val>
                                        </p:tav>
                                      </p:tavLst>
                                    </p:anim>
                                    <p:anim calcmode="lin" valueType="num">
                                      <p:cBhvr additive="base">
                                        <p:cTn id="8" dur="500" fill="hold"/>
                                        <p:tgtEl>
                                          <p:spTgt spid="1741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7410"/>
                                        </p:tgtEl>
                                        <p:attrNameLst>
                                          <p:attrName>style.visibility</p:attrName>
                                        </p:attrNameLst>
                                      </p:cBhvr>
                                      <p:to>
                                        <p:strVal val="visible"/>
                                      </p:to>
                                    </p:set>
                                    <p:anim calcmode="lin" valueType="num">
                                      <p:cBhvr additive="base">
                                        <p:cTn id="12" dur="500" fill="hold"/>
                                        <p:tgtEl>
                                          <p:spTgt spid="17410"/>
                                        </p:tgtEl>
                                        <p:attrNameLst>
                                          <p:attrName>ppt_x</p:attrName>
                                        </p:attrNameLst>
                                      </p:cBhvr>
                                      <p:tavLst>
                                        <p:tav tm="0">
                                          <p:val>
                                            <p:strVal val="0-#ppt_w/2"/>
                                          </p:val>
                                        </p:tav>
                                        <p:tav tm="100000">
                                          <p:val>
                                            <p:strVal val="#ppt_x"/>
                                          </p:val>
                                        </p:tav>
                                      </p:tavLst>
                                    </p:anim>
                                    <p:anim calcmode="lin" valueType="num">
                                      <p:cBhvr additive="base">
                                        <p:cTn id="13" dur="500" fill="hold"/>
                                        <p:tgtEl>
                                          <p:spTgt spid="174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utoUpdateAnimBg="0"/>
      <p:bldP spid="17411"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46BFFAC-7DE0-A64C-824B-F9C890E169EB}"/>
              </a:ext>
            </a:extLst>
          </p:cNvPr>
          <p:cNvSpPr>
            <a:spLocks noGrp="1" noChangeArrowheads="1"/>
          </p:cNvSpPr>
          <p:nvPr>
            <p:ph type="title"/>
          </p:nvPr>
        </p:nvSpPr>
        <p:spPr>
          <a:xfrm>
            <a:off x="1722973" y="269878"/>
            <a:ext cx="8746054" cy="1117599"/>
          </a:xfrm>
        </p:spPr>
        <p:txBody>
          <a:bodyPr>
            <a:normAutofit/>
          </a:bodyPr>
          <a:lstStyle/>
          <a:p>
            <a:pPr eaLnBrk="1" hangingPunct="1"/>
            <a:r>
              <a:rPr lang="en-US" altLang="en-US" sz="2400" b="1" dirty="0">
                <a:solidFill>
                  <a:srgbClr val="800080"/>
                </a:solidFill>
              </a:rPr>
              <a:t>Probability of z with a One-Tailed Test</a:t>
            </a:r>
          </a:p>
        </p:txBody>
      </p:sp>
      <p:grpSp>
        <p:nvGrpSpPr>
          <p:cNvPr id="2" name="Group 3">
            <a:extLst>
              <a:ext uri="{FF2B5EF4-FFF2-40B4-BE49-F238E27FC236}">
                <a16:creationId xmlns:a16="http://schemas.microsoft.com/office/drawing/2014/main" id="{5950994E-4ACA-3645-ACF5-EF1C512E97D0}"/>
              </a:ext>
            </a:extLst>
          </p:cNvPr>
          <p:cNvGrpSpPr>
            <a:grpSpLocks/>
          </p:cNvGrpSpPr>
          <p:nvPr/>
        </p:nvGrpSpPr>
        <p:grpSpPr bwMode="auto">
          <a:xfrm>
            <a:off x="2362200" y="1984376"/>
            <a:ext cx="8013700" cy="4344988"/>
            <a:chOff x="528" y="1250"/>
            <a:chExt cx="5048" cy="2737"/>
          </a:xfrm>
        </p:grpSpPr>
        <p:sp>
          <p:nvSpPr>
            <p:cNvPr id="14340" name="Rectangle 4">
              <a:extLst>
                <a:ext uri="{FF2B5EF4-FFF2-40B4-BE49-F238E27FC236}">
                  <a16:creationId xmlns:a16="http://schemas.microsoft.com/office/drawing/2014/main" id="{4B20D717-355A-7A46-8837-DCDA8E882DE1}"/>
                </a:ext>
              </a:extLst>
            </p:cNvPr>
            <p:cNvSpPr>
              <a:spLocks noChangeArrowheads="1"/>
            </p:cNvSpPr>
            <p:nvPr/>
          </p:nvSpPr>
          <p:spPr bwMode="auto">
            <a:xfrm>
              <a:off x="3744" y="2354"/>
              <a:ext cx="1832" cy="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400">
                  <a:solidFill>
                    <a:srgbClr val="800080"/>
                  </a:solidFill>
                  <a:latin typeface="Tahoma" panose="020B0604030504040204" pitchFamily="34" charset="0"/>
                </a:rPr>
                <a:t>Unshaded Area </a:t>
              </a:r>
            </a:p>
            <a:p>
              <a:pPr algn="ctr">
                <a:spcBef>
                  <a:spcPct val="50000"/>
                </a:spcBef>
              </a:pPr>
              <a:r>
                <a:rPr lang="en-US" altLang="en-US" sz="2400">
                  <a:solidFill>
                    <a:srgbClr val="800080"/>
                  </a:solidFill>
                  <a:latin typeface="Tahoma" panose="020B0604030504040204" pitchFamily="34" charset="0"/>
                </a:rPr>
                <a:t>= 0.0301</a:t>
              </a:r>
            </a:p>
          </p:txBody>
        </p:sp>
        <p:sp>
          <p:nvSpPr>
            <p:cNvPr id="14342" name="Rectangle 6">
              <a:extLst>
                <a:ext uri="{FF2B5EF4-FFF2-40B4-BE49-F238E27FC236}">
                  <a16:creationId xmlns:a16="http://schemas.microsoft.com/office/drawing/2014/main" id="{C7CE747C-0B87-2542-B402-F5D69FE140ED}"/>
                </a:ext>
              </a:extLst>
            </p:cNvPr>
            <p:cNvSpPr>
              <a:spLocks noChangeArrowheads="1"/>
            </p:cNvSpPr>
            <p:nvPr/>
          </p:nvSpPr>
          <p:spPr bwMode="auto">
            <a:xfrm>
              <a:off x="528" y="1298"/>
              <a:ext cx="1358" cy="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400">
                  <a:solidFill>
                    <a:srgbClr val="CC0000"/>
                  </a:solidFill>
                  <a:latin typeface="Tahoma" panose="020B0604030504040204" pitchFamily="34" charset="0"/>
                </a:rPr>
                <a:t>Shaded Area</a:t>
              </a:r>
            </a:p>
            <a:p>
              <a:pPr algn="ctr">
                <a:spcBef>
                  <a:spcPct val="50000"/>
                </a:spcBef>
              </a:pPr>
              <a:r>
                <a:rPr lang="en-US" altLang="en-US" sz="2400">
                  <a:solidFill>
                    <a:srgbClr val="CC0000"/>
                  </a:solidFill>
                  <a:latin typeface="Tahoma" panose="020B0604030504040204" pitchFamily="34" charset="0"/>
                </a:rPr>
                <a:t> = 0.9699</a:t>
              </a:r>
            </a:p>
          </p:txBody>
        </p:sp>
        <p:sp>
          <p:nvSpPr>
            <p:cNvPr id="14343" name="Line 7">
              <a:extLst>
                <a:ext uri="{FF2B5EF4-FFF2-40B4-BE49-F238E27FC236}">
                  <a16:creationId xmlns:a16="http://schemas.microsoft.com/office/drawing/2014/main" id="{D7A4968D-18D7-C246-9737-AA098874BA08}"/>
                </a:ext>
              </a:extLst>
            </p:cNvPr>
            <p:cNvSpPr>
              <a:spLocks noChangeShapeType="1"/>
            </p:cNvSpPr>
            <p:nvPr/>
          </p:nvSpPr>
          <p:spPr bwMode="auto">
            <a:xfrm flipV="1">
              <a:off x="4128" y="3026"/>
              <a:ext cx="480" cy="538"/>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4" name="Rectangle 8">
              <a:extLst>
                <a:ext uri="{FF2B5EF4-FFF2-40B4-BE49-F238E27FC236}">
                  <a16:creationId xmlns:a16="http://schemas.microsoft.com/office/drawing/2014/main" id="{26B030CE-0C54-FF4E-B15C-BA373188761D}"/>
                </a:ext>
              </a:extLst>
            </p:cNvPr>
            <p:cNvSpPr>
              <a:spLocks noChangeArrowheads="1"/>
            </p:cNvSpPr>
            <p:nvPr/>
          </p:nvSpPr>
          <p:spPr bwMode="auto">
            <a:xfrm>
              <a:off x="3552" y="3698"/>
              <a:ext cx="121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400">
                  <a:solidFill>
                    <a:srgbClr val="CC0000"/>
                  </a:solidFill>
                  <a:latin typeface="Tahoma" panose="020B0604030504040204" pitchFamily="34" charset="0"/>
                </a:rPr>
                <a:t>z</a:t>
              </a:r>
              <a:r>
                <a:rPr lang="en-US" altLang="en-US" sz="2000" baseline="-25000">
                  <a:solidFill>
                    <a:srgbClr val="CC0000"/>
                  </a:solidFill>
                  <a:latin typeface="Tahoma" panose="020B0604030504040204" pitchFamily="34" charset="0"/>
                </a:rPr>
                <a:t>CAL</a:t>
              </a:r>
              <a:r>
                <a:rPr lang="en-US" altLang="en-US" sz="2400">
                  <a:solidFill>
                    <a:srgbClr val="CC0000"/>
                  </a:solidFill>
                  <a:latin typeface="Tahoma" panose="020B0604030504040204" pitchFamily="34" charset="0"/>
                </a:rPr>
                <a:t> = 1.88</a:t>
              </a:r>
            </a:p>
          </p:txBody>
        </p:sp>
        <p:sp>
          <p:nvSpPr>
            <p:cNvPr id="14345" name="Rectangle 9">
              <a:extLst>
                <a:ext uri="{FF2B5EF4-FFF2-40B4-BE49-F238E27FC236}">
                  <a16:creationId xmlns:a16="http://schemas.microsoft.com/office/drawing/2014/main" id="{E4996F5F-35FA-5746-8E48-2F4E158E957D}"/>
                </a:ext>
              </a:extLst>
            </p:cNvPr>
            <p:cNvSpPr>
              <a:spLocks noChangeArrowheads="1"/>
            </p:cNvSpPr>
            <p:nvPr/>
          </p:nvSpPr>
          <p:spPr bwMode="auto">
            <a:xfrm>
              <a:off x="2064" y="3650"/>
              <a:ext cx="121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400">
                  <a:solidFill>
                    <a:srgbClr val="CC0000"/>
                  </a:solidFill>
                  <a:latin typeface="Tahoma" panose="020B0604030504040204" pitchFamily="34" charset="0"/>
                </a:rPr>
                <a:t>0</a:t>
              </a:r>
            </a:p>
          </p:txBody>
        </p:sp>
        <p:sp>
          <p:nvSpPr>
            <p:cNvPr id="14346" name="Line 10">
              <a:extLst>
                <a:ext uri="{FF2B5EF4-FFF2-40B4-BE49-F238E27FC236}">
                  <a16:creationId xmlns:a16="http://schemas.microsoft.com/office/drawing/2014/main" id="{4480E9AA-1823-BD4A-8BC7-D85D1570A781}"/>
                </a:ext>
              </a:extLst>
            </p:cNvPr>
            <p:cNvSpPr>
              <a:spLocks noChangeShapeType="1"/>
            </p:cNvSpPr>
            <p:nvPr/>
          </p:nvSpPr>
          <p:spPr bwMode="auto">
            <a:xfrm flipH="1">
              <a:off x="2256" y="2738"/>
              <a:ext cx="1008" cy="8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7" name="Line 11">
              <a:extLst>
                <a:ext uri="{FF2B5EF4-FFF2-40B4-BE49-F238E27FC236}">
                  <a16:creationId xmlns:a16="http://schemas.microsoft.com/office/drawing/2014/main" id="{347105D1-AC38-504A-AD5B-6EBEF53A7563}"/>
                </a:ext>
              </a:extLst>
            </p:cNvPr>
            <p:cNvSpPr>
              <a:spLocks noChangeShapeType="1"/>
            </p:cNvSpPr>
            <p:nvPr/>
          </p:nvSpPr>
          <p:spPr bwMode="auto">
            <a:xfrm flipH="1">
              <a:off x="1680" y="2354"/>
              <a:ext cx="1488" cy="124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8" name="Line 12">
              <a:extLst>
                <a:ext uri="{FF2B5EF4-FFF2-40B4-BE49-F238E27FC236}">
                  <a16:creationId xmlns:a16="http://schemas.microsoft.com/office/drawing/2014/main" id="{0AED2935-286D-CE41-A01C-5969F88977BF}"/>
                </a:ext>
              </a:extLst>
            </p:cNvPr>
            <p:cNvSpPr>
              <a:spLocks noChangeShapeType="1"/>
            </p:cNvSpPr>
            <p:nvPr/>
          </p:nvSpPr>
          <p:spPr bwMode="auto">
            <a:xfrm flipH="1">
              <a:off x="1872" y="2498"/>
              <a:ext cx="1344" cy="110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9" name="Line 13">
              <a:extLst>
                <a:ext uri="{FF2B5EF4-FFF2-40B4-BE49-F238E27FC236}">
                  <a16:creationId xmlns:a16="http://schemas.microsoft.com/office/drawing/2014/main" id="{A65A4AA1-AB06-4D41-B4C6-98393B407C1D}"/>
                </a:ext>
              </a:extLst>
            </p:cNvPr>
            <p:cNvSpPr>
              <a:spLocks noChangeShapeType="1"/>
            </p:cNvSpPr>
            <p:nvPr/>
          </p:nvSpPr>
          <p:spPr bwMode="auto">
            <a:xfrm flipH="1">
              <a:off x="2112" y="2642"/>
              <a:ext cx="1104" cy="92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0" name="Line 14">
              <a:extLst>
                <a:ext uri="{FF2B5EF4-FFF2-40B4-BE49-F238E27FC236}">
                  <a16:creationId xmlns:a16="http://schemas.microsoft.com/office/drawing/2014/main" id="{632CB1C0-5A37-A840-986E-8CBA5A5F55B7}"/>
                </a:ext>
              </a:extLst>
            </p:cNvPr>
            <p:cNvSpPr>
              <a:spLocks noChangeShapeType="1"/>
            </p:cNvSpPr>
            <p:nvPr/>
          </p:nvSpPr>
          <p:spPr bwMode="auto">
            <a:xfrm>
              <a:off x="864" y="3602"/>
              <a:ext cx="360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1" name="Arc 15">
              <a:extLst>
                <a:ext uri="{FF2B5EF4-FFF2-40B4-BE49-F238E27FC236}">
                  <a16:creationId xmlns:a16="http://schemas.microsoft.com/office/drawing/2014/main" id="{EE805B92-4C57-2B4A-B425-339E8299C9A2}"/>
                </a:ext>
              </a:extLst>
            </p:cNvPr>
            <p:cNvSpPr>
              <a:spLocks/>
            </p:cNvSpPr>
            <p:nvPr/>
          </p:nvSpPr>
          <p:spPr bwMode="auto">
            <a:xfrm flipV="1">
              <a:off x="864" y="1826"/>
              <a:ext cx="1343" cy="1676"/>
            </a:xfrm>
            <a:custGeom>
              <a:avLst/>
              <a:gdLst>
                <a:gd name="T0" fmla="*/ 0 w 21597"/>
                <a:gd name="T1" fmla="*/ 0 h 21600"/>
                <a:gd name="T2" fmla="*/ 1343 w 21597"/>
                <a:gd name="T3" fmla="*/ 1649 h 21600"/>
                <a:gd name="T4" fmla="*/ 0 w 21597"/>
                <a:gd name="T5" fmla="*/ 1676 h 21600"/>
                <a:gd name="T6" fmla="*/ 0 60000 65536"/>
                <a:gd name="T7" fmla="*/ 0 60000 65536"/>
                <a:gd name="T8" fmla="*/ 0 60000 65536"/>
                <a:gd name="T9" fmla="*/ 0 w 21597"/>
                <a:gd name="T10" fmla="*/ 0 h 21600"/>
                <a:gd name="T11" fmla="*/ 21597 w 21597"/>
                <a:gd name="T12" fmla="*/ 21600 h 21600"/>
              </a:gdLst>
              <a:ahLst/>
              <a:cxnLst>
                <a:cxn ang="T6">
                  <a:pos x="T0" y="T1"/>
                </a:cxn>
                <a:cxn ang="T7">
                  <a:pos x="T2" y="T3"/>
                </a:cxn>
                <a:cxn ang="T8">
                  <a:pos x="T4" y="T5"/>
                </a:cxn>
              </a:cxnLst>
              <a:rect l="T9" t="T10" r="T11" b="T12"/>
              <a:pathLst>
                <a:path w="21597" h="21600" fill="none" extrusionOk="0">
                  <a:moveTo>
                    <a:pt x="-1" y="0"/>
                  </a:moveTo>
                  <a:cubicBezTo>
                    <a:pt x="11795" y="0"/>
                    <a:pt x="21409" y="9462"/>
                    <a:pt x="21597" y="21256"/>
                  </a:cubicBezTo>
                </a:path>
                <a:path w="21597" h="21600" stroke="0" extrusionOk="0">
                  <a:moveTo>
                    <a:pt x="-1" y="0"/>
                  </a:moveTo>
                  <a:cubicBezTo>
                    <a:pt x="11795" y="0"/>
                    <a:pt x="21409" y="9462"/>
                    <a:pt x="21597" y="21256"/>
                  </a:cubicBezTo>
                  <a:lnTo>
                    <a:pt x="0" y="21600"/>
                  </a:lnTo>
                  <a:close/>
                </a:path>
              </a:pathLst>
            </a:custGeom>
            <a:noFill/>
            <a:ln w="127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52" name="Arc 16">
              <a:extLst>
                <a:ext uri="{FF2B5EF4-FFF2-40B4-BE49-F238E27FC236}">
                  <a16:creationId xmlns:a16="http://schemas.microsoft.com/office/drawing/2014/main" id="{F66E1E7A-EDBC-0E41-B59C-93302989EC35}"/>
                </a:ext>
              </a:extLst>
            </p:cNvPr>
            <p:cNvSpPr>
              <a:spLocks/>
            </p:cNvSpPr>
            <p:nvPr/>
          </p:nvSpPr>
          <p:spPr bwMode="auto">
            <a:xfrm flipH="1" flipV="1">
              <a:off x="3088" y="1826"/>
              <a:ext cx="1344" cy="1676"/>
            </a:xfrm>
            <a:custGeom>
              <a:avLst/>
              <a:gdLst>
                <a:gd name="T0" fmla="*/ 0 w 21600"/>
                <a:gd name="T1" fmla="*/ 0 h 21600"/>
                <a:gd name="T2" fmla="*/ 1344 w 21600"/>
                <a:gd name="T3" fmla="*/ 1676 h 21600"/>
                <a:gd name="T4" fmla="*/ 0 w 21600"/>
                <a:gd name="T5" fmla="*/ 167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53" name="Line 17">
              <a:extLst>
                <a:ext uri="{FF2B5EF4-FFF2-40B4-BE49-F238E27FC236}">
                  <a16:creationId xmlns:a16="http://schemas.microsoft.com/office/drawing/2014/main" id="{DEB09694-6718-4247-9317-97ABD19DDB24}"/>
                </a:ext>
              </a:extLst>
            </p:cNvPr>
            <p:cNvSpPr>
              <a:spLocks noChangeShapeType="1"/>
            </p:cNvSpPr>
            <p:nvPr/>
          </p:nvSpPr>
          <p:spPr bwMode="auto">
            <a:xfrm flipH="1">
              <a:off x="2448" y="2834"/>
              <a:ext cx="912" cy="76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4" name="Line 18">
              <a:extLst>
                <a:ext uri="{FF2B5EF4-FFF2-40B4-BE49-F238E27FC236}">
                  <a16:creationId xmlns:a16="http://schemas.microsoft.com/office/drawing/2014/main" id="{27F4A665-2CD0-9C4B-989C-D676718C0255}"/>
                </a:ext>
              </a:extLst>
            </p:cNvPr>
            <p:cNvSpPr>
              <a:spLocks noChangeShapeType="1"/>
            </p:cNvSpPr>
            <p:nvPr/>
          </p:nvSpPr>
          <p:spPr bwMode="auto">
            <a:xfrm flipH="1">
              <a:off x="1488" y="2210"/>
              <a:ext cx="1632" cy="139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5" name="Line 19">
              <a:extLst>
                <a:ext uri="{FF2B5EF4-FFF2-40B4-BE49-F238E27FC236}">
                  <a16:creationId xmlns:a16="http://schemas.microsoft.com/office/drawing/2014/main" id="{CD87C6B7-BE56-4340-B7A2-737142E0584E}"/>
                </a:ext>
              </a:extLst>
            </p:cNvPr>
            <p:cNvSpPr>
              <a:spLocks noChangeShapeType="1"/>
            </p:cNvSpPr>
            <p:nvPr/>
          </p:nvSpPr>
          <p:spPr bwMode="auto">
            <a:xfrm flipH="1">
              <a:off x="1296" y="2066"/>
              <a:ext cx="1776" cy="153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6" name="Line 20">
              <a:extLst>
                <a:ext uri="{FF2B5EF4-FFF2-40B4-BE49-F238E27FC236}">
                  <a16:creationId xmlns:a16="http://schemas.microsoft.com/office/drawing/2014/main" id="{3CD51C18-9690-5D40-8055-DD27C1E6B5FC}"/>
                </a:ext>
              </a:extLst>
            </p:cNvPr>
            <p:cNvSpPr>
              <a:spLocks noChangeShapeType="1"/>
            </p:cNvSpPr>
            <p:nvPr/>
          </p:nvSpPr>
          <p:spPr bwMode="auto">
            <a:xfrm flipH="1">
              <a:off x="1872" y="1922"/>
              <a:ext cx="1200" cy="100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7" name="Line 21">
              <a:extLst>
                <a:ext uri="{FF2B5EF4-FFF2-40B4-BE49-F238E27FC236}">
                  <a16:creationId xmlns:a16="http://schemas.microsoft.com/office/drawing/2014/main" id="{4E3943D3-8C89-D24F-A2B2-A0B1F75E3E33}"/>
                </a:ext>
              </a:extLst>
            </p:cNvPr>
            <p:cNvSpPr>
              <a:spLocks noChangeShapeType="1"/>
            </p:cNvSpPr>
            <p:nvPr/>
          </p:nvSpPr>
          <p:spPr bwMode="auto">
            <a:xfrm flipH="1">
              <a:off x="2064" y="1778"/>
              <a:ext cx="1008" cy="81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8" name="Line 22">
              <a:extLst>
                <a:ext uri="{FF2B5EF4-FFF2-40B4-BE49-F238E27FC236}">
                  <a16:creationId xmlns:a16="http://schemas.microsoft.com/office/drawing/2014/main" id="{A82C1FC4-5B64-304A-BAF1-A7EDD21DBDF3}"/>
                </a:ext>
              </a:extLst>
            </p:cNvPr>
            <p:cNvSpPr>
              <a:spLocks noChangeShapeType="1"/>
            </p:cNvSpPr>
            <p:nvPr/>
          </p:nvSpPr>
          <p:spPr bwMode="auto">
            <a:xfrm flipH="1">
              <a:off x="2112" y="1682"/>
              <a:ext cx="912" cy="72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9" name="Line 23">
              <a:extLst>
                <a:ext uri="{FF2B5EF4-FFF2-40B4-BE49-F238E27FC236}">
                  <a16:creationId xmlns:a16="http://schemas.microsoft.com/office/drawing/2014/main" id="{7D0870CA-EC13-A240-8243-8C17B1791451}"/>
                </a:ext>
              </a:extLst>
            </p:cNvPr>
            <p:cNvSpPr>
              <a:spLocks noChangeShapeType="1"/>
            </p:cNvSpPr>
            <p:nvPr/>
          </p:nvSpPr>
          <p:spPr bwMode="auto">
            <a:xfrm flipH="1">
              <a:off x="2160" y="1586"/>
              <a:ext cx="816" cy="62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60" name="Line 24">
              <a:extLst>
                <a:ext uri="{FF2B5EF4-FFF2-40B4-BE49-F238E27FC236}">
                  <a16:creationId xmlns:a16="http://schemas.microsoft.com/office/drawing/2014/main" id="{B93BC93D-BBFC-DD4D-93AA-A6B5FE85ED6A}"/>
                </a:ext>
              </a:extLst>
            </p:cNvPr>
            <p:cNvSpPr>
              <a:spLocks noChangeShapeType="1"/>
            </p:cNvSpPr>
            <p:nvPr/>
          </p:nvSpPr>
          <p:spPr bwMode="auto">
            <a:xfrm flipH="1">
              <a:off x="2208" y="1442"/>
              <a:ext cx="720" cy="57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61" name="Line 25">
              <a:extLst>
                <a:ext uri="{FF2B5EF4-FFF2-40B4-BE49-F238E27FC236}">
                  <a16:creationId xmlns:a16="http://schemas.microsoft.com/office/drawing/2014/main" id="{B2ADAFDF-6410-3A49-B47A-421E1E29FC14}"/>
                </a:ext>
              </a:extLst>
            </p:cNvPr>
            <p:cNvSpPr>
              <a:spLocks noChangeShapeType="1"/>
            </p:cNvSpPr>
            <p:nvPr/>
          </p:nvSpPr>
          <p:spPr bwMode="auto">
            <a:xfrm flipH="1">
              <a:off x="2208" y="1346"/>
              <a:ext cx="672" cy="52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62" name="Line 26">
              <a:extLst>
                <a:ext uri="{FF2B5EF4-FFF2-40B4-BE49-F238E27FC236}">
                  <a16:creationId xmlns:a16="http://schemas.microsoft.com/office/drawing/2014/main" id="{2BBE91B7-EC78-4847-99B9-29008667F36D}"/>
                </a:ext>
              </a:extLst>
            </p:cNvPr>
            <p:cNvSpPr>
              <a:spLocks noChangeShapeType="1"/>
            </p:cNvSpPr>
            <p:nvPr/>
          </p:nvSpPr>
          <p:spPr bwMode="auto">
            <a:xfrm flipH="1">
              <a:off x="2640" y="2930"/>
              <a:ext cx="816" cy="67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63" name="Line 27">
              <a:extLst>
                <a:ext uri="{FF2B5EF4-FFF2-40B4-BE49-F238E27FC236}">
                  <a16:creationId xmlns:a16="http://schemas.microsoft.com/office/drawing/2014/main" id="{83ADB62A-7BC1-EC4A-A93F-1C43EB96DD21}"/>
                </a:ext>
              </a:extLst>
            </p:cNvPr>
            <p:cNvSpPr>
              <a:spLocks noChangeShapeType="1"/>
            </p:cNvSpPr>
            <p:nvPr/>
          </p:nvSpPr>
          <p:spPr bwMode="auto">
            <a:xfrm flipH="1">
              <a:off x="2832" y="3026"/>
              <a:ext cx="672" cy="57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64" name="Line 28">
              <a:extLst>
                <a:ext uri="{FF2B5EF4-FFF2-40B4-BE49-F238E27FC236}">
                  <a16:creationId xmlns:a16="http://schemas.microsoft.com/office/drawing/2014/main" id="{D9E2AC12-E178-4147-8BBD-805FFCFEF1E7}"/>
                </a:ext>
              </a:extLst>
            </p:cNvPr>
            <p:cNvSpPr>
              <a:spLocks noChangeShapeType="1"/>
            </p:cNvSpPr>
            <p:nvPr/>
          </p:nvSpPr>
          <p:spPr bwMode="auto">
            <a:xfrm flipH="1">
              <a:off x="3024" y="3122"/>
              <a:ext cx="576" cy="4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65" name="Line 29">
              <a:extLst>
                <a:ext uri="{FF2B5EF4-FFF2-40B4-BE49-F238E27FC236}">
                  <a16:creationId xmlns:a16="http://schemas.microsoft.com/office/drawing/2014/main" id="{88ECD52D-D0E6-5C43-9AB6-D83A7D6525EF}"/>
                </a:ext>
              </a:extLst>
            </p:cNvPr>
            <p:cNvSpPr>
              <a:spLocks noChangeShapeType="1"/>
            </p:cNvSpPr>
            <p:nvPr/>
          </p:nvSpPr>
          <p:spPr bwMode="auto">
            <a:xfrm flipH="1">
              <a:off x="3216" y="3218"/>
              <a:ext cx="480" cy="38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66" name="Line 30">
              <a:extLst>
                <a:ext uri="{FF2B5EF4-FFF2-40B4-BE49-F238E27FC236}">
                  <a16:creationId xmlns:a16="http://schemas.microsoft.com/office/drawing/2014/main" id="{B1548A37-A127-1849-8CEB-10ABA74130E2}"/>
                </a:ext>
              </a:extLst>
            </p:cNvPr>
            <p:cNvSpPr>
              <a:spLocks noChangeShapeType="1"/>
            </p:cNvSpPr>
            <p:nvPr/>
          </p:nvSpPr>
          <p:spPr bwMode="auto">
            <a:xfrm flipH="1">
              <a:off x="3408" y="3314"/>
              <a:ext cx="384" cy="2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67" name="Line 31">
              <a:extLst>
                <a:ext uri="{FF2B5EF4-FFF2-40B4-BE49-F238E27FC236}">
                  <a16:creationId xmlns:a16="http://schemas.microsoft.com/office/drawing/2014/main" id="{596A5BBF-8164-654C-B425-E9651350738F}"/>
                </a:ext>
              </a:extLst>
            </p:cNvPr>
            <p:cNvSpPr>
              <a:spLocks noChangeShapeType="1"/>
            </p:cNvSpPr>
            <p:nvPr/>
          </p:nvSpPr>
          <p:spPr bwMode="auto">
            <a:xfrm flipH="1">
              <a:off x="3600" y="3362"/>
              <a:ext cx="288" cy="2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68" name="Line 32">
              <a:extLst>
                <a:ext uri="{FF2B5EF4-FFF2-40B4-BE49-F238E27FC236}">
                  <a16:creationId xmlns:a16="http://schemas.microsoft.com/office/drawing/2014/main" id="{B4991874-8767-2142-9739-2A8C9096EB22}"/>
                </a:ext>
              </a:extLst>
            </p:cNvPr>
            <p:cNvSpPr>
              <a:spLocks noChangeShapeType="1"/>
            </p:cNvSpPr>
            <p:nvPr/>
          </p:nvSpPr>
          <p:spPr bwMode="auto">
            <a:xfrm flipH="1" flipV="1">
              <a:off x="1920" y="1826"/>
              <a:ext cx="341" cy="450"/>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69" name="Line 33">
              <a:extLst>
                <a:ext uri="{FF2B5EF4-FFF2-40B4-BE49-F238E27FC236}">
                  <a16:creationId xmlns:a16="http://schemas.microsoft.com/office/drawing/2014/main" id="{C92B08F8-1798-724F-9E5B-C293D8EF4BD7}"/>
                </a:ext>
              </a:extLst>
            </p:cNvPr>
            <p:cNvSpPr>
              <a:spLocks noChangeShapeType="1"/>
            </p:cNvSpPr>
            <p:nvPr/>
          </p:nvSpPr>
          <p:spPr bwMode="auto">
            <a:xfrm flipH="1">
              <a:off x="2256" y="1298"/>
              <a:ext cx="528" cy="38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70" name="Line 34">
              <a:extLst>
                <a:ext uri="{FF2B5EF4-FFF2-40B4-BE49-F238E27FC236}">
                  <a16:creationId xmlns:a16="http://schemas.microsoft.com/office/drawing/2014/main" id="{4EBE13D6-4892-914B-8828-D6A9CD6589CA}"/>
                </a:ext>
              </a:extLst>
            </p:cNvPr>
            <p:cNvSpPr>
              <a:spLocks noChangeShapeType="1"/>
            </p:cNvSpPr>
            <p:nvPr/>
          </p:nvSpPr>
          <p:spPr bwMode="auto">
            <a:xfrm>
              <a:off x="3888" y="3362"/>
              <a:ext cx="0" cy="24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71" name="Line 35">
              <a:extLst>
                <a:ext uri="{FF2B5EF4-FFF2-40B4-BE49-F238E27FC236}">
                  <a16:creationId xmlns:a16="http://schemas.microsoft.com/office/drawing/2014/main" id="{A4D667F8-54BA-944D-BCA8-D266393CCB17}"/>
                </a:ext>
              </a:extLst>
            </p:cNvPr>
            <p:cNvSpPr>
              <a:spLocks noChangeShapeType="1"/>
            </p:cNvSpPr>
            <p:nvPr/>
          </p:nvSpPr>
          <p:spPr bwMode="auto">
            <a:xfrm flipH="1">
              <a:off x="3792" y="3506"/>
              <a:ext cx="96" cy="9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72" name="Line 36">
              <a:extLst>
                <a:ext uri="{FF2B5EF4-FFF2-40B4-BE49-F238E27FC236}">
                  <a16:creationId xmlns:a16="http://schemas.microsoft.com/office/drawing/2014/main" id="{529EC762-51AA-3E40-B835-244A1E66B71D}"/>
                </a:ext>
              </a:extLst>
            </p:cNvPr>
            <p:cNvSpPr>
              <a:spLocks noChangeShapeType="1"/>
            </p:cNvSpPr>
            <p:nvPr/>
          </p:nvSpPr>
          <p:spPr bwMode="auto">
            <a:xfrm flipH="1">
              <a:off x="1152" y="3362"/>
              <a:ext cx="240" cy="2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73" name="Line 37">
              <a:extLst>
                <a:ext uri="{FF2B5EF4-FFF2-40B4-BE49-F238E27FC236}">
                  <a16:creationId xmlns:a16="http://schemas.microsoft.com/office/drawing/2014/main" id="{AC5C9795-9436-E740-9CD7-C9EAE22E4C59}"/>
                </a:ext>
              </a:extLst>
            </p:cNvPr>
            <p:cNvSpPr>
              <a:spLocks noChangeShapeType="1"/>
            </p:cNvSpPr>
            <p:nvPr/>
          </p:nvSpPr>
          <p:spPr bwMode="auto">
            <a:xfrm flipH="1">
              <a:off x="864" y="3506"/>
              <a:ext cx="96" cy="9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74" name="Line 38">
              <a:extLst>
                <a:ext uri="{FF2B5EF4-FFF2-40B4-BE49-F238E27FC236}">
                  <a16:creationId xmlns:a16="http://schemas.microsoft.com/office/drawing/2014/main" id="{4AD2E82A-81B4-074A-9FF8-D6DFFC87AAAE}"/>
                </a:ext>
              </a:extLst>
            </p:cNvPr>
            <p:cNvSpPr>
              <a:spLocks noChangeShapeType="1"/>
            </p:cNvSpPr>
            <p:nvPr/>
          </p:nvSpPr>
          <p:spPr bwMode="auto">
            <a:xfrm flipH="1">
              <a:off x="960" y="3506"/>
              <a:ext cx="96" cy="9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75" name="Line 39">
              <a:extLst>
                <a:ext uri="{FF2B5EF4-FFF2-40B4-BE49-F238E27FC236}">
                  <a16:creationId xmlns:a16="http://schemas.microsoft.com/office/drawing/2014/main" id="{A833DD52-2084-3841-87D2-E1ABB602D52B}"/>
                </a:ext>
              </a:extLst>
            </p:cNvPr>
            <p:cNvSpPr>
              <a:spLocks noChangeShapeType="1"/>
            </p:cNvSpPr>
            <p:nvPr/>
          </p:nvSpPr>
          <p:spPr bwMode="auto">
            <a:xfrm flipH="1">
              <a:off x="1056" y="3458"/>
              <a:ext cx="144" cy="14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76" name="Freeform 40">
              <a:extLst>
                <a:ext uri="{FF2B5EF4-FFF2-40B4-BE49-F238E27FC236}">
                  <a16:creationId xmlns:a16="http://schemas.microsoft.com/office/drawing/2014/main" id="{8F2648D3-C3B6-0D41-A522-380B5E67C1B0}"/>
                </a:ext>
              </a:extLst>
            </p:cNvPr>
            <p:cNvSpPr>
              <a:spLocks/>
            </p:cNvSpPr>
            <p:nvPr/>
          </p:nvSpPr>
          <p:spPr bwMode="auto">
            <a:xfrm>
              <a:off x="2202" y="1250"/>
              <a:ext cx="888" cy="614"/>
            </a:xfrm>
            <a:custGeom>
              <a:avLst/>
              <a:gdLst>
                <a:gd name="T0" fmla="*/ 0 w 888"/>
                <a:gd name="T1" fmla="*/ 596 h 603"/>
                <a:gd name="T2" fmla="*/ 88 w 888"/>
                <a:gd name="T3" fmla="*/ 359 h 603"/>
                <a:gd name="T4" fmla="*/ 129 w 888"/>
                <a:gd name="T5" fmla="*/ 278 h 603"/>
                <a:gd name="T6" fmla="*/ 143 w 888"/>
                <a:gd name="T7" fmla="*/ 257 h 603"/>
                <a:gd name="T8" fmla="*/ 170 w 888"/>
                <a:gd name="T9" fmla="*/ 217 h 603"/>
                <a:gd name="T10" fmla="*/ 177 w 888"/>
                <a:gd name="T11" fmla="*/ 196 h 603"/>
                <a:gd name="T12" fmla="*/ 251 w 888"/>
                <a:gd name="T13" fmla="*/ 101 h 603"/>
                <a:gd name="T14" fmla="*/ 305 w 888"/>
                <a:gd name="T15" fmla="*/ 61 h 603"/>
                <a:gd name="T16" fmla="*/ 360 w 888"/>
                <a:gd name="T17" fmla="*/ 27 h 603"/>
                <a:gd name="T18" fmla="*/ 448 w 888"/>
                <a:gd name="T19" fmla="*/ 0 h 603"/>
                <a:gd name="T20" fmla="*/ 603 w 888"/>
                <a:gd name="T21" fmla="*/ 20 h 603"/>
                <a:gd name="T22" fmla="*/ 664 w 888"/>
                <a:gd name="T23" fmla="*/ 67 h 603"/>
                <a:gd name="T24" fmla="*/ 766 w 888"/>
                <a:gd name="T25" fmla="*/ 210 h 603"/>
                <a:gd name="T26" fmla="*/ 841 w 888"/>
                <a:gd name="T27" fmla="*/ 393 h 603"/>
                <a:gd name="T28" fmla="*/ 861 w 888"/>
                <a:gd name="T29" fmla="*/ 488 h 603"/>
                <a:gd name="T30" fmla="*/ 888 w 888"/>
                <a:gd name="T31" fmla="*/ 603 h 60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88"/>
                <a:gd name="T49" fmla="*/ 0 h 603"/>
                <a:gd name="T50" fmla="*/ 888 w 888"/>
                <a:gd name="T51" fmla="*/ 603 h 60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88" h="603">
                  <a:moveTo>
                    <a:pt x="0" y="596"/>
                  </a:moveTo>
                  <a:cubicBezTo>
                    <a:pt x="10" y="512"/>
                    <a:pt x="27" y="420"/>
                    <a:pt x="88" y="359"/>
                  </a:cubicBezTo>
                  <a:cubicBezTo>
                    <a:pt x="107" y="302"/>
                    <a:pt x="94" y="330"/>
                    <a:pt x="129" y="278"/>
                  </a:cubicBezTo>
                  <a:cubicBezTo>
                    <a:pt x="134" y="271"/>
                    <a:pt x="143" y="257"/>
                    <a:pt x="143" y="257"/>
                  </a:cubicBezTo>
                  <a:cubicBezTo>
                    <a:pt x="157" y="211"/>
                    <a:pt x="137" y="266"/>
                    <a:pt x="170" y="217"/>
                  </a:cubicBezTo>
                  <a:cubicBezTo>
                    <a:pt x="174" y="211"/>
                    <a:pt x="173" y="202"/>
                    <a:pt x="177" y="196"/>
                  </a:cubicBezTo>
                  <a:cubicBezTo>
                    <a:pt x="195" y="164"/>
                    <a:pt x="221" y="122"/>
                    <a:pt x="251" y="101"/>
                  </a:cubicBezTo>
                  <a:cubicBezTo>
                    <a:pt x="267" y="78"/>
                    <a:pt x="281" y="76"/>
                    <a:pt x="305" y="61"/>
                  </a:cubicBezTo>
                  <a:cubicBezTo>
                    <a:pt x="322" y="35"/>
                    <a:pt x="332" y="36"/>
                    <a:pt x="360" y="27"/>
                  </a:cubicBezTo>
                  <a:cubicBezTo>
                    <a:pt x="391" y="6"/>
                    <a:pt x="409" y="6"/>
                    <a:pt x="448" y="0"/>
                  </a:cubicBezTo>
                  <a:cubicBezTo>
                    <a:pt x="510" y="4"/>
                    <a:pt x="550" y="1"/>
                    <a:pt x="603" y="20"/>
                  </a:cubicBezTo>
                  <a:cubicBezTo>
                    <a:pt x="622" y="38"/>
                    <a:pt x="646" y="49"/>
                    <a:pt x="664" y="67"/>
                  </a:cubicBezTo>
                  <a:cubicBezTo>
                    <a:pt x="696" y="99"/>
                    <a:pt x="747" y="167"/>
                    <a:pt x="766" y="210"/>
                  </a:cubicBezTo>
                  <a:cubicBezTo>
                    <a:pt x="792" y="269"/>
                    <a:pt x="805" y="340"/>
                    <a:pt x="841" y="393"/>
                  </a:cubicBezTo>
                  <a:cubicBezTo>
                    <a:pt x="851" y="427"/>
                    <a:pt x="855" y="451"/>
                    <a:pt x="861" y="488"/>
                  </a:cubicBezTo>
                  <a:cubicBezTo>
                    <a:pt x="868" y="527"/>
                    <a:pt x="888" y="563"/>
                    <a:pt x="888" y="603"/>
                  </a:cubicBezTo>
                </a:path>
              </a:pathLst>
            </a:custGeom>
            <a:noFill/>
            <a:ln w="1270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77" name="Line 41">
              <a:extLst>
                <a:ext uri="{FF2B5EF4-FFF2-40B4-BE49-F238E27FC236}">
                  <a16:creationId xmlns:a16="http://schemas.microsoft.com/office/drawing/2014/main" id="{0942CD63-DE84-CC48-9605-70BAEFF69976}"/>
                </a:ext>
              </a:extLst>
            </p:cNvPr>
            <p:cNvSpPr>
              <a:spLocks noChangeShapeType="1"/>
            </p:cNvSpPr>
            <p:nvPr/>
          </p:nvSpPr>
          <p:spPr bwMode="auto">
            <a:xfrm>
              <a:off x="2688" y="1250"/>
              <a:ext cx="0" cy="235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78" name="Line 42">
              <a:extLst>
                <a:ext uri="{FF2B5EF4-FFF2-40B4-BE49-F238E27FC236}">
                  <a16:creationId xmlns:a16="http://schemas.microsoft.com/office/drawing/2014/main" id="{977310EF-23E8-A844-BC85-8F9B89DCACED}"/>
                </a:ext>
              </a:extLst>
            </p:cNvPr>
            <p:cNvSpPr>
              <a:spLocks noChangeShapeType="1"/>
            </p:cNvSpPr>
            <p:nvPr/>
          </p:nvSpPr>
          <p:spPr bwMode="auto">
            <a:xfrm flipH="1">
              <a:off x="2352" y="1250"/>
              <a:ext cx="336" cy="2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39918523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506"/>
                                        </p:tgtEl>
                                        <p:attrNameLst>
                                          <p:attrName>style.visibility</p:attrName>
                                        </p:attrNameLst>
                                      </p:cBhvr>
                                      <p:to>
                                        <p:strVal val="visible"/>
                                      </p:to>
                                    </p:set>
                                    <p:anim calcmode="lin" valueType="num">
                                      <p:cBhvr additive="base">
                                        <p:cTn id="7" dur="500" fill="hold"/>
                                        <p:tgtEl>
                                          <p:spTgt spid="21506"/>
                                        </p:tgtEl>
                                        <p:attrNameLst>
                                          <p:attrName>ppt_x</p:attrName>
                                        </p:attrNameLst>
                                      </p:cBhvr>
                                      <p:tavLst>
                                        <p:tav tm="0">
                                          <p:val>
                                            <p:strVal val="0-#ppt_w/2"/>
                                          </p:val>
                                        </p:tav>
                                        <p:tav tm="100000">
                                          <p:val>
                                            <p:strVal val="#ppt_x"/>
                                          </p:val>
                                        </p:tav>
                                      </p:tavLst>
                                    </p:anim>
                                    <p:anim calcmode="lin" valueType="num">
                                      <p:cBhvr additive="base">
                                        <p:cTn id="8" dur="500" fill="hold"/>
                                        <p:tgtEl>
                                          <p:spTgt spid="2150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1EC35F61-0010-974E-A59D-AAC775D0EBFB}"/>
              </a:ext>
            </a:extLst>
          </p:cNvPr>
          <p:cNvSpPr>
            <a:spLocks noGrp="1" noChangeArrowheads="1"/>
          </p:cNvSpPr>
          <p:nvPr>
            <p:ph type="body" idx="1"/>
          </p:nvPr>
        </p:nvSpPr>
        <p:spPr>
          <a:xfrm>
            <a:off x="2362199" y="1600200"/>
            <a:ext cx="7850579" cy="5029200"/>
          </a:xfrm>
        </p:spPr>
        <p:txBody>
          <a:bodyPr/>
          <a:lstStyle/>
          <a:p>
            <a:pPr eaLnBrk="1" hangingPunct="1">
              <a:buClr>
                <a:srgbClr val="CC0000"/>
              </a:buClr>
            </a:pPr>
            <a:r>
              <a:rPr lang="en-US" altLang="en-US" sz="2400" dirty="0">
                <a:solidFill>
                  <a:srgbClr val="CC0000"/>
                </a:solidFill>
              </a:rPr>
              <a:t>The required data are collected and the value of the test statistic computed.  </a:t>
            </a:r>
          </a:p>
          <a:p>
            <a:pPr eaLnBrk="1" hangingPunct="1">
              <a:buClr>
                <a:srgbClr val="CC0000"/>
              </a:buClr>
            </a:pPr>
            <a:r>
              <a:rPr lang="en-US" altLang="en-US" sz="2400" dirty="0">
                <a:solidFill>
                  <a:srgbClr val="CC0000"/>
                </a:solidFill>
              </a:rPr>
              <a:t>In our example, 30 people were surveyed and 17 shopped on the internet. The value of the sample proportion is</a:t>
            </a:r>
            <a:br>
              <a:rPr lang="en-US" altLang="en-US" sz="2400" dirty="0">
                <a:solidFill>
                  <a:srgbClr val="CC0000"/>
                </a:solidFill>
              </a:rPr>
            </a:br>
            <a:r>
              <a:rPr lang="en-US" altLang="en-US" sz="2400" dirty="0">
                <a:solidFill>
                  <a:srgbClr val="CC0000"/>
                </a:solidFill>
              </a:rPr>
              <a:t>    = 17/30 = 0.567.  </a:t>
            </a:r>
          </a:p>
        </p:txBody>
      </p:sp>
      <p:sp>
        <p:nvSpPr>
          <p:cNvPr id="23555" name="Rectangle 3">
            <a:extLst>
              <a:ext uri="{FF2B5EF4-FFF2-40B4-BE49-F238E27FC236}">
                <a16:creationId xmlns:a16="http://schemas.microsoft.com/office/drawing/2014/main" id="{FA0032C3-96EA-2C4A-8BEA-4E671F688987}"/>
              </a:ext>
            </a:extLst>
          </p:cNvPr>
          <p:cNvSpPr>
            <a:spLocks noGrp="1" noChangeArrowheads="1"/>
          </p:cNvSpPr>
          <p:nvPr>
            <p:ph type="title"/>
          </p:nvPr>
        </p:nvSpPr>
        <p:spPr>
          <a:xfrm>
            <a:off x="1905000" y="228601"/>
            <a:ext cx="8610600" cy="1317625"/>
          </a:xfrm>
          <a:noFill/>
        </p:spPr>
        <p:txBody>
          <a:bodyPr anchor="b">
            <a:normAutofit fontScale="90000"/>
          </a:bodyPr>
          <a:lstStyle/>
          <a:p>
            <a:pPr eaLnBrk="1" hangingPunct="1"/>
            <a:r>
              <a:rPr lang="en-US" altLang="en-US" sz="3900" b="1">
                <a:solidFill>
                  <a:srgbClr val="800080"/>
                </a:solidFill>
              </a:rPr>
              <a:t>Step 4: Collect Data and Calculate Test Statistic</a:t>
            </a:r>
          </a:p>
        </p:txBody>
      </p:sp>
      <p:sp>
        <p:nvSpPr>
          <p:cNvPr id="15369" name="Rectangle 10">
            <a:extLst>
              <a:ext uri="{FF2B5EF4-FFF2-40B4-BE49-F238E27FC236}">
                <a16:creationId xmlns:a16="http://schemas.microsoft.com/office/drawing/2014/main" id="{6C3B2C84-C14F-474F-859A-FEBE3074FE22}"/>
              </a:ext>
            </a:extLst>
          </p:cNvPr>
          <p:cNvSpPr>
            <a:spLocks noChangeArrowheads="1"/>
          </p:cNvSpPr>
          <p:nvPr/>
        </p:nvSpPr>
        <p:spPr bwMode="auto">
          <a:xfrm>
            <a:off x="5104129" y="4495800"/>
            <a:ext cx="2628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400">
                <a:solidFill>
                  <a:srgbClr val="CC0000"/>
                </a:solidFill>
                <a:latin typeface="Symbol" pitchFamily="2" charset="2"/>
              </a:rPr>
              <a:t>s</a:t>
            </a:r>
            <a:endParaRPr lang="en-US" altLang="en-US" sz="3600" b="1">
              <a:solidFill>
                <a:srgbClr val="CC0000"/>
              </a:solidFill>
              <a:latin typeface="Tahoma" panose="020B0604030504040204" pitchFamily="34" charset="0"/>
            </a:endParaRPr>
          </a:p>
        </p:txBody>
      </p:sp>
      <p:sp>
        <p:nvSpPr>
          <p:cNvPr id="15370" name="Rectangle 11">
            <a:extLst>
              <a:ext uri="{FF2B5EF4-FFF2-40B4-BE49-F238E27FC236}">
                <a16:creationId xmlns:a16="http://schemas.microsoft.com/office/drawing/2014/main" id="{7AD57078-63CA-2446-9F51-D6AA14D940DF}"/>
              </a:ext>
            </a:extLst>
          </p:cNvPr>
          <p:cNvSpPr>
            <a:spLocks noChangeArrowheads="1"/>
          </p:cNvSpPr>
          <p:nvPr/>
        </p:nvSpPr>
        <p:spPr bwMode="auto">
          <a:xfrm>
            <a:off x="5334000" y="4724400"/>
            <a:ext cx="1587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500" i="1">
                <a:solidFill>
                  <a:srgbClr val="CC0000"/>
                </a:solidFill>
                <a:latin typeface="Times" pitchFamily="2" charset="0"/>
              </a:rPr>
              <a:t>p</a:t>
            </a:r>
            <a:endParaRPr lang="en-US" altLang="en-US" sz="3600" b="1">
              <a:solidFill>
                <a:srgbClr val="CC0000"/>
              </a:solidFill>
              <a:latin typeface="Tahoma" panose="020B0604030504040204" pitchFamily="34" charset="0"/>
            </a:endParaRPr>
          </a:p>
        </p:txBody>
      </p:sp>
      <p:sp>
        <p:nvSpPr>
          <p:cNvPr id="15371" name="Rectangle 12">
            <a:extLst>
              <a:ext uri="{FF2B5EF4-FFF2-40B4-BE49-F238E27FC236}">
                <a16:creationId xmlns:a16="http://schemas.microsoft.com/office/drawing/2014/main" id="{512303B4-5FB7-7B44-947A-EF1E4A226983}"/>
              </a:ext>
            </a:extLst>
          </p:cNvPr>
          <p:cNvSpPr>
            <a:spLocks noChangeArrowheads="1"/>
          </p:cNvSpPr>
          <p:nvPr/>
        </p:nvSpPr>
        <p:spPr bwMode="auto">
          <a:xfrm>
            <a:off x="5373949" y="4648201"/>
            <a:ext cx="142346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800">
                <a:solidFill>
                  <a:srgbClr val="000000"/>
                </a:solidFill>
                <a:latin typeface="Geneva" panose="020B0503030404040204" pitchFamily="34" charset="0"/>
              </a:rPr>
              <a:t> </a:t>
            </a:r>
            <a:r>
              <a:rPr lang="en-US" altLang="en-US" sz="2800">
                <a:solidFill>
                  <a:srgbClr val="FF3300"/>
                </a:solidFill>
                <a:latin typeface="Geneva" panose="020B0503030404040204" pitchFamily="34" charset="0"/>
              </a:rPr>
              <a:t>=0.089</a:t>
            </a:r>
            <a:endParaRPr lang="en-US" altLang="en-US" sz="3600" b="1">
              <a:solidFill>
                <a:srgbClr val="FF3300"/>
              </a:solidFill>
              <a:latin typeface="Tahoma" panose="020B0604030504040204" pitchFamily="34" charset="0"/>
            </a:endParaRPr>
          </a:p>
        </p:txBody>
      </p:sp>
      <p:sp>
        <p:nvSpPr>
          <p:cNvPr id="15372" name="Rectangle 32">
            <a:extLst>
              <a:ext uri="{FF2B5EF4-FFF2-40B4-BE49-F238E27FC236}">
                <a16:creationId xmlns:a16="http://schemas.microsoft.com/office/drawing/2014/main" id="{66AF3F2F-5925-F74E-9B92-18AE1FEF2709}"/>
              </a:ext>
            </a:extLst>
          </p:cNvPr>
          <p:cNvSpPr>
            <a:spLocks noChangeArrowheads="1"/>
          </p:cNvSpPr>
          <p:nvPr/>
        </p:nvSpPr>
        <p:spPr bwMode="auto">
          <a:xfrm>
            <a:off x="4163595" y="5367338"/>
            <a:ext cx="8656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700">
                <a:solidFill>
                  <a:srgbClr val="000000"/>
                </a:solidFill>
                <a:latin typeface="Times" pitchFamily="2" charset="0"/>
              </a:rPr>
              <a:t> </a:t>
            </a:r>
            <a:endParaRPr lang="en-US" altLang="en-US" sz="3600" b="1">
              <a:latin typeface="Tahoma" panose="020B0604030504040204" pitchFamily="34" charset="0"/>
            </a:endParaRPr>
          </a:p>
        </p:txBody>
      </p:sp>
    </p:spTree>
    <p:extLst>
      <p:ext uri="{BB962C8B-B14F-4D97-AF65-F5344CB8AC3E}">
        <p14:creationId xmlns:p14="http://schemas.microsoft.com/office/powerpoint/2010/main" val="28125029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555"/>
                                        </p:tgtEl>
                                        <p:attrNameLst>
                                          <p:attrName>style.visibility</p:attrName>
                                        </p:attrNameLst>
                                      </p:cBhvr>
                                      <p:to>
                                        <p:strVal val="visible"/>
                                      </p:to>
                                    </p:set>
                                    <p:anim calcmode="lin" valueType="num">
                                      <p:cBhvr additive="base">
                                        <p:cTn id="7" dur="500" fill="hold"/>
                                        <p:tgtEl>
                                          <p:spTgt spid="23555"/>
                                        </p:tgtEl>
                                        <p:attrNameLst>
                                          <p:attrName>ppt_x</p:attrName>
                                        </p:attrNameLst>
                                      </p:cBhvr>
                                      <p:tavLst>
                                        <p:tav tm="0">
                                          <p:val>
                                            <p:strVal val="0-#ppt_w/2"/>
                                          </p:val>
                                        </p:tav>
                                        <p:tav tm="100000">
                                          <p:val>
                                            <p:strVal val="#ppt_x"/>
                                          </p:val>
                                        </p:tav>
                                      </p:tavLst>
                                    </p:anim>
                                    <p:anim calcmode="lin" valueType="num">
                                      <p:cBhvr additive="base">
                                        <p:cTn id="8" dur="500" fill="hold"/>
                                        <p:tgtEl>
                                          <p:spTgt spid="2355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3554"/>
                                        </p:tgtEl>
                                        <p:attrNameLst>
                                          <p:attrName>style.visibility</p:attrName>
                                        </p:attrNameLst>
                                      </p:cBhvr>
                                      <p:to>
                                        <p:strVal val="visible"/>
                                      </p:to>
                                    </p:set>
                                    <p:anim calcmode="lin" valueType="num">
                                      <p:cBhvr additive="base">
                                        <p:cTn id="12" dur="500" fill="hold"/>
                                        <p:tgtEl>
                                          <p:spTgt spid="23554"/>
                                        </p:tgtEl>
                                        <p:attrNameLst>
                                          <p:attrName>ppt_x</p:attrName>
                                        </p:attrNameLst>
                                      </p:cBhvr>
                                      <p:tavLst>
                                        <p:tav tm="0">
                                          <p:val>
                                            <p:strVal val="0-#ppt_w/2"/>
                                          </p:val>
                                        </p:tav>
                                        <p:tav tm="100000">
                                          <p:val>
                                            <p:strVal val="#ppt_x"/>
                                          </p:val>
                                        </p:tav>
                                      </p:tavLst>
                                    </p:anim>
                                    <p:anim calcmode="lin" valueType="num">
                                      <p:cBhvr additive="base">
                                        <p:cTn id="13" dur="500" fill="hold"/>
                                        <p:tgtEl>
                                          <p:spTgt spid="235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utoUpdateAnimBg="0"/>
      <p:bldP spid="23555"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80E571D4-5688-F140-A21B-D5B4BD31EECA}"/>
              </a:ext>
            </a:extLst>
          </p:cNvPr>
          <p:cNvSpPr>
            <a:spLocks noChangeArrowheads="1"/>
          </p:cNvSpPr>
          <p:nvPr/>
        </p:nvSpPr>
        <p:spPr bwMode="auto">
          <a:xfrm>
            <a:off x="2667001" y="2022515"/>
            <a:ext cx="6647461"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solidFill>
                <a:srgbClr val="CC0000"/>
              </a:solidFill>
              <a:latin typeface="Tahoma" panose="020B0604030504040204" pitchFamily="34" charset="0"/>
            </a:endParaRPr>
          </a:p>
          <a:p>
            <a:pPr>
              <a:buFont typeface="Symbol" pitchFamily="2" charset="2"/>
              <a:buNone/>
            </a:pPr>
            <a:r>
              <a:rPr lang="en-US" altLang="en-US" sz="2400">
                <a:solidFill>
                  <a:srgbClr val="CC0000"/>
                </a:solidFill>
                <a:latin typeface="Tahoma" panose="020B0604030504040204" pitchFamily="34" charset="0"/>
                <a:cs typeface="Times New Roman" panose="02020603050405020304" pitchFamily="18" charset="0"/>
              </a:rPr>
              <a:t>The test statistic </a:t>
            </a:r>
            <a:r>
              <a:rPr lang="en-US" altLang="en-US" sz="2400" i="1">
                <a:solidFill>
                  <a:srgbClr val="CC0000"/>
                </a:solidFill>
                <a:latin typeface="Tahoma" panose="020B0604030504040204" pitchFamily="34" charset="0"/>
                <a:cs typeface="Times New Roman" panose="02020603050405020304" pitchFamily="18" charset="0"/>
              </a:rPr>
              <a:t>z</a:t>
            </a:r>
            <a:r>
              <a:rPr lang="en-US" altLang="en-US" sz="2400">
                <a:solidFill>
                  <a:srgbClr val="CC0000"/>
                </a:solidFill>
                <a:latin typeface="Tahoma" panose="020B0604030504040204" pitchFamily="34" charset="0"/>
                <a:cs typeface="Times New Roman" panose="02020603050405020304" pitchFamily="18" charset="0"/>
              </a:rPr>
              <a:t> can be calculated as follows:</a:t>
            </a:r>
            <a:endParaRPr lang="en-US" altLang="en-US" sz="2400">
              <a:solidFill>
                <a:srgbClr val="CC0000"/>
              </a:solidFill>
              <a:latin typeface="Tahoma" panose="020B0604030504040204" pitchFamily="34" charset="0"/>
            </a:endParaRPr>
          </a:p>
          <a:p>
            <a:r>
              <a:rPr lang="en-US" altLang="en-US" sz="2400">
                <a:solidFill>
                  <a:srgbClr val="CC0000"/>
                </a:solidFill>
                <a:latin typeface="Tahoma" panose="020B0604030504040204" pitchFamily="34" charset="0"/>
                <a:cs typeface="Times New Roman" panose="02020603050405020304" pitchFamily="18" charset="0"/>
              </a:rPr>
              <a:t>	</a:t>
            </a:r>
            <a:endParaRPr lang="en-US" altLang="en-US" sz="2400">
              <a:solidFill>
                <a:srgbClr val="CC0000"/>
              </a:solidFill>
              <a:latin typeface="Tahoma" panose="020B0604030504040204" pitchFamily="34" charset="0"/>
            </a:endParaRPr>
          </a:p>
        </p:txBody>
      </p:sp>
      <p:grpSp>
        <p:nvGrpSpPr>
          <p:cNvPr id="2" name="Group 3">
            <a:extLst>
              <a:ext uri="{FF2B5EF4-FFF2-40B4-BE49-F238E27FC236}">
                <a16:creationId xmlns:a16="http://schemas.microsoft.com/office/drawing/2014/main" id="{E7966152-AD01-E74A-885B-A0F9C0BC57CD}"/>
              </a:ext>
            </a:extLst>
          </p:cNvPr>
          <p:cNvGrpSpPr>
            <a:grpSpLocks/>
          </p:cNvGrpSpPr>
          <p:nvPr/>
        </p:nvGrpSpPr>
        <p:grpSpPr bwMode="auto">
          <a:xfrm>
            <a:off x="1998663" y="3262313"/>
            <a:ext cx="2905124" cy="2767012"/>
            <a:chOff x="299" y="2055"/>
            <a:chExt cx="1830" cy="1743"/>
          </a:xfrm>
        </p:grpSpPr>
        <p:sp>
          <p:nvSpPr>
            <p:cNvPr id="16389" name="Line 4">
              <a:extLst>
                <a:ext uri="{FF2B5EF4-FFF2-40B4-BE49-F238E27FC236}">
                  <a16:creationId xmlns:a16="http://schemas.microsoft.com/office/drawing/2014/main" id="{158CC590-D069-144E-9A34-A187D212914F}"/>
                </a:ext>
              </a:extLst>
            </p:cNvPr>
            <p:cNvSpPr>
              <a:spLocks noChangeShapeType="1"/>
            </p:cNvSpPr>
            <p:nvPr/>
          </p:nvSpPr>
          <p:spPr bwMode="auto">
            <a:xfrm>
              <a:off x="1164" y="2334"/>
              <a:ext cx="47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0" name="Rectangle 5">
              <a:extLst>
                <a:ext uri="{FF2B5EF4-FFF2-40B4-BE49-F238E27FC236}">
                  <a16:creationId xmlns:a16="http://schemas.microsoft.com/office/drawing/2014/main" id="{D8C78D89-065B-C643-9256-4D020D921986}"/>
                </a:ext>
              </a:extLst>
            </p:cNvPr>
            <p:cNvSpPr>
              <a:spLocks noChangeArrowheads="1"/>
            </p:cNvSpPr>
            <p:nvPr/>
          </p:nvSpPr>
          <p:spPr bwMode="auto">
            <a:xfrm>
              <a:off x="1326" y="2301"/>
              <a:ext cx="18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800" i="1">
                  <a:solidFill>
                    <a:srgbClr val="CC0000"/>
                  </a:solidFill>
                  <a:latin typeface="Symbol" pitchFamily="2" charset="2"/>
                </a:rPr>
                <a:t>s</a:t>
              </a:r>
              <a:endParaRPr lang="en-US" altLang="en-US" sz="3600" b="1">
                <a:solidFill>
                  <a:srgbClr val="CC0000"/>
                </a:solidFill>
                <a:latin typeface="Tahoma" panose="020B0604030504040204" pitchFamily="34" charset="0"/>
              </a:endParaRPr>
            </a:p>
          </p:txBody>
        </p:sp>
        <p:sp>
          <p:nvSpPr>
            <p:cNvPr id="16391" name="Rectangle 6">
              <a:extLst>
                <a:ext uri="{FF2B5EF4-FFF2-40B4-BE49-F238E27FC236}">
                  <a16:creationId xmlns:a16="http://schemas.microsoft.com/office/drawing/2014/main" id="{652D2C20-86E8-C54B-B6DC-D1F53869E75B}"/>
                </a:ext>
              </a:extLst>
            </p:cNvPr>
            <p:cNvSpPr>
              <a:spLocks noChangeArrowheads="1"/>
            </p:cNvSpPr>
            <p:nvPr/>
          </p:nvSpPr>
          <p:spPr bwMode="auto">
            <a:xfrm>
              <a:off x="1551" y="2055"/>
              <a:ext cx="11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500" i="1">
                  <a:solidFill>
                    <a:srgbClr val="CC0000"/>
                  </a:solidFill>
                  <a:latin typeface="Symbol" pitchFamily="2" charset="2"/>
                </a:rPr>
                <a:t>p</a:t>
              </a:r>
              <a:endParaRPr lang="en-US" altLang="en-US" sz="3600" b="1">
                <a:solidFill>
                  <a:srgbClr val="CC0000"/>
                </a:solidFill>
                <a:latin typeface="Tahoma" panose="020B0604030504040204" pitchFamily="34" charset="0"/>
              </a:endParaRPr>
            </a:p>
          </p:txBody>
        </p:sp>
        <p:sp>
          <p:nvSpPr>
            <p:cNvPr id="16392" name="Rectangle 7">
              <a:extLst>
                <a:ext uri="{FF2B5EF4-FFF2-40B4-BE49-F238E27FC236}">
                  <a16:creationId xmlns:a16="http://schemas.microsoft.com/office/drawing/2014/main" id="{93437204-D803-0342-B2B7-1FB4C08D4F3F}"/>
                </a:ext>
              </a:extLst>
            </p:cNvPr>
            <p:cNvSpPr>
              <a:spLocks noChangeArrowheads="1"/>
            </p:cNvSpPr>
            <p:nvPr/>
          </p:nvSpPr>
          <p:spPr bwMode="auto">
            <a:xfrm>
              <a:off x="1508" y="2515"/>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500" i="1">
                  <a:solidFill>
                    <a:srgbClr val="CC0000"/>
                  </a:solidFill>
                  <a:latin typeface="Times New Roman" panose="02020603050405020304" pitchFamily="18" charset="0"/>
                </a:rPr>
                <a:t>p</a:t>
              </a:r>
              <a:endParaRPr lang="en-US" altLang="en-US" sz="3600" b="1">
                <a:solidFill>
                  <a:srgbClr val="CC0000"/>
                </a:solidFill>
                <a:latin typeface="Tahoma" panose="020B0604030504040204" pitchFamily="34" charset="0"/>
              </a:endParaRPr>
            </a:p>
          </p:txBody>
        </p:sp>
        <p:sp>
          <p:nvSpPr>
            <p:cNvPr id="16393" name="Rectangle 8">
              <a:extLst>
                <a:ext uri="{FF2B5EF4-FFF2-40B4-BE49-F238E27FC236}">
                  <a16:creationId xmlns:a16="http://schemas.microsoft.com/office/drawing/2014/main" id="{9920C848-B15A-1F4B-9476-FC1CB0A2312E}"/>
                </a:ext>
              </a:extLst>
            </p:cNvPr>
            <p:cNvSpPr>
              <a:spLocks noChangeArrowheads="1"/>
            </p:cNvSpPr>
            <p:nvPr/>
          </p:nvSpPr>
          <p:spPr bwMode="auto">
            <a:xfrm>
              <a:off x="1248" y="2078"/>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500" i="1">
                  <a:solidFill>
                    <a:srgbClr val="CC0000"/>
                  </a:solidFill>
                  <a:latin typeface="Times New Roman" panose="02020603050405020304" pitchFamily="18" charset="0"/>
                </a:rPr>
                <a:t>p</a:t>
              </a:r>
              <a:endParaRPr lang="en-US" altLang="en-US" sz="3600" b="1">
                <a:solidFill>
                  <a:srgbClr val="CC0000"/>
                </a:solidFill>
                <a:latin typeface="Tahoma" panose="020B0604030504040204" pitchFamily="34" charset="0"/>
              </a:endParaRPr>
            </a:p>
          </p:txBody>
        </p:sp>
        <p:sp>
          <p:nvSpPr>
            <p:cNvPr id="16394" name="Rectangle 9">
              <a:extLst>
                <a:ext uri="{FF2B5EF4-FFF2-40B4-BE49-F238E27FC236}">
                  <a16:creationId xmlns:a16="http://schemas.microsoft.com/office/drawing/2014/main" id="{709801B0-52DC-1243-926F-8F0CE7BE212E}"/>
                </a:ext>
              </a:extLst>
            </p:cNvPr>
            <p:cNvSpPr>
              <a:spLocks noChangeArrowheads="1"/>
            </p:cNvSpPr>
            <p:nvPr/>
          </p:nvSpPr>
          <p:spPr bwMode="auto">
            <a:xfrm>
              <a:off x="802" y="2205"/>
              <a:ext cx="27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500" i="1">
                  <a:solidFill>
                    <a:srgbClr val="CC0000"/>
                  </a:solidFill>
                  <a:latin typeface="Times New Roman" panose="02020603050405020304" pitchFamily="18" charset="0"/>
                </a:rPr>
                <a:t>z</a:t>
              </a:r>
              <a:r>
                <a:rPr lang="en-US" altLang="en-US" sz="2000" i="1" baseline="-25000">
                  <a:solidFill>
                    <a:srgbClr val="CC0000"/>
                  </a:solidFill>
                  <a:latin typeface="Times New Roman" panose="02020603050405020304" pitchFamily="18" charset="0"/>
                </a:rPr>
                <a:t>CAL</a:t>
              </a:r>
              <a:endParaRPr lang="en-US" altLang="en-US" sz="3600" b="1">
                <a:solidFill>
                  <a:srgbClr val="CC0000"/>
                </a:solidFill>
                <a:latin typeface="Tahoma" panose="020B0604030504040204" pitchFamily="34" charset="0"/>
              </a:endParaRPr>
            </a:p>
          </p:txBody>
        </p:sp>
        <p:sp>
          <p:nvSpPr>
            <p:cNvPr id="16395" name="Rectangle 10">
              <a:extLst>
                <a:ext uri="{FF2B5EF4-FFF2-40B4-BE49-F238E27FC236}">
                  <a16:creationId xmlns:a16="http://schemas.microsoft.com/office/drawing/2014/main" id="{99A280BC-3A87-6748-A0E4-1DBEE6694F54}"/>
                </a:ext>
              </a:extLst>
            </p:cNvPr>
            <p:cNvSpPr>
              <a:spLocks noChangeArrowheads="1"/>
            </p:cNvSpPr>
            <p:nvPr/>
          </p:nvSpPr>
          <p:spPr bwMode="auto">
            <a:xfrm>
              <a:off x="1415" y="2055"/>
              <a:ext cx="11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500">
                  <a:solidFill>
                    <a:srgbClr val="CC0000"/>
                  </a:solidFill>
                  <a:latin typeface="Symbol" pitchFamily="2" charset="2"/>
                </a:rPr>
                <a:t>-</a:t>
              </a:r>
              <a:endParaRPr lang="en-US" altLang="en-US" sz="3600" b="1">
                <a:solidFill>
                  <a:srgbClr val="CC0000"/>
                </a:solidFill>
                <a:latin typeface="Tahoma" panose="020B0604030504040204" pitchFamily="34" charset="0"/>
              </a:endParaRPr>
            </a:p>
          </p:txBody>
        </p:sp>
        <p:sp>
          <p:nvSpPr>
            <p:cNvPr id="16396" name="Rectangle 11">
              <a:extLst>
                <a:ext uri="{FF2B5EF4-FFF2-40B4-BE49-F238E27FC236}">
                  <a16:creationId xmlns:a16="http://schemas.microsoft.com/office/drawing/2014/main" id="{19A44C77-0F73-5343-8C4A-A1BFFBCFCFAC}"/>
                </a:ext>
              </a:extLst>
            </p:cNvPr>
            <p:cNvSpPr>
              <a:spLocks noChangeArrowheads="1"/>
            </p:cNvSpPr>
            <p:nvPr/>
          </p:nvSpPr>
          <p:spPr bwMode="auto">
            <a:xfrm>
              <a:off x="1061" y="2182"/>
              <a:ext cx="11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500">
                  <a:solidFill>
                    <a:srgbClr val="CC0000"/>
                  </a:solidFill>
                  <a:latin typeface="Symbol" pitchFamily="2" charset="2"/>
                </a:rPr>
                <a:t>=</a:t>
              </a:r>
              <a:endParaRPr lang="en-US" altLang="en-US" sz="3600" b="1">
                <a:solidFill>
                  <a:srgbClr val="CC0000"/>
                </a:solidFill>
                <a:latin typeface="Tahoma" panose="020B0604030504040204" pitchFamily="34" charset="0"/>
              </a:endParaRPr>
            </a:p>
          </p:txBody>
        </p:sp>
        <p:sp>
          <p:nvSpPr>
            <p:cNvPr id="16397" name="Rectangle 12">
              <a:extLst>
                <a:ext uri="{FF2B5EF4-FFF2-40B4-BE49-F238E27FC236}">
                  <a16:creationId xmlns:a16="http://schemas.microsoft.com/office/drawing/2014/main" id="{74465923-8251-AE45-8684-ACCC5426A30E}"/>
                </a:ext>
              </a:extLst>
            </p:cNvPr>
            <p:cNvSpPr>
              <a:spLocks noChangeArrowheads="1"/>
            </p:cNvSpPr>
            <p:nvPr/>
          </p:nvSpPr>
          <p:spPr bwMode="auto">
            <a:xfrm>
              <a:off x="1263" y="2068"/>
              <a:ext cx="6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500" dirty="0">
                  <a:solidFill>
                    <a:srgbClr val="CC0000"/>
                  </a:solidFill>
                  <a:latin typeface="Times New Roman" panose="02020603050405020304" pitchFamily="18" charset="0"/>
                </a:rPr>
                <a:t>ˆ</a:t>
              </a:r>
              <a:endParaRPr lang="en-US" altLang="en-US" sz="3600" b="1" dirty="0">
                <a:solidFill>
                  <a:srgbClr val="CC0000"/>
                </a:solidFill>
                <a:latin typeface="Tahoma" panose="020B0604030504040204" pitchFamily="34" charset="0"/>
              </a:endParaRPr>
            </a:p>
          </p:txBody>
        </p:sp>
        <p:sp>
          <p:nvSpPr>
            <p:cNvPr id="16398" name="Rectangle 13">
              <a:extLst>
                <a:ext uri="{FF2B5EF4-FFF2-40B4-BE49-F238E27FC236}">
                  <a16:creationId xmlns:a16="http://schemas.microsoft.com/office/drawing/2014/main" id="{64FF2B87-D068-2141-A19C-A1B9D7C1B04A}"/>
                </a:ext>
              </a:extLst>
            </p:cNvPr>
            <p:cNvSpPr>
              <a:spLocks noChangeArrowheads="1"/>
            </p:cNvSpPr>
            <p:nvPr/>
          </p:nvSpPr>
          <p:spPr bwMode="auto">
            <a:xfrm>
              <a:off x="299" y="2809"/>
              <a:ext cx="1830" cy="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solidFill>
                    <a:srgbClr val="CC0000"/>
                  </a:solidFill>
                  <a:latin typeface="Tahoma" panose="020B0604030504040204" pitchFamily="34" charset="0"/>
                  <a:cs typeface="Times New Roman" panose="02020603050405020304" pitchFamily="18" charset="0"/>
                </a:rPr>
                <a:t>	= </a:t>
              </a:r>
              <a:r>
                <a:rPr lang="en-US" altLang="en-US" sz="2400" u="sng">
                  <a:solidFill>
                    <a:srgbClr val="CC0000"/>
                  </a:solidFill>
                  <a:latin typeface="Tahoma" panose="020B0604030504040204" pitchFamily="34" charset="0"/>
                  <a:cs typeface="Times New Roman" panose="02020603050405020304" pitchFamily="18" charset="0"/>
                </a:rPr>
                <a:t>0.567-0.40</a:t>
              </a:r>
              <a:endParaRPr lang="en-US" altLang="en-US" sz="2400">
                <a:solidFill>
                  <a:srgbClr val="CC0000"/>
                </a:solidFill>
                <a:latin typeface="Tahoma" panose="020B0604030504040204" pitchFamily="34" charset="0"/>
              </a:endParaRPr>
            </a:p>
            <a:p>
              <a:r>
                <a:rPr lang="en-US" altLang="en-US" sz="2400">
                  <a:solidFill>
                    <a:srgbClr val="CC0000"/>
                  </a:solidFill>
                  <a:latin typeface="Tahoma" panose="020B0604030504040204" pitchFamily="34" charset="0"/>
                  <a:cs typeface="Times New Roman" panose="02020603050405020304" pitchFamily="18" charset="0"/>
                </a:rPr>
                <a:t>	      0.089</a:t>
              </a:r>
              <a:endParaRPr lang="en-US" altLang="en-US" sz="2400">
                <a:solidFill>
                  <a:srgbClr val="CC0000"/>
                </a:solidFill>
                <a:latin typeface="Tahoma" panose="020B0604030504040204" pitchFamily="34" charset="0"/>
              </a:endParaRPr>
            </a:p>
            <a:p>
              <a:r>
                <a:rPr lang="en-US" altLang="en-US" sz="2400">
                  <a:solidFill>
                    <a:srgbClr val="CC0000"/>
                  </a:solidFill>
                  <a:latin typeface="Tahoma" panose="020B0604030504040204" pitchFamily="34" charset="0"/>
                  <a:cs typeface="Times New Roman" panose="02020603050405020304" pitchFamily="18" charset="0"/>
                </a:rPr>
                <a:t>	</a:t>
              </a:r>
            </a:p>
            <a:p>
              <a:r>
                <a:rPr lang="en-US" altLang="en-US" sz="2400">
                  <a:solidFill>
                    <a:srgbClr val="CC0000"/>
                  </a:solidFill>
                  <a:latin typeface="Tahoma" panose="020B0604030504040204" pitchFamily="34" charset="0"/>
                  <a:cs typeface="Times New Roman" panose="02020603050405020304" pitchFamily="18" charset="0"/>
                </a:rPr>
                <a:t>	= 1.88</a:t>
              </a:r>
              <a:endParaRPr lang="en-US" altLang="en-US" sz="2400">
                <a:solidFill>
                  <a:srgbClr val="CC0000"/>
                </a:solidFill>
                <a:latin typeface="Tahoma" panose="020B0604030504040204" pitchFamily="34" charset="0"/>
              </a:endParaRPr>
            </a:p>
          </p:txBody>
        </p:sp>
      </p:grpSp>
      <p:sp>
        <p:nvSpPr>
          <p:cNvPr id="25614" name="Rectangle 14">
            <a:extLst>
              <a:ext uri="{FF2B5EF4-FFF2-40B4-BE49-F238E27FC236}">
                <a16:creationId xmlns:a16="http://schemas.microsoft.com/office/drawing/2014/main" id="{AD248E9A-933C-BE43-A93B-26048F7D6663}"/>
              </a:ext>
            </a:extLst>
          </p:cNvPr>
          <p:cNvSpPr>
            <a:spLocks noGrp="1" noChangeArrowheads="1"/>
          </p:cNvSpPr>
          <p:nvPr>
            <p:ph type="title"/>
          </p:nvPr>
        </p:nvSpPr>
        <p:spPr>
          <a:xfrm>
            <a:off x="1828800" y="762000"/>
            <a:ext cx="8610600" cy="1295400"/>
          </a:xfrm>
          <a:noFill/>
        </p:spPr>
        <p:txBody>
          <a:bodyPr anchor="b">
            <a:normAutofit fontScale="90000"/>
          </a:bodyPr>
          <a:lstStyle/>
          <a:p>
            <a:pPr eaLnBrk="1" hangingPunct="1"/>
            <a:r>
              <a:rPr lang="en-US" altLang="en-US" sz="3900" b="1">
                <a:solidFill>
                  <a:srgbClr val="800080"/>
                </a:solidFill>
              </a:rPr>
              <a:t>Step 4: Collect Data and Calculate Test Statistic</a:t>
            </a:r>
          </a:p>
        </p:txBody>
      </p:sp>
    </p:spTree>
    <p:extLst>
      <p:ext uri="{BB962C8B-B14F-4D97-AF65-F5344CB8AC3E}">
        <p14:creationId xmlns:p14="http://schemas.microsoft.com/office/powerpoint/2010/main" val="37778036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614"/>
                                        </p:tgtEl>
                                        <p:attrNameLst>
                                          <p:attrName>style.visibility</p:attrName>
                                        </p:attrNameLst>
                                      </p:cBhvr>
                                      <p:to>
                                        <p:strVal val="visible"/>
                                      </p:to>
                                    </p:set>
                                    <p:anim calcmode="lin" valueType="num">
                                      <p:cBhvr additive="base">
                                        <p:cTn id="7" dur="500" fill="hold"/>
                                        <p:tgtEl>
                                          <p:spTgt spid="25614"/>
                                        </p:tgtEl>
                                        <p:attrNameLst>
                                          <p:attrName>ppt_x</p:attrName>
                                        </p:attrNameLst>
                                      </p:cBhvr>
                                      <p:tavLst>
                                        <p:tav tm="0">
                                          <p:val>
                                            <p:strVal val="0-#ppt_w/2"/>
                                          </p:val>
                                        </p:tav>
                                        <p:tav tm="100000">
                                          <p:val>
                                            <p:strVal val="#ppt_x"/>
                                          </p:val>
                                        </p:tav>
                                      </p:tavLst>
                                    </p:anim>
                                    <p:anim calcmode="lin" valueType="num">
                                      <p:cBhvr additive="base">
                                        <p:cTn id="8" dur="500" fill="hold"/>
                                        <p:tgtEl>
                                          <p:spTgt spid="2561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5602"/>
                                        </p:tgtEl>
                                        <p:attrNameLst>
                                          <p:attrName>style.visibility</p:attrName>
                                        </p:attrNameLst>
                                      </p:cBhvr>
                                      <p:to>
                                        <p:strVal val="visible"/>
                                      </p:to>
                                    </p:set>
                                    <p:anim calcmode="lin" valueType="num">
                                      <p:cBhvr additive="base">
                                        <p:cTn id="12" dur="500" fill="hold"/>
                                        <p:tgtEl>
                                          <p:spTgt spid="25602"/>
                                        </p:tgtEl>
                                        <p:attrNameLst>
                                          <p:attrName>ppt_x</p:attrName>
                                        </p:attrNameLst>
                                      </p:cBhvr>
                                      <p:tavLst>
                                        <p:tav tm="0">
                                          <p:val>
                                            <p:strVal val="0-#ppt_w/2"/>
                                          </p:val>
                                        </p:tav>
                                        <p:tav tm="100000">
                                          <p:val>
                                            <p:strVal val="#ppt_x"/>
                                          </p:val>
                                        </p:tav>
                                      </p:tavLst>
                                    </p:anim>
                                    <p:anim calcmode="lin" valueType="num">
                                      <p:cBhvr additive="base">
                                        <p:cTn id="13" dur="500" fill="hold"/>
                                        <p:tgtEl>
                                          <p:spTgt spid="25602"/>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utoUpdateAnimBg="0"/>
      <p:bldP spid="25614"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0A658FD4-9D9E-4F4E-A2E9-CB6A27E59FFA}"/>
              </a:ext>
            </a:extLst>
          </p:cNvPr>
          <p:cNvSpPr>
            <a:spLocks noGrp="1" noChangeArrowheads="1"/>
          </p:cNvSpPr>
          <p:nvPr>
            <p:ph type="body" idx="1"/>
          </p:nvPr>
        </p:nvSpPr>
        <p:spPr>
          <a:xfrm>
            <a:off x="1905000" y="1371600"/>
            <a:ext cx="8610600" cy="5181600"/>
          </a:xfrm>
        </p:spPr>
        <p:txBody>
          <a:bodyPr/>
          <a:lstStyle/>
          <a:p>
            <a:pPr eaLnBrk="1" hangingPunct="1">
              <a:lnSpc>
                <a:spcPct val="90000"/>
              </a:lnSpc>
              <a:buClr>
                <a:srgbClr val="CC0000"/>
              </a:buClr>
            </a:pPr>
            <a:r>
              <a:rPr lang="en-US" altLang="en-US" sz="2400">
                <a:solidFill>
                  <a:srgbClr val="CC0000"/>
                </a:solidFill>
              </a:rPr>
              <a:t>Using standard normal tables (Table 2 of the Statistical Appendix), the area to the right of z</a:t>
            </a:r>
            <a:r>
              <a:rPr lang="en-US" altLang="en-US" sz="2400" baseline="-25000">
                <a:solidFill>
                  <a:srgbClr val="CC0000"/>
                </a:solidFill>
              </a:rPr>
              <a:t>CAL</a:t>
            </a:r>
            <a:r>
              <a:rPr lang="en-US" altLang="en-US" sz="2400">
                <a:solidFill>
                  <a:srgbClr val="CC0000"/>
                </a:solidFill>
              </a:rPr>
              <a:t> is .0301 (z</a:t>
            </a:r>
            <a:r>
              <a:rPr lang="en-US" altLang="en-US" sz="2400" baseline="-25000">
                <a:solidFill>
                  <a:srgbClr val="CC0000"/>
                </a:solidFill>
              </a:rPr>
              <a:t>CAL</a:t>
            </a:r>
            <a:r>
              <a:rPr lang="en-US" altLang="en-US" sz="2400">
                <a:solidFill>
                  <a:srgbClr val="CC0000"/>
                </a:solidFill>
              </a:rPr>
              <a:t> =1.88)</a:t>
            </a:r>
          </a:p>
          <a:p>
            <a:pPr eaLnBrk="1" hangingPunct="1">
              <a:lnSpc>
                <a:spcPct val="90000"/>
              </a:lnSpc>
              <a:buClr>
                <a:srgbClr val="CC0000"/>
              </a:buClr>
            </a:pPr>
            <a:r>
              <a:rPr lang="en-US" altLang="en-US" sz="2400">
                <a:solidFill>
                  <a:srgbClr val="CC0000"/>
                </a:solidFill>
              </a:rPr>
              <a:t>The shaded area between 0 and 1.88 is 0.4699.  Therefore, the area to the right of 1.88 is 0.5 - 0.4699 = 0.0301.</a:t>
            </a:r>
          </a:p>
          <a:p>
            <a:pPr eaLnBrk="1" hangingPunct="1">
              <a:lnSpc>
                <a:spcPct val="90000"/>
              </a:lnSpc>
              <a:buClr>
                <a:srgbClr val="CC0000"/>
              </a:buClr>
            </a:pPr>
            <a:r>
              <a:rPr lang="en-US" altLang="en-US" sz="2400">
                <a:solidFill>
                  <a:srgbClr val="CC0000"/>
                </a:solidFill>
              </a:rPr>
              <a:t>Thus, the p-value is .0301</a:t>
            </a:r>
          </a:p>
          <a:p>
            <a:pPr eaLnBrk="1" hangingPunct="1">
              <a:lnSpc>
                <a:spcPct val="90000"/>
              </a:lnSpc>
              <a:buClr>
                <a:srgbClr val="CC0000"/>
              </a:buClr>
            </a:pPr>
            <a:endParaRPr lang="en-US" altLang="en-US" sz="2400">
              <a:solidFill>
                <a:srgbClr val="CC0000"/>
              </a:solidFill>
            </a:endParaRPr>
          </a:p>
          <a:p>
            <a:pPr eaLnBrk="1" hangingPunct="1">
              <a:lnSpc>
                <a:spcPct val="90000"/>
              </a:lnSpc>
              <a:buClr>
                <a:srgbClr val="CC0000"/>
              </a:buClr>
            </a:pPr>
            <a:r>
              <a:rPr lang="en-US" altLang="en-US" sz="2400">
                <a:solidFill>
                  <a:srgbClr val="CC0000"/>
                </a:solidFill>
              </a:rPr>
              <a:t>Alternatively, the critical value of </a:t>
            </a:r>
            <a:r>
              <a:rPr lang="en-US" altLang="en-US" sz="2400" i="1">
                <a:solidFill>
                  <a:srgbClr val="CC0000"/>
                </a:solidFill>
              </a:rPr>
              <a:t>z</a:t>
            </a:r>
            <a:r>
              <a:rPr lang="en-US" altLang="en-US" sz="2400">
                <a:solidFill>
                  <a:srgbClr val="CC0000"/>
                </a:solidFill>
              </a:rPr>
              <a:t>, called z</a:t>
            </a:r>
            <a:r>
              <a:rPr lang="el-GR" altLang="en-US" sz="2400" baseline="-25000">
                <a:solidFill>
                  <a:srgbClr val="CC0000"/>
                </a:solidFill>
                <a:cs typeface="Arial" panose="020B0604020202020204" pitchFamily="34" charset="0"/>
              </a:rPr>
              <a:t>α</a:t>
            </a:r>
            <a:r>
              <a:rPr lang="en-US" altLang="en-US" sz="2400">
                <a:solidFill>
                  <a:srgbClr val="CC0000"/>
                </a:solidFill>
              </a:rPr>
              <a:t>, which will give an area to the right side of the critical value of </a:t>
            </a:r>
            <a:r>
              <a:rPr lang="el-GR" altLang="en-US" sz="2400">
                <a:solidFill>
                  <a:srgbClr val="CC0000"/>
                </a:solidFill>
                <a:cs typeface="Arial" panose="020B0604020202020204" pitchFamily="34" charset="0"/>
              </a:rPr>
              <a:t>α</a:t>
            </a:r>
            <a:r>
              <a:rPr lang="en-US" altLang="en-US" sz="2400">
                <a:solidFill>
                  <a:srgbClr val="CC0000"/>
                </a:solidFill>
                <a:cs typeface="Arial" panose="020B0604020202020204" pitchFamily="34" charset="0"/>
              </a:rPr>
              <a:t>=</a:t>
            </a:r>
            <a:r>
              <a:rPr lang="en-US" altLang="en-US" sz="2400">
                <a:solidFill>
                  <a:srgbClr val="CC0000"/>
                </a:solidFill>
              </a:rPr>
              <a:t>0.05, is between 1.64 and 1.65. Thus z</a:t>
            </a:r>
            <a:r>
              <a:rPr lang="el-GR" altLang="en-US" sz="2400" baseline="-25000">
                <a:solidFill>
                  <a:srgbClr val="CC0000"/>
                </a:solidFill>
                <a:cs typeface="Arial" panose="020B0604020202020204" pitchFamily="34" charset="0"/>
              </a:rPr>
              <a:t>α</a:t>
            </a:r>
            <a:r>
              <a:rPr lang="en-US" altLang="en-US" sz="2400">
                <a:solidFill>
                  <a:srgbClr val="CC0000"/>
                </a:solidFill>
              </a:rPr>
              <a:t> =1.645.  </a:t>
            </a:r>
          </a:p>
          <a:p>
            <a:pPr eaLnBrk="1" hangingPunct="1">
              <a:lnSpc>
                <a:spcPct val="90000"/>
              </a:lnSpc>
              <a:buClr>
                <a:srgbClr val="CC0000"/>
              </a:buClr>
            </a:pPr>
            <a:endParaRPr lang="en-US" altLang="en-US" sz="2400">
              <a:solidFill>
                <a:srgbClr val="CC0000"/>
              </a:solidFill>
            </a:endParaRPr>
          </a:p>
          <a:p>
            <a:pPr eaLnBrk="1" hangingPunct="1">
              <a:lnSpc>
                <a:spcPct val="90000"/>
              </a:lnSpc>
              <a:buClr>
                <a:srgbClr val="CC0000"/>
              </a:buClr>
            </a:pPr>
            <a:r>
              <a:rPr lang="en-US" altLang="en-US" sz="2400">
                <a:solidFill>
                  <a:srgbClr val="CC0000"/>
                </a:solidFill>
              </a:rPr>
              <a:t>Note, in determining the critical value of the test statistic, the area to the right of the critical value is either </a:t>
            </a:r>
            <a:r>
              <a:rPr lang="el-GR" altLang="en-US" sz="2400">
                <a:solidFill>
                  <a:srgbClr val="CC0000"/>
                </a:solidFill>
                <a:cs typeface="Arial" panose="020B0604020202020204" pitchFamily="34" charset="0"/>
              </a:rPr>
              <a:t>α</a:t>
            </a:r>
            <a:r>
              <a:rPr lang="en-US" altLang="en-US" sz="2400">
                <a:solidFill>
                  <a:srgbClr val="CC0000"/>
                </a:solidFill>
              </a:rPr>
              <a:t> or </a:t>
            </a:r>
            <a:r>
              <a:rPr lang="el-GR" altLang="en-US" sz="2400">
                <a:solidFill>
                  <a:srgbClr val="CC0000"/>
                </a:solidFill>
                <a:cs typeface="Arial" panose="020B0604020202020204" pitchFamily="34" charset="0"/>
              </a:rPr>
              <a:t>α</a:t>
            </a:r>
            <a:r>
              <a:rPr lang="en-US" altLang="en-US" sz="2400">
                <a:solidFill>
                  <a:srgbClr val="CC0000"/>
                </a:solidFill>
                <a:cs typeface="Arial" panose="020B0604020202020204" pitchFamily="34" charset="0"/>
              </a:rPr>
              <a:t>/2</a:t>
            </a:r>
            <a:r>
              <a:rPr lang="en-US" altLang="en-US" sz="2400">
                <a:solidFill>
                  <a:srgbClr val="CC0000"/>
                </a:solidFill>
              </a:rPr>
              <a:t>.  It is </a:t>
            </a:r>
            <a:r>
              <a:rPr lang="el-GR" altLang="en-US" sz="2400">
                <a:solidFill>
                  <a:srgbClr val="CC0000"/>
                </a:solidFill>
                <a:cs typeface="Arial" panose="020B0604020202020204" pitchFamily="34" charset="0"/>
              </a:rPr>
              <a:t>α</a:t>
            </a:r>
            <a:r>
              <a:rPr lang="en-US" altLang="en-US" sz="2400">
                <a:solidFill>
                  <a:srgbClr val="CC0000"/>
                </a:solidFill>
              </a:rPr>
              <a:t> for a one-tail test and </a:t>
            </a:r>
            <a:r>
              <a:rPr lang="el-GR" altLang="en-US" sz="2400">
                <a:solidFill>
                  <a:srgbClr val="CC0000"/>
                </a:solidFill>
                <a:cs typeface="Arial" panose="020B0604020202020204" pitchFamily="34" charset="0"/>
              </a:rPr>
              <a:t>α</a:t>
            </a:r>
            <a:r>
              <a:rPr lang="en-US" altLang="en-US" sz="2400">
                <a:solidFill>
                  <a:srgbClr val="CC0000"/>
                </a:solidFill>
                <a:cs typeface="Arial" panose="020B0604020202020204" pitchFamily="34" charset="0"/>
              </a:rPr>
              <a:t>/2 </a:t>
            </a:r>
            <a:r>
              <a:rPr lang="en-US" altLang="en-US" sz="2400">
                <a:solidFill>
                  <a:srgbClr val="CC0000"/>
                </a:solidFill>
              </a:rPr>
              <a:t>for a two-tail test.</a:t>
            </a:r>
          </a:p>
          <a:p>
            <a:pPr eaLnBrk="1" hangingPunct="1">
              <a:lnSpc>
                <a:spcPct val="90000"/>
              </a:lnSpc>
              <a:buClr>
                <a:srgbClr val="CC0000"/>
              </a:buClr>
            </a:pPr>
            <a:endParaRPr lang="en-US" altLang="en-US" sz="2400">
              <a:solidFill>
                <a:srgbClr val="CC0000"/>
              </a:solidFill>
            </a:endParaRPr>
          </a:p>
        </p:txBody>
      </p:sp>
      <p:sp>
        <p:nvSpPr>
          <p:cNvPr id="27651" name="Rectangle 3">
            <a:extLst>
              <a:ext uri="{FF2B5EF4-FFF2-40B4-BE49-F238E27FC236}">
                <a16:creationId xmlns:a16="http://schemas.microsoft.com/office/drawing/2014/main" id="{E16B6C9F-723F-D049-B69D-D74014E0A951}"/>
              </a:ext>
            </a:extLst>
          </p:cNvPr>
          <p:cNvSpPr>
            <a:spLocks noGrp="1" noChangeArrowheads="1"/>
          </p:cNvSpPr>
          <p:nvPr>
            <p:ph type="title"/>
          </p:nvPr>
        </p:nvSpPr>
        <p:spPr>
          <a:xfrm>
            <a:off x="1524000" y="0"/>
            <a:ext cx="8839200" cy="1219200"/>
          </a:xfrm>
          <a:noFill/>
        </p:spPr>
        <p:txBody>
          <a:bodyPr anchor="b">
            <a:normAutofit fontScale="90000"/>
          </a:bodyPr>
          <a:lstStyle/>
          <a:p>
            <a:pPr eaLnBrk="1" hangingPunct="1"/>
            <a:r>
              <a:rPr lang="en-US" altLang="en-US" sz="3900" b="1" dirty="0">
                <a:solidFill>
                  <a:srgbClr val="800080"/>
                </a:solidFill>
              </a:rPr>
              <a:t> </a:t>
            </a:r>
            <a:r>
              <a:rPr lang="en-US" altLang="en-US" sz="2700" b="1" dirty="0">
                <a:solidFill>
                  <a:srgbClr val="800080"/>
                </a:solidFill>
              </a:rPr>
              <a:t>Step 5: Determine Probability Value/</a:t>
            </a:r>
            <a:br>
              <a:rPr lang="en-US" altLang="en-US" sz="2700" b="1" dirty="0">
                <a:solidFill>
                  <a:srgbClr val="800080"/>
                </a:solidFill>
              </a:rPr>
            </a:br>
            <a:r>
              <a:rPr lang="en-US" altLang="en-US" sz="2700" b="1" dirty="0">
                <a:solidFill>
                  <a:srgbClr val="800080"/>
                </a:solidFill>
              </a:rPr>
              <a:t>Critical Value</a:t>
            </a:r>
          </a:p>
        </p:txBody>
      </p:sp>
    </p:spTree>
    <p:extLst>
      <p:ext uri="{BB962C8B-B14F-4D97-AF65-F5344CB8AC3E}">
        <p14:creationId xmlns:p14="http://schemas.microsoft.com/office/powerpoint/2010/main" val="32379701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0-#ppt_w/2"/>
                                          </p:val>
                                        </p:tav>
                                        <p:tav tm="100000">
                                          <p:val>
                                            <p:strVal val="#ppt_x"/>
                                          </p:val>
                                        </p:tav>
                                      </p:tavLst>
                                    </p:anim>
                                    <p:anim calcmode="lin" valueType="num">
                                      <p:cBhvr additive="base">
                                        <p:cTn id="8" dur="500" fill="hold"/>
                                        <p:tgtEl>
                                          <p:spTgt spid="2765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 calcmode="lin" valueType="num">
                                      <p:cBhvr additive="base">
                                        <p:cTn id="12" dur="500" fill="hold"/>
                                        <p:tgtEl>
                                          <p:spTgt spid="27650"/>
                                        </p:tgtEl>
                                        <p:attrNameLst>
                                          <p:attrName>ppt_x</p:attrName>
                                        </p:attrNameLst>
                                      </p:cBhvr>
                                      <p:tavLst>
                                        <p:tav tm="0">
                                          <p:val>
                                            <p:strVal val="0-#ppt_w/2"/>
                                          </p:val>
                                        </p:tav>
                                        <p:tav tm="100000">
                                          <p:val>
                                            <p:strVal val="#ppt_x"/>
                                          </p:val>
                                        </p:tav>
                                      </p:tavLst>
                                    </p:anim>
                                    <p:anim calcmode="lin" valueType="num">
                                      <p:cBhvr additive="base">
                                        <p:cTn id="13" dur="500" fill="hold"/>
                                        <p:tgtEl>
                                          <p:spTgt spid="276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autoUpdateAnimBg="0"/>
      <p:bldP spid="27651"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91D5B1FB-EDC1-8941-947F-0982F106A929}"/>
              </a:ext>
            </a:extLst>
          </p:cNvPr>
          <p:cNvSpPr>
            <a:spLocks noGrp="1" noChangeArrowheads="1"/>
          </p:cNvSpPr>
          <p:nvPr>
            <p:ph type="body" idx="1"/>
          </p:nvPr>
        </p:nvSpPr>
        <p:spPr>
          <a:xfrm>
            <a:off x="1752600" y="1828800"/>
            <a:ext cx="8305800" cy="4648200"/>
          </a:xfrm>
        </p:spPr>
        <p:txBody>
          <a:bodyPr/>
          <a:lstStyle/>
          <a:p>
            <a:pPr eaLnBrk="1" hangingPunct="1">
              <a:buClr>
                <a:srgbClr val="CC0000"/>
              </a:buClr>
            </a:pPr>
            <a:r>
              <a:rPr lang="en-US" altLang="en-US" sz="2800">
                <a:solidFill>
                  <a:srgbClr val="CC0000"/>
                </a:solidFill>
              </a:rPr>
              <a:t>If the prob associated with the calculated value of the test statistic ( z</a:t>
            </a:r>
            <a:r>
              <a:rPr lang="en-US" altLang="en-US" sz="2800" baseline="-25000">
                <a:solidFill>
                  <a:srgbClr val="CC0000"/>
                </a:solidFill>
              </a:rPr>
              <a:t>CAL</a:t>
            </a:r>
            <a:r>
              <a:rPr lang="en-US" altLang="en-US" sz="2800">
                <a:solidFill>
                  <a:srgbClr val="CC0000"/>
                </a:solidFill>
              </a:rPr>
              <a:t>) is </a:t>
            </a:r>
            <a:r>
              <a:rPr lang="en-US" altLang="en-US" sz="2800" u="sng">
                <a:solidFill>
                  <a:srgbClr val="CC0000"/>
                </a:solidFill>
              </a:rPr>
              <a:t>less than</a:t>
            </a:r>
            <a:r>
              <a:rPr lang="en-US" altLang="en-US" sz="2800">
                <a:solidFill>
                  <a:srgbClr val="CC0000"/>
                </a:solidFill>
              </a:rPr>
              <a:t> the level of significance (</a:t>
            </a:r>
            <a:r>
              <a:rPr lang="el-GR" altLang="en-US" sz="2800">
                <a:solidFill>
                  <a:srgbClr val="CC0000"/>
                </a:solidFill>
                <a:cs typeface="Arial" panose="020B0604020202020204" pitchFamily="34" charset="0"/>
              </a:rPr>
              <a:t>α</a:t>
            </a:r>
            <a:r>
              <a:rPr lang="en-US" altLang="en-US" sz="2800">
                <a:solidFill>
                  <a:srgbClr val="CC0000"/>
                </a:solidFill>
              </a:rPr>
              <a:t>), the null hypothesis is rejected.  </a:t>
            </a:r>
          </a:p>
          <a:p>
            <a:pPr eaLnBrk="1" hangingPunct="1">
              <a:buClr>
                <a:srgbClr val="CC0000"/>
              </a:buClr>
            </a:pPr>
            <a:r>
              <a:rPr lang="en-US" altLang="en-US" sz="2800">
                <a:solidFill>
                  <a:srgbClr val="CC0000"/>
                </a:solidFill>
              </a:rPr>
              <a:t>In our case, the p-value is 0.0301.This is less than the level of significance of </a:t>
            </a:r>
            <a:r>
              <a:rPr lang="el-GR" altLang="en-US" sz="2800">
                <a:solidFill>
                  <a:srgbClr val="CC0000"/>
                </a:solidFill>
                <a:cs typeface="Arial" panose="020B0604020202020204" pitchFamily="34" charset="0"/>
              </a:rPr>
              <a:t>α</a:t>
            </a:r>
            <a:r>
              <a:rPr lang="en-US" altLang="en-US" sz="2800">
                <a:solidFill>
                  <a:srgbClr val="CC0000"/>
                </a:solidFill>
              </a:rPr>
              <a:t> =0.05. Hence, the </a:t>
            </a:r>
            <a:r>
              <a:rPr lang="en-US" altLang="en-US" sz="2800" b="1">
                <a:solidFill>
                  <a:srgbClr val="800080"/>
                </a:solidFill>
              </a:rPr>
              <a:t>null hypothesis is rejected</a:t>
            </a:r>
            <a:r>
              <a:rPr lang="en-US" altLang="en-US" sz="2800">
                <a:solidFill>
                  <a:srgbClr val="CC0000"/>
                </a:solidFill>
              </a:rPr>
              <a:t>.  </a:t>
            </a:r>
          </a:p>
          <a:p>
            <a:pPr eaLnBrk="1" hangingPunct="1">
              <a:buClr>
                <a:srgbClr val="CC0000"/>
              </a:buClr>
            </a:pPr>
            <a:r>
              <a:rPr lang="en-US" altLang="en-US" sz="2800">
                <a:solidFill>
                  <a:srgbClr val="CC0000"/>
                </a:solidFill>
              </a:rPr>
              <a:t>Alternatively, if the calculated value of the test statistic is </a:t>
            </a:r>
            <a:r>
              <a:rPr lang="en-US" altLang="en-US" sz="2800" u="sng">
                <a:solidFill>
                  <a:srgbClr val="CC0000"/>
                </a:solidFill>
              </a:rPr>
              <a:t>greater than</a:t>
            </a:r>
            <a:r>
              <a:rPr lang="en-US" altLang="en-US" sz="2800">
                <a:solidFill>
                  <a:srgbClr val="CC0000"/>
                </a:solidFill>
              </a:rPr>
              <a:t> the critical value of the test statistic ( z</a:t>
            </a:r>
            <a:r>
              <a:rPr lang="el-GR" altLang="en-US" sz="2800" baseline="-25000">
                <a:solidFill>
                  <a:srgbClr val="CC0000"/>
                </a:solidFill>
                <a:cs typeface="Arial" panose="020B0604020202020204" pitchFamily="34" charset="0"/>
              </a:rPr>
              <a:t>α</a:t>
            </a:r>
            <a:r>
              <a:rPr lang="en-US" altLang="en-US" sz="2800">
                <a:solidFill>
                  <a:srgbClr val="CC0000"/>
                </a:solidFill>
              </a:rPr>
              <a:t>), the null hypothesis is rejected.</a:t>
            </a:r>
          </a:p>
        </p:txBody>
      </p:sp>
      <p:sp>
        <p:nvSpPr>
          <p:cNvPr id="29699" name="Rectangle 3">
            <a:extLst>
              <a:ext uri="{FF2B5EF4-FFF2-40B4-BE49-F238E27FC236}">
                <a16:creationId xmlns:a16="http://schemas.microsoft.com/office/drawing/2014/main" id="{64C749F1-3502-9743-A200-6185D204B8F8}"/>
              </a:ext>
            </a:extLst>
          </p:cNvPr>
          <p:cNvSpPr>
            <a:spLocks noGrp="1" noChangeArrowheads="1"/>
          </p:cNvSpPr>
          <p:nvPr>
            <p:ph type="title"/>
          </p:nvPr>
        </p:nvSpPr>
        <p:spPr>
          <a:xfrm>
            <a:off x="1752600" y="381000"/>
            <a:ext cx="8534400" cy="1219200"/>
          </a:xfrm>
          <a:noFill/>
        </p:spPr>
        <p:txBody>
          <a:bodyPr anchor="b">
            <a:normAutofit fontScale="90000"/>
          </a:bodyPr>
          <a:lstStyle/>
          <a:p>
            <a:pPr eaLnBrk="1" hangingPunct="1"/>
            <a:r>
              <a:rPr lang="en-US" altLang="en-US" sz="3900" b="1">
                <a:solidFill>
                  <a:srgbClr val="800080"/>
                </a:solidFill>
              </a:rPr>
              <a:t>Steps 6 &amp; 7: Compare Prob and Make the Decision</a:t>
            </a:r>
          </a:p>
        </p:txBody>
      </p:sp>
    </p:spTree>
    <p:extLst>
      <p:ext uri="{BB962C8B-B14F-4D97-AF65-F5344CB8AC3E}">
        <p14:creationId xmlns:p14="http://schemas.microsoft.com/office/powerpoint/2010/main" val="30152396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9699"/>
                                        </p:tgtEl>
                                        <p:attrNameLst>
                                          <p:attrName>style.visibility</p:attrName>
                                        </p:attrNameLst>
                                      </p:cBhvr>
                                      <p:to>
                                        <p:strVal val="visible"/>
                                      </p:to>
                                    </p:set>
                                    <p:anim calcmode="lin" valueType="num">
                                      <p:cBhvr additive="base">
                                        <p:cTn id="7" dur="500" fill="hold"/>
                                        <p:tgtEl>
                                          <p:spTgt spid="29699"/>
                                        </p:tgtEl>
                                        <p:attrNameLst>
                                          <p:attrName>ppt_x</p:attrName>
                                        </p:attrNameLst>
                                      </p:cBhvr>
                                      <p:tavLst>
                                        <p:tav tm="0">
                                          <p:val>
                                            <p:strVal val="0-#ppt_w/2"/>
                                          </p:val>
                                        </p:tav>
                                        <p:tav tm="100000">
                                          <p:val>
                                            <p:strVal val="#ppt_x"/>
                                          </p:val>
                                        </p:tav>
                                      </p:tavLst>
                                    </p:anim>
                                    <p:anim calcmode="lin" valueType="num">
                                      <p:cBhvr additive="base">
                                        <p:cTn id="8" dur="500" fill="hold"/>
                                        <p:tgtEl>
                                          <p:spTgt spid="2969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9698"/>
                                        </p:tgtEl>
                                        <p:attrNameLst>
                                          <p:attrName>style.visibility</p:attrName>
                                        </p:attrNameLst>
                                      </p:cBhvr>
                                      <p:to>
                                        <p:strVal val="visible"/>
                                      </p:to>
                                    </p:set>
                                    <p:anim calcmode="lin" valueType="num">
                                      <p:cBhvr additive="base">
                                        <p:cTn id="12" dur="500" fill="hold"/>
                                        <p:tgtEl>
                                          <p:spTgt spid="29698"/>
                                        </p:tgtEl>
                                        <p:attrNameLst>
                                          <p:attrName>ppt_x</p:attrName>
                                        </p:attrNameLst>
                                      </p:cBhvr>
                                      <p:tavLst>
                                        <p:tav tm="0">
                                          <p:val>
                                            <p:strVal val="0-#ppt_w/2"/>
                                          </p:val>
                                        </p:tav>
                                        <p:tav tm="100000">
                                          <p:val>
                                            <p:strVal val="#ppt_x"/>
                                          </p:val>
                                        </p:tav>
                                      </p:tavLst>
                                    </p:anim>
                                    <p:anim calcmode="lin" valueType="num">
                                      <p:cBhvr additive="base">
                                        <p:cTn id="13" dur="500" fill="hold"/>
                                        <p:tgtEl>
                                          <p:spTgt spid="296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autoUpdateAnimBg="0"/>
      <p:bldP spid="29699"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D78C7215-205A-454F-8888-A0A5A185EDB6}"/>
              </a:ext>
            </a:extLst>
          </p:cNvPr>
          <p:cNvSpPr>
            <a:spLocks noGrp="1" noChangeArrowheads="1"/>
          </p:cNvSpPr>
          <p:nvPr>
            <p:ph type="body" idx="1"/>
          </p:nvPr>
        </p:nvSpPr>
        <p:spPr>
          <a:xfrm>
            <a:off x="1905000" y="1752600"/>
            <a:ext cx="8763000" cy="5105400"/>
          </a:xfrm>
        </p:spPr>
        <p:txBody>
          <a:bodyPr/>
          <a:lstStyle/>
          <a:p>
            <a:pPr eaLnBrk="1" hangingPunct="1">
              <a:lnSpc>
                <a:spcPct val="90000"/>
              </a:lnSpc>
              <a:spcBef>
                <a:spcPct val="70000"/>
              </a:spcBef>
              <a:buClr>
                <a:srgbClr val="CC0000"/>
              </a:buClr>
            </a:pPr>
            <a:r>
              <a:rPr lang="en-US" altLang="en-US" sz="2800">
                <a:solidFill>
                  <a:srgbClr val="CC0000"/>
                </a:solidFill>
              </a:rPr>
              <a:t>The calculated value of the test statistic z</a:t>
            </a:r>
            <a:r>
              <a:rPr lang="en-US" altLang="en-US" sz="2800" baseline="-25000">
                <a:solidFill>
                  <a:srgbClr val="CC0000"/>
                </a:solidFill>
              </a:rPr>
              <a:t>CAL</a:t>
            </a:r>
            <a:r>
              <a:rPr lang="en-US" altLang="en-US" sz="2800">
                <a:solidFill>
                  <a:srgbClr val="CC0000"/>
                </a:solidFill>
              </a:rPr>
              <a:t>= 1.88 lies in the rejection region, beyond the value of z</a:t>
            </a:r>
            <a:r>
              <a:rPr lang="el-GR" altLang="en-US" sz="2800" baseline="-25000">
                <a:solidFill>
                  <a:srgbClr val="CC0000"/>
                </a:solidFill>
                <a:cs typeface="Arial" panose="020B0604020202020204" pitchFamily="34" charset="0"/>
              </a:rPr>
              <a:t>α</a:t>
            </a:r>
            <a:r>
              <a:rPr lang="en-US" altLang="en-US" sz="2800">
                <a:solidFill>
                  <a:srgbClr val="CC0000"/>
                </a:solidFill>
              </a:rPr>
              <a:t>=1.645.  Again, the same conclusion to reject the null hypothesis is reached.  </a:t>
            </a:r>
          </a:p>
          <a:p>
            <a:pPr eaLnBrk="1" hangingPunct="1">
              <a:lnSpc>
                <a:spcPct val="90000"/>
              </a:lnSpc>
              <a:spcBef>
                <a:spcPct val="70000"/>
              </a:spcBef>
              <a:buClr>
                <a:srgbClr val="CC0000"/>
              </a:buClr>
            </a:pPr>
            <a:r>
              <a:rPr lang="en-US" altLang="en-US" sz="2800">
                <a:solidFill>
                  <a:srgbClr val="CC0000"/>
                </a:solidFill>
              </a:rPr>
              <a:t>Note that the two ways of testing the null hypothesis are equivalent but mathematically opposite in the direction of comparison. </a:t>
            </a:r>
          </a:p>
          <a:p>
            <a:pPr eaLnBrk="1" hangingPunct="1">
              <a:lnSpc>
                <a:spcPct val="90000"/>
              </a:lnSpc>
              <a:spcBef>
                <a:spcPct val="70000"/>
              </a:spcBef>
              <a:buClr>
                <a:srgbClr val="CC0000"/>
              </a:buClr>
            </a:pPr>
            <a:r>
              <a:rPr lang="en-US" altLang="en-US" sz="2800">
                <a:solidFill>
                  <a:srgbClr val="CC0000"/>
                </a:solidFill>
              </a:rPr>
              <a:t>Writing Test-Statistic as TS: </a:t>
            </a:r>
          </a:p>
          <a:p>
            <a:pPr eaLnBrk="1" hangingPunct="1">
              <a:lnSpc>
                <a:spcPct val="90000"/>
              </a:lnSpc>
              <a:spcBef>
                <a:spcPct val="70000"/>
              </a:spcBef>
              <a:buClr>
                <a:srgbClr val="CC0000"/>
              </a:buClr>
              <a:buFontTx/>
              <a:buNone/>
            </a:pPr>
            <a:r>
              <a:rPr lang="en-US" altLang="en-US" sz="2800">
                <a:solidFill>
                  <a:srgbClr val="CC0000"/>
                </a:solidFill>
              </a:rPr>
              <a:t>	If the probability of  TS</a:t>
            </a:r>
            <a:r>
              <a:rPr lang="en-US" altLang="en-US" sz="2800" baseline="-25000">
                <a:solidFill>
                  <a:srgbClr val="CC0000"/>
                </a:solidFill>
              </a:rPr>
              <a:t>CAL</a:t>
            </a:r>
            <a:r>
              <a:rPr lang="en-US" altLang="en-US" sz="2800">
                <a:solidFill>
                  <a:srgbClr val="CC0000"/>
                </a:solidFill>
              </a:rPr>
              <a:t> &lt;  significance level ( </a:t>
            </a:r>
            <a:r>
              <a:rPr lang="el-GR" altLang="en-US" sz="2800">
                <a:solidFill>
                  <a:srgbClr val="CC0000"/>
                </a:solidFill>
                <a:cs typeface="Arial" panose="020B0604020202020204" pitchFamily="34" charset="0"/>
              </a:rPr>
              <a:t>α</a:t>
            </a:r>
            <a:r>
              <a:rPr lang="en-US" altLang="en-US" sz="2800">
                <a:solidFill>
                  <a:srgbClr val="CC0000"/>
                </a:solidFill>
              </a:rPr>
              <a:t> ) then reject H</a:t>
            </a:r>
            <a:r>
              <a:rPr lang="en-US" altLang="en-US" sz="2800" b="1" baseline="-25000">
                <a:solidFill>
                  <a:srgbClr val="CC0000"/>
                </a:solidFill>
              </a:rPr>
              <a:t>0</a:t>
            </a:r>
            <a:r>
              <a:rPr lang="en-US" altLang="en-US" sz="2800">
                <a:solidFill>
                  <a:srgbClr val="CC0000"/>
                </a:solidFill>
              </a:rPr>
              <a:t> but if TS</a:t>
            </a:r>
            <a:r>
              <a:rPr lang="en-US" altLang="en-US" sz="2800" baseline="-25000">
                <a:solidFill>
                  <a:srgbClr val="CC0000"/>
                </a:solidFill>
              </a:rPr>
              <a:t>CAL</a:t>
            </a:r>
            <a:r>
              <a:rPr lang="en-US" altLang="en-US" sz="2800">
                <a:solidFill>
                  <a:srgbClr val="CC0000"/>
                </a:solidFill>
              </a:rPr>
              <a:t> &gt; TS</a:t>
            </a:r>
            <a:r>
              <a:rPr lang="en-US" altLang="en-US" sz="2800" baseline="-25000">
                <a:solidFill>
                  <a:srgbClr val="CC0000"/>
                </a:solidFill>
              </a:rPr>
              <a:t>CR</a:t>
            </a:r>
            <a:r>
              <a:rPr lang="en-US" altLang="en-US" sz="2800">
                <a:solidFill>
                  <a:srgbClr val="CC0000"/>
                </a:solidFill>
              </a:rPr>
              <a:t> then reject H</a:t>
            </a:r>
            <a:r>
              <a:rPr lang="en-US" altLang="en-US" sz="2800" b="1" baseline="-25000">
                <a:solidFill>
                  <a:srgbClr val="CC0000"/>
                </a:solidFill>
              </a:rPr>
              <a:t>0</a:t>
            </a:r>
            <a:r>
              <a:rPr lang="en-US" altLang="en-US" sz="2800">
                <a:solidFill>
                  <a:srgbClr val="CC0000"/>
                </a:solidFill>
              </a:rPr>
              <a:t>.</a:t>
            </a:r>
          </a:p>
        </p:txBody>
      </p:sp>
      <p:sp>
        <p:nvSpPr>
          <p:cNvPr id="31747" name="Rectangle 3">
            <a:extLst>
              <a:ext uri="{FF2B5EF4-FFF2-40B4-BE49-F238E27FC236}">
                <a16:creationId xmlns:a16="http://schemas.microsoft.com/office/drawing/2014/main" id="{26475D1D-D20B-5E47-96B8-E5F9DC05DBC6}"/>
              </a:ext>
            </a:extLst>
          </p:cNvPr>
          <p:cNvSpPr>
            <a:spLocks noGrp="1" noChangeArrowheads="1"/>
          </p:cNvSpPr>
          <p:nvPr>
            <p:ph type="title"/>
          </p:nvPr>
        </p:nvSpPr>
        <p:spPr>
          <a:xfrm>
            <a:off x="1828800" y="152400"/>
            <a:ext cx="8534400" cy="1143000"/>
          </a:xfrm>
          <a:noFill/>
        </p:spPr>
        <p:txBody>
          <a:bodyPr anchor="b">
            <a:normAutofit fontScale="90000"/>
          </a:bodyPr>
          <a:lstStyle/>
          <a:p>
            <a:pPr eaLnBrk="1" hangingPunct="1"/>
            <a:r>
              <a:rPr lang="en-US" altLang="en-US" sz="3900" b="1">
                <a:solidFill>
                  <a:srgbClr val="800080"/>
                </a:solidFill>
              </a:rPr>
              <a:t>Steps 6 &amp; 7: Compare Prob and Make the Decision</a:t>
            </a:r>
          </a:p>
        </p:txBody>
      </p:sp>
    </p:spTree>
    <p:extLst>
      <p:ext uri="{BB962C8B-B14F-4D97-AF65-F5344CB8AC3E}">
        <p14:creationId xmlns:p14="http://schemas.microsoft.com/office/powerpoint/2010/main" val="312473482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1747"/>
                                        </p:tgtEl>
                                        <p:attrNameLst>
                                          <p:attrName>style.visibility</p:attrName>
                                        </p:attrNameLst>
                                      </p:cBhvr>
                                      <p:to>
                                        <p:strVal val="visible"/>
                                      </p:to>
                                    </p:set>
                                    <p:anim calcmode="lin" valueType="num">
                                      <p:cBhvr additive="base">
                                        <p:cTn id="7" dur="500" fill="hold"/>
                                        <p:tgtEl>
                                          <p:spTgt spid="31747"/>
                                        </p:tgtEl>
                                        <p:attrNameLst>
                                          <p:attrName>ppt_x</p:attrName>
                                        </p:attrNameLst>
                                      </p:cBhvr>
                                      <p:tavLst>
                                        <p:tav tm="0">
                                          <p:val>
                                            <p:strVal val="0-#ppt_w/2"/>
                                          </p:val>
                                        </p:tav>
                                        <p:tav tm="100000">
                                          <p:val>
                                            <p:strVal val="#ppt_x"/>
                                          </p:val>
                                        </p:tav>
                                      </p:tavLst>
                                    </p:anim>
                                    <p:anim calcmode="lin" valueType="num">
                                      <p:cBhvr additive="base">
                                        <p:cTn id="8" dur="500" fill="hold"/>
                                        <p:tgtEl>
                                          <p:spTgt spid="31747"/>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1746"/>
                                        </p:tgtEl>
                                        <p:attrNameLst>
                                          <p:attrName>style.visibility</p:attrName>
                                        </p:attrNameLst>
                                      </p:cBhvr>
                                      <p:to>
                                        <p:strVal val="visible"/>
                                      </p:to>
                                    </p:set>
                                    <p:anim calcmode="lin" valueType="num">
                                      <p:cBhvr additive="base">
                                        <p:cTn id="12" dur="500" fill="hold"/>
                                        <p:tgtEl>
                                          <p:spTgt spid="31746"/>
                                        </p:tgtEl>
                                        <p:attrNameLst>
                                          <p:attrName>ppt_x</p:attrName>
                                        </p:attrNameLst>
                                      </p:cBhvr>
                                      <p:tavLst>
                                        <p:tav tm="0">
                                          <p:val>
                                            <p:strVal val="0-#ppt_w/2"/>
                                          </p:val>
                                        </p:tav>
                                        <p:tav tm="100000">
                                          <p:val>
                                            <p:strVal val="#ppt_x"/>
                                          </p:val>
                                        </p:tav>
                                      </p:tavLst>
                                    </p:anim>
                                    <p:anim calcmode="lin" valueType="num">
                                      <p:cBhvr additive="base">
                                        <p:cTn id="13" dur="500" fill="hold"/>
                                        <p:tgtEl>
                                          <p:spTgt spid="317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utoUpdateAnimBg="0"/>
      <p:bldP spid="31747"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81D018CE-0F66-AC46-B143-F5AD50D2D56B}"/>
              </a:ext>
            </a:extLst>
          </p:cNvPr>
          <p:cNvSpPr>
            <a:spLocks noGrp="1" noChangeArrowheads="1"/>
          </p:cNvSpPr>
          <p:nvPr>
            <p:ph type="body" idx="1"/>
          </p:nvPr>
        </p:nvSpPr>
        <p:spPr>
          <a:xfrm>
            <a:off x="1828800" y="1981200"/>
            <a:ext cx="8001000" cy="3810000"/>
          </a:xfrm>
        </p:spPr>
        <p:txBody>
          <a:bodyPr/>
          <a:lstStyle/>
          <a:p>
            <a:pPr eaLnBrk="1" hangingPunct="1">
              <a:lnSpc>
                <a:spcPct val="90000"/>
              </a:lnSpc>
              <a:spcBef>
                <a:spcPct val="100000"/>
              </a:spcBef>
              <a:buClr>
                <a:srgbClr val="CC0000"/>
              </a:buClr>
            </a:pPr>
            <a:r>
              <a:rPr lang="en-US" altLang="en-US" sz="2400">
                <a:solidFill>
                  <a:srgbClr val="CC0000"/>
                </a:solidFill>
              </a:rPr>
              <a:t>The conclusion reached by hypothesis testing must be expressed in terms of the marketing research problem.  </a:t>
            </a:r>
          </a:p>
          <a:p>
            <a:pPr eaLnBrk="1" hangingPunct="1">
              <a:lnSpc>
                <a:spcPct val="90000"/>
              </a:lnSpc>
              <a:spcBef>
                <a:spcPct val="100000"/>
              </a:spcBef>
              <a:buClr>
                <a:srgbClr val="CC0000"/>
              </a:buClr>
            </a:pPr>
            <a:endParaRPr lang="en-US" altLang="en-US" sz="2400">
              <a:solidFill>
                <a:srgbClr val="CC0000"/>
              </a:solidFill>
            </a:endParaRPr>
          </a:p>
          <a:p>
            <a:pPr eaLnBrk="1" hangingPunct="1">
              <a:lnSpc>
                <a:spcPct val="90000"/>
              </a:lnSpc>
              <a:spcBef>
                <a:spcPct val="100000"/>
              </a:spcBef>
              <a:buClr>
                <a:srgbClr val="CC0000"/>
              </a:buClr>
            </a:pPr>
            <a:r>
              <a:rPr lang="en-US" altLang="en-US" sz="2400">
                <a:solidFill>
                  <a:srgbClr val="CC0000"/>
                </a:solidFill>
              </a:rPr>
              <a:t>In our example, we conclude that there is evidence that the proportion of Internet users who shop via the Internet is significantly greater than 0.40.  Hence, the department store should introduce the new Internet shopping service. </a:t>
            </a:r>
          </a:p>
        </p:txBody>
      </p:sp>
      <p:sp>
        <p:nvSpPr>
          <p:cNvPr id="33795" name="Rectangle 3">
            <a:extLst>
              <a:ext uri="{FF2B5EF4-FFF2-40B4-BE49-F238E27FC236}">
                <a16:creationId xmlns:a16="http://schemas.microsoft.com/office/drawing/2014/main" id="{51ACE293-B7DC-4C4D-845E-DBA181506979}"/>
              </a:ext>
            </a:extLst>
          </p:cNvPr>
          <p:cNvSpPr>
            <a:spLocks noGrp="1" noChangeArrowheads="1"/>
          </p:cNvSpPr>
          <p:nvPr>
            <p:ph type="title"/>
          </p:nvPr>
        </p:nvSpPr>
        <p:spPr>
          <a:xfrm>
            <a:off x="1524000" y="304800"/>
            <a:ext cx="9144000" cy="914400"/>
          </a:xfrm>
          <a:noFill/>
        </p:spPr>
        <p:txBody>
          <a:bodyPr anchor="b">
            <a:normAutofit/>
          </a:bodyPr>
          <a:lstStyle/>
          <a:p>
            <a:pPr algn="l" eaLnBrk="1" hangingPunct="1"/>
            <a:r>
              <a:rPr lang="en-US" altLang="en-US" b="1" dirty="0">
                <a:solidFill>
                  <a:srgbClr val="800080"/>
                </a:solidFill>
              </a:rPr>
              <a:t>Step 8: Mkt Research Conclusion </a:t>
            </a:r>
          </a:p>
        </p:txBody>
      </p:sp>
    </p:spTree>
    <p:extLst>
      <p:ext uri="{BB962C8B-B14F-4D97-AF65-F5344CB8AC3E}">
        <p14:creationId xmlns:p14="http://schemas.microsoft.com/office/powerpoint/2010/main" val="41453251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3795"/>
                                        </p:tgtEl>
                                        <p:attrNameLst>
                                          <p:attrName>style.visibility</p:attrName>
                                        </p:attrNameLst>
                                      </p:cBhvr>
                                      <p:to>
                                        <p:strVal val="visible"/>
                                      </p:to>
                                    </p:set>
                                    <p:anim calcmode="lin" valueType="num">
                                      <p:cBhvr additive="base">
                                        <p:cTn id="7" dur="500" fill="hold"/>
                                        <p:tgtEl>
                                          <p:spTgt spid="33795"/>
                                        </p:tgtEl>
                                        <p:attrNameLst>
                                          <p:attrName>ppt_x</p:attrName>
                                        </p:attrNameLst>
                                      </p:cBhvr>
                                      <p:tavLst>
                                        <p:tav tm="0">
                                          <p:val>
                                            <p:strVal val="0-#ppt_w/2"/>
                                          </p:val>
                                        </p:tav>
                                        <p:tav tm="100000">
                                          <p:val>
                                            <p:strVal val="#ppt_x"/>
                                          </p:val>
                                        </p:tav>
                                      </p:tavLst>
                                    </p:anim>
                                    <p:anim calcmode="lin" valueType="num">
                                      <p:cBhvr additive="base">
                                        <p:cTn id="8" dur="500" fill="hold"/>
                                        <p:tgtEl>
                                          <p:spTgt spid="3379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3794"/>
                                        </p:tgtEl>
                                        <p:attrNameLst>
                                          <p:attrName>style.visibility</p:attrName>
                                        </p:attrNameLst>
                                      </p:cBhvr>
                                      <p:to>
                                        <p:strVal val="visible"/>
                                      </p:to>
                                    </p:set>
                                    <p:anim calcmode="lin" valueType="num">
                                      <p:cBhvr additive="base">
                                        <p:cTn id="12" dur="500" fill="hold"/>
                                        <p:tgtEl>
                                          <p:spTgt spid="33794"/>
                                        </p:tgtEl>
                                        <p:attrNameLst>
                                          <p:attrName>ppt_x</p:attrName>
                                        </p:attrNameLst>
                                      </p:cBhvr>
                                      <p:tavLst>
                                        <p:tav tm="0">
                                          <p:val>
                                            <p:strVal val="0-#ppt_w/2"/>
                                          </p:val>
                                        </p:tav>
                                        <p:tav tm="100000">
                                          <p:val>
                                            <p:strVal val="#ppt_x"/>
                                          </p:val>
                                        </p:tav>
                                      </p:tavLst>
                                    </p:anim>
                                    <p:anim calcmode="lin" valueType="num">
                                      <p:cBhvr additive="base">
                                        <p:cTn id="13" dur="500" fill="hold"/>
                                        <p:tgtEl>
                                          <p:spTgt spid="337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autoUpdateAnimBg="0"/>
      <p:bldP spid="33795"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629E3-3008-4F4B-88BC-8025BE3983FB}"/>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5663AEA4-30DD-6947-A05F-CB4060CE5906}"/>
              </a:ext>
            </a:extLst>
          </p:cNvPr>
          <p:cNvSpPr>
            <a:spLocks noGrp="1"/>
          </p:cNvSpPr>
          <p:nvPr>
            <p:ph idx="1"/>
          </p:nvPr>
        </p:nvSpPr>
        <p:spPr/>
        <p:txBody>
          <a:bodyPr/>
          <a:lstStyle/>
          <a:p>
            <a:r>
              <a:rPr lang="en-US" dirty="0"/>
              <a:t>Gaussian or Normal distribution</a:t>
            </a:r>
          </a:p>
          <a:p>
            <a:r>
              <a:rPr lang="en-US" dirty="0"/>
              <a:t>ROC Curve</a:t>
            </a:r>
          </a:p>
          <a:p>
            <a:r>
              <a:rPr lang="en-US" dirty="0"/>
              <a:t>PDF</a:t>
            </a:r>
            <a:br>
              <a:rPr lang="en-US" dirty="0"/>
            </a:br>
            <a:endParaRPr lang="en-US" dirty="0"/>
          </a:p>
          <a:p>
            <a:r>
              <a:rPr lang="en-US" dirty="0"/>
              <a:t>CDF</a:t>
            </a:r>
          </a:p>
          <a:p>
            <a:r>
              <a:rPr lang="en-US" dirty="0"/>
              <a:t>Summary Statistics</a:t>
            </a:r>
          </a:p>
          <a:p>
            <a:r>
              <a:rPr lang="en-US" dirty="0"/>
              <a:t>T Distribution</a:t>
            </a:r>
          </a:p>
          <a:p>
            <a:r>
              <a:rPr lang="en-US" dirty="0"/>
              <a:t>Chi squared </a:t>
            </a:r>
            <a:r>
              <a:rPr lang="en-US" dirty="0" err="1"/>
              <a:t>distribibutions</a:t>
            </a:r>
            <a:endParaRPr lang="en-US" dirty="0"/>
          </a:p>
          <a:p>
            <a:endParaRPr lang="en-US" dirty="0"/>
          </a:p>
        </p:txBody>
      </p:sp>
    </p:spTree>
    <p:extLst>
      <p:ext uri="{BB962C8B-B14F-4D97-AF65-F5344CB8AC3E}">
        <p14:creationId xmlns:p14="http://schemas.microsoft.com/office/powerpoint/2010/main" val="13727165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A0FAB411-EE42-7E4D-AE28-46790E348E71}"/>
              </a:ext>
            </a:extLst>
          </p:cNvPr>
          <p:cNvSpPr>
            <a:spLocks noGrp="1" noChangeArrowheads="1"/>
          </p:cNvSpPr>
          <p:nvPr>
            <p:ph type="title"/>
          </p:nvPr>
        </p:nvSpPr>
        <p:spPr>
          <a:xfrm>
            <a:off x="1752600" y="228601"/>
            <a:ext cx="8610600" cy="784225"/>
          </a:xfrm>
        </p:spPr>
        <p:txBody>
          <a:bodyPr/>
          <a:lstStyle/>
          <a:p>
            <a:pPr eaLnBrk="1" hangingPunct="1"/>
            <a:r>
              <a:rPr lang="en-US" altLang="en-US" b="1">
                <a:solidFill>
                  <a:srgbClr val="800080"/>
                </a:solidFill>
              </a:rPr>
              <a:t>Using a t-Test</a:t>
            </a:r>
          </a:p>
        </p:txBody>
      </p:sp>
      <p:sp>
        <p:nvSpPr>
          <p:cNvPr id="114691" name="Rectangle 3">
            <a:extLst>
              <a:ext uri="{FF2B5EF4-FFF2-40B4-BE49-F238E27FC236}">
                <a16:creationId xmlns:a16="http://schemas.microsoft.com/office/drawing/2014/main" id="{7EAB9826-9F47-964D-BAEF-554E86FF2082}"/>
              </a:ext>
            </a:extLst>
          </p:cNvPr>
          <p:cNvSpPr>
            <a:spLocks noGrp="1" noChangeArrowheads="1"/>
          </p:cNvSpPr>
          <p:nvPr>
            <p:ph type="body" idx="1"/>
          </p:nvPr>
        </p:nvSpPr>
        <p:spPr>
          <a:xfrm>
            <a:off x="1524000" y="1524000"/>
            <a:ext cx="9144000" cy="5029200"/>
          </a:xfrm>
        </p:spPr>
        <p:txBody>
          <a:bodyPr/>
          <a:lstStyle/>
          <a:p>
            <a:pPr eaLnBrk="1" hangingPunct="1">
              <a:buClr>
                <a:srgbClr val="CC0000"/>
              </a:buClr>
            </a:pPr>
            <a:r>
              <a:rPr lang="en-US" altLang="en-US" sz="2400">
                <a:solidFill>
                  <a:srgbClr val="CC0000"/>
                </a:solidFill>
              </a:rPr>
              <a:t>Assume that the random variable X is normally dist, with  unknown pop variance estimated by the sample variance s </a:t>
            </a:r>
            <a:r>
              <a:rPr lang="en-US" altLang="en-US" sz="2400" b="1" baseline="30000">
                <a:solidFill>
                  <a:srgbClr val="CC0000"/>
                </a:solidFill>
              </a:rPr>
              <a:t>2</a:t>
            </a:r>
            <a:r>
              <a:rPr lang="en-US" altLang="en-US" sz="2400">
                <a:solidFill>
                  <a:srgbClr val="CC0000"/>
                </a:solidFill>
              </a:rPr>
              <a:t>.</a:t>
            </a:r>
            <a:endParaRPr lang="en-US" altLang="en-US" sz="2400" b="1">
              <a:solidFill>
                <a:srgbClr val="800080"/>
              </a:solidFill>
            </a:endParaRPr>
          </a:p>
          <a:p>
            <a:pPr eaLnBrk="1" hangingPunct="1">
              <a:buClr>
                <a:srgbClr val="CC0000"/>
              </a:buClr>
            </a:pPr>
            <a:endParaRPr lang="en-US" altLang="en-US" sz="2400" b="1">
              <a:solidFill>
                <a:srgbClr val="800080"/>
              </a:solidFill>
            </a:endParaRPr>
          </a:p>
          <a:p>
            <a:pPr eaLnBrk="1" hangingPunct="1">
              <a:buClr>
                <a:srgbClr val="CC0000"/>
              </a:buClr>
            </a:pPr>
            <a:r>
              <a:rPr lang="en-US" altLang="en-US" sz="2400">
                <a:solidFill>
                  <a:srgbClr val="CC0000"/>
                </a:solidFill>
              </a:rPr>
              <a:t>Then a</a:t>
            </a:r>
            <a:r>
              <a:rPr lang="en-US" altLang="en-US" sz="2400" b="1">
                <a:solidFill>
                  <a:srgbClr val="800080"/>
                </a:solidFill>
              </a:rPr>
              <a:t> t test</a:t>
            </a:r>
            <a:r>
              <a:rPr lang="en-US" altLang="en-US" sz="2400">
                <a:solidFill>
                  <a:srgbClr val="CC0000"/>
                </a:solidFill>
              </a:rPr>
              <a:t> is appropriate.  </a:t>
            </a:r>
          </a:p>
          <a:p>
            <a:pPr eaLnBrk="1" hangingPunct="1">
              <a:buClr>
                <a:srgbClr val="CC0000"/>
              </a:buClr>
            </a:pPr>
            <a:endParaRPr lang="en-US" altLang="en-US" sz="2400">
              <a:solidFill>
                <a:srgbClr val="CC0000"/>
              </a:solidFill>
            </a:endParaRPr>
          </a:p>
          <a:p>
            <a:pPr eaLnBrk="1" hangingPunct="1">
              <a:buClr>
                <a:srgbClr val="CC0000"/>
              </a:buClr>
            </a:pPr>
            <a:endParaRPr lang="en-US" altLang="en-US" sz="2400">
              <a:solidFill>
                <a:srgbClr val="CC0000"/>
              </a:solidFill>
            </a:endParaRPr>
          </a:p>
          <a:p>
            <a:pPr eaLnBrk="1" hangingPunct="1">
              <a:buClr>
                <a:srgbClr val="CC0000"/>
              </a:buClr>
            </a:pPr>
            <a:r>
              <a:rPr lang="en-US" altLang="en-US" sz="2400">
                <a:solidFill>
                  <a:srgbClr val="CC0000"/>
                </a:solidFill>
              </a:rPr>
              <a:t>The t-statistic,                         is t distributed with n  - 1 df.  </a:t>
            </a:r>
          </a:p>
          <a:p>
            <a:pPr eaLnBrk="1" hangingPunct="1">
              <a:buClr>
                <a:srgbClr val="CC0000"/>
              </a:buClr>
            </a:pPr>
            <a:endParaRPr lang="en-US" altLang="en-US" sz="2400">
              <a:solidFill>
                <a:srgbClr val="CC0000"/>
              </a:solidFill>
            </a:endParaRPr>
          </a:p>
          <a:p>
            <a:pPr eaLnBrk="1" hangingPunct="1">
              <a:buClr>
                <a:srgbClr val="CC0000"/>
              </a:buClr>
            </a:pPr>
            <a:r>
              <a:rPr lang="en-US" altLang="en-US" sz="2400">
                <a:solidFill>
                  <a:srgbClr val="CC0000"/>
                </a:solidFill>
              </a:rPr>
              <a:t>The </a:t>
            </a:r>
            <a:r>
              <a:rPr lang="en-US" altLang="en-US" sz="2400" b="1">
                <a:solidFill>
                  <a:srgbClr val="800080"/>
                </a:solidFill>
              </a:rPr>
              <a:t>t dist</a:t>
            </a:r>
            <a:r>
              <a:rPr lang="en-US" altLang="en-US" sz="2400">
                <a:solidFill>
                  <a:srgbClr val="CC0000"/>
                </a:solidFill>
              </a:rPr>
              <a:t> is similar to the normal distribution: bell-shaped and symmetric.  As the number of df increases, the t dist approaches the normal dist.</a:t>
            </a:r>
          </a:p>
        </p:txBody>
      </p:sp>
      <p:grpSp>
        <p:nvGrpSpPr>
          <p:cNvPr id="2" name="Group 4">
            <a:extLst>
              <a:ext uri="{FF2B5EF4-FFF2-40B4-BE49-F238E27FC236}">
                <a16:creationId xmlns:a16="http://schemas.microsoft.com/office/drawing/2014/main" id="{8D768D21-5672-4644-9B41-757DED9A330E}"/>
              </a:ext>
            </a:extLst>
          </p:cNvPr>
          <p:cNvGrpSpPr>
            <a:grpSpLocks/>
          </p:cNvGrpSpPr>
          <p:nvPr/>
        </p:nvGrpSpPr>
        <p:grpSpPr bwMode="auto">
          <a:xfrm>
            <a:off x="3884167" y="4038600"/>
            <a:ext cx="1984822" cy="427038"/>
            <a:chOff x="1582" y="2467"/>
            <a:chExt cx="976" cy="269"/>
          </a:xfrm>
        </p:grpSpPr>
        <p:sp>
          <p:nvSpPr>
            <p:cNvPr id="21509" name="Rectangle 5">
              <a:extLst>
                <a:ext uri="{FF2B5EF4-FFF2-40B4-BE49-F238E27FC236}">
                  <a16:creationId xmlns:a16="http://schemas.microsoft.com/office/drawing/2014/main" id="{236B819F-52E1-6D4B-94FF-6C903D7AC199}"/>
                </a:ext>
              </a:extLst>
            </p:cNvPr>
            <p:cNvSpPr>
              <a:spLocks noChangeArrowheads="1"/>
            </p:cNvSpPr>
            <p:nvPr/>
          </p:nvSpPr>
          <p:spPr bwMode="auto">
            <a:xfrm>
              <a:off x="1582" y="2482"/>
              <a:ext cx="6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700">
                  <a:solidFill>
                    <a:srgbClr val="CC0000"/>
                  </a:solidFill>
                  <a:latin typeface="Courier" pitchFamily="2" charset="0"/>
                </a:rPr>
                <a:t> </a:t>
              </a:r>
              <a:endParaRPr lang="en-US" altLang="en-US" sz="3600" b="1">
                <a:solidFill>
                  <a:srgbClr val="CC0000"/>
                </a:solidFill>
                <a:latin typeface="Tahoma" panose="020B0604030504040204" pitchFamily="34" charset="0"/>
              </a:endParaRPr>
            </a:p>
          </p:txBody>
        </p:sp>
        <p:sp>
          <p:nvSpPr>
            <p:cNvPr id="21510" name="Rectangle 6">
              <a:extLst>
                <a:ext uri="{FF2B5EF4-FFF2-40B4-BE49-F238E27FC236}">
                  <a16:creationId xmlns:a16="http://schemas.microsoft.com/office/drawing/2014/main" id="{175E0001-D57D-A44C-9B73-6AC3CF401F5C}"/>
                </a:ext>
              </a:extLst>
            </p:cNvPr>
            <p:cNvSpPr>
              <a:spLocks noChangeArrowheads="1"/>
            </p:cNvSpPr>
            <p:nvPr/>
          </p:nvSpPr>
          <p:spPr bwMode="auto">
            <a:xfrm>
              <a:off x="1628" y="2467"/>
              <a:ext cx="3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200">
                  <a:solidFill>
                    <a:srgbClr val="CC0000"/>
                  </a:solidFill>
                  <a:latin typeface="Symbol" pitchFamily="2" charset="2"/>
                </a:rPr>
                <a:t> </a:t>
              </a:r>
              <a:endParaRPr lang="en-US" altLang="en-US" sz="3600" b="1">
                <a:solidFill>
                  <a:srgbClr val="CC0000"/>
                </a:solidFill>
                <a:latin typeface="Tahoma" panose="020B0604030504040204" pitchFamily="34" charset="0"/>
              </a:endParaRPr>
            </a:p>
          </p:txBody>
        </p:sp>
        <p:sp>
          <p:nvSpPr>
            <p:cNvPr id="21511" name="Rectangle 7">
              <a:extLst>
                <a:ext uri="{FF2B5EF4-FFF2-40B4-BE49-F238E27FC236}">
                  <a16:creationId xmlns:a16="http://schemas.microsoft.com/office/drawing/2014/main" id="{C24A184C-0E39-B646-9BA1-3FB321F74A39}"/>
                </a:ext>
              </a:extLst>
            </p:cNvPr>
            <p:cNvSpPr>
              <a:spLocks noChangeArrowheads="1"/>
            </p:cNvSpPr>
            <p:nvPr/>
          </p:nvSpPr>
          <p:spPr bwMode="auto">
            <a:xfrm>
              <a:off x="1622" y="2511"/>
              <a:ext cx="3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200" i="1">
                  <a:solidFill>
                    <a:srgbClr val="CC0000"/>
                  </a:solidFill>
                  <a:latin typeface="Times" pitchFamily="2" charset="0"/>
                </a:rPr>
                <a:t>t</a:t>
              </a:r>
              <a:endParaRPr lang="en-US" altLang="en-US" sz="3600" b="1">
                <a:solidFill>
                  <a:srgbClr val="CC0000"/>
                </a:solidFill>
                <a:latin typeface="Tahoma" panose="020B0604030504040204" pitchFamily="34" charset="0"/>
              </a:endParaRPr>
            </a:p>
          </p:txBody>
        </p:sp>
        <p:sp>
          <p:nvSpPr>
            <p:cNvPr id="21512" name="Rectangle 8">
              <a:extLst>
                <a:ext uri="{FF2B5EF4-FFF2-40B4-BE49-F238E27FC236}">
                  <a16:creationId xmlns:a16="http://schemas.microsoft.com/office/drawing/2014/main" id="{3F358AD3-3D78-5C41-9310-6B4E35930E82}"/>
                </a:ext>
              </a:extLst>
            </p:cNvPr>
            <p:cNvSpPr>
              <a:spLocks noChangeArrowheads="1"/>
            </p:cNvSpPr>
            <p:nvPr/>
          </p:nvSpPr>
          <p:spPr bwMode="auto">
            <a:xfrm>
              <a:off x="1668" y="2511"/>
              <a:ext cx="3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200" i="1">
                  <a:solidFill>
                    <a:srgbClr val="CC0000"/>
                  </a:solidFill>
                  <a:latin typeface="Times" pitchFamily="2" charset="0"/>
                </a:rPr>
                <a:t> </a:t>
              </a:r>
              <a:endParaRPr lang="en-US" altLang="en-US" sz="3600" b="1">
                <a:solidFill>
                  <a:srgbClr val="CC0000"/>
                </a:solidFill>
                <a:latin typeface="Tahoma" panose="020B0604030504040204" pitchFamily="34" charset="0"/>
              </a:endParaRPr>
            </a:p>
          </p:txBody>
        </p:sp>
        <p:sp>
          <p:nvSpPr>
            <p:cNvPr id="21513" name="Rectangle 9">
              <a:extLst>
                <a:ext uri="{FF2B5EF4-FFF2-40B4-BE49-F238E27FC236}">
                  <a16:creationId xmlns:a16="http://schemas.microsoft.com/office/drawing/2014/main" id="{736FA7AD-11E3-2046-B820-3C73EE8F4CD4}"/>
                </a:ext>
              </a:extLst>
            </p:cNvPr>
            <p:cNvSpPr>
              <a:spLocks noChangeArrowheads="1"/>
            </p:cNvSpPr>
            <p:nvPr/>
          </p:nvSpPr>
          <p:spPr bwMode="auto">
            <a:xfrm>
              <a:off x="1716" y="2511"/>
              <a:ext cx="9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200" i="1">
                  <a:solidFill>
                    <a:srgbClr val="CC0000"/>
                  </a:solidFill>
                  <a:latin typeface="Times" pitchFamily="2" charset="0"/>
                </a:rPr>
                <a:t>=</a:t>
              </a:r>
              <a:endParaRPr lang="en-US" altLang="en-US" sz="3600" b="1">
                <a:solidFill>
                  <a:srgbClr val="CC0000"/>
                </a:solidFill>
                <a:latin typeface="Tahoma" panose="020B0604030504040204" pitchFamily="34" charset="0"/>
              </a:endParaRPr>
            </a:p>
          </p:txBody>
        </p:sp>
        <p:sp>
          <p:nvSpPr>
            <p:cNvPr id="21514" name="Rectangle 10">
              <a:extLst>
                <a:ext uri="{FF2B5EF4-FFF2-40B4-BE49-F238E27FC236}">
                  <a16:creationId xmlns:a16="http://schemas.microsoft.com/office/drawing/2014/main" id="{EF149C2A-CDD5-154C-9C59-E5DF762951D0}"/>
                </a:ext>
              </a:extLst>
            </p:cNvPr>
            <p:cNvSpPr>
              <a:spLocks noChangeArrowheads="1"/>
            </p:cNvSpPr>
            <p:nvPr/>
          </p:nvSpPr>
          <p:spPr bwMode="auto">
            <a:xfrm>
              <a:off x="1810" y="2511"/>
              <a:ext cx="3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200" i="1">
                  <a:solidFill>
                    <a:srgbClr val="CC0000"/>
                  </a:solidFill>
                  <a:latin typeface="Times" pitchFamily="2" charset="0"/>
                </a:rPr>
                <a:t> </a:t>
              </a:r>
              <a:endParaRPr lang="en-US" altLang="en-US" sz="3600" b="1">
                <a:solidFill>
                  <a:srgbClr val="CC0000"/>
                </a:solidFill>
                <a:latin typeface="Tahoma" panose="020B0604030504040204" pitchFamily="34" charset="0"/>
              </a:endParaRPr>
            </a:p>
          </p:txBody>
        </p:sp>
        <p:sp>
          <p:nvSpPr>
            <p:cNvPr id="21515" name="Rectangle 11">
              <a:extLst>
                <a:ext uri="{FF2B5EF4-FFF2-40B4-BE49-F238E27FC236}">
                  <a16:creationId xmlns:a16="http://schemas.microsoft.com/office/drawing/2014/main" id="{C02A3CC0-0A92-1341-9CBA-596B682E5E21}"/>
                </a:ext>
              </a:extLst>
            </p:cNvPr>
            <p:cNvSpPr>
              <a:spLocks noChangeArrowheads="1"/>
            </p:cNvSpPr>
            <p:nvPr/>
          </p:nvSpPr>
          <p:spPr bwMode="auto">
            <a:xfrm>
              <a:off x="1855" y="2511"/>
              <a:ext cx="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200" i="1">
                  <a:solidFill>
                    <a:srgbClr val="CC0000"/>
                  </a:solidFill>
                  <a:latin typeface="Times" pitchFamily="2" charset="0"/>
                </a:rPr>
                <a:t>(</a:t>
              </a:r>
              <a:endParaRPr lang="en-US" altLang="en-US" sz="3600" b="1">
                <a:solidFill>
                  <a:srgbClr val="CC0000"/>
                </a:solidFill>
                <a:latin typeface="Tahoma" panose="020B0604030504040204" pitchFamily="34" charset="0"/>
              </a:endParaRPr>
            </a:p>
          </p:txBody>
        </p:sp>
        <p:grpSp>
          <p:nvGrpSpPr>
            <p:cNvPr id="21516" name="Group 12">
              <a:extLst>
                <a:ext uri="{FF2B5EF4-FFF2-40B4-BE49-F238E27FC236}">
                  <a16:creationId xmlns:a16="http://schemas.microsoft.com/office/drawing/2014/main" id="{B5180A53-4AF3-FD4C-84D1-340FE7A9C000}"/>
                </a:ext>
              </a:extLst>
            </p:cNvPr>
            <p:cNvGrpSpPr>
              <a:grpSpLocks/>
            </p:cNvGrpSpPr>
            <p:nvPr/>
          </p:nvGrpSpPr>
          <p:grpSpPr bwMode="auto">
            <a:xfrm>
              <a:off x="1885" y="2510"/>
              <a:ext cx="190" cy="214"/>
              <a:chOff x="1933" y="2318"/>
              <a:chExt cx="190" cy="214"/>
            </a:xfrm>
          </p:grpSpPr>
          <p:sp>
            <p:nvSpPr>
              <p:cNvPr id="21528" name="Line 13">
                <a:extLst>
                  <a:ext uri="{FF2B5EF4-FFF2-40B4-BE49-F238E27FC236}">
                    <a16:creationId xmlns:a16="http://schemas.microsoft.com/office/drawing/2014/main" id="{CFB9D67E-031F-3948-8E58-F8EC24537F83}"/>
                  </a:ext>
                </a:extLst>
              </p:cNvPr>
              <p:cNvSpPr>
                <a:spLocks noChangeShapeType="1"/>
              </p:cNvSpPr>
              <p:nvPr/>
            </p:nvSpPr>
            <p:spPr bwMode="auto">
              <a:xfrm>
                <a:off x="1933" y="2318"/>
                <a:ext cx="1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1529" name="Group 14">
                <a:extLst>
                  <a:ext uri="{FF2B5EF4-FFF2-40B4-BE49-F238E27FC236}">
                    <a16:creationId xmlns:a16="http://schemas.microsoft.com/office/drawing/2014/main" id="{879D0646-79DF-F24E-901F-4FB6D17F0FF9}"/>
                  </a:ext>
                </a:extLst>
              </p:cNvPr>
              <p:cNvGrpSpPr>
                <a:grpSpLocks/>
              </p:cNvGrpSpPr>
              <p:nvPr/>
            </p:nvGrpSpPr>
            <p:grpSpPr bwMode="auto">
              <a:xfrm>
                <a:off x="1962" y="2319"/>
                <a:ext cx="161" cy="213"/>
                <a:chOff x="1962" y="2319"/>
                <a:chExt cx="161" cy="213"/>
              </a:xfrm>
            </p:grpSpPr>
            <p:sp>
              <p:nvSpPr>
                <p:cNvPr id="21530" name="Rectangle 15">
                  <a:extLst>
                    <a:ext uri="{FF2B5EF4-FFF2-40B4-BE49-F238E27FC236}">
                      <a16:creationId xmlns:a16="http://schemas.microsoft.com/office/drawing/2014/main" id="{ECBE2B9A-B517-6D44-84BB-A491FE6C7D4E}"/>
                    </a:ext>
                  </a:extLst>
                </p:cNvPr>
                <p:cNvSpPr>
                  <a:spLocks noChangeArrowheads="1"/>
                </p:cNvSpPr>
                <p:nvPr/>
              </p:nvSpPr>
              <p:spPr bwMode="auto">
                <a:xfrm>
                  <a:off x="1962" y="2319"/>
                  <a:ext cx="8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200" i="1">
                      <a:solidFill>
                        <a:srgbClr val="CC0000"/>
                      </a:solidFill>
                      <a:latin typeface="Times" pitchFamily="2" charset="0"/>
                    </a:rPr>
                    <a:t>X</a:t>
                  </a:r>
                  <a:endParaRPr lang="en-US" altLang="en-US" sz="3600" b="1">
                    <a:solidFill>
                      <a:srgbClr val="CC0000"/>
                    </a:solidFill>
                    <a:latin typeface="Tahoma" panose="020B0604030504040204" pitchFamily="34" charset="0"/>
                  </a:endParaRPr>
                </a:p>
              </p:txBody>
            </p:sp>
            <p:sp>
              <p:nvSpPr>
                <p:cNvPr id="21531" name="Rectangle 16">
                  <a:extLst>
                    <a:ext uri="{FF2B5EF4-FFF2-40B4-BE49-F238E27FC236}">
                      <a16:creationId xmlns:a16="http://schemas.microsoft.com/office/drawing/2014/main" id="{68DB7BD0-8D1F-7C45-88E6-3578CC04DD33}"/>
                    </a:ext>
                  </a:extLst>
                </p:cNvPr>
                <p:cNvSpPr>
                  <a:spLocks noChangeArrowheads="1"/>
                </p:cNvSpPr>
                <p:nvPr/>
              </p:nvSpPr>
              <p:spPr bwMode="auto">
                <a:xfrm>
                  <a:off x="2088" y="2319"/>
                  <a:ext cx="3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200" i="1">
                      <a:solidFill>
                        <a:srgbClr val="CC0000"/>
                      </a:solidFill>
                      <a:latin typeface="Times" pitchFamily="2" charset="0"/>
                    </a:rPr>
                    <a:t> </a:t>
                  </a:r>
                  <a:endParaRPr lang="en-US" altLang="en-US" sz="3600" b="1">
                    <a:solidFill>
                      <a:srgbClr val="CC0000"/>
                    </a:solidFill>
                    <a:latin typeface="Tahoma" panose="020B0604030504040204" pitchFamily="34" charset="0"/>
                  </a:endParaRPr>
                </a:p>
              </p:txBody>
            </p:sp>
          </p:grpSp>
        </p:grpSp>
        <p:sp>
          <p:nvSpPr>
            <p:cNvPr id="21517" name="Rectangle 17">
              <a:extLst>
                <a:ext uri="{FF2B5EF4-FFF2-40B4-BE49-F238E27FC236}">
                  <a16:creationId xmlns:a16="http://schemas.microsoft.com/office/drawing/2014/main" id="{50150DCC-D8CC-894E-98E2-CF4332BBD7C9}"/>
                </a:ext>
              </a:extLst>
            </p:cNvPr>
            <p:cNvSpPr>
              <a:spLocks noChangeArrowheads="1"/>
            </p:cNvSpPr>
            <p:nvPr/>
          </p:nvSpPr>
          <p:spPr bwMode="auto">
            <a:xfrm>
              <a:off x="2082" y="2511"/>
              <a:ext cx="3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200">
                  <a:solidFill>
                    <a:srgbClr val="CC0000"/>
                  </a:solidFill>
                  <a:latin typeface="Times" pitchFamily="2" charset="0"/>
                </a:rPr>
                <a:t> </a:t>
              </a:r>
              <a:endParaRPr lang="en-US" altLang="en-US" sz="3600" b="1">
                <a:solidFill>
                  <a:srgbClr val="CC0000"/>
                </a:solidFill>
                <a:latin typeface="Tahoma" panose="020B0604030504040204" pitchFamily="34" charset="0"/>
              </a:endParaRPr>
            </a:p>
          </p:txBody>
        </p:sp>
        <p:sp>
          <p:nvSpPr>
            <p:cNvPr id="21518" name="Rectangle 18">
              <a:extLst>
                <a:ext uri="{FF2B5EF4-FFF2-40B4-BE49-F238E27FC236}">
                  <a16:creationId xmlns:a16="http://schemas.microsoft.com/office/drawing/2014/main" id="{05C66BDF-7F9D-8F47-A368-90B5E8FD78F6}"/>
                </a:ext>
              </a:extLst>
            </p:cNvPr>
            <p:cNvSpPr>
              <a:spLocks noChangeArrowheads="1"/>
            </p:cNvSpPr>
            <p:nvPr/>
          </p:nvSpPr>
          <p:spPr bwMode="auto">
            <a:xfrm>
              <a:off x="2126" y="2511"/>
              <a:ext cx="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200">
                  <a:solidFill>
                    <a:srgbClr val="CC0000"/>
                  </a:solidFill>
                  <a:latin typeface="Times" pitchFamily="2" charset="0"/>
                </a:rPr>
                <a:t>-</a:t>
              </a:r>
              <a:endParaRPr lang="en-US" altLang="en-US" sz="3600" b="1">
                <a:solidFill>
                  <a:srgbClr val="CC0000"/>
                </a:solidFill>
                <a:latin typeface="Tahoma" panose="020B0604030504040204" pitchFamily="34" charset="0"/>
              </a:endParaRPr>
            </a:p>
          </p:txBody>
        </p:sp>
        <p:sp>
          <p:nvSpPr>
            <p:cNvPr id="21519" name="Rectangle 19">
              <a:extLst>
                <a:ext uri="{FF2B5EF4-FFF2-40B4-BE49-F238E27FC236}">
                  <a16:creationId xmlns:a16="http://schemas.microsoft.com/office/drawing/2014/main" id="{34E2B820-A710-374A-BD78-6EB348D06B5A}"/>
                </a:ext>
              </a:extLst>
            </p:cNvPr>
            <p:cNvSpPr>
              <a:spLocks noChangeArrowheads="1"/>
            </p:cNvSpPr>
            <p:nvPr/>
          </p:nvSpPr>
          <p:spPr bwMode="auto">
            <a:xfrm>
              <a:off x="2183" y="2511"/>
              <a:ext cx="3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200">
                  <a:solidFill>
                    <a:srgbClr val="CC0000"/>
                  </a:solidFill>
                  <a:latin typeface="Times" pitchFamily="2" charset="0"/>
                </a:rPr>
                <a:t> </a:t>
              </a:r>
              <a:endParaRPr lang="en-US" altLang="en-US" sz="3600" b="1">
                <a:solidFill>
                  <a:srgbClr val="CC0000"/>
                </a:solidFill>
                <a:latin typeface="Tahoma" panose="020B0604030504040204" pitchFamily="34" charset="0"/>
              </a:endParaRPr>
            </a:p>
          </p:txBody>
        </p:sp>
        <p:sp>
          <p:nvSpPr>
            <p:cNvPr id="21520" name="Rectangle 20">
              <a:extLst>
                <a:ext uri="{FF2B5EF4-FFF2-40B4-BE49-F238E27FC236}">
                  <a16:creationId xmlns:a16="http://schemas.microsoft.com/office/drawing/2014/main" id="{66F96428-2E67-004B-A4C8-16AA4FAD3E71}"/>
                </a:ext>
              </a:extLst>
            </p:cNvPr>
            <p:cNvSpPr>
              <a:spLocks noChangeArrowheads="1"/>
            </p:cNvSpPr>
            <p:nvPr/>
          </p:nvSpPr>
          <p:spPr bwMode="auto">
            <a:xfrm>
              <a:off x="2247" y="2482"/>
              <a:ext cx="8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200">
                  <a:solidFill>
                    <a:srgbClr val="CC0000"/>
                  </a:solidFill>
                  <a:latin typeface="Symbol" pitchFamily="2" charset="2"/>
                </a:rPr>
                <a:t>m</a:t>
              </a:r>
              <a:endParaRPr lang="en-US" altLang="en-US" sz="3600" b="1">
                <a:solidFill>
                  <a:srgbClr val="CC0000"/>
                </a:solidFill>
                <a:latin typeface="Tahoma" panose="020B0604030504040204" pitchFamily="34" charset="0"/>
              </a:endParaRPr>
            </a:p>
          </p:txBody>
        </p:sp>
        <p:sp>
          <p:nvSpPr>
            <p:cNvPr id="21521" name="Rectangle 21">
              <a:extLst>
                <a:ext uri="{FF2B5EF4-FFF2-40B4-BE49-F238E27FC236}">
                  <a16:creationId xmlns:a16="http://schemas.microsoft.com/office/drawing/2014/main" id="{87645A76-6506-3545-B35E-37C04B0F4D7B}"/>
                </a:ext>
              </a:extLst>
            </p:cNvPr>
            <p:cNvSpPr>
              <a:spLocks noChangeArrowheads="1"/>
            </p:cNvSpPr>
            <p:nvPr/>
          </p:nvSpPr>
          <p:spPr bwMode="auto">
            <a:xfrm>
              <a:off x="2328" y="2511"/>
              <a:ext cx="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200">
                  <a:solidFill>
                    <a:srgbClr val="CC0000"/>
                  </a:solidFill>
                  <a:latin typeface="Times" pitchFamily="2" charset="0"/>
                </a:rPr>
                <a:t>)</a:t>
              </a:r>
              <a:endParaRPr lang="en-US" altLang="en-US" sz="3600" b="1">
                <a:solidFill>
                  <a:srgbClr val="CC0000"/>
                </a:solidFill>
                <a:latin typeface="Tahoma" panose="020B0604030504040204" pitchFamily="34" charset="0"/>
              </a:endParaRPr>
            </a:p>
          </p:txBody>
        </p:sp>
        <p:sp>
          <p:nvSpPr>
            <p:cNvPr id="21522" name="Rectangle 22">
              <a:extLst>
                <a:ext uri="{FF2B5EF4-FFF2-40B4-BE49-F238E27FC236}">
                  <a16:creationId xmlns:a16="http://schemas.microsoft.com/office/drawing/2014/main" id="{C6118800-0D1F-7F42-BD99-1B6BFCC5940D}"/>
                </a:ext>
              </a:extLst>
            </p:cNvPr>
            <p:cNvSpPr>
              <a:spLocks noChangeArrowheads="1"/>
            </p:cNvSpPr>
            <p:nvPr/>
          </p:nvSpPr>
          <p:spPr bwMode="auto">
            <a:xfrm>
              <a:off x="2382" y="2511"/>
              <a:ext cx="3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200">
                  <a:solidFill>
                    <a:srgbClr val="CC0000"/>
                  </a:solidFill>
                  <a:latin typeface="Times" pitchFamily="2" charset="0"/>
                </a:rPr>
                <a:t>/</a:t>
              </a:r>
              <a:endParaRPr lang="en-US" altLang="en-US" sz="3600" b="1">
                <a:solidFill>
                  <a:srgbClr val="CC0000"/>
                </a:solidFill>
                <a:latin typeface="Tahoma" panose="020B0604030504040204" pitchFamily="34" charset="0"/>
              </a:endParaRPr>
            </a:p>
          </p:txBody>
        </p:sp>
        <p:grpSp>
          <p:nvGrpSpPr>
            <p:cNvPr id="21523" name="Group 23">
              <a:extLst>
                <a:ext uri="{FF2B5EF4-FFF2-40B4-BE49-F238E27FC236}">
                  <a16:creationId xmlns:a16="http://schemas.microsoft.com/office/drawing/2014/main" id="{82349324-3F8D-6046-9EBE-C0BC05D7EC33}"/>
                </a:ext>
              </a:extLst>
            </p:cNvPr>
            <p:cNvGrpSpPr>
              <a:grpSpLocks/>
            </p:cNvGrpSpPr>
            <p:nvPr/>
          </p:nvGrpSpPr>
          <p:grpSpPr bwMode="auto">
            <a:xfrm>
              <a:off x="2430" y="2511"/>
              <a:ext cx="128" cy="225"/>
              <a:chOff x="2478" y="2319"/>
              <a:chExt cx="128" cy="225"/>
            </a:xfrm>
          </p:grpSpPr>
          <p:sp>
            <p:nvSpPr>
              <p:cNvPr id="21524" name="Rectangle 24">
                <a:extLst>
                  <a:ext uri="{FF2B5EF4-FFF2-40B4-BE49-F238E27FC236}">
                    <a16:creationId xmlns:a16="http://schemas.microsoft.com/office/drawing/2014/main" id="{E84F5D12-F769-C444-9182-289DE1BBA61F}"/>
                  </a:ext>
                </a:extLst>
              </p:cNvPr>
              <p:cNvSpPr>
                <a:spLocks noChangeArrowheads="1"/>
              </p:cNvSpPr>
              <p:nvPr/>
            </p:nvSpPr>
            <p:spPr bwMode="auto">
              <a:xfrm>
                <a:off x="2478" y="2319"/>
                <a:ext cx="5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200" i="1">
                    <a:solidFill>
                      <a:srgbClr val="CC0000"/>
                    </a:solidFill>
                    <a:latin typeface="Times" pitchFamily="2" charset="0"/>
                  </a:rPr>
                  <a:t>s</a:t>
                </a:r>
                <a:endParaRPr lang="en-US" altLang="en-US" sz="3600" b="1">
                  <a:solidFill>
                    <a:srgbClr val="CC0000"/>
                  </a:solidFill>
                  <a:latin typeface="Tahoma" panose="020B0604030504040204" pitchFamily="34" charset="0"/>
                </a:endParaRPr>
              </a:p>
            </p:txBody>
          </p:sp>
          <p:grpSp>
            <p:nvGrpSpPr>
              <p:cNvPr id="21525" name="Group 25">
                <a:extLst>
                  <a:ext uri="{FF2B5EF4-FFF2-40B4-BE49-F238E27FC236}">
                    <a16:creationId xmlns:a16="http://schemas.microsoft.com/office/drawing/2014/main" id="{2CA3B259-B61D-CD4E-9D16-1AE880CD21F7}"/>
                  </a:ext>
                </a:extLst>
              </p:cNvPr>
              <p:cNvGrpSpPr>
                <a:grpSpLocks/>
              </p:cNvGrpSpPr>
              <p:nvPr/>
            </p:nvGrpSpPr>
            <p:grpSpPr bwMode="auto">
              <a:xfrm>
                <a:off x="2520" y="2376"/>
                <a:ext cx="86" cy="168"/>
                <a:chOff x="2520" y="2376"/>
                <a:chExt cx="86" cy="168"/>
              </a:xfrm>
            </p:grpSpPr>
            <p:sp>
              <p:nvSpPr>
                <p:cNvPr id="21526" name="Line 26">
                  <a:extLst>
                    <a:ext uri="{FF2B5EF4-FFF2-40B4-BE49-F238E27FC236}">
                      <a16:creationId xmlns:a16="http://schemas.microsoft.com/office/drawing/2014/main" id="{E7428BDE-0703-1243-BA19-238FB2B72C84}"/>
                    </a:ext>
                  </a:extLst>
                </p:cNvPr>
                <p:cNvSpPr>
                  <a:spLocks noChangeShapeType="1"/>
                </p:cNvSpPr>
                <p:nvPr/>
              </p:nvSpPr>
              <p:spPr bwMode="auto">
                <a:xfrm>
                  <a:off x="2520" y="2376"/>
                  <a:ext cx="86"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7" name="Rectangle 27">
                  <a:extLst>
                    <a:ext uri="{FF2B5EF4-FFF2-40B4-BE49-F238E27FC236}">
                      <a16:creationId xmlns:a16="http://schemas.microsoft.com/office/drawing/2014/main" id="{43129032-24C5-4B4C-9A84-0E78F11BA54D}"/>
                    </a:ext>
                  </a:extLst>
                </p:cNvPr>
                <p:cNvSpPr>
                  <a:spLocks noChangeArrowheads="1"/>
                </p:cNvSpPr>
                <p:nvPr/>
              </p:nvSpPr>
              <p:spPr bwMode="auto">
                <a:xfrm>
                  <a:off x="2540" y="2390"/>
                  <a:ext cx="6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i="1">
                      <a:solidFill>
                        <a:srgbClr val="CC0000"/>
                      </a:solidFill>
                      <a:latin typeface="Times" pitchFamily="2" charset="0"/>
                    </a:rPr>
                    <a:t>X</a:t>
                  </a:r>
                  <a:endParaRPr lang="en-US" altLang="en-US" sz="3600" b="1">
                    <a:solidFill>
                      <a:srgbClr val="CC0000"/>
                    </a:solidFill>
                    <a:latin typeface="Tahoma" panose="020B0604030504040204" pitchFamily="34" charset="0"/>
                  </a:endParaRPr>
                </a:p>
              </p:txBody>
            </p:sp>
          </p:grpSp>
        </p:grpSp>
      </p:grpSp>
    </p:spTree>
    <p:extLst>
      <p:ext uri="{BB962C8B-B14F-4D97-AF65-F5344CB8AC3E}">
        <p14:creationId xmlns:p14="http://schemas.microsoft.com/office/powerpoint/2010/main" val="24287970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4690"/>
                                        </p:tgtEl>
                                        <p:attrNameLst>
                                          <p:attrName>style.visibility</p:attrName>
                                        </p:attrNameLst>
                                      </p:cBhvr>
                                      <p:to>
                                        <p:strVal val="visible"/>
                                      </p:to>
                                    </p:set>
                                    <p:anim calcmode="lin" valueType="num">
                                      <p:cBhvr additive="base">
                                        <p:cTn id="7" dur="500" fill="hold"/>
                                        <p:tgtEl>
                                          <p:spTgt spid="114690"/>
                                        </p:tgtEl>
                                        <p:attrNameLst>
                                          <p:attrName>ppt_x</p:attrName>
                                        </p:attrNameLst>
                                      </p:cBhvr>
                                      <p:tavLst>
                                        <p:tav tm="0">
                                          <p:val>
                                            <p:strVal val="0-#ppt_w/2"/>
                                          </p:val>
                                        </p:tav>
                                        <p:tav tm="100000">
                                          <p:val>
                                            <p:strVal val="#ppt_x"/>
                                          </p:val>
                                        </p:tav>
                                      </p:tavLst>
                                    </p:anim>
                                    <p:anim calcmode="lin" valueType="num">
                                      <p:cBhvr additive="base">
                                        <p:cTn id="8" dur="500" fill="hold"/>
                                        <p:tgtEl>
                                          <p:spTgt spid="11469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14691"/>
                                        </p:tgtEl>
                                        <p:attrNameLst>
                                          <p:attrName>style.visibility</p:attrName>
                                        </p:attrNameLst>
                                      </p:cBhvr>
                                      <p:to>
                                        <p:strVal val="visible"/>
                                      </p:to>
                                    </p:set>
                                    <p:anim calcmode="lin" valueType="num">
                                      <p:cBhvr additive="base">
                                        <p:cTn id="12" dur="500" fill="hold"/>
                                        <p:tgtEl>
                                          <p:spTgt spid="114691"/>
                                        </p:tgtEl>
                                        <p:attrNameLst>
                                          <p:attrName>ppt_x</p:attrName>
                                        </p:attrNameLst>
                                      </p:cBhvr>
                                      <p:tavLst>
                                        <p:tav tm="0">
                                          <p:val>
                                            <p:strVal val="0-#ppt_w/2"/>
                                          </p:val>
                                        </p:tav>
                                        <p:tav tm="100000">
                                          <p:val>
                                            <p:strVal val="#ppt_x"/>
                                          </p:val>
                                        </p:tav>
                                      </p:tavLst>
                                    </p:anim>
                                    <p:anim calcmode="lin" valueType="num">
                                      <p:cBhvr additive="base">
                                        <p:cTn id="13" dur="500" fill="hold"/>
                                        <p:tgtEl>
                                          <p:spTgt spid="114691"/>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autoUpdateAnimBg="0"/>
      <p:bldP spid="114691"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7B0EDA8D-52FC-404A-9659-EA64CE39F428}"/>
              </a:ext>
            </a:extLst>
          </p:cNvPr>
          <p:cNvSpPr>
            <a:spLocks noGrp="1" noChangeArrowheads="1"/>
          </p:cNvSpPr>
          <p:nvPr>
            <p:ph type="title"/>
          </p:nvPr>
        </p:nvSpPr>
        <p:spPr>
          <a:xfrm>
            <a:off x="1676401" y="269875"/>
            <a:ext cx="8791575" cy="609600"/>
          </a:xfrm>
        </p:spPr>
        <p:txBody>
          <a:bodyPr>
            <a:noAutofit/>
          </a:bodyPr>
          <a:lstStyle/>
          <a:p>
            <a:pPr algn="l" eaLnBrk="1" hangingPunct="1"/>
            <a:r>
              <a:rPr lang="en-US" altLang="en-US" b="1" dirty="0">
                <a:solidFill>
                  <a:srgbClr val="800080"/>
                </a:solidFill>
              </a:rPr>
              <a:t>Broad Classification of </a:t>
            </a:r>
            <a:r>
              <a:rPr lang="en-US" altLang="en-US" b="1" dirty="0" err="1">
                <a:solidFill>
                  <a:srgbClr val="800080"/>
                </a:solidFill>
              </a:rPr>
              <a:t>Hyp</a:t>
            </a:r>
            <a:r>
              <a:rPr lang="en-US" altLang="en-US" b="1" dirty="0">
                <a:solidFill>
                  <a:srgbClr val="800080"/>
                </a:solidFill>
              </a:rPr>
              <a:t> Tests</a:t>
            </a:r>
          </a:p>
        </p:txBody>
      </p:sp>
      <p:sp>
        <p:nvSpPr>
          <p:cNvPr id="22531" name="Rectangle 8">
            <a:extLst>
              <a:ext uri="{FF2B5EF4-FFF2-40B4-BE49-F238E27FC236}">
                <a16:creationId xmlns:a16="http://schemas.microsoft.com/office/drawing/2014/main" id="{F9B388F2-9917-FA4C-89B6-CF127E92D1D2}"/>
              </a:ext>
            </a:extLst>
          </p:cNvPr>
          <p:cNvSpPr>
            <a:spLocks noChangeArrowheads="1"/>
          </p:cNvSpPr>
          <p:nvPr/>
        </p:nvSpPr>
        <p:spPr bwMode="auto">
          <a:xfrm>
            <a:off x="8382001" y="5334000"/>
            <a:ext cx="1585913" cy="711200"/>
          </a:xfrm>
          <a:prstGeom prst="rect">
            <a:avLst/>
          </a:prstGeom>
          <a:solidFill>
            <a:srgbClr val="FFFFCC"/>
          </a:solidFill>
          <a:ln w="12700">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532" name="Rectangle 9">
            <a:extLst>
              <a:ext uri="{FF2B5EF4-FFF2-40B4-BE49-F238E27FC236}">
                <a16:creationId xmlns:a16="http://schemas.microsoft.com/office/drawing/2014/main" id="{7FAAE397-4587-B446-A97A-449103AD2CD0}"/>
              </a:ext>
            </a:extLst>
          </p:cNvPr>
          <p:cNvSpPr>
            <a:spLocks noChangeArrowheads="1"/>
          </p:cNvSpPr>
          <p:nvPr/>
        </p:nvSpPr>
        <p:spPr bwMode="auto">
          <a:xfrm>
            <a:off x="6248401" y="5334000"/>
            <a:ext cx="1585913" cy="711200"/>
          </a:xfrm>
          <a:prstGeom prst="rect">
            <a:avLst/>
          </a:prstGeom>
          <a:solidFill>
            <a:srgbClr val="FFFFCC"/>
          </a:solidFill>
          <a:ln w="12700">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533" name="Rectangle 10">
            <a:extLst>
              <a:ext uri="{FF2B5EF4-FFF2-40B4-BE49-F238E27FC236}">
                <a16:creationId xmlns:a16="http://schemas.microsoft.com/office/drawing/2014/main" id="{CD80FAF2-1C61-6443-9D75-C99C61F26B1D}"/>
              </a:ext>
            </a:extLst>
          </p:cNvPr>
          <p:cNvSpPr>
            <a:spLocks noChangeArrowheads="1"/>
          </p:cNvSpPr>
          <p:nvPr/>
        </p:nvSpPr>
        <p:spPr bwMode="auto">
          <a:xfrm>
            <a:off x="6096001" y="5486400"/>
            <a:ext cx="1704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000">
                <a:solidFill>
                  <a:srgbClr val="CC0000"/>
                </a:solidFill>
                <a:latin typeface="Tahoma" panose="020B0604030504040204" pitchFamily="34" charset="0"/>
              </a:rPr>
              <a:t>Means</a:t>
            </a:r>
          </a:p>
        </p:txBody>
      </p:sp>
      <p:sp>
        <p:nvSpPr>
          <p:cNvPr id="22534" name="Rectangle 11">
            <a:extLst>
              <a:ext uri="{FF2B5EF4-FFF2-40B4-BE49-F238E27FC236}">
                <a16:creationId xmlns:a16="http://schemas.microsoft.com/office/drawing/2014/main" id="{7D7FD483-963F-4047-8593-6565F9BBD7DF}"/>
              </a:ext>
            </a:extLst>
          </p:cNvPr>
          <p:cNvSpPr>
            <a:spLocks noChangeArrowheads="1"/>
          </p:cNvSpPr>
          <p:nvPr/>
        </p:nvSpPr>
        <p:spPr bwMode="auto">
          <a:xfrm>
            <a:off x="8382001" y="5486400"/>
            <a:ext cx="1704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000">
                <a:solidFill>
                  <a:srgbClr val="CC0000"/>
                </a:solidFill>
                <a:latin typeface="Tahoma" panose="020B0604030504040204" pitchFamily="34" charset="0"/>
              </a:rPr>
              <a:t>Proportions</a:t>
            </a:r>
          </a:p>
        </p:txBody>
      </p:sp>
      <p:sp>
        <p:nvSpPr>
          <p:cNvPr id="22536" name="Line 14">
            <a:extLst>
              <a:ext uri="{FF2B5EF4-FFF2-40B4-BE49-F238E27FC236}">
                <a16:creationId xmlns:a16="http://schemas.microsoft.com/office/drawing/2014/main" id="{CE17054D-7C80-964A-A7F1-231ECFFB329B}"/>
              </a:ext>
            </a:extLst>
          </p:cNvPr>
          <p:cNvSpPr>
            <a:spLocks noChangeShapeType="1"/>
          </p:cNvSpPr>
          <p:nvPr/>
        </p:nvSpPr>
        <p:spPr bwMode="auto">
          <a:xfrm flipV="1">
            <a:off x="8047038" y="3789364"/>
            <a:ext cx="0" cy="11191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37" name="Rectangle 15">
            <a:extLst>
              <a:ext uri="{FF2B5EF4-FFF2-40B4-BE49-F238E27FC236}">
                <a16:creationId xmlns:a16="http://schemas.microsoft.com/office/drawing/2014/main" id="{DB93D560-1BA1-6E40-A3FF-CEF0D802470D}"/>
              </a:ext>
            </a:extLst>
          </p:cNvPr>
          <p:cNvSpPr>
            <a:spLocks noChangeArrowheads="1"/>
          </p:cNvSpPr>
          <p:nvPr/>
        </p:nvSpPr>
        <p:spPr bwMode="auto">
          <a:xfrm>
            <a:off x="2116138" y="3279775"/>
            <a:ext cx="1638300" cy="704850"/>
          </a:xfrm>
          <a:prstGeom prst="rect">
            <a:avLst/>
          </a:prstGeom>
          <a:solidFill>
            <a:srgbClr val="FFFFCC"/>
          </a:solidFill>
          <a:ln w="12700">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538" name="Rectangle 16">
            <a:extLst>
              <a:ext uri="{FF2B5EF4-FFF2-40B4-BE49-F238E27FC236}">
                <a16:creationId xmlns:a16="http://schemas.microsoft.com/office/drawing/2014/main" id="{43BD77B8-A144-DF45-95AE-CD01CD9FE85B}"/>
              </a:ext>
            </a:extLst>
          </p:cNvPr>
          <p:cNvSpPr>
            <a:spLocks noChangeArrowheads="1"/>
          </p:cNvSpPr>
          <p:nvPr/>
        </p:nvSpPr>
        <p:spPr bwMode="auto">
          <a:xfrm>
            <a:off x="2044700" y="3260725"/>
            <a:ext cx="18161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000">
                <a:solidFill>
                  <a:srgbClr val="CC0000"/>
                </a:solidFill>
                <a:latin typeface="Tahoma" panose="020B0604030504040204" pitchFamily="34" charset="0"/>
              </a:rPr>
              <a:t>Tests of Association</a:t>
            </a:r>
          </a:p>
        </p:txBody>
      </p:sp>
      <p:sp>
        <p:nvSpPr>
          <p:cNvPr id="22539" name="Rectangle 17">
            <a:extLst>
              <a:ext uri="{FF2B5EF4-FFF2-40B4-BE49-F238E27FC236}">
                <a16:creationId xmlns:a16="http://schemas.microsoft.com/office/drawing/2014/main" id="{AA64399A-35D2-474F-A22A-0B593473994C}"/>
              </a:ext>
            </a:extLst>
          </p:cNvPr>
          <p:cNvSpPr>
            <a:spLocks noChangeArrowheads="1"/>
          </p:cNvSpPr>
          <p:nvPr/>
        </p:nvSpPr>
        <p:spPr bwMode="auto">
          <a:xfrm>
            <a:off x="7189788" y="3257550"/>
            <a:ext cx="1638300" cy="704850"/>
          </a:xfrm>
          <a:prstGeom prst="rect">
            <a:avLst/>
          </a:prstGeom>
          <a:solidFill>
            <a:srgbClr val="FFFFCC"/>
          </a:solidFill>
          <a:ln w="12700">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540" name="Rectangle 18">
            <a:extLst>
              <a:ext uri="{FF2B5EF4-FFF2-40B4-BE49-F238E27FC236}">
                <a16:creationId xmlns:a16="http://schemas.microsoft.com/office/drawing/2014/main" id="{CC0180F9-A245-0544-91AC-7F196FBCB65C}"/>
              </a:ext>
            </a:extLst>
          </p:cNvPr>
          <p:cNvSpPr>
            <a:spLocks noChangeArrowheads="1"/>
          </p:cNvSpPr>
          <p:nvPr/>
        </p:nvSpPr>
        <p:spPr bwMode="auto">
          <a:xfrm>
            <a:off x="7118350" y="3238500"/>
            <a:ext cx="18161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000">
                <a:solidFill>
                  <a:srgbClr val="CC0000"/>
                </a:solidFill>
                <a:latin typeface="Tahoma" panose="020B0604030504040204" pitchFamily="34" charset="0"/>
              </a:rPr>
              <a:t>Tests of Differences</a:t>
            </a:r>
          </a:p>
        </p:txBody>
      </p:sp>
      <p:sp>
        <p:nvSpPr>
          <p:cNvPr id="22541" name="Line 19">
            <a:extLst>
              <a:ext uri="{FF2B5EF4-FFF2-40B4-BE49-F238E27FC236}">
                <a16:creationId xmlns:a16="http://schemas.microsoft.com/office/drawing/2014/main" id="{743ED005-66E4-F444-B6BB-F2D521D802F3}"/>
              </a:ext>
            </a:extLst>
          </p:cNvPr>
          <p:cNvSpPr>
            <a:spLocks noChangeShapeType="1"/>
          </p:cNvSpPr>
          <p:nvPr/>
        </p:nvSpPr>
        <p:spPr bwMode="auto">
          <a:xfrm>
            <a:off x="7010400" y="4876800"/>
            <a:ext cx="220980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2" name="Line 22">
            <a:extLst>
              <a:ext uri="{FF2B5EF4-FFF2-40B4-BE49-F238E27FC236}">
                <a16:creationId xmlns:a16="http://schemas.microsoft.com/office/drawing/2014/main" id="{07712E63-7DDB-C14E-86B4-81331E0A174B}"/>
              </a:ext>
            </a:extLst>
          </p:cNvPr>
          <p:cNvSpPr>
            <a:spLocks noChangeShapeType="1"/>
          </p:cNvSpPr>
          <p:nvPr/>
        </p:nvSpPr>
        <p:spPr bwMode="auto">
          <a:xfrm>
            <a:off x="7010400" y="4876800"/>
            <a:ext cx="0" cy="45720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43" name="Line 23">
            <a:extLst>
              <a:ext uri="{FF2B5EF4-FFF2-40B4-BE49-F238E27FC236}">
                <a16:creationId xmlns:a16="http://schemas.microsoft.com/office/drawing/2014/main" id="{B799FE19-F084-3045-B306-88F357053F9C}"/>
              </a:ext>
            </a:extLst>
          </p:cNvPr>
          <p:cNvSpPr>
            <a:spLocks noChangeShapeType="1"/>
          </p:cNvSpPr>
          <p:nvPr/>
        </p:nvSpPr>
        <p:spPr bwMode="auto">
          <a:xfrm>
            <a:off x="9202738" y="4918075"/>
            <a:ext cx="0" cy="45720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44" name="Rectangle 24">
            <a:extLst>
              <a:ext uri="{FF2B5EF4-FFF2-40B4-BE49-F238E27FC236}">
                <a16:creationId xmlns:a16="http://schemas.microsoft.com/office/drawing/2014/main" id="{7AE3CCA5-214B-2041-8535-EBD50D0DB2D2}"/>
              </a:ext>
            </a:extLst>
          </p:cNvPr>
          <p:cNvSpPr>
            <a:spLocks noChangeArrowheads="1"/>
          </p:cNvSpPr>
          <p:nvPr/>
        </p:nvSpPr>
        <p:spPr bwMode="auto">
          <a:xfrm>
            <a:off x="4405313" y="1949451"/>
            <a:ext cx="2882900" cy="593725"/>
          </a:xfrm>
          <a:prstGeom prst="rect">
            <a:avLst/>
          </a:prstGeom>
          <a:solidFill>
            <a:srgbClr val="FFFFCC"/>
          </a:solidFill>
          <a:ln w="12700">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545" name="Rectangle 25">
            <a:extLst>
              <a:ext uri="{FF2B5EF4-FFF2-40B4-BE49-F238E27FC236}">
                <a16:creationId xmlns:a16="http://schemas.microsoft.com/office/drawing/2014/main" id="{8BB79B78-F133-4849-B894-72ECDCDB8437}"/>
              </a:ext>
            </a:extLst>
          </p:cNvPr>
          <p:cNvSpPr>
            <a:spLocks noChangeArrowheads="1"/>
          </p:cNvSpPr>
          <p:nvPr/>
        </p:nvSpPr>
        <p:spPr bwMode="auto">
          <a:xfrm>
            <a:off x="4127501" y="1995488"/>
            <a:ext cx="3438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000">
                <a:solidFill>
                  <a:srgbClr val="CC0000"/>
                </a:solidFill>
                <a:latin typeface="Tahoma" panose="020B0604030504040204" pitchFamily="34" charset="0"/>
              </a:rPr>
              <a:t>Hypothesis Tests</a:t>
            </a:r>
          </a:p>
        </p:txBody>
      </p:sp>
      <p:sp>
        <p:nvSpPr>
          <p:cNvPr id="22546" name="Line 26">
            <a:extLst>
              <a:ext uri="{FF2B5EF4-FFF2-40B4-BE49-F238E27FC236}">
                <a16:creationId xmlns:a16="http://schemas.microsoft.com/office/drawing/2014/main" id="{21ECEE76-4997-2F47-B22A-8AE1A97F0834}"/>
              </a:ext>
            </a:extLst>
          </p:cNvPr>
          <p:cNvSpPr>
            <a:spLocks noChangeShapeType="1"/>
          </p:cNvSpPr>
          <p:nvPr/>
        </p:nvSpPr>
        <p:spPr bwMode="auto">
          <a:xfrm>
            <a:off x="2878138" y="2860675"/>
            <a:ext cx="518160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7" name="Line 27">
            <a:extLst>
              <a:ext uri="{FF2B5EF4-FFF2-40B4-BE49-F238E27FC236}">
                <a16:creationId xmlns:a16="http://schemas.microsoft.com/office/drawing/2014/main" id="{692F2129-48DF-BC4D-ABBB-BD298C9D309D}"/>
              </a:ext>
            </a:extLst>
          </p:cNvPr>
          <p:cNvSpPr>
            <a:spLocks noChangeShapeType="1"/>
          </p:cNvSpPr>
          <p:nvPr/>
        </p:nvSpPr>
        <p:spPr bwMode="auto">
          <a:xfrm>
            <a:off x="2878138" y="2860675"/>
            <a:ext cx="0" cy="45720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48" name="Line 28">
            <a:extLst>
              <a:ext uri="{FF2B5EF4-FFF2-40B4-BE49-F238E27FC236}">
                <a16:creationId xmlns:a16="http://schemas.microsoft.com/office/drawing/2014/main" id="{206E4C46-C6F2-C641-A834-AC74335706BC}"/>
              </a:ext>
            </a:extLst>
          </p:cNvPr>
          <p:cNvSpPr>
            <a:spLocks noChangeShapeType="1"/>
          </p:cNvSpPr>
          <p:nvPr/>
        </p:nvSpPr>
        <p:spPr bwMode="auto">
          <a:xfrm>
            <a:off x="8059738" y="2860675"/>
            <a:ext cx="0" cy="38100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49" name="Line 29">
            <a:extLst>
              <a:ext uri="{FF2B5EF4-FFF2-40B4-BE49-F238E27FC236}">
                <a16:creationId xmlns:a16="http://schemas.microsoft.com/office/drawing/2014/main" id="{40108D80-66FB-CA40-BD47-038CA19EB192}"/>
              </a:ext>
            </a:extLst>
          </p:cNvPr>
          <p:cNvSpPr>
            <a:spLocks noChangeShapeType="1"/>
          </p:cNvSpPr>
          <p:nvPr/>
        </p:nvSpPr>
        <p:spPr bwMode="auto">
          <a:xfrm>
            <a:off x="5926138" y="2555875"/>
            <a:ext cx="0" cy="30480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50" name="Line 30">
            <a:extLst>
              <a:ext uri="{FF2B5EF4-FFF2-40B4-BE49-F238E27FC236}">
                <a16:creationId xmlns:a16="http://schemas.microsoft.com/office/drawing/2014/main" id="{8C941D6D-509C-E145-9AED-BD62237E2EFD}"/>
              </a:ext>
            </a:extLst>
          </p:cNvPr>
          <p:cNvSpPr>
            <a:spLocks noChangeShapeType="1"/>
          </p:cNvSpPr>
          <p:nvPr/>
        </p:nvSpPr>
        <p:spPr bwMode="auto">
          <a:xfrm>
            <a:off x="2895600" y="3962400"/>
            <a:ext cx="0" cy="914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1" name="Line 31">
            <a:extLst>
              <a:ext uri="{FF2B5EF4-FFF2-40B4-BE49-F238E27FC236}">
                <a16:creationId xmlns:a16="http://schemas.microsoft.com/office/drawing/2014/main" id="{DDF1F5EA-D1BD-EF47-AC7D-D92014EA15CF}"/>
              </a:ext>
            </a:extLst>
          </p:cNvPr>
          <p:cNvSpPr>
            <a:spLocks noChangeShapeType="1"/>
          </p:cNvSpPr>
          <p:nvPr/>
        </p:nvSpPr>
        <p:spPr bwMode="auto">
          <a:xfrm>
            <a:off x="2209800" y="4876800"/>
            <a:ext cx="2362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2" name="Line 32">
            <a:extLst>
              <a:ext uri="{FF2B5EF4-FFF2-40B4-BE49-F238E27FC236}">
                <a16:creationId xmlns:a16="http://schemas.microsoft.com/office/drawing/2014/main" id="{E2250371-1E66-CC4F-B1D9-2D78C2C9B6E0}"/>
              </a:ext>
            </a:extLst>
          </p:cNvPr>
          <p:cNvSpPr>
            <a:spLocks noChangeShapeType="1"/>
          </p:cNvSpPr>
          <p:nvPr/>
        </p:nvSpPr>
        <p:spPr bwMode="auto">
          <a:xfrm>
            <a:off x="2209800" y="4876800"/>
            <a:ext cx="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53" name="Rectangle 33">
            <a:extLst>
              <a:ext uri="{FF2B5EF4-FFF2-40B4-BE49-F238E27FC236}">
                <a16:creationId xmlns:a16="http://schemas.microsoft.com/office/drawing/2014/main" id="{844253A0-89DB-1D44-9F43-47818A33D3D3}"/>
              </a:ext>
            </a:extLst>
          </p:cNvPr>
          <p:cNvSpPr>
            <a:spLocks noChangeArrowheads="1"/>
          </p:cNvSpPr>
          <p:nvPr/>
        </p:nvSpPr>
        <p:spPr bwMode="auto">
          <a:xfrm>
            <a:off x="1600201" y="5257800"/>
            <a:ext cx="1585913" cy="711200"/>
          </a:xfrm>
          <a:prstGeom prst="rect">
            <a:avLst/>
          </a:prstGeom>
          <a:solidFill>
            <a:srgbClr val="FFFFCC"/>
          </a:solidFill>
          <a:ln w="12700">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554" name="Rectangle 34">
            <a:extLst>
              <a:ext uri="{FF2B5EF4-FFF2-40B4-BE49-F238E27FC236}">
                <a16:creationId xmlns:a16="http://schemas.microsoft.com/office/drawing/2014/main" id="{E440D629-FCD0-BA42-B8ED-EC8956724615}"/>
              </a:ext>
            </a:extLst>
          </p:cNvPr>
          <p:cNvSpPr>
            <a:spLocks noChangeArrowheads="1"/>
          </p:cNvSpPr>
          <p:nvPr/>
        </p:nvSpPr>
        <p:spPr bwMode="auto">
          <a:xfrm>
            <a:off x="3733801" y="5257800"/>
            <a:ext cx="1585913" cy="711200"/>
          </a:xfrm>
          <a:prstGeom prst="rect">
            <a:avLst/>
          </a:prstGeom>
          <a:solidFill>
            <a:srgbClr val="FFFFCC"/>
          </a:solidFill>
          <a:ln w="12700">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555" name="Line 35">
            <a:extLst>
              <a:ext uri="{FF2B5EF4-FFF2-40B4-BE49-F238E27FC236}">
                <a16:creationId xmlns:a16="http://schemas.microsoft.com/office/drawing/2014/main" id="{E7CA7B18-E271-1F40-9C28-BAAC26653313}"/>
              </a:ext>
            </a:extLst>
          </p:cNvPr>
          <p:cNvSpPr>
            <a:spLocks noChangeShapeType="1"/>
          </p:cNvSpPr>
          <p:nvPr/>
        </p:nvSpPr>
        <p:spPr bwMode="auto">
          <a:xfrm>
            <a:off x="4572000" y="4876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56" name="Text Box 36">
            <a:extLst>
              <a:ext uri="{FF2B5EF4-FFF2-40B4-BE49-F238E27FC236}">
                <a16:creationId xmlns:a16="http://schemas.microsoft.com/office/drawing/2014/main" id="{C74F4035-F98F-F84B-AFBA-55C540880B4F}"/>
              </a:ext>
            </a:extLst>
          </p:cNvPr>
          <p:cNvSpPr txBox="1">
            <a:spLocks noChangeArrowheads="1"/>
          </p:cNvSpPr>
          <p:nvPr/>
        </p:nvSpPr>
        <p:spPr bwMode="auto">
          <a:xfrm>
            <a:off x="1752600" y="5486401"/>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solidFill>
                  <a:srgbClr val="CC0000"/>
                </a:solidFill>
                <a:latin typeface="Tahoma" panose="020B0604030504040204" pitchFamily="34" charset="0"/>
              </a:rPr>
              <a:t>Means</a:t>
            </a:r>
          </a:p>
        </p:txBody>
      </p:sp>
      <p:sp>
        <p:nvSpPr>
          <p:cNvPr id="22557" name="Text Box 37">
            <a:extLst>
              <a:ext uri="{FF2B5EF4-FFF2-40B4-BE49-F238E27FC236}">
                <a16:creationId xmlns:a16="http://schemas.microsoft.com/office/drawing/2014/main" id="{38DE3567-ACFC-494F-BA59-3241EA1FA21E}"/>
              </a:ext>
            </a:extLst>
          </p:cNvPr>
          <p:cNvSpPr txBox="1">
            <a:spLocks noChangeArrowheads="1"/>
          </p:cNvSpPr>
          <p:nvPr/>
        </p:nvSpPr>
        <p:spPr bwMode="auto">
          <a:xfrm>
            <a:off x="3810000" y="5486401"/>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solidFill>
                  <a:srgbClr val="CC0000"/>
                </a:solidFill>
                <a:latin typeface="Tahoma" panose="020B0604030504040204" pitchFamily="34" charset="0"/>
              </a:rPr>
              <a:t>Proportions</a:t>
            </a:r>
          </a:p>
        </p:txBody>
      </p:sp>
    </p:spTree>
    <p:extLst>
      <p:ext uri="{BB962C8B-B14F-4D97-AF65-F5344CB8AC3E}">
        <p14:creationId xmlns:p14="http://schemas.microsoft.com/office/powerpoint/2010/main" val="31362244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0-#ppt_w/2"/>
                                          </p:val>
                                        </p:tav>
                                        <p:tav tm="100000">
                                          <p:val>
                                            <p:strVal val="#ppt_x"/>
                                          </p:val>
                                        </p:tav>
                                      </p:tavLst>
                                    </p:anim>
                                    <p:anim calcmode="lin" valueType="num">
                                      <p:cBhvr additive="base">
                                        <p:cTn id="8" dur="500" fill="hold"/>
                                        <p:tgtEl>
                                          <p:spTgt spid="358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10ECF7F0-9C82-E143-B414-6B194FEDD9FA}"/>
              </a:ext>
            </a:extLst>
          </p:cNvPr>
          <p:cNvSpPr>
            <a:spLocks noGrp="1" noChangeArrowheads="1"/>
          </p:cNvSpPr>
          <p:nvPr>
            <p:ph type="title"/>
          </p:nvPr>
        </p:nvSpPr>
        <p:spPr>
          <a:xfrm>
            <a:off x="2208214" y="152401"/>
            <a:ext cx="8459787" cy="784225"/>
          </a:xfrm>
        </p:spPr>
        <p:txBody>
          <a:bodyPr>
            <a:normAutofit fontScale="90000"/>
          </a:bodyPr>
          <a:lstStyle/>
          <a:p>
            <a:pPr eaLnBrk="1" hangingPunct="1"/>
            <a:r>
              <a:rPr lang="en-US" altLang="en-US" sz="3600" b="1">
                <a:solidFill>
                  <a:srgbClr val="800080"/>
                </a:solidFill>
              </a:rPr>
              <a:t> Hypothesis Testing for Differences</a:t>
            </a:r>
          </a:p>
        </p:txBody>
      </p:sp>
      <p:sp>
        <p:nvSpPr>
          <p:cNvPr id="23555" name="Rectangle 3">
            <a:extLst>
              <a:ext uri="{FF2B5EF4-FFF2-40B4-BE49-F238E27FC236}">
                <a16:creationId xmlns:a16="http://schemas.microsoft.com/office/drawing/2014/main" id="{3C9C4788-D6FE-D740-9A08-C40D741D2693}"/>
              </a:ext>
            </a:extLst>
          </p:cNvPr>
          <p:cNvSpPr>
            <a:spLocks noChangeArrowheads="1"/>
          </p:cNvSpPr>
          <p:nvPr/>
        </p:nvSpPr>
        <p:spPr bwMode="auto">
          <a:xfrm>
            <a:off x="3733800" y="4114800"/>
            <a:ext cx="1536700" cy="681038"/>
          </a:xfrm>
          <a:prstGeom prst="rect">
            <a:avLst/>
          </a:prstGeom>
          <a:solidFill>
            <a:srgbClr val="CCECFF"/>
          </a:solidFill>
          <a:ln w="12700">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3556" name="Rectangle 4">
            <a:extLst>
              <a:ext uri="{FF2B5EF4-FFF2-40B4-BE49-F238E27FC236}">
                <a16:creationId xmlns:a16="http://schemas.microsoft.com/office/drawing/2014/main" id="{52200AB6-61D1-3E46-82EB-12BD65FD101F}"/>
              </a:ext>
            </a:extLst>
          </p:cNvPr>
          <p:cNvSpPr>
            <a:spLocks noChangeArrowheads="1"/>
          </p:cNvSpPr>
          <p:nvPr/>
        </p:nvSpPr>
        <p:spPr bwMode="auto">
          <a:xfrm>
            <a:off x="3657601" y="4114801"/>
            <a:ext cx="16033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solidFill>
                  <a:srgbClr val="CC0000"/>
                </a:solidFill>
                <a:latin typeface="Tahoma" panose="020B0604030504040204" pitchFamily="34" charset="0"/>
              </a:rPr>
              <a:t>Independent Samples</a:t>
            </a:r>
          </a:p>
        </p:txBody>
      </p:sp>
      <p:sp>
        <p:nvSpPr>
          <p:cNvPr id="23557" name="Rectangle 5">
            <a:extLst>
              <a:ext uri="{FF2B5EF4-FFF2-40B4-BE49-F238E27FC236}">
                <a16:creationId xmlns:a16="http://schemas.microsoft.com/office/drawing/2014/main" id="{BC8A9CA3-3E2F-3144-AFF2-CA57B408050E}"/>
              </a:ext>
            </a:extLst>
          </p:cNvPr>
          <p:cNvSpPr>
            <a:spLocks noChangeArrowheads="1"/>
          </p:cNvSpPr>
          <p:nvPr/>
        </p:nvSpPr>
        <p:spPr bwMode="auto">
          <a:xfrm>
            <a:off x="2743201" y="4800600"/>
            <a:ext cx="1889125" cy="754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marL="396875" indent="-2222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pPr>
            <a:r>
              <a:rPr lang="en-US" altLang="en-US" sz="1600">
                <a:solidFill>
                  <a:srgbClr val="CC0000"/>
                </a:solidFill>
                <a:latin typeface="Tahoma" panose="020B0604030504040204" pitchFamily="34" charset="0"/>
              </a:rPr>
              <a:t>* </a:t>
            </a:r>
            <a:r>
              <a:rPr lang="en-US" altLang="en-US">
                <a:solidFill>
                  <a:srgbClr val="CC0000"/>
                </a:solidFill>
                <a:latin typeface="Tahoma" panose="020B0604030504040204" pitchFamily="34" charset="0"/>
              </a:rPr>
              <a:t>Two-Group t test</a:t>
            </a:r>
          </a:p>
          <a:p>
            <a:pPr>
              <a:lnSpc>
                <a:spcPct val="80000"/>
              </a:lnSpc>
            </a:pPr>
            <a:r>
              <a:rPr lang="en-US" altLang="en-US">
                <a:solidFill>
                  <a:srgbClr val="CC0000"/>
                </a:solidFill>
                <a:latin typeface="Tahoma" panose="020B0604030504040204" pitchFamily="34" charset="0"/>
              </a:rPr>
              <a:t>* Z test </a:t>
            </a:r>
          </a:p>
        </p:txBody>
      </p:sp>
      <p:sp>
        <p:nvSpPr>
          <p:cNvPr id="23558" name="Rectangle 6">
            <a:extLst>
              <a:ext uri="{FF2B5EF4-FFF2-40B4-BE49-F238E27FC236}">
                <a16:creationId xmlns:a16="http://schemas.microsoft.com/office/drawing/2014/main" id="{5F21849E-B4C3-CF4D-90E7-41C7853F078B}"/>
              </a:ext>
            </a:extLst>
          </p:cNvPr>
          <p:cNvSpPr>
            <a:spLocks noChangeArrowheads="1"/>
          </p:cNvSpPr>
          <p:nvPr/>
        </p:nvSpPr>
        <p:spPr bwMode="auto">
          <a:xfrm>
            <a:off x="4724401" y="4800600"/>
            <a:ext cx="1298575" cy="532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pPr>
            <a:r>
              <a:rPr lang="en-US" altLang="en-US">
                <a:solidFill>
                  <a:srgbClr val="CC0000"/>
                </a:solidFill>
                <a:latin typeface="Tahoma" panose="020B0604030504040204" pitchFamily="34" charset="0"/>
              </a:rPr>
              <a:t>* Paired</a:t>
            </a:r>
          </a:p>
          <a:p>
            <a:pPr>
              <a:lnSpc>
                <a:spcPct val="80000"/>
              </a:lnSpc>
            </a:pPr>
            <a:r>
              <a:rPr lang="en-US" altLang="en-US">
                <a:solidFill>
                  <a:srgbClr val="CC0000"/>
                </a:solidFill>
                <a:latin typeface="Tahoma" panose="020B0604030504040204" pitchFamily="34" charset="0"/>
              </a:rPr>
              <a:t>    t test</a:t>
            </a:r>
          </a:p>
        </p:txBody>
      </p:sp>
      <p:sp>
        <p:nvSpPr>
          <p:cNvPr id="23559" name="Rectangle 7">
            <a:extLst>
              <a:ext uri="{FF2B5EF4-FFF2-40B4-BE49-F238E27FC236}">
                <a16:creationId xmlns:a16="http://schemas.microsoft.com/office/drawing/2014/main" id="{0E6084C1-652A-6C45-AB9C-8BBA6D622058}"/>
              </a:ext>
            </a:extLst>
          </p:cNvPr>
          <p:cNvSpPr>
            <a:spLocks noChangeArrowheads="1"/>
          </p:cNvSpPr>
          <p:nvPr/>
        </p:nvSpPr>
        <p:spPr bwMode="auto">
          <a:xfrm>
            <a:off x="6565900" y="5481639"/>
            <a:ext cx="2141538" cy="311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pPr>
            <a:endParaRPr lang="en-US" altLang="en-US">
              <a:solidFill>
                <a:srgbClr val="CC0000"/>
              </a:solidFill>
              <a:latin typeface="Tahoma" panose="020B0604030504040204" pitchFamily="34" charset="0"/>
            </a:endParaRPr>
          </a:p>
        </p:txBody>
      </p:sp>
      <p:sp>
        <p:nvSpPr>
          <p:cNvPr id="23560" name="Rectangle 8">
            <a:extLst>
              <a:ext uri="{FF2B5EF4-FFF2-40B4-BE49-F238E27FC236}">
                <a16:creationId xmlns:a16="http://schemas.microsoft.com/office/drawing/2014/main" id="{5F783B95-9336-404D-AA92-BA07330A5F26}"/>
              </a:ext>
            </a:extLst>
          </p:cNvPr>
          <p:cNvSpPr>
            <a:spLocks noChangeArrowheads="1"/>
          </p:cNvSpPr>
          <p:nvPr/>
        </p:nvSpPr>
        <p:spPr bwMode="auto">
          <a:xfrm>
            <a:off x="8774113" y="5489576"/>
            <a:ext cx="1674812" cy="311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buFontTx/>
              <a:buChar char="*"/>
            </a:pPr>
            <a:endParaRPr lang="en-US" altLang="en-US">
              <a:solidFill>
                <a:srgbClr val="CC0000"/>
              </a:solidFill>
              <a:latin typeface="Tahoma" panose="020B0604030504040204" pitchFamily="34" charset="0"/>
            </a:endParaRPr>
          </a:p>
        </p:txBody>
      </p:sp>
      <p:sp>
        <p:nvSpPr>
          <p:cNvPr id="23561" name="Rectangle 9">
            <a:extLst>
              <a:ext uri="{FF2B5EF4-FFF2-40B4-BE49-F238E27FC236}">
                <a16:creationId xmlns:a16="http://schemas.microsoft.com/office/drawing/2014/main" id="{C66A044F-F101-0748-AA64-4B73671A1438}"/>
              </a:ext>
            </a:extLst>
          </p:cNvPr>
          <p:cNvSpPr>
            <a:spLocks noChangeArrowheads="1"/>
          </p:cNvSpPr>
          <p:nvPr/>
        </p:nvSpPr>
        <p:spPr bwMode="auto">
          <a:xfrm>
            <a:off x="4545013" y="1057276"/>
            <a:ext cx="3079750" cy="411163"/>
          </a:xfrm>
          <a:prstGeom prst="rect">
            <a:avLst/>
          </a:prstGeom>
          <a:solidFill>
            <a:srgbClr val="CCECFF"/>
          </a:solidFill>
          <a:ln w="12700">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3562" name="Rectangle 10">
            <a:extLst>
              <a:ext uri="{FF2B5EF4-FFF2-40B4-BE49-F238E27FC236}">
                <a16:creationId xmlns:a16="http://schemas.microsoft.com/office/drawing/2014/main" id="{853A1C6C-2A70-4C44-BD8A-E89763A7CB77}"/>
              </a:ext>
            </a:extLst>
          </p:cNvPr>
          <p:cNvSpPr>
            <a:spLocks noChangeArrowheads="1"/>
          </p:cNvSpPr>
          <p:nvPr/>
        </p:nvSpPr>
        <p:spPr bwMode="auto">
          <a:xfrm>
            <a:off x="4922838" y="1062038"/>
            <a:ext cx="243681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000">
                <a:solidFill>
                  <a:srgbClr val="CC0000"/>
                </a:solidFill>
                <a:latin typeface="Tahoma" panose="020B0604030504040204" pitchFamily="34" charset="0"/>
              </a:rPr>
              <a:t>Hypothesis Tests</a:t>
            </a:r>
          </a:p>
        </p:txBody>
      </p:sp>
      <p:sp>
        <p:nvSpPr>
          <p:cNvPr id="23563" name="Line 11">
            <a:extLst>
              <a:ext uri="{FF2B5EF4-FFF2-40B4-BE49-F238E27FC236}">
                <a16:creationId xmlns:a16="http://schemas.microsoft.com/office/drawing/2014/main" id="{023761C0-CA88-3C48-8176-2BBDF80F74A2}"/>
              </a:ext>
            </a:extLst>
          </p:cNvPr>
          <p:cNvSpPr>
            <a:spLocks noChangeShapeType="1"/>
          </p:cNvSpPr>
          <p:nvPr/>
        </p:nvSpPr>
        <p:spPr bwMode="auto">
          <a:xfrm>
            <a:off x="3387726" y="1733550"/>
            <a:ext cx="4727575"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4" name="Line 12">
            <a:extLst>
              <a:ext uri="{FF2B5EF4-FFF2-40B4-BE49-F238E27FC236}">
                <a16:creationId xmlns:a16="http://schemas.microsoft.com/office/drawing/2014/main" id="{330A2F9D-9172-764B-B3D8-67FFEA021262}"/>
              </a:ext>
            </a:extLst>
          </p:cNvPr>
          <p:cNvSpPr>
            <a:spLocks noChangeShapeType="1"/>
          </p:cNvSpPr>
          <p:nvPr/>
        </p:nvSpPr>
        <p:spPr bwMode="auto">
          <a:xfrm>
            <a:off x="3387725" y="1733551"/>
            <a:ext cx="0" cy="284163"/>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65" name="Line 13">
            <a:extLst>
              <a:ext uri="{FF2B5EF4-FFF2-40B4-BE49-F238E27FC236}">
                <a16:creationId xmlns:a16="http://schemas.microsoft.com/office/drawing/2014/main" id="{6218829C-08FF-3C48-BA7F-C922CAF81FA9}"/>
              </a:ext>
            </a:extLst>
          </p:cNvPr>
          <p:cNvSpPr>
            <a:spLocks noChangeShapeType="1"/>
          </p:cNvSpPr>
          <p:nvPr/>
        </p:nvSpPr>
        <p:spPr bwMode="auto">
          <a:xfrm>
            <a:off x="8115300" y="1733550"/>
            <a:ext cx="0" cy="35560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66" name="Line 14">
            <a:extLst>
              <a:ext uri="{FF2B5EF4-FFF2-40B4-BE49-F238E27FC236}">
                <a16:creationId xmlns:a16="http://schemas.microsoft.com/office/drawing/2014/main" id="{E4493B53-DB8B-B149-8CCD-C192147803D9}"/>
              </a:ext>
            </a:extLst>
          </p:cNvPr>
          <p:cNvSpPr>
            <a:spLocks noChangeShapeType="1"/>
          </p:cNvSpPr>
          <p:nvPr/>
        </p:nvSpPr>
        <p:spPr bwMode="auto">
          <a:xfrm>
            <a:off x="6046788" y="1447800"/>
            <a:ext cx="0" cy="2857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67" name="Rectangle 15">
            <a:extLst>
              <a:ext uri="{FF2B5EF4-FFF2-40B4-BE49-F238E27FC236}">
                <a16:creationId xmlns:a16="http://schemas.microsoft.com/office/drawing/2014/main" id="{89D24018-E0C5-404B-94C1-928C5162D1E4}"/>
              </a:ext>
            </a:extLst>
          </p:cNvPr>
          <p:cNvSpPr>
            <a:spLocks noChangeArrowheads="1"/>
          </p:cNvSpPr>
          <p:nvPr/>
        </p:nvSpPr>
        <p:spPr bwMode="auto">
          <a:xfrm>
            <a:off x="1851025" y="3095626"/>
            <a:ext cx="1466850" cy="474663"/>
          </a:xfrm>
          <a:prstGeom prst="rect">
            <a:avLst/>
          </a:prstGeom>
          <a:solidFill>
            <a:srgbClr val="CCECFF"/>
          </a:solidFill>
          <a:ln w="12700">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3568" name="Rectangle 16">
            <a:extLst>
              <a:ext uri="{FF2B5EF4-FFF2-40B4-BE49-F238E27FC236}">
                <a16:creationId xmlns:a16="http://schemas.microsoft.com/office/drawing/2014/main" id="{6E841D7D-F799-1F47-A8EC-79834EE1C78C}"/>
              </a:ext>
            </a:extLst>
          </p:cNvPr>
          <p:cNvSpPr>
            <a:spLocks noChangeArrowheads="1"/>
          </p:cNvSpPr>
          <p:nvPr/>
        </p:nvSpPr>
        <p:spPr bwMode="auto">
          <a:xfrm>
            <a:off x="1752601" y="3116263"/>
            <a:ext cx="17113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000">
                <a:solidFill>
                  <a:srgbClr val="CC0000"/>
                </a:solidFill>
                <a:latin typeface="Tahoma" panose="020B0604030504040204" pitchFamily="34" charset="0"/>
              </a:rPr>
              <a:t>One Sample</a:t>
            </a:r>
          </a:p>
        </p:txBody>
      </p:sp>
      <p:sp>
        <p:nvSpPr>
          <p:cNvPr id="23569" name="Rectangle 17">
            <a:extLst>
              <a:ext uri="{FF2B5EF4-FFF2-40B4-BE49-F238E27FC236}">
                <a16:creationId xmlns:a16="http://schemas.microsoft.com/office/drawing/2014/main" id="{6C4F93B5-FFA3-D64F-A56A-58D371044A3A}"/>
              </a:ext>
            </a:extLst>
          </p:cNvPr>
          <p:cNvSpPr>
            <a:spLocks noChangeArrowheads="1"/>
          </p:cNvSpPr>
          <p:nvPr/>
        </p:nvSpPr>
        <p:spPr bwMode="auto">
          <a:xfrm>
            <a:off x="3683000" y="3103563"/>
            <a:ext cx="1589088" cy="660400"/>
          </a:xfrm>
          <a:prstGeom prst="rect">
            <a:avLst/>
          </a:prstGeom>
          <a:solidFill>
            <a:srgbClr val="CCECFF"/>
          </a:solidFill>
          <a:ln w="12700">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3570" name="Rectangle 18">
            <a:extLst>
              <a:ext uri="{FF2B5EF4-FFF2-40B4-BE49-F238E27FC236}">
                <a16:creationId xmlns:a16="http://schemas.microsoft.com/office/drawing/2014/main" id="{C105757C-0DB5-2447-B1E0-390EF6BBDC4E}"/>
              </a:ext>
            </a:extLst>
          </p:cNvPr>
          <p:cNvSpPr>
            <a:spLocks noChangeArrowheads="1"/>
          </p:cNvSpPr>
          <p:nvPr/>
        </p:nvSpPr>
        <p:spPr bwMode="auto">
          <a:xfrm>
            <a:off x="3638551" y="3109913"/>
            <a:ext cx="1711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000">
                <a:solidFill>
                  <a:srgbClr val="CC0000"/>
                </a:solidFill>
                <a:latin typeface="Tahoma" panose="020B0604030504040204" pitchFamily="34" charset="0"/>
              </a:rPr>
              <a:t>Two or More Samples</a:t>
            </a:r>
          </a:p>
        </p:txBody>
      </p:sp>
      <p:sp>
        <p:nvSpPr>
          <p:cNvPr id="23571" name="Rectangle 19">
            <a:extLst>
              <a:ext uri="{FF2B5EF4-FFF2-40B4-BE49-F238E27FC236}">
                <a16:creationId xmlns:a16="http://schemas.microsoft.com/office/drawing/2014/main" id="{B72E3635-F03E-6C45-AD89-1C1D754E6A2B}"/>
              </a:ext>
            </a:extLst>
          </p:cNvPr>
          <p:cNvSpPr>
            <a:spLocks noChangeArrowheads="1"/>
          </p:cNvSpPr>
          <p:nvPr/>
        </p:nvSpPr>
        <p:spPr bwMode="auto">
          <a:xfrm>
            <a:off x="1795464" y="3586164"/>
            <a:ext cx="12985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80000"/>
              </a:lnSpc>
            </a:pPr>
            <a:r>
              <a:rPr lang="en-US" altLang="en-US" sz="2000">
                <a:solidFill>
                  <a:srgbClr val="CC0000"/>
                </a:solidFill>
                <a:latin typeface="Tahoma" panose="020B0604030504040204" pitchFamily="34" charset="0"/>
              </a:rPr>
              <a:t>*  t test</a:t>
            </a:r>
          </a:p>
          <a:p>
            <a:pPr algn="ctr">
              <a:lnSpc>
                <a:spcPct val="80000"/>
              </a:lnSpc>
            </a:pPr>
            <a:r>
              <a:rPr lang="en-US" altLang="en-US" sz="2000">
                <a:solidFill>
                  <a:srgbClr val="CC0000"/>
                </a:solidFill>
                <a:latin typeface="Tahoma" panose="020B0604030504040204" pitchFamily="34" charset="0"/>
              </a:rPr>
              <a:t>* Z test</a:t>
            </a:r>
          </a:p>
        </p:txBody>
      </p:sp>
      <p:sp>
        <p:nvSpPr>
          <p:cNvPr id="23572" name="Rectangle 20">
            <a:extLst>
              <a:ext uri="{FF2B5EF4-FFF2-40B4-BE49-F238E27FC236}">
                <a16:creationId xmlns:a16="http://schemas.microsoft.com/office/drawing/2014/main" id="{E0FBCA36-021D-BB46-9F31-12C8001ED281}"/>
              </a:ext>
            </a:extLst>
          </p:cNvPr>
          <p:cNvSpPr>
            <a:spLocks noChangeArrowheads="1"/>
          </p:cNvSpPr>
          <p:nvPr/>
        </p:nvSpPr>
        <p:spPr bwMode="auto">
          <a:xfrm>
            <a:off x="6313489" y="3567114"/>
            <a:ext cx="16732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pPr>
            <a:endParaRPr lang="en-US" altLang="en-US" sz="2000">
              <a:solidFill>
                <a:srgbClr val="CC0000"/>
              </a:solidFill>
              <a:latin typeface="Tahoma" panose="020B0604030504040204" pitchFamily="34" charset="0"/>
            </a:endParaRPr>
          </a:p>
        </p:txBody>
      </p:sp>
      <p:sp>
        <p:nvSpPr>
          <p:cNvPr id="23573" name="Line 21">
            <a:extLst>
              <a:ext uri="{FF2B5EF4-FFF2-40B4-BE49-F238E27FC236}">
                <a16:creationId xmlns:a16="http://schemas.microsoft.com/office/drawing/2014/main" id="{EF1386DB-3DAF-F54F-8615-4ADD5992F5D0}"/>
              </a:ext>
            </a:extLst>
          </p:cNvPr>
          <p:cNvSpPr>
            <a:spLocks noChangeShapeType="1"/>
          </p:cNvSpPr>
          <p:nvPr/>
        </p:nvSpPr>
        <p:spPr bwMode="auto">
          <a:xfrm>
            <a:off x="4495800" y="3810001"/>
            <a:ext cx="0" cy="284163"/>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74" name="Rectangle 22">
            <a:extLst>
              <a:ext uri="{FF2B5EF4-FFF2-40B4-BE49-F238E27FC236}">
                <a16:creationId xmlns:a16="http://schemas.microsoft.com/office/drawing/2014/main" id="{0618816A-311E-E449-91D7-6DFC70BA0AA7}"/>
              </a:ext>
            </a:extLst>
          </p:cNvPr>
          <p:cNvSpPr>
            <a:spLocks noChangeArrowheads="1"/>
          </p:cNvSpPr>
          <p:nvPr/>
        </p:nvSpPr>
        <p:spPr bwMode="auto">
          <a:xfrm>
            <a:off x="2262189" y="2046288"/>
            <a:ext cx="2403475" cy="620712"/>
          </a:xfrm>
          <a:prstGeom prst="rect">
            <a:avLst/>
          </a:prstGeom>
          <a:solidFill>
            <a:srgbClr val="CCECFF"/>
          </a:solidFill>
          <a:ln w="12700">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3575" name="Rectangle 23">
            <a:extLst>
              <a:ext uri="{FF2B5EF4-FFF2-40B4-BE49-F238E27FC236}">
                <a16:creationId xmlns:a16="http://schemas.microsoft.com/office/drawing/2014/main" id="{02B8FA6D-6148-1A46-9B28-ED5878360811}"/>
              </a:ext>
            </a:extLst>
          </p:cNvPr>
          <p:cNvSpPr>
            <a:spLocks noChangeArrowheads="1"/>
          </p:cNvSpPr>
          <p:nvPr/>
        </p:nvSpPr>
        <p:spPr bwMode="auto">
          <a:xfrm>
            <a:off x="2381250" y="2024064"/>
            <a:ext cx="2020888" cy="70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000">
                <a:solidFill>
                  <a:srgbClr val="CC0000"/>
                </a:solidFill>
                <a:latin typeface="Tahoma" panose="020B0604030504040204" pitchFamily="34" charset="0"/>
              </a:rPr>
              <a:t>Parametric Tests (Metric)</a:t>
            </a:r>
          </a:p>
        </p:txBody>
      </p:sp>
      <p:sp>
        <p:nvSpPr>
          <p:cNvPr id="23576" name="Rectangle 24">
            <a:extLst>
              <a:ext uri="{FF2B5EF4-FFF2-40B4-BE49-F238E27FC236}">
                <a16:creationId xmlns:a16="http://schemas.microsoft.com/office/drawing/2014/main" id="{5613DCC8-7989-6A42-B848-DFD2B53B26D0}"/>
              </a:ext>
            </a:extLst>
          </p:cNvPr>
          <p:cNvSpPr>
            <a:spLocks noChangeArrowheads="1"/>
          </p:cNvSpPr>
          <p:nvPr/>
        </p:nvSpPr>
        <p:spPr bwMode="auto">
          <a:xfrm>
            <a:off x="6991351" y="2052638"/>
            <a:ext cx="2403475" cy="620712"/>
          </a:xfrm>
          <a:prstGeom prst="rect">
            <a:avLst/>
          </a:prstGeom>
          <a:solidFill>
            <a:srgbClr val="CCECFF"/>
          </a:solidFill>
          <a:ln w="12700">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3577" name="Rectangle 25">
            <a:extLst>
              <a:ext uri="{FF2B5EF4-FFF2-40B4-BE49-F238E27FC236}">
                <a16:creationId xmlns:a16="http://schemas.microsoft.com/office/drawing/2014/main" id="{6444B390-853F-8944-98E2-69CC9F3DB9E4}"/>
              </a:ext>
            </a:extLst>
          </p:cNvPr>
          <p:cNvSpPr>
            <a:spLocks noChangeArrowheads="1"/>
          </p:cNvSpPr>
          <p:nvPr/>
        </p:nvSpPr>
        <p:spPr bwMode="auto">
          <a:xfrm>
            <a:off x="6799264" y="2017714"/>
            <a:ext cx="2757487"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solidFill>
                  <a:srgbClr val="CC0000"/>
                </a:solidFill>
                <a:latin typeface="Tahoma" panose="020B0604030504040204" pitchFamily="34" charset="0"/>
              </a:rPr>
              <a:t>Non-parametric Tests (Nonmetric)</a:t>
            </a:r>
          </a:p>
        </p:txBody>
      </p:sp>
      <p:sp>
        <p:nvSpPr>
          <p:cNvPr id="23578" name="Line 26">
            <a:extLst>
              <a:ext uri="{FF2B5EF4-FFF2-40B4-BE49-F238E27FC236}">
                <a16:creationId xmlns:a16="http://schemas.microsoft.com/office/drawing/2014/main" id="{4423E7B0-3249-6145-B199-3AC7B6DF5E44}"/>
              </a:ext>
            </a:extLst>
          </p:cNvPr>
          <p:cNvSpPr>
            <a:spLocks noChangeShapeType="1"/>
          </p:cNvSpPr>
          <p:nvPr/>
        </p:nvSpPr>
        <p:spPr bwMode="auto">
          <a:xfrm>
            <a:off x="2428875" y="2873375"/>
            <a:ext cx="199390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9" name="Line 27">
            <a:extLst>
              <a:ext uri="{FF2B5EF4-FFF2-40B4-BE49-F238E27FC236}">
                <a16:creationId xmlns:a16="http://schemas.microsoft.com/office/drawing/2014/main" id="{89E0DFD5-9363-6E44-BFAE-C290B366DD65}"/>
              </a:ext>
            </a:extLst>
          </p:cNvPr>
          <p:cNvSpPr>
            <a:spLocks noChangeShapeType="1"/>
          </p:cNvSpPr>
          <p:nvPr/>
        </p:nvSpPr>
        <p:spPr bwMode="auto">
          <a:xfrm>
            <a:off x="3387725" y="2660651"/>
            <a:ext cx="0" cy="2127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0" name="Line 28">
            <a:extLst>
              <a:ext uri="{FF2B5EF4-FFF2-40B4-BE49-F238E27FC236}">
                <a16:creationId xmlns:a16="http://schemas.microsoft.com/office/drawing/2014/main" id="{02742546-0CB6-624E-9356-FDCA353236F9}"/>
              </a:ext>
            </a:extLst>
          </p:cNvPr>
          <p:cNvSpPr>
            <a:spLocks noChangeShapeType="1"/>
          </p:cNvSpPr>
          <p:nvPr/>
        </p:nvSpPr>
        <p:spPr bwMode="auto">
          <a:xfrm>
            <a:off x="2428875" y="2873376"/>
            <a:ext cx="0" cy="2143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1" name="Line 29">
            <a:extLst>
              <a:ext uri="{FF2B5EF4-FFF2-40B4-BE49-F238E27FC236}">
                <a16:creationId xmlns:a16="http://schemas.microsoft.com/office/drawing/2014/main" id="{94C56542-91C3-5D41-B2B8-4E434D791050}"/>
              </a:ext>
            </a:extLst>
          </p:cNvPr>
          <p:cNvSpPr>
            <a:spLocks noChangeShapeType="1"/>
          </p:cNvSpPr>
          <p:nvPr/>
        </p:nvSpPr>
        <p:spPr bwMode="auto">
          <a:xfrm>
            <a:off x="4422775" y="2873376"/>
            <a:ext cx="0" cy="2143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5807346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6498"/>
                                        </p:tgtEl>
                                        <p:attrNameLst>
                                          <p:attrName>style.visibility</p:attrName>
                                        </p:attrNameLst>
                                      </p:cBhvr>
                                      <p:to>
                                        <p:strVal val="visible"/>
                                      </p:to>
                                    </p:set>
                                    <p:anim calcmode="lin" valueType="num">
                                      <p:cBhvr additive="base">
                                        <p:cTn id="7" dur="500" fill="hold"/>
                                        <p:tgtEl>
                                          <p:spTgt spid="106498"/>
                                        </p:tgtEl>
                                        <p:attrNameLst>
                                          <p:attrName>ppt_x</p:attrName>
                                        </p:attrNameLst>
                                      </p:cBhvr>
                                      <p:tavLst>
                                        <p:tav tm="0">
                                          <p:val>
                                            <p:strVal val="0-#ppt_w/2"/>
                                          </p:val>
                                        </p:tav>
                                        <p:tav tm="100000">
                                          <p:val>
                                            <p:strVal val="#ppt_x"/>
                                          </p:val>
                                        </p:tav>
                                      </p:tavLst>
                                    </p:anim>
                                    <p:anim calcmode="lin" valueType="num">
                                      <p:cBhvr additive="base">
                                        <p:cTn id="8" dur="500" fill="hold"/>
                                        <p:tgtEl>
                                          <p:spTgt spid="1064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344C6373-02A4-DF4E-9393-55A0B9623377}"/>
              </a:ext>
            </a:extLst>
          </p:cNvPr>
          <p:cNvSpPr>
            <a:spLocks noGrp="1" noChangeArrowheads="1"/>
          </p:cNvSpPr>
          <p:nvPr>
            <p:ph type="title"/>
          </p:nvPr>
        </p:nvSpPr>
        <p:spPr>
          <a:xfrm>
            <a:off x="1874838" y="280989"/>
            <a:ext cx="8012112" cy="841375"/>
          </a:xfrm>
        </p:spPr>
        <p:txBody>
          <a:bodyPr>
            <a:normAutofit fontScale="90000"/>
          </a:bodyPr>
          <a:lstStyle/>
          <a:p>
            <a:pPr eaLnBrk="1" hangingPunct="1"/>
            <a:r>
              <a:rPr lang="en-US" altLang="en-US" sz="3600" b="1">
                <a:solidFill>
                  <a:srgbClr val="800080"/>
                </a:solidFill>
              </a:rPr>
              <a:t>Two Independent Samples: Means</a:t>
            </a:r>
          </a:p>
        </p:txBody>
      </p:sp>
      <p:sp>
        <p:nvSpPr>
          <p:cNvPr id="54275" name="Rectangle 3">
            <a:extLst>
              <a:ext uri="{FF2B5EF4-FFF2-40B4-BE49-F238E27FC236}">
                <a16:creationId xmlns:a16="http://schemas.microsoft.com/office/drawing/2014/main" id="{0BF9C566-3BE0-6A49-B621-C31C3E8B6A2A}"/>
              </a:ext>
            </a:extLst>
          </p:cNvPr>
          <p:cNvSpPr>
            <a:spLocks noGrp="1" noChangeArrowheads="1"/>
          </p:cNvSpPr>
          <p:nvPr>
            <p:ph type="body" idx="1"/>
          </p:nvPr>
        </p:nvSpPr>
        <p:spPr>
          <a:xfrm>
            <a:off x="1524000" y="1263650"/>
            <a:ext cx="9144000" cy="5213350"/>
          </a:xfrm>
        </p:spPr>
        <p:txBody>
          <a:bodyPr>
            <a:normAutofit lnSpcReduction="10000"/>
          </a:bodyPr>
          <a:lstStyle/>
          <a:p>
            <a:pPr eaLnBrk="1" hangingPunct="1">
              <a:lnSpc>
                <a:spcPct val="90000"/>
              </a:lnSpc>
              <a:buClr>
                <a:srgbClr val="CC0000"/>
              </a:buClr>
            </a:pPr>
            <a:r>
              <a:rPr lang="en-US" altLang="en-US" sz="2600">
                <a:solidFill>
                  <a:srgbClr val="CC0000"/>
                </a:solidFill>
              </a:rPr>
              <a:t>In the case of means for two independent samples, the hypotheses take the following form.</a:t>
            </a:r>
            <a:endParaRPr lang="en-US" altLang="en-US" sz="2600" b="1">
              <a:solidFill>
                <a:srgbClr val="CC0000"/>
              </a:solidFill>
            </a:endParaRPr>
          </a:p>
          <a:p>
            <a:pPr eaLnBrk="1" hangingPunct="1">
              <a:lnSpc>
                <a:spcPct val="90000"/>
              </a:lnSpc>
              <a:buClr>
                <a:srgbClr val="CC0000"/>
              </a:buClr>
              <a:buFontTx/>
              <a:buNone/>
            </a:pPr>
            <a:r>
              <a:rPr lang="en-US" altLang="en-US" sz="2600" b="1">
                <a:solidFill>
                  <a:srgbClr val="CC0000"/>
                </a:solidFill>
              </a:rPr>
              <a:t>	</a:t>
            </a:r>
          </a:p>
          <a:p>
            <a:pPr eaLnBrk="1" hangingPunct="1">
              <a:lnSpc>
                <a:spcPct val="90000"/>
              </a:lnSpc>
              <a:buClr>
                <a:srgbClr val="CC0000"/>
              </a:buClr>
              <a:buFontTx/>
              <a:buNone/>
            </a:pPr>
            <a:r>
              <a:rPr lang="en-US" altLang="en-US" sz="2600" b="1">
                <a:solidFill>
                  <a:srgbClr val="CC0000"/>
                </a:solidFill>
              </a:rPr>
              <a:t>	</a:t>
            </a:r>
          </a:p>
          <a:p>
            <a:pPr eaLnBrk="1" hangingPunct="1">
              <a:lnSpc>
                <a:spcPct val="90000"/>
              </a:lnSpc>
              <a:buClr>
                <a:srgbClr val="CC0000"/>
              </a:buClr>
            </a:pPr>
            <a:endParaRPr lang="en-US" altLang="en-US" sz="2600">
              <a:solidFill>
                <a:srgbClr val="CC0000"/>
              </a:solidFill>
            </a:endParaRPr>
          </a:p>
          <a:p>
            <a:pPr eaLnBrk="1" hangingPunct="1">
              <a:lnSpc>
                <a:spcPct val="90000"/>
              </a:lnSpc>
              <a:buClr>
                <a:srgbClr val="CC0000"/>
              </a:buClr>
            </a:pPr>
            <a:endParaRPr lang="en-US" altLang="en-US" sz="2600">
              <a:solidFill>
                <a:srgbClr val="CC0000"/>
              </a:solidFill>
            </a:endParaRPr>
          </a:p>
          <a:p>
            <a:pPr eaLnBrk="1" hangingPunct="1">
              <a:lnSpc>
                <a:spcPct val="90000"/>
              </a:lnSpc>
              <a:buClr>
                <a:srgbClr val="CC0000"/>
              </a:buClr>
            </a:pPr>
            <a:r>
              <a:rPr lang="en-US" altLang="en-US" sz="2600">
                <a:solidFill>
                  <a:srgbClr val="CC0000"/>
                </a:solidFill>
              </a:rPr>
              <a:t>The two populations are sampled and the means and variances computed based on samples of sizes </a:t>
            </a:r>
            <a:r>
              <a:rPr lang="en-US" altLang="en-US" sz="2600" i="1">
                <a:solidFill>
                  <a:srgbClr val="CC0000"/>
                </a:solidFill>
              </a:rPr>
              <a:t>n</a:t>
            </a:r>
            <a:r>
              <a:rPr lang="en-US" altLang="en-US" sz="2600">
                <a:solidFill>
                  <a:srgbClr val="CC0000"/>
                </a:solidFill>
              </a:rPr>
              <a:t>1 and </a:t>
            </a:r>
            <a:r>
              <a:rPr lang="en-US" altLang="en-US" sz="2600" i="1">
                <a:solidFill>
                  <a:srgbClr val="CC0000"/>
                </a:solidFill>
              </a:rPr>
              <a:t>n</a:t>
            </a:r>
            <a:r>
              <a:rPr lang="en-US" altLang="en-US" sz="2600">
                <a:solidFill>
                  <a:srgbClr val="CC0000"/>
                </a:solidFill>
              </a:rPr>
              <a:t>2.</a:t>
            </a:r>
          </a:p>
          <a:p>
            <a:pPr eaLnBrk="1" hangingPunct="1">
              <a:lnSpc>
                <a:spcPct val="90000"/>
              </a:lnSpc>
              <a:buClr>
                <a:srgbClr val="CC0000"/>
              </a:buClr>
            </a:pPr>
            <a:r>
              <a:rPr lang="en-US" altLang="en-US" sz="2600">
                <a:solidFill>
                  <a:srgbClr val="CC0000"/>
                </a:solidFill>
              </a:rPr>
              <a:t>The idea behind the test is similar to the test for a single mean, though the formula for standard error is different </a:t>
            </a:r>
          </a:p>
          <a:p>
            <a:pPr eaLnBrk="1" hangingPunct="1">
              <a:lnSpc>
                <a:spcPct val="90000"/>
              </a:lnSpc>
              <a:buClr>
                <a:srgbClr val="CC0000"/>
              </a:buClr>
            </a:pPr>
            <a:r>
              <a:rPr lang="en-US" altLang="en-US" sz="2600" i="1">
                <a:solidFill>
                  <a:srgbClr val="CC0000"/>
                </a:solidFill>
              </a:rPr>
              <a:t>Suppose we want to determine if internet usage is different for males than for females, using data in Table 15.1</a:t>
            </a:r>
          </a:p>
        </p:txBody>
      </p:sp>
      <p:graphicFrame>
        <p:nvGraphicFramePr>
          <p:cNvPr id="1026" name="Object 5">
            <a:extLst>
              <a:ext uri="{FF2B5EF4-FFF2-40B4-BE49-F238E27FC236}">
                <a16:creationId xmlns:a16="http://schemas.microsoft.com/office/drawing/2014/main" id="{3DEE7671-9CF4-D943-859E-DE0706128EE9}"/>
              </a:ext>
            </a:extLst>
          </p:cNvPr>
          <p:cNvGraphicFramePr>
            <a:graphicFrameLocks noChangeAspect="1"/>
          </p:cNvGraphicFramePr>
          <p:nvPr/>
        </p:nvGraphicFramePr>
        <p:xfrm>
          <a:off x="3125788" y="2254251"/>
          <a:ext cx="1473200" cy="460375"/>
        </p:xfrm>
        <a:graphic>
          <a:graphicData uri="http://schemas.openxmlformats.org/presentationml/2006/ole">
            <mc:AlternateContent xmlns:mc="http://schemas.openxmlformats.org/markup-compatibility/2006">
              <mc:Choice xmlns:v="urn:schemas-microsoft-com:vml" Requires="v">
                <p:oleObj spid="_x0000_s35849" name="Equation" r:id="rId4" imgW="10826750" imgH="3365500" progId="Equation.3">
                  <p:embed/>
                </p:oleObj>
              </mc:Choice>
              <mc:Fallback>
                <p:oleObj name="Equation" r:id="rId4" imgW="10826750" imgH="3365500" progId="Equation.3">
                  <p:embed/>
                  <p:pic>
                    <p:nvPicPr>
                      <p:cNvPr id="1026" name="Object 5">
                        <a:extLst>
                          <a:ext uri="{FF2B5EF4-FFF2-40B4-BE49-F238E27FC236}">
                            <a16:creationId xmlns:a16="http://schemas.microsoft.com/office/drawing/2014/main" id="{3DEE7671-9CF4-D943-859E-DE0706128E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5788" y="2254251"/>
                        <a:ext cx="14732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6">
            <a:extLst>
              <a:ext uri="{FF2B5EF4-FFF2-40B4-BE49-F238E27FC236}">
                <a16:creationId xmlns:a16="http://schemas.microsoft.com/office/drawing/2014/main" id="{D1445F2F-5144-7E49-B712-998966D10DF8}"/>
              </a:ext>
            </a:extLst>
          </p:cNvPr>
          <p:cNvGraphicFramePr>
            <a:graphicFrameLocks noChangeAspect="1"/>
          </p:cNvGraphicFramePr>
          <p:nvPr/>
        </p:nvGraphicFramePr>
        <p:xfrm>
          <a:off x="3125788" y="2787651"/>
          <a:ext cx="1447800" cy="460375"/>
        </p:xfrm>
        <a:graphic>
          <a:graphicData uri="http://schemas.openxmlformats.org/presentationml/2006/ole">
            <mc:AlternateContent xmlns:mc="http://schemas.openxmlformats.org/markup-compatibility/2006">
              <mc:Choice xmlns:v="urn:schemas-microsoft-com:vml" Requires="v">
                <p:oleObj spid="_x0000_s35850" name="Equation" r:id="rId6" imgW="10680700" imgH="3365500" progId="Equation.3">
                  <p:embed/>
                </p:oleObj>
              </mc:Choice>
              <mc:Fallback>
                <p:oleObj name="Equation" r:id="rId6" imgW="10680700" imgH="3365500" progId="Equation.3">
                  <p:embed/>
                  <p:pic>
                    <p:nvPicPr>
                      <p:cNvPr id="1027" name="Object 6">
                        <a:extLst>
                          <a:ext uri="{FF2B5EF4-FFF2-40B4-BE49-F238E27FC236}">
                            <a16:creationId xmlns:a16="http://schemas.microsoft.com/office/drawing/2014/main" id="{D1445F2F-5144-7E49-B712-998966D10DF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5788" y="2787651"/>
                        <a:ext cx="14478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742513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4274"/>
                                        </p:tgtEl>
                                        <p:attrNameLst>
                                          <p:attrName>style.visibility</p:attrName>
                                        </p:attrNameLst>
                                      </p:cBhvr>
                                      <p:to>
                                        <p:strVal val="visible"/>
                                      </p:to>
                                    </p:set>
                                    <p:anim calcmode="lin" valueType="num">
                                      <p:cBhvr additive="base">
                                        <p:cTn id="7" dur="500" fill="hold"/>
                                        <p:tgtEl>
                                          <p:spTgt spid="54274"/>
                                        </p:tgtEl>
                                        <p:attrNameLst>
                                          <p:attrName>ppt_x</p:attrName>
                                        </p:attrNameLst>
                                      </p:cBhvr>
                                      <p:tavLst>
                                        <p:tav tm="0">
                                          <p:val>
                                            <p:strVal val="0-#ppt_w/2"/>
                                          </p:val>
                                        </p:tav>
                                        <p:tav tm="100000">
                                          <p:val>
                                            <p:strVal val="#ppt_x"/>
                                          </p:val>
                                        </p:tav>
                                      </p:tavLst>
                                    </p:anim>
                                    <p:anim calcmode="lin" valueType="num">
                                      <p:cBhvr additive="base">
                                        <p:cTn id="8" dur="500" fill="hold"/>
                                        <p:tgtEl>
                                          <p:spTgt spid="5427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4275"/>
                                        </p:tgtEl>
                                        <p:attrNameLst>
                                          <p:attrName>style.visibility</p:attrName>
                                        </p:attrNameLst>
                                      </p:cBhvr>
                                      <p:to>
                                        <p:strVal val="visible"/>
                                      </p:to>
                                    </p:set>
                                    <p:anim calcmode="lin" valueType="num">
                                      <p:cBhvr additive="base">
                                        <p:cTn id="12" dur="500" fill="hold"/>
                                        <p:tgtEl>
                                          <p:spTgt spid="54275"/>
                                        </p:tgtEl>
                                        <p:attrNameLst>
                                          <p:attrName>ppt_x</p:attrName>
                                        </p:attrNameLst>
                                      </p:cBhvr>
                                      <p:tavLst>
                                        <p:tav tm="0">
                                          <p:val>
                                            <p:strVal val="0-#ppt_w/2"/>
                                          </p:val>
                                        </p:tav>
                                        <p:tav tm="100000">
                                          <p:val>
                                            <p:strVal val="#ppt_x"/>
                                          </p:val>
                                        </p:tav>
                                      </p:tavLst>
                                    </p:anim>
                                    <p:anim calcmode="lin" valueType="num">
                                      <p:cBhvr additive="base">
                                        <p:cTn id="13" dur="500" fill="hold"/>
                                        <p:tgtEl>
                                          <p:spTgt spid="542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utoUpdateAnimBg="0"/>
      <p:bldP spid="54275"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a:extLst>
              <a:ext uri="{FF2B5EF4-FFF2-40B4-BE49-F238E27FC236}">
                <a16:creationId xmlns:a16="http://schemas.microsoft.com/office/drawing/2014/main" id="{1F8BBD03-F4DA-774B-862B-B1299990AA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81000"/>
            <a:ext cx="8839200" cy="612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59142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3B2033A1-D483-EA4E-9F9C-C1E0C8D45147}"/>
              </a:ext>
            </a:extLst>
          </p:cNvPr>
          <p:cNvSpPr>
            <a:spLocks noGrp="1" noChangeArrowheads="1"/>
          </p:cNvSpPr>
          <p:nvPr>
            <p:ph type="title"/>
          </p:nvPr>
        </p:nvSpPr>
        <p:spPr>
          <a:xfrm>
            <a:off x="1992313" y="342901"/>
            <a:ext cx="8475662" cy="403225"/>
          </a:xfrm>
        </p:spPr>
        <p:txBody>
          <a:bodyPr>
            <a:noAutofit/>
          </a:bodyPr>
          <a:lstStyle/>
          <a:p>
            <a:pPr eaLnBrk="1" hangingPunct="1"/>
            <a:r>
              <a:rPr lang="en-US" altLang="en-US" b="1" dirty="0">
                <a:solidFill>
                  <a:srgbClr val="800080"/>
                </a:solidFill>
              </a:rPr>
              <a:t>Two Independent-Samples: </a:t>
            </a:r>
            <a:r>
              <a:rPr lang="en-US" altLang="en-US" b="1" i="1" dirty="0">
                <a:solidFill>
                  <a:srgbClr val="800080"/>
                </a:solidFill>
              </a:rPr>
              <a:t>t</a:t>
            </a:r>
            <a:r>
              <a:rPr lang="en-US" altLang="en-US" b="1" dirty="0">
                <a:solidFill>
                  <a:srgbClr val="800080"/>
                </a:solidFill>
              </a:rPr>
              <a:t> Tests</a:t>
            </a:r>
          </a:p>
        </p:txBody>
      </p:sp>
      <p:sp>
        <p:nvSpPr>
          <p:cNvPr id="2052" name="Text Box 3">
            <a:extLst>
              <a:ext uri="{FF2B5EF4-FFF2-40B4-BE49-F238E27FC236}">
                <a16:creationId xmlns:a16="http://schemas.microsoft.com/office/drawing/2014/main" id="{910F0CF2-4905-2E4A-A352-F5A7F2CD25E8}"/>
              </a:ext>
            </a:extLst>
          </p:cNvPr>
          <p:cNvSpPr txBox="1">
            <a:spLocks noChangeArrowheads="1"/>
          </p:cNvSpPr>
          <p:nvPr/>
        </p:nvSpPr>
        <p:spPr bwMode="auto">
          <a:xfrm>
            <a:off x="2346326" y="688975"/>
            <a:ext cx="19907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3600" b="1">
              <a:latin typeface="Tahoma" panose="020B0604030504040204" pitchFamily="34" charset="0"/>
            </a:endParaRPr>
          </a:p>
        </p:txBody>
      </p:sp>
      <p:grpSp>
        <p:nvGrpSpPr>
          <p:cNvPr id="2054" name="Group 5">
            <a:extLst>
              <a:ext uri="{FF2B5EF4-FFF2-40B4-BE49-F238E27FC236}">
                <a16:creationId xmlns:a16="http://schemas.microsoft.com/office/drawing/2014/main" id="{27882F7B-B89C-0F44-91AF-B5C577359219}"/>
              </a:ext>
            </a:extLst>
          </p:cNvPr>
          <p:cNvGrpSpPr>
            <a:grpSpLocks/>
          </p:cNvGrpSpPr>
          <p:nvPr/>
        </p:nvGrpSpPr>
        <p:grpSpPr bwMode="auto">
          <a:xfrm>
            <a:off x="3085858" y="1113853"/>
            <a:ext cx="6855068" cy="5064698"/>
            <a:chOff x="1041" y="576"/>
            <a:chExt cx="4569" cy="3660"/>
          </a:xfrm>
        </p:grpSpPr>
        <p:sp>
          <p:nvSpPr>
            <p:cNvPr id="2056" name="Rectangle 6">
              <a:extLst>
                <a:ext uri="{FF2B5EF4-FFF2-40B4-BE49-F238E27FC236}">
                  <a16:creationId xmlns:a16="http://schemas.microsoft.com/office/drawing/2014/main" id="{ABB23E57-DAEA-414D-A76A-033692BB416C}"/>
                </a:ext>
              </a:extLst>
            </p:cNvPr>
            <p:cNvSpPr>
              <a:spLocks noChangeArrowheads="1"/>
            </p:cNvSpPr>
            <p:nvPr/>
          </p:nvSpPr>
          <p:spPr bwMode="auto">
            <a:xfrm>
              <a:off x="1041" y="616"/>
              <a:ext cx="1001"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solidFill>
                    <a:srgbClr val="000000"/>
                  </a:solidFill>
                  <a:latin typeface="Tahoma" panose="020B0604030504040204" pitchFamily="34" charset="0"/>
                </a:rPr>
                <a:t>Table 15.14</a:t>
              </a:r>
            </a:p>
          </p:txBody>
        </p:sp>
        <p:sp>
          <p:nvSpPr>
            <p:cNvPr id="2057" name="Rectangle 7">
              <a:extLst>
                <a:ext uri="{FF2B5EF4-FFF2-40B4-BE49-F238E27FC236}">
                  <a16:creationId xmlns:a16="http://schemas.microsoft.com/office/drawing/2014/main" id="{1C26D5D2-F93D-014D-BCFB-52A30033537B}"/>
                </a:ext>
              </a:extLst>
            </p:cNvPr>
            <p:cNvSpPr>
              <a:spLocks noChangeAspect="1" noChangeArrowheads="1"/>
            </p:cNvSpPr>
            <p:nvPr/>
          </p:nvSpPr>
          <p:spPr bwMode="auto">
            <a:xfrm>
              <a:off x="1055" y="634"/>
              <a:ext cx="4555" cy="3581"/>
            </a:xfrm>
            <a:prstGeom prst="rect">
              <a:avLst/>
            </a:prstGeom>
            <a:solidFill>
              <a:srgbClr val="FFFFCC"/>
            </a:solidFill>
            <a:ln w="28575">
              <a:solidFill>
                <a:srgbClr val="CC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aphicFrame>
          <p:nvGraphicFramePr>
            <p:cNvPr id="2050" name="Object 8">
              <a:hlinkClick r:id="" action="ppaction://ole?verb=0"/>
              <a:extLst>
                <a:ext uri="{FF2B5EF4-FFF2-40B4-BE49-F238E27FC236}">
                  <a16:creationId xmlns:a16="http://schemas.microsoft.com/office/drawing/2014/main" id="{B23731D2-A21E-1643-BDD1-2AE573BE6D18}"/>
                </a:ext>
              </a:extLst>
            </p:cNvPr>
            <p:cNvGraphicFramePr>
              <a:graphicFrameLocks noChangeAspect="1"/>
            </p:cNvGraphicFramePr>
            <p:nvPr/>
          </p:nvGraphicFramePr>
          <p:xfrm>
            <a:off x="1186" y="576"/>
            <a:ext cx="4349" cy="3637"/>
          </p:xfrm>
          <a:graphic>
            <a:graphicData uri="http://schemas.openxmlformats.org/presentationml/2006/ole">
              <mc:AlternateContent xmlns:mc="http://schemas.openxmlformats.org/markup-compatibility/2006">
                <mc:Choice xmlns:v="urn:schemas-microsoft-com:vml" Requires="v">
                  <p:oleObj spid="_x0000_s36869" name="Document" r:id="rId4" imgW="3219450" imgH="2635250" progId="Word.Document.8">
                    <p:embed/>
                  </p:oleObj>
                </mc:Choice>
                <mc:Fallback>
                  <p:oleObj name="Document" r:id="rId4" imgW="3219450" imgH="2635250" progId="Word.Document.8">
                    <p:embed/>
                    <p:pic>
                      <p:nvPicPr>
                        <p:cNvPr id="2050" name="Object 8">
                          <a:hlinkClick r:id="" action="ppaction://ole?verb=0"/>
                          <a:extLst>
                            <a:ext uri="{FF2B5EF4-FFF2-40B4-BE49-F238E27FC236}">
                              <a16:creationId xmlns:a16="http://schemas.microsoft.com/office/drawing/2014/main" id="{B23731D2-A21E-1643-BDD1-2AE573BE6D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0440" b="2858"/>
                        <a:stretch>
                          <a:fillRect/>
                        </a:stretch>
                      </p:blipFill>
                      <p:spPr bwMode="auto">
                        <a:xfrm>
                          <a:off x="1186" y="576"/>
                          <a:ext cx="4349" cy="3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8" name="Line 9">
              <a:extLst>
                <a:ext uri="{FF2B5EF4-FFF2-40B4-BE49-F238E27FC236}">
                  <a16:creationId xmlns:a16="http://schemas.microsoft.com/office/drawing/2014/main" id="{35C3F093-9535-EF4A-8F80-18C394A3EF11}"/>
                </a:ext>
              </a:extLst>
            </p:cNvPr>
            <p:cNvSpPr>
              <a:spLocks noChangeAspect="1" noChangeShapeType="1"/>
            </p:cNvSpPr>
            <p:nvPr/>
          </p:nvSpPr>
          <p:spPr bwMode="auto">
            <a:xfrm>
              <a:off x="1076" y="1037"/>
              <a:ext cx="4529"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9" name="Line 10">
              <a:extLst>
                <a:ext uri="{FF2B5EF4-FFF2-40B4-BE49-F238E27FC236}">
                  <a16:creationId xmlns:a16="http://schemas.microsoft.com/office/drawing/2014/main" id="{FD1C56CF-AC60-3749-B113-0EFA19CAF902}"/>
                </a:ext>
              </a:extLst>
            </p:cNvPr>
            <p:cNvSpPr>
              <a:spLocks noChangeAspect="1" noChangeShapeType="1"/>
            </p:cNvSpPr>
            <p:nvPr/>
          </p:nvSpPr>
          <p:spPr bwMode="auto">
            <a:xfrm>
              <a:off x="1076" y="2437"/>
              <a:ext cx="4529"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60" name="Line 11">
              <a:extLst>
                <a:ext uri="{FF2B5EF4-FFF2-40B4-BE49-F238E27FC236}">
                  <a16:creationId xmlns:a16="http://schemas.microsoft.com/office/drawing/2014/main" id="{AAFC5732-150A-EE4E-A4BA-601968017B45}"/>
                </a:ext>
              </a:extLst>
            </p:cNvPr>
            <p:cNvSpPr>
              <a:spLocks noChangeAspect="1" noChangeShapeType="1"/>
            </p:cNvSpPr>
            <p:nvPr/>
          </p:nvSpPr>
          <p:spPr bwMode="auto">
            <a:xfrm>
              <a:off x="1076" y="3404"/>
              <a:ext cx="4529"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61" name="Rectangle 12">
              <a:extLst>
                <a:ext uri="{FF2B5EF4-FFF2-40B4-BE49-F238E27FC236}">
                  <a16:creationId xmlns:a16="http://schemas.microsoft.com/office/drawing/2014/main" id="{227D2CA4-A36D-BE44-B4B4-7ADFA7853F78}"/>
                </a:ext>
              </a:extLst>
            </p:cNvPr>
            <p:cNvSpPr>
              <a:spLocks noChangeAspect="1" noChangeArrowheads="1"/>
            </p:cNvSpPr>
            <p:nvPr/>
          </p:nvSpPr>
          <p:spPr bwMode="auto">
            <a:xfrm>
              <a:off x="1543" y="3984"/>
              <a:ext cx="62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700" b="1">
                  <a:solidFill>
                    <a:srgbClr val="000000"/>
                  </a:solidFill>
                  <a:latin typeface="Times New Roman" panose="02020603050405020304" pitchFamily="18" charset="0"/>
                </a:rPr>
                <a:t>-</a:t>
              </a:r>
            </a:p>
          </p:txBody>
        </p:sp>
      </p:grpSp>
    </p:spTree>
    <p:extLst>
      <p:ext uri="{BB962C8B-B14F-4D97-AF65-F5344CB8AC3E}">
        <p14:creationId xmlns:p14="http://schemas.microsoft.com/office/powerpoint/2010/main" val="19265483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2466"/>
                                        </p:tgtEl>
                                        <p:attrNameLst>
                                          <p:attrName>style.visibility</p:attrName>
                                        </p:attrNameLst>
                                      </p:cBhvr>
                                      <p:to>
                                        <p:strVal val="visible"/>
                                      </p:to>
                                    </p:set>
                                    <p:anim calcmode="lin" valueType="num">
                                      <p:cBhvr additive="base">
                                        <p:cTn id="7" dur="500" fill="hold"/>
                                        <p:tgtEl>
                                          <p:spTgt spid="62466"/>
                                        </p:tgtEl>
                                        <p:attrNameLst>
                                          <p:attrName>ppt_x</p:attrName>
                                        </p:attrNameLst>
                                      </p:cBhvr>
                                      <p:tavLst>
                                        <p:tav tm="0">
                                          <p:val>
                                            <p:strVal val="0-#ppt_w/2"/>
                                          </p:val>
                                        </p:tav>
                                        <p:tav tm="100000">
                                          <p:val>
                                            <p:strVal val="#ppt_x"/>
                                          </p:val>
                                        </p:tav>
                                      </p:tavLst>
                                    </p:anim>
                                    <p:anim calcmode="lin" valueType="num">
                                      <p:cBhvr additive="base">
                                        <p:cTn id="8" dur="500" fill="hold"/>
                                        <p:tgtEl>
                                          <p:spTgt spid="624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48C3A716-E91E-2D4E-AB8A-B641140F3C1C}"/>
              </a:ext>
            </a:extLst>
          </p:cNvPr>
          <p:cNvSpPr>
            <a:spLocks noGrp="1" noChangeArrowheads="1"/>
          </p:cNvSpPr>
          <p:nvPr>
            <p:ph type="body" idx="1"/>
          </p:nvPr>
        </p:nvSpPr>
        <p:spPr>
          <a:xfrm>
            <a:off x="2033588" y="1295400"/>
            <a:ext cx="8405812" cy="4800600"/>
          </a:xfrm>
        </p:spPr>
        <p:txBody>
          <a:bodyPr/>
          <a:lstStyle/>
          <a:p>
            <a:pPr marL="0" indent="0">
              <a:spcBef>
                <a:spcPct val="0"/>
              </a:spcBef>
            </a:pPr>
            <a:r>
              <a:rPr lang="en-US" altLang="en-US" sz="2800" dirty="0">
                <a:solidFill>
                  <a:srgbClr val="CC0000"/>
                </a:solidFill>
              </a:rPr>
              <a:t>Consider data of  previous table  </a:t>
            </a:r>
          </a:p>
          <a:p>
            <a:pPr marL="0" indent="0">
              <a:spcBef>
                <a:spcPct val="0"/>
              </a:spcBef>
            </a:pPr>
            <a:r>
              <a:rPr lang="en-US" altLang="en-US" sz="2800" dirty="0">
                <a:solidFill>
                  <a:srgbClr val="CC0000"/>
                </a:solidFill>
              </a:rPr>
              <a:t>Is the proportion of respondents using the Internet for shopping the same for males and females? </a:t>
            </a:r>
            <a:br>
              <a:rPr lang="en-US" altLang="en-US" sz="2800" dirty="0">
                <a:solidFill>
                  <a:srgbClr val="CC0000"/>
                </a:solidFill>
              </a:rPr>
            </a:br>
            <a:r>
              <a:rPr lang="en-US" altLang="en-US" sz="2800" dirty="0">
                <a:solidFill>
                  <a:srgbClr val="CC0000"/>
                </a:solidFill>
              </a:rPr>
              <a:t>The null and alternative hypotheses are:</a:t>
            </a:r>
          </a:p>
          <a:p>
            <a:pPr marL="0" indent="0">
              <a:spcBef>
                <a:spcPct val="0"/>
              </a:spcBef>
              <a:buNone/>
            </a:pPr>
            <a:endParaRPr lang="en-US" altLang="en-US" sz="2800" dirty="0">
              <a:solidFill>
                <a:srgbClr val="CC0000"/>
              </a:solidFill>
            </a:endParaRPr>
          </a:p>
          <a:p>
            <a:pPr marL="0" indent="0">
              <a:spcBef>
                <a:spcPct val="0"/>
              </a:spcBef>
              <a:buNone/>
            </a:pPr>
            <a:endParaRPr lang="en-US" altLang="en-US" sz="2800" dirty="0">
              <a:solidFill>
                <a:srgbClr val="CC0000"/>
              </a:solidFill>
            </a:endParaRPr>
          </a:p>
          <a:p>
            <a:pPr marL="0" indent="0">
              <a:spcBef>
                <a:spcPct val="0"/>
              </a:spcBef>
              <a:buNone/>
            </a:pPr>
            <a:endParaRPr lang="en-US" altLang="en-US" sz="2800" dirty="0">
              <a:solidFill>
                <a:srgbClr val="CC0000"/>
              </a:solidFill>
            </a:endParaRPr>
          </a:p>
          <a:p>
            <a:pPr marL="0" indent="0">
              <a:spcBef>
                <a:spcPct val="0"/>
              </a:spcBef>
              <a:buNone/>
            </a:pPr>
            <a:endParaRPr lang="en-US" altLang="en-US" sz="2800" dirty="0">
              <a:solidFill>
                <a:srgbClr val="CC0000"/>
              </a:solidFill>
            </a:endParaRPr>
          </a:p>
          <a:p>
            <a:pPr marL="0" indent="0">
              <a:spcBef>
                <a:spcPct val="0"/>
              </a:spcBef>
            </a:pPr>
            <a:r>
              <a:rPr lang="en-US" altLang="en-US" sz="2800" dirty="0">
                <a:solidFill>
                  <a:srgbClr val="CC0000"/>
                </a:solidFill>
              </a:rPr>
              <a:t>The test statistic is similar to the one for difference of means, with a different formula for standard error.</a:t>
            </a:r>
          </a:p>
          <a:p>
            <a:pPr marL="0" indent="0">
              <a:spcBef>
                <a:spcPct val="0"/>
              </a:spcBef>
              <a:buNone/>
            </a:pPr>
            <a:endParaRPr lang="en-US" altLang="en-US" sz="2800" dirty="0">
              <a:solidFill>
                <a:srgbClr val="CC0000"/>
              </a:solidFill>
            </a:endParaRPr>
          </a:p>
          <a:p>
            <a:pPr marL="0" indent="0">
              <a:spcBef>
                <a:spcPct val="0"/>
              </a:spcBef>
              <a:buNone/>
            </a:pPr>
            <a:endParaRPr lang="en-US" altLang="en-US" sz="2800" dirty="0">
              <a:solidFill>
                <a:srgbClr val="CC0000"/>
              </a:solidFill>
            </a:endParaRPr>
          </a:p>
        </p:txBody>
      </p:sp>
      <p:sp>
        <p:nvSpPr>
          <p:cNvPr id="64515" name="Rectangle 3">
            <a:extLst>
              <a:ext uri="{FF2B5EF4-FFF2-40B4-BE49-F238E27FC236}">
                <a16:creationId xmlns:a16="http://schemas.microsoft.com/office/drawing/2014/main" id="{CD82E3C8-1219-B646-8585-8C79303D93BD}"/>
              </a:ext>
            </a:extLst>
          </p:cNvPr>
          <p:cNvSpPr>
            <a:spLocks noGrp="1" noChangeArrowheads="1"/>
          </p:cNvSpPr>
          <p:nvPr>
            <p:ph type="title"/>
          </p:nvPr>
        </p:nvSpPr>
        <p:spPr>
          <a:xfrm>
            <a:off x="1524000" y="357188"/>
            <a:ext cx="9144000" cy="557212"/>
          </a:xfrm>
          <a:noFill/>
        </p:spPr>
        <p:txBody>
          <a:bodyPr anchor="b">
            <a:noAutofit/>
          </a:bodyPr>
          <a:lstStyle/>
          <a:p>
            <a:pPr algn="l" eaLnBrk="1" hangingPunct="1"/>
            <a:r>
              <a:rPr lang="en-US" altLang="en-US" sz="2000" b="1" dirty="0">
                <a:solidFill>
                  <a:srgbClr val="800080"/>
                </a:solidFill>
              </a:rPr>
              <a:t>Two Independent Samples: Proportions</a:t>
            </a:r>
          </a:p>
        </p:txBody>
      </p:sp>
      <p:pic>
        <p:nvPicPr>
          <p:cNvPr id="25604" name="Picture 5">
            <a:extLst>
              <a:ext uri="{FF2B5EF4-FFF2-40B4-BE49-F238E27FC236}">
                <a16:creationId xmlns:a16="http://schemas.microsoft.com/office/drawing/2014/main" id="{C31759BE-CC28-254A-9E01-AE59F649A3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505200"/>
            <a:ext cx="24384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31789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4515"/>
                                        </p:tgtEl>
                                        <p:attrNameLst>
                                          <p:attrName>style.visibility</p:attrName>
                                        </p:attrNameLst>
                                      </p:cBhvr>
                                      <p:to>
                                        <p:strVal val="visible"/>
                                      </p:to>
                                    </p:set>
                                    <p:anim calcmode="lin" valueType="num">
                                      <p:cBhvr additive="base">
                                        <p:cTn id="7" dur="500" fill="hold"/>
                                        <p:tgtEl>
                                          <p:spTgt spid="64515"/>
                                        </p:tgtEl>
                                        <p:attrNameLst>
                                          <p:attrName>ppt_x</p:attrName>
                                        </p:attrNameLst>
                                      </p:cBhvr>
                                      <p:tavLst>
                                        <p:tav tm="0">
                                          <p:val>
                                            <p:strVal val="0-#ppt_w/2"/>
                                          </p:val>
                                        </p:tav>
                                        <p:tav tm="100000">
                                          <p:val>
                                            <p:strVal val="#ppt_x"/>
                                          </p:val>
                                        </p:tav>
                                      </p:tavLst>
                                    </p:anim>
                                    <p:anim calcmode="lin" valueType="num">
                                      <p:cBhvr additive="base">
                                        <p:cTn id="8" dur="500" fill="hold"/>
                                        <p:tgtEl>
                                          <p:spTgt spid="6451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4514"/>
                                        </p:tgtEl>
                                        <p:attrNameLst>
                                          <p:attrName>style.visibility</p:attrName>
                                        </p:attrNameLst>
                                      </p:cBhvr>
                                      <p:to>
                                        <p:strVal val="visible"/>
                                      </p:to>
                                    </p:set>
                                    <p:anim calcmode="lin" valueType="num">
                                      <p:cBhvr additive="base">
                                        <p:cTn id="12" dur="500" fill="hold"/>
                                        <p:tgtEl>
                                          <p:spTgt spid="64514"/>
                                        </p:tgtEl>
                                        <p:attrNameLst>
                                          <p:attrName>ppt_x</p:attrName>
                                        </p:attrNameLst>
                                      </p:cBhvr>
                                      <p:tavLst>
                                        <p:tav tm="0">
                                          <p:val>
                                            <p:strVal val="0-#ppt_w/2"/>
                                          </p:val>
                                        </p:tav>
                                        <p:tav tm="100000">
                                          <p:val>
                                            <p:strVal val="#ppt_x"/>
                                          </p:val>
                                        </p:tav>
                                      </p:tavLst>
                                    </p:anim>
                                    <p:anim calcmode="lin" valueType="num">
                                      <p:cBhvr additive="base">
                                        <p:cTn id="13" dur="500" fill="hold"/>
                                        <p:tgtEl>
                                          <p:spTgt spid="645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autoUpdateAnimBg="0"/>
      <p:bldP spid="64515"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8EF2C6CC-8AF3-5142-A69E-7663497F0CBE}"/>
              </a:ext>
            </a:extLst>
          </p:cNvPr>
          <p:cNvSpPr>
            <a:spLocks noGrp="1" noChangeArrowheads="1"/>
          </p:cNvSpPr>
          <p:nvPr>
            <p:ph type="title"/>
          </p:nvPr>
        </p:nvSpPr>
        <p:spPr>
          <a:xfrm>
            <a:off x="1905000" y="762001"/>
            <a:ext cx="7793038" cy="1050925"/>
          </a:xfrm>
        </p:spPr>
        <p:txBody>
          <a:bodyPr>
            <a:normAutofit fontScale="90000"/>
          </a:bodyPr>
          <a:lstStyle/>
          <a:p>
            <a:pPr eaLnBrk="1" hangingPunct="1"/>
            <a:r>
              <a:rPr lang="en-US" altLang="en-US" sz="3600" b="1" dirty="0">
                <a:solidFill>
                  <a:srgbClr val="800080"/>
                </a:solidFill>
              </a:rPr>
              <a:t> </a:t>
            </a:r>
            <a:r>
              <a:rPr lang="en-US" altLang="en-US" sz="2700" b="1" dirty="0">
                <a:solidFill>
                  <a:srgbClr val="800080"/>
                </a:solidFill>
              </a:rPr>
              <a:t>Summary of Hypothesis Tests</a:t>
            </a:r>
            <a:br>
              <a:rPr lang="en-US" altLang="en-US" sz="2700" b="1" dirty="0">
                <a:solidFill>
                  <a:srgbClr val="800080"/>
                </a:solidFill>
              </a:rPr>
            </a:br>
            <a:r>
              <a:rPr lang="en-US" altLang="en-US" sz="2700" b="1" dirty="0">
                <a:solidFill>
                  <a:srgbClr val="800080"/>
                </a:solidFill>
              </a:rPr>
              <a:t>for Differences</a:t>
            </a:r>
          </a:p>
        </p:txBody>
      </p:sp>
      <p:sp>
        <p:nvSpPr>
          <p:cNvPr id="26627" name="Rectangle 4">
            <a:extLst>
              <a:ext uri="{FF2B5EF4-FFF2-40B4-BE49-F238E27FC236}">
                <a16:creationId xmlns:a16="http://schemas.microsoft.com/office/drawing/2014/main" id="{74A152C3-6370-234D-B2AE-B65E675519B4}"/>
              </a:ext>
            </a:extLst>
          </p:cNvPr>
          <p:cNvSpPr>
            <a:spLocks noChangeArrowheads="1"/>
          </p:cNvSpPr>
          <p:nvPr/>
        </p:nvSpPr>
        <p:spPr bwMode="auto">
          <a:xfrm>
            <a:off x="3965576" y="2954339"/>
            <a:ext cx="11113" cy="4984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628" name="Rectangle 9">
            <a:extLst>
              <a:ext uri="{FF2B5EF4-FFF2-40B4-BE49-F238E27FC236}">
                <a16:creationId xmlns:a16="http://schemas.microsoft.com/office/drawing/2014/main" id="{79521E1E-4034-AF44-B5E6-F15D003C93C6}"/>
              </a:ext>
            </a:extLst>
          </p:cNvPr>
          <p:cNvSpPr>
            <a:spLocks noChangeArrowheads="1"/>
          </p:cNvSpPr>
          <p:nvPr/>
        </p:nvSpPr>
        <p:spPr bwMode="auto">
          <a:xfrm>
            <a:off x="2246313" y="5995989"/>
            <a:ext cx="7802562" cy="952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629" name="Rectangle 11">
            <a:extLst>
              <a:ext uri="{FF2B5EF4-FFF2-40B4-BE49-F238E27FC236}">
                <a16:creationId xmlns:a16="http://schemas.microsoft.com/office/drawing/2014/main" id="{4B8E84DC-9D1E-8444-BF17-B01C64C3CDD5}"/>
              </a:ext>
            </a:extLst>
          </p:cNvPr>
          <p:cNvSpPr>
            <a:spLocks noChangeArrowheads="1"/>
          </p:cNvSpPr>
          <p:nvPr/>
        </p:nvSpPr>
        <p:spPr bwMode="auto">
          <a:xfrm>
            <a:off x="3965576" y="3462338"/>
            <a:ext cx="11113" cy="30734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630" name="Rectangle 12">
            <a:extLst>
              <a:ext uri="{FF2B5EF4-FFF2-40B4-BE49-F238E27FC236}">
                <a16:creationId xmlns:a16="http://schemas.microsoft.com/office/drawing/2014/main" id="{D2009F8C-F0BE-0A4C-BC37-A84B113A80E3}"/>
              </a:ext>
            </a:extLst>
          </p:cNvPr>
          <p:cNvSpPr>
            <a:spLocks noChangeArrowheads="1"/>
          </p:cNvSpPr>
          <p:nvPr/>
        </p:nvSpPr>
        <p:spPr bwMode="auto">
          <a:xfrm>
            <a:off x="10048876" y="3452814"/>
            <a:ext cx="11113" cy="952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631" name="Rectangle 13">
            <a:extLst>
              <a:ext uri="{FF2B5EF4-FFF2-40B4-BE49-F238E27FC236}">
                <a16:creationId xmlns:a16="http://schemas.microsoft.com/office/drawing/2014/main" id="{E870B1A1-651E-0741-ACB0-274855DC18B5}"/>
              </a:ext>
            </a:extLst>
          </p:cNvPr>
          <p:cNvSpPr>
            <a:spLocks noChangeArrowheads="1"/>
          </p:cNvSpPr>
          <p:nvPr/>
        </p:nvSpPr>
        <p:spPr bwMode="auto">
          <a:xfrm>
            <a:off x="10048876" y="3702051"/>
            <a:ext cx="11113" cy="952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632" name="Rectangle 14">
            <a:extLst>
              <a:ext uri="{FF2B5EF4-FFF2-40B4-BE49-F238E27FC236}">
                <a16:creationId xmlns:a16="http://schemas.microsoft.com/office/drawing/2014/main" id="{E23E3C54-4E0D-164E-A4C8-A6CA40555F7E}"/>
              </a:ext>
            </a:extLst>
          </p:cNvPr>
          <p:cNvSpPr>
            <a:spLocks noChangeArrowheads="1"/>
          </p:cNvSpPr>
          <p:nvPr/>
        </p:nvSpPr>
        <p:spPr bwMode="auto">
          <a:xfrm>
            <a:off x="10048876" y="3951289"/>
            <a:ext cx="11113" cy="952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633" name="Rectangle 15">
            <a:extLst>
              <a:ext uri="{FF2B5EF4-FFF2-40B4-BE49-F238E27FC236}">
                <a16:creationId xmlns:a16="http://schemas.microsoft.com/office/drawing/2014/main" id="{A51498C3-1F54-224F-9BCB-2E916EA648D7}"/>
              </a:ext>
            </a:extLst>
          </p:cNvPr>
          <p:cNvSpPr>
            <a:spLocks noChangeArrowheads="1"/>
          </p:cNvSpPr>
          <p:nvPr/>
        </p:nvSpPr>
        <p:spPr bwMode="auto">
          <a:xfrm>
            <a:off x="10048876" y="4200526"/>
            <a:ext cx="11113" cy="952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634" name="Rectangle 16">
            <a:extLst>
              <a:ext uri="{FF2B5EF4-FFF2-40B4-BE49-F238E27FC236}">
                <a16:creationId xmlns:a16="http://schemas.microsoft.com/office/drawing/2014/main" id="{5439F271-DD60-6949-800A-D5844A06C0EC}"/>
              </a:ext>
            </a:extLst>
          </p:cNvPr>
          <p:cNvSpPr>
            <a:spLocks noChangeArrowheads="1"/>
          </p:cNvSpPr>
          <p:nvPr/>
        </p:nvSpPr>
        <p:spPr bwMode="auto">
          <a:xfrm>
            <a:off x="10048876" y="4448176"/>
            <a:ext cx="11113" cy="1111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635" name="Rectangle 17">
            <a:extLst>
              <a:ext uri="{FF2B5EF4-FFF2-40B4-BE49-F238E27FC236}">
                <a16:creationId xmlns:a16="http://schemas.microsoft.com/office/drawing/2014/main" id="{C6E40B0A-673C-AA43-B6BC-BA0C6C81E452}"/>
              </a:ext>
            </a:extLst>
          </p:cNvPr>
          <p:cNvSpPr>
            <a:spLocks noChangeArrowheads="1"/>
          </p:cNvSpPr>
          <p:nvPr/>
        </p:nvSpPr>
        <p:spPr bwMode="auto">
          <a:xfrm>
            <a:off x="10048876" y="4946651"/>
            <a:ext cx="11113" cy="1111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636" name="Rectangle 18">
            <a:extLst>
              <a:ext uri="{FF2B5EF4-FFF2-40B4-BE49-F238E27FC236}">
                <a16:creationId xmlns:a16="http://schemas.microsoft.com/office/drawing/2014/main" id="{A26EAB05-AFCE-8D4D-9C2A-166497539BA6}"/>
              </a:ext>
            </a:extLst>
          </p:cNvPr>
          <p:cNvSpPr>
            <a:spLocks noChangeArrowheads="1"/>
          </p:cNvSpPr>
          <p:nvPr/>
        </p:nvSpPr>
        <p:spPr bwMode="auto">
          <a:xfrm>
            <a:off x="10048876" y="5195888"/>
            <a:ext cx="11113" cy="111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637" name="Rectangle 19">
            <a:extLst>
              <a:ext uri="{FF2B5EF4-FFF2-40B4-BE49-F238E27FC236}">
                <a16:creationId xmlns:a16="http://schemas.microsoft.com/office/drawing/2014/main" id="{9E6EEEC7-2649-6347-BDE0-4879CB47F073}"/>
              </a:ext>
            </a:extLst>
          </p:cNvPr>
          <p:cNvSpPr>
            <a:spLocks noChangeArrowheads="1"/>
          </p:cNvSpPr>
          <p:nvPr/>
        </p:nvSpPr>
        <p:spPr bwMode="auto">
          <a:xfrm>
            <a:off x="10048876" y="5746751"/>
            <a:ext cx="11113" cy="952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638" name="Rectangle 20">
            <a:extLst>
              <a:ext uri="{FF2B5EF4-FFF2-40B4-BE49-F238E27FC236}">
                <a16:creationId xmlns:a16="http://schemas.microsoft.com/office/drawing/2014/main" id="{64C239CA-FA6E-A04D-99C7-1FFE1D987ED0}"/>
              </a:ext>
            </a:extLst>
          </p:cNvPr>
          <p:cNvSpPr>
            <a:spLocks noChangeArrowheads="1"/>
          </p:cNvSpPr>
          <p:nvPr/>
        </p:nvSpPr>
        <p:spPr bwMode="auto">
          <a:xfrm>
            <a:off x="10048876" y="5995989"/>
            <a:ext cx="11113" cy="952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639" name="Rectangle 21">
            <a:extLst>
              <a:ext uri="{FF2B5EF4-FFF2-40B4-BE49-F238E27FC236}">
                <a16:creationId xmlns:a16="http://schemas.microsoft.com/office/drawing/2014/main" id="{38146BEA-3B7C-0142-AFE9-5D2B6E19BA44}"/>
              </a:ext>
            </a:extLst>
          </p:cNvPr>
          <p:cNvSpPr>
            <a:spLocks noChangeArrowheads="1"/>
          </p:cNvSpPr>
          <p:nvPr/>
        </p:nvSpPr>
        <p:spPr bwMode="auto">
          <a:xfrm>
            <a:off x="10048876" y="6254751"/>
            <a:ext cx="11113" cy="1111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640" name="Rectangle 22">
            <a:extLst>
              <a:ext uri="{FF2B5EF4-FFF2-40B4-BE49-F238E27FC236}">
                <a16:creationId xmlns:a16="http://schemas.microsoft.com/office/drawing/2014/main" id="{765B4F06-2F1C-E84C-979E-13F471B312D5}"/>
              </a:ext>
            </a:extLst>
          </p:cNvPr>
          <p:cNvSpPr>
            <a:spLocks noChangeArrowheads="1"/>
          </p:cNvSpPr>
          <p:nvPr/>
        </p:nvSpPr>
        <p:spPr bwMode="auto">
          <a:xfrm>
            <a:off x="10048876" y="6513513"/>
            <a:ext cx="11113" cy="111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26641" name="Group 25">
            <a:extLst>
              <a:ext uri="{FF2B5EF4-FFF2-40B4-BE49-F238E27FC236}">
                <a16:creationId xmlns:a16="http://schemas.microsoft.com/office/drawing/2014/main" id="{3CDBC939-C095-F340-BA9D-CF6B9A607518}"/>
              </a:ext>
            </a:extLst>
          </p:cNvPr>
          <p:cNvGrpSpPr>
            <a:grpSpLocks/>
          </p:cNvGrpSpPr>
          <p:nvPr/>
        </p:nvGrpSpPr>
        <p:grpSpPr bwMode="auto">
          <a:xfrm>
            <a:off x="1752601" y="1371601"/>
            <a:ext cx="7781925" cy="4848225"/>
            <a:chOff x="161" y="1030"/>
            <a:chExt cx="4902" cy="3054"/>
          </a:xfrm>
        </p:grpSpPr>
        <p:sp>
          <p:nvSpPr>
            <p:cNvPr id="26658" name="Rectangle 26">
              <a:extLst>
                <a:ext uri="{FF2B5EF4-FFF2-40B4-BE49-F238E27FC236}">
                  <a16:creationId xmlns:a16="http://schemas.microsoft.com/office/drawing/2014/main" id="{ABD7CE18-13A2-084E-A15C-59F13BB35724}"/>
                </a:ext>
              </a:extLst>
            </p:cNvPr>
            <p:cNvSpPr>
              <a:spLocks noChangeArrowheads="1"/>
            </p:cNvSpPr>
            <p:nvPr/>
          </p:nvSpPr>
          <p:spPr bwMode="auto">
            <a:xfrm>
              <a:off x="258" y="1030"/>
              <a:ext cx="1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000">
                <a:solidFill>
                  <a:srgbClr val="000000"/>
                </a:solidFill>
                <a:latin typeface="Tahoma" panose="020B0604030504040204" pitchFamily="34" charset="0"/>
              </a:endParaRPr>
            </a:p>
          </p:txBody>
        </p:sp>
        <p:sp>
          <p:nvSpPr>
            <p:cNvPr id="26659" name="Rectangle 27">
              <a:extLst>
                <a:ext uri="{FF2B5EF4-FFF2-40B4-BE49-F238E27FC236}">
                  <a16:creationId xmlns:a16="http://schemas.microsoft.com/office/drawing/2014/main" id="{88708DFD-F2F1-F44C-8647-E6D6D14C6EA5}"/>
                </a:ext>
              </a:extLst>
            </p:cNvPr>
            <p:cNvSpPr>
              <a:spLocks noChangeArrowheads="1"/>
            </p:cNvSpPr>
            <p:nvPr/>
          </p:nvSpPr>
          <p:spPr bwMode="auto">
            <a:xfrm>
              <a:off x="161" y="1880"/>
              <a:ext cx="4902" cy="2204"/>
            </a:xfrm>
            <a:prstGeom prst="rect">
              <a:avLst/>
            </a:prstGeom>
            <a:solidFill>
              <a:srgbClr val="FFFFCC"/>
            </a:solidFill>
            <a:ln w="12700">
              <a:solidFill>
                <a:srgbClr val="CC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1400" b="1">
                <a:latin typeface="Tahoma" panose="020B0604030504040204" pitchFamily="34" charset="0"/>
              </a:endParaRPr>
            </a:p>
          </p:txBody>
        </p:sp>
      </p:grpSp>
      <p:sp>
        <p:nvSpPr>
          <p:cNvPr id="26642" name="Rectangle 28">
            <a:extLst>
              <a:ext uri="{FF2B5EF4-FFF2-40B4-BE49-F238E27FC236}">
                <a16:creationId xmlns:a16="http://schemas.microsoft.com/office/drawing/2014/main" id="{60CEEAEA-9A88-BC4D-A0B2-C2E3A3E7C235}"/>
              </a:ext>
            </a:extLst>
          </p:cNvPr>
          <p:cNvSpPr>
            <a:spLocks noChangeArrowheads="1"/>
          </p:cNvSpPr>
          <p:nvPr/>
        </p:nvSpPr>
        <p:spPr bwMode="auto">
          <a:xfrm>
            <a:off x="2383208" y="2998788"/>
            <a:ext cx="58028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a:solidFill>
                  <a:srgbClr val="FF0000"/>
                </a:solidFill>
                <a:latin typeface="Tahoma" panose="020B0604030504040204" pitchFamily="34" charset="0"/>
              </a:rPr>
              <a:t>Sample</a:t>
            </a:r>
            <a:endParaRPr lang="en-US" altLang="en-US" sz="1400">
              <a:latin typeface="Tahoma" panose="020B0604030504040204" pitchFamily="34" charset="0"/>
            </a:endParaRPr>
          </a:p>
        </p:txBody>
      </p:sp>
      <p:sp>
        <p:nvSpPr>
          <p:cNvPr id="26643" name="Rectangle 29">
            <a:extLst>
              <a:ext uri="{FF2B5EF4-FFF2-40B4-BE49-F238E27FC236}">
                <a16:creationId xmlns:a16="http://schemas.microsoft.com/office/drawing/2014/main" id="{B24E5978-7746-A847-9391-32EB1A985E68}"/>
              </a:ext>
            </a:extLst>
          </p:cNvPr>
          <p:cNvSpPr>
            <a:spLocks noChangeArrowheads="1"/>
          </p:cNvSpPr>
          <p:nvPr/>
        </p:nvSpPr>
        <p:spPr bwMode="auto">
          <a:xfrm>
            <a:off x="3712056" y="2998788"/>
            <a:ext cx="8658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a:solidFill>
                  <a:srgbClr val="FF0000"/>
                </a:solidFill>
                <a:latin typeface="Tahoma" panose="020B0604030504040204" pitchFamily="34" charset="0"/>
              </a:rPr>
              <a:t>Application</a:t>
            </a:r>
            <a:endParaRPr lang="en-US" altLang="en-US" sz="1400">
              <a:latin typeface="Tahoma" panose="020B0604030504040204" pitchFamily="34" charset="0"/>
            </a:endParaRPr>
          </a:p>
        </p:txBody>
      </p:sp>
      <p:sp>
        <p:nvSpPr>
          <p:cNvPr id="26644" name="Rectangle 30">
            <a:extLst>
              <a:ext uri="{FF2B5EF4-FFF2-40B4-BE49-F238E27FC236}">
                <a16:creationId xmlns:a16="http://schemas.microsoft.com/office/drawing/2014/main" id="{D4EF9C1E-3A43-1F42-8E6D-45CFE4A6DC43}"/>
              </a:ext>
            </a:extLst>
          </p:cNvPr>
          <p:cNvSpPr>
            <a:spLocks noChangeArrowheads="1"/>
          </p:cNvSpPr>
          <p:nvPr/>
        </p:nvSpPr>
        <p:spPr bwMode="auto">
          <a:xfrm>
            <a:off x="5055416" y="2998788"/>
            <a:ext cx="123662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a:solidFill>
                  <a:srgbClr val="FF0000"/>
                </a:solidFill>
                <a:latin typeface="Tahoma" panose="020B0604030504040204" pitchFamily="34" charset="0"/>
              </a:rPr>
              <a:t>Level of Scaling</a:t>
            </a:r>
            <a:endParaRPr lang="en-US" altLang="en-US" sz="1400">
              <a:latin typeface="Tahoma" panose="020B0604030504040204" pitchFamily="34" charset="0"/>
            </a:endParaRPr>
          </a:p>
        </p:txBody>
      </p:sp>
      <p:sp>
        <p:nvSpPr>
          <p:cNvPr id="26645" name="Rectangle 31">
            <a:extLst>
              <a:ext uri="{FF2B5EF4-FFF2-40B4-BE49-F238E27FC236}">
                <a16:creationId xmlns:a16="http://schemas.microsoft.com/office/drawing/2014/main" id="{5DBB239C-98AA-1C4A-8ED1-681D4114D5E6}"/>
              </a:ext>
            </a:extLst>
          </p:cNvPr>
          <p:cNvSpPr>
            <a:spLocks noChangeArrowheads="1"/>
          </p:cNvSpPr>
          <p:nvPr/>
        </p:nvSpPr>
        <p:spPr bwMode="auto">
          <a:xfrm>
            <a:off x="6838913" y="2998788"/>
            <a:ext cx="122879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a:solidFill>
                  <a:srgbClr val="FF0000"/>
                </a:solidFill>
                <a:latin typeface="Tahoma" panose="020B0604030504040204" pitchFamily="34" charset="0"/>
              </a:rPr>
              <a:t>Test/Comments</a:t>
            </a:r>
            <a:endParaRPr lang="en-US" altLang="en-US" sz="1400">
              <a:latin typeface="Tahoma" panose="020B0604030504040204" pitchFamily="34" charset="0"/>
            </a:endParaRPr>
          </a:p>
        </p:txBody>
      </p:sp>
      <p:sp>
        <p:nvSpPr>
          <p:cNvPr id="26646" name="Rectangle 32">
            <a:extLst>
              <a:ext uri="{FF2B5EF4-FFF2-40B4-BE49-F238E27FC236}">
                <a16:creationId xmlns:a16="http://schemas.microsoft.com/office/drawing/2014/main" id="{08B0BA41-AFE1-0D4F-968E-F3EA39FD5E9A}"/>
              </a:ext>
            </a:extLst>
          </p:cNvPr>
          <p:cNvSpPr>
            <a:spLocks noChangeArrowheads="1"/>
          </p:cNvSpPr>
          <p:nvPr/>
        </p:nvSpPr>
        <p:spPr bwMode="auto">
          <a:xfrm>
            <a:off x="2128974" y="4267200"/>
            <a:ext cx="95699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a:solidFill>
                  <a:srgbClr val="000080"/>
                </a:solidFill>
                <a:latin typeface="Tahoma" panose="020B0604030504040204" pitchFamily="34" charset="0"/>
              </a:rPr>
              <a:t>One Sample</a:t>
            </a:r>
            <a:endParaRPr lang="en-US" altLang="en-US" sz="1400">
              <a:latin typeface="Tahoma" panose="020B0604030504040204" pitchFamily="34" charset="0"/>
            </a:endParaRPr>
          </a:p>
        </p:txBody>
      </p:sp>
      <p:sp>
        <p:nvSpPr>
          <p:cNvPr id="26647" name="Rectangle 41">
            <a:extLst>
              <a:ext uri="{FF2B5EF4-FFF2-40B4-BE49-F238E27FC236}">
                <a16:creationId xmlns:a16="http://schemas.microsoft.com/office/drawing/2014/main" id="{0C75C603-36C4-F54E-8146-20515E2DB054}"/>
              </a:ext>
            </a:extLst>
          </p:cNvPr>
          <p:cNvSpPr>
            <a:spLocks noChangeArrowheads="1"/>
          </p:cNvSpPr>
          <p:nvPr/>
        </p:nvSpPr>
        <p:spPr bwMode="auto">
          <a:xfrm>
            <a:off x="2192474" y="5541963"/>
            <a:ext cx="95699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a:solidFill>
                  <a:srgbClr val="000080"/>
                </a:solidFill>
                <a:latin typeface="Tahoma" panose="020B0604030504040204" pitchFamily="34" charset="0"/>
              </a:rPr>
              <a:t>One Sample</a:t>
            </a:r>
            <a:endParaRPr lang="en-US" altLang="en-US" sz="1400" b="1">
              <a:latin typeface="Tahoma" panose="020B0604030504040204" pitchFamily="34" charset="0"/>
            </a:endParaRPr>
          </a:p>
        </p:txBody>
      </p:sp>
      <p:sp>
        <p:nvSpPr>
          <p:cNvPr id="26648" name="Rectangle 42">
            <a:extLst>
              <a:ext uri="{FF2B5EF4-FFF2-40B4-BE49-F238E27FC236}">
                <a16:creationId xmlns:a16="http://schemas.microsoft.com/office/drawing/2014/main" id="{530D4234-780F-8C4B-8B74-C89540437B40}"/>
              </a:ext>
            </a:extLst>
          </p:cNvPr>
          <p:cNvSpPr>
            <a:spLocks noChangeArrowheads="1"/>
          </p:cNvSpPr>
          <p:nvPr/>
        </p:nvSpPr>
        <p:spPr bwMode="auto">
          <a:xfrm>
            <a:off x="3731352" y="5562600"/>
            <a:ext cx="50654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a:solidFill>
                  <a:srgbClr val="000000"/>
                </a:solidFill>
                <a:latin typeface="Tahoma" panose="020B0604030504040204" pitchFamily="34" charset="0"/>
              </a:rPr>
              <a:t>Means</a:t>
            </a:r>
            <a:endParaRPr lang="en-US" altLang="en-US" sz="1400" b="1">
              <a:latin typeface="Tahoma" panose="020B0604030504040204" pitchFamily="34" charset="0"/>
            </a:endParaRPr>
          </a:p>
        </p:txBody>
      </p:sp>
      <p:sp>
        <p:nvSpPr>
          <p:cNvPr id="26649" name="Rectangle 43">
            <a:extLst>
              <a:ext uri="{FF2B5EF4-FFF2-40B4-BE49-F238E27FC236}">
                <a16:creationId xmlns:a16="http://schemas.microsoft.com/office/drawing/2014/main" id="{9A0069A6-0318-B240-83F9-9C6BAADCBD10}"/>
              </a:ext>
            </a:extLst>
          </p:cNvPr>
          <p:cNvSpPr>
            <a:spLocks noChangeArrowheads="1"/>
          </p:cNvSpPr>
          <p:nvPr/>
        </p:nvSpPr>
        <p:spPr bwMode="auto">
          <a:xfrm>
            <a:off x="5179276" y="5486400"/>
            <a:ext cx="48090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a:solidFill>
                  <a:srgbClr val="000000"/>
                </a:solidFill>
                <a:latin typeface="Tahoma" panose="020B0604030504040204" pitchFamily="34" charset="0"/>
              </a:rPr>
              <a:t>Metric</a:t>
            </a:r>
            <a:endParaRPr lang="en-US" altLang="en-US" sz="1400" b="1">
              <a:latin typeface="Tahoma" panose="020B0604030504040204" pitchFamily="34" charset="0"/>
            </a:endParaRPr>
          </a:p>
        </p:txBody>
      </p:sp>
      <p:sp>
        <p:nvSpPr>
          <p:cNvPr id="26650" name="Rectangle 44">
            <a:extLst>
              <a:ext uri="{FF2B5EF4-FFF2-40B4-BE49-F238E27FC236}">
                <a16:creationId xmlns:a16="http://schemas.microsoft.com/office/drawing/2014/main" id="{B88EDE94-780A-1545-BC74-98763DBBC61C}"/>
              </a:ext>
            </a:extLst>
          </p:cNvPr>
          <p:cNvSpPr>
            <a:spLocks noChangeArrowheads="1"/>
          </p:cNvSpPr>
          <p:nvPr/>
        </p:nvSpPr>
        <p:spPr bwMode="auto">
          <a:xfrm>
            <a:off x="6790767" y="5541963"/>
            <a:ext cx="11541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i="1">
                <a:solidFill>
                  <a:srgbClr val="000000"/>
                </a:solidFill>
                <a:latin typeface="Tahoma" panose="020B0604030504040204" pitchFamily="34" charset="0"/>
              </a:rPr>
              <a:t>t </a:t>
            </a:r>
            <a:endParaRPr lang="en-US" altLang="en-US" sz="1400" b="1">
              <a:latin typeface="Tahoma" panose="020B0604030504040204" pitchFamily="34" charset="0"/>
            </a:endParaRPr>
          </a:p>
        </p:txBody>
      </p:sp>
      <p:sp>
        <p:nvSpPr>
          <p:cNvPr id="26651" name="Rectangle 45">
            <a:extLst>
              <a:ext uri="{FF2B5EF4-FFF2-40B4-BE49-F238E27FC236}">
                <a16:creationId xmlns:a16="http://schemas.microsoft.com/office/drawing/2014/main" id="{98D16FC6-3026-FB4D-BCDB-23FD252C35C6}"/>
              </a:ext>
            </a:extLst>
          </p:cNvPr>
          <p:cNvSpPr>
            <a:spLocks noChangeArrowheads="1"/>
          </p:cNvSpPr>
          <p:nvPr/>
        </p:nvSpPr>
        <p:spPr bwMode="auto">
          <a:xfrm>
            <a:off x="6972853" y="5541963"/>
            <a:ext cx="217059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a:solidFill>
                  <a:srgbClr val="000000"/>
                </a:solidFill>
                <a:latin typeface="Tahoma" panose="020B0604030504040204" pitchFamily="34" charset="0"/>
              </a:rPr>
              <a:t>test, if variance is unknown</a:t>
            </a:r>
            <a:endParaRPr lang="en-US" altLang="en-US" sz="1400" b="1">
              <a:latin typeface="Tahoma" panose="020B0604030504040204" pitchFamily="34" charset="0"/>
            </a:endParaRPr>
          </a:p>
        </p:txBody>
      </p:sp>
      <p:sp>
        <p:nvSpPr>
          <p:cNvPr id="26652" name="Rectangle 46">
            <a:extLst>
              <a:ext uri="{FF2B5EF4-FFF2-40B4-BE49-F238E27FC236}">
                <a16:creationId xmlns:a16="http://schemas.microsoft.com/office/drawing/2014/main" id="{5CF193F6-E94D-F34F-BBA8-E03E831FFE2E}"/>
              </a:ext>
            </a:extLst>
          </p:cNvPr>
          <p:cNvSpPr>
            <a:spLocks noChangeArrowheads="1"/>
          </p:cNvSpPr>
          <p:nvPr/>
        </p:nvSpPr>
        <p:spPr bwMode="auto">
          <a:xfrm>
            <a:off x="6797288" y="5800725"/>
            <a:ext cx="801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i="1">
                <a:solidFill>
                  <a:srgbClr val="000000"/>
                </a:solidFill>
                <a:latin typeface="Tahoma" panose="020B0604030504040204" pitchFamily="34" charset="0"/>
              </a:rPr>
              <a:t>z</a:t>
            </a:r>
            <a:endParaRPr lang="en-US" altLang="en-US" sz="1400" b="1">
              <a:latin typeface="Tahoma" panose="020B0604030504040204" pitchFamily="34" charset="0"/>
            </a:endParaRPr>
          </a:p>
        </p:txBody>
      </p:sp>
      <p:sp>
        <p:nvSpPr>
          <p:cNvPr id="26653" name="Rectangle 47">
            <a:extLst>
              <a:ext uri="{FF2B5EF4-FFF2-40B4-BE49-F238E27FC236}">
                <a16:creationId xmlns:a16="http://schemas.microsoft.com/office/drawing/2014/main" id="{5279DB11-7682-7049-AA01-FD83AA51BBA8}"/>
              </a:ext>
            </a:extLst>
          </p:cNvPr>
          <p:cNvSpPr>
            <a:spLocks noChangeArrowheads="1"/>
          </p:cNvSpPr>
          <p:nvPr/>
        </p:nvSpPr>
        <p:spPr bwMode="auto">
          <a:xfrm>
            <a:off x="6955810" y="5800725"/>
            <a:ext cx="208403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a:solidFill>
                  <a:srgbClr val="000000"/>
                </a:solidFill>
                <a:latin typeface="Tahoma" panose="020B0604030504040204" pitchFamily="34" charset="0"/>
              </a:rPr>
              <a:t> test, if variance is  known</a:t>
            </a:r>
            <a:endParaRPr lang="en-US" altLang="en-US" sz="1400" b="1">
              <a:latin typeface="Tahoma" panose="020B0604030504040204" pitchFamily="34" charset="0"/>
            </a:endParaRPr>
          </a:p>
        </p:txBody>
      </p:sp>
      <p:sp>
        <p:nvSpPr>
          <p:cNvPr id="26654" name="Line 48">
            <a:extLst>
              <a:ext uri="{FF2B5EF4-FFF2-40B4-BE49-F238E27FC236}">
                <a16:creationId xmlns:a16="http://schemas.microsoft.com/office/drawing/2014/main" id="{AAE08126-9BAE-784C-94D7-8C09A3796FED}"/>
              </a:ext>
            </a:extLst>
          </p:cNvPr>
          <p:cNvSpPr>
            <a:spLocks noChangeShapeType="1"/>
          </p:cNvSpPr>
          <p:nvPr/>
        </p:nvSpPr>
        <p:spPr bwMode="auto">
          <a:xfrm>
            <a:off x="1779589" y="3381375"/>
            <a:ext cx="7781925" cy="0"/>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55" name="Text Box 49">
            <a:extLst>
              <a:ext uri="{FF2B5EF4-FFF2-40B4-BE49-F238E27FC236}">
                <a16:creationId xmlns:a16="http://schemas.microsoft.com/office/drawing/2014/main" id="{109162CC-2EB3-6247-A21A-31594BD81511}"/>
              </a:ext>
            </a:extLst>
          </p:cNvPr>
          <p:cNvSpPr txBox="1">
            <a:spLocks noChangeArrowheads="1"/>
          </p:cNvSpPr>
          <p:nvPr/>
        </p:nvSpPr>
        <p:spPr bwMode="auto">
          <a:xfrm>
            <a:off x="3657600" y="4267200"/>
            <a:ext cx="996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a:latin typeface="Tahoma" panose="020B0604030504040204" pitchFamily="34" charset="0"/>
              </a:rPr>
              <a:t>Proportion</a:t>
            </a:r>
          </a:p>
        </p:txBody>
      </p:sp>
      <p:sp>
        <p:nvSpPr>
          <p:cNvPr id="26656" name="Text Box 50">
            <a:extLst>
              <a:ext uri="{FF2B5EF4-FFF2-40B4-BE49-F238E27FC236}">
                <a16:creationId xmlns:a16="http://schemas.microsoft.com/office/drawing/2014/main" id="{8F7066C3-9BE8-F84C-84D4-1C05E908C14C}"/>
              </a:ext>
            </a:extLst>
          </p:cNvPr>
          <p:cNvSpPr txBox="1">
            <a:spLocks noChangeArrowheads="1"/>
          </p:cNvSpPr>
          <p:nvPr/>
        </p:nvSpPr>
        <p:spPr bwMode="auto">
          <a:xfrm>
            <a:off x="5105400" y="4267200"/>
            <a:ext cx="660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a:latin typeface="Tahoma" panose="020B0604030504040204" pitchFamily="34" charset="0"/>
              </a:rPr>
              <a:t>Metric</a:t>
            </a:r>
          </a:p>
        </p:txBody>
      </p:sp>
      <p:sp>
        <p:nvSpPr>
          <p:cNvPr id="26657" name="Text Box 51">
            <a:extLst>
              <a:ext uri="{FF2B5EF4-FFF2-40B4-BE49-F238E27FC236}">
                <a16:creationId xmlns:a16="http://schemas.microsoft.com/office/drawing/2014/main" id="{AF3C9D96-C5CE-AF42-9807-6BA525EF2EAB}"/>
              </a:ext>
            </a:extLst>
          </p:cNvPr>
          <p:cNvSpPr txBox="1">
            <a:spLocks noChangeArrowheads="1"/>
          </p:cNvSpPr>
          <p:nvPr/>
        </p:nvSpPr>
        <p:spPr bwMode="auto">
          <a:xfrm>
            <a:off x="6858000" y="4267200"/>
            <a:ext cx="630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i="1">
                <a:latin typeface="Tahoma" panose="020B0604030504040204" pitchFamily="34" charset="0"/>
              </a:rPr>
              <a:t>Z</a:t>
            </a:r>
            <a:r>
              <a:rPr lang="en-US" altLang="en-US" sz="1400">
                <a:latin typeface="Tahoma" panose="020B0604030504040204" pitchFamily="34" charset="0"/>
              </a:rPr>
              <a:t> test</a:t>
            </a:r>
          </a:p>
        </p:txBody>
      </p:sp>
    </p:spTree>
    <p:extLst>
      <p:ext uri="{BB962C8B-B14F-4D97-AF65-F5344CB8AC3E}">
        <p14:creationId xmlns:p14="http://schemas.microsoft.com/office/powerpoint/2010/main" val="115943545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1378"/>
                                        </p:tgtEl>
                                        <p:attrNameLst>
                                          <p:attrName>style.visibility</p:attrName>
                                        </p:attrNameLst>
                                      </p:cBhvr>
                                      <p:to>
                                        <p:strVal val="visible"/>
                                      </p:to>
                                    </p:set>
                                    <p:anim calcmode="lin" valueType="num">
                                      <p:cBhvr additive="base">
                                        <p:cTn id="7" dur="500" fill="hold"/>
                                        <p:tgtEl>
                                          <p:spTgt spid="101378"/>
                                        </p:tgtEl>
                                        <p:attrNameLst>
                                          <p:attrName>ppt_x</p:attrName>
                                        </p:attrNameLst>
                                      </p:cBhvr>
                                      <p:tavLst>
                                        <p:tav tm="0">
                                          <p:val>
                                            <p:strVal val="0-#ppt_w/2"/>
                                          </p:val>
                                        </p:tav>
                                        <p:tav tm="100000">
                                          <p:val>
                                            <p:strVal val="#ppt_x"/>
                                          </p:val>
                                        </p:tav>
                                      </p:tavLst>
                                    </p:anim>
                                    <p:anim calcmode="lin" valueType="num">
                                      <p:cBhvr additive="base">
                                        <p:cTn id="8" dur="500" fill="hold"/>
                                        <p:tgtEl>
                                          <p:spTgt spid="1013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B6030AE0-B361-DB41-B8E0-40C0A1BBFF7D}"/>
              </a:ext>
            </a:extLst>
          </p:cNvPr>
          <p:cNvSpPr>
            <a:spLocks noGrp="1" noChangeArrowheads="1"/>
          </p:cNvSpPr>
          <p:nvPr>
            <p:ph type="title"/>
          </p:nvPr>
        </p:nvSpPr>
        <p:spPr>
          <a:xfrm>
            <a:off x="1709739" y="177801"/>
            <a:ext cx="7793037" cy="1063625"/>
          </a:xfrm>
        </p:spPr>
        <p:txBody>
          <a:bodyPr>
            <a:noAutofit/>
          </a:bodyPr>
          <a:lstStyle/>
          <a:p>
            <a:pPr eaLnBrk="1" hangingPunct="1"/>
            <a:r>
              <a:rPr lang="en-US" altLang="en-US" b="1" dirty="0">
                <a:solidFill>
                  <a:srgbClr val="800080"/>
                </a:solidFill>
              </a:rPr>
              <a:t>Summary of Hypothesis Tests</a:t>
            </a:r>
            <a:br>
              <a:rPr lang="en-US" altLang="en-US" b="1" dirty="0">
                <a:solidFill>
                  <a:srgbClr val="800080"/>
                </a:solidFill>
              </a:rPr>
            </a:br>
            <a:r>
              <a:rPr lang="en-US" altLang="en-US" b="1" dirty="0">
                <a:solidFill>
                  <a:srgbClr val="800080"/>
                </a:solidFill>
              </a:rPr>
              <a:t>for Differences</a:t>
            </a:r>
          </a:p>
        </p:txBody>
      </p:sp>
      <p:sp>
        <p:nvSpPr>
          <p:cNvPr id="27651" name="Rectangle 4">
            <a:extLst>
              <a:ext uri="{FF2B5EF4-FFF2-40B4-BE49-F238E27FC236}">
                <a16:creationId xmlns:a16="http://schemas.microsoft.com/office/drawing/2014/main" id="{180853B6-D5FC-C64E-B8B3-A43F9AE899E7}"/>
              </a:ext>
            </a:extLst>
          </p:cNvPr>
          <p:cNvSpPr>
            <a:spLocks noChangeArrowheads="1"/>
          </p:cNvSpPr>
          <p:nvPr/>
        </p:nvSpPr>
        <p:spPr bwMode="auto">
          <a:xfrm>
            <a:off x="1827214" y="1616075"/>
            <a:ext cx="8510587" cy="4635500"/>
          </a:xfrm>
          <a:prstGeom prst="rect">
            <a:avLst/>
          </a:prstGeom>
          <a:solidFill>
            <a:srgbClr val="FFFFCC"/>
          </a:solidFill>
          <a:ln w="28575">
            <a:solidFill>
              <a:srgbClr val="CC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27652" name="Group 6">
            <a:extLst>
              <a:ext uri="{FF2B5EF4-FFF2-40B4-BE49-F238E27FC236}">
                <a16:creationId xmlns:a16="http://schemas.microsoft.com/office/drawing/2014/main" id="{515F0923-1AC5-F747-A7F5-DA50D6A893BD}"/>
              </a:ext>
            </a:extLst>
          </p:cNvPr>
          <p:cNvGrpSpPr>
            <a:grpSpLocks/>
          </p:cNvGrpSpPr>
          <p:nvPr/>
        </p:nvGrpSpPr>
        <p:grpSpPr bwMode="auto">
          <a:xfrm>
            <a:off x="1814513" y="2014539"/>
            <a:ext cx="8494712" cy="2816225"/>
            <a:chOff x="104" y="1379"/>
            <a:chExt cx="5405" cy="1774"/>
          </a:xfrm>
        </p:grpSpPr>
        <p:sp>
          <p:nvSpPr>
            <p:cNvPr id="27770" name="Line 7">
              <a:extLst>
                <a:ext uri="{FF2B5EF4-FFF2-40B4-BE49-F238E27FC236}">
                  <a16:creationId xmlns:a16="http://schemas.microsoft.com/office/drawing/2014/main" id="{ED9EEEB1-C736-8940-98C8-6454A15F0F61}"/>
                </a:ext>
              </a:extLst>
            </p:cNvPr>
            <p:cNvSpPr>
              <a:spLocks noChangeShapeType="1"/>
            </p:cNvSpPr>
            <p:nvPr/>
          </p:nvSpPr>
          <p:spPr bwMode="auto">
            <a:xfrm>
              <a:off x="104" y="1379"/>
              <a:ext cx="5405" cy="1"/>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71" name="Line 8">
              <a:extLst>
                <a:ext uri="{FF2B5EF4-FFF2-40B4-BE49-F238E27FC236}">
                  <a16:creationId xmlns:a16="http://schemas.microsoft.com/office/drawing/2014/main" id="{3C2089A4-4B92-D64A-95DA-85448AA19BB7}"/>
                </a:ext>
              </a:extLst>
            </p:cNvPr>
            <p:cNvSpPr>
              <a:spLocks noChangeShapeType="1"/>
            </p:cNvSpPr>
            <p:nvPr/>
          </p:nvSpPr>
          <p:spPr bwMode="auto">
            <a:xfrm>
              <a:off x="104" y="3152"/>
              <a:ext cx="5405" cy="1"/>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7653" name="Rectangle 9">
            <a:extLst>
              <a:ext uri="{FF2B5EF4-FFF2-40B4-BE49-F238E27FC236}">
                <a16:creationId xmlns:a16="http://schemas.microsoft.com/office/drawing/2014/main" id="{57C58C65-5B0B-CD4F-A332-2B8B397A5D44}"/>
              </a:ext>
            </a:extLst>
          </p:cNvPr>
          <p:cNvSpPr>
            <a:spLocks noChangeArrowheads="1"/>
          </p:cNvSpPr>
          <p:nvPr/>
        </p:nvSpPr>
        <p:spPr bwMode="auto">
          <a:xfrm>
            <a:off x="1957388" y="5764213"/>
            <a:ext cx="67151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latin typeface="Times New Roman" panose="02020603050405020304" pitchFamily="18" charset="0"/>
              </a:rPr>
              <a:t>   </a:t>
            </a:r>
          </a:p>
        </p:txBody>
      </p:sp>
      <p:sp>
        <p:nvSpPr>
          <p:cNvPr id="27654" name="AutoShape 145">
            <a:extLst>
              <a:ext uri="{FF2B5EF4-FFF2-40B4-BE49-F238E27FC236}">
                <a16:creationId xmlns:a16="http://schemas.microsoft.com/office/drawing/2014/main" id="{867A2192-538D-2842-A0EA-FDE1406052DD}"/>
              </a:ext>
            </a:extLst>
          </p:cNvPr>
          <p:cNvSpPr>
            <a:spLocks noChangeAspect="1" noChangeArrowheads="1" noTextEdit="1"/>
          </p:cNvSpPr>
          <p:nvPr/>
        </p:nvSpPr>
        <p:spPr bwMode="auto">
          <a:xfrm>
            <a:off x="1905001" y="1600200"/>
            <a:ext cx="8329613"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655" name="Rectangle 147">
            <a:extLst>
              <a:ext uri="{FF2B5EF4-FFF2-40B4-BE49-F238E27FC236}">
                <a16:creationId xmlns:a16="http://schemas.microsoft.com/office/drawing/2014/main" id="{DBC2BA44-607B-5543-BA45-82CB1D6B5203}"/>
              </a:ext>
            </a:extLst>
          </p:cNvPr>
          <p:cNvSpPr>
            <a:spLocks noChangeArrowheads="1"/>
          </p:cNvSpPr>
          <p:nvPr/>
        </p:nvSpPr>
        <p:spPr bwMode="auto">
          <a:xfrm>
            <a:off x="1892301" y="1727200"/>
            <a:ext cx="216245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b="1">
                <a:solidFill>
                  <a:srgbClr val="008000"/>
                </a:solidFill>
                <a:latin typeface="Tahoma" panose="020B0604030504040204" pitchFamily="34" charset="0"/>
              </a:rPr>
              <a:t>Two Indep Samples</a:t>
            </a:r>
            <a:endParaRPr lang="en-US" altLang="en-US"/>
          </a:p>
        </p:txBody>
      </p:sp>
      <p:sp>
        <p:nvSpPr>
          <p:cNvPr id="27656" name="Rectangle 148">
            <a:extLst>
              <a:ext uri="{FF2B5EF4-FFF2-40B4-BE49-F238E27FC236}">
                <a16:creationId xmlns:a16="http://schemas.microsoft.com/office/drawing/2014/main" id="{D36BCB88-4B4C-6B4F-9A55-374C66D82BF8}"/>
              </a:ext>
            </a:extLst>
          </p:cNvPr>
          <p:cNvSpPr>
            <a:spLocks noChangeArrowheads="1"/>
          </p:cNvSpPr>
          <p:nvPr/>
        </p:nvSpPr>
        <p:spPr bwMode="auto">
          <a:xfrm>
            <a:off x="4484688" y="1727200"/>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57" name="Rectangle 149">
            <a:extLst>
              <a:ext uri="{FF2B5EF4-FFF2-40B4-BE49-F238E27FC236}">
                <a16:creationId xmlns:a16="http://schemas.microsoft.com/office/drawing/2014/main" id="{E435A9DB-97FE-434C-8147-2E4115ED06E8}"/>
              </a:ext>
            </a:extLst>
          </p:cNvPr>
          <p:cNvSpPr>
            <a:spLocks noChangeArrowheads="1"/>
          </p:cNvSpPr>
          <p:nvPr/>
        </p:nvSpPr>
        <p:spPr bwMode="auto">
          <a:xfrm>
            <a:off x="1892300" y="1985963"/>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58" name="Rectangle 151">
            <a:extLst>
              <a:ext uri="{FF2B5EF4-FFF2-40B4-BE49-F238E27FC236}">
                <a16:creationId xmlns:a16="http://schemas.microsoft.com/office/drawing/2014/main" id="{C5E9BA4F-93C7-C841-89DC-760320B8880D}"/>
              </a:ext>
            </a:extLst>
          </p:cNvPr>
          <p:cNvSpPr>
            <a:spLocks noChangeArrowheads="1"/>
          </p:cNvSpPr>
          <p:nvPr/>
        </p:nvSpPr>
        <p:spPr bwMode="auto">
          <a:xfrm>
            <a:off x="4125913" y="2244725"/>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59" name="Rectangle 153">
            <a:extLst>
              <a:ext uri="{FF2B5EF4-FFF2-40B4-BE49-F238E27FC236}">
                <a16:creationId xmlns:a16="http://schemas.microsoft.com/office/drawing/2014/main" id="{1C353128-CC53-1B42-BD7F-72FC032C6DF6}"/>
              </a:ext>
            </a:extLst>
          </p:cNvPr>
          <p:cNvSpPr>
            <a:spLocks noChangeArrowheads="1"/>
          </p:cNvSpPr>
          <p:nvPr/>
        </p:nvSpPr>
        <p:spPr bwMode="auto">
          <a:xfrm>
            <a:off x="5281613" y="2244725"/>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60" name="Rectangle 154">
            <a:extLst>
              <a:ext uri="{FF2B5EF4-FFF2-40B4-BE49-F238E27FC236}">
                <a16:creationId xmlns:a16="http://schemas.microsoft.com/office/drawing/2014/main" id="{F1B54474-68FB-FE4D-A86A-2FCA3C87DF7C}"/>
              </a:ext>
            </a:extLst>
          </p:cNvPr>
          <p:cNvSpPr>
            <a:spLocks noChangeArrowheads="1"/>
          </p:cNvSpPr>
          <p:nvPr/>
        </p:nvSpPr>
        <p:spPr bwMode="auto">
          <a:xfrm>
            <a:off x="5441950" y="2244725"/>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61" name="Rectangle 156">
            <a:extLst>
              <a:ext uri="{FF2B5EF4-FFF2-40B4-BE49-F238E27FC236}">
                <a16:creationId xmlns:a16="http://schemas.microsoft.com/office/drawing/2014/main" id="{44B3149E-0248-FB4B-90D9-51B6001E03B4}"/>
              </a:ext>
            </a:extLst>
          </p:cNvPr>
          <p:cNvSpPr>
            <a:spLocks noChangeArrowheads="1"/>
          </p:cNvSpPr>
          <p:nvPr/>
        </p:nvSpPr>
        <p:spPr bwMode="auto">
          <a:xfrm>
            <a:off x="6834188" y="2244725"/>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62" name="Rectangle 162">
            <a:extLst>
              <a:ext uri="{FF2B5EF4-FFF2-40B4-BE49-F238E27FC236}">
                <a16:creationId xmlns:a16="http://schemas.microsoft.com/office/drawing/2014/main" id="{35D732BA-FDB7-F249-9A7C-ABFBB585C824}"/>
              </a:ext>
            </a:extLst>
          </p:cNvPr>
          <p:cNvSpPr>
            <a:spLocks noChangeArrowheads="1"/>
          </p:cNvSpPr>
          <p:nvPr/>
        </p:nvSpPr>
        <p:spPr bwMode="auto">
          <a:xfrm>
            <a:off x="10058400" y="2244725"/>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63" name="Rectangle 163">
            <a:extLst>
              <a:ext uri="{FF2B5EF4-FFF2-40B4-BE49-F238E27FC236}">
                <a16:creationId xmlns:a16="http://schemas.microsoft.com/office/drawing/2014/main" id="{DA12C05A-EF78-F544-A1C3-F3FA6BCB5E2D}"/>
              </a:ext>
            </a:extLst>
          </p:cNvPr>
          <p:cNvSpPr>
            <a:spLocks noChangeArrowheads="1"/>
          </p:cNvSpPr>
          <p:nvPr/>
        </p:nvSpPr>
        <p:spPr bwMode="auto">
          <a:xfrm>
            <a:off x="1892300" y="25034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64" name="Rectangle 164">
            <a:extLst>
              <a:ext uri="{FF2B5EF4-FFF2-40B4-BE49-F238E27FC236}">
                <a16:creationId xmlns:a16="http://schemas.microsoft.com/office/drawing/2014/main" id="{DBDFD332-2332-EE46-96E3-57B5BD73384C}"/>
              </a:ext>
            </a:extLst>
          </p:cNvPr>
          <p:cNvSpPr>
            <a:spLocks noChangeArrowheads="1"/>
          </p:cNvSpPr>
          <p:nvPr/>
        </p:nvSpPr>
        <p:spPr bwMode="auto">
          <a:xfrm>
            <a:off x="2246313" y="25034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65" name="Rectangle 165">
            <a:extLst>
              <a:ext uri="{FF2B5EF4-FFF2-40B4-BE49-F238E27FC236}">
                <a16:creationId xmlns:a16="http://schemas.microsoft.com/office/drawing/2014/main" id="{BF6A97EF-4CCB-364F-9CBF-8A4A5EE98F68}"/>
              </a:ext>
            </a:extLst>
          </p:cNvPr>
          <p:cNvSpPr>
            <a:spLocks noChangeArrowheads="1"/>
          </p:cNvSpPr>
          <p:nvPr/>
        </p:nvSpPr>
        <p:spPr bwMode="auto">
          <a:xfrm>
            <a:off x="2327275" y="25034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66" name="Rectangle 166">
            <a:extLst>
              <a:ext uri="{FF2B5EF4-FFF2-40B4-BE49-F238E27FC236}">
                <a16:creationId xmlns:a16="http://schemas.microsoft.com/office/drawing/2014/main" id="{8C60A12A-8201-3448-B0AB-495132AE9227}"/>
              </a:ext>
            </a:extLst>
          </p:cNvPr>
          <p:cNvSpPr>
            <a:spLocks noChangeArrowheads="1"/>
          </p:cNvSpPr>
          <p:nvPr/>
        </p:nvSpPr>
        <p:spPr bwMode="auto">
          <a:xfrm>
            <a:off x="4216400" y="25034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67" name="Rectangle 167">
            <a:extLst>
              <a:ext uri="{FF2B5EF4-FFF2-40B4-BE49-F238E27FC236}">
                <a16:creationId xmlns:a16="http://schemas.microsoft.com/office/drawing/2014/main" id="{87202FB3-5A1B-F844-98F9-6E5ACD57E512}"/>
              </a:ext>
            </a:extLst>
          </p:cNvPr>
          <p:cNvSpPr>
            <a:spLocks noChangeArrowheads="1"/>
          </p:cNvSpPr>
          <p:nvPr/>
        </p:nvSpPr>
        <p:spPr bwMode="auto">
          <a:xfrm>
            <a:off x="5441950" y="25034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68" name="Rectangle 168">
            <a:extLst>
              <a:ext uri="{FF2B5EF4-FFF2-40B4-BE49-F238E27FC236}">
                <a16:creationId xmlns:a16="http://schemas.microsoft.com/office/drawing/2014/main" id="{596BB674-512B-2947-8C15-09FE9CEF2A14}"/>
              </a:ext>
            </a:extLst>
          </p:cNvPr>
          <p:cNvSpPr>
            <a:spLocks noChangeArrowheads="1"/>
          </p:cNvSpPr>
          <p:nvPr/>
        </p:nvSpPr>
        <p:spPr bwMode="auto">
          <a:xfrm>
            <a:off x="5959475" y="25034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69" name="Rectangle 170">
            <a:extLst>
              <a:ext uri="{FF2B5EF4-FFF2-40B4-BE49-F238E27FC236}">
                <a16:creationId xmlns:a16="http://schemas.microsoft.com/office/drawing/2014/main" id="{71008C1B-3D54-F14E-B5C9-F0CDF65F6500}"/>
              </a:ext>
            </a:extLst>
          </p:cNvPr>
          <p:cNvSpPr>
            <a:spLocks noChangeArrowheads="1"/>
          </p:cNvSpPr>
          <p:nvPr/>
        </p:nvSpPr>
        <p:spPr bwMode="auto">
          <a:xfrm>
            <a:off x="8518525" y="25034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70" name="Rectangle 172">
            <a:extLst>
              <a:ext uri="{FF2B5EF4-FFF2-40B4-BE49-F238E27FC236}">
                <a16:creationId xmlns:a16="http://schemas.microsoft.com/office/drawing/2014/main" id="{71F75611-D9A0-8D44-9E6A-4DE37F5B4EE9}"/>
              </a:ext>
            </a:extLst>
          </p:cNvPr>
          <p:cNvSpPr>
            <a:spLocks noChangeArrowheads="1"/>
          </p:cNvSpPr>
          <p:nvPr/>
        </p:nvSpPr>
        <p:spPr bwMode="auto">
          <a:xfrm>
            <a:off x="9790113" y="25034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71" name="Rectangle 173">
            <a:extLst>
              <a:ext uri="{FF2B5EF4-FFF2-40B4-BE49-F238E27FC236}">
                <a16:creationId xmlns:a16="http://schemas.microsoft.com/office/drawing/2014/main" id="{35C8CFE2-3E6D-034A-9DD8-900BF2238684}"/>
              </a:ext>
            </a:extLst>
          </p:cNvPr>
          <p:cNvSpPr>
            <a:spLocks noChangeArrowheads="1"/>
          </p:cNvSpPr>
          <p:nvPr/>
        </p:nvSpPr>
        <p:spPr bwMode="auto">
          <a:xfrm>
            <a:off x="1892300" y="2760663"/>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72" name="Rectangle 174">
            <a:extLst>
              <a:ext uri="{FF2B5EF4-FFF2-40B4-BE49-F238E27FC236}">
                <a16:creationId xmlns:a16="http://schemas.microsoft.com/office/drawing/2014/main" id="{ED5F5F9E-9F10-4649-BA0F-0C9D210F5E13}"/>
              </a:ext>
            </a:extLst>
          </p:cNvPr>
          <p:cNvSpPr>
            <a:spLocks noChangeArrowheads="1"/>
          </p:cNvSpPr>
          <p:nvPr/>
        </p:nvSpPr>
        <p:spPr bwMode="auto">
          <a:xfrm>
            <a:off x="2246313" y="2760663"/>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73" name="Rectangle 175">
            <a:extLst>
              <a:ext uri="{FF2B5EF4-FFF2-40B4-BE49-F238E27FC236}">
                <a16:creationId xmlns:a16="http://schemas.microsoft.com/office/drawing/2014/main" id="{F5CD86EA-BFCE-864F-913B-DB3EDE97EAFC}"/>
              </a:ext>
            </a:extLst>
          </p:cNvPr>
          <p:cNvSpPr>
            <a:spLocks noChangeArrowheads="1"/>
          </p:cNvSpPr>
          <p:nvPr/>
        </p:nvSpPr>
        <p:spPr bwMode="auto">
          <a:xfrm>
            <a:off x="2327275" y="2760663"/>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74" name="Rectangle 176">
            <a:extLst>
              <a:ext uri="{FF2B5EF4-FFF2-40B4-BE49-F238E27FC236}">
                <a16:creationId xmlns:a16="http://schemas.microsoft.com/office/drawing/2014/main" id="{CF919894-9A85-9C4F-8B40-5DDE70994691}"/>
              </a:ext>
            </a:extLst>
          </p:cNvPr>
          <p:cNvSpPr>
            <a:spLocks noChangeArrowheads="1"/>
          </p:cNvSpPr>
          <p:nvPr/>
        </p:nvSpPr>
        <p:spPr bwMode="auto">
          <a:xfrm>
            <a:off x="4216400" y="2760663"/>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75" name="Rectangle 177">
            <a:extLst>
              <a:ext uri="{FF2B5EF4-FFF2-40B4-BE49-F238E27FC236}">
                <a16:creationId xmlns:a16="http://schemas.microsoft.com/office/drawing/2014/main" id="{110A9B9E-6815-564F-8613-4DB3E97F2BBA}"/>
              </a:ext>
            </a:extLst>
          </p:cNvPr>
          <p:cNvSpPr>
            <a:spLocks noChangeArrowheads="1"/>
          </p:cNvSpPr>
          <p:nvPr/>
        </p:nvSpPr>
        <p:spPr bwMode="auto">
          <a:xfrm>
            <a:off x="5441950" y="2760663"/>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76" name="Rectangle 178">
            <a:extLst>
              <a:ext uri="{FF2B5EF4-FFF2-40B4-BE49-F238E27FC236}">
                <a16:creationId xmlns:a16="http://schemas.microsoft.com/office/drawing/2014/main" id="{0D07B486-DD2C-3844-9360-ED0A6C73B4C9}"/>
              </a:ext>
            </a:extLst>
          </p:cNvPr>
          <p:cNvSpPr>
            <a:spLocks noChangeArrowheads="1"/>
          </p:cNvSpPr>
          <p:nvPr/>
        </p:nvSpPr>
        <p:spPr bwMode="auto">
          <a:xfrm>
            <a:off x="5959475" y="2760663"/>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77" name="Rectangle 180">
            <a:extLst>
              <a:ext uri="{FF2B5EF4-FFF2-40B4-BE49-F238E27FC236}">
                <a16:creationId xmlns:a16="http://schemas.microsoft.com/office/drawing/2014/main" id="{AE88ECC3-05D1-D54F-AB92-249F77A64AB3}"/>
              </a:ext>
            </a:extLst>
          </p:cNvPr>
          <p:cNvSpPr>
            <a:spLocks noChangeArrowheads="1"/>
          </p:cNvSpPr>
          <p:nvPr/>
        </p:nvSpPr>
        <p:spPr bwMode="auto">
          <a:xfrm>
            <a:off x="9948863" y="2760663"/>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78" name="Rectangle 181">
            <a:extLst>
              <a:ext uri="{FF2B5EF4-FFF2-40B4-BE49-F238E27FC236}">
                <a16:creationId xmlns:a16="http://schemas.microsoft.com/office/drawing/2014/main" id="{53C4C36F-396A-864E-AC13-F1BB10CFB3F2}"/>
              </a:ext>
            </a:extLst>
          </p:cNvPr>
          <p:cNvSpPr>
            <a:spLocks noChangeArrowheads="1"/>
          </p:cNvSpPr>
          <p:nvPr/>
        </p:nvSpPr>
        <p:spPr bwMode="auto">
          <a:xfrm>
            <a:off x="1892300" y="3019425"/>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79" name="Rectangle 182">
            <a:extLst>
              <a:ext uri="{FF2B5EF4-FFF2-40B4-BE49-F238E27FC236}">
                <a16:creationId xmlns:a16="http://schemas.microsoft.com/office/drawing/2014/main" id="{D11CD216-4B26-2E42-8F4E-E5FC44932258}"/>
              </a:ext>
            </a:extLst>
          </p:cNvPr>
          <p:cNvSpPr>
            <a:spLocks noChangeArrowheads="1"/>
          </p:cNvSpPr>
          <p:nvPr/>
        </p:nvSpPr>
        <p:spPr bwMode="auto">
          <a:xfrm>
            <a:off x="2246313" y="3019425"/>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80" name="Rectangle 183">
            <a:extLst>
              <a:ext uri="{FF2B5EF4-FFF2-40B4-BE49-F238E27FC236}">
                <a16:creationId xmlns:a16="http://schemas.microsoft.com/office/drawing/2014/main" id="{7E6C2F31-E8DB-8449-B4E0-34B261C4A9F2}"/>
              </a:ext>
            </a:extLst>
          </p:cNvPr>
          <p:cNvSpPr>
            <a:spLocks noChangeArrowheads="1"/>
          </p:cNvSpPr>
          <p:nvPr/>
        </p:nvSpPr>
        <p:spPr bwMode="auto">
          <a:xfrm>
            <a:off x="2327275" y="3019425"/>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81" name="Rectangle 184">
            <a:extLst>
              <a:ext uri="{FF2B5EF4-FFF2-40B4-BE49-F238E27FC236}">
                <a16:creationId xmlns:a16="http://schemas.microsoft.com/office/drawing/2014/main" id="{B78C3C4B-F711-0746-B94D-015D6E5340A5}"/>
              </a:ext>
            </a:extLst>
          </p:cNvPr>
          <p:cNvSpPr>
            <a:spLocks noChangeArrowheads="1"/>
          </p:cNvSpPr>
          <p:nvPr/>
        </p:nvSpPr>
        <p:spPr bwMode="auto">
          <a:xfrm>
            <a:off x="4216400" y="3019425"/>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82" name="Rectangle 185">
            <a:extLst>
              <a:ext uri="{FF2B5EF4-FFF2-40B4-BE49-F238E27FC236}">
                <a16:creationId xmlns:a16="http://schemas.microsoft.com/office/drawing/2014/main" id="{917940EE-4CE8-784A-BDBC-6246500963DF}"/>
              </a:ext>
            </a:extLst>
          </p:cNvPr>
          <p:cNvSpPr>
            <a:spLocks noChangeArrowheads="1"/>
          </p:cNvSpPr>
          <p:nvPr/>
        </p:nvSpPr>
        <p:spPr bwMode="auto">
          <a:xfrm>
            <a:off x="5441950" y="3019425"/>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83" name="Rectangle 186">
            <a:extLst>
              <a:ext uri="{FF2B5EF4-FFF2-40B4-BE49-F238E27FC236}">
                <a16:creationId xmlns:a16="http://schemas.microsoft.com/office/drawing/2014/main" id="{76CA232C-28F0-ED46-95E6-6E96D3CE77D8}"/>
              </a:ext>
            </a:extLst>
          </p:cNvPr>
          <p:cNvSpPr>
            <a:spLocks noChangeArrowheads="1"/>
          </p:cNvSpPr>
          <p:nvPr/>
        </p:nvSpPr>
        <p:spPr bwMode="auto">
          <a:xfrm>
            <a:off x="5959475" y="3019425"/>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84" name="Rectangle 188">
            <a:extLst>
              <a:ext uri="{FF2B5EF4-FFF2-40B4-BE49-F238E27FC236}">
                <a16:creationId xmlns:a16="http://schemas.microsoft.com/office/drawing/2014/main" id="{B7BA5406-1CF1-844E-AF28-46B42AC369FE}"/>
              </a:ext>
            </a:extLst>
          </p:cNvPr>
          <p:cNvSpPr>
            <a:spLocks noChangeArrowheads="1"/>
          </p:cNvSpPr>
          <p:nvPr/>
        </p:nvSpPr>
        <p:spPr bwMode="auto">
          <a:xfrm>
            <a:off x="9323388" y="3019425"/>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85" name="Rectangle 189">
            <a:extLst>
              <a:ext uri="{FF2B5EF4-FFF2-40B4-BE49-F238E27FC236}">
                <a16:creationId xmlns:a16="http://schemas.microsoft.com/office/drawing/2014/main" id="{2EAD98D9-4280-4D45-A076-1468FEAABFA4}"/>
              </a:ext>
            </a:extLst>
          </p:cNvPr>
          <p:cNvSpPr>
            <a:spLocks noChangeArrowheads="1"/>
          </p:cNvSpPr>
          <p:nvPr/>
        </p:nvSpPr>
        <p:spPr bwMode="auto">
          <a:xfrm>
            <a:off x="1892300" y="32781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86" name="Rectangle 190">
            <a:extLst>
              <a:ext uri="{FF2B5EF4-FFF2-40B4-BE49-F238E27FC236}">
                <a16:creationId xmlns:a16="http://schemas.microsoft.com/office/drawing/2014/main" id="{D0097AD2-C40F-BE4E-9123-C637647CA038}"/>
              </a:ext>
            </a:extLst>
          </p:cNvPr>
          <p:cNvSpPr>
            <a:spLocks noChangeArrowheads="1"/>
          </p:cNvSpPr>
          <p:nvPr/>
        </p:nvSpPr>
        <p:spPr bwMode="auto">
          <a:xfrm>
            <a:off x="1828800" y="3200400"/>
            <a:ext cx="182966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Two indep samples</a:t>
            </a:r>
            <a:endParaRPr lang="en-US" altLang="en-US"/>
          </a:p>
        </p:txBody>
      </p:sp>
      <p:sp>
        <p:nvSpPr>
          <p:cNvPr id="27687" name="Rectangle 191">
            <a:extLst>
              <a:ext uri="{FF2B5EF4-FFF2-40B4-BE49-F238E27FC236}">
                <a16:creationId xmlns:a16="http://schemas.microsoft.com/office/drawing/2014/main" id="{E6E99035-D75E-7044-9CF7-056ECE529052}"/>
              </a:ext>
            </a:extLst>
          </p:cNvPr>
          <p:cNvSpPr>
            <a:spLocks noChangeArrowheads="1"/>
          </p:cNvSpPr>
          <p:nvPr/>
        </p:nvSpPr>
        <p:spPr bwMode="auto">
          <a:xfrm>
            <a:off x="4125913" y="3536950"/>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88" name="Rectangle 192">
            <a:extLst>
              <a:ext uri="{FF2B5EF4-FFF2-40B4-BE49-F238E27FC236}">
                <a16:creationId xmlns:a16="http://schemas.microsoft.com/office/drawing/2014/main" id="{E0FAF1E5-F3A8-824C-BC21-AD5679182409}"/>
              </a:ext>
            </a:extLst>
          </p:cNvPr>
          <p:cNvSpPr>
            <a:spLocks noChangeArrowheads="1"/>
          </p:cNvSpPr>
          <p:nvPr/>
        </p:nvSpPr>
        <p:spPr bwMode="auto">
          <a:xfrm>
            <a:off x="4191001" y="3200400"/>
            <a:ext cx="61715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Means</a:t>
            </a:r>
            <a:endParaRPr lang="en-US" altLang="en-US"/>
          </a:p>
        </p:txBody>
      </p:sp>
      <p:sp>
        <p:nvSpPr>
          <p:cNvPr id="27689" name="Rectangle 193">
            <a:extLst>
              <a:ext uri="{FF2B5EF4-FFF2-40B4-BE49-F238E27FC236}">
                <a16:creationId xmlns:a16="http://schemas.microsoft.com/office/drawing/2014/main" id="{68D227FA-B05C-0047-896A-3E3491C2C801}"/>
              </a:ext>
            </a:extLst>
          </p:cNvPr>
          <p:cNvSpPr>
            <a:spLocks noChangeArrowheads="1"/>
          </p:cNvSpPr>
          <p:nvPr/>
        </p:nvSpPr>
        <p:spPr bwMode="auto">
          <a:xfrm>
            <a:off x="4764088" y="3536950"/>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90" name="Rectangle 194">
            <a:extLst>
              <a:ext uri="{FF2B5EF4-FFF2-40B4-BE49-F238E27FC236}">
                <a16:creationId xmlns:a16="http://schemas.microsoft.com/office/drawing/2014/main" id="{974477C6-3132-EA44-B7E7-D4217311F01B}"/>
              </a:ext>
            </a:extLst>
          </p:cNvPr>
          <p:cNvSpPr>
            <a:spLocks noChangeArrowheads="1"/>
          </p:cNvSpPr>
          <p:nvPr/>
        </p:nvSpPr>
        <p:spPr bwMode="auto">
          <a:xfrm>
            <a:off x="5441950" y="3536950"/>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91" name="Rectangle 195">
            <a:extLst>
              <a:ext uri="{FF2B5EF4-FFF2-40B4-BE49-F238E27FC236}">
                <a16:creationId xmlns:a16="http://schemas.microsoft.com/office/drawing/2014/main" id="{93E64B75-DCAD-DD4A-9D8C-7681320D7EE7}"/>
              </a:ext>
            </a:extLst>
          </p:cNvPr>
          <p:cNvSpPr>
            <a:spLocks noChangeArrowheads="1"/>
          </p:cNvSpPr>
          <p:nvPr/>
        </p:nvSpPr>
        <p:spPr bwMode="auto">
          <a:xfrm>
            <a:off x="5943601" y="3200400"/>
            <a:ext cx="58509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Metric</a:t>
            </a:r>
            <a:endParaRPr lang="en-US" altLang="en-US"/>
          </a:p>
        </p:txBody>
      </p:sp>
      <p:sp>
        <p:nvSpPr>
          <p:cNvPr id="27692" name="Rectangle 196">
            <a:extLst>
              <a:ext uri="{FF2B5EF4-FFF2-40B4-BE49-F238E27FC236}">
                <a16:creationId xmlns:a16="http://schemas.microsoft.com/office/drawing/2014/main" id="{23C8F724-EE38-7843-A3DD-751B2110B31F}"/>
              </a:ext>
            </a:extLst>
          </p:cNvPr>
          <p:cNvSpPr>
            <a:spLocks noChangeArrowheads="1"/>
          </p:cNvSpPr>
          <p:nvPr/>
        </p:nvSpPr>
        <p:spPr bwMode="auto">
          <a:xfrm>
            <a:off x="6478588" y="3536950"/>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93" name="Rectangle 197">
            <a:extLst>
              <a:ext uri="{FF2B5EF4-FFF2-40B4-BE49-F238E27FC236}">
                <a16:creationId xmlns:a16="http://schemas.microsoft.com/office/drawing/2014/main" id="{29D72178-055F-7E46-91D1-A9DBD312E372}"/>
              </a:ext>
            </a:extLst>
          </p:cNvPr>
          <p:cNvSpPr>
            <a:spLocks noChangeArrowheads="1"/>
          </p:cNvSpPr>
          <p:nvPr/>
        </p:nvSpPr>
        <p:spPr bwMode="auto">
          <a:xfrm>
            <a:off x="8229601" y="3200400"/>
            <a:ext cx="38696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Two</a:t>
            </a:r>
            <a:endParaRPr lang="en-US" altLang="en-US"/>
          </a:p>
        </p:txBody>
      </p:sp>
      <p:sp>
        <p:nvSpPr>
          <p:cNvPr id="27694" name="Rectangle 198">
            <a:extLst>
              <a:ext uri="{FF2B5EF4-FFF2-40B4-BE49-F238E27FC236}">
                <a16:creationId xmlns:a16="http://schemas.microsoft.com/office/drawing/2014/main" id="{8D33D857-1822-3046-ADCA-29F83E73BA23}"/>
              </a:ext>
            </a:extLst>
          </p:cNvPr>
          <p:cNvSpPr>
            <a:spLocks noChangeArrowheads="1"/>
          </p:cNvSpPr>
          <p:nvPr/>
        </p:nvSpPr>
        <p:spPr bwMode="auto">
          <a:xfrm>
            <a:off x="8610600" y="3200400"/>
            <a:ext cx="7854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a:t>
            </a:r>
            <a:endParaRPr lang="en-US" altLang="en-US"/>
          </a:p>
        </p:txBody>
      </p:sp>
      <p:sp>
        <p:nvSpPr>
          <p:cNvPr id="27695" name="Rectangle 199">
            <a:extLst>
              <a:ext uri="{FF2B5EF4-FFF2-40B4-BE49-F238E27FC236}">
                <a16:creationId xmlns:a16="http://schemas.microsoft.com/office/drawing/2014/main" id="{A43205DD-8F5E-BA49-8C92-385275D3EF1D}"/>
              </a:ext>
            </a:extLst>
          </p:cNvPr>
          <p:cNvSpPr>
            <a:spLocks noChangeArrowheads="1"/>
          </p:cNvSpPr>
          <p:nvPr/>
        </p:nvSpPr>
        <p:spPr bwMode="auto">
          <a:xfrm>
            <a:off x="8686800" y="3200400"/>
            <a:ext cx="6272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group </a:t>
            </a:r>
            <a:endParaRPr lang="en-US" altLang="en-US"/>
          </a:p>
        </p:txBody>
      </p:sp>
      <p:sp>
        <p:nvSpPr>
          <p:cNvPr id="27696" name="Rectangle 200">
            <a:extLst>
              <a:ext uri="{FF2B5EF4-FFF2-40B4-BE49-F238E27FC236}">
                <a16:creationId xmlns:a16="http://schemas.microsoft.com/office/drawing/2014/main" id="{5C873E34-21AD-1B42-867F-CF5CFFDCBDFF}"/>
              </a:ext>
            </a:extLst>
          </p:cNvPr>
          <p:cNvSpPr>
            <a:spLocks noChangeArrowheads="1"/>
          </p:cNvSpPr>
          <p:nvPr/>
        </p:nvSpPr>
        <p:spPr bwMode="auto">
          <a:xfrm>
            <a:off x="9220200" y="3200400"/>
            <a:ext cx="7213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i="1">
                <a:solidFill>
                  <a:srgbClr val="000000"/>
                </a:solidFill>
                <a:latin typeface="Tahoma" panose="020B0604030504040204" pitchFamily="34" charset="0"/>
              </a:rPr>
              <a:t>t</a:t>
            </a:r>
            <a:endParaRPr lang="en-US" altLang="en-US"/>
          </a:p>
        </p:txBody>
      </p:sp>
      <p:sp>
        <p:nvSpPr>
          <p:cNvPr id="27697" name="Rectangle 201">
            <a:extLst>
              <a:ext uri="{FF2B5EF4-FFF2-40B4-BE49-F238E27FC236}">
                <a16:creationId xmlns:a16="http://schemas.microsoft.com/office/drawing/2014/main" id="{968A097E-5642-D440-B6C5-93283F1E0410}"/>
              </a:ext>
            </a:extLst>
          </p:cNvPr>
          <p:cNvSpPr>
            <a:spLocks noChangeArrowheads="1"/>
          </p:cNvSpPr>
          <p:nvPr/>
        </p:nvSpPr>
        <p:spPr bwMode="auto">
          <a:xfrm>
            <a:off x="9296401" y="3200400"/>
            <a:ext cx="42639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test</a:t>
            </a:r>
            <a:endParaRPr lang="en-US" altLang="en-US"/>
          </a:p>
        </p:txBody>
      </p:sp>
      <p:sp>
        <p:nvSpPr>
          <p:cNvPr id="27698" name="Rectangle 202">
            <a:extLst>
              <a:ext uri="{FF2B5EF4-FFF2-40B4-BE49-F238E27FC236}">
                <a16:creationId xmlns:a16="http://schemas.microsoft.com/office/drawing/2014/main" id="{B2AE96A6-2FAD-CB45-A6FF-7F3947AEF804}"/>
              </a:ext>
            </a:extLst>
          </p:cNvPr>
          <p:cNvSpPr>
            <a:spLocks noChangeArrowheads="1"/>
          </p:cNvSpPr>
          <p:nvPr/>
        </p:nvSpPr>
        <p:spPr bwMode="auto">
          <a:xfrm>
            <a:off x="9710738" y="3536950"/>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699" name="Rectangle 203">
            <a:extLst>
              <a:ext uri="{FF2B5EF4-FFF2-40B4-BE49-F238E27FC236}">
                <a16:creationId xmlns:a16="http://schemas.microsoft.com/office/drawing/2014/main" id="{2B475D4C-19E7-AD48-BCE5-7811AA41684C}"/>
              </a:ext>
            </a:extLst>
          </p:cNvPr>
          <p:cNvSpPr>
            <a:spLocks noChangeArrowheads="1"/>
          </p:cNvSpPr>
          <p:nvPr/>
        </p:nvSpPr>
        <p:spPr bwMode="auto">
          <a:xfrm>
            <a:off x="1892300" y="3794125"/>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00" name="Rectangle 204">
            <a:extLst>
              <a:ext uri="{FF2B5EF4-FFF2-40B4-BE49-F238E27FC236}">
                <a16:creationId xmlns:a16="http://schemas.microsoft.com/office/drawing/2014/main" id="{E20DB708-C217-2641-AF2C-EB9AB8E24410}"/>
              </a:ext>
            </a:extLst>
          </p:cNvPr>
          <p:cNvSpPr>
            <a:spLocks noChangeArrowheads="1"/>
          </p:cNvSpPr>
          <p:nvPr/>
        </p:nvSpPr>
        <p:spPr bwMode="auto">
          <a:xfrm>
            <a:off x="2246313" y="3794125"/>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01" name="Rectangle 205">
            <a:extLst>
              <a:ext uri="{FF2B5EF4-FFF2-40B4-BE49-F238E27FC236}">
                <a16:creationId xmlns:a16="http://schemas.microsoft.com/office/drawing/2014/main" id="{F88A98BF-A211-C243-A4D2-D46298594E6B}"/>
              </a:ext>
            </a:extLst>
          </p:cNvPr>
          <p:cNvSpPr>
            <a:spLocks noChangeArrowheads="1"/>
          </p:cNvSpPr>
          <p:nvPr/>
        </p:nvSpPr>
        <p:spPr bwMode="auto">
          <a:xfrm>
            <a:off x="2327275" y="3794125"/>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02" name="Rectangle 206">
            <a:extLst>
              <a:ext uri="{FF2B5EF4-FFF2-40B4-BE49-F238E27FC236}">
                <a16:creationId xmlns:a16="http://schemas.microsoft.com/office/drawing/2014/main" id="{C615E85B-4229-8349-889E-EA9128EDEDB2}"/>
              </a:ext>
            </a:extLst>
          </p:cNvPr>
          <p:cNvSpPr>
            <a:spLocks noChangeArrowheads="1"/>
          </p:cNvSpPr>
          <p:nvPr/>
        </p:nvSpPr>
        <p:spPr bwMode="auto">
          <a:xfrm>
            <a:off x="4216400" y="3794125"/>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03" name="Rectangle 207">
            <a:extLst>
              <a:ext uri="{FF2B5EF4-FFF2-40B4-BE49-F238E27FC236}">
                <a16:creationId xmlns:a16="http://schemas.microsoft.com/office/drawing/2014/main" id="{BE2AFBF2-859A-9A49-88E2-103C5D8CDE8A}"/>
              </a:ext>
            </a:extLst>
          </p:cNvPr>
          <p:cNvSpPr>
            <a:spLocks noChangeArrowheads="1"/>
          </p:cNvSpPr>
          <p:nvPr/>
        </p:nvSpPr>
        <p:spPr bwMode="auto">
          <a:xfrm>
            <a:off x="5441950" y="3794125"/>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04" name="Rectangle 208">
            <a:extLst>
              <a:ext uri="{FF2B5EF4-FFF2-40B4-BE49-F238E27FC236}">
                <a16:creationId xmlns:a16="http://schemas.microsoft.com/office/drawing/2014/main" id="{C66FC99C-8C81-BA41-8CA0-F6637A2AC598}"/>
              </a:ext>
            </a:extLst>
          </p:cNvPr>
          <p:cNvSpPr>
            <a:spLocks noChangeArrowheads="1"/>
          </p:cNvSpPr>
          <p:nvPr/>
        </p:nvSpPr>
        <p:spPr bwMode="auto">
          <a:xfrm>
            <a:off x="5959475" y="3794125"/>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05" name="Rectangle 209">
            <a:extLst>
              <a:ext uri="{FF2B5EF4-FFF2-40B4-BE49-F238E27FC236}">
                <a16:creationId xmlns:a16="http://schemas.microsoft.com/office/drawing/2014/main" id="{11199BED-CFD1-B746-B1D9-1624D3884C7A}"/>
              </a:ext>
            </a:extLst>
          </p:cNvPr>
          <p:cNvSpPr>
            <a:spLocks noChangeArrowheads="1"/>
          </p:cNvSpPr>
          <p:nvPr/>
        </p:nvSpPr>
        <p:spPr bwMode="auto">
          <a:xfrm>
            <a:off x="8153400" y="3505200"/>
            <a:ext cx="11381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i="1">
                <a:solidFill>
                  <a:srgbClr val="000000"/>
                </a:solidFill>
                <a:latin typeface="Tahoma" panose="020B0604030504040204" pitchFamily="34" charset="0"/>
              </a:rPr>
              <a:t>F</a:t>
            </a:r>
            <a:endParaRPr lang="en-US" altLang="en-US"/>
          </a:p>
        </p:txBody>
      </p:sp>
      <p:sp>
        <p:nvSpPr>
          <p:cNvPr id="27706" name="Rectangle 210">
            <a:extLst>
              <a:ext uri="{FF2B5EF4-FFF2-40B4-BE49-F238E27FC236}">
                <a16:creationId xmlns:a16="http://schemas.microsoft.com/office/drawing/2014/main" id="{5CE53F3F-47FC-EA49-9C32-EF5FA4F28DD6}"/>
              </a:ext>
            </a:extLst>
          </p:cNvPr>
          <p:cNvSpPr>
            <a:spLocks noChangeArrowheads="1"/>
          </p:cNvSpPr>
          <p:nvPr/>
        </p:nvSpPr>
        <p:spPr bwMode="auto">
          <a:xfrm>
            <a:off x="8305801" y="3505200"/>
            <a:ext cx="190398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test for equality of </a:t>
            </a:r>
            <a:endParaRPr lang="en-US" altLang="en-US"/>
          </a:p>
        </p:txBody>
      </p:sp>
      <p:sp>
        <p:nvSpPr>
          <p:cNvPr id="27707" name="Rectangle 211">
            <a:extLst>
              <a:ext uri="{FF2B5EF4-FFF2-40B4-BE49-F238E27FC236}">
                <a16:creationId xmlns:a16="http://schemas.microsoft.com/office/drawing/2014/main" id="{26C23C6C-2A61-2040-8F9E-A07C1D26AB9F}"/>
              </a:ext>
            </a:extLst>
          </p:cNvPr>
          <p:cNvSpPr>
            <a:spLocks noChangeArrowheads="1"/>
          </p:cNvSpPr>
          <p:nvPr/>
        </p:nvSpPr>
        <p:spPr bwMode="auto">
          <a:xfrm>
            <a:off x="10072688" y="3794125"/>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08" name="Rectangle 212">
            <a:extLst>
              <a:ext uri="{FF2B5EF4-FFF2-40B4-BE49-F238E27FC236}">
                <a16:creationId xmlns:a16="http://schemas.microsoft.com/office/drawing/2014/main" id="{AC8DC3AD-04AC-B246-9648-09CEE9FA70ED}"/>
              </a:ext>
            </a:extLst>
          </p:cNvPr>
          <p:cNvSpPr>
            <a:spLocks noChangeArrowheads="1"/>
          </p:cNvSpPr>
          <p:nvPr/>
        </p:nvSpPr>
        <p:spPr bwMode="auto">
          <a:xfrm>
            <a:off x="1892300" y="40528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09" name="Rectangle 213">
            <a:extLst>
              <a:ext uri="{FF2B5EF4-FFF2-40B4-BE49-F238E27FC236}">
                <a16:creationId xmlns:a16="http://schemas.microsoft.com/office/drawing/2014/main" id="{EE9DF3D7-1C70-F644-911A-FC87CEF56BB4}"/>
              </a:ext>
            </a:extLst>
          </p:cNvPr>
          <p:cNvSpPr>
            <a:spLocks noChangeArrowheads="1"/>
          </p:cNvSpPr>
          <p:nvPr/>
        </p:nvSpPr>
        <p:spPr bwMode="auto">
          <a:xfrm>
            <a:off x="2246313" y="40528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10" name="Rectangle 214">
            <a:extLst>
              <a:ext uri="{FF2B5EF4-FFF2-40B4-BE49-F238E27FC236}">
                <a16:creationId xmlns:a16="http://schemas.microsoft.com/office/drawing/2014/main" id="{FFEC8B7F-92E0-704F-ADB7-08FADB17A70D}"/>
              </a:ext>
            </a:extLst>
          </p:cNvPr>
          <p:cNvSpPr>
            <a:spLocks noChangeArrowheads="1"/>
          </p:cNvSpPr>
          <p:nvPr/>
        </p:nvSpPr>
        <p:spPr bwMode="auto">
          <a:xfrm>
            <a:off x="2327275" y="40528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11" name="Rectangle 215">
            <a:extLst>
              <a:ext uri="{FF2B5EF4-FFF2-40B4-BE49-F238E27FC236}">
                <a16:creationId xmlns:a16="http://schemas.microsoft.com/office/drawing/2014/main" id="{BCBA15BF-3507-4E4E-A03B-09A15C810F2E}"/>
              </a:ext>
            </a:extLst>
          </p:cNvPr>
          <p:cNvSpPr>
            <a:spLocks noChangeArrowheads="1"/>
          </p:cNvSpPr>
          <p:nvPr/>
        </p:nvSpPr>
        <p:spPr bwMode="auto">
          <a:xfrm>
            <a:off x="4216400" y="40528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12" name="Rectangle 216">
            <a:extLst>
              <a:ext uri="{FF2B5EF4-FFF2-40B4-BE49-F238E27FC236}">
                <a16:creationId xmlns:a16="http://schemas.microsoft.com/office/drawing/2014/main" id="{37438571-C701-CD48-8E08-72B71B2D3C1B}"/>
              </a:ext>
            </a:extLst>
          </p:cNvPr>
          <p:cNvSpPr>
            <a:spLocks noChangeArrowheads="1"/>
          </p:cNvSpPr>
          <p:nvPr/>
        </p:nvSpPr>
        <p:spPr bwMode="auto">
          <a:xfrm>
            <a:off x="5441950" y="40528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13" name="Rectangle 217">
            <a:extLst>
              <a:ext uri="{FF2B5EF4-FFF2-40B4-BE49-F238E27FC236}">
                <a16:creationId xmlns:a16="http://schemas.microsoft.com/office/drawing/2014/main" id="{F4DCA0E4-8F17-A24B-AA4E-45FBAE9E309C}"/>
              </a:ext>
            </a:extLst>
          </p:cNvPr>
          <p:cNvSpPr>
            <a:spLocks noChangeArrowheads="1"/>
          </p:cNvSpPr>
          <p:nvPr/>
        </p:nvSpPr>
        <p:spPr bwMode="auto">
          <a:xfrm>
            <a:off x="5959475" y="40528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14" name="Rectangle 218">
            <a:extLst>
              <a:ext uri="{FF2B5EF4-FFF2-40B4-BE49-F238E27FC236}">
                <a16:creationId xmlns:a16="http://schemas.microsoft.com/office/drawing/2014/main" id="{4AB5C36E-3F5E-D848-BEE3-84B79B943295}"/>
              </a:ext>
            </a:extLst>
          </p:cNvPr>
          <p:cNvSpPr>
            <a:spLocks noChangeArrowheads="1"/>
          </p:cNvSpPr>
          <p:nvPr/>
        </p:nvSpPr>
        <p:spPr bwMode="auto">
          <a:xfrm>
            <a:off x="8229600" y="3733800"/>
            <a:ext cx="89672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variances</a:t>
            </a:r>
            <a:endParaRPr lang="en-US" altLang="en-US"/>
          </a:p>
        </p:txBody>
      </p:sp>
      <p:sp>
        <p:nvSpPr>
          <p:cNvPr id="27715" name="Rectangle 219">
            <a:extLst>
              <a:ext uri="{FF2B5EF4-FFF2-40B4-BE49-F238E27FC236}">
                <a16:creationId xmlns:a16="http://schemas.microsoft.com/office/drawing/2014/main" id="{A0F6DAE4-EC59-B34F-9F8E-3EA22DBD44BA}"/>
              </a:ext>
            </a:extLst>
          </p:cNvPr>
          <p:cNvSpPr>
            <a:spLocks noChangeArrowheads="1"/>
          </p:cNvSpPr>
          <p:nvPr/>
        </p:nvSpPr>
        <p:spPr bwMode="auto">
          <a:xfrm>
            <a:off x="9082088" y="40528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16" name="Rectangle 220">
            <a:extLst>
              <a:ext uri="{FF2B5EF4-FFF2-40B4-BE49-F238E27FC236}">
                <a16:creationId xmlns:a16="http://schemas.microsoft.com/office/drawing/2014/main" id="{241F0EE3-D987-FF47-B430-2D24FF4B7A9A}"/>
              </a:ext>
            </a:extLst>
          </p:cNvPr>
          <p:cNvSpPr>
            <a:spLocks noChangeArrowheads="1"/>
          </p:cNvSpPr>
          <p:nvPr/>
        </p:nvSpPr>
        <p:spPr bwMode="auto">
          <a:xfrm>
            <a:off x="1892300" y="4311650"/>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17" name="Rectangle 221">
            <a:extLst>
              <a:ext uri="{FF2B5EF4-FFF2-40B4-BE49-F238E27FC236}">
                <a16:creationId xmlns:a16="http://schemas.microsoft.com/office/drawing/2014/main" id="{B4D34870-7C37-9D43-B80E-37588B68820F}"/>
              </a:ext>
            </a:extLst>
          </p:cNvPr>
          <p:cNvSpPr>
            <a:spLocks noChangeArrowheads="1"/>
          </p:cNvSpPr>
          <p:nvPr/>
        </p:nvSpPr>
        <p:spPr bwMode="auto">
          <a:xfrm>
            <a:off x="1905000" y="4267200"/>
            <a:ext cx="182966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Two indep samples</a:t>
            </a:r>
            <a:endParaRPr lang="en-US" altLang="en-US"/>
          </a:p>
        </p:txBody>
      </p:sp>
      <p:sp>
        <p:nvSpPr>
          <p:cNvPr id="27718" name="Rectangle 222">
            <a:extLst>
              <a:ext uri="{FF2B5EF4-FFF2-40B4-BE49-F238E27FC236}">
                <a16:creationId xmlns:a16="http://schemas.microsoft.com/office/drawing/2014/main" id="{FA9CE39C-5F46-3349-9AF5-91882BABEE4B}"/>
              </a:ext>
            </a:extLst>
          </p:cNvPr>
          <p:cNvSpPr>
            <a:spLocks noChangeArrowheads="1"/>
          </p:cNvSpPr>
          <p:nvPr/>
        </p:nvSpPr>
        <p:spPr bwMode="auto">
          <a:xfrm>
            <a:off x="4125913" y="4570413"/>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19" name="Rectangle 223">
            <a:extLst>
              <a:ext uri="{FF2B5EF4-FFF2-40B4-BE49-F238E27FC236}">
                <a16:creationId xmlns:a16="http://schemas.microsoft.com/office/drawing/2014/main" id="{BBB40E38-5873-7E46-A662-0ECDDCA612CE}"/>
              </a:ext>
            </a:extLst>
          </p:cNvPr>
          <p:cNvSpPr>
            <a:spLocks noChangeArrowheads="1"/>
          </p:cNvSpPr>
          <p:nvPr/>
        </p:nvSpPr>
        <p:spPr bwMode="auto">
          <a:xfrm>
            <a:off x="4114801" y="4267200"/>
            <a:ext cx="109376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Proportions</a:t>
            </a:r>
            <a:endParaRPr lang="en-US" altLang="en-US"/>
          </a:p>
        </p:txBody>
      </p:sp>
      <p:sp>
        <p:nvSpPr>
          <p:cNvPr id="27720" name="Rectangle 224">
            <a:extLst>
              <a:ext uri="{FF2B5EF4-FFF2-40B4-BE49-F238E27FC236}">
                <a16:creationId xmlns:a16="http://schemas.microsoft.com/office/drawing/2014/main" id="{D30BD6F6-6FF3-EF4F-A520-016107967E75}"/>
              </a:ext>
            </a:extLst>
          </p:cNvPr>
          <p:cNvSpPr>
            <a:spLocks noChangeArrowheads="1"/>
          </p:cNvSpPr>
          <p:nvPr/>
        </p:nvSpPr>
        <p:spPr bwMode="auto">
          <a:xfrm>
            <a:off x="5186363" y="4570413"/>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21" name="Rectangle 225">
            <a:extLst>
              <a:ext uri="{FF2B5EF4-FFF2-40B4-BE49-F238E27FC236}">
                <a16:creationId xmlns:a16="http://schemas.microsoft.com/office/drawing/2014/main" id="{F1E809F4-A8BB-9742-9DE0-C5963915ED0E}"/>
              </a:ext>
            </a:extLst>
          </p:cNvPr>
          <p:cNvSpPr>
            <a:spLocks noChangeArrowheads="1"/>
          </p:cNvSpPr>
          <p:nvPr/>
        </p:nvSpPr>
        <p:spPr bwMode="auto">
          <a:xfrm>
            <a:off x="5441950" y="4570413"/>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22" name="Rectangle 226">
            <a:extLst>
              <a:ext uri="{FF2B5EF4-FFF2-40B4-BE49-F238E27FC236}">
                <a16:creationId xmlns:a16="http://schemas.microsoft.com/office/drawing/2014/main" id="{16C4E799-1F61-4E40-9B39-E8E0DEE92DDB}"/>
              </a:ext>
            </a:extLst>
          </p:cNvPr>
          <p:cNvSpPr>
            <a:spLocks noChangeArrowheads="1"/>
          </p:cNvSpPr>
          <p:nvPr/>
        </p:nvSpPr>
        <p:spPr bwMode="auto">
          <a:xfrm>
            <a:off x="5943601" y="4191000"/>
            <a:ext cx="58509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Metric</a:t>
            </a:r>
            <a:endParaRPr lang="en-US" altLang="en-US"/>
          </a:p>
        </p:txBody>
      </p:sp>
      <p:sp>
        <p:nvSpPr>
          <p:cNvPr id="27723" name="Rectangle 227">
            <a:extLst>
              <a:ext uri="{FF2B5EF4-FFF2-40B4-BE49-F238E27FC236}">
                <a16:creationId xmlns:a16="http://schemas.microsoft.com/office/drawing/2014/main" id="{DFDA24D1-7960-E246-840C-8F178FE5B8B2}"/>
              </a:ext>
            </a:extLst>
          </p:cNvPr>
          <p:cNvSpPr>
            <a:spLocks noChangeArrowheads="1"/>
          </p:cNvSpPr>
          <p:nvPr/>
        </p:nvSpPr>
        <p:spPr bwMode="auto">
          <a:xfrm>
            <a:off x="6478588" y="4570413"/>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24" name="Rectangle 228">
            <a:extLst>
              <a:ext uri="{FF2B5EF4-FFF2-40B4-BE49-F238E27FC236}">
                <a16:creationId xmlns:a16="http://schemas.microsoft.com/office/drawing/2014/main" id="{7CBDA64C-7CF7-404E-9934-EC59EEE5DFED}"/>
              </a:ext>
            </a:extLst>
          </p:cNvPr>
          <p:cNvSpPr>
            <a:spLocks noChangeArrowheads="1"/>
          </p:cNvSpPr>
          <p:nvPr/>
        </p:nvSpPr>
        <p:spPr bwMode="auto">
          <a:xfrm>
            <a:off x="8305800" y="4267200"/>
            <a:ext cx="9618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i="1">
                <a:solidFill>
                  <a:srgbClr val="000000"/>
                </a:solidFill>
                <a:latin typeface="Tahoma" panose="020B0604030504040204" pitchFamily="34" charset="0"/>
              </a:rPr>
              <a:t>z</a:t>
            </a:r>
            <a:endParaRPr lang="en-US" altLang="en-US"/>
          </a:p>
        </p:txBody>
      </p:sp>
      <p:sp>
        <p:nvSpPr>
          <p:cNvPr id="27725" name="Rectangle 229">
            <a:extLst>
              <a:ext uri="{FF2B5EF4-FFF2-40B4-BE49-F238E27FC236}">
                <a16:creationId xmlns:a16="http://schemas.microsoft.com/office/drawing/2014/main" id="{8A2936BA-58B4-3C49-BB8A-EE4EEC6CC61E}"/>
              </a:ext>
            </a:extLst>
          </p:cNvPr>
          <p:cNvSpPr>
            <a:spLocks noChangeArrowheads="1"/>
          </p:cNvSpPr>
          <p:nvPr/>
        </p:nvSpPr>
        <p:spPr bwMode="auto">
          <a:xfrm>
            <a:off x="8382001" y="4267200"/>
            <a:ext cx="42639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test</a:t>
            </a:r>
            <a:endParaRPr lang="en-US" altLang="en-US"/>
          </a:p>
        </p:txBody>
      </p:sp>
      <p:sp>
        <p:nvSpPr>
          <p:cNvPr id="27726" name="Rectangle 230">
            <a:extLst>
              <a:ext uri="{FF2B5EF4-FFF2-40B4-BE49-F238E27FC236}">
                <a16:creationId xmlns:a16="http://schemas.microsoft.com/office/drawing/2014/main" id="{07145079-9982-6444-88B7-851901705DAE}"/>
              </a:ext>
            </a:extLst>
          </p:cNvPr>
          <p:cNvSpPr>
            <a:spLocks noChangeArrowheads="1"/>
          </p:cNvSpPr>
          <p:nvPr/>
        </p:nvSpPr>
        <p:spPr bwMode="auto">
          <a:xfrm>
            <a:off x="8745538" y="4570413"/>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27" name="Rectangle 231">
            <a:extLst>
              <a:ext uri="{FF2B5EF4-FFF2-40B4-BE49-F238E27FC236}">
                <a16:creationId xmlns:a16="http://schemas.microsoft.com/office/drawing/2014/main" id="{8C7FD9D8-0BDB-3F4C-BEDF-C5E1E25E06EE}"/>
              </a:ext>
            </a:extLst>
          </p:cNvPr>
          <p:cNvSpPr>
            <a:spLocks noChangeArrowheads="1"/>
          </p:cNvSpPr>
          <p:nvPr/>
        </p:nvSpPr>
        <p:spPr bwMode="auto">
          <a:xfrm>
            <a:off x="1892300" y="48275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28" name="Rectangle 232">
            <a:extLst>
              <a:ext uri="{FF2B5EF4-FFF2-40B4-BE49-F238E27FC236}">
                <a16:creationId xmlns:a16="http://schemas.microsoft.com/office/drawing/2014/main" id="{50D0FFB1-B1E1-B84C-98A1-00DD8388D2C7}"/>
              </a:ext>
            </a:extLst>
          </p:cNvPr>
          <p:cNvSpPr>
            <a:spLocks noChangeArrowheads="1"/>
          </p:cNvSpPr>
          <p:nvPr/>
        </p:nvSpPr>
        <p:spPr bwMode="auto">
          <a:xfrm>
            <a:off x="2246313" y="48275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29" name="Rectangle 233">
            <a:extLst>
              <a:ext uri="{FF2B5EF4-FFF2-40B4-BE49-F238E27FC236}">
                <a16:creationId xmlns:a16="http://schemas.microsoft.com/office/drawing/2014/main" id="{02AEDB30-FF92-BD40-AD81-F5CF7E9344F1}"/>
              </a:ext>
            </a:extLst>
          </p:cNvPr>
          <p:cNvSpPr>
            <a:spLocks noChangeArrowheads="1"/>
          </p:cNvSpPr>
          <p:nvPr/>
        </p:nvSpPr>
        <p:spPr bwMode="auto">
          <a:xfrm>
            <a:off x="2327275" y="48275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30" name="Rectangle 234">
            <a:extLst>
              <a:ext uri="{FF2B5EF4-FFF2-40B4-BE49-F238E27FC236}">
                <a16:creationId xmlns:a16="http://schemas.microsoft.com/office/drawing/2014/main" id="{7D40288B-7C43-0F45-8428-4264D16A130A}"/>
              </a:ext>
            </a:extLst>
          </p:cNvPr>
          <p:cNvSpPr>
            <a:spLocks noChangeArrowheads="1"/>
          </p:cNvSpPr>
          <p:nvPr/>
        </p:nvSpPr>
        <p:spPr bwMode="auto">
          <a:xfrm>
            <a:off x="4216400" y="48275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31" name="Rectangle 235">
            <a:extLst>
              <a:ext uri="{FF2B5EF4-FFF2-40B4-BE49-F238E27FC236}">
                <a16:creationId xmlns:a16="http://schemas.microsoft.com/office/drawing/2014/main" id="{37B96A34-B824-544E-8BA8-5274C82D93F1}"/>
              </a:ext>
            </a:extLst>
          </p:cNvPr>
          <p:cNvSpPr>
            <a:spLocks noChangeArrowheads="1"/>
          </p:cNvSpPr>
          <p:nvPr/>
        </p:nvSpPr>
        <p:spPr bwMode="auto">
          <a:xfrm>
            <a:off x="5441950" y="48275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32" name="Rectangle 236">
            <a:extLst>
              <a:ext uri="{FF2B5EF4-FFF2-40B4-BE49-F238E27FC236}">
                <a16:creationId xmlns:a16="http://schemas.microsoft.com/office/drawing/2014/main" id="{90256A04-2A60-B247-8449-94AF566AEF54}"/>
              </a:ext>
            </a:extLst>
          </p:cNvPr>
          <p:cNvSpPr>
            <a:spLocks noChangeArrowheads="1"/>
          </p:cNvSpPr>
          <p:nvPr/>
        </p:nvSpPr>
        <p:spPr bwMode="auto">
          <a:xfrm>
            <a:off x="5943601" y="4495800"/>
            <a:ext cx="98584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Nonmetric</a:t>
            </a:r>
            <a:endParaRPr lang="en-US" altLang="en-US"/>
          </a:p>
        </p:txBody>
      </p:sp>
      <p:sp>
        <p:nvSpPr>
          <p:cNvPr id="27733" name="Rectangle 237">
            <a:extLst>
              <a:ext uri="{FF2B5EF4-FFF2-40B4-BE49-F238E27FC236}">
                <a16:creationId xmlns:a16="http://schemas.microsoft.com/office/drawing/2014/main" id="{CA984D37-09FD-1E49-A04D-92AB7B3F8A5B}"/>
              </a:ext>
            </a:extLst>
          </p:cNvPr>
          <p:cNvSpPr>
            <a:spLocks noChangeArrowheads="1"/>
          </p:cNvSpPr>
          <p:nvPr/>
        </p:nvSpPr>
        <p:spPr bwMode="auto">
          <a:xfrm>
            <a:off x="6834188" y="48275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34" name="Rectangle 238">
            <a:extLst>
              <a:ext uri="{FF2B5EF4-FFF2-40B4-BE49-F238E27FC236}">
                <a16:creationId xmlns:a16="http://schemas.microsoft.com/office/drawing/2014/main" id="{7AC62773-B447-6940-B442-519FA1AC0065}"/>
              </a:ext>
            </a:extLst>
          </p:cNvPr>
          <p:cNvSpPr>
            <a:spLocks noChangeArrowheads="1"/>
          </p:cNvSpPr>
          <p:nvPr/>
        </p:nvSpPr>
        <p:spPr bwMode="auto">
          <a:xfrm>
            <a:off x="8153400" y="4572000"/>
            <a:ext cx="30296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Chi</a:t>
            </a:r>
            <a:endParaRPr lang="en-US" altLang="en-US"/>
          </a:p>
        </p:txBody>
      </p:sp>
      <p:sp>
        <p:nvSpPr>
          <p:cNvPr id="27735" name="Rectangle 239">
            <a:extLst>
              <a:ext uri="{FF2B5EF4-FFF2-40B4-BE49-F238E27FC236}">
                <a16:creationId xmlns:a16="http://schemas.microsoft.com/office/drawing/2014/main" id="{080425C9-6D05-B54D-B071-BFF624A3BCA5}"/>
              </a:ext>
            </a:extLst>
          </p:cNvPr>
          <p:cNvSpPr>
            <a:spLocks noChangeArrowheads="1"/>
          </p:cNvSpPr>
          <p:nvPr/>
        </p:nvSpPr>
        <p:spPr bwMode="auto">
          <a:xfrm>
            <a:off x="8534400" y="4572000"/>
            <a:ext cx="7854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a:t>
            </a:r>
            <a:endParaRPr lang="en-US" altLang="en-US"/>
          </a:p>
        </p:txBody>
      </p:sp>
      <p:sp>
        <p:nvSpPr>
          <p:cNvPr id="27736" name="Rectangle 240">
            <a:extLst>
              <a:ext uri="{FF2B5EF4-FFF2-40B4-BE49-F238E27FC236}">
                <a16:creationId xmlns:a16="http://schemas.microsoft.com/office/drawing/2014/main" id="{FE742A93-7981-E34D-AC74-C4B8E5285915}"/>
              </a:ext>
            </a:extLst>
          </p:cNvPr>
          <p:cNvSpPr>
            <a:spLocks noChangeArrowheads="1"/>
          </p:cNvSpPr>
          <p:nvPr/>
        </p:nvSpPr>
        <p:spPr bwMode="auto">
          <a:xfrm>
            <a:off x="8610600" y="4572000"/>
            <a:ext cx="107292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square test</a:t>
            </a:r>
            <a:endParaRPr lang="en-US" altLang="en-US"/>
          </a:p>
        </p:txBody>
      </p:sp>
      <p:sp>
        <p:nvSpPr>
          <p:cNvPr id="27737" name="Rectangle 241">
            <a:extLst>
              <a:ext uri="{FF2B5EF4-FFF2-40B4-BE49-F238E27FC236}">
                <a16:creationId xmlns:a16="http://schemas.microsoft.com/office/drawing/2014/main" id="{B12EDA5B-E5AA-F543-8D50-050F9D34450F}"/>
              </a:ext>
            </a:extLst>
          </p:cNvPr>
          <p:cNvSpPr>
            <a:spLocks noChangeArrowheads="1"/>
          </p:cNvSpPr>
          <p:nvPr/>
        </p:nvSpPr>
        <p:spPr bwMode="auto">
          <a:xfrm>
            <a:off x="9574213" y="48275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38" name="Rectangle 242">
            <a:extLst>
              <a:ext uri="{FF2B5EF4-FFF2-40B4-BE49-F238E27FC236}">
                <a16:creationId xmlns:a16="http://schemas.microsoft.com/office/drawing/2014/main" id="{37E4A4AE-6EC5-A14F-A9C2-DA1C89070123}"/>
              </a:ext>
            </a:extLst>
          </p:cNvPr>
          <p:cNvSpPr>
            <a:spLocks noChangeArrowheads="1"/>
          </p:cNvSpPr>
          <p:nvPr/>
        </p:nvSpPr>
        <p:spPr bwMode="auto">
          <a:xfrm>
            <a:off x="1892300" y="5086350"/>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39" name="Rectangle 244">
            <a:extLst>
              <a:ext uri="{FF2B5EF4-FFF2-40B4-BE49-F238E27FC236}">
                <a16:creationId xmlns:a16="http://schemas.microsoft.com/office/drawing/2014/main" id="{E8490FED-33E7-6E42-B586-B2B0493CECC3}"/>
              </a:ext>
            </a:extLst>
          </p:cNvPr>
          <p:cNvSpPr>
            <a:spLocks noChangeArrowheads="1"/>
          </p:cNvSpPr>
          <p:nvPr/>
        </p:nvSpPr>
        <p:spPr bwMode="auto">
          <a:xfrm>
            <a:off x="4125913" y="5345113"/>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40" name="Rectangle 246">
            <a:extLst>
              <a:ext uri="{FF2B5EF4-FFF2-40B4-BE49-F238E27FC236}">
                <a16:creationId xmlns:a16="http://schemas.microsoft.com/office/drawing/2014/main" id="{CE8FBD46-C945-ED4F-8B2A-FAE08DB96AF7}"/>
              </a:ext>
            </a:extLst>
          </p:cNvPr>
          <p:cNvSpPr>
            <a:spLocks noChangeArrowheads="1"/>
          </p:cNvSpPr>
          <p:nvPr/>
        </p:nvSpPr>
        <p:spPr bwMode="auto">
          <a:xfrm>
            <a:off x="5761038" y="5345113"/>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41" name="Rectangle 248">
            <a:extLst>
              <a:ext uri="{FF2B5EF4-FFF2-40B4-BE49-F238E27FC236}">
                <a16:creationId xmlns:a16="http://schemas.microsoft.com/office/drawing/2014/main" id="{83241DFA-3801-EA40-96C8-5A266CA6E07B}"/>
              </a:ext>
            </a:extLst>
          </p:cNvPr>
          <p:cNvSpPr>
            <a:spLocks noChangeArrowheads="1"/>
          </p:cNvSpPr>
          <p:nvPr/>
        </p:nvSpPr>
        <p:spPr bwMode="auto">
          <a:xfrm>
            <a:off x="6834188" y="5345113"/>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42" name="Rectangle 252">
            <a:extLst>
              <a:ext uri="{FF2B5EF4-FFF2-40B4-BE49-F238E27FC236}">
                <a16:creationId xmlns:a16="http://schemas.microsoft.com/office/drawing/2014/main" id="{FDAA04A7-E326-5349-8F73-5A5E99A48BFC}"/>
              </a:ext>
            </a:extLst>
          </p:cNvPr>
          <p:cNvSpPr>
            <a:spLocks noChangeArrowheads="1"/>
          </p:cNvSpPr>
          <p:nvPr/>
        </p:nvSpPr>
        <p:spPr bwMode="auto">
          <a:xfrm>
            <a:off x="8229600" y="5562600"/>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43" name="Rectangle 253">
            <a:extLst>
              <a:ext uri="{FF2B5EF4-FFF2-40B4-BE49-F238E27FC236}">
                <a16:creationId xmlns:a16="http://schemas.microsoft.com/office/drawing/2014/main" id="{82A63DAB-E223-B346-97DE-7396FD93F6B8}"/>
              </a:ext>
            </a:extLst>
          </p:cNvPr>
          <p:cNvSpPr>
            <a:spLocks noChangeArrowheads="1"/>
          </p:cNvSpPr>
          <p:nvPr/>
        </p:nvSpPr>
        <p:spPr bwMode="auto">
          <a:xfrm>
            <a:off x="1892300" y="56022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44" name="Rectangle 254">
            <a:extLst>
              <a:ext uri="{FF2B5EF4-FFF2-40B4-BE49-F238E27FC236}">
                <a16:creationId xmlns:a16="http://schemas.microsoft.com/office/drawing/2014/main" id="{4ED9B576-B50D-BD41-924D-E265B573ACAA}"/>
              </a:ext>
            </a:extLst>
          </p:cNvPr>
          <p:cNvSpPr>
            <a:spLocks noChangeArrowheads="1"/>
          </p:cNvSpPr>
          <p:nvPr/>
        </p:nvSpPr>
        <p:spPr bwMode="auto">
          <a:xfrm>
            <a:off x="2246313" y="56022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45" name="Rectangle 255">
            <a:extLst>
              <a:ext uri="{FF2B5EF4-FFF2-40B4-BE49-F238E27FC236}">
                <a16:creationId xmlns:a16="http://schemas.microsoft.com/office/drawing/2014/main" id="{4F7289A8-127D-A742-A747-AC8B0D8C359F}"/>
              </a:ext>
            </a:extLst>
          </p:cNvPr>
          <p:cNvSpPr>
            <a:spLocks noChangeArrowheads="1"/>
          </p:cNvSpPr>
          <p:nvPr/>
        </p:nvSpPr>
        <p:spPr bwMode="auto">
          <a:xfrm>
            <a:off x="2327275" y="56022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46" name="Rectangle 256">
            <a:extLst>
              <a:ext uri="{FF2B5EF4-FFF2-40B4-BE49-F238E27FC236}">
                <a16:creationId xmlns:a16="http://schemas.microsoft.com/office/drawing/2014/main" id="{1FED4843-D28C-D148-9411-F29F5F23F4A8}"/>
              </a:ext>
            </a:extLst>
          </p:cNvPr>
          <p:cNvSpPr>
            <a:spLocks noChangeArrowheads="1"/>
          </p:cNvSpPr>
          <p:nvPr/>
        </p:nvSpPr>
        <p:spPr bwMode="auto">
          <a:xfrm>
            <a:off x="4216400" y="56022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47" name="Rectangle 257">
            <a:extLst>
              <a:ext uri="{FF2B5EF4-FFF2-40B4-BE49-F238E27FC236}">
                <a16:creationId xmlns:a16="http://schemas.microsoft.com/office/drawing/2014/main" id="{6DBE48FA-1D82-6E42-B679-9906BD4FC58E}"/>
              </a:ext>
            </a:extLst>
          </p:cNvPr>
          <p:cNvSpPr>
            <a:spLocks noChangeArrowheads="1"/>
          </p:cNvSpPr>
          <p:nvPr/>
        </p:nvSpPr>
        <p:spPr bwMode="auto">
          <a:xfrm>
            <a:off x="5441950" y="56022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48" name="Rectangle 258">
            <a:extLst>
              <a:ext uri="{FF2B5EF4-FFF2-40B4-BE49-F238E27FC236}">
                <a16:creationId xmlns:a16="http://schemas.microsoft.com/office/drawing/2014/main" id="{19BFD29B-2DFD-2545-B5AD-B48AE7FDE9D3}"/>
              </a:ext>
            </a:extLst>
          </p:cNvPr>
          <p:cNvSpPr>
            <a:spLocks noChangeArrowheads="1"/>
          </p:cNvSpPr>
          <p:nvPr/>
        </p:nvSpPr>
        <p:spPr bwMode="auto">
          <a:xfrm>
            <a:off x="5959475" y="56022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49" name="Rectangle 260">
            <a:extLst>
              <a:ext uri="{FF2B5EF4-FFF2-40B4-BE49-F238E27FC236}">
                <a16:creationId xmlns:a16="http://schemas.microsoft.com/office/drawing/2014/main" id="{66F7A9F8-A46D-6146-B4DF-E2F466677845}"/>
              </a:ext>
            </a:extLst>
          </p:cNvPr>
          <p:cNvSpPr>
            <a:spLocks noChangeArrowheads="1"/>
          </p:cNvSpPr>
          <p:nvPr/>
        </p:nvSpPr>
        <p:spPr bwMode="auto">
          <a:xfrm>
            <a:off x="10026650" y="56022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50" name="Rectangle 261">
            <a:extLst>
              <a:ext uri="{FF2B5EF4-FFF2-40B4-BE49-F238E27FC236}">
                <a16:creationId xmlns:a16="http://schemas.microsoft.com/office/drawing/2014/main" id="{EF305E59-F006-694D-8943-EF3435D9BFFC}"/>
              </a:ext>
            </a:extLst>
          </p:cNvPr>
          <p:cNvSpPr>
            <a:spLocks noChangeArrowheads="1"/>
          </p:cNvSpPr>
          <p:nvPr/>
        </p:nvSpPr>
        <p:spPr bwMode="auto">
          <a:xfrm>
            <a:off x="1892300" y="5861050"/>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51" name="Rectangle 262">
            <a:extLst>
              <a:ext uri="{FF2B5EF4-FFF2-40B4-BE49-F238E27FC236}">
                <a16:creationId xmlns:a16="http://schemas.microsoft.com/office/drawing/2014/main" id="{47671C0C-9DBF-C14F-A289-513667A59C93}"/>
              </a:ext>
            </a:extLst>
          </p:cNvPr>
          <p:cNvSpPr>
            <a:spLocks noChangeArrowheads="1"/>
          </p:cNvSpPr>
          <p:nvPr/>
        </p:nvSpPr>
        <p:spPr bwMode="auto">
          <a:xfrm>
            <a:off x="2246313" y="5861050"/>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52" name="Rectangle 263">
            <a:extLst>
              <a:ext uri="{FF2B5EF4-FFF2-40B4-BE49-F238E27FC236}">
                <a16:creationId xmlns:a16="http://schemas.microsoft.com/office/drawing/2014/main" id="{324D5BD4-05DB-0240-B03C-16BE22D28AB5}"/>
              </a:ext>
            </a:extLst>
          </p:cNvPr>
          <p:cNvSpPr>
            <a:spLocks noChangeArrowheads="1"/>
          </p:cNvSpPr>
          <p:nvPr/>
        </p:nvSpPr>
        <p:spPr bwMode="auto">
          <a:xfrm>
            <a:off x="2327275" y="5861050"/>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53" name="Rectangle 264">
            <a:extLst>
              <a:ext uri="{FF2B5EF4-FFF2-40B4-BE49-F238E27FC236}">
                <a16:creationId xmlns:a16="http://schemas.microsoft.com/office/drawing/2014/main" id="{B3187C19-056E-414B-A5DC-C2F17DD6D9D3}"/>
              </a:ext>
            </a:extLst>
          </p:cNvPr>
          <p:cNvSpPr>
            <a:spLocks noChangeArrowheads="1"/>
          </p:cNvSpPr>
          <p:nvPr/>
        </p:nvSpPr>
        <p:spPr bwMode="auto">
          <a:xfrm>
            <a:off x="4216400" y="5861050"/>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54" name="Rectangle 265">
            <a:extLst>
              <a:ext uri="{FF2B5EF4-FFF2-40B4-BE49-F238E27FC236}">
                <a16:creationId xmlns:a16="http://schemas.microsoft.com/office/drawing/2014/main" id="{1D3ECDEF-4ACE-B64A-827F-9E871E6695B3}"/>
              </a:ext>
            </a:extLst>
          </p:cNvPr>
          <p:cNvSpPr>
            <a:spLocks noChangeArrowheads="1"/>
          </p:cNvSpPr>
          <p:nvPr/>
        </p:nvSpPr>
        <p:spPr bwMode="auto">
          <a:xfrm>
            <a:off x="5441950" y="5861050"/>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55" name="Rectangle 266">
            <a:extLst>
              <a:ext uri="{FF2B5EF4-FFF2-40B4-BE49-F238E27FC236}">
                <a16:creationId xmlns:a16="http://schemas.microsoft.com/office/drawing/2014/main" id="{23389344-550B-8A45-83D7-FBC0BA591093}"/>
              </a:ext>
            </a:extLst>
          </p:cNvPr>
          <p:cNvSpPr>
            <a:spLocks noChangeArrowheads="1"/>
          </p:cNvSpPr>
          <p:nvPr/>
        </p:nvSpPr>
        <p:spPr bwMode="auto">
          <a:xfrm>
            <a:off x="5959475" y="5861050"/>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56" name="Rectangle 268">
            <a:extLst>
              <a:ext uri="{FF2B5EF4-FFF2-40B4-BE49-F238E27FC236}">
                <a16:creationId xmlns:a16="http://schemas.microsoft.com/office/drawing/2014/main" id="{9892445B-E709-B140-A88C-67BD3CA564B3}"/>
              </a:ext>
            </a:extLst>
          </p:cNvPr>
          <p:cNvSpPr>
            <a:spLocks noChangeArrowheads="1"/>
          </p:cNvSpPr>
          <p:nvPr/>
        </p:nvSpPr>
        <p:spPr bwMode="auto">
          <a:xfrm>
            <a:off x="9621838" y="5861050"/>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57" name="Rectangle 269">
            <a:extLst>
              <a:ext uri="{FF2B5EF4-FFF2-40B4-BE49-F238E27FC236}">
                <a16:creationId xmlns:a16="http://schemas.microsoft.com/office/drawing/2014/main" id="{DA026810-CA2E-FE43-881D-521FC24F4898}"/>
              </a:ext>
            </a:extLst>
          </p:cNvPr>
          <p:cNvSpPr>
            <a:spLocks noChangeArrowheads="1"/>
          </p:cNvSpPr>
          <p:nvPr/>
        </p:nvSpPr>
        <p:spPr bwMode="auto">
          <a:xfrm>
            <a:off x="9736138" y="5861050"/>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ahoma" panose="020B0604030504040204" pitchFamily="34" charset="0"/>
              </a:rPr>
              <a:t> </a:t>
            </a:r>
            <a:endParaRPr lang="en-US" altLang="en-US"/>
          </a:p>
        </p:txBody>
      </p:sp>
      <p:sp>
        <p:nvSpPr>
          <p:cNvPr id="27758" name="Rectangle 270">
            <a:extLst>
              <a:ext uri="{FF2B5EF4-FFF2-40B4-BE49-F238E27FC236}">
                <a16:creationId xmlns:a16="http://schemas.microsoft.com/office/drawing/2014/main" id="{0B2815CE-8A62-B24E-A201-EA3D8DD6261D}"/>
              </a:ext>
            </a:extLst>
          </p:cNvPr>
          <p:cNvSpPr>
            <a:spLocks noChangeArrowheads="1"/>
          </p:cNvSpPr>
          <p:nvPr/>
        </p:nvSpPr>
        <p:spPr bwMode="auto">
          <a:xfrm>
            <a:off x="1892300" y="6126163"/>
            <a:ext cx="5450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imes" pitchFamily="2" charset="0"/>
              </a:rPr>
              <a:t> </a:t>
            </a:r>
            <a:endParaRPr lang="en-US" altLang="en-US"/>
          </a:p>
        </p:txBody>
      </p:sp>
      <p:sp>
        <p:nvSpPr>
          <p:cNvPr id="27759" name="Rectangle 271">
            <a:extLst>
              <a:ext uri="{FF2B5EF4-FFF2-40B4-BE49-F238E27FC236}">
                <a16:creationId xmlns:a16="http://schemas.microsoft.com/office/drawing/2014/main" id="{9A0E532A-A2EB-244A-ABDF-36A8CECA4991}"/>
              </a:ext>
            </a:extLst>
          </p:cNvPr>
          <p:cNvSpPr>
            <a:spLocks noChangeArrowheads="1"/>
          </p:cNvSpPr>
          <p:nvPr/>
        </p:nvSpPr>
        <p:spPr bwMode="auto">
          <a:xfrm>
            <a:off x="2246313" y="6126163"/>
            <a:ext cx="5450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imes" pitchFamily="2" charset="0"/>
              </a:rPr>
              <a:t> </a:t>
            </a:r>
            <a:endParaRPr lang="en-US" altLang="en-US"/>
          </a:p>
        </p:txBody>
      </p:sp>
      <p:sp>
        <p:nvSpPr>
          <p:cNvPr id="27760" name="Rectangle 272">
            <a:extLst>
              <a:ext uri="{FF2B5EF4-FFF2-40B4-BE49-F238E27FC236}">
                <a16:creationId xmlns:a16="http://schemas.microsoft.com/office/drawing/2014/main" id="{E1FB3494-561F-3C45-8DAF-C1E341481E24}"/>
              </a:ext>
            </a:extLst>
          </p:cNvPr>
          <p:cNvSpPr>
            <a:spLocks noChangeArrowheads="1"/>
          </p:cNvSpPr>
          <p:nvPr/>
        </p:nvSpPr>
        <p:spPr bwMode="auto">
          <a:xfrm>
            <a:off x="2327275" y="6126163"/>
            <a:ext cx="10900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imes" pitchFamily="2" charset="0"/>
              </a:rPr>
              <a:t>  </a:t>
            </a:r>
            <a:endParaRPr lang="en-US" altLang="en-US"/>
          </a:p>
        </p:txBody>
      </p:sp>
      <p:sp>
        <p:nvSpPr>
          <p:cNvPr id="27761" name="Rectangle 273">
            <a:extLst>
              <a:ext uri="{FF2B5EF4-FFF2-40B4-BE49-F238E27FC236}">
                <a16:creationId xmlns:a16="http://schemas.microsoft.com/office/drawing/2014/main" id="{20988561-5D09-DA46-B884-2C11C1E5288C}"/>
              </a:ext>
            </a:extLst>
          </p:cNvPr>
          <p:cNvSpPr>
            <a:spLocks noChangeArrowheads="1"/>
          </p:cNvSpPr>
          <p:nvPr/>
        </p:nvSpPr>
        <p:spPr bwMode="auto">
          <a:xfrm>
            <a:off x="2424113" y="6126163"/>
            <a:ext cx="5450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imes" pitchFamily="2" charset="0"/>
              </a:rPr>
              <a:t> </a:t>
            </a:r>
            <a:endParaRPr lang="en-US" altLang="en-US"/>
          </a:p>
        </p:txBody>
      </p:sp>
      <p:sp>
        <p:nvSpPr>
          <p:cNvPr id="27762" name="Rectangle 274">
            <a:extLst>
              <a:ext uri="{FF2B5EF4-FFF2-40B4-BE49-F238E27FC236}">
                <a16:creationId xmlns:a16="http://schemas.microsoft.com/office/drawing/2014/main" id="{94233ED0-8192-D646-91EE-63DED727B260}"/>
              </a:ext>
            </a:extLst>
          </p:cNvPr>
          <p:cNvSpPr>
            <a:spLocks noChangeArrowheads="1"/>
          </p:cNvSpPr>
          <p:nvPr/>
        </p:nvSpPr>
        <p:spPr bwMode="auto">
          <a:xfrm>
            <a:off x="4216400" y="6126163"/>
            <a:ext cx="5450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imes" pitchFamily="2" charset="0"/>
              </a:rPr>
              <a:t> </a:t>
            </a:r>
            <a:endParaRPr lang="en-US" altLang="en-US"/>
          </a:p>
        </p:txBody>
      </p:sp>
      <p:sp>
        <p:nvSpPr>
          <p:cNvPr id="27763" name="Rectangle 275">
            <a:extLst>
              <a:ext uri="{FF2B5EF4-FFF2-40B4-BE49-F238E27FC236}">
                <a16:creationId xmlns:a16="http://schemas.microsoft.com/office/drawing/2014/main" id="{75E08047-4D5B-A441-ABAB-823AABE6E8B9}"/>
              </a:ext>
            </a:extLst>
          </p:cNvPr>
          <p:cNvSpPr>
            <a:spLocks noChangeArrowheads="1"/>
          </p:cNvSpPr>
          <p:nvPr/>
        </p:nvSpPr>
        <p:spPr bwMode="auto">
          <a:xfrm>
            <a:off x="5441950" y="6126163"/>
            <a:ext cx="5450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imes" pitchFamily="2" charset="0"/>
              </a:rPr>
              <a:t> </a:t>
            </a:r>
            <a:endParaRPr lang="en-US" altLang="en-US"/>
          </a:p>
        </p:txBody>
      </p:sp>
      <p:sp>
        <p:nvSpPr>
          <p:cNvPr id="27764" name="Rectangle 276">
            <a:extLst>
              <a:ext uri="{FF2B5EF4-FFF2-40B4-BE49-F238E27FC236}">
                <a16:creationId xmlns:a16="http://schemas.microsoft.com/office/drawing/2014/main" id="{1D5E2551-ABCC-7242-8D55-1DB9BB06F433}"/>
              </a:ext>
            </a:extLst>
          </p:cNvPr>
          <p:cNvSpPr>
            <a:spLocks noChangeArrowheads="1"/>
          </p:cNvSpPr>
          <p:nvPr/>
        </p:nvSpPr>
        <p:spPr bwMode="auto">
          <a:xfrm>
            <a:off x="5959475" y="6126163"/>
            <a:ext cx="5450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imes" pitchFamily="2" charset="0"/>
              </a:rPr>
              <a:t> </a:t>
            </a:r>
            <a:endParaRPr lang="en-US" altLang="en-US"/>
          </a:p>
        </p:txBody>
      </p:sp>
      <p:sp>
        <p:nvSpPr>
          <p:cNvPr id="27765" name="Rectangle 277">
            <a:extLst>
              <a:ext uri="{FF2B5EF4-FFF2-40B4-BE49-F238E27FC236}">
                <a16:creationId xmlns:a16="http://schemas.microsoft.com/office/drawing/2014/main" id="{064FC961-1A4E-A246-BB1C-5701A9F6EF3D}"/>
              </a:ext>
            </a:extLst>
          </p:cNvPr>
          <p:cNvSpPr>
            <a:spLocks noChangeArrowheads="1"/>
          </p:cNvSpPr>
          <p:nvPr/>
        </p:nvSpPr>
        <p:spPr bwMode="auto">
          <a:xfrm>
            <a:off x="8283575" y="6126163"/>
            <a:ext cx="5450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imes" pitchFamily="2" charset="0"/>
              </a:rPr>
              <a:t> </a:t>
            </a:r>
            <a:endParaRPr lang="en-US" altLang="en-US"/>
          </a:p>
        </p:txBody>
      </p:sp>
      <p:sp>
        <p:nvSpPr>
          <p:cNvPr id="27766" name="Rectangle 278">
            <a:extLst>
              <a:ext uri="{FF2B5EF4-FFF2-40B4-BE49-F238E27FC236}">
                <a16:creationId xmlns:a16="http://schemas.microsoft.com/office/drawing/2014/main" id="{3CFE7EE3-C6A8-C645-A974-20C0766A940E}"/>
              </a:ext>
            </a:extLst>
          </p:cNvPr>
          <p:cNvSpPr>
            <a:spLocks noChangeArrowheads="1"/>
          </p:cNvSpPr>
          <p:nvPr/>
        </p:nvSpPr>
        <p:spPr bwMode="auto">
          <a:xfrm>
            <a:off x="1892300" y="6372225"/>
            <a:ext cx="5450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latin typeface="Times" pitchFamily="2" charset="0"/>
              </a:rPr>
              <a:t> </a:t>
            </a:r>
            <a:endParaRPr lang="en-US" altLang="en-US"/>
          </a:p>
        </p:txBody>
      </p:sp>
      <p:sp>
        <p:nvSpPr>
          <p:cNvPr id="27767" name="Text Box 279">
            <a:extLst>
              <a:ext uri="{FF2B5EF4-FFF2-40B4-BE49-F238E27FC236}">
                <a16:creationId xmlns:a16="http://schemas.microsoft.com/office/drawing/2014/main" id="{7F156358-E81C-ED41-8FC8-1011CAE28D3D}"/>
              </a:ext>
            </a:extLst>
          </p:cNvPr>
          <p:cNvSpPr txBox="1">
            <a:spLocks noChangeArrowheads="1"/>
          </p:cNvSpPr>
          <p:nvPr/>
        </p:nvSpPr>
        <p:spPr bwMode="auto">
          <a:xfrm>
            <a:off x="4267200" y="1676401"/>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olidFill>
                  <a:srgbClr val="009900"/>
                </a:solidFill>
              </a:rPr>
              <a:t>Application</a:t>
            </a:r>
          </a:p>
        </p:txBody>
      </p:sp>
      <p:sp>
        <p:nvSpPr>
          <p:cNvPr id="27768" name="Text Box 280">
            <a:extLst>
              <a:ext uri="{FF2B5EF4-FFF2-40B4-BE49-F238E27FC236}">
                <a16:creationId xmlns:a16="http://schemas.microsoft.com/office/drawing/2014/main" id="{FC21F502-59D1-6740-B01D-BA110A578037}"/>
              </a:ext>
            </a:extLst>
          </p:cNvPr>
          <p:cNvSpPr txBox="1">
            <a:spLocks noChangeArrowheads="1"/>
          </p:cNvSpPr>
          <p:nvPr/>
        </p:nvSpPr>
        <p:spPr bwMode="auto">
          <a:xfrm>
            <a:off x="5867400" y="1676401"/>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olidFill>
                  <a:srgbClr val="009900"/>
                </a:solidFill>
              </a:rPr>
              <a:t>Scaling</a:t>
            </a:r>
          </a:p>
        </p:txBody>
      </p:sp>
      <p:sp>
        <p:nvSpPr>
          <p:cNvPr id="27769" name="Text Box 281">
            <a:extLst>
              <a:ext uri="{FF2B5EF4-FFF2-40B4-BE49-F238E27FC236}">
                <a16:creationId xmlns:a16="http://schemas.microsoft.com/office/drawing/2014/main" id="{6E3C6AFE-21A5-DC43-AF26-C57F90C1333C}"/>
              </a:ext>
            </a:extLst>
          </p:cNvPr>
          <p:cNvSpPr txBox="1">
            <a:spLocks noChangeArrowheads="1"/>
          </p:cNvSpPr>
          <p:nvPr/>
        </p:nvSpPr>
        <p:spPr bwMode="auto">
          <a:xfrm>
            <a:off x="8229600" y="1676401"/>
            <a:ext cx="1905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olidFill>
                  <a:srgbClr val="009900"/>
                </a:solidFill>
              </a:rPr>
              <a:t>Test/Comments</a:t>
            </a:r>
          </a:p>
        </p:txBody>
      </p:sp>
    </p:spTree>
    <p:extLst>
      <p:ext uri="{BB962C8B-B14F-4D97-AF65-F5344CB8AC3E}">
        <p14:creationId xmlns:p14="http://schemas.microsoft.com/office/powerpoint/2010/main" val="41247390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3426"/>
                                        </p:tgtEl>
                                        <p:attrNameLst>
                                          <p:attrName>style.visibility</p:attrName>
                                        </p:attrNameLst>
                                      </p:cBhvr>
                                      <p:to>
                                        <p:strVal val="visible"/>
                                      </p:to>
                                    </p:set>
                                    <p:anim calcmode="lin" valueType="num">
                                      <p:cBhvr additive="base">
                                        <p:cTn id="7" dur="500" fill="hold"/>
                                        <p:tgtEl>
                                          <p:spTgt spid="103426"/>
                                        </p:tgtEl>
                                        <p:attrNameLst>
                                          <p:attrName>ppt_x</p:attrName>
                                        </p:attrNameLst>
                                      </p:cBhvr>
                                      <p:tavLst>
                                        <p:tav tm="0">
                                          <p:val>
                                            <p:strVal val="0-#ppt_w/2"/>
                                          </p:val>
                                        </p:tav>
                                        <p:tav tm="100000">
                                          <p:val>
                                            <p:strVal val="#ppt_x"/>
                                          </p:val>
                                        </p:tav>
                                      </p:tavLst>
                                    </p:anim>
                                    <p:anim calcmode="lin" valueType="num">
                                      <p:cBhvr additive="base">
                                        <p:cTn id="8" dur="500" fill="hold"/>
                                        <p:tgtEl>
                                          <p:spTgt spid="1034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a:extLst>
              <a:ext uri="{FF2B5EF4-FFF2-40B4-BE49-F238E27FC236}">
                <a16:creationId xmlns:a16="http://schemas.microsoft.com/office/drawing/2014/main" id="{6E695660-DEEE-0740-B1A4-3F26B9BE44DC}"/>
              </a:ext>
            </a:extLst>
          </p:cNvPr>
          <p:cNvSpPr>
            <a:spLocks noGrp="1" noChangeArrowheads="1"/>
          </p:cNvSpPr>
          <p:nvPr>
            <p:ph type="title"/>
          </p:nvPr>
        </p:nvSpPr>
        <p:spPr>
          <a:xfrm>
            <a:off x="1765300" y="274639"/>
            <a:ext cx="8688388" cy="968375"/>
          </a:xfrm>
        </p:spPr>
        <p:txBody>
          <a:bodyPr>
            <a:normAutofit fontScale="90000"/>
          </a:bodyPr>
          <a:lstStyle/>
          <a:p>
            <a:pPr eaLnBrk="1" hangingPunct="1"/>
            <a:r>
              <a:rPr lang="en-US" altLang="en-US" sz="3600" dirty="0"/>
              <a:t>Sampling Distributions of a Mean  </a:t>
            </a:r>
          </a:p>
        </p:txBody>
      </p:sp>
      <p:sp>
        <p:nvSpPr>
          <p:cNvPr id="2053" name="Text Box 3">
            <a:extLst>
              <a:ext uri="{FF2B5EF4-FFF2-40B4-BE49-F238E27FC236}">
                <a16:creationId xmlns:a16="http://schemas.microsoft.com/office/drawing/2014/main" id="{7CCDB6D7-42F2-E246-8EA8-9F8ECC76BBE1}"/>
              </a:ext>
            </a:extLst>
          </p:cNvPr>
          <p:cNvSpPr txBox="1">
            <a:spLocks noChangeArrowheads="1"/>
          </p:cNvSpPr>
          <p:nvPr/>
        </p:nvSpPr>
        <p:spPr bwMode="auto">
          <a:xfrm>
            <a:off x="1979613" y="1455739"/>
            <a:ext cx="8153400" cy="955675"/>
          </a:xfrm>
          <a:prstGeom prst="rect">
            <a:avLst/>
          </a:prstGeom>
          <a:solidFill>
            <a:schemeClr val="accent1"/>
          </a:soli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800">
                <a:latin typeface="Tahoma" panose="020B0604030504040204" pitchFamily="34" charset="0"/>
              </a:rPr>
              <a:t>The </a:t>
            </a:r>
            <a:r>
              <a:rPr lang="en-US" altLang="en-US" sz="2800" b="1">
                <a:latin typeface="Tahoma" panose="020B0604030504040204" pitchFamily="34" charset="0"/>
              </a:rPr>
              <a:t>sampling distributions of a mean (SDM)  </a:t>
            </a:r>
            <a:r>
              <a:rPr lang="en-US" altLang="en-US" sz="2800">
                <a:latin typeface="Tahoma" panose="020B0604030504040204" pitchFamily="34" charset="0"/>
              </a:rPr>
              <a:t>describes the behavior of a sampling mean</a:t>
            </a:r>
            <a:endParaRPr lang="en-US" altLang="en-US" sz="2800" i="1">
              <a:latin typeface="Tahoma" panose="020B0604030504040204" pitchFamily="34" charset="0"/>
              <a:cs typeface="Tahoma" panose="020B0604030504040204" pitchFamily="34" charset="0"/>
            </a:endParaRPr>
          </a:p>
        </p:txBody>
      </p:sp>
      <p:pic>
        <p:nvPicPr>
          <p:cNvPr id="2054" name="Picture 4">
            <a:extLst>
              <a:ext uri="{FF2B5EF4-FFF2-40B4-BE49-F238E27FC236}">
                <a16:creationId xmlns:a16="http://schemas.microsoft.com/office/drawing/2014/main" id="{9A925AE5-62DB-F542-A509-CB4006285F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1064" y="2797176"/>
            <a:ext cx="4498975" cy="351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050" name="Object 5">
            <a:extLst>
              <a:ext uri="{FF2B5EF4-FFF2-40B4-BE49-F238E27FC236}">
                <a16:creationId xmlns:a16="http://schemas.microsoft.com/office/drawing/2014/main" id="{EB01CA90-73A6-1845-9EA2-13F1BAF8958C}"/>
              </a:ext>
            </a:extLst>
          </p:cNvPr>
          <p:cNvGraphicFramePr>
            <a:graphicFrameLocks noGrp="1" noChangeAspect="1"/>
          </p:cNvGraphicFramePr>
          <p:nvPr>
            <p:ph sz="half" idx="2"/>
          </p:nvPr>
        </p:nvGraphicFramePr>
        <p:xfrm>
          <a:off x="2146300" y="3025776"/>
          <a:ext cx="3752850" cy="2346325"/>
        </p:xfrm>
        <a:graphic>
          <a:graphicData uri="http://schemas.openxmlformats.org/presentationml/2006/ole">
            <mc:AlternateContent xmlns:mc="http://schemas.openxmlformats.org/markup-compatibility/2006">
              <mc:Choice xmlns:v="urn:schemas-microsoft-com:vml" Requires="v">
                <p:oleObj spid="_x0000_s37893" name="Equation" r:id="rId5" imgW="10534650" imgH="6584950" progId="Equation.3">
                  <p:embed/>
                </p:oleObj>
              </mc:Choice>
              <mc:Fallback>
                <p:oleObj name="Equation" r:id="rId5" imgW="10534650" imgH="6584950" progId="Equation.3">
                  <p:embed/>
                  <p:pic>
                    <p:nvPicPr>
                      <p:cNvPr id="2050" name="Object 5">
                        <a:extLst>
                          <a:ext uri="{FF2B5EF4-FFF2-40B4-BE49-F238E27FC236}">
                            <a16:creationId xmlns:a16="http://schemas.microsoft.com/office/drawing/2014/main" id="{EB01CA90-73A6-1845-9EA2-13F1BAF895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6300" y="3025776"/>
                        <a:ext cx="3752850" cy="2346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5" name="Rectangle 6">
            <a:extLst>
              <a:ext uri="{FF2B5EF4-FFF2-40B4-BE49-F238E27FC236}">
                <a16:creationId xmlns:a16="http://schemas.microsoft.com/office/drawing/2014/main" id="{2CC82E5C-A073-6747-8402-2F23F3A83FCD}"/>
              </a:ext>
            </a:extLst>
          </p:cNvPr>
          <p:cNvSpPr>
            <a:spLocks noChangeArrowheads="1"/>
          </p:cNvSpPr>
          <p:nvPr/>
        </p:nvSpPr>
        <p:spPr bwMode="auto">
          <a:xfrm>
            <a:off x="7513639" y="6061075"/>
            <a:ext cx="1685925" cy="2619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446499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FA2B8-6579-D54D-8826-041824B6EABD}"/>
              </a:ext>
            </a:extLst>
          </p:cNvPr>
          <p:cNvSpPr>
            <a:spLocks noGrp="1"/>
          </p:cNvSpPr>
          <p:nvPr>
            <p:ph type="title"/>
          </p:nvPr>
        </p:nvSpPr>
        <p:spPr/>
        <p:txBody>
          <a:bodyPr/>
          <a:lstStyle/>
          <a:p>
            <a:r>
              <a:rPr lang="en-US" dirty="0"/>
              <a:t>Probability Density Distributions</a:t>
            </a:r>
          </a:p>
        </p:txBody>
      </p:sp>
      <p:sp>
        <p:nvSpPr>
          <p:cNvPr id="3" name="Text Placeholder 2">
            <a:extLst>
              <a:ext uri="{FF2B5EF4-FFF2-40B4-BE49-F238E27FC236}">
                <a16:creationId xmlns:a16="http://schemas.microsoft.com/office/drawing/2014/main" id="{8B6B5B42-5F4D-5C41-B0FB-6CFF02F5C3E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39771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64D12-DCAB-9645-ACB2-104F21FA7DCC}"/>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B42C12AD-9F5E-9D42-8A7E-DE15B33D7666}"/>
              </a:ext>
            </a:extLst>
          </p:cNvPr>
          <p:cNvSpPr>
            <a:spLocks noGrp="1"/>
          </p:cNvSpPr>
          <p:nvPr>
            <p:ph idx="1"/>
          </p:nvPr>
        </p:nvSpPr>
        <p:spPr/>
        <p:txBody>
          <a:bodyPr/>
          <a:lstStyle/>
          <a:p>
            <a:r>
              <a:rPr lang="en-US" dirty="0"/>
              <a:t>Lets start with a mean, like height of students</a:t>
            </a:r>
          </a:p>
          <a:p>
            <a:r>
              <a:rPr lang="en-US" dirty="0"/>
              <a:t>Heights follow a bell curve</a:t>
            </a:r>
          </a:p>
          <a:p>
            <a:r>
              <a:rPr lang="en-US" dirty="0"/>
              <a:t>Let’s say average height is 5 ‘6’’</a:t>
            </a:r>
          </a:p>
          <a:p>
            <a:r>
              <a:rPr lang="en-US" dirty="0"/>
              <a:t>If there are 10 classes of students, average will vary around 5’6’’</a:t>
            </a:r>
          </a:p>
          <a:p>
            <a:r>
              <a:rPr lang="en-US" dirty="0"/>
              <a:t>CLT says that if you have a lot of data, this averages also look like a bell curve</a:t>
            </a:r>
          </a:p>
          <a:p>
            <a:endParaRPr lang="en-US" dirty="0"/>
          </a:p>
          <a:p>
            <a:pPr marL="0" indent="0">
              <a:buNone/>
            </a:pPr>
            <a:endParaRPr lang="en-US" dirty="0"/>
          </a:p>
        </p:txBody>
      </p:sp>
    </p:spTree>
    <p:extLst>
      <p:ext uri="{BB962C8B-B14F-4D97-AF65-F5344CB8AC3E}">
        <p14:creationId xmlns:p14="http://schemas.microsoft.com/office/powerpoint/2010/main" val="35595540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E8EE363-590E-2D44-A141-1E74EBA380A4}"/>
              </a:ext>
            </a:extLst>
          </p:cNvPr>
          <p:cNvSpPr>
            <a:spLocks noGrp="1" noChangeArrowheads="1"/>
          </p:cNvSpPr>
          <p:nvPr>
            <p:ph type="title"/>
          </p:nvPr>
        </p:nvSpPr>
        <p:spPr>
          <a:xfrm>
            <a:off x="2254886" y="62167"/>
            <a:ext cx="7729728" cy="1188720"/>
          </a:xfrm>
        </p:spPr>
        <p:txBody>
          <a:bodyPr/>
          <a:lstStyle/>
          <a:p>
            <a:pPr eaLnBrk="1" hangingPunct="1"/>
            <a:r>
              <a:rPr lang="en-US" altLang="en-US" sz="4800"/>
              <a:t>Hypothesis Testing</a:t>
            </a:r>
          </a:p>
        </p:txBody>
      </p:sp>
      <p:sp>
        <p:nvSpPr>
          <p:cNvPr id="18435" name="Rectangle 3">
            <a:extLst>
              <a:ext uri="{FF2B5EF4-FFF2-40B4-BE49-F238E27FC236}">
                <a16:creationId xmlns:a16="http://schemas.microsoft.com/office/drawing/2014/main" id="{6A16DBAB-8575-4E47-8F30-376D51D43B9F}"/>
              </a:ext>
            </a:extLst>
          </p:cNvPr>
          <p:cNvSpPr>
            <a:spLocks noGrp="1" noChangeArrowheads="1"/>
          </p:cNvSpPr>
          <p:nvPr>
            <p:ph type="body" idx="1"/>
          </p:nvPr>
        </p:nvSpPr>
        <p:spPr>
          <a:xfrm>
            <a:off x="1981200" y="1600201"/>
            <a:ext cx="8453438" cy="4816475"/>
          </a:xfrm>
        </p:spPr>
        <p:txBody>
          <a:bodyPr/>
          <a:lstStyle/>
          <a:p>
            <a:pPr marL="609600" indent="-609600"/>
            <a:r>
              <a:rPr lang="en-US" altLang="en-US" dirty="0"/>
              <a:t>Is also called </a:t>
            </a:r>
            <a:r>
              <a:rPr lang="en-US" altLang="en-US" i="1" dirty="0"/>
              <a:t>significance testing</a:t>
            </a:r>
          </a:p>
          <a:p>
            <a:pPr marL="609600" indent="-609600"/>
            <a:r>
              <a:rPr lang="en-US" altLang="en-US" dirty="0"/>
              <a:t>Tests</a:t>
            </a:r>
            <a:r>
              <a:rPr lang="en-US" altLang="en-US" b="1" dirty="0"/>
              <a:t> </a:t>
            </a:r>
            <a:r>
              <a:rPr lang="en-US" altLang="en-US" dirty="0"/>
              <a:t>a claim about a parameter using evidence (data in a sample)</a:t>
            </a:r>
          </a:p>
          <a:p>
            <a:pPr marL="609600" indent="-609600"/>
            <a:r>
              <a:rPr lang="en-US" altLang="en-US" dirty="0"/>
              <a:t>The technique is introduced by considering a one-sample z test </a:t>
            </a:r>
          </a:p>
          <a:p>
            <a:pPr marL="609600" indent="-609600"/>
            <a:r>
              <a:rPr lang="en-US" altLang="en-US" dirty="0"/>
              <a:t>The procedure is broken into four steps</a:t>
            </a:r>
          </a:p>
          <a:p>
            <a:pPr marL="609600" indent="-609600"/>
            <a:r>
              <a:rPr lang="en-US" altLang="en-US" i="1" dirty="0"/>
              <a:t>Each </a:t>
            </a:r>
            <a:r>
              <a:rPr lang="en-US" altLang="en-US" dirty="0"/>
              <a:t>element of the procedure must be understood</a:t>
            </a:r>
          </a:p>
        </p:txBody>
      </p:sp>
    </p:spTree>
    <p:extLst>
      <p:ext uri="{BB962C8B-B14F-4D97-AF65-F5344CB8AC3E}">
        <p14:creationId xmlns:p14="http://schemas.microsoft.com/office/powerpoint/2010/main" val="42011646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E812023A-BB30-A242-A1AF-D4FB44ED4F62}"/>
              </a:ext>
            </a:extLst>
          </p:cNvPr>
          <p:cNvSpPr>
            <a:spLocks noGrp="1" noChangeArrowheads="1"/>
          </p:cNvSpPr>
          <p:nvPr>
            <p:ph type="title"/>
          </p:nvPr>
        </p:nvSpPr>
        <p:spPr>
          <a:xfrm>
            <a:off x="2238280" y="180921"/>
            <a:ext cx="7729728" cy="1188720"/>
          </a:xfrm>
        </p:spPr>
        <p:txBody>
          <a:bodyPr>
            <a:normAutofit fontScale="90000"/>
          </a:bodyPr>
          <a:lstStyle/>
          <a:p>
            <a:pPr eaLnBrk="1" hangingPunct="1"/>
            <a:r>
              <a:rPr lang="en-US" altLang="en-US" sz="4800"/>
              <a:t>Hypothesis Testing Steps</a:t>
            </a:r>
            <a:endParaRPr lang="en-US" altLang="en-US" sz="5400"/>
          </a:p>
        </p:txBody>
      </p:sp>
      <p:sp>
        <p:nvSpPr>
          <p:cNvPr id="19459" name="Rectangle 3">
            <a:extLst>
              <a:ext uri="{FF2B5EF4-FFF2-40B4-BE49-F238E27FC236}">
                <a16:creationId xmlns:a16="http://schemas.microsoft.com/office/drawing/2014/main" id="{D170BB09-7A7C-E348-9883-C7CB2C38B886}"/>
              </a:ext>
            </a:extLst>
          </p:cNvPr>
          <p:cNvSpPr>
            <a:spLocks noGrp="1" noChangeArrowheads="1"/>
          </p:cNvSpPr>
          <p:nvPr>
            <p:ph type="body" idx="1"/>
          </p:nvPr>
        </p:nvSpPr>
        <p:spPr>
          <a:xfrm>
            <a:off x="1754188" y="1720851"/>
            <a:ext cx="8697912" cy="2936875"/>
          </a:xfrm>
        </p:spPr>
        <p:txBody>
          <a:bodyPr/>
          <a:lstStyle/>
          <a:p>
            <a:pPr marL="990600" lvl="1" indent="-533400">
              <a:buFontTx/>
              <a:buAutoNum type="alphaUcPeriod"/>
            </a:pPr>
            <a:r>
              <a:rPr lang="en-US" altLang="en-US" sz="3600"/>
              <a:t>Null and alternative hypotheses</a:t>
            </a:r>
          </a:p>
          <a:p>
            <a:pPr marL="990600" lvl="1" indent="-533400">
              <a:buFontTx/>
              <a:buAutoNum type="alphaUcPeriod"/>
            </a:pPr>
            <a:r>
              <a:rPr lang="en-US" altLang="en-US" sz="3600"/>
              <a:t>Test statistic</a:t>
            </a:r>
          </a:p>
          <a:p>
            <a:pPr marL="990600" lvl="1" indent="-533400">
              <a:buFontTx/>
              <a:buAutoNum type="alphaUcPeriod"/>
            </a:pPr>
            <a:r>
              <a:rPr lang="en-US" altLang="en-US" sz="3600"/>
              <a:t>P-value and interpretation</a:t>
            </a:r>
          </a:p>
          <a:p>
            <a:pPr marL="990600" lvl="1" indent="-533400">
              <a:buFontTx/>
              <a:buAutoNum type="alphaUcPeriod"/>
            </a:pPr>
            <a:r>
              <a:rPr lang="en-US" altLang="en-US" sz="3600"/>
              <a:t>Significance level (optional)</a:t>
            </a:r>
          </a:p>
        </p:txBody>
      </p:sp>
    </p:spTree>
    <p:extLst>
      <p:ext uri="{BB962C8B-B14F-4D97-AF65-F5344CB8AC3E}">
        <p14:creationId xmlns:p14="http://schemas.microsoft.com/office/powerpoint/2010/main" val="14035880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1D51B492-A05F-3A42-8D5F-413A426B35BD}"/>
              </a:ext>
            </a:extLst>
          </p:cNvPr>
          <p:cNvSpPr>
            <a:spLocks noGrp="1" noChangeArrowheads="1"/>
          </p:cNvSpPr>
          <p:nvPr>
            <p:ph type="title"/>
          </p:nvPr>
        </p:nvSpPr>
        <p:spPr>
          <a:xfrm>
            <a:off x="1981200" y="274639"/>
            <a:ext cx="8242300" cy="1184275"/>
          </a:xfrm>
        </p:spPr>
        <p:txBody>
          <a:bodyPr>
            <a:normAutofit/>
          </a:bodyPr>
          <a:lstStyle/>
          <a:p>
            <a:pPr eaLnBrk="1" hangingPunct="1"/>
            <a:r>
              <a:rPr lang="en-US" altLang="en-US" dirty="0">
                <a:cs typeface="Arial" panose="020B0604020202020204" pitchFamily="34" charset="0"/>
              </a:rPr>
              <a:t> </a:t>
            </a:r>
            <a:r>
              <a:rPr lang="en-US" altLang="en-US" dirty="0"/>
              <a:t>Null and Alternative Hypotheses</a:t>
            </a:r>
          </a:p>
        </p:txBody>
      </p:sp>
      <p:sp>
        <p:nvSpPr>
          <p:cNvPr id="20483" name="Rectangle 3">
            <a:extLst>
              <a:ext uri="{FF2B5EF4-FFF2-40B4-BE49-F238E27FC236}">
                <a16:creationId xmlns:a16="http://schemas.microsoft.com/office/drawing/2014/main" id="{CEC0A365-DB96-0B45-8E2A-45D38B5E0CCE}"/>
              </a:ext>
            </a:extLst>
          </p:cNvPr>
          <p:cNvSpPr>
            <a:spLocks noGrp="1" noChangeArrowheads="1"/>
          </p:cNvSpPr>
          <p:nvPr>
            <p:ph type="body" idx="1"/>
          </p:nvPr>
        </p:nvSpPr>
        <p:spPr>
          <a:xfrm>
            <a:off x="1981200" y="1600200"/>
            <a:ext cx="8229600" cy="4745038"/>
          </a:xfrm>
        </p:spPr>
        <p:txBody>
          <a:bodyPr/>
          <a:lstStyle/>
          <a:p>
            <a:pPr eaLnBrk="1" hangingPunct="1"/>
            <a:r>
              <a:rPr lang="en-US" altLang="en-US"/>
              <a:t>Convert the research question to null and alternative hypotheses </a:t>
            </a:r>
          </a:p>
          <a:p>
            <a:pPr eaLnBrk="1" hangingPunct="1"/>
            <a:r>
              <a:rPr lang="en-US" altLang="en-US"/>
              <a:t>The </a:t>
            </a:r>
            <a:r>
              <a:rPr lang="en-US" altLang="en-US" b="1"/>
              <a:t>null hypothesis (</a:t>
            </a:r>
            <a:r>
              <a:rPr lang="en-US" altLang="en-US" b="1" i="1"/>
              <a:t>H</a:t>
            </a:r>
            <a:r>
              <a:rPr lang="en-US" altLang="en-US" b="1" baseline="-25000"/>
              <a:t>0</a:t>
            </a:r>
            <a:r>
              <a:rPr lang="en-US" altLang="en-US" b="1"/>
              <a:t>)</a:t>
            </a:r>
            <a:r>
              <a:rPr lang="en-US" altLang="en-US"/>
              <a:t> is a claim of “no difference in the population” </a:t>
            </a:r>
          </a:p>
          <a:p>
            <a:pPr eaLnBrk="1" hangingPunct="1"/>
            <a:r>
              <a:rPr lang="en-US" altLang="en-US"/>
              <a:t>The </a:t>
            </a:r>
            <a:r>
              <a:rPr lang="en-US" altLang="en-US" b="1"/>
              <a:t>alternative hypothesis (</a:t>
            </a:r>
            <a:r>
              <a:rPr lang="en-US" altLang="en-US" b="1" i="1"/>
              <a:t>H</a:t>
            </a:r>
            <a:r>
              <a:rPr lang="en-US" altLang="en-US" b="1" baseline="-25000"/>
              <a:t>a</a:t>
            </a:r>
            <a:r>
              <a:rPr lang="en-US" altLang="en-US" b="1"/>
              <a:t>)</a:t>
            </a:r>
            <a:r>
              <a:rPr lang="en-US" altLang="en-US"/>
              <a:t> claims “</a:t>
            </a:r>
            <a:r>
              <a:rPr lang="en-US" altLang="en-US" i="1"/>
              <a:t>H</a:t>
            </a:r>
            <a:r>
              <a:rPr lang="en-US" altLang="en-US" baseline="-25000"/>
              <a:t>0</a:t>
            </a:r>
            <a:r>
              <a:rPr lang="en-US" altLang="en-US"/>
              <a:t> is false”</a:t>
            </a:r>
          </a:p>
          <a:p>
            <a:pPr eaLnBrk="1" hangingPunct="1"/>
            <a:r>
              <a:rPr lang="en-US" altLang="en-US"/>
              <a:t>Collect data and seek evidence against </a:t>
            </a:r>
            <a:r>
              <a:rPr lang="en-US" altLang="en-US" i="1">
                <a:sym typeface="Symbol" pitchFamily="2" charset="2"/>
              </a:rPr>
              <a:t>H</a:t>
            </a:r>
            <a:r>
              <a:rPr lang="en-US" altLang="en-US" baseline="-25000">
                <a:sym typeface="Symbol" pitchFamily="2" charset="2"/>
              </a:rPr>
              <a:t>0 </a:t>
            </a:r>
            <a:r>
              <a:rPr lang="en-US" altLang="en-US"/>
              <a:t>as a way of bolstering </a:t>
            </a:r>
            <a:r>
              <a:rPr lang="en-US" altLang="en-US" i="1">
                <a:sym typeface="Symbol" pitchFamily="2" charset="2"/>
              </a:rPr>
              <a:t>H</a:t>
            </a:r>
            <a:r>
              <a:rPr lang="en-US" altLang="en-US" baseline="-25000">
                <a:sym typeface="Symbol" pitchFamily="2" charset="2"/>
              </a:rPr>
              <a:t>a </a:t>
            </a:r>
            <a:r>
              <a:rPr lang="en-US" altLang="en-US">
                <a:sym typeface="Symbol" pitchFamily="2" charset="2"/>
              </a:rPr>
              <a:t>(deduction)</a:t>
            </a:r>
          </a:p>
        </p:txBody>
      </p:sp>
    </p:spTree>
    <p:extLst>
      <p:ext uri="{BB962C8B-B14F-4D97-AF65-F5344CB8AC3E}">
        <p14:creationId xmlns:p14="http://schemas.microsoft.com/office/powerpoint/2010/main" val="36372720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D026C66-9763-174D-B20E-643AEFBB694F}"/>
              </a:ext>
            </a:extLst>
          </p:cNvPr>
          <p:cNvSpPr>
            <a:spLocks noGrp="1" noChangeArrowheads="1"/>
          </p:cNvSpPr>
          <p:nvPr>
            <p:ph type="title"/>
          </p:nvPr>
        </p:nvSpPr>
        <p:spPr>
          <a:xfrm>
            <a:off x="2231136" y="-20960"/>
            <a:ext cx="7729728" cy="1188720"/>
          </a:xfrm>
        </p:spPr>
        <p:txBody>
          <a:bodyPr/>
          <a:lstStyle/>
          <a:p>
            <a:pPr eaLnBrk="1" hangingPunct="1"/>
            <a:r>
              <a:rPr lang="en-US" altLang="en-US" sz="4000" dirty="0"/>
              <a:t>  Example: “Body Weight”</a:t>
            </a:r>
          </a:p>
        </p:txBody>
      </p:sp>
      <p:sp>
        <p:nvSpPr>
          <p:cNvPr id="141315" name="Rectangle 3">
            <a:extLst>
              <a:ext uri="{FF2B5EF4-FFF2-40B4-BE49-F238E27FC236}">
                <a16:creationId xmlns:a16="http://schemas.microsoft.com/office/drawing/2014/main" id="{96DAD050-9620-8747-9790-4C6EAF8565AD}"/>
              </a:ext>
            </a:extLst>
          </p:cNvPr>
          <p:cNvSpPr>
            <a:spLocks noGrp="1" noChangeArrowheads="1"/>
          </p:cNvSpPr>
          <p:nvPr>
            <p:ph type="body" idx="1"/>
          </p:nvPr>
        </p:nvSpPr>
        <p:spPr>
          <a:xfrm>
            <a:off x="1981200" y="1517651"/>
            <a:ext cx="8229600" cy="4760913"/>
          </a:xfrm>
        </p:spPr>
        <p:txBody>
          <a:bodyPr>
            <a:normAutofit/>
          </a:bodyPr>
          <a:lstStyle/>
          <a:p>
            <a:pPr eaLnBrk="1" hangingPunct="1">
              <a:lnSpc>
                <a:spcPct val="90000"/>
              </a:lnSpc>
            </a:pPr>
            <a:r>
              <a:rPr lang="en-US" altLang="en-US" b="1"/>
              <a:t>The problem: </a:t>
            </a:r>
            <a:r>
              <a:rPr lang="en-US" altLang="en-US"/>
              <a:t>In the 1970s, 20–29 year old men in the U.S. had a mean </a:t>
            </a:r>
            <a:r>
              <a:rPr lang="el-GR" altLang="en-US">
                <a:cs typeface="Arial" panose="020B0604020202020204" pitchFamily="34" charset="0"/>
              </a:rPr>
              <a:t>μ</a:t>
            </a:r>
            <a:r>
              <a:rPr lang="en-US" altLang="en-US">
                <a:cs typeface="Arial" panose="020B0604020202020204" pitchFamily="34" charset="0"/>
              </a:rPr>
              <a:t> </a:t>
            </a:r>
            <a:r>
              <a:rPr lang="en-US" altLang="en-US"/>
              <a:t>body weight </a:t>
            </a:r>
            <a:r>
              <a:rPr lang="en-US" altLang="en-US">
                <a:cs typeface="Arial" panose="020B0604020202020204" pitchFamily="34" charset="0"/>
              </a:rPr>
              <a:t>of 170 pounds. Standard deviation </a:t>
            </a:r>
            <a:r>
              <a:rPr lang="el-GR" altLang="en-US">
                <a:cs typeface="Arial" panose="020B0604020202020204" pitchFamily="34" charset="0"/>
              </a:rPr>
              <a:t>σ</a:t>
            </a:r>
            <a:r>
              <a:rPr lang="en-US" altLang="en-US">
                <a:cs typeface="Arial" panose="020B0604020202020204" pitchFamily="34" charset="0"/>
              </a:rPr>
              <a:t> was 40 pounds</a:t>
            </a:r>
            <a:r>
              <a:rPr lang="en-US" altLang="en-US" sz="2800">
                <a:cs typeface="Arial" panose="020B0604020202020204" pitchFamily="34" charset="0"/>
              </a:rPr>
              <a:t>. </a:t>
            </a:r>
            <a:r>
              <a:rPr lang="en-US" altLang="en-US">
                <a:cs typeface="Arial" panose="020B0604020202020204" pitchFamily="34" charset="0"/>
              </a:rPr>
              <a:t>We test whether mean body weight in the population now differs.</a:t>
            </a:r>
            <a:endParaRPr lang="en-US" altLang="en-US"/>
          </a:p>
          <a:p>
            <a:pPr eaLnBrk="1" hangingPunct="1">
              <a:lnSpc>
                <a:spcPct val="90000"/>
              </a:lnSpc>
            </a:pPr>
            <a:r>
              <a:rPr lang="en-US" altLang="en-US" b="1"/>
              <a:t>Null hypothesis </a:t>
            </a:r>
            <a:r>
              <a:rPr lang="en-US" altLang="en-US" i="1"/>
              <a:t>H</a:t>
            </a:r>
            <a:r>
              <a:rPr lang="en-US" altLang="en-US" baseline="-25000"/>
              <a:t>0: </a:t>
            </a:r>
            <a:r>
              <a:rPr lang="el-GR" altLang="en-US">
                <a:cs typeface="Arial" panose="020B0604020202020204" pitchFamily="34" charset="0"/>
              </a:rPr>
              <a:t>μ</a:t>
            </a:r>
            <a:r>
              <a:rPr lang="en-US" altLang="en-US">
                <a:cs typeface="Arial" panose="020B0604020202020204" pitchFamily="34" charset="0"/>
              </a:rPr>
              <a:t> = 170</a:t>
            </a:r>
            <a:r>
              <a:rPr lang="en-US" altLang="en-US" sz="2800">
                <a:cs typeface="Arial" panose="020B0604020202020204" pitchFamily="34" charset="0"/>
              </a:rPr>
              <a:t> (“no difference”)</a:t>
            </a:r>
          </a:p>
          <a:p>
            <a:pPr eaLnBrk="1" hangingPunct="1">
              <a:lnSpc>
                <a:spcPct val="90000"/>
              </a:lnSpc>
            </a:pPr>
            <a:r>
              <a:rPr lang="en-US" altLang="en-US">
                <a:cs typeface="Arial" panose="020B0604020202020204" pitchFamily="34" charset="0"/>
              </a:rPr>
              <a:t>The </a:t>
            </a:r>
            <a:r>
              <a:rPr lang="en-US" altLang="en-US" b="1">
                <a:cs typeface="Arial" panose="020B0604020202020204" pitchFamily="34" charset="0"/>
              </a:rPr>
              <a:t>alternative hypothesis </a:t>
            </a:r>
            <a:r>
              <a:rPr lang="en-US" altLang="en-US">
                <a:cs typeface="Arial" panose="020B0604020202020204" pitchFamily="34" charset="0"/>
              </a:rPr>
              <a:t>can be either </a:t>
            </a:r>
            <a:r>
              <a:rPr lang="en-US" altLang="en-US" i="1"/>
              <a:t>H</a:t>
            </a:r>
            <a:r>
              <a:rPr lang="en-US" altLang="en-US" baseline="-25000"/>
              <a:t>a: </a:t>
            </a:r>
            <a:r>
              <a:rPr lang="el-GR" altLang="en-US">
                <a:cs typeface="Arial" panose="020B0604020202020204" pitchFamily="34" charset="0"/>
              </a:rPr>
              <a:t>μ</a:t>
            </a:r>
            <a:r>
              <a:rPr lang="en-US" altLang="en-US">
                <a:cs typeface="Arial" panose="020B0604020202020204" pitchFamily="34" charset="0"/>
              </a:rPr>
              <a:t> &gt; 170 (</a:t>
            </a:r>
            <a:r>
              <a:rPr lang="en-US" altLang="en-US" b="1">
                <a:cs typeface="Arial" panose="020B0604020202020204" pitchFamily="34" charset="0"/>
              </a:rPr>
              <a:t>one-sided test</a:t>
            </a:r>
            <a:r>
              <a:rPr lang="en-US" altLang="en-US">
                <a:cs typeface="Arial" panose="020B0604020202020204" pitchFamily="34" charset="0"/>
              </a:rPr>
              <a:t>) or  </a:t>
            </a:r>
            <a:br>
              <a:rPr lang="en-US" altLang="en-US">
                <a:cs typeface="Arial" panose="020B0604020202020204" pitchFamily="34" charset="0"/>
              </a:rPr>
            </a:br>
            <a:r>
              <a:rPr lang="en-US" altLang="en-US" i="1"/>
              <a:t>H</a:t>
            </a:r>
            <a:r>
              <a:rPr lang="en-US" altLang="en-US" baseline="-25000"/>
              <a:t>a: </a:t>
            </a:r>
            <a:r>
              <a:rPr lang="el-GR" altLang="en-US">
                <a:cs typeface="Arial" panose="020B0604020202020204" pitchFamily="34" charset="0"/>
              </a:rPr>
              <a:t>μ</a:t>
            </a:r>
            <a:r>
              <a:rPr lang="en-US" altLang="en-US">
                <a:cs typeface="Arial" panose="020B0604020202020204" pitchFamily="34" charset="0"/>
              </a:rPr>
              <a:t> ≠ 170 (</a:t>
            </a:r>
            <a:r>
              <a:rPr lang="en-US" altLang="en-US" b="1">
                <a:cs typeface="Arial" panose="020B0604020202020204" pitchFamily="34" charset="0"/>
              </a:rPr>
              <a:t>two-sided test</a:t>
            </a:r>
            <a:r>
              <a:rPr lang="en-US" altLang="en-US">
                <a:cs typeface="Arial" panose="020B0604020202020204" pitchFamily="34" charset="0"/>
              </a:rPr>
              <a:t>)</a:t>
            </a:r>
          </a:p>
        </p:txBody>
      </p:sp>
    </p:spTree>
    <p:extLst>
      <p:ext uri="{BB962C8B-B14F-4D97-AF65-F5344CB8AC3E}">
        <p14:creationId xmlns:p14="http://schemas.microsoft.com/office/powerpoint/2010/main" val="15234349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41315">
                                            <p:txEl>
                                              <p:pRg st="0" end="0"/>
                                            </p:txEl>
                                          </p:spTgt>
                                        </p:tgtEl>
                                        <p:attrNameLst>
                                          <p:attrName>ppt_c</p:attrName>
                                        </p:attrNameLst>
                                      </p:cBhvr>
                                      <p:to>
                                        <a:schemeClr val="bg2"/>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131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41315">
                                            <p:txEl>
                                              <p:pRg st="1" end="1"/>
                                            </p:txEl>
                                          </p:spTgt>
                                        </p:tgtEl>
                                        <p:attrNameLst>
                                          <p:attrName>ppt_c</p:attrName>
                                        </p:attrNameLst>
                                      </p:cBhvr>
                                      <p:to>
                                        <a:schemeClr val="bg2"/>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131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41315">
                                            <p:txEl>
                                              <p:pRg st="2" end="2"/>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a:extLst>
              <a:ext uri="{FF2B5EF4-FFF2-40B4-BE49-F238E27FC236}">
                <a16:creationId xmlns:a16="http://schemas.microsoft.com/office/drawing/2014/main" id="{FF1436AE-B0E9-6349-9927-CB1BAD496C13}"/>
              </a:ext>
            </a:extLst>
          </p:cNvPr>
          <p:cNvSpPr>
            <a:spLocks noGrp="1" noChangeArrowheads="1"/>
          </p:cNvSpPr>
          <p:nvPr>
            <p:ph type="title"/>
          </p:nvPr>
        </p:nvSpPr>
        <p:spPr>
          <a:xfrm>
            <a:off x="1981200" y="274638"/>
            <a:ext cx="8229600" cy="887412"/>
          </a:xfrm>
        </p:spPr>
        <p:txBody>
          <a:bodyPr/>
          <a:lstStyle/>
          <a:p>
            <a:pPr eaLnBrk="1" hangingPunct="1"/>
            <a:r>
              <a:rPr lang="en-US" altLang="en-US" dirty="0">
                <a:cs typeface="Arial" panose="020B0604020202020204" pitchFamily="34" charset="0"/>
              </a:rPr>
              <a:t> </a:t>
            </a:r>
            <a:r>
              <a:rPr lang="en-US" altLang="en-US" dirty="0"/>
              <a:t>Test Statistic</a:t>
            </a:r>
          </a:p>
        </p:txBody>
      </p:sp>
      <p:graphicFrame>
        <p:nvGraphicFramePr>
          <p:cNvPr id="149508" name="Object 4">
            <a:extLst>
              <a:ext uri="{FF2B5EF4-FFF2-40B4-BE49-F238E27FC236}">
                <a16:creationId xmlns:a16="http://schemas.microsoft.com/office/drawing/2014/main" id="{E2C22B55-DCAB-8949-9CDD-3440D37FF3DB}"/>
              </a:ext>
            </a:extLst>
          </p:cNvPr>
          <p:cNvGraphicFramePr>
            <a:graphicFrameLocks noChangeAspect="1"/>
          </p:cNvGraphicFramePr>
          <p:nvPr/>
        </p:nvGraphicFramePr>
        <p:xfrm>
          <a:off x="2257425" y="2921000"/>
          <a:ext cx="7683500" cy="2787650"/>
        </p:xfrm>
        <a:graphic>
          <a:graphicData uri="http://schemas.openxmlformats.org/presentationml/2006/ole">
            <mc:AlternateContent xmlns:mc="http://schemas.openxmlformats.org/markup-compatibility/2006">
              <mc:Choice xmlns:v="urn:schemas-microsoft-com:vml" Requires="v">
                <p:oleObj spid="_x0000_s38917" name="Equation" r:id="rId4" imgW="29108400" imgH="10826750" progId="Equation.3">
                  <p:embed/>
                </p:oleObj>
              </mc:Choice>
              <mc:Fallback>
                <p:oleObj name="Equation" r:id="rId4" imgW="29108400" imgH="10826750" progId="Equation.3">
                  <p:embed/>
                  <p:pic>
                    <p:nvPicPr>
                      <p:cNvPr id="149508" name="Object 4">
                        <a:extLst>
                          <a:ext uri="{FF2B5EF4-FFF2-40B4-BE49-F238E27FC236}">
                            <a16:creationId xmlns:a16="http://schemas.microsoft.com/office/drawing/2014/main" id="{E2C22B55-DCAB-8949-9CDD-3440D37FF3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7425" y="2921000"/>
                        <a:ext cx="7683500" cy="278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7" name="Rectangle 6">
            <a:extLst>
              <a:ext uri="{FF2B5EF4-FFF2-40B4-BE49-F238E27FC236}">
                <a16:creationId xmlns:a16="http://schemas.microsoft.com/office/drawing/2014/main" id="{2D74D1C1-3E88-C244-B701-B0AE7EBF8C67}"/>
              </a:ext>
            </a:extLst>
          </p:cNvPr>
          <p:cNvSpPr>
            <a:spLocks noChangeArrowheads="1"/>
          </p:cNvSpPr>
          <p:nvPr/>
        </p:nvSpPr>
        <p:spPr bwMode="auto">
          <a:xfrm>
            <a:off x="1857375" y="1184275"/>
            <a:ext cx="843438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200"/>
              <a:t>This is an example of a one-sample test of a mean when </a:t>
            </a:r>
            <a:r>
              <a:rPr lang="el-GR" altLang="en-US" sz="3200">
                <a:cs typeface="Arial" panose="020B0604020202020204" pitchFamily="34" charset="0"/>
              </a:rPr>
              <a:t>σ</a:t>
            </a:r>
            <a:r>
              <a:rPr lang="en-US" altLang="en-US" sz="3200">
                <a:cs typeface="Arial" panose="020B0604020202020204" pitchFamily="34" charset="0"/>
              </a:rPr>
              <a:t> is known. Use this statistic to test the problem:</a:t>
            </a:r>
            <a:endParaRPr lang="el-GR" altLang="en-US" sz="3200">
              <a:cs typeface="Arial" panose="020B0604020202020204" pitchFamily="34" charset="0"/>
            </a:endParaRPr>
          </a:p>
        </p:txBody>
      </p:sp>
    </p:spTree>
    <p:extLst>
      <p:ext uri="{BB962C8B-B14F-4D97-AF65-F5344CB8AC3E}">
        <p14:creationId xmlns:p14="http://schemas.microsoft.com/office/powerpoint/2010/main" val="25992578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9508"/>
                                        </p:tgtEl>
                                        <p:attrNameLst>
                                          <p:attrName>style.visibility</p:attrName>
                                        </p:attrNameLst>
                                      </p:cBhvr>
                                      <p:to>
                                        <p:strVal val="visible"/>
                                      </p:to>
                                    </p:set>
                                    <p:animEffect transition="in" filter="blinds(horizontal)">
                                      <p:cBhvr>
                                        <p:cTn id="7" dur="500"/>
                                        <p:tgtEl>
                                          <p:spTgt spid="149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a:extLst>
              <a:ext uri="{FF2B5EF4-FFF2-40B4-BE49-F238E27FC236}">
                <a16:creationId xmlns:a16="http://schemas.microsoft.com/office/drawing/2014/main" id="{95F852C9-FB4E-A646-BCA2-3BB17B54D78D}"/>
              </a:ext>
            </a:extLst>
          </p:cNvPr>
          <p:cNvSpPr>
            <a:spLocks noGrp="1" noChangeArrowheads="1"/>
          </p:cNvSpPr>
          <p:nvPr>
            <p:ph type="title"/>
          </p:nvPr>
        </p:nvSpPr>
        <p:spPr>
          <a:xfrm>
            <a:off x="1981200" y="274638"/>
            <a:ext cx="8229600" cy="887412"/>
          </a:xfrm>
        </p:spPr>
        <p:txBody>
          <a:bodyPr/>
          <a:lstStyle/>
          <a:p>
            <a:pPr eaLnBrk="1" hangingPunct="1"/>
            <a:r>
              <a:rPr lang="en-US" altLang="en-US"/>
              <a:t>Illustrative Example: </a:t>
            </a:r>
            <a:r>
              <a:rPr lang="en-US" altLang="en-US" i="1"/>
              <a:t>z </a:t>
            </a:r>
            <a:r>
              <a:rPr lang="en-US" altLang="en-US"/>
              <a:t>statistic</a:t>
            </a:r>
          </a:p>
        </p:txBody>
      </p:sp>
      <p:sp>
        <p:nvSpPr>
          <p:cNvPr id="4102" name="Rectangle 3">
            <a:extLst>
              <a:ext uri="{FF2B5EF4-FFF2-40B4-BE49-F238E27FC236}">
                <a16:creationId xmlns:a16="http://schemas.microsoft.com/office/drawing/2014/main" id="{E78DF5EC-D345-9247-B0B0-82A3D8E6F750}"/>
              </a:ext>
            </a:extLst>
          </p:cNvPr>
          <p:cNvSpPr>
            <a:spLocks noGrp="1" noChangeArrowheads="1"/>
          </p:cNvSpPr>
          <p:nvPr>
            <p:ph type="body" idx="1"/>
          </p:nvPr>
        </p:nvSpPr>
        <p:spPr>
          <a:xfrm>
            <a:off x="1981201" y="1201739"/>
            <a:ext cx="8296275" cy="5292725"/>
          </a:xfrm>
        </p:spPr>
        <p:txBody>
          <a:bodyPr/>
          <a:lstStyle/>
          <a:p>
            <a:pPr eaLnBrk="1" hangingPunct="1">
              <a:spcBef>
                <a:spcPct val="15000"/>
              </a:spcBef>
            </a:pPr>
            <a:r>
              <a:rPr lang="en-US" altLang="en-US"/>
              <a:t>For the illustrative example, </a:t>
            </a:r>
            <a:r>
              <a:rPr lang="el-GR" altLang="en-US">
                <a:cs typeface="Arial" panose="020B0604020202020204" pitchFamily="34" charset="0"/>
              </a:rPr>
              <a:t>μ</a:t>
            </a:r>
            <a:r>
              <a:rPr lang="en-US" altLang="en-US" baseline="-25000"/>
              <a:t>0</a:t>
            </a:r>
            <a:r>
              <a:rPr lang="en-US" altLang="en-US"/>
              <a:t> = 170</a:t>
            </a:r>
          </a:p>
          <a:p>
            <a:pPr eaLnBrk="1" hangingPunct="1">
              <a:spcBef>
                <a:spcPct val="15000"/>
              </a:spcBef>
            </a:pPr>
            <a:r>
              <a:rPr lang="en-US" altLang="en-US">
                <a:cs typeface="Arial" panose="020B0604020202020204" pitchFamily="34" charset="0"/>
              </a:rPr>
              <a:t>We know </a:t>
            </a:r>
            <a:r>
              <a:rPr lang="el-GR" altLang="en-US">
                <a:cs typeface="Arial" panose="020B0604020202020204" pitchFamily="34" charset="0"/>
              </a:rPr>
              <a:t>σ</a:t>
            </a:r>
            <a:r>
              <a:rPr lang="en-US" altLang="en-US">
                <a:cs typeface="Arial" panose="020B0604020202020204" pitchFamily="34" charset="0"/>
              </a:rPr>
              <a:t> = 40</a:t>
            </a:r>
          </a:p>
          <a:p>
            <a:pPr eaLnBrk="1" hangingPunct="1">
              <a:spcBef>
                <a:spcPct val="15000"/>
              </a:spcBef>
            </a:pPr>
            <a:r>
              <a:rPr lang="en-US" altLang="en-US">
                <a:cs typeface="Arial" panose="020B0604020202020204" pitchFamily="34" charset="0"/>
              </a:rPr>
              <a:t>Take an</a:t>
            </a:r>
            <a:r>
              <a:rPr lang="en-US" altLang="en-US"/>
              <a:t> SRS of </a:t>
            </a:r>
            <a:r>
              <a:rPr lang="en-US" altLang="en-US" i="1"/>
              <a:t>n </a:t>
            </a:r>
            <a:r>
              <a:rPr lang="en-US" altLang="en-US"/>
              <a:t>= 64. Therefore</a:t>
            </a:r>
          </a:p>
          <a:p>
            <a:pPr eaLnBrk="1" hangingPunct="1">
              <a:spcBef>
                <a:spcPct val="15000"/>
              </a:spcBef>
              <a:buFontTx/>
              <a:buNone/>
            </a:pPr>
            <a:br>
              <a:rPr lang="en-US" altLang="en-US"/>
            </a:br>
            <a:endParaRPr lang="en-US" altLang="en-US"/>
          </a:p>
          <a:p>
            <a:pPr eaLnBrk="1" hangingPunct="1">
              <a:spcBef>
                <a:spcPct val="15000"/>
              </a:spcBef>
            </a:pPr>
            <a:r>
              <a:rPr lang="en-US" altLang="en-US"/>
              <a:t>If we found a sample mean of 173, then </a:t>
            </a:r>
            <a:br>
              <a:rPr lang="en-US" altLang="en-US"/>
            </a:br>
            <a:br>
              <a:rPr lang="en-US" altLang="en-US"/>
            </a:br>
            <a:endParaRPr lang="en-US" altLang="en-US"/>
          </a:p>
        </p:txBody>
      </p:sp>
      <p:graphicFrame>
        <p:nvGraphicFramePr>
          <p:cNvPr id="4098" name="Object 4">
            <a:extLst>
              <a:ext uri="{FF2B5EF4-FFF2-40B4-BE49-F238E27FC236}">
                <a16:creationId xmlns:a16="http://schemas.microsoft.com/office/drawing/2014/main" id="{BED3D43B-221E-D64D-883E-62DAD430DA48}"/>
              </a:ext>
            </a:extLst>
          </p:cNvPr>
          <p:cNvGraphicFramePr>
            <a:graphicFrameLocks noChangeAspect="1"/>
          </p:cNvGraphicFramePr>
          <p:nvPr/>
        </p:nvGraphicFramePr>
        <p:xfrm>
          <a:off x="4327526" y="2901950"/>
          <a:ext cx="3108325" cy="1030288"/>
        </p:xfrm>
        <a:graphic>
          <a:graphicData uri="http://schemas.openxmlformats.org/presentationml/2006/ole">
            <mc:AlternateContent xmlns:mc="http://schemas.openxmlformats.org/markup-compatibility/2006">
              <mc:Choice xmlns:v="urn:schemas-microsoft-com:vml" Requires="v">
                <p:oleObj spid="_x0000_s39945" name="Equation" r:id="rId3" imgW="13309600" imgH="4387850" progId="Equation.3">
                  <p:embed/>
                </p:oleObj>
              </mc:Choice>
              <mc:Fallback>
                <p:oleObj name="Equation" r:id="rId3" imgW="13309600" imgH="4387850" progId="Equation.3">
                  <p:embed/>
                  <p:pic>
                    <p:nvPicPr>
                      <p:cNvPr id="4098" name="Object 4">
                        <a:extLst>
                          <a:ext uri="{FF2B5EF4-FFF2-40B4-BE49-F238E27FC236}">
                            <a16:creationId xmlns:a16="http://schemas.microsoft.com/office/drawing/2014/main" id="{BED3D43B-221E-D64D-883E-62DAD430DA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7526" y="2901950"/>
                        <a:ext cx="3108325" cy="1030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 name="Object 5">
            <a:extLst>
              <a:ext uri="{FF2B5EF4-FFF2-40B4-BE49-F238E27FC236}">
                <a16:creationId xmlns:a16="http://schemas.microsoft.com/office/drawing/2014/main" id="{B0A7BEE2-C77D-EF45-9853-4FE77A427596}"/>
              </a:ext>
            </a:extLst>
          </p:cNvPr>
          <p:cNvGraphicFramePr>
            <a:graphicFrameLocks noChangeAspect="1"/>
          </p:cNvGraphicFramePr>
          <p:nvPr/>
        </p:nvGraphicFramePr>
        <p:xfrm>
          <a:off x="3548063" y="4749801"/>
          <a:ext cx="4589462" cy="1012825"/>
        </p:xfrm>
        <a:graphic>
          <a:graphicData uri="http://schemas.openxmlformats.org/presentationml/2006/ole">
            <mc:AlternateContent xmlns:mc="http://schemas.openxmlformats.org/markup-compatibility/2006">
              <mc:Choice xmlns:v="urn:schemas-microsoft-com:vml" Requires="v">
                <p:oleObj spid="_x0000_s39946" name="Equation" r:id="rId5" imgW="19894550" imgH="4387850" progId="Equation.3">
                  <p:embed/>
                </p:oleObj>
              </mc:Choice>
              <mc:Fallback>
                <p:oleObj name="Equation" r:id="rId5" imgW="19894550" imgH="4387850" progId="Equation.3">
                  <p:embed/>
                  <p:pic>
                    <p:nvPicPr>
                      <p:cNvPr id="4099" name="Object 5">
                        <a:extLst>
                          <a:ext uri="{FF2B5EF4-FFF2-40B4-BE49-F238E27FC236}">
                            <a16:creationId xmlns:a16="http://schemas.microsoft.com/office/drawing/2014/main" id="{B0A7BEE2-C77D-EF45-9853-4FE77A4275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48063" y="4749801"/>
                        <a:ext cx="4589462" cy="101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085760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a:extLst>
              <a:ext uri="{FF2B5EF4-FFF2-40B4-BE49-F238E27FC236}">
                <a16:creationId xmlns:a16="http://schemas.microsoft.com/office/drawing/2014/main" id="{1E5A2073-7483-6544-A69C-B823FE6B3712}"/>
              </a:ext>
            </a:extLst>
          </p:cNvPr>
          <p:cNvSpPr>
            <a:spLocks noGrp="1" noChangeArrowheads="1"/>
          </p:cNvSpPr>
          <p:nvPr>
            <p:ph type="title"/>
          </p:nvPr>
        </p:nvSpPr>
        <p:spPr>
          <a:xfrm>
            <a:off x="1981200" y="274638"/>
            <a:ext cx="8229600" cy="887412"/>
          </a:xfrm>
        </p:spPr>
        <p:txBody>
          <a:bodyPr/>
          <a:lstStyle/>
          <a:p>
            <a:pPr eaLnBrk="1" hangingPunct="1"/>
            <a:r>
              <a:rPr lang="en-US" altLang="en-US"/>
              <a:t>Illustrative Example: </a:t>
            </a:r>
            <a:r>
              <a:rPr lang="en-US" altLang="en-US" i="1"/>
              <a:t>z </a:t>
            </a:r>
            <a:r>
              <a:rPr lang="en-US" altLang="en-US"/>
              <a:t>statistic</a:t>
            </a:r>
          </a:p>
        </p:txBody>
      </p:sp>
      <p:sp>
        <p:nvSpPr>
          <p:cNvPr id="5125" name="Rectangle 3">
            <a:extLst>
              <a:ext uri="{FF2B5EF4-FFF2-40B4-BE49-F238E27FC236}">
                <a16:creationId xmlns:a16="http://schemas.microsoft.com/office/drawing/2014/main" id="{CA3C78F3-94CD-9443-9D30-15F833D9D898}"/>
              </a:ext>
            </a:extLst>
          </p:cNvPr>
          <p:cNvSpPr>
            <a:spLocks noGrp="1" noChangeArrowheads="1"/>
          </p:cNvSpPr>
          <p:nvPr>
            <p:ph type="body" idx="1"/>
          </p:nvPr>
        </p:nvSpPr>
        <p:spPr>
          <a:xfrm>
            <a:off x="1981201" y="1201738"/>
            <a:ext cx="8296275" cy="768350"/>
          </a:xfrm>
        </p:spPr>
        <p:txBody>
          <a:bodyPr/>
          <a:lstStyle/>
          <a:p>
            <a:pPr marL="0" indent="0">
              <a:spcBef>
                <a:spcPct val="15000"/>
              </a:spcBef>
              <a:buNone/>
            </a:pPr>
            <a:r>
              <a:rPr lang="en-US" altLang="en-US"/>
              <a:t>If we found a sample mean of 185, then</a:t>
            </a:r>
          </a:p>
        </p:txBody>
      </p:sp>
      <p:graphicFrame>
        <p:nvGraphicFramePr>
          <p:cNvPr id="5122" name="Object 6">
            <a:extLst>
              <a:ext uri="{FF2B5EF4-FFF2-40B4-BE49-F238E27FC236}">
                <a16:creationId xmlns:a16="http://schemas.microsoft.com/office/drawing/2014/main" id="{5F3FB968-8416-2C45-9E01-02F619485BAB}"/>
              </a:ext>
            </a:extLst>
          </p:cNvPr>
          <p:cNvGraphicFramePr>
            <a:graphicFrameLocks noChangeAspect="1"/>
          </p:cNvGraphicFramePr>
          <p:nvPr/>
        </p:nvGraphicFramePr>
        <p:xfrm>
          <a:off x="3530600" y="2851150"/>
          <a:ext cx="4870450" cy="1074738"/>
        </p:xfrm>
        <a:graphic>
          <a:graphicData uri="http://schemas.openxmlformats.org/presentationml/2006/ole">
            <mc:AlternateContent xmlns:mc="http://schemas.openxmlformats.org/markup-compatibility/2006">
              <mc:Choice xmlns:v="urn:schemas-microsoft-com:vml" Requires="v">
                <p:oleObj spid="_x0000_s40965" name="Equation" r:id="rId3" imgW="19894550" imgH="4387850" progId="Equation.3">
                  <p:embed/>
                </p:oleObj>
              </mc:Choice>
              <mc:Fallback>
                <p:oleObj name="Equation" r:id="rId3" imgW="19894550" imgH="4387850" progId="Equation.3">
                  <p:embed/>
                  <p:pic>
                    <p:nvPicPr>
                      <p:cNvPr id="5122" name="Object 6">
                        <a:extLst>
                          <a:ext uri="{FF2B5EF4-FFF2-40B4-BE49-F238E27FC236}">
                            <a16:creationId xmlns:a16="http://schemas.microsoft.com/office/drawing/2014/main" id="{5F3FB968-8416-2C45-9E01-02F619485B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0600" y="2851150"/>
                        <a:ext cx="4870450" cy="107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17369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a:extLst>
              <a:ext uri="{FF2B5EF4-FFF2-40B4-BE49-F238E27FC236}">
                <a16:creationId xmlns:a16="http://schemas.microsoft.com/office/drawing/2014/main" id="{C674EDA1-3323-5E4F-A12E-DC3A7AD51D25}"/>
              </a:ext>
            </a:extLst>
          </p:cNvPr>
          <p:cNvSpPr>
            <a:spLocks noGrp="1" noChangeArrowheads="1"/>
          </p:cNvSpPr>
          <p:nvPr>
            <p:ph type="title"/>
          </p:nvPr>
        </p:nvSpPr>
        <p:spPr>
          <a:xfrm>
            <a:off x="1981200" y="274639"/>
            <a:ext cx="8229600" cy="968375"/>
          </a:xfrm>
        </p:spPr>
        <p:txBody>
          <a:bodyPr/>
          <a:lstStyle/>
          <a:p>
            <a:pPr eaLnBrk="1" hangingPunct="1"/>
            <a:r>
              <a:rPr lang="en-US" altLang="en-US" dirty="0"/>
              <a:t>Reasoning Behind µ</a:t>
            </a:r>
            <a:r>
              <a:rPr lang="en-US" altLang="en-US" i="1" dirty="0" err="1"/>
              <a:t>z</a:t>
            </a:r>
            <a:r>
              <a:rPr lang="en-US" altLang="en-US" baseline="-25000" dirty="0" err="1"/>
              <a:t>stat</a:t>
            </a:r>
            <a:endParaRPr lang="en-US" altLang="en-US" baseline="-25000" dirty="0"/>
          </a:p>
        </p:txBody>
      </p:sp>
      <p:pic>
        <p:nvPicPr>
          <p:cNvPr id="6149" name="Picture 6">
            <a:extLst>
              <a:ext uri="{FF2B5EF4-FFF2-40B4-BE49-F238E27FC236}">
                <a16:creationId xmlns:a16="http://schemas.microsoft.com/office/drawing/2014/main" id="{CDDC2986-E431-884E-A0BF-1B3D0E65A99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893889" y="1230314"/>
            <a:ext cx="8478837" cy="4219575"/>
          </a:xfrm>
          <a:noFill/>
          <a:ln w="3175">
            <a:solidFill>
              <a:schemeClr val="tx1"/>
            </a:solidFill>
            <a:miter lim="800000"/>
            <a:headEnd/>
            <a:tailEnd/>
          </a:ln>
        </p:spPr>
      </p:pic>
      <p:graphicFrame>
        <p:nvGraphicFramePr>
          <p:cNvPr id="6146" name="Object 7">
            <a:extLst>
              <a:ext uri="{FF2B5EF4-FFF2-40B4-BE49-F238E27FC236}">
                <a16:creationId xmlns:a16="http://schemas.microsoft.com/office/drawing/2014/main" id="{F5787129-AD3A-DC40-A85F-12FBFE82EC34}"/>
              </a:ext>
            </a:extLst>
          </p:cNvPr>
          <p:cNvGraphicFramePr>
            <a:graphicFrameLocks noChangeAspect="1"/>
          </p:cNvGraphicFramePr>
          <p:nvPr/>
        </p:nvGraphicFramePr>
        <p:xfrm>
          <a:off x="7150101" y="5610225"/>
          <a:ext cx="3211513" cy="876300"/>
        </p:xfrm>
        <a:graphic>
          <a:graphicData uri="http://schemas.openxmlformats.org/presentationml/2006/ole">
            <mc:AlternateContent xmlns:mc="http://schemas.openxmlformats.org/markup-compatibility/2006">
              <mc:Choice xmlns:v="urn:schemas-microsoft-com:vml" Requires="v">
                <p:oleObj spid="_x0000_s41989" name="Equation" r:id="rId4" imgW="8045450" imgH="2197100" progId="Equation.3">
                  <p:embed/>
                </p:oleObj>
              </mc:Choice>
              <mc:Fallback>
                <p:oleObj name="Equation" r:id="rId4" imgW="8045450" imgH="2197100" progId="Equation.3">
                  <p:embed/>
                  <p:pic>
                    <p:nvPicPr>
                      <p:cNvPr id="6146" name="Object 7">
                        <a:extLst>
                          <a:ext uri="{FF2B5EF4-FFF2-40B4-BE49-F238E27FC236}">
                            <a16:creationId xmlns:a16="http://schemas.microsoft.com/office/drawing/2014/main" id="{F5787129-AD3A-DC40-A85F-12FBFE82EC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0101" y="5610225"/>
                        <a:ext cx="3211513"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0" name="Text Box 8">
            <a:extLst>
              <a:ext uri="{FF2B5EF4-FFF2-40B4-BE49-F238E27FC236}">
                <a16:creationId xmlns:a16="http://schemas.microsoft.com/office/drawing/2014/main" id="{C8CA5A7C-CF5B-CB40-AACC-66B76B749252}"/>
              </a:ext>
            </a:extLst>
          </p:cNvPr>
          <p:cNvSpPr txBox="1">
            <a:spLocks noChangeArrowheads="1"/>
          </p:cNvSpPr>
          <p:nvPr/>
        </p:nvSpPr>
        <p:spPr bwMode="auto">
          <a:xfrm>
            <a:off x="1909763" y="5467350"/>
            <a:ext cx="52070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800"/>
              <a:t>Sampling distribution of xbar under </a:t>
            </a:r>
            <a:r>
              <a:rPr lang="en-US" altLang="en-US" sz="2800" i="1"/>
              <a:t>H</a:t>
            </a:r>
            <a:r>
              <a:rPr lang="en-US" altLang="en-US" sz="2800" baseline="-25000"/>
              <a:t>0</a:t>
            </a:r>
            <a:r>
              <a:rPr lang="en-US" altLang="en-US" sz="2800"/>
              <a:t>: µ =  170 for </a:t>
            </a:r>
            <a:r>
              <a:rPr lang="en-US" altLang="en-US" sz="2800" i="1">
                <a:cs typeface="Arial" panose="020B0604020202020204" pitchFamily="34" charset="0"/>
              </a:rPr>
              <a:t>n </a:t>
            </a:r>
            <a:r>
              <a:rPr lang="en-US" altLang="en-US" sz="2800">
                <a:cs typeface="Arial" panose="020B0604020202020204" pitchFamily="34" charset="0"/>
              </a:rPr>
              <a:t>= 64 </a:t>
            </a:r>
            <a:r>
              <a:rPr lang="en-US" altLang="en-US" sz="2800">
                <a:cs typeface="Arial" panose="020B0604020202020204" pitchFamily="34" charset="0"/>
                <a:sym typeface="Symbol" pitchFamily="2" charset="2"/>
              </a:rPr>
              <a:t></a:t>
            </a:r>
          </a:p>
        </p:txBody>
      </p:sp>
    </p:spTree>
    <p:extLst>
      <p:ext uri="{BB962C8B-B14F-4D97-AF65-F5344CB8AC3E}">
        <p14:creationId xmlns:p14="http://schemas.microsoft.com/office/powerpoint/2010/main" val="27966416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1E409085-4E50-A047-AAF7-61C281C0743C}"/>
              </a:ext>
            </a:extLst>
          </p:cNvPr>
          <p:cNvSpPr>
            <a:spLocks noGrp="1" noChangeArrowheads="1"/>
          </p:cNvSpPr>
          <p:nvPr>
            <p:ph type="title"/>
          </p:nvPr>
        </p:nvSpPr>
        <p:spPr>
          <a:xfrm>
            <a:off x="2261299" y="0"/>
            <a:ext cx="7729728" cy="1188720"/>
          </a:xfrm>
        </p:spPr>
        <p:txBody>
          <a:bodyPr/>
          <a:lstStyle/>
          <a:p>
            <a:pPr eaLnBrk="1" hangingPunct="1"/>
            <a:r>
              <a:rPr lang="en-US" altLang="en-US" dirty="0">
                <a:cs typeface="Arial" panose="020B0604020202020204" pitchFamily="34" charset="0"/>
              </a:rPr>
              <a:t> </a:t>
            </a:r>
            <a:r>
              <a:rPr lang="en-US" altLang="en-US" i="1" dirty="0"/>
              <a:t>P-</a:t>
            </a:r>
            <a:r>
              <a:rPr lang="en-US" altLang="en-US" dirty="0"/>
              <a:t>value</a:t>
            </a:r>
          </a:p>
        </p:txBody>
      </p:sp>
      <p:sp>
        <p:nvSpPr>
          <p:cNvPr id="154627" name="Rectangle 3">
            <a:extLst>
              <a:ext uri="{FF2B5EF4-FFF2-40B4-BE49-F238E27FC236}">
                <a16:creationId xmlns:a16="http://schemas.microsoft.com/office/drawing/2014/main" id="{7FF2BBF8-9FD9-6846-AA10-FC3C54E90057}"/>
              </a:ext>
            </a:extLst>
          </p:cNvPr>
          <p:cNvSpPr>
            <a:spLocks noGrp="1" noChangeArrowheads="1"/>
          </p:cNvSpPr>
          <p:nvPr>
            <p:ph type="body" idx="1"/>
          </p:nvPr>
        </p:nvSpPr>
        <p:spPr>
          <a:xfrm>
            <a:off x="2011363" y="1339851"/>
            <a:ext cx="8229600" cy="5180013"/>
          </a:xfrm>
        </p:spPr>
        <p:txBody>
          <a:bodyPr>
            <a:normAutofit lnSpcReduction="10000"/>
          </a:bodyPr>
          <a:lstStyle/>
          <a:p>
            <a:pPr eaLnBrk="1" hangingPunct="1"/>
            <a:r>
              <a:rPr lang="en-US" altLang="en-US" sz="2800"/>
              <a:t>The </a:t>
            </a:r>
            <a:r>
              <a:rPr lang="en-US" altLang="en-US" sz="2800" i="1"/>
              <a:t>P</a:t>
            </a:r>
            <a:r>
              <a:rPr lang="en-US" altLang="en-US" sz="2800"/>
              <a:t>-value answer the question: What is the probability of the observed test statistic or one more extreme </a:t>
            </a:r>
            <a:r>
              <a:rPr lang="en-US" altLang="en-US" sz="2800" b="1"/>
              <a:t>when </a:t>
            </a:r>
            <a:r>
              <a:rPr lang="en-US" altLang="en-US" sz="2800" b="1" i="1"/>
              <a:t>H</a:t>
            </a:r>
            <a:r>
              <a:rPr lang="en-US" altLang="en-US" sz="2800" b="1" baseline="-25000"/>
              <a:t>0</a:t>
            </a:r>
            <a:r>
              <a:rPr lang="en-US" altLang="en-US" sz="2800" b="1" i="1"/>
              <a:t> is true</a:t>
            </a:r>
            <a:r>
              <a:rPr lang="en-US" altLang="en-US" sz="2800" b="1"/>
              <a:t>? </a:t>
            </a:r>
          </a:p>
          <a:p>
            <a:pPr eaLnBrk="1" hangingPunct="1"/>
            <a:r>
              <a:rPr lang="en-US" altLang="en-US" sz="2800"/>
              <a:t>This corresponds to the AUC in the tail of the Standard Normal distribution beyond the </a:t>
            </a:r>
            <a:r>
              <a:rPr lang="en-US" altLang="en-US" sz="2800" i="1"/>
              <a:t>z</a:t>
            </a:r>
            <a:r>
              <a:rPr lang="en-US" altLang="en-US" sz="2800" baseline="-25000"/>
              <a:t>stat. </a:t>
            </a:r>
          </a:p>
          <a:p>
            <a:pPr eaLnBrk="1" hangingPunct="1"/>
            <a:r>
              <a:rPr lang="en-US" altLang="en-US" sz="2800"/>
              <a:t>Convert </a:t>
            </a:r>
            <a:r>
              <a:rPr lang="en-US" altLang="en-US" sz="2800" i="1"/>
              <a:t>z</a:t>
            </a:r>
            <a:r>
              <a:rPr lang="en-US" altLang="en-US" sz="2800"/>
              <a:t> statistics to </a:t>
            </a:r>
            <a:r>
              <a:rPr lang="en-US" altLang="en-US" sz="2800" i="1"/>
              <a:t>P</a:t>
            </a:r>
            <a:r>
              <a:rPr lang="en-US" altLang="en-US" sz="2800"/>
              <a:t>-value : </a:t>
            </a:r>
          </a:p>
          <a:p>
            <a:pPr lvl="1" eaLnBrk="1" hangingPunct="1">
              <a:lnSpc>
                <a:spcPct val="95000"/>
              </a:lnSpc>
              <a:buFontTx/>
              <a:buNone/>
            </a:pPr>
            <a:r>
              <a:rPr lang="en-US" altLang="en-US" sz="2400"/>
              <a:t>For </a:t>
            </a:r>
            <a:r>
              <a:rPr lang="en-US" altLang="en-US" sz="2400" i="1"/>
              <a:t>H</a:t>
            </a:r>
            <a:r>
              <a:rPr lang="en-US" altLang="en-US" sz="2400" baseline="-25000"/>
              <a:t>a</a:t>
            </a:r>
            <a:r>
              <a:rPr lang="en-US" altLang="en-US" sz="2400"/>
              <a:t>: </a:t>
            </a:r>
            <a:r>
              <a:rPr lang="el-GR" altLang="en-US" sz="2400">
                <a:cs typeface="Arial" panose="020B0604020202020204" pitchFamily="34" charset="0"/>
              </a:rPr>
              <a:t>μ</a:t>
            </a:r>
            <a:r>
              <a:rPr lang="en-US" altLang="en-US" sz="2400">
                <a:latin typeface="Symbol" pitchFamily="2" charset="2"/>
              </a:rPr>
              <a:t> </a:t>
            </a:r>
            <a:r>
              <a:rPr lang="en-US" altLang="en-US" sz="2400"/>
              <a:t>&gt; </a:t>
            </a:r>
            <a:r>
              <a:rPr lang="el-GR" altLang="en-US" sz="2400">
                <a:cs typeface="Arial" panose="020B0604020202020204" pitchFamily="34" charset="0"/>
              </a:rPr>
              <a:t>μ</a:t>
            </a:r>
            <a:r>
              <a:rPr lang="en-US" altLang="en-US" sz="2400" baseline="-25000"/>
              <a:t>0 </a:t>
            </a:r>
            <a:r>
              <a:rPr lang="en-US" altLang="en-US" sz="2400">
                <a:sym typeface="Symbol" pitchFamily="2" charset="2"/>
              </a:rPr>
              <a:t> </a:t>
            </a:r>
            <a:r>
              <a:rPr lang="en-US" altLang="en-US" sz="2400" i="1"/>
              <a:t>P</a:t>
            </a:r>
            <a:r>
              <a:rPr lang="en-US" altLang="en-US" sz="2400"/>
              <a:t> = Pr(Z &gt; </a:t>
            </a:r>
            <a:r>
              <a:rPr lang="en-US" altLang="en-US" sz="2400" i="1"/>
              <a:t>z</a:t>
            </a:r>
            <a:r>
              <a:rPr lang="en-US" altLang="en-US" sz="2400" baseline="-25000"/>
              <a:t>stat</a:t>
            </a:r>
            <a:r>
              <a:rPr lang="en-US" altLang="en-US" sz="2400"/>
              <a:t>) = right-tail beyond z</a:t>
            </a:r>
            <a:r>
              <a:rPr lang="en-US" altLang="en-US" sz="2400" baseline="-25000"/>
              <a:t>stat</a:t>
            </a:r>
          </a:p>
          <a:p>
            <a:pPr lvl="1" eaLnBrk="1" hangingPunct="1">
              <a:lnSpc>
                <a:spcPct val="95000"/>
              </a:lnSpc>
              <a:buFontTx/>
              <a:buNone/>
            </a:pPr>
            <a:r>
              <a:rPr lang="en-US" altLang="en-US" sz="2400"/>
              <a:t>For </a:t>
            </a:r>
            <a:r>
              <a:rPr lang="en-US" altLang="en-US" sz="2400" i="1"/>
              <a:t>H</a:t>
            </a:r>
            <a:r>
              <a:rPr lang="en-US" altLang="en-US" sz="2400" baseline="-25000"/>
              <a:t>a</a:t>
            </a:r>
            <a:r>
              <a:rPr lang="en-US" altLang="en-US" sz="2400"/>
              <a:t>: </a:t>
            </a:r>
            <a:r>
              <a:rPr lang="el-GR" altLang="en-US" sz="2400">
                <a:cs typeface="Arial" panose="020B0604020202020204" pitchFamily="34" charset="0"/>
              </a:rPr>
              <a:t>μ</a:t>
            </a:r>
            <a:r>
              <a:rPr lang="en-US" altLang="en-US" sz="2400">
                <a:latin typeface="Symbol" pitchFamily="2" charset="2"/>
              </a:rPr>
              <a:t> </a:t>
            </a:r>
            <a:r>
              <a:rPr lang="en-US" altLang="en-US" sz="2400"/>
              <a:t>&lt; </a:t>
            </a:r>
            <a:r>
              <a:rPr lang="el-GR" altLang="en-US" sz="2400">
                <a:cs typeface="Arial" panose="020B0604020202020204" pitchFamily="34" charset="0"/>
              </a:rPr>
              <a:t>μ</a:t>
            </a:r>
            <a:r>
              <a:rPr lang="en-US" altLang="en-US" sz="2400" baseline="-25000"/>
              <a:t>0 </a:t>
            </a:r>
            <a:r>
              <a:rPr lang="en-US" altLang="en-US" sz="2400">
                <a:sym typeface="Symbol" pitchFamily="2" charset="2"/>
              </a:rPr>
              <a:t> </a:t>
            </a:r>
            <a:r>
              <a:rPr lang="en-US" altLang="en-US" sz="2400" i="1"/>
              <a:t>P </a:t>
            </a:r>
            <a:r>
              <a:rPr lang="en-US" altLang="en-US" sz="2400"/>
              <a:t>= Pr(Z &lt; </a:t>
            </a:r>
            <a:r>
              <a:rPr lang="en-US" altLang="en-US" sz="2400" i="1"/>
              <a:t>z</a:t>
            </a:r>
            <a:r>
              <a:rPr lang="en-US" altLang="en-US" sz="2400" baseline="-25000"/>
              <a:t>stat</a:t>
            </a:r>
            <a:r>
              <a:rPr lang="en-US" altLang="en-US" sz="2400"/>
              <a:t>) = left tail beyond z</a:t>
            </a:r>
            <a:r>
              <a:rPr lang="en-US" altLang="en-US" sz="2400" baseline="-25000"/>
              <a:t>stat</a:t>
            </a:r>
          </a:p>
          <a:p>
            <a:pPr lvl="1" eaLnBrk="1" hangingPunct="1">
              <a:lnSpc>
                <a:spcPct val="95000"/>
              </a:lnSpc>
              <a:buFontTx/>
              <a:buNone/>
            </a:pPr>
            <a:r>
              <a:rPr lang="en-US" altLang="en-US" sz="2400"/>
              <a:t>For </a:t>
            </a:r>
            <a:r>
              <a:rPr lang="en-US" altLang="en-US" sz="2400" i="1"/>
              <a:t>H</a:t>
            </a:r>
            <a:r>
              <a:rPr lang="en-US" altLang="en-US" sz="2400" baseline="-25000"/>
              <a:t>a</a:t>
            </a:r>
            <a:r>
              <a:rPr lang="en-US" altLang="en-US" sz="2400"/>
              <a:t>: </a:t>
            </a:r>
            <a:r>
              <a:rPr lang="el-GR" altLang="en-US" sz="2400">
                <a:cs typeface="Arial" panose="020B0604020202020204" pitchFamily="34" charset="0"/>
              </a:rPr>
              <a:t>μ</a:t>
            </a:r>
            <a:r>
              <a:rPr lang="en-US" altLang="en-US" sz="2400">
                <a:latin typeface="Symbol" pitchFamily="2" charset="2"/>
              </a:rPr>
              <a:t> ¹ </a:t>
            </a:r>
            <a:r>
              <a:rPr lang="el-GR" altLang="en-US" sz="2400">
                <a:cs typeface="Arial" panose="020B0604020202020204" pitchFamily="34" charset="0"/>
              </a:rPr>
              <a:t>μ</a:t>
            </a:r>
            <a:r>
              <a:rPr lang="en-US" altLang="en-US" sz="2400" baseline="-25000"/>
              <a:t>0 </a:t>
            </a:r>
            <a:r>
              <a:rPr lang="en-US" altLang="en-US" sz="2400">
                <a:sym typeface="Symbol" pitchFamily="2" charset="2"/>
              </a:rPr>
              <a:t> </a:t>
            </a:r>
            <a:r>
              <a:rPr lang="en-US" altLang="en-US" sz="2400" i="1"/>
              <a:t>P </a:t>
            </a:r>
            <a:r>
              <a:rPr lang="en-US" altLang="en-US" sz="2400"/>
              <a:t>= 2 </a:t>
            </a:r>
            <a:r>
              <a:rPr lang="en-US" altLang="en-US" sz="2400">
                <a:cs typeface="Arial" panose="020B0604020202020204" pitchFamily="34" charset="0"/>
              </a:rPr>
              <a:t>× </a:t>
            </a:r>
            <a:r>
              <a:rPr lang="en-US" altLang="en-US" sz="2400"/>
              <a:t>one-tailed </a:t>
            </a:r>
            <a:r>
              <a:rPr lang="en-US" altLang="en-US" sz="2400" i="1"/>
              <a:t>P</a:t>
            </a:r>
            <a:r>
              <a:rPr lang="en-US" altLang="en-US" sz="2400"/>
              <a:t>-value</a:t>
            </a:r>
          </a:p>
          <a:p>
            <a:pPr eaLnBrk="1" hangingPunct="1">
              <a:lnSpc>
                <a:spcPct val="95000"/>
              </a:lnSpc>
            </a:pPr>
            <a:r>
              <a:rPr lang="en-US" altLang="en-US" sz="2800"/>
              <a:t>Use Table B or software to find these probabilities (next two slides).</a:t>
            </a:r>
          </a:p>
          <a:p>
            <a:pPr lvl="1" eaLnBrk="1" hangingPunct="1">
              <a:lnSpc>
                <a:spcPct val="95000"/>
              </a:lnSpc>
              <a:buFontTx/>
              <a:buNone/>
            </a:pPr>
            <a:endParaRPr lang="en-US" altLang="en-US" sz="2400"/>
          </a:p>
        </p:txBody>
      </p:sp>
    </p:spTree>
    <p:extLst>
      <p:ext uri="{BB962C8B-B14F-4D97-AF65-F5344CB8AC3E}">
        <p14:creationId xmlns:p14="http://schemas.microsoft.com/office/powerpoint/2010/main" val="2366087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animEffect transition="in" filter="fade">
                                      <p:cBhvr>
                                        <p:cTn id="7" dur="1000"/>
                                        <p:tgtEl>
                                          <p:spTgt spid="154627">
                                            <p:txEl>
                                              <p:pRg st="0" end="0"/>
                                            </p:txEl>
                                          </p:spTgt>
                                        </p:tgtEl>
                                      </p:cBhvr>
                                    </p:animEffect>
                                    <p:anim calcmode="lin" valueType="num">
                                      <p:cBhvr>
                                        <p:cTn id="8" dur="1000" fill="hold"/>
                                        <p:tgtEl>
                                          <p:spTgt spid="15462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462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4627">
                                            <p:txEl>
                                              <p:pRg st="1" end="1"/>
                                            </p:txEl>
                                          </p:spTgt>
                                        </p:tgtEl>
                                        <p:attrNameLst>
                                          <p:attrName>style.visibility</p:attrName>
                                        </p:attrNameLst>
                                      </p:cBhvr>
                                      <p:to>
                                        <p:strVal val="visible"/>
                                      </p:to>
                                    </p:set>
                                    <p:animEffect transition="in" filter="fade">
                                      <p:cBhvr>
                                        <p:cTn id="14" dur="1000"/>
                                        <p:tgtEl>
                                          <p:spTgt spid="154627">
                                            <p:txEl>
                                              <p:pRg st="1" end="1"/>
                                            </p:txEl>
                                          </p:spTgt>
                                        </p:tgtEl>
                                      </p:cBhvr>
                                    </p:animEffect>
                                    <p:anim calcmode="lin" valueType="num">
                                      <p:cBhvr>
                                        <p:cTn id="15" dur="1000" fill="hold"/>
                                        <p:tgtEl>
                                          <p:spTgt spid="15462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5462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4627">
                                            <p:txEl>
                                              <p:pRg st="2" end="2"/>
                                            </p:txEl>
                                          </p:spTgt>
                                        </p:tgtEl>
                                        <p:attrNameLst>
                                          <p:attrName>style.visibility</p:attrName>
                                        </p:attrNameLst>
                                      </p:cBhvr>
                                      <p:to>
                                        <p:strVal val="visible"/>
                                      </p:to>
                                    </p:set>
                                    <p:animEffect transition="in" filter="fade">
                                      <p:cBhvr>
                                        <p:cTn id="21" dur="1000"/>
                                        <p:tgtEl>
                                          <p:spTgt spid="154627">
                                            <p:txEl>
                                              <p:pRg st="2" end="2"/>
                                            </p:txEl>
                                          </p:spTgt>
                                        </p:tgtEl>
                                      </p:cBhvr>
                                    </p:animEffect>
                                    <p:anim calcmode="lin" valueType="num">
                                      <p:cBhvr>
                                        <p:cTn id="22" dur="1000" fill="hold"/>
                                        <p:tgtEl>
                                          <p:spTgt spid="15462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54627">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54627">
                                            <p:txEl>
                                              <p:pRg st="3" end="3"/>
                                            </p:txEl>
                                          </p:spTgt>
                                        </p:tgtEl>
                                        <p:attrNameLst>
                                          <p:attrName>style.visibility</p:attrName>
                                        </p:attrNameLst>
                                      </p:cBhvr>
                                      <p:to>
                                        <p:strVal val="visible"/>
                                      </p:to>
                                    </p:set>
                                    <p:animEffect transition="in" filter="fade">
                                      <p:cBhvr>
                                        <p:cTn id="26" dur="1000"/>
                                        <p:tgtEl>
                                          <p:spTgt spid="154627">
                                            <p:txEl>
                                              <p:pRg st="3" end="3"/>
                                            </p:txEl>
                                          </p:spTgt>
                                        </p:tgtEl>
                                      </p:cBhvr>
                                    </p:animEffect>
                                    <p:anim calcmode="lin" valueType="num">
                                      <p:cBhvr>
                                        <p:cTn id="27" dur="1000" fill="hold"/>
                                        <p:tgtEl>
                                          <p:spTgt spid="154627">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154627">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54627">
                                            <p:txEl>
                                              <p:pRg st="4" end="4"/>
                                            </p:txEl>
                                          </p:spTgt>
                                        </p:tgtEl>
                                        <p:attrNameLst>
                                          <p:attrName>style.visibility</p:attrName>
                                        </p:attrNameLst>
                                      </p:cBhvr>
                                      <p:to>
                                        <p:strVal val="visible"/>
                                      </p:to>
                                    </p:set>
                                    <p:animEffect transition="in" filter="fade">
                                      <p:cBhvr>
                                        <p:cTn id="31" dur="1000"/>
                                        <p:tgtEl>
                                          <p:spTgt spid="154627">
                                            <p:txEl>
                                              <p:pRg st="4" end="4"/>
                                            </p:txEl>
                                          </p:spTgt>
                                        </p:tgtEl>
                                      </p:cBhvr>
                                    </p:animEffect>
                                    <p:anim calcmode="lin" valueType="num">
                                      <p:cBhvr>
                                        <p:cTn id="32" dur="1000" fill="hold"/>
                                        <p:tgtEl>
                                          <p:spTgt spid="154627">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154627">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54627">
                                            <p:txEl>
                                              <p:pRg st="5" end="5"/>
                                            </p:txEl>
                                          </p:spTgt>
                                        </p:tgtEl>
                                        <p:attrNameLst>
                                          <p:attrName>style.visibility</p:attrName>
                                        </p:attrNameLst>
                                      </p:cBhvr>
                                      <p:to>
                                        <p:strVal val="visible"/>
                                      </p:to>
                                    </p:set>
                                    <p:animEffect transition="in" filter="fade">
                                      <p:cBhvr>
                                        <p:cTn id="36" dur="1000"/>
                                        <p:tgtEl>
                                          <p:spTgt spid="154627">
                                            <p:txEl>
                                              <p:pRg st="5" end="5"/>
                                            </p:txEl>
                                          </p:spTgt>
                                        </p:tgtEl>
                                      </p:cBhvr>
                                    </p:animEffect>
                                    <p:anim calcmode="lin" valueType="num">
                                      <p:cBhvr>
                                        <p:cTn id="37" dur="1000" fill="hold"/>
                                        <p:tgtEl>
                                          <p:spTgt spid="154627">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15462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54627">
                                            <p:txEl>
                                              <p:pRg st="6" end="6"/>
                                            </p:txEl>
                                          </p:spTgt>
                                        </p:tgtEl>
                                        <p:attrNameLst>
                                          <p:attrName>style.visibility</p:attrName>
                                        </p:attrNameLst>
                                      </p:cBhvr>
                                      <p:to>
                                        <p:strVal val="visible"/>
                                      </p:to>
                                    </p:set>
                                    <p:animEffect transition="in" filter="fade">
                                      <p:cBhvr>
                                        <p:cTn id="43" dur="1000"/>
                                        <p:tgtEl>
                                          <p:spTgt spid="154627">
                                            <p:txEl>
                                              <p:pRg st="6" end="6"/>
                                            </p:txEl>
                                          </p:spTgt>
                                        </p:tgtEl>
                                      </p:cBhvr>
                                    </p:animEffect>
                                    <p:anim calcmode="lin" valueType="num">
                                      <p:cBhvr>
                                        <p:cTn id="44" dur="1000" fill="hold"/>
                                        <p:tgtEl>
                                          <p:spTgt spid="154627">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15462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B59ED-F3E6-714E-ADDA-EEF3D816C82D}"/>
              </a:ext>
            </a:extLst>
          </p:cNvPr>
          <p:cNvSpPr>
            <a:spLocks noGrp="1"/>
          </p:cNvSpPr>
          <p:nvPr>
            <p:ph type="title"/>
          </p:nvPr>
        </p:nvSpPr>
        <p:spPr/>
        <p:txBody>
          <a:bodyPr/>
          <a:lstStyle/>
          <a:p>
            <a:r>
              <a:rPr lang="en-US" b="1" dirty="0"/>
              <a:t>Probability distribution</a:t>
            </a:r>
            <a:r>
              <a:rPr lang="en-US" dirty="0"/>
              <a:t> </a:t>
            </a:r>
          </a:p>
        </p:txBody>
      </p:sp>
      <p:sp>
        <p:nvSpPr>
          <p:cNvPr id="3" name="Content Placeholder 2">
            <a:extLst>
              <a:ext uri="{FF2B5EF4-FFF2-40B4-BE49-F238E27FC236}">
                <a16:creationId xmlns:a16="http://schemas.microsoft.com/office/drawing/2014/main" id="{8B724108-3076-6246-A602-864C8297F166}"/>
              </a:ext>
            </a:extLst>
          </p:cNvPr>
          <p:cNvSpPr>
            <a:spLocks noGrp="1"/>
          </p:cNvSpPr>
          <p:nvPr>
            <p:ph idx="1"/>
          </p:nvPr>
        </p:nvSpPr>
        <p:spPr/>
        <p:txBody>
          <a:bodyPr>
            <a:normAutofit/>
          </a:bodyPr>
          <a:lstStyle/>
          <a:p>
            <a:r>
              <a:rPr lang="en-US" dirty="0"/>
              <a:t>In </a:t>
            </a:r>
            <a:r>
              <a:rPr lang="en-US" dirty="0">
                <a:hlinkClick r:id="rId2" tooltip="Probability theory"/>
              </a:rPr>
              <a:t>probability theory</a:t>
            </a:r>
            <a:r>
              <a:rPr lang="en-US" dirty="0"/>
              <a:t> and </a:t>
            </a:r>
            <a:r>
              <a:rPr lang="en-US" dirty="0">
                <a:hlinkClick r:id="rId3" tooltip="Statistics"/>
              </a:rPr>
              <a:t>statistics</a:t>
            </a:r>
            <a:r>
              <a:rPr lang="en-US" dirty="0"/>
              <a:t>, a </a:t>
            </a:r>
            <a:r>
              <a:rPr lang="en-US" b="1" dirty="0"/>
              <a:t>probability distribution</a:t>
            </a:r>
            <a:r>
              <a:rPr lang="en-US" dirty="0"/>
              <a:t> is a mathematical function that, stated in simple terms, can be thought of as providing the probabilities of occurrence of different possible outcomes in an </a:t>
            </a:r>
            <a:r>
              <a:rPr lang="en-US" dirty="0">
                <a:hlinkClick r:id="rId4" tooltip="Experiment (probability theory)"/>
              </a:rPr>
              <a:t>experiment</a:t>
            </a:r>
            <a:r>
              <a:rPr lang="en-US" dirty="0"/>
              <a:t>. For instance, if the </a:t>
            </a:r>
            <a:r>
              <a:rPr lang="en-US" dirty="0">
                <a:hlinkClick r:id="rId5" tooltip="Random variable"/>
              </a:rPr>
              <a:t>random variable</a:t>
            </a:r>
            <a:r>
              <a:rPr lang="en-US" dirty="0"/>
              <a:t> </a:t>
            </a:r>
            <a:r>
              <a:rPr lang="en-US" i="1" dirty="0"/>
              <a:t>X</a:t>
            </a:r>
            <a:r>
              <a:rPr lang="en-US" dirty="0"/>
              <a:t> is used to denote the outcome of a coin toss ("the experiment"), then the probability distribution of </a:t>
            </a:r>
            <a:r>
              <a:rPr lang="en-US" i="1" dirty="0"/>
              <a:t>X </a:t>
            </a:r>
            <a:r>
              <a:rPr lang="en-US" dirty="0"/>
              <a:t>would take the value 0.5 for </a:t>
            </a:r>
            <a:r>
              <a:rPr lang="en-US" i="1" dirty="0"/>
              <a:t>X</a:t>
            </a:r>
            <a:r>
              <a:rPr lang="en-US" dirty="0"/>
              <a:t> = heads, and 0.5 for </a:t>
            </a:r>
            <a:r>
              <a:rPr lang="en-US" i="1" dirty="0"/>
              <a:t>X</a:t>
            </a:r>
            <a:r>
              <a:rPr lang="en-US" dirty="0"/>
              <a:t> = tails (assuming the coin is fair).</a:t>
            </a:r>
          </a:p>
          <a:p>
            <a:br>
              <a:rPr lang="en-US" dirty="0">
                <a:solidFill>
                  <a:schemeClr val="tx2"/>
                </a:solidFill>
              </a:rPr>
            </a:br>
            <a:endParaRPr lang="en-US" dirty="0">
              <a:solidFill>
                <a:schemeClr val="tx2"/>
              </a:solidFill>
            </a:endParaRPr>
          </a:p>
        </p:txBody>
      </p:sp>
    </p:spTree>
    <p:extLst>
      <p:ext uri="{BB962C8B-B14F-4D97-AF65-F5344CB8AC3E}">
        <p14:creationId xmlns:p14="http://schemas.microsoft.com/office/powerpoint/2010/main" val="12933167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3">
            <a:extLst>
              <a:ext uri="{FF2B5EF4-FFF2-40B4-BE49-F238E27FC236}">
                <a16:creationId xmlns:a16="http://schemas.microsoft.com/office/drawing/2014/main" id="{548CBCA8-2FBC-0F45-8156-9F6AA3074D06}"/>
              </a:ext>
            </a:extLst>
          </p:cNvPr>
          <p:cNvSpPr>
            <a:spLocks noGrp="1" noChangeArrowheads="1"/>
          </p:cNvSpPr>
          <p:nvPr>
            <p:ph type="title"/>
          </p:nvPr>
        </p:nvSpPr>
        <p:spPr/>
        <p:txBody>
          <a:bodyPr/>
          <a:lstStyle/>
          <a:p>
            <a:pPr eaLnBrk="1" hangingPunct="1"/>
            <a:r>
              <a:rPr lang="en-US" altLang="en-US">
                <a:solidFill>
                  <a:schemeClr val="tx1"/>
                </a:solidFill>
              </a:rPr>
              <a:t>One-sided </a:t>
            </a:r>
            <a:r>
              <a:rPr lang="en-US" altLang="en-US" i="1">
                <a:solidFill>
                  <a:schemeClr val="tx1"/>
                </a:solidFill>
              </a:rPr>
              <a:t>P</a:t>
            </a:r>
            <a:r>
              <a:rPr lang="en-US" altLang="en-US">
                <a:solidFill>
                  <a:schemeClr val="tx1"/>
                </a:solidFill>
              </a:rPr>
              <a:t>-value for </a:t>
            </a:r>
            <a:r>
              <a:rPr lang="en-US" altLang="en-US" i="1">
                <a:solidFill>
                  <a:schemeClr val="tx1"/>
                </a:solidFill>
              </a:rPr>
              <a:t>z</a:t>
            </a:r>
            <a:r>
              <a:rPr lang="en-US" altLang="en-US" baseline="-25000">
                <a:solidFill>
                  <a:schemeClr val="tx1"/>
                </a:solidFill>
              </a:rPr>
              <a:t>stat</a:t>
            </a:r>
            <a:r>
              <a:rPr lang="en-US" altLang="en-US">
                <a:solidFill>
                  <a:schemeClr val="tx1"/>
                </a:solidFill>
              </a:rPr>
              <a:t> of 0.6</a:t>
            </a:r>
          </a:p>
        </p:txBody>
      </p:sp>
      <p:pic>
        <p:nvPicPr>
          <p:cNvPr id="23555" name="Picture 5">
            <a:extLst>
              <a:ext uri="{FF2B5EF4-FFF2-40B4-BE49-F238E27FC236}">
                <a16:creationId xmlns:a16="http://schemas.microsoft.com/office/drawing/2014/main" id="{FE9A030B-25FE-1C48-B265-1FCA03843813}"/>
              </a:ext>
            </a:extLst>
          </p:cNvPr>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a:xfrm>
            <a:off x="1676400" y="1371600"/>
            <a:ext cx="8839200" cy="4635500"/>
          </a:xfrm>
          <a:noFill/>
        </p:spPr>
      </p:pic>
      <p:sp>
        <p:nvSpPr>
          <p:cNvPr id="23556" name="Rectangle 6">
            <a:extLst>
              <a:ext uri="{FF2B5EF4-FFF2-40B4-BE49-F238E27FC236}">
                <a16:creationId xmlns:a16="http://schemas.microsoft.com/office/drawing/2014/main" id="{09E1A8EC-3D6A-B147-A74C-5D43653C9E07}"/>
              </a:ext>
            </a:extLst>
          </p:cNvPr>
          <p:cNvSpPr>
            <a:spLocks noChangeArrowheads="1"/>
          </p:cNvSpPr>
          <p:nvPr/>
        </p:nvSpPr>
        <p:spPr bwMode="auto">
          <a:xfrm>
            <a:off x="7981661" y="1504951"/>
            <a:ext cx="184731" cy="535531"/>
          </a:xfrm>
          <a:prstGeom prst="rect">
            <a:avLst/>
          </a:prstGeom>
          <a:solidFill>
            <a:schemeClr val="bg1"/>
          </a:solidFill>
          <a:ln>
            <a:noFill/>
          </a:ln>
          <a:extLs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spcBef>
                <a:spcPct val="20000"/>
              </a:spcBef>
            </a:pPr>
            <a:endParaRPr lang="en-US" altLang="en-US" sz="3200"/>
          </a:p>
        </p:txBody>
      </p:sp>
    </p:spTree>
    <p:extLst>
      <p:ext uri="{BB962C8B-B14F-4D97-AF65-F5344CB8AC3E}">
        <p14:creationId xmlns:p14="http://schemas.microsoft.com/office/powerpoint/2010/main" val="38482228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5">
            <a:extLst>
              <a:ext uri="{FF2B5EF4-FFF2-40B4-BE49-F238E27FC236}">
                <a16:creationId xmlns:a16="http://schemas.microsoft.com/office/drawing/2014/main" id="{4874B30A-7209-194D-86D2-A453D74B2692}"/>
              </a:ext>
            </a:extLst>
          </p:cNvPr>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a:xfrm>
            <a:off x="1724025" y="1273175"/>
            <a:ext cx="8693150" cy="4749800"/>
          </a:xfrm>
          <a:noFill/>
        </p:spPr>
      </p:pic>
      <p:sp>
        <p:nvSpPr>
          <p:cNvPr id="24579" name="Rectangle 7">
            <a:extLst>
              <a:ext uri="{FF2B5EF4-FFF2-40B4-BE49-F238E27FC236}">
                <a16:creationId xmlns:a16="http://schemas.microsoft.com/office/drawing/2014/main" id="{6E32EDC9-7E27-3B47-8E99-34D78E60C8E9}"/>
              </a:ext>
            </a:extLst>
          </p:cNvPr>
          <p:cNvSpPr>
            <a:spLocks noGrp="1" noChangeArrowheads="1"/>
          </p:cNvSpPr>
          <p:nvPr>
            <p:ph type="title"/>
          </p:nvPr>
        </p:nvSpPr>
        <p:spPr/>
        <p:txBody>
          <a:bodyPr/>
          <a:lstStyle/>
          <a:p>
            <a:pPr eaLnBrk="1" hangingPunct="1"/>
            <a:r>
              <a:rPr lang="en-US" altLang="en-US">
                <a:solidFill>
                  <a:schemeClr val="tx1"/>
                </a:solidFill>
              </a:rPr>
              <a:t>One-sided</a:t>
            </a:r>
            <a:r>
              <a:rPr lang="en-US" altLang="en-US" i="1">
                <a:solidFill>
                  <a:schemeClr val="tx1"/>
                </a:solidFill>
              </a:rPr>
              <a:t> P</a:t>
            </a:r>
            <a:r>
              <a:rPr lang="en-US" altLang="en-US">
                <a:solidFill>
                  <a:schemeClr val="tx1"/>
                </a:solidFill>
              </a:rPr>
              <a:t>-value for </a:t>
            </a:r>
            <a:r>
              <a:rPr lang="en-US" altLang="en-US" i="1">
                <a:solidFill>
                  <a:schemeClr val="tx1"/>
                </a:solidFill>
              </a:rPr>
              <a:t>z</a:t>
            </a:r>
            <a:r>
              <a:rPr lang="en-US" altLang="en-US" baseline="-25000">
                <a:solidFill>
                  <a:schemeClr val="tx1"/>
                </a:solidFill>
              </a:rPr>
              <a:t>stat</a:t>
            </a:r>
            <a:r>
              <a:rPr lang="en-US" altLang="en-US">
                <a:solidFill>
                  <a:schemeClr val="tx1"/>
                </a:solidFill>
              </a:rPr>
              <a:t> of 3.0</a:t>
            </a:r>
          </a:p>
        </p:txBody>
      </p:sp>
    </p:spTree>
    <p:extLst>
      <p:ext uri="{BB962C8B-B14F-4D97-AF65-F5344CB8AC3E}">
        <p14:creationId xmlns:p14="http://schemas.microsoft.com/office/powerpoint/2010/main" val="36129090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F57F05C5-6CC9-1E40-90C3-4AD000949D5E}"/>
              </a:ext>
            </a:extLst>
          </p:cNvPr>
          <p:cNvSpPr>
            <a:spLocks noGrp="1" noChangeArrowheads="1"/>
          </p:cNvSpPr>
          <p:nvPr>
            <p:ph type="title"/>
          </p:nvPr>
        </p:nvSpPr>
        <p:spPr/>
        <p:txBody>
          <a:bodyPr/>
          <a:lstStyle/>
          <a:p>
            <a:pPr eaLnBrk="1" hangingPunct="1"/>
            <a:r>
              <a:rPr lang="en-US" altLang="en-US" sz="4800"/>
              <a:t>Two-Sided </a:t>
            </a:r>
            <a:r>
              <a:rPr lang="en-US" altLang="en-US" sz="4800" i="1"/>
              <a:t>P</a:t>
            </a:r>
            <a:r>
              <a:rPr lang="en-US" altLang="en-US" sz="4800"/>
              <a:t>-Value</a:t>
            </a:r>
          </a:p>
        </p:txBody>
      </p:sp>
      <p:sp>
        <p:nvSpPr>
          <p:cNvPr id="25603" name="Rectangle 3">
            <a:extLst>
              <a:ext uri="{FF2B5EF4-FFF2-40B4-BE49-F238E27FC236}">
                <a16:creationId xmlns:a16="http://schemas.microsoft.com/office/drawing/2014/main" id="{3554E284-ACFD-734A-AB62-3452E9E009A3}"/>
              </a:ext>
            </a:extLst>
          </p:cNvPr>
          <p:cNvSpPr>
            <a:spLocks noGrp="1" noChangeArrowheads="1"/>
          </p:cNvSpPr>
          <p:nvPr>
            <p:ph type="body" sz="half" idx="1"/>
          </p:nvPr>
        </p:nvSpPr>
        <p:spPr>
          <a:xfrm>
            <a:off x="1981201" y="1600201"/>
            <a:ext cx="3744913" cy="4525963"/>
          </a:xfrm>
        </p:spPr>
        <p:txBody>
          <a:bodyPr/>
          <a:lstStyle/>
          <a:p>
            <a:pPr eaLnBrk="1" hangingPunct="1"/>
            <a:r>
              <a:rPr lang="en-US" altLang="en-US"/>
              <a:t>One-sided </a:t>
            </a:r>
            <a:r>
              <a:rPr lang="en-US" altLang="en-US" i="1"/>
              <a:t>H</a:t>
            </a:r>
            <a:r>
              <a:rPr lang="en-US" altLang="en-US" baseline="-25000"/>
              <a:t>a</a:t>
            </a:r>
            <a:r>
              <a:rPr lang="en-US" altLang="en-US"/>
              <a:t> </a:t>
            </a:r>
            <a:r>
              <a:rPr lang="en-US" altLang="en-US">
                <a:sym typeface="Symbol" pitchFamily="2" charset="2"/>
              </a:rPr>
              <a:t> AUC in tail beyond z</a:t>
            </a:r>
            <a:r>
              <a:rPr lang="en-US" altLang="en-US" baseline="-25000">
                <a:sym typeface="Symbol" pitchFamily="2" charset="2"/>
              </a:rPr>
              <a:t>stat</a:t>
            </a:r>
            <a:r>
              <a:rPr lang="en-US" altLang="en-US">
                <a:sym typeface="Symbol" pitchFamily="2" charset="2"/>
              </a:rPr>
              <a:t> </a:t>
            </a:r>
          </a:p>
          <a:p>
            <a:pPr eaLnBrk="1" hangingPunct="1"/>
            <a:r>
              <a:rPr lang="en-US" altLang="en-US">
                <a:sym typeface="Symbol" pitchFamily="2" charset="2"/>
              </a:rPr>
              <a:t>Two-sided </a:t>
            </a:r>
            <a:r>
              <a:rPr lang="en-US" altLang="en-US" i="1"/>
              <a:t>H</a:t>
            </a:r>
            <a:r>
              <a:rPr lang="en-US" altLang="en-US" baseline="-25000"/>
              <a:t>a</a:t>
            </a:r>
            <a:r>
              <a:rPr lang="en-US" altLang="en-US"/>
              <a:t> </a:t>
            </a:r>
            <a:r>
              <a:rPr lang="en-US" altLang="en-US">
                <a:sym typeface="Symbol" pitchFamily="2" charset="2"/>
              </a:rPr>
              <a:t> consider potential deviations in both directions  double the one-sided </a:t>
            </a:r>
            <a:r>
              <a:rPr lang="en-US" altLang="en-US" i="1">
                <a:sym typeface="Symbol" pitchFamily="2" charset="2"/>
              </a:rPr>
              <a:t>P</a:t>
            </a:r>
            <a:r>
              <a:rPr lang="en-US" altLang="en-US">
                <a:sym typeface="Symbol" pitchFamily="2" charset="2"/>
              </a:rPr>
              <a:t>-value</a:t>
            </a:r>
            <a:endParaRPr lang="en-US" altLang="en-US"/>
          </a:p>
        </p:txBody>
      </p:sp>
      <p:pic>
        <p:nvPicPr>
          <p:cNvPr id="25604" name="Picture 12">
            <a:extLst>
              <a:ext uri="{FF2B5EF4-FFF2-40B4-BE49-F238E27FC236}">
                <a16:creationId xmlns:a16="http://schemas.microsoft.com/office/drawing/2014/main" id="{16FE4248-492F-7C4C-A0F3-F9CB7400C1AC}"/>
              </a:ext>
            </a:extLst>
          </p:cNvPr>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6302376" y="1628775"/>
            <a:ext cx="3935413" cy="2046288"/>
          </a:xfrm>
          <a:noFill/>
          <a:ln w="6350">
            <a:solidFill>
              <a:schemeClr val="tx1"/>
            </a:solidFill>
            <a:miter lim="800000"/>
            <a:headEnd/>
            <a:tailEnd/>
          </a:ln>
        </p:spPr>
      </p:pic>
      <p:sp>
        <p:nvSpPr>
          <p:cNvPr id="25605" name="Text Box 14">
            <a:extLst>
              <a:ext uri="{FF2B5EF4-FFF2-40B4-BE49-F238E27FC236}">
                <a16:creationId xmlns:a16="http://schemas.microsoft.com/office/drawing/2014/main" id="{6C3858BA-7D06-DB42-843A-59C4B801B6A7}"/>
              </a:ext>
            </a:extLst>
          </p:cNvPr>
          <p:cNvSpPr txBox="1">
            <a:spLocks noChangeArrowheads="1"/>
          </p:cNvSpPr>
          <p:nvPr/>
        </p:nvSpPr>
        <p:spPr bwMode="auto">
          <a:xfrm>
            <a:off x="6034088" y="3894138"/>
            <a:ext cx="434975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a:sym typeface="Symbol" pitchFamily="2" charset="2"/>
              </a:rPr>
              <a:t>Examples: If one-sided </a:t>
            </a:r>
            <a:r>
              <a:rPr lang="en-US" altLang="en-US" sz="2800" i="1"/>
              <a:t>P</a:t>
            </a:r>
            <a:r>
              <a:rPr lang="en-US" altLang="en-US" sz="2800"/>
              <a:t> = 0.0010, then two-sided </a:t>
            </a:r>
            <a:r>
              <a:rPr lang="en-US" altLang="en-US" sz="2800" i="1"/>
              <a:t>P</a:t>
            </a:r>
            <a:r>
              <a:rPr lang="en-US" altLang="en-US" sz="2800"/>
              <a:t> = 2 × 0.0010 = 0.0020. If one-sided </a:t>
            </a:r>
            <a:r>
              <a:rPr lang="en-US" altLang="en-US" sz="2800" i="1"/>
              <a:t>P </a:t>
            </a:r>
            <a:r>
              <a:rPr lang="en-US" altLang="en-US" sz="2800"/>
              <a:t>= 0.2743, then two-sided </a:t>
            </a:r>
            <a:r>
              <a:rPr lang="en-US" altLang="en-US" sz="2800" i="1"/>
              <a:t>P</a:t>
            </a:r>
            <a:r>
              <a:rPr lang="en-US" altLang="en-US" sz="2800"/>
              <a:t> = 2 × 0.2743 = 0.5486.</a:t>
            </a:r>
          </a:p>
        </p:txBody>
      </p:sp>
    </p:spTree>
    <p:extLst>
      <p:ext uri="{BB962C8B-B14F-4D97-AF65-F5344CB8AC3E}">
        <p14:creationId xmlns:p14="http://schemas.microsoft.com/office/powerpoint/2010/main" val="11526858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CFB0D502-A328-BD42-83B1-832B1BEDF57E}"/>
              </a:ext>
            </a:extLst>
          </p:cNvPr>
          <p:cNvSpPr>
            <a:spLocks noGrp="1" noChangeArrowheads="1"/>
          </p:cNvSpPr>
          <p:nvPr>
            <p:ph type="title"/>
          </p:nvPr>
        </p:nvSpPr>
        <p:spPr>
          <a:xfrm>
            <a:off x="2231136" y="228422"/>
            <a:ext cx="7729728" cy="1188720"/>
          </a:xfrm>
        </p:spPr>
        <p:txBody>
          <a:bodyPr/>
          <a:lstStyle/>
          <a:p>
            <a:pPr eaLnBrk="1" hangingPunct="1"/>
            <a:r>
              <a:rPr lang="en-US" altLang="en-US" sz="5400"/>
              <a:t>Interpretation </a:t>
            </a:r>
          </a:p>
        </p:txBody>
      </p:sp>
      <p:sp>
        <p:nvSpPr>
          <p:cNvPr id="156675" name="Rectangle 3">
            <a:extLst>
              <a:ext uri="{FF2B5EF4-FFF2-40B4-BE49-F238E27FC236}">
                <a16:creationId xmlns:a16="http://schemas.microsoft.com/office/drawing/2014/main" id="{5A1135AC-E1D9-1142-888E-277029CD9467}"/>
              </a:ext>
            </a:extLst>
          </p:cNvPr>
          <p:cNvSpPr>
            <a:spLocks noGrp="1" noChangeArrowheads="1"/>
          </p:cNvSpPr>
          <p:nvPr>
            <p:ph type="body" idx="1"/>
          </p:nvPr>
        </p:nvSpPr>
        <p:spPr>
          <a:xfrm>
            <a:off x="1981200" y="1530351"/>
            <a:ext cx="8229600" cy="4830763"/>
          </a:xfrm>
        </p:spPr>
        <p:txBody>
          <a:bodyPr/>
          <a:lstStyle/>
          <a:p>
            <a:pPr eaLnBrk="1" hangingPunct="1"/>
            <a:r>
              <a:rPr lang="en-US" altLang="en-US" i="1"/>
              <a:t>P</a:t>
            </a:r>
            <a:r>
              <a:rPr lang="en-US" altLang="en-US"/>
              <a:t>-value answer the question: What is the probability of the observed test statistic … </a:t>
            </a:r>
            <a:r>
              <a:rPr lang="en-US" altLang="en-US" b="1"/>
              <a:t>when </a:t>
            </a:r>
            <a:r>
              <a:rPr lang="en-US" altLang="en-US" b="1" i="1"/>
              <a:t>H</a:t>
            </a:r>
            <a:r>
              <a:rPr lang="en-US" altLang="en-US" b="1" baseline="-25000"/>
              <a:t>0</a:t>
            </a:r>
            <a:r>
              <a:rPr lang="en-US" altLang="en-US" b="1" i="1"/>
              <a:t> is true</a:t>
            </a:r>
            <a:r>
              <a:rPr lang="en-US" altLang="en-US" b="1"/>
              <a:t>?</a:t>
            </a:r>
            <a:r>
              <a:rPr lang="en-US" altLang="en-US">
                <a:sym typeface="Symbol" pitchFamily="2" charset="2"/>
              </a:rPr>
              <a:t>  </a:t>
            </a:r>
          </a:p>
          <a:p>
            <a:pPr eaLnBrk="1" hangingPunct="1"/>
            <a:r>
              <a:rPr lang="en-US" altLang="en-US">
                <a:sym typeface="Symbol" pitchFamily="2" charset="2"/>
              </a:rPr>
              <a:t>Thus, smaller and smaller </a:t>
            </a:r>
            <a:r>
              <a:rPr lang="en-US" altLang="en-US" i="1">
                <a:sym typeface="Symbol" pitchFamily="2" charset="2"/>
              </a:rPr>
              <a:t>P</a:t>
            </a:r>
            <a:r>
              <a:rPr lang="en-US" altLang="en-US">
                <a:sym typeface="Symbol" pitchFamily="2" charset="2"/>
              </a:rPr>
              <a:t>-values provide stronger and stronger evidence against </a:t>
            </a:r>
            <a:r>
              <a:rPr lang="en-US" altLang="en-US" i="1">
                <a:sym typeface="Symbol" pitchFamily="2" charset="2"/>
              </a:rPr>
              <a:t>H</a:t>
            </a:r>
            <a:r>
              <a:rPr lang="en-US" altLang="en-US" baseline="-25000">
                <a:sym typeface="Symbol" pitchFamily="2" charset="2"/>
              </a:rPr>
              <a:t>0</a:t>
            </a:r>
          </a:p>
          <a:p>
            <a:pPr eaLnBrk="1" hangingPunct="1"/>
            <a:r>
              <a:rPr lang="en-US" altLang="en-US">
                <a:sym typeface="Symbol" pitchFamily="2" charset="2"/>
              </a:rPr>
              <a:t>Small </a:t>
            </a:r>
            <a:r>
              <a:rPr lang="en-US" altLang="en-US" i="1">
                <a:sym typeface="Symbol" pitchFamily="2" charset="2"/>
              </a:rPr>
              <a:t>P</a:t>
            </a:r>
            <a:r>
              <a:rPr lang="en-US" altLang="en-US">
                <a:sym typeface="Symbol" pitchFamily="2" charset="2"/>
              </a:rPr>
              <a:t>-value  strong evidence</a:t>
            </a:r>
          </a:p>
        </p:txBody>
      </p:sp>
    </p:spTree>
    <p:extLst>
      <p:ext uri="{BB962C8B-B14F-4D97-AF65-F5344CB8AC3E}">
        <p14:creationId xmlns:p14="http://schemas.microsoft.com/office/powerpoint/2010/main" val="2157652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56675">
                                            <p:txEl>
                                              <p:pRg st="0" end="0"/>
                                            </p:txEl>
                                          </p:spTgt>
                                        </p:tgtEl>
                                        <p:attrNameLst>
                                          <p:attrName>ppt_c</p:attrName>
                                        </p:attrNameLst>
                                      </p:cBhvr>
                                      <p:to>
                                        <a:schemeClr val="bg2"/>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667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56675">
                                            <p:txEl>
                                              <p:pRg st="1" end="1"/>
                                            </p:txEl>
                                          </p:spTgt>
                                        </p:tgtEl>
                                        <p:attrNameLst>
                                          <p:attrName>ppt_c</p:attrName>
                                        </p:attrNameLst>
                                      </p:cBhvr>
                                      <p:to>
                                        <a:schemeClr val="bg2"/>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667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56675">
                                            <p:txEl>
                                              <p:pRg st="2" end="2"/>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build="p"/>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11961B5-9DBD-0443-A63B-9094119B529B}"/>
              </a:ext>
            </a:extLst>
          </p:cNvPr>
          <p:cNvSpPr>
            <a:spLocks noGrp="1" noChangeArrowheads="1"/>
          </p:cNvSpPr>
          <p:nvPr>
            <p:ph type="title"/>
          </p:nvPr>
        </p:nvSpPr>
        <p:spPr>
          <a:xfrm>
            <a:off x="2231231" y="140019"/>
            <a:ext cx="7729728" cy="1188720"/>
          </a:xfrm>
        </p:spPr>
        <p:txBody>
          <a:bodyPr/>
          <a:lstStyle/>
          <a:p>
            <a:pPr eaLnBrk="1" hangingPunct="1"/>
            <a:r>
              <a:rPr lang="en-US" altLang="en-US"/>
              <a:t>Interpretation </a:t>
            </a:r>
          </a:p>
        </p:txBody>
      </p:sp>
      <p:sp>
        <p:nvSpPr>
          <p:cNvPr id="239619" name="Rectangle 3">
            <a:extLst>
              <a:ext uri="{FF2B5EF4-FFF2-40B4-BE49-F238E27FC236}">
                <a16:creationId xmlns:a16="http://schemas.microsoft.com/office/drawing/2014/main" id="{CA7FEA1B-4050-224A-A48B-D4F500AB0874}"/>
              </a:ext>
            </a:extLst>
          </p:cNvPr>
          <p:cNvSpPr>
            <a:spLocks noGrp="1" noChangeArrowheads="1"/>
          </p:cNvSpPr>
          <p:nvPr>
            <p:ph type="body" idx="1"/>
          </p:nvPr>
        </p:nvSpPr>
        <p:spPr>
          <a:xfrm>
            <a:off x="1981200" y="1328739"/>
            <a:ext cx="8229600" cy="4567237"/>
          </a:xfrm>
        </p:spPr>
        <p:txBody>
          <a:bodyPr>
            <a:normAutofit lnSpcReduction="10000"/>
          </a:bodyPr>
          <a:lstStyle/>
          <a:p>
            <a:pPr eaLnBrk="1" hangingPunct="1">
              <a:buFontTx/>
              <a:buNone/>
              <a:defRPr/>
            </a:pPr>
            <a:r>
              <a:rPr lang="en-US" sz="2800" b="1">
                <a:sym typeface="Symbol" pitchFamily="18" charset="2"/>
              </a:rPr>
              <a:t>Conventions*</a:t>
            </a:r>
            <a:endParaRPr lang="en-US" sz="2800" b="1">
              <a:effectLst>
                <a:outerShdw blurRad="38100" dist="38100" dir="2700000" algn="tl">
                  <a:srgbClr val="C0C0C0"/>
                </a:outerShdw>
              </a:effectLst>
              <a:sym typeface="Symbol" pitchFamily="18" charset="2"/>
            </a:endParaRPr>
          </a:p>
          <a:p>
            <a:pPr eaLnBrk="1" hangingPunct="1">
              <a:buFontTx/>
              <a:buNone/>
              <a:defRPr/>
            </a:pPr>
            <a:r>
              <a:rPr lang="en-US" sz="2800" i="1"/>
              <a:t>P</a:t>
            </a:r>
            <a:r>
              <a:rPr lang="en-US" sz="2800"/>
              <a:t> &gt; 0.10 </a:t>
            </a:r>
            <a:r>
              <a:rPr lang="en-US" sz="2800">
                <a:sym typeface="Symbol" pitchFamily="18" charset="2"/>
              </a:rPr>
              <a:t> non-significant evidence against </a:t>
            </a:r>
            <a:r>
              <a:rPr lang="en-US" sz="2800" i="1">
                <a:sym typeface="Symbol" pitchFamily="18" charset="2"/>
              </a:rPr>
              <a:t>H</a:t>
            </a:r>
            <a:r>
              <a:rPr lang="en-US" sz="2800" baseline="-25000">
                <a:sym typeface="Symbol" pitchFamily="18" charset="2"/>
              </a:rPr>
              <a:t>0</a:t>
            </a:r>
            <a:endParaRPr lang="en-US" sz="2800">
              <a:sym typeface="Symbol" pitchFamily="18" charset="2"/>
            </a:endParaRPr>
          </a:p>
          <a:p>
            <a:pPr eaLnBrk="1" hangingPunct="1">
              <a:buFontTx/>
              <a:buNone/>
              <a:defRPr/>
            </a:pPr>
            <a:r>
              <a:rPr lang="en-US" sz="2800">
                <a:sym typeface="Symbol" pitchFamily="18" charset="2"/>
              </a:rPr>
              <a:t>0.05 &lt; </a:t>
            </a:r>
            <a:r>
              <a:rPr lang="en-US" sz="2800" i="1">
                <a:sym typeface="Symbol" pitchFamily="18" charset="2"/>
              </a:rPr>
              <a:t>P</a:t>
            </a:r>
            <a:r>
              <a:rPr lang="en-US" sz="2800">
                <a:sym typeface="Symbol" pitchFamily="18" charset="2"/>
              </a:rPr>
              <a:t>  0.10  marginally significant evidence</a:t>
            </a:r>
          </a:p>
          <a:p>
            <a:pPr eaLnBrk="1" hangingPunct="1">
              <a:buFontTx/>
              <a:buNone/>
              <a:defRPr/>
            </a:pPr>
            <a:r>
              <a:rPr lang="en-US" sz="2800">
                <a:sym typeface="Symbol" pitchFamily="18" charset="2"/>
              </a:rPr>
              <a:t>0.01 &lt; </a:t>
            </a:r>
            <a:r>
              <a:rPr lang="en-US" sz="2800" i="1">
                <a:sym typeface="Symbol" pitchFamily="18" charset="2"/>
              </a:rPr>
              <a:t>P </a:t>
            </a:r>
            <a:r>
              <a:rPr lang="en-US" sz="2800">
                <a:sym typeface="Symbol" pitchFamily="18" charset="2"/>
              </a:rPr>
              <a:t> 0.05  significant evidence against </a:t>
            </a:r>
            <a:r>
              <a:rPr lang="en-US" sz="2800" i="1">
                <a:sym typeface="Symbol" pitchFamily="18" charset="2"/>
              </a:rPr>
              <a:t>H</a:t>
            </a:r>
            <a:r>
              <a:rPr lang="en-US" sz="2800" baseline="-25000">
                <a:sym typeface="Symbol" pitchFamily="18" charset="2"/>
              </a:rPr>
              <a:t>0</a:t>
            </a:r>
            <a:r>
              <a:rPr lang="en-US" sz="2800">
                <a:sym typeface="Symbol" pitchFamily="18" charset="2"/>
              </a:rPr>
              <a:t> </a:t>
            </a:r>
          </a:p>
          <a:p>
            <a:pPr eaLnBrk="1" hangingPunct="1">
              <a:buFontTx/>
              <a:buNone/>
              <a:defRPr/>
            </a:pPr>
            <a:r>
              <a:rPr lang="en-US" sz="2800" i="1">
                <a:sym typeface="Symbol" pitchFamily="18" charset="2"/>
              </a:rPr>
              <a:t>P</a:t>
            </a:r>
            <a:r>
              <a:rPr lang="en-US" sz="2800">
                <a:sym typeface="Symbol" pitchFamily="18" charset="2"/>
              </a:rPr>
              <a:t>  0.01  highly significant evidence against </a:t>
            </a:r>
            <a:r>
              <a:rPr lang="en-US" sz="2800" i="1">
                <a:sym typeface="Symbol" pitchFamily="18" charset="2"/>
              </a:rPr>
              <a:t>H</a:t>
            </a:r>
            <a:r>
              <a:rPr lang="en-US" sz="2800" baseline="-25000">
                <a:sym typeface="Symbol" pitchFamily="18" charset="2"/>
              </a:rPr>
              <a:t>0</a:t>
            </a:r>
            <a:r>
              <a:rPr lang="en-US" sz="2800">
                <a:sym typeface="Symbol" pitchFamily="18" charset="2"/>
              </a:rPr>
              <a:t> </a:t>
            </a:r>
          </a:p>
          <a:p>
            <a:pPr eaLnBrk="1" hangingPunct="1">
              <a:buFontTx/>
              <a:buNone/>
              <a:defRPr/>
            </a:pPr>
            <a:endParaRPr lang="en-US" sz="2800">
              <a:sym typeface="Symbol" pitchFamily="18" charset="2"/>
            </a:endParaRPr>
          </a:p>
          <a:p>
            <a:pPr eaLnBrk="1" hangingPunct="1">
              <a:buFontTx/>
              <a:buNone/>
              <a:defRPr/>
            </a:pPr>
            <a:r>
              <a:rPr lang="en-US" sz="2800" b="1">
                <a:sym typeface="Symbol" pitchFamily="18" charset="2"/>
              </a:rPr>
              <a:t>Examples</a:t>
            </a:r>
          </a:p>
          <a:p>
            <a:pPr lvl="1" eaLnBrk="1" hangingPunct="1">
              <a:buFontTx/>
              <a:buNone/>
              <a:defRPr/>
            </a:pPr>
            <a:r>
              <a:rPr lang="en-US" i="1">
                <a:sym typeface="Symbol" pitchFamily="18" charset="2"/>
              </a:rPr>
              <a:t>P =</a:t>
            </a:r>
            <a:r>
              <a:rPr lang="en-US">
                <a:sym typeface="Symbol" pitchFamily="18" charset="2"/>
              </a:rPr>
              <a:t>.27 </a:t>
            </a:r>
            <a:r>
              <a:rPr lang="en-US" sz="2400">
                <a:sym typeface="Symbol" pitchFamily="18" charset="2"/>
              </a:rPr>
              <a:t> </a:t>
            </a:r>
            <a:r>
              <a:rPr lang="en-US">
                <a:sym typeface="Symbol" pitchFamily="18" charset="2"/>
              </a:rPr>
              <a:t>non-significant evidence against </a:t>
            </a:r>
            <a:r>
              <a:rPr lang="en-US" i="1">
                <a:sym typeface="Symbol" pitchFamily="18" charset="2"/>
              </a:rPr>
              <a:t>H</a:t>
            </a:r>
            <a:r>
              <a:rPr lang="en-US" baseline="-25000">
                <a:sym typeface="Symbol" pitchFamily="18" charset="2"/>
              </a:rPr>
              <a:t>0</a:t>
            </a:r>
            <a:r>
              <a:rPr lang="en-US">
                <a:sym typeface="Symbol" pitchFamily="18" charset="2"/>
              </a:rPr>
              <a:t> </a:t>
            </a:r>
          </a:p>
          <a:p>
            <a:pPr lvl="1" eaLnBrk="1" hangingPunct="1">
              <a:buFontTx/>
              <a:buNone/>
              <a:defRPr/>
            </a:pPr>
            <a:r>
              <a:rPr lang="en-US" i="1">
                <a:sym typeface="Symbol" pitchFamily="18" charset="2"/>
              </a:rPr>
              <a:t>P</a:t>
            </a:r>
            <a:r>
              <a:rPr lang="en-US">
                <a:sym typeface="Symbol" pitchFamily="18" charset="2"/>
              </a:rPr>
              <a:t> =.01 </a:t>
            </a:r>
            <a:r>
              <a:rPr lang="en-US" sz="2400">
                <a:sym typeface="Symbol" pitchFamily="18" charset="2"/>
              </a:rPr>
              <a:t> </a:t>
            </a:r>
            <a:r>
              <a:rPr lang="en-US">
                <a:sym typeface="Symbol" pitchFamily="18" charset="2"/>
              </a:rPr>
              <a:t>highly significant evidence against </a:t>
            </a:r>
            <a:r>
              <a:rPr lang="en-US" i="1">
                <a:sym typeface="Symbol" pitchFamily="18" charset="2"/>
              </a:rPr>
              <a:t>H</a:t>
            </a:r>
            <a:r>
              <a:rPr lang="en-US" baseline="-25000">
                <a:sym typeface="Symbol" pitchFamily="18" charset="2"/>
              </a:rPr>
              <a:t>0</a:t>
            </a:r>
            <a:r>
              <a:rPr lang="en-US">
                <a:sym typeface="Symbol" pitchFamily="18" charset="2"/>
              </a:rPr>
              <a:t> </a:t>
            </a:r>
          </a:p>
        </p:txBody>
      </p:sp>
      <p:sp>
        <p:nvSpPr>
          <p:cNvPr id="27652" name="Text Box 4">
            <a:extLst>
              <a:ext uri="{FF2B5EF4-FFF2-40B4-BE49-F238E27FC236}">
                <a16:creationId xmlns:a16="http://schemas.microsoft.com/office/drawing/2014/main" id="{1B9D05CB-042C-534A-92FB-6E49B13A69B7}"/>
              </a:ext>
            </a:extLst>
          </p:cNvPr>
          <p:cNvSpPr txBox="1">
            <a:spLocks noChangeArrowheads="1"/>
          </p:cNvSpPr>
          <p:nvPr/>
        </p:nvSpPr>
        <p:spPr bwMode="auto">
          <a:xfrm>
            <a:off x="2231231" y="5859464"/>
            <a:ext cx="7729538" cy="473075"/>
          </a:xfrm>
          <a:prstGeom prst="rect">
            <a:avLst/>
          </a:prstGeom>
          <a:solidFill>
            <a:schemeClr val="accent1"/>
          </a:solidFill>
          <a:ln w="1587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a:t>* It is </a:t>
            </a:r>
            <a:r>
              <a:rPr lang="en-US" altLang="en-US" sz="2400" b="1" i="1"/>
              <a:t>unwise</a:t>
            </a:r>
            <a:r>
              <a:rPr lang="en-US" altLang="en-US" sz="2400" b="1"/>
              <a:t> to draw firm borders for “significance”</a:t>
            </a:r>
          </a:p>
        </p:txBody>
      </p:sp>
    </p:spTree>
    <p:extLst>
      <p:ext uri="{BB962C8B-B14F-4D97-AF65-F5344CB8AC3E}">
        <p14:creationId xmlns:p14="http://schemas.microsoft.com/office/powerpoint/2010/main" val="8047447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961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39619">
                                            <p:txEl>
                                              <p:pRg st="0" end="0"/>
                                            </p:txEl>
                                          </p:spTgt>
                                        </p:tgtEl>
                                        <p:attrNameLst>
                                          <p:attrName>ppt_c</p:attrName>
                                        </p:attrNameLst>
                                      </p:cBhvr>
                                      <p:to>
                                        <a:schemeClr val="bg2"/>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9619">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239619">
                                            <p:txEl>
                                              <p:pRg st="1" end="1"/>
                                            </p:txEl>
                                          </p:spTgt>
                                        </p:tgtEl>
                                        <p:attrNameLst>
                                          <p:attrName>ppt_c</p:attrName>
                                        </p:attrNameLst>
                                      </p:cBhvr>
                                      <p:to>
                                        <a:schemeClr val="bg2"/>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9619">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239619">
                                            <p:txEl>
                                              <p:pRg st="2" end="2"/>
                                            </p:txEl>
                                          </p:spTgt>
                                        </p:tgtEl>
                                        <p:attrNameLst>
                                          <p:attrName>ppt_c</p:attrName>
                                        </p:attrNameLst>
                                      </p:cBhvr>
                                      <p:to>
                                        <a:schemeClr val="bg2"/>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9619">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239619">
                                            <p:txEl>
                                              <p:pRg st="3" end="3"/>
                                            </p:txEl>
                                          </p:spTgt>
                                        </p:tgtEl>
                                        <p:attrNameLst>
                                          <p:attrName>ppt_c</p:attrName>
                                        </p:attrNameLst>
                                      </p:cBhvr>
                                      <p:to>
                                        <a:schemeClr val="bg2"/>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9619">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239619">
                                            <p:txEl>
                                              <p:pRg st="4" end="4"/>
                                            </p:txEl>
                                          </p:spTgt>
                                        </p:tgtEl>
                                        <p:attrNameLst>
                                          <p:attrName>ppt_c</p:attrName>
                                        </p:attrNameLst>
                                      </p:cBhvr>
                                      <p:to>
                                        <a:schemeClr val="bg2"/>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9619">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239619">
                                            <p:txEl>
                                              <p:pRg st="6" end="6"/>
                                            </p:txEl>
                                          </p:spTgt>
                                        </p:tgtEl>
                                        <p:attrNameLst>
                                          <p:attrName>ppt_c</p:attrName>
                                        </p:attrNameLst>
                                      </p:cBhvr>
                                      <p:to>
                                        <a:schemeClr val="bg2"/>
                                      </p:to>
                                    </p:animClr>
                                  </p:subTnLst>
                                </p:cTn>
                              </p:par>
                              <p:par>
                                <p:cTn id="27" presetID="1" presetClass="entr" presetSubtype="0" fill="hold" grpId="0" nodeType="withEffect">
                                  <p:stCondLst>
                                    <p:cond delay="0"/>
                                  </p:stCondLst>
                                  <p:childTnLst>
                                    <p:set>
                                      <p:cBhvr>
                                        <p:cTn id="28" dur="1" fill="hold">
                                          <p:stCondLst>
                                            <p:cond delay="0"/>
                                          </p:stCondLst>
                                        </p:cTn>
                                        <p:tgtEl>
                                          <p:spTgt spid="239619">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239619">
                                            <p:txEl>
                                              <p:pRg st="7" end="7"/>
                                            </p:txEl>
                                          </p:spTgt>
                                        </p:tgtEl>
                                        <p:attrNameLst>
                                          <p:attrName>ppt_c</p:attrName>
                                        </p:attrNameLst>
                                      </p:cBhvr>
                                      <p:to>
                                        <a:schemeClr val="bg2"/>
                                      </p:to>
                                    </p:animClr>
                                  </p:subTnLst>
                                </p:cTn>
                              </p:par>
                              <p:par>
                                <p:cTn id="29" presetID="1" presetClass="entr" presetSubtype="0" fill="hold" grpId="0" nodeType="withEffect">
                                  <p:stCondLst>
                                    <p:cond delay="0"/>
                                  </p:stCondLst>
                                  <p:childTnLst>
                                    <p:set>
                                      <p:cBhvr>
                                        <p:cTn id="30" dur="1" fill="hold">
                                          <p:stCondLst>
                                            <p:cond delay="0"/>
                                          </p:stCondLst>
                                        </p:cTn>
                                        <p:tgtEl>
                                          <p:spTgt spid="239619">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239619">
                                            <p:txEl>
                                              <p:pRg st="8" end="8"/>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build="p"/>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3D8598A7-66E1-2D47-A74B-962A8C5D839D}"/>
              </a:ext>
            </a:extLst>
          </p:cNvPr>
          <p:cNvSpPr>
            <a:spLocks noGrp="1" noChangeArrowheads="1"/>
          </p:cNvSpPr>
          <p:nvPr>
            <p:ph type="title"/>
          </p:nvPr>
        </p:nvSpPr>
        <p:spPr/>
        <p:txBody>
          <a:bodyPr>
            <a:normAutofit fontScale="90000"/>
          </a:bodyPr>
          <a:lstStyle/>
          <a:p>
            <a:pPr eaLnBrk="1" hangingPunct="1"/>
            <a:r>
              <a:rPr lang="el-GR" altLang="en-US" sz="3600">
                <a:cs typeface="Arial" panose="020B0604020202020204" pitchFamily="34" charset="0"/>
                <a:sym typeface="Symbol" pitchFamily="2" charset="2"/>
              </a:rPr>
              <a:t>α</a:t>
            </a:r>
            <a:r>
              <a:rPr lang="en-US" altLang="en-US" sz="3600">
                <a:cs typeface="Arial" panose="020B0604020202020204" pitchFamily="34" charset="0"/>
                <a:sym typeface="Symbol" pitchFamily="2" charset="2"/>
              </a:rPr>
              <a:t>-</a:t>
            </a:r>
            <a:r>
              <a:rPr lang="en-US" altLang="en-US" sz="4000"/>
              <a:t>Level (Used in some situations)</a:t>
            </a:r>
          </a:p>
        </p:txBody>
      </p:sp>
      <p:sp>
        <p:nvSpPr>
          <p:cNvPr id="222211" name="Rectangle 3">
            <a:extLst>
              <a:ext uri="{FF2B5EF4-FFF2-40B4-BE49-F238E27FC236}">
                <a16:creationId xmlns:a16="http://schemas.microsoft.com/office/drawing/2014/main" id="{9737BCAC-5918-2642-8530-ACC75D2484F6}"/>
              </a:ext>
            </a:extLst>
          </p:cNvPr>
          <p:cNvSpPr>
            <a:spLocks noGrp="1" noChangeArrowheads="1"/>
          </p:cNvSpPr>
          <p:nvPr>
            <p:ph type="body" idx="1"/>
          </p:nvPr>
        </p:nvSpPr>
        <p:spPr/>
        <p:txBody>
          <a:bodyPr>
            <a:normAutofit lnSpcReduction="10000"/>
          </a:bodyPr>
          <a:lstStyle/>
          <a:p>
            <a:pPr eaLnBrk="1" hangingPunct="1"/>
            <a:r>
              <a:rPr lang="en-US" altLang="en-US" sz="2800">
                <a:sym typeface="Symbol" pitchFamily="2" charset="2"/>
              </a:rPr>
              <a:t>Let </a:t>
            </a:r>
            <a:r>
              <a:rPr lang="el-GR" altLang="en-US" sz="2800">
                <a:cs typeface="Arial" panose="020B0604020202020204" pitchFamily="34" charset="0"/>
                <a:sym typeface="Symbol" pitchFamily="2" charset="2"/>
              </a:rPr>
              <a:t>α</a:t>
            </a:r>
            <a:r>
              <a:rPr lang="en-US" altLang="en-US" sz="2800">
                <a:cs typeface="Arial" panose="020B0604020202020204" pitchFamily="34" charset="0"/>
                <a:sym typeface="Symbol" pitchFamily="2" charset="2"/>
              </a:rPr>
              <a:t> ≡ probability of erroneously rejecting </a:t>
            </a:r>
            <a:r>
              <a:rPr lang="en-US" altLang="en-US" sz="2800" i="1">
                <a:sym typeface="Symbol" pitchFamily="2" charset="2"/>
              </a:rPr>
              <a:t>H</a:t>
            </a:r>
            <a:r>
              <a:rPr lang="en-US" altLang="en-US" sz="2800" baseline="-25000">
                <a:sym typeface="Symbol" pitchFamily="2" charset="2"/>
              </a:rPr>
              <a:t>0</a:t>
            </a:r>
            <a:r>
              <a:rPr lang="en-US" altLang="en-US" sz="2800">
                <a:sym typeface="Symbol" pitchFamily="2" charset="2"/>
              </a:rPr>
              <a:t> </a:t>
            </a:r>
          </a:p>
          <a:p>
            <a:pPr eaLnBrk="1" hangingPunct="1"/>
            <a:r>
              <a:rPr lang="en-US" altLang="en-US" sz="2800">
                <a:cs typeface="Arial" panose="020B0604020202020204" pitchFamily="34" charset="0"/>
                <a:sym typeface="Symbol" pitchFamily="2" charset="2"/>
              </a:rPr>
              <a:t>Set </a:t>
            </a:r>
            <a:r>
              <a:rPr lang="el-GR" altLang="en-US" sz="2800">
                <a:cs typeface="Arial" panose="020B0604020202020204" pitchFamily="34" charset="0"/>
                <a:sym typeface="Symbol" pitchFamily="2" charset="2"/>
              </a:rPr>
              <a:t>α</a:t>
            </a:r>
            <a:r>
              <a:rPr lang="en-US" altLang="en-US" sz="2800">
                <a:cs typeface="Arial" panose="020B0604020202020204" pitchFamily="34" charset="0"/>
                <a:sym typeface="Symbol" pitchFamily="2" charset="2"/>
              </a:rPr>
              <a:t> threshold (e.g., let </a:t>
            </a:r>
            <a:r>
              <a:rPr lang="el-GR" altLang="en-US" sz="2800">
                <a:cs typeface="Arial" panose="020B0604020202020204" pitchFamily="34" charset="0"/>
                <a:sym typeface="Symbol" pitchFamily="2" charset="2"/>
              </a:rPr>
              <a:t>α</a:t>
            </a:r>
            <a:r>
              <a:rPr lang="en-US" altLang="en-US" sz="2800">
                <a:cs typeface="Arial" panose="020B0604020202020204" pitchFamily="34" charset="0"/>
                <a:sym typeface="Symbol" pitchFamily="2" charset="2"/>
              </a:rPr>
              <a:t> = .10, .05, </a:t>
            </a:r>
            <a:r>
              <a:rPr lang="en-US" altLang="en-US" sz="2800" i="1">
                <a:cs typeface="Arial" panose="020B0604020202020204" pitchFamily="34" charset="0"/>
                <a:sym typeface="Symbol" pitchFamily="2" charset="2"/>
              </a:rPr>
              <a:t>or whatever</a:t>
            </a:r>
            <a:r>
              <a:rPr lang="en-US" altLang="en-US" sz="2800">
                <a:cs typeface="Arial" panose="020B0604020202020204" pitchFamily="34" charset="0"/>
                <a:sym typeface="Symbol" pitchFamily="2" charset="2"/>
              </a:rPr>
              <a:t>)</a:t>
            </a:r>
          </a:p>
          <a:p>
            <a:pPr eaLnBrk="1" hangingPunct="1"/>
            <a:r>
              <a:rPr lang="en-US" altLang="en-US" sz="2800">
                <a:cs typeface="Arial" panose="020B0604020202020204" pitchFamily="34" charset="0"/>
                <a:sym typeface="Symbol" pitchFamily="2" charset="2"/>
              </a:rPr>
              <a:t>Reject </a:t>
            </a:r>
            <a:r>
              <a:rPr lang="en-US" altLang="en-US" sz="2800" i="1">
                <a:cs typeface="Arial" panose="020B0604020202020204" pitchFamily="34" charset="0"/>
                <a:sym typeface="Symbol" pitchFamily="2" charset="2"/>
              </a:rPr>
              <a:t>H</a:t>
            </a:r>
            <a:r>
              <a:rPr lang="en-US" altLang="en-US" sz="2800" baseline="-25000">
                <a:cs typeface="Arial" panose="020B0604020202020204" pitchFamily="34" charset="0"/>
                <a:sym typeface="Symbol" pitchFamily="2" charset="2"/>
              </a:rPr>
              <a:t>0</a:t>
            </a:r>
            <a:r>
              <a:rPr lang="en-US" altLang="en-US" sz="2800">
                <a:cs typeface="Arial" panose="020B0604020202020204" pitchFamily="34" charset="0"/>
                <a:sym typeface="Symbol" pitchFamily="2" charset="2"/>
              </a:rPr>
              <a:t> when </a:t>
            </a:r>
            <a:r>
              <a:rPr lang="en-US" altLang="en-US" sz="2800" i="1">
                <a:cs typeface="Arial" panose="020B0604020202020204" pitchFamily="34" charset="0"/>
                <a:sym typeface="Symbol" pitchFamily="2" charset="2"/>
              </a:rPr>
              <a:t>P </a:t>
            </a:r>
            <a:r>
              <a:rPr lang="en-US" altLang="en-US" sz="2800">
                <a:cs typeface="Arial" panose="020B0604020202020204" pitchFamily="34" charset="0"/>
                <a:sym typeface="Symbol" pitchFamily="2" charset="2"/>
              </a:rPr>
              <a:t>≤ </a:t>
            </a:r>
            <a:r>
              <a:rPr lang="el-GR" altLang="en-US" sz="2800">
                <a:cs typeface="Arial" panose="020B0604020202020204" pitchFamily="34" charset="0"/>
                <a:sym typeface="Symbol" pitchFamily="2" charset="2"/>
              </a:rPr>
              <a:t>α</a:t>
            </a:r>
            <a:endParaRPr lang="en-US" altLang="en-US" sz="2800">
              <a:cs typeface="Arial" panose="020B0604020202020204" pitchFamily="34" charset="0"/>
              <a:sym typeface="Symbol" pitchFamily="2" charset="2"/>
            </a:endParaRPr>
          </a:p>
          <a:p>
            <a:pPr eaLnBrk="1" hangingPunct="1"/>
            <a:r>
              <a:rPr lang="en-US" altLang="en-US" sz="2800">
                <a:cs typeface="Arial" panose="020B0604020202020204" pitchFamily="34" charset="0"/>
                <a:sym typeface="Symbol" pitchFamily="2" charset="2"/>
              </a:rPr>
              <a:t>Retain </a:t>
            </a:r>
            <a:r>
              <a:rPr lang="en-US" altLang="en-US" sz="2800" i="1">
                <a:cs typeface="Arial" panose="020B0604020202020204" pitchFamily="34" charset="0"/>
                <a:sym typeface="Symbol" pitchFamily="2" charset="2"/>
              </a:rPr>
              <a:t>H</a:t>
            </a:r>
            <a:r>
              <a:rPr lang="en-US" altLang="en-US" sz="2800" baseline="-25000">
                <a:cs typeface="Arial" panose="020B0604020202020204" pitchFamily="34" charset="0"/>
                <a:sym typeface="Symbol" pitchFamily="2" charset="2"/>
              </a:rPr>
              <a:t>0</a:t>
            </a:r>
            <a:r>
              <a:rPr lang="en-US" altLang="en-US" sz="2800">
                <a:cs typeface="Arial" panose="020B0604020202020204" pitchFamily="34" charset="0"/>
                <a:sym typeface="Symbol" pitchFamily="2" charset="2"/>
              </a:rPr>
              <a:t> when </a:t>
            </a:r>
            <a:r>
              <a:rPr lang="en-US" altLang="en-US" sz="2800" i="1">
                <a:cs typeface="Arial" panose="020B0604020202020204" pitchFamily="34" charset="0"/>
                <a:sym typeface="Symbol" pitchFamily="2" charset="2"/>
              </a:rPr>
              <a:t>P </a:t>
            </a:r>
            <a:r>
              <a:rPr lang="en-US" altLang="en-US" sz="2800">
                <a:cs typeface="Arial" panose="020B0604020202020204" pitchFamily="34" charset="0"/>
                <a:sym typeface="Symbol" pitchFamily="2" charset="2"/>
              </a:rPr>
              <a:t>&gt; </a:t>
            </a:r>
            <a:r>
              <a:rPr lang="el-GR" altLang="en-US" sz="2800">
                <a:cs typeface="Arial" panose="020B0604020202020204" pitchFamily="34" charset="0"/>
                <a:sym typeface="Symbol" pitchFamily="2" charset="2"/>
              </a:rPr>
              <a:t>α</a:t>
            </a:r>
          </a:p>
          <a:p>
            <a:pPr eaLnBrk="1" hangingPunct="1"/>
            <a:r>
              <a:rPr lang="en-US" altLang="en-US" sz="2800">
                <a:sym typeface="Symbol" pitchFamily="2" charset="2"/>
              </a:rPr>
              <a:t>Example: Set </a:t>
            </a:r>
            <a:r>
              <a:rPr lang="el-GR" altLang="en-US" sz="2800">
                <a:cs typeface="Arial" panose="020B0604020202020204" pitchFamily="34" charset="0"/>
                <a:sym typeface="Symbol" pitchFamily="2" charset="2"/>
              </a:rPr>
              <a:t>α</a:t>
            </a:r>
            <a:r>
              <a:rPr lang="en-US" altLang="en-US" sz="2800">
                <a:cs typeface="Arial" panose="020B0604020202020204" pitchFamily="34" charset="0"/>
                <a:sym typeface="Symbol" pitchFamily="2" charset="2"/>
              </a:rPr>
              <a:t> = .10. Find </a:t>
            </a:r>
            <a:r>
              <a:rPr lang="en-US" altLang="en-US" sz="2800" i="1">
                <a:sym typeface="Symbol" pitchFamily="2" charset="2"/>
              </a:rPr>
              <a:t>P </a:t>
            </a:r>
            <a:r>
              <a:rPr lang="en-US" altLang="en-US" sz="2800">
                <a:sym typeface="Symbol" pitchFamily="2" charset="2"/>
              </a:rPr>
              <a:t>= 0.27  retain </a:t>
            </a:r>
            <a:r>
              <a:rPr lang="en-US" altLang="en-US" sz="2800" i="1">
                <a:sym typeface="Symbol" pitchFamily="2" charset="2"/>
              </a:rPr>
              <a:t>H</a:t>
            </a:r>
            <a:r>
              <a:rPr lang="en-US" altLang="en-US" sz="2800" baseline="-25000">
                <a:sym typeface="Symbol" pitchFamily="2" charset="2"/>
              </a:rPr>
              <a:t>0</a:t>
            </a:r>
            <a:endParaRPr lang="en-US" altLang="en-US" sz="2800">
              <a:sym typeface="Symbol" pitchFamily="2" charset="2"/>
            </a:endParaRPr>
          </a:p>
          <a:p>
            <a:pPr eaLnBrk="1" hangingPunct="1"/>
            <a:r>
              <a:rPr lang="en-US" altLang="en-US" sz="2800">
                <a:sym typeface="Symbol" pitchFamily="2" charset="2"/>
              </a:rPr>
              <a:t>Example: Set </a:t>
            </a:r>
            <a:r>
              <a:rPr lang="el-GR" altLang="en-US" sz="2800">
                <a:cs typeface="Arial" panose="020B0604020202020204" pitchFamily="34" charset="0"/>
                <a:sym typeface="Symbol" pitchFamily="2" charset="2"/>
              </a:rPr>
              <a:t>α</a:t>
            </a:r>
            <a:r>
              <a:rPr lang="en-US" altLang="en-US" sz="2800">
                <a:cs typeface="Arial" panose="020B0604020202020204" pitchFamily="34" charset="0"/>
                <a:sym typeface="Symbol" pitchFamily="2" charset="2"/>
              </a:rPr>
              <a:t> = .01. Find </a:t>
            </a:r>
            <a:r>
              <a:rPr lang="en-US" altLang="en-US" sz="2800" i="1">
                <a:sym typeface="Symbol" pitchFamily="2" charset="2"/>
              </a:rPr>
              <a:t>P </a:t>
            </a:r>
            <a:r>
              <a:rPr lang="en-US" altLang="en-US" sz="2800">
                <a:sym typeface="Symbol" pitchFamily="2" charset="2"/>
              </a:rPr>
              <a:t>= .001  reject </a:t>
            </a:r>
            <a:r>
              <a:rPr lang="en-US" altLang="en-US" sz="2800" i="1">
                <a:sym typeface="Symbol" pitchFamily="2" charset="2"/>
              </a:rPr>
              <a:t>H</a:t>
            </a:r>
            <a:r>
              <a:rPr lang="en-US" altLang="en-US" sz="2800" baseline="-25000">
                <a:sym typeface="Symbol" pitchFamily="2" charset="2"/>
              </a:rPr>
              <a:t>0</a:t>
            </a:r>
          </a:p>
        </p:txBody>
      </p:sp>
    </p:spTree>
    <p:extLst>
      <p:ext uri="{BB962C8B-B14F-4D97-AF65-F5344CB8AC3E}">
        <p14:creationId xmlns:p14="http://schemas.microsoft.com/office/powerpoint/2010/main" val="16616402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2211">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22211">
                                            <p:txEl>
                                              <p:pRg st="0" end="0"/>
                                            </p:txEl>
                                          </p:spTgt>
                                        </p:tgtEl>
                                        <p:attrNameLst>
                                          <p:attrName>ppt_c</p:attrName>
                                        </p:attrNameLst>
                                      </p:cBhvr>
                                      <p:to>
                                        <a:schemeClr val="bg2"/>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2211">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222211">
                                            <p:txEl>
                                              <p:pRg st="1" end="1"/>
                                            </p:txEl>
                                          </p:spTgt>
                                        </p:tgtEl>
                                        <p:attrNameLst>
                                          <p:attrName>ppt_c</p:attrName>
                                        </p:attrNameLst>
                                      </p:cBhvr>
                                      <p:to>
                                        <a:schemeClr val="bg2"/>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2211">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222211">
                                            <p:txEl>
                                              <p:pRg st="2" end="2"/>
                                            </p:txEl>
                                          </p:spTgt>
                                        </p:tgtEl>
                                        <p:attrNameLst>
                                          <p:attrName>ppt_c</p:attrName>
                                        </p:attrNameLst>
                                      </p:cBhvr>
                                      <p:to>
                                        <a:schemeClr val="bg2"/>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2211">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222211">
                                            <p:txEl>
                                              <p:pRg st="3" end="3"/>
                                            </p:txEl>
                                          </p:spTgt>
                                        </p:tgtEl>
                                        <p:attrNameLst>
                                          <p:attrName>ppt_c</p:attrName>
                                        </p:attrNameLst>
                                      </p:cBhvr>
                                      <p:to>
                                        <a:schemeClr val="bg2"/>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2211">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222211">
                                            <p:txEl>
                                              <p:pRg st="4" end="4"/>
                                            </p:txEl>
                                          </p:spTgt>
                                        </p:tgtEl>
                                        <p:attrNameLst>
                                          <p:attrName>ppt_c</p:attrName>
                                        </p:attrNameLst>
                                      </p:cBhvr>
                                      <p:to>
                                        <a:schemeClr val="bg2"/>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2211">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222211">
                                            <p:txEl>
                                              <p:pRg st="5" end="5"/>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a:extLst>
              <a:ext uri="{FF2B5EF4-FFF2-40B4-BE49-F238E27FC236}">
                <a16:creationId xmlns:a16="http://schemas.microsoft.com/office/drawing/2014/main" id="{18A2EB80-E12A-6345-9E7A-41B91A078624}"/>
              </a:ext>
            </a:extLst>
          </p:cNvPr>
          <p:cNvSpPr>
            <a:spLocks noGrp="1" noChangeArrowheads="1"/>
          </p:cNvSpPr>
          <p:nvPr>
            <p:ph type="title"/>
          </p:nvPr>
        </p:nvSpPr>
        <p:spPr>
          <a:xfrm>
            <a:off x="2266762" y="341568"/>
            <a:ext cx="7729728" cy="1188720"/>
          </a:xfrm>
        </p:spPr>
        <p:txBody>
          <a:bodyPr/>
          <a:lstStyle/>
          <a:p>
            <a:pPr eaLnBrk="1" hangingPunct="1"/>
            <a:r>
              <a:rPr lang="en-US" altLang="en-US"/>
              <a:t>(Summary) One-Sample </a:t>
            </a:r>
            <a:r>
              <a:rPr lang="en-US" altLang="en-US" i="1"/>
              <a:t>z</a:t>
            </a:r>
            <a:r>
              <a:rPr lang="en-US" altLang="en-US"/>
              <a:t> Test</a:t>
            </a:r>
          </a:p>
        </p:txBody>
      </p:sp>
      <p:sp>
        <p:nvSpPr>
          <p:cNvPr id="7173" name="Rectangle 6">
            <a:extLst>
              <a:ext uri="{FF2B5EF4-FFF2-40B4-BE49-F238E27FC236}">
                <a16:creationId xmlns:a16="http://schemas.microsoft.com/office/drawing/2014/main" id="{D6DC3F10-4DB4-FD42-8E78-5E46B4C6B1AF}"/>
              </a:ext>
            </a:extLst>
          </p:cNvPr>
          <p:cNvSpPr>
            <a:spLocks noGrp="1" noChangeArrowheads="1"/>
          </p:cNvSpPr>
          <p:nvPr>
            <p:ph type="body" sz="half" idx="2"/>
          </p:nvPr>
        </p:nvSpPr>
        <p:spPr>
          <a:xfrm>
            <a:off x="2062163" y="1506538"/>
            <a:ext cx="8350250" cy="4976812"/>
          </a:xfrm>
          <a:solidFill>
            <a:schemeClr val="accent1"/>
          </a:solidFill>
          <a:ln>
            <a:solidFill>
              <a:schemeClr val="tx1"/>
            </a:solidFill>
            <a:miter lim="800000"/>
            <a:headEnd/>
            <a:tailEnd/>
          </a:ln>
        </p:spPr>
        <p:txBody>
          <a:bodyPr/>
          <a:lstStyle/>
          <a:p>
            <a:pPr marL="457200" indent="-457200">
              <a:buFontTx/>
              <a:buAutoNum type="alphaUcPeriod"/>
            </a:pPr>
            <a:r>
              <a:rPr lang="en-US" altLang="en-US"/>
              <a:t>Hypothesis statements</a:t>
            </a:r>
            <a:r>
              <a:rPr lang="en-US" altLang="en-US" i="1"/>
              <a:t> </a:t>
            </a:r>
            <a:br>
              <a:rPr lang="en-US" altLang="en-US" i="1"/>
            </a:br>
            <a:r>
              <a:rPr lang="en-US" altLang="en-US" i="1"/>
              <a:t>H</a:t>
            </a:r>
            <a:r>
              <a:rPr lang="en-US" altLang="en-US" baseline="-25000"/>
              <a:t>0</a:t>
            </a:r>
            <a:r>
              <a:rPr lang="en-US" altLang="en-US"/>
              <a:t>: µ = µ</a:t>
            </a:r>
            <a:r>
              <a:rPr lang="en-US" altLang="en-US" baseline="-25000"/>
              <a:t>0</a:t>
            </a:r>
            <a:r>
              <a:rPr lang="en-US" altLang="en-US"/>
              <a:t> vs. </a:t>
            </a:r>
            <a:br>
              <a:rPr lang="en-US" altLang="en-US"/>
            </a:br>
            <a:r>
              <a:rPr lang="en-US" altLang="en-US" i="1"/>
              <a:t>H</a:t>
            </a:r>
            <a:r>
              <a:rPr lang="en-US" altLang="en-US" baseline="-25000"/>
              <a:t>a</a:t>
            </a:r>
            <a:r>
              <a:rPr lang="en-US" altLang="en-US"/>
              <a:t>: µ </a:t>
            </a:r>
            <a:r>
              <a:rPr lang="en-US" altLang="en-US">
                <a:cs typeface="Arial" panose="020B0604020202020204" pitchFamily="34" charset="0"/>
              </a:rPr>
              <a:t>≠</a:t>
            </a:r>
            <a:r>
              <a:rPr lang="en-US" altLang="en-US"/>
              <a:t> µ</a:t>
            </a:r>
            <a:r>
              <a:rPr lang="en-US" altLang="en-US" baseline="-25000"/>
              <a:t>0</a:t>
            </a:r>
            <a:r>
              <a:rPr lang="en-US" altLang="en-US"/>
              <a:t> (two-sided) or </a:t>
            </a:r>
            <a:br>
              <a:rPr lang="en-US" altLang="en-US"/>
            </a:br>
            <a:r>
              <a:rPr lang="en-US" altLang="en-US" i="1"/>
              <a:t>H</a:t>
            </a:r>
            <a:r>
              <a:rPr lang="en-US" altLang="en-US" baseline="-25000"/>
              <a:t>a</a:t>
            </a:r>
            <a:r>
              <a:rPr lang="en-US" altLang="en-US"/>
              <a:t>: µ &lt; µ</a:t>
            </a:r>
            <a:r>
              <a:rPr lang="en-US" altLang="en-US" baseline="-25000"/>
              <a:t>0</a:t>
            </a:r>
            <a:r>
              <a:rPr lang="en-US" altLang="en-US"/>
              <a:t> (left-sided) or</a:t>
            </a:r>
            <a:br>
              <a:rPr lang="en-US" altLang="en-US"/>
            </a:br>
            <a:r>
              <a:rPr lang="en-US" altLang="en-US" i="1"/>
              <a:t>H</a:t>
            </a:r>
            <a:r>
              <a:rPr lang="en-US" altLang="en-US" baseline="-25000"/>
              <a:t>a</a:t>
            </a:r>
            <a:r>
              <a:rPr lang="en-US" altLang="en-US"/>
              <a:t>: µ &gt; µ</a:t>
            </a:r>
            <a:r>
              <a:rPr lang="en-US" altLang="en-US" baseline="-25000"/>
              <a:t>0</a:t>
            </a:r>
            <a:r>
              <a:rPr lang="en-US" altLang="en-US"/>
              <a:t> (right-sided) </a:t>
            </a:r>
          </a:p>
          <a:p>
            <a:pPr marL="457200" indent="-457200">
              <a:buFontTx/>
              <a:buAutoNum type="alphaUcPeriod"/>
            </a:pPr>
            <a:r>
              <a:rPr lang="en-US" altLang="en-US"/>
              <a:t>Test statistic</a:t>
            </a:r>
            <a:br>
              <a:rPr lang="en-US" altLang="en-US"/>
            </a:br>
            <a:br>
              <a:rPr lang="en-US" altLang="en-US"/>
            </a:br>
            <a:endParaRPr lang="en-US" altLang="en-US"/>
          </a:p>
          <a:p>
            <a:pPr marL="457200" indent="-457200">
              <a:buFontTx/>
              <a:buAutoNum type="alphaUcPeriod"/>
            </a:pPr>
            <a:r>
              <a:rPr lang="en-US" altLang="en-US"/>
              <a:t>P-value: convert </a:t>
            </a:r>
            <a:r>
              <a:rPr lang="en-US" altLang="en-US" i="1"/>
              <a:t>z</a:t>
            </a:r>
            <a:r>
              <a:rPr lang="en-US" altLang="en-US" baseline="-25000"/>
              <a:t>stat </a:t>
            </a:r>
            <a:r>
              <a:rPr lang="en-US" altLang="en-US"/>
              <a:t>to P value</a:t>
            </a:r>
          </a:p>
          <a:p>
            <a:pPr marL="457200" indent="-457200">
              <a:buFontTx/>
              <a:buAutoNum type="alphaUcPeriod"/>
            </a:pPr>
            <a:r>
              <a:rPr lang="en-US" altLang="en-US"/>
              <a:t>Significance statement (usually not necessary)</a:t>
            </a:r>
          </a:p>
        </p:txBody>
      </p:sp>
      <p:graphicFrame>
        <p:nvGraphicFramePr>
          <p:cNvPr id="7170" name="Object 7">
            <a:extLst>
              <a:ext uri="{FF2B5EF4-FFF2-40B4-BE49-F238E27FC236}">
                <a16:creationId xmlns:a16="http://schemas.microsoft.com/office/drawing/2014/main" id="{F7FF8063-7C7D-744A-8D49-BDDC0BF68C4C}"/>
              </a:ext>
            </a:extLst>
          </p:cNvPr>
          <p:cNvGraphicFramePr>
            <a:graphicFrameLocks noChangeAspect="1"/>
          </p:cNvGraphicFramePr>
          <p:nvPr/>
        </p:nvGraphicFramePr>
        <p:xfrm>
          <a:off x="4749800" y="3913189"/>
          <a:ext cx="5010150" cy="1146175"/>
        </p:xfrm>
        <a:graphic>
          <a:graphicData uri="http://schemas.openxmlformats.org/presentationml/2006/ole">
            <mc:AlternateContent xmlns:mc="http://schemas.openxmlformats.org/markup-compatibility/2006">
              <mc:Choice xmlns:v="urn:schemas-microsoft-com:vml" Requires="v">
                <p:oleObj spid="_x0000_s43013" name="Equation" r:id="rId3" imgW="19164300" imgH="4387850" progId="Equation.3">
                  <p:embed/>
                </p:oleObj>
              </mc:Choice>
              <mc:Fallback>
                <p:oleObj name="Equation" r:id="rId3" imgW="19164300" imgH="4387850" progId="Equation.3">
                  <p:embed/>
                  <p:pic>
                    <p:nvPicPr>
                      <p:cNvPr id="7170" name="Object 7">
                        <a:extLst>
                          <a:ext uri="{FF2B5EF4-FFF2-40B4-BE49-F238E27FC236}">
                            <a16:creationId xmlns:a16="http://schemas.microsoft.com/office/drawing/2014/main" id="{F7FF8063-7C7D-744A-8D49-BDDC0BF68C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9800" y="3913189"/>
                        <a:ext cx="5010150" cy="1146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746236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3F5AEDE4-A93B-4B4B-A3FF-EAFD586DE170}"/>
              </a:ext>
            </a:extLst>
          </p:cNvPr>
          <p:cNvSpPr>
            <a:spLocks noGrp="1" noChangeArrowheads="1"/>
          </p:cNvSpPr>
          <p:nvPr>
            <p:ph type="title"/>
          </p:nvPr>
        </p:nvSpPr>
        <p:spPr>
          <a:xfrm>
            <a:off x="2231136" y="169045"/>
            <a:ext cx="7729728" cy="1188720"/>
          </a:xfrm>
        </p:spPr>
        <p:txBody>
          <a:bodyPr>
            <a:normAutofit fontScale="90000"/>
          </a:bodyPr>
          <a:lstStyle/>
          <a:p>
            <a:pPr eaLnBrk="1" hangingPunct="1"/>
            <a:r>
              <a:rPr lang="en-US" altLang="en-US" sz="4800" dirty="0"/>
              <a:t>Conditions for z test</a:t>
            </a:r>
          </a:p>
        </p:txBody>
      </p:sp>
      <p:sp>
        <p:nvSpPr>
          <p:cNvPr id="240643" name="Rectangle 3">
            <a:extLst>
              <a:ext uri="{FF2B5EF4-FFF2-40B4-BE49-F238E27FC236}">
                <a16:creationId xmlns:a16="http://schemas.microsoft.com/office/drawing/2014/main" id="{174E8909-EF21-4349-AA90-ED88F92A7F8D}"/>
              </a:ext>
            </a:extLst>
          </p:cNvPr>
          <p:cNvSpPr>
            <a:spLocks noGrp="1" noChangeArrowheads="1"/>
          </p:cNvSpPr>
          <p:nvPr>
            <p:ph type="body" sz="half" idx="1"/>
          </p:nvPr>
        </p:nvSpPr>
        <p:spPr>
          <a:xfrm>
            <a:off x="2014539" y="1577976"/>
            <a:ext cx="8332787" cy="4525963"/>
          </a:xfrm>
        </p:spPr>
        <p:txBody>
          <a:bodyPr/>
          <a:lstStyle/>
          <a:p>
            <a:pPr eaLnBrk="1" hangingPunct="1"/>
            <a:r>
              <a:rPr lang="el-GR" altLang="en-US" sz="3600" dirty="0">
                <a:cs typeface="Arial" panose="020B0604020202020204" pitchFamily="34" charset="0"/>
              </a:rPr>
              <a:t>σ</a:t>
            </a:r>
            <a:r>
              <a:rPr lang="en-US" altLang="en-US" sz="3600" dirty="0">
                <a:cs typeface="Arial" panose="020B0604020202020204" pitchFamily="34" charset="0"/>
              </a:rPr>
              <a:t> </a:t>
            </a:r>
            <a:r>
              <a:rPr lang="en-US" altLang="en-US" sz="3600" dirty="0"/>
              <a:t>known (not from data)</a:t>
            </a:r>
          </a:p>
          <a:p>
            <a:pPr eaLnBrk="1" hangingPunct="1"/>
            <a:r>
              <a:rPr lang="en-US" altLang="en-US" sz="3600" dirty="0"/>
              <a:t>Population approximately Normal or large sample (central limit theorem)</a:t>
            </a:r>
          </a:p>
          <a:p>
            <a:pPr eaLnBrk="1" hangingPunct="1"/>
            <a:r>
              <a:rPr lang="en-US" altLang="en-US" sz="3600" dirty="0"/>
              <a:t>Data valid</a:t>
            </a:r>
          </a:p>
        </p:txBody>
      </p:sp>
    </p:spTree>
    <p:extLst>
      <p:ext uri="{BB962C8B-B14F-4D97-AF65-F5344CB8AC3E}">
        <p14:creationId xmlns:p14="http://schemas.microsoft.com/office/powerpoint/2010/main" val="21910074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0643">
                                            <p:txEl>
                                              <p:pRg st="0" end="0"/>
                                            </p:txEl>
                                          </p:spTgt>
                                        </p:tgtEl>
                                        <p:attrNameLst>
                                          <p:attrName>style.visibility</p:attrName>
                                        </p:attrNameLst>
                                      </p:cBhvr>
                                      <p:to>
                                        <p:strVal val="visible"/>
                                      </p:to>
                                    </p:set>
                                    <p:animEffect transition="in" filter="fade">
                                      <p:cBhvr>
                                        <p:cTn id="7" dur="1000"/>
                                        <p:tgtEl>
                                          <p:spTgt spid="240643">
                                            <p:txEl>
                                              <p:pRg st="0" end="0"/>
                                            </p:txEl>
                                          </p:spTgt>
                                        </p:tgtEl>
                                      </p:cBhvr>
                                    </p:animEffect>
                                    <p:anim calcmode="lin" valueType="num">
                                      <p:cBhvr>
                                        <p:cTn id="8" dur="1000" fill="hold"/>
                                        <p:tgtEl>
                                          <p:spTgt spid="2406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406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40643">
                                            <p:txEl>
                                              <p:pRg st="1" end="1"/>
                                            </p:txEl>
                                          </p:spTgt>
                                        </p:tgtEl>
                                        <p:attrNameLst>
                                          <p:attrName>style.visibility</p:attrName>
                                        </p:attrNameLst>
                                      </p:cBhvr>
                                      <p:to>
                                        <p:strVal val="visible"/>
                                      </p:to>
                                    </p:set>
                                    <p:animEffect transition="in" filter="fade">
                                      <p:cBhvr>
                                        <p:cTn id="14" dur="1000"/>
                                        <p:tgtEl>
                                          <p:spTgt spid="240643">
                                            <p:txEl>
                                              <p:pRg st="1" end="1"/>
                                            </p:txEl>
                                          </p:spTgt>
                                        </p:tgtEl>
                                      </p:cBhvr>
                                    </p:animEffect>
                                    <p:anim calcmode="lin" valueType="num">
                                      <p:cBhvr>
                                        <p:cTn id="15" dur="1000" fill="hold"/>
                                        <p:tgtEl>
                                          <p:spTgt spid="2406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406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40643">
                                            <p:txEl>
                                              <p:pRg st="2" end="2"/>
                                            </p:txEl>
                                          </p:spTgt>
                                        </p:tgtEl>
                                        <p:attrNameLst>
                                          <p:attrName>style.visibility</p:attrName>
                                        </p:attrNameLst>
                                      </p:cBhvr>
                                      <p:to>
                                        <p:strVal val="visible"/>
                                      </p:to>
                                    </p:set>
                                    <p:animEffect transition="in" filter="fade">
                                      <p:cBhvr>
                                        <p:cTn id="21" dur="1000"/>
                                        <p:tgtEl>
                                          <p:spTgt spid="240643">
                                            <p:txEl>
                                              <p:pRg st="2" end="2"/>
                                            </p:txEl>
                                          </p:spTgt>
                                        </p:tgtEl>
                                      </p:cBhvr>
                                    </p:animEffect>
                                    <p:anim calcmode="lin" valueType="num">
                                      <p:cBhvr>
                                        <p:cTn id="22" dur="1000" fill="hold"/>
                                        <p:tgtEl>
                                          <p:spTgt spid="24064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4064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3E3C28C5-BAEE-B64B-9B8F-4E8D17422794}"/>
              </a:ext>
            </a:extLst>
          </p:cNvPr>
          <p:cNvSpPr>
            <a:spLocks noGrp="1" noChangeArrowheads="1"/>
          </p:cNvSpPr>
          <p:nvPr>
            <p:ph type="title"/>
          </p:nvPr>
        </p:nvSpPr>
        <p:spPr>
          <a:xfrm>
            <a:off x="2243011" y="275923"/>
            <a:ext cx="7729728" cy="1188720"/>
          </a:xfrm>
        </p:spPr>
        <p:txBody>
          <a:bodyPr>
            <a:normAutofit fontScale="90000"/>
          </a:bodyPr>
          <a:lstStyle/>
          <a:p>
            <a:pPr eaLnBrk="1" hangingPunct="1"/>
            <a:r>
              <a:rPr lang="en-US" altLang="en-US" sz="4000"/>
              <a:t>The Lake Wobegon Example</a:t>
            </a:r>
            <a:br>
              <a:rPr lang="en-US" altLang="en-US" sz="4000"/>
            </a:br>
            <a:r>
              <a:rPr lang="en-US" altLang="en-US" sz="2800"/>
              <a:t>“where all the children are above average”</a:t>
            </a:r>
          </a:p>
        </p:txBody>
      </p:sp>
      <p:sp>
        <p:nvSpPr>
          <p:cNvPr id="30723" name="Rectangle 3">
            <a:extLst>
              <a:ext uri="{FF2B5EF4-FFF2-40B4-BE49-F238E27FC236}">
                <a16:creationId xmlns:a16="http://schemas.microsoft.com/office/drawing/2014/main" id="{FA6B7F69-B5EC-F44C-8ADE-4C68713E957D}"/>
              </a:ext>
            </a:extLst>
          </p:cNvPr>
          <p:cNvSpPr>
            <a:spLocks noGrp="1" noChangeArrowheads="1"/>
          </p:cNvSpPr>
          <p:nvPr>
            <p:ph type="body" idx="1"/>
          </p:nvPr>
        </p:nvSpPr>
        <p:spPr>
          <a:xfrm>
            <a:off x="2109788" y="1573214"/>
            <a:ext cx="7772400" cy="4700587"/>
          </a:xfrm>
        </p:spPr>
        <p:txBody>
          <a:bodyPr/>
          <a:lstStyle/>
          <a:p>
            <a:pPr marL="533400" indent="-533400"/>
            <a:r>
              <a:rPr lang="en-US" altLang="en-US" sz="2800"/>
              <a:t>Let X represent Weschler Adult Intelligence scores (WAIS)</a:t>
            </a:r>
          </a:p>
          <a:p>
            <a:pPr marL="533400" indent="-533400"/>
            <a:r>
              <a:rPr lang="en-US" altLang="en-US" sz="2800"/>
              <a:t>Typically, X ~ N(100, 15)</a:t>
            </a:r>
          </a:p>
          <a:p>
            <a:pPr marL="533400" indent="-533400"/>
            <a:r>
              <a:rPr lang="en-US" altLang="en-US" sz="2800"/>
              <a:t>Take SRS of </a:t>
            </a:r>
            <a:r>
              <a:rPr lang="en-US" altLang="en-US" sz="2800" i="1"/>
              <a:t>n </a:t>
            </a:r>
            <a:r>
              <a:rPr lang="en-US" altLang="en-US" sz="2800"/>
              <a:t>= 9 from Lake Wobegon population</a:t>
            </a:r>
          </a:p>
          <a:p>
            <a:pPr marL="533400" indent="-533400"/>
            <a:r>
              <a:rPr lang="en-US" altLang="en-US" sz="2800">
                <a:sym typeface="Symbol" pitchFamily="2" charset="2"/>
              </a:rPr>
              <a:t>Data  {116, 128, 125, 119, 89, 99, 105, 116, 118}</a:t>
            </a:r>
          </a:p>
          <a:p>
            <a:pPr marL="533400" indent="-533400"/>
            <a:r>
              <a:rPr lang="en-US" altLang="en-US" sz="2800">
                <a:sym typeface="Symbol" pitchFamily="2" charset="2"/>
              </a:rPr>
              <a:t>Calculate: x-bar = 112.8 </a:t>
            </a:r>
          </a:p>
          <a:p>
            <a:pPr marL="533400" indent="-533400"/>
            <a:r>
              <a:rPr lang="en-US" altLang="en-US" sz="2800">
                <a:sym typeface="Symbol" pitchFamily="2" charset="2"/>
              </a:rPr>
              <a:t>Does sample mean provide strong evidence</a:t>
            </a:r>
            <a:r>
              <a:rPr lang="en-US" altLang="en-US" sz="2800" i="1">
                <a:sym typeface="Symbol" pitchFamily="2" charset="2"/>
              </a:rPr>
              <a:t> </a:t>
            </a:r>
            <a:r>
              <a:rPr lang="en-US" altLang="en-US" sz="2800">
                <a:sym typeface="Symbol" pitchFamily="2" charset="2"/>
              </a:rPr>
              <a:t>that population mean </a:t>
            </a:r>
            <a:r>
              <a:rPr lang="el-GR" altLang="en-US" sz="2800">
                <a:cs typeface="Arial" panose="020B0604020202020204" pitchFamily="34" charset="0"/>
                <a:sym typeface="Symbol" pitchFamily="2" charset="2"/>
              </a:rPr>
              <a:t>μ</a:t>
            </a:r>
            <a:r>
              <a:rPr lang="en-US" altLang="en-US" sz="2800">
                <a:sym typeface="Symbol" pitchFamily="2" charset="2"/>
              </a:rPr>
              <a:t> </a:t>
            </a:r>
            <a:r>
              <a:rPr lang="en-US" altLang="en-US" sz="2800">
                <a:cs typeface="Tahoma" panose="020B0604030504040204" pitchFamily="34" charset="0"/>
                <a:sym typeface="Symbol" pitchFamily="2" charset="2"/>
              </a:rPr>
              <a:t>&gt; 100?</a:t>
            </a:r>
            <a:endParaRPr lang="el-GR" altLang="en-US" sz="2800">
              <a:cs typeface="Tahoma" panose="020B0604030504040204" pitchFamily="34" charset="0"/>
              <a:sym typeface="Symbol" pitchFamily="2" charset="2"/>
            </a:endParaRPr>
          </a:p>
        </p:txBody>
      </p:sp>
      <p:sp>
        <p:nvSpPr>
          <p:cNvPr id="30724" name="Rectangle 5">
            <a:extLst>
              <a:ext uri="{FF2B5EF4-FFF2-40B4-BE49-F238E27FC236}">
                <a16:creationId xmlns:a16="http://schemas.microsoft.com/office/drawing/2014/main" id="{396405E2-C14D-D942-AD0F-5B993F08AC0A}"/>
              </a:ext>
            </a:extLst>
          </p:cNvPr>
          <p:cNvSpPr>
            <a:spLocks noChangeArrowheads="1"/>
          </p:cNvSpPr>
          <p:nvPr/>
        </p:nvSpPr>
        <p:spPr bwMode="auto">
          <a:xfrm>
            <a:off x="3886200" y="5181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34598852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a:extLst>
              <a:ext uri="{FF2B5EF4-FFF2-40B4-BE49-F238E27FC236}">
                <a16:creationId xmlns:a16="http://schemas.microsoft.com/office/drawing/2014/main" id="{A71CDBFF-B117-D843-B0DE-42532129CD05}"/>
              </a:ext>
            </a:extLst>
          </p:cNvPr>
          <p:cNvSpPr>
            <a:spLocks noGrp="1" noChangeArrowheads="1"/>
          </p:cNvSpPr>
          <p:nvPr>
            <p:ph type="title"/>
          </p:nvPr>
        </p:nvSpPr>
        <p:spPr>
          <a:xfrm>
            <a:off x="2481072" y="182881"/>
            <a:ext cx="7729728" cy="1188720"/>
          </a:xfrm>
        </p:spPr>
        <p:txBody>
          <a:bodyPr/>
          <a:lstStyle/>
          <a:p>
            <a:pPr eaLnBrk="1" hangingPunct="1"/>
            <a:r>
              <a:rPr lang="en-US" altLang="en-US"/>
              <a:t>Example: “Lake Wobegon”</a:t>
            </a:r>
          </a:p>
        </p:txBody>
      </p:sp>
      <p:sp>
        <p:nvSpPr>
          <p:cNvPr id="8197" name="Rectangle 3">
            <a:extLst>
              <a:ext uri="{FF2B5EF4-FFF2-40B4-BE49-F238E27FC236}">
                <a16:creationId xmlns:a16="http://schemas.microsoft.com/office/drawing/2014/main" id="{A892168D-342D-4747-8372-0BD7974A53BB}"/>
              </a:ext>
            </a:extLst>
          </p:cNvPr>
          <p:cNvSpPr>
            <a:spLocks noGrp="1" noChangeArrowheads="1"/>
          </p:cNvSpPr>
          <p:nvPr>
            <p:ph type="body" idx="1"/>
          </p:nvPr>
        </p:nvSpPr>
        <p:spPr>
          <a:xfrm>
            <a:off x="1981200" y="1371601"/>
            <a:ext cx="8229600" cy="4754563"/>
          </a:xfrm>
        </p:spPr>
        <p:txBody>
          <a:bodyPr/>
          <a:lstStyle/>
          <a:p>
            <a:pPr marL="609600" indent="-609600">
              <a:buFontTx/>
              <a:buAutoNum type="alphaUcPeriod"/>
            </a:pPr>
            <a:r>
              <a:rPr lang="en-US" altLang="en-US" b="1"/>
              <a:t>Hypotheses: </a:t>
            </a:r>
            <a:br>
              <a:rPr lang="en-US" altLang="en-US" b="1"/>
            </a:br>
            <a:r>
              <a:rPr lang="en-US" altLang="en-US" i="1"/>
              <a:t>H</a:t>
            </a:r>
            <a:r>
              <a:rPr lang="en-US" altLang="en-US" baseline="-25000"/>
              <a:t>0</a:t>
            </a:r>
            <a:r>
              <a:rPr lang="en-US" altLang="en-US"/>
              <a:t>: µ = 100 versus </a:t>
            </a:r>
            <a:br>
              <a:rPr lang="en-US" altLang="en-US"/>
            </a:br>
            <a:r>
              <a:rPr lang="en-US" altLang="en-US" i="1"/>
              <a:t>H</a:t>
            </a:r>
            <a:r>
              <a:rPr lang="en-US" altLang="en-US" baseline="-25000"/>
              <a:t>a</a:t>
            </a:r>
            <a:r>
              <a:rPr lang="en-US" altLang="en-US"/>
              <a:t>: µ &gt; 100 (one-sided)</a:t>
            </a:r>
            <a:br>
              <a:rPr lang="en-US" altLang="en-US"/>
            </a:br>
            <a:r>
              <a:rPr lang="en-US" altLang="en-US" i="1"/>
              <a:t>H</a:t>
            </a:r>
            <a:r>
              <a:rPr lang="en-US" altLang="en-US" baseline="-25000"/>
              <a:t>a</a:t>
            </a:r>
            <a:r>
              <a:rPr lang="en-US" altLang="en-US"/>
              <a:t>: µ  </a:t>
            </a:r>
            <a:r>
              <a:rPr lang="en-US" altLang="en-US">
                <a:cs typeface="Arial" panose="020B0604020202020204" pitchFamily="34" charset="0"/>
              </a:rPr>
              <a:t>≠ </a:t>
            </a:r>
            <a:r>
              <a:rPr lang="en-US" altLang="en-US"/>
              <a:t>100 (two-sided)</a:t>
            </a:r>
          </a:p>
          <a:p>
            <a:pPr marL="609600" indent="-609600">
              <a:buFontTx/>
              <a:buAutoNum type="alphaUcPeriod"/>
            </a:pPr>
            <a:r>
              <a:rPr lang="en-US" altLang="en-US" b="1"/>
              <a:t>Test statistic:</a:t>
            </a:r>
          </a:p>
        </p:txBody>
      </p:sp>
      <p:graphicFrame>
        <p:nvGraphicFramePr>
          <p:cNvPr id="8194" name="Object 10">
            <a:extLst>
              <a:ext uri="{FF2B5EF4-FFF2-40B4-BE49-F238E27FC236}">
                <a16:creationId xmlns:a16="http://schemas.microsoft.com/office/drawing/2014/main" id="{D4ABEC80-E6E3-1E4A-BF07-14C039964224}"/>
              </a:ext>
            </a:extLst>
          </p:cNvPr>
          <p:cNvGraphicFramePr>
            <a:graphicFrameLocks noGrp="1" noChangeAspect="1"/>
          </p:cNvGraphicFramePr>
          <p:nvPr>
            <p:ph sz="quarter" idx="4294967295"/>
          </p:nvPr>
        </p:nvGraphicFramePr>
        <p:xfrm>
          <a:off x="2681289" y="3940176"/>
          <a:ext cx="6169025" cy="2563813"/>
        </p:xfrm>
        <a:graphic>
          <a:graphicData uri="http://schemas.openxmlformats.org/presentationml/2006/ole">
            <mc:AlternateContent xmlns:mc="http://schemas.openxmlformats.org/markup-compatibility/2006">
              <mc:Choice xmlns:v="urn:schemas-microsoft-com:vml" Requires="v">
                <p:oleObj spid="_x0000_s44037" name="Equation" r:id="rId3" imgW="20770850" imgH="8629650" progId="Equation.3">
                  <p:embed/>
                </p:oleObj>
              </mc:Choice>
              <mc:Fallback>
                <p:oleObj name="Equation" r:id="rId3" imgW="20770850" imgH="8629650" progId="Equation.3">
                  <p:embed/>
                  <p:pic>
                    <p:nvPicPr>
                      <p:cNvPr id="8194" name="Object 10">
                        <a:extLst>
                          <a:ext uri="{FF2B5EF4-FFF2-40B4-BE49-F238E27FC236}">
                            <a16:creationId xmlns:a16="http://schemas.microsoft.com/office/drawing/2014/main" id="{D4ABEC80-E6E3-1E4A-BF07-14C0399642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1289" y="3940176"/>
                        <a:ext cx="6169025" cy="2563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94422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ABE79-0525-8E4C-AA8B-7111B61D0FF1}"/>
              </a:ext>
            </a:extLst>
          </p:cNvPr>
          <p:cNvSpPr>
            <a:spLocks noGrp="1"/>
          </p:cNvSpPr>
          <p:nvPr>
            <p:ph type="title"/>
          </p:nvPr>
        </p:nvSpPr>
        <p:spPr/>
        <p:txBody>
          <a:bodyPr>
            <a:normAutofit/>
          </a:bodyPr>
          <a:lstStyle/>
          <a:p>
            <a:r>
              <a:rPr lang="en-US" dirty="0"/>
              <a:t>Discrete and Continuous Probability Distributions</a:t>
            </a:r>
          </a:p>
        </p:txBody>
      </p:sp>
      <p:sp>
        <p:nvSpPr>
          <p:cNvPr id="3" name="Content Placeholder 2">
            <a:extLst>
              <a:ext uri="{FF2B5EF4-FFF2-40B4-BE49-F238E27FC236}">
                <a16:creationId xmlns:a16="http://schemas.microsoft.com/office/drawing/2014/main" id="{449EEA37-81E5-994D-B913-F7FBEC932C81}"/>
              </a:ext>
            </a:extLst>
          </p:cNvPr>
          <p:cNvSpPr>
            <a:spLocks noGrp="1"/>
          </p:cNvSpPr>
          <p:nvPr>
            <p:ph idx="1"/>
          </p:nvPr>
        </p:nvSpPr>
        <p:spPr/>
        <p:txBody>
          <a:bodyPr>
            <a:normAutofit fontScale="92500" lnSpcReduction="20000"/>
          </a:bodyPr>
          <a:lstStyle/>
          <a:p>
            <a:r>
              <a:rPr lang="en-US" dirty="0"/>
              <a:t>A </a:t>
            </a:r>
            <a:r>
              <a:rPr lang="en-US" b="1" dirty="0"/>
              <a:t>discrete probability distribution</a:t>
            </a:r>
            <a:r>
              <a:rPr lang="en-US" dirty="0"/>
              <a:t> (applicable to the scenarios where the set of possible outcomes is </a:t>
            </a:r>
            <a:r>
              <a:rPr lang="en-US" dirty="0">
                <a:hlinkClick r:id="rId2" tooltip="Discrete probability distribution"/>
              </a:rPr>
              <a:t>discrete</a:t>
            </a:r>
            <a:r>
              <a:rPr lang="en-US" dirty="0"/>
              <a:t>, such as a coin toss or a roll of dice) can be encoded by a discrete list of the probabilities of the outcomes, known as a </a:t>
            </a:r>
            <a:r>
              <a:rPr lang="en-US" dirty="0">
                <a:hlinkClick r:id="rId3" tooltip="Probability mass function"/>
              </a:rPr>
              <a:t>probability mass function</a:t>
            </a:r>
            <a:r>
              <a:rPr lang="en-US" dirty="0"/>
              <a:t>. </a:t>
            </a:r>
          </a:p>
          <a:p>
            <a:r>
              <a:rPr lang="en-US" dirty="0"/>
              <a:t>A </a:t>
            </a:r>
            <a:r>
              <a:rPr lang="en-US" b="1" dirty="0"/>
              <a:t>continuous probability distribution</a:t>
            </a:r>
            <a:r>
              <a:rPr lang="en-US" dirty="0"/>
              <a:t> (applicable to the scenarios where the set of possible outcomes can take on values in a continuous range (e.g. real numbers), such as the temperature on a given day) is typically described by </a:t>
            </a:r>
            <a:r>
              <a:rPr lang="en-US" dirty="0">
                <a:hlinkClick r:id="rId4" tooltip="Probability density function"/>
              </a:rPr>
              <a:t>probability density functions</a:t>
            </a:r>
            <a:r>
              <a:rPr lang="en-US" dirty="0"/>
              <a:t>  </a:t>
            </a:r>
          </a:p>
          <a:p>
            <a:r>
              <a:rPr lang="en-US" dirty="0"/>
              <a:t> The </a:t>
            </a:r>
            <a:r>
              <a:rPr lang="en-US" dirty="0">
                <a:hlinkClick r:id="rId5" tooltip="Normal distribution"/>
              </a:rPr>
              <a:t>normal distribution</a:t>
            </a:r>
            <a:r>
              <a:rPr lang="en-US" dirty="0"/>
              <a:t> is a commonly encountered continuous probability distribution. More complex experiments, such as those involving </a:t>
            </a:r>
            <a:r>
              <a:rPr lang="en-US" dirty="0">
                <a:hlinkClick r:id="rId6" tooltip="Stochastic processes"/>
              </a:rPr>
              <a:t>stochastic processes</a:t>
            </a:r>
            <a:r>
              <a:rPr lang="en-US" dirty="0"/>
              <a:t> defined in </a:t>
            </a:r>
            <a:r>
              <a:rPr lang="en-US" dirty="0">
                <a:hlinkClick r:id="rId7" tooltip="Continuous time"/>
              </a:rPr>
              <a:t>continuous time</a:t>
            </a:r>
            <a:r>
              <a:rPr lang="en-US" dirty="0"/>
              <a:t>, may demand the use of more general </a:t>
            </a:r>
            <a:r>
              <a:rPr lang="en-US" dirty="0">
                <a:hlinkClick r:id="rId8" tooltip="Probability measure"/>
              </a:rPr>
              <a:t>probability measures</a:t>
            </a:r>
            <a:r>
              <a:rPr lang="en-US" dirty="0"/>
              <a:t>.</a:t>
            </a:r>
          </a:p>
        </p:txBody>
      </p:sp>
    </p:spTree>
    <p:extLst>
      <p:ext uri="{BB962C8B-B14F-4D97-AF65-F5344CB8AC3E}">
        <p14:creationId xmlns:p14="http://schemas.microsoft.com/office/powerpoint/2010/main" val="7387161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7FB88F4D-9DA3-CF46-94B4-CA45208D6D1B}"/>
              </a:ext>
            </a:extLst>
          </p:cNvPr>
          <p:cNvSpPr>
            <a:spLocks noGrp="1" noChangeArrowheads="1"/>
          </p:cNvSpPr>
          <p:nvPr>
            <p:ph type="body" idx="1"/>
          </p:nvPr>
        </p:nvSpPr>
        <p:spPr>
          <a:xfrm>
            <a:off x="1981200" y="736601"/>
            <a:ext cx="8229600" cy="5389563"/>
          </a:xfrm>
        </p:spPr>
        <p:txBody>
          <a:bodyPr>
            <a:normAutofit fontScale="92500" lnSpcReduction="10000"/>
          </a:bodyPr>
          <a:lstStyle/>
          <a:p>
            <a:pPr marL="609600" indent="-609600">
              <a:buNone/>
            </a:pPr>
            <a:r>
              <a:rPr lang="en-US" altLang="en-US" sz="2800" b="1"/>
              <a:t>C.</a:t>
            </a:r>
            <a:r>
              <a:rPr lang="en-US" altLang="en-US" sz="2800" b="1" i="1"/>
              <a:t> P-</a:t>
            </a:r>
            <a:r>
              <a:rPr lang="en-US" altLang="en-US" sz="2800" b="1"/>
              <a:t>value: </a:t>
            </a:r>
            <a:r>
              <a:rPr lang="en-US" altLang="en-US" sz="2800" i="1"/>
              <a:t>P </a:t>
            </a:r>
            <a:r>
              <a:rPr lang="en-US" altLang="en-US" sz="2800"/>
              <a:t>= Pr(</a:t>
            </a:r>
            <a:r>
              <a:rPr lang="en-US" altLang="en-US" sz="2800" i="1"/>
              <a:t>Z</a:t>
            </a:r>
            <a:r>
              <a:rPr lang="en-US" altLang="en-US" sz="2800"/>
              <a:t> </a:t>
            </a:r>
            <a:r>
              <a:rPr lang="en-US" altLang="en-US" sz="2800">
                <a:cs typeface="Tahoma" panose="020B0604030504040204" pitchFamily="34" charset="0"/>
              </a:rPr>
              <a:t>≥ </a:t>
            </a:r>
            <a:r>
              <a:rPr lang="en-US" altLang="en-US" sz="2800"/>
              <a:t>2.56) = 0.0052</a:t>
            </a:r>
            <a:endParaRPr lang="en-US" altLang="en-US" sz="2800" baseline="-25000"/>
          </a:p>
          <a:p>
            <a:pPr marL="609600" indent="-609600">
              <a:buNone/>
            </a:pPr>
            <a:endParaRPr lang="en-US" altLang="en-US" sz="2800" b="1"/>
          </a:p>
          <a:p>
            <a:pPr marL="609600" indent="-609600">
              <a:buNone/>
            </a:pPr>
            <a:endParaRPr lang="en-US" altLang="en-US" sz="2800" b="1"/>
          </a:p>
          <a:p>
            <a:pPr marL="609600" indent="-609600">
              <a:buNone/>
            </a:pPr>
            <a:endParaRPr lang="en-US" altLang="en-US" sz="2800" b="1"/>
          </a:p>
          <a:p>
            <a:pPr marL="609600" indent="-609600">
              <a:buNone/>
            </a:pPr>
            <a:endParaRPr lang="en-US" altLang="en-US" sz="2800" b="1"/>
          </a:p>
          <a:p>
            <a:pPr marL="609600" indent="-609600">
              <a:buNone/>
            </a:pPr>
            <a:endParaRPr lang="en-US" altLang="en-US" sz="2800" b="1"/>
          </a:p>
          <a:p>
            <a:pPr marL="609600" indent="-609600">
              <a:buNone/>
            </a:pPr>
            <a:endParaRPr lang="en-US" altLang="en-US" sz="2800" b="1"/>
          </a:p>
          <a:p>
            <a:pPr marL="609600" indent="-609600">
              <a:buNone/>
            </a:pPr>
            <a:endParaRPr lang="en-US" altLang="en-US" sz="2800" b="1"/>
          </a:p>
          <a:p>
            <a:pPr marL="609600" indent="-609600">
              <a:buNone/>
            </a:pPr>
            <a:r>
              <a:rPr lang="en-US" altLang="en-US" sz="2800"/>
              <a:t>	</a:t>
            </a:r>
          </a:p>
          <a:p>
            <a:pPr marL="609600" indent="-609600">
              <a:buNone/>
            </a:pPr>
            <a:br>
              <a:rPr lang="en-US" altLang="en-US" sz="2800"/>
            </a:br>
            <a:endParaRPr lang="en-US" altLang="en-US" sz="2800"/>
          </a:p>
          <a:p>
            <a:pPr marL="609600" indent="-609600">
              <a:buNone/>
            </a:pPr>
            <a:endParaRPr lang="en-US" altLang="en-US" sz="2800"/>
          </a:p>
        </p:txBody>
      </p:sp>
      <p:grpSp>
        <p:nvGrpSpPr>
          <p:cNvPr id="31747" name="Group 6">
            <a:extLst>
              <a:ext uri="{FF2B5EF4-FFF2-40B4-BE49-F238E27FC236}">
                <a16:creationId xmlns:a16="http://schemas.microsoft.com/office/drawing/2014/main" id="{85FB3BDD-3924-8241-9DB2-42360F5DD52A}"/>
              </a:ext>
            </a:extLst>
          </p:cNvPr>
          <p:cNvGrpSpPr>
            <a:grpSpLocks/>
          </p:cNvGrpSpPr>
          <p:nvPr/>
        </p:nvGrpSpPr>
        <p:grpSpPr bwMode="auto">
          <a:xfrm>
            <a:off x="2535239" y="1316039"/>
            <a:ext cx="6364287" cy="4097337"/>
            <a:chOff x="1468" y="1012"/>
            <a:chExt cx="2750" cy="2054"/>
          </a:xfrm>
        </p:grpSpPr>
        <p:pic>
          <p:nvPicPr>
            <p:cNvPr id="31750" name="Picture 4">
              <a:extLst>
                <a:ext uri="{FF2B5EF4-FFF2-40B4-BE49-F238E27FC236}">
                  <a16:creationId xmlns:a16="http://schemas.microsoft.com/office/drawing/2014/main" id="{1F5E7DDE-9190-FE4E-B32B-8AFA8A87CB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8" y="1012"/>
              <a:ext cx="2750" cy="2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1" name="Rectangle 5">
              <a:extLst>
                <a:ext uri="{FF2B5EF4-FFF2-40B4-BE49-F238E27FC236}">
                  <a16:creationId xmlns:a16="http://schemas.microsoft.com/office/drawing/2014/main" id="{2BA012D8-A407-2D4C-8F7A-596C2ACC4FE5}"/>
                </a:ext>
              </a:extLst>
            </p:cNvPr>
            <p:cNvSpPr>
              <a:spLocks noChangeArrowheads="1"/>
            </p:cNvSpPr>
            <p:nvPr/>
          </p:nvSpPr>
          <p:spPr bwMode="auto">
            <a:xfrm>
              <a:off x="2481" y="2924"/>
              <a:ext cx="813" cy="1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31748" name="Text Box 7">
            <a:extLst>
              <a:ext uri="{FF2B5EF4-FFF2-40B4-BE49-F238E27FC236}">
                <a16:creationId xmlns:a16="http://schemas.microsoft.com/office/drawing/2014/main" id="{8D89C249-3E15-054B-87E0-FCA574AFEB31}"/>
              </a:ext>
            </a:extLst>
          </p:cNvPr>
          <p:cNvSpPr txBox="1">
            <a:spLocks noChangeArrowheads="1"/>
          </p:cNvSpPr>
          <p:nvPr/>
        </p:nvSpPr>
        <p:spPr bwMode="auto">
          <a:xfrm>
            <a:off x="2170113" y="4373563"/>
            <a:ext cx="8064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en-US" altLang="en-US"/>
          </a:p>
        </p:txBody>
      </p:sp>
      <p:sp>
        <p:nvSpPr>
          <p:cNvPr id="31749" name="Text Box 8">
            <a:extLst>
              <a:ext uri="{FF2B5EF4-FFF2-40B4-BE49-F238E27FC236}">
                <a16:creationId xmlns:a16="http://schemas.microsoft.com/office/drawing/2014/main" id="{0AE7BC4C-2895-044D-B828-3917D633FBE2}"/>
              </a:ext>
            </a:extLst>
          </p:cNvPr>
          <p:cNvSpPr txBox="1">
            <a:spLocks noChangeArrowheads="1"/>
          </p:cNvSpPr>
          <p:nvPr/>
        </p:nvSpPr>
        <p:spPr bwMode="auto">
          <a:xfrm>
            <a:off x="1954213" y="5430838"/>
            <a:ext cx="83248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800" i="1"/>
              <a:t>P</a:t>
            </a:r>
            <a:r>
              <a:rPr lang="en-US" altLang="en-US" sz="2800"/>
              <a:t> =.0052 </a:t>
            </a:r>
            <a:r>
              <a:rPr lang="en-US" altLang="en-US" sz="2800">
                <a:sym typeface="Symbol" pitchFamily="2" charset="2"/>
              </a:rPr>
              <a:t> it is unlikely the sample came from this null distribution   </a:t>
            </a:r>
            <a:r>
              <a:rPr lang="en-US" altLang="en-US" sz="2800"/>
              <a:t>strong evidence against </a:t>
            </a:r>
            <a:r>
              <a:rPr lang="en-US" altLang="en-US" sz="2800" i="1"/>
              <a:t>H</a:t>
            </a:r>
            <a:r>
              <a:rPr lang="en-US" altLang="en-US" sz="2800" baseline="-25000"/>
              <a:t>0</a:t>
            </a:r>
          </a:p>
        </p:txBody>
      </p:sp>
    </p:spTree>
    <p:extLst>
      <p:ext uri="{BB962C8B-B14F-4D97-AF65-F5344CB8AC3E}">
        <p14:creationId xmlns:p14="http://schemas.microsoft.com/office/powerpoint/2010/main" val="35811906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2770" name="Picture 4">
            <a:extLst>
              <a:ext uri="{FF2B5EF4-FFF2-40B4-BE49-F238E27FC236}">
                <a16:creationId xmlns:a16="http://schemas.microsoft.com/office/drawing/2014/main" id="{8249CEDA-B646-4342-B0EF-2BA36865F52F}"/>
              </a:ext>
            </a:extLst>
          </p:cNvPr>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5473701" y="2378076"/>
            <a:ext cx="5072063" cy="4340225"/>
          </a:xfrm>
          <a:noFill/>
        </p:spPr>
      </p:pic>
      <p:sp>
        <p:nvSpPr>
          <p:cNvPr id="175107" name="Rectangle 3">
            <a:extLst>
              <a:ext uri="{FF2B5EF4-FFF2-40B4-BE49-F238E27FC236}">
                <a16:creationId xmlns:a16="http://schemas.microsoft.com/office/drawing/2014/main" id="{8C24A8CB-724B-124E-A020-D004F7590307}"/>
              </a:ext>
            </a:extLst>
          </p:cNvPr>
          <p:cNvSpPr>
            <a:spLocks noGrp="1" noChangeArrowheads="1"/>
          </p:cNvSpPr>
          <p:nvPr>
            <p:ph type="body" sz="half" idx="1"/>
          </p:nvPr>
        </p:nvSpPr>
        <p:spPr>
          <a:xfrm>
            <a:off x="1952626" y="1293814"/>
            <a:ext cx="4575175" cy="5114925"/>
          </a:xfrm>
        </p:spPr>
        <p:txBody>
          <a:bodyPr/>
          <a:lstStyle/>
          <a:p>
            <a:pPr marL="233363" indent="-233363"/>
            <a:r>
              <a:rPr lang="en-US" altLang="en-US" i="1"/>
              <a:t>H</a:t>
            </a:r>
            <a:r>
              <a:rPr lang="en-US" altLang="en-US" baseline="-25000"/>
              <a:t>a</a:t>
            </a:r>
            <a:r>
              <a:rPr lang="en-US" altLang="en-US"/>
              <a:t>: µ </a:t>
            </a:r>
            <a:r>
              <a:rPr lang="en-US" altLang="en-US">
                <a:cs typeface="Arial" panose="020B0604020202020204" pitchFamily="34" charset="0"/>
              </a:rPr>
              <a:t>≠</a:t>
            </a:r>
            <a:r>
              <a:rPr lang="en-US" altLang="en-US"/>
              <a:t>100 </a:t>
            </a:r>
          </a:p>
          <a:p>
            <a:pPr marL="233363" indent="-233363"/>
            <a:r>
              <a:rPr lang="en-US" altLang="en-US"/>
              <a:t>Considers random deviations “up” and “down” from </a:t>
            </a:r>
            <a:r>
              <a:rPr lang="el-GR" altLang="en-US">
                <a:cs typeface="Arial" panose="020B0604020202020204" pitchFamily="34" charset="0"/>
              </a:rPr>
              <a:t>μ</a:t>
            </a:r>
            <a:r>
              <a:rPr lang="en-US" altLang="en-US" baseline="-25000">
                <a:cs typeface="Arial" panose="020B0604020202020204" pitchFamily="34" charset="0"/>
              </a:rPr>
              <a:t>0 </a:t>
            </a:r>
            <a:r>
              <a:rPr lang="en-US" altLang="en-US">
                <a:sym typeface="Symbol" pitchFamily="2" charset="2"/>
              </a:rPr>
              <a:t>t</a:t>
            </a:r>
            <a:r>
              <a:rPr lang="en-US" altLang="en-US"/>
              <a:t>ails above and below </a:t>
            </a:r>
            <a:r>
              <a:rPr lang="en-US" altLang="en-US">
                <a:cs typeface="Arial" panose="020B0604020202020204" pitchFamily="34" charset="0"/>
              </a:rPr>
              <a:t>±</a:t>
            </a:r>
            <a:r>
              <a:rPr lang="en-US" altLang="en-US"/>
              <a:t>z</a:t>
            </a:r>
            <a:r>
              <a:rPr lang="en-US" altLang="en-US" baseline="-25000"/>
              <a:t>stat</a:t>
            </a:r>
            <a:r>
              <a:rPr lang="en-US" altLang="en-US">
                <a:cs typeface="Arial" panose="020B0604020202020204" pitchFamily="34" charset="0"/>
              </a:rPr>
              <a:t> </a:t>
            </a:r>
            <a:endParaRPr lang="en-US" altLang="en-US" i="1">
              <a:cs typeface="Arial" panose="020B0604020202020204" pitchFamily="34" charset="0"/>
            </a:endParaRPr>
          </a:p>
          <a:p>
            <a:pPr marL="233363" indent="-233363"/>
            <a:r>
              <a:rPr lang="en-US" altLang="en-US"/>
              <a:t>Thus, two-sided </a:t>
            </a:r>
            <a:r>
              <a:rPr lang="en-US" altLang="en-US" i="1"/>
              <a:t>P</a:t>
            </a:r>
            <a:r>
              <a:rPr lang="en-US" altLang="en-US"/>
              <a:t> </a:t>
            </a:r>
            <a:br>
              <a:rPr lang="en-US" altLang="en-US"/>
            </a:br>
            <a:r>
              <a:rPr lang="en-US" altLang="en-US"/>
              <a:t>= 2 </a:t>
            </a:r>
            <a:r>
              <a:rPr lang="en-US" altLang="en-US">
                <a:cs typeface="Tahoma" panose="020B0604030504040204" pitchFamily="34" charset="0"/>
              </a:rPr>
              <a:t>× 0.0052 </a:t>
            </a:r>
            <a:br>
              <a:rPr lang="en-US" altLang="en-US">
                <a:cs typeface="Tahoma" panose="020B0604030504040204" pitchFamily="34" charset="0"/>
              </a:rPr>
            </a:br>
            <a:r>
              <a:rPr lang="en-US" altLang="en-US">
                <a:cs typeface="Tahoma" panose="020B0604030504040204" pitchFamily="34" charset="0"/>
              </a:rPr>
              <a:t>= 0.0104</a:t>
            </a:r>
            <a:endParaRPr lang="en-US" altLang="en-US"/>
          </a:p>
        </p:txBody>
      </p:sp>
      <p:sp>
        <p:nvSpPr>
          <p:cNvPr id="32772" name="Rectangle 2">
            <a:extLst>
              <a:ext uri="{FF2B5EF4-FFF2-40B4-BE49-F238E27FC236}">
                <a16:creationId xmlns:a16="http://schemas.microsoft.com/office/drawing/2014/main" id="{FAB9248F-9CEF-1040-B3FA-80616B433280}"/>
              </a:ext>
            </a:extLst>
          </p:cNvPr>
          <p:cNvSpPr>
            <a:spLocks noGrp="1" noChangeArrowheads="1"/>
          </p:cNvSpPr>
          <p:nvPr>
            <p:ph type="title"/>
          </p:nvPr>
        </p:nvSpPr>
        <p:spPr/>
        <p:txBody>
          <a:bodyPr/>
          <a:lstStyle/>
          <a:p>
            <a:pPr eaLnBrk="1" hangingPunct="1"/>
            <a:r>
              <a:rPr lang="en-US" altLang="en-US" sz="4000"/>
              <a:t>Two-Sided </a:t>
            </a:r>
            <a:r>
              <a:rPr lang="en-US" altLang="en-US" sz="4000" i="1"/>
              <a:t>P</a:t>
            </a:r>
            <a:r>
              <a:rPr lang="en-US" altLang="en-US" sz="4000"/>
              <a:t>-value: Lake Wobegon</a:t>
            </a:r>
          </a:p>
        </p:txBody>
      </p:sp>
    </p:spTree>
    <p:extLst>
      <p:ext uri="{BB962C8B-B14F-4D97-AF65-F5344CB8AC3E}">
        <p14:creationId xmlns:p14="http://schemas.microsoft.com/office/powerpoint/2010/main" val="7598672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5107">
                                            <p:txEl>
                                              <p:pRg st="0" end="0"/>
                                            </p:txEl>
                                          </p:spTgt>
                                        </p:tgtEl>
                                        <p:attrNameLst>
                                          <p:attrName>style.visibility</p:attrName>
                                        </p:attrNameLst>
                                      </p:cBhvr>
                                      <p:to>
                                        <p:strVal val="visible"/>
                                      </p:to>
                                    </p:set>
                                    <p:animEffect transition="in" filter="fade">
                                      <p:cBhvr>
                                        <p:cTn id="7" dur="1000"/>
                                        <p:tgtEl>
                                          <p:spTgt spid="175107">
                                            <p:txEl>
                                              <p:pRg st="0" end="0"/>
                                            </p:txEl>
                                          </p:spTgt>
                                        </p:tgtEl>
                                      </p:cBhvr>
                                    </p:animEffect>
                                    <p:anim calcmode="lin" valueType="num">
                                      <p:cBhvr>
                                        <p:cTn id="8" dur="1000" fill="hold"/>
                                        <p:tgtEl>
                                          <p:spTgt spid="17510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51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5107">
                                            <p:txEl>
                                              <p:pRg st="1" end="1"/>
                                            </p:txEl>
                                          </p:spTgt>
                                        </p:tgtEl>
                                        <p:attrNameLst>
                                          <p:attrName>style.visibility</p:attrName>
                                        </p:attrNameLst>
                                      </p:cBhvr>
                                      <p:to>
                                        <p:strVal val="visible"/>
                                      </p:to>
                                    </p:set>
                                    <p:animEffect transition="in" filter="fade">
                                      <p:cBhvr>
                                        <p:cTn id="14" dur="1000"/>
                                        <p:tgtEl>
                                          <p:spTgt spid="175107">
                                            <p:txEl>
                                              <p:pRg st="1" end="1"/>
                                            </p:txEl>
                                          </p:spTgt>
                                        </p:tgtEl>
                                      </p:cBhvr>
                                    </p:animEffect>
                                    <p:anim calcmode="lin" valueType="num">
                                      <p:cBhvr>
                                        <p:cTn id="15" dur="1000" fill="hold"/>
                                        <p:tgtEl>
                                          <p:spTgt spid="17510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7510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75107">
                                            <p:txEl>
                                              <p:pRg st="2" end="2"/>
                                            </p:txEl>
                                          </p:spTgt>
                                        </p:tgtEl>
                                        <p:attrNameLst>
                                          <p:attrName>style.visibility</p:attrName>
                                        </p:attrNameLst>
                                      </p:cBhvr>
                                      <p:to>
                                        <p:strVal val="visible"/>
                                      </p:to>
                                    </p:set>
                                    <p:animEffect transition="in" filter="fade">
                                      <p:cBhvr>
                                        <p:cTn id="21" dur="1000"/>
                                        <p:tgtEl>
                                          <p:spTgt spid="175107">
                                            <p:txEl>
                                              <p:pRg st="2" end="2"/>
                                            </p:txEl>
                                          </p:spTgt>
                                        </p:tgtEl>
                                      </p:cBhvr>
                                    </p:animEffect>
                                    <p:anim calcmode="lin" valueType="num">
                                      <p:cBhvr>
                                        <p:cTn id="22" dur="1000" fill="hold"/>
                                        <p:tgtEl>
                                          <p:spTgt spid="17510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7510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700982AA-B710-4949-8B47-50A4C0B49AA3}"/>
              </a:ext>
            </a:extLst>
          </p:cNvPr>
          <p:cNvSpPr>
            <a:spLocks noGrp="1" noChangeArrowheads="1"/>
          </p:cNvSpPr>
          <p:nvPr>
            <p:ph type="title"/>
          </p:nvPr>
        </p:nvSpPr>
        <p:spPr>
          <a:xfrm>
            <a:off x="2316163" y="62230"/>
            <a:ext cx="7729728" cy="1188720"/>
          </a:xfrm>
        </p:spPr>
        <p:txBody>
          <a:bodyPr>
            <a:normAutofit fontScale="90000"/>
          </a:bodyPr>
          <a:lstStyle/>
          <a:p>
            <a:pPr eaLnBrk="1" hangingPunct="1"/>
            <a:r>
              <a:rPr lang="en-US" altLang="en-US" sz="4800" dirty="0">
                <a:cs typeface="Arial" panose="020B0604020202020204" pitchFamily="34" charset="0"/>
              </a:rPr>
              <a:t> Power and Sample Size</a:t>
            </a:r>
            <a:endParaRPr lang="en-US" altLang="en-US" sz="4800" dirty="0"/>
          </a:p>
        </p:txBody>
      </p:sp>
      <p:graphicFrame>
        <p:nvGraphicFramePr>
          <p:cNvPr id="193596" name="Group 60">
            <a:extLst>
              <a:ext uri="{FF2B5EF4-FFF2-40B4-BE49-F238E27FC236}">
                <a16:creationId xmlns:a16="http://schemas.microsoft.com/office/drawing/2014/main" id="{8D7D2F8B-9B13-AB4F-9029-62C91FAA6156}"/>
              </a:ext>
            </a:extLst>
          </p:cNvPr>
          <p:cNvGraphicFramePr>
            <a:graphicFrameLocks noGrp="1"/>
          </p:cNvGraphicFramePr>
          <p:nvPr/>
        </p:nvGraphicFramePr>
        <p:xfrm>
          <a:off x="1741488" y="3024188"/>
          <a:ext cx="8661400" cy="2239962"/>
        </p:xfrm>
        <a:graphic>
          <a:graphicData uri="http://schemas.openxmlformats.org/drawingml/2006/table">
            <a:tbl>
              <a:tblPr/>
              <a:tblGrid>
                <a:gridCol w="2573337">
                  <a:extLst>
                    <a:ext uri="{9D8B030D-6E8A-4147-A177-3AD203B41FA5}">
                      <a16:colId xmlns:a16="http://schemas.microsoft.com/office/drawing/2014/main" val="20000"/>
                    </a:ext>
                  </a:extLst>
                </a:gridCol>
                <a:gridCol w="2882900">
                  <a:extLst>
                    <a:ext uri="{9D8B030D-6E8A-4147-A177-3AD203B41FA5}">
                      <a16:colId xmlns:a16="http://schemas.microsoft.com/office/drawing/2014/main" val="20001"/>
                    </a:ext>
                  </a:extLst>
                </a:gridCol>
                <a:gridCol w="3205163">
                  <a:extLst>
                    <a:ext uri="{9D8B030D-6E8A-4147-A177-3AD203B41FA5}">
                      <a16:colId xmlns:a16="http://schemas.microsoft.com/office/drawing/2014/main" val="20002"/>
                    </a:ext>
                  </a:extLst>
                </a:gridCol>
              </a:tblGrid>
              <a:tr h="518233">
                <a:tc>
                  <a:txBody>
                    <a:bodyPr/>
                    <a:lstStyle/>
                    <a:p>
                      <a:pPr marL="0" marR="0" lvl="0" indent="0" algn="l" defTabSz="914400" rtl="0" eaLnBrk="1" fontAlgn="base" latinLnBrk="0" hangingPunct="1">
                        <a:lnSpc>
                          <a:spcPct val="100000"/>
                        </a:lnSpc>
                        <a:spcBef>
                          <a:spcPct val="1000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a:txBody>
                  <a:tcPr marT="45726" marB="45726" anchor="ctr" anchorCtr="1" horzOverflow="overflow">
                    <a:lnL cap="flat">
                      <a:noFill/>
                    </a:lnL>
                    <a:lnR>
                      <a:noFill/>
                    </a:lnR>
                    <a:lnT cap="fla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2800" b="0" i="0" u="none" strike="noStrike" cap="none" normalizeH="0" baseline="0">
                          <a:ln>
                            <a:noFill/>
                          </a:ln>
                          <a:solidFill>
                            <a:schemeClr val="tx1"/>
                          </a:solidFill>
                          <a:effectLst/>
                          <a:latin typeface="Tahoma" pitchFamily="34" charset="0"/>
                        </a:rPr>
                        <a:t>Truth</a:t>
                      </a:r>
                    </a:p>
                  </a:txBody>
                  <a:tcPr marT="45726" marB="45726" anchor="b" anchorCtr="1" horzOverflow="overflow">
                    <a:lnL>
                      <a:noFill/>
                    </a:lnL>
                    <a:lnR cap="flat">
                      <a:noFill/>
                    </a:lnR>
                    <a:lnT cap="flat">
                      <a:noFill/>
                    </a:lnT>
                    <a:lnB>
                      <a:noFill/>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518233">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2800" b="0" i="0" u="none" strike="noStrike" cap="none" normalizeH="0" baseline="0">
                          <a:ln>
                            <a:noFill/>
                          </a:ln>
                          <a:solidFill>
                            <a:schemeClr val="tx1"/>
                          </a:solidFill>
                          <a:effectLst/>
                          <a:latin typeface="Tahoma" pitchFamily="34" charset="0"/>
                        </a:rPr>
                        <a:t>Decision</a:t>
                      </a:r>
                    </a:p>
                  </a:txBody>
                  <a:tcPr marT="45726" marB="45726" anchor="b" horzOverflow="overflow">
                    <a:lnL cap="flat">
                      <a:noFill/>
                    </a:lnL>
                    <a:lnR>
                      <a:noFill/>
                    </a:lnR>
                    <a:lnT>
                      <a:noFill/>
                    </a:lnT>
                    <a:lnB>
                      <a:noFill/>
                    </a:lnB>
                    <a:lnTlToBr>
                      <a:noFill/>
                    </a:lnTlToBr>
                    <a:lnBlToTr>
                      <a:noFill/>
                    </a:lnBlToTr>
                    <a:noFill/>
                  </a:tcPr>
                </a:tc>
                <a:tc>
                  <a:txBody>
                    <a:bodyPr/>
                    <a:lstStyle/>
                    <a:p>
                      <a:pPr marL="457200" marR="0" lvl="1" indent="0" algn="l" defTabSz="914400" rtl="0" eaLnBrk="1" fontAlgn="base" latinLnBrk="0" hangingPunct="1">
                        <a:lnSpc>
                          <a:spcPct val="100000"/>
                        </a:lnSpc>
                        <a:spcBef>
                          <a:spcPct val="10000"/>
                        </a:spcBef>
                        <a:spcAft>
                          <a:spcPct val="0"/>
                        </a:spcAft>
                        <a:buClrTx/>
                        <a:buSzTx/>
                        <a:buFontTx/>
                        <a:buNone/>
                        <a:tabLst/>
                      </a:pPr>
                      <a:r>
                        <a:rPr kumimoji="0" lang="en-US" sz="2800" b="0" i="1" u="none" strike="noStrike" cap="none" normalizeH="0" baseline="0">
                          <a:ln>
                            <a:noFill/>
                          </a:ln>
                          <a:solidFill>
                            <a:schemeClr val="tx1"/>
                          </a:solidFill>
                          <a:effectLst/>
                          <a:latin typeface="Tahoma" pitchFamily="34" charset="0"/>
                        </a:rPr>
                        <a:t>H</a:t>
                      </a:r>
                      <a:r>
                        <a:rPr kumimoji="0" lang="en-US" sz="2800" b="0" i="0" u="none" strike="noStrike" cap="none" normalizeH="0" baseline="-25000">
                          <a:ln>
                            <a:noFill/>
                          </a:ln>
                          <a:solidFill>
                            <a:schemeClr val="tx1"/>
                          </a:solidFill>
                          <a:effectLst/>
                          <a:latin typeface="Tahoma" pitchFamily="34" charset="0"/>
                        </a:rPr>
                        <a:t>0</a:t>
                      </a:r>
                      <a:r>
                        <a:rPr kumimoji="0" lang="en-US" sz="2800" b="0" i="0" u="none" strike="noStrike" cap="none" normalizeH="0" baseline="0">
                          <a:ln>
                            <a:noFill/>
                          </a:ln>
                          <a:solidFill>
                            <a:schemeClr val="tx1"/>
                          </a:solidFill>
                          <a:effectLst/>
                          <a:latin typeface="Tahoma" pitchFamily="34" charset="0"/>
                        </a:rPr>
                        <a:t> true</a:t>
                      </a:r>
                    </a:p>
                  </a:txBody>
                  <a:tcPr marT="45726" marB="45726" anchor="ctr" anchorCtr="1"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2800" b="0" i="1" u="none" strike="noStrike" cap="none" normalizeH="0" baseline="0">
                          <a:ln>
                            <a:noFill/>
                          </a:ln>
                          <a:solidFill>
                            <a:schemeClr val="tx1"/>
                          </a:solidFill>
                          <a:effectLst/>
                          <a:latin typeface="Tahoma" pitchFamily="34" charset="0"/>
                        </a:rPr>
                        <a:t>H</a:t>
                      </a:r>
                      <a:r>
                        <a:rPr kumimoji="0" lang="en-US" sz="2800" b="0" i="0" u="none" strike="noStrike" cap="none" normalizeH="0" baseline="-25000">
                          <a:ln>
                            <a:noFill/>
                          </a:ln>
                          <a:solidFill>
                            <a:schemeClr val="tx1"/>
                          </a:solidFill>
                          <a:effectLst/>
                          <a:latin typeface="Tahoma" pitchFamily="34" charset="0"/>
                        </a:rPr>
                        <a:t>0</a:t>
                      </a:r>
                      <a:r>
                        <a:rPr kumimoji="0" lang="en-US" sz="2800" b="0" i="0" u="none" strike="noStrike" cap="none" normalizeH="0" baseline="0">
                          <a:ln>
                            <a:noFill/>
                          </a:ln>
                          <a:solidFill>
                            <a:schemeClr val="tx1"/>
                          </a:solidFill>
                          <a:effectLst/>
                          <a:latin typeface="Tahoma" pitchFamily="34" charset="0"/>
                        </a:rPr>
                        <a:t> false</a:t>
                      </a:r>
                    </a:p>
                  </a:txBody>
                  <a:tcPr marT="45726" marB="45726" anchor="ctr" anchorCtr="1"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1748">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2800" b="0" i="0" u="none" strike="noStrike" cap="none" normalizeH="0" baseline="0">
                          <a:ln>
                            <a:noFill/>
                          </a:ln>
                          <a:solidFill>
                            <a:schemeClr val="tx1"/>
                          </a:solidFill>
                          <a:effectLst/>
                          <a:latin typeface="Tahoma" pitchFamily="34" charset="0"/>
                        </a:rPr>
                        <a:t>Retain </a:t>
                      </a:r>
                      <a:r>
                        <a:rPr kumimoji="0" lang="en-US" sz="2800" b="0" i="1" u="none" strike="noStrike" cap="none" normalizeH="0" baseline="0">
                          <a:ln>
                            <a:noFill/>
                          </a:ln>
                          <a:solidFill>
                            <a:schemeClr val="tx1"/>
                          </a:solidFill>
                          <a:effectLst/>
                          <a:latin typeface="Tahoma" pitchFamily="34" charset="0"/>
                        </a:rPr>
                        <a:t>H</a:t>
                      </a:r>
                      <a:r>
                        <a:rPr kumimoji="0" lang="en-US" sz="2800" b="0" i="0" u="none" strike="noStrike" cap="none" normalizeH="0" baseline="-25000">
                          <a:ln>
                            <a:noFill/>
                          </a:ln>
                          <a:solidFill>
                            <a:schemeClr val="tx1"/>
                          </a:solidFill>
                          <a:effectLst/>
                          <a:latin typeface="Tahoma" pitchFamily="34" charset="0"/>
                        </a:rPr>
                        <a:t>0</a:t>
                      </a:r>
                      <a:r>
                        <a:rPr kumimoji="0" lang="en-US" sz="2800" b="0" i="0" u="none" strike="noStrike" cap="none" normalizeH="0" baseline="0">
                          <a:ln>
                            <a:noFill/>
                          </a:ln>
                          <a:solidFill>
                            <a:schemeClr val="tx1"/>
                          </a:solidFill>
                          <a:effectLst/>
                          <a:latin typeface="Tahoma" pitchFamily="34" charset="0"/>
                        </a:rPr>
                        <a:t> </a:t>
                      </a:r>
                    </a:p>
                  </a:txBody>
                  <a:tcPr marT="45726" marB="45726" anchor="ctr" anchorCtr="1"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Tx/>
                        <a:buSzTx/>
                        <a:buFontTx/>
                        <a:buNone/>
                        <a:tabLst/>
                      </a:pPr>
                      <a:r>
                        <a:rPr kumimoji="0" lang="en-US" sz="2800" b="0" i="0" u="none" strike="noStrike" cap="none" normalizeH="0" baseline="0">
                          <a:ln>
                            <a:noFill/>
                          </a:ln>
                          <a:solidFill>
                            <a:schemeClr val="tx1"/>
                          </a:solidFill>
                          <a:effectLst/>
                          <a:latin typeface="Tahoma" pitchFamily="34" charset="0"/>
                          <a:cs typeface="Arial" charset="0"/>
                        </a:rPr>
                        <a:t>Correct retention</a:t>
                      </a:r>
                    </a:p>
                  </a:txBody>
                  <a:tcPr marT="45726" marB="45726"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Tx/>
                        <a:buSzTx/>
                        <a:buFontTx/>
                        <a:buNone/>
                        <a:tabLst/>
                      </a:pPr>
                      <a:r>
                        <a:rPr kumimoji="0" lang="en-US" sz="2800" b="0" i="0" u="none" strike="noStrike" cap="none" normalizeH="0" baseline="0">
                          <a:ln>
                            <a:noFill/>
                          </a:ln>
                          <a:solidFill>
                            <a:schemeClr val="tx1"/>
                          </a:solidFill>
                          <a:effectLst/>
                          <a:latin typeface="Tahoma" pitchFamily="34" charset="0"/>
                        </a:rPr>
                        <a:t>Type II error</a:t>
                      </a:r>
                    </a:p>
                  </a:txBody>
                  <a:tcPr marT="45726" marB="45726"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1748">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2800" b="0" i="0" u="none" strike="noStrike" cap="none" normalizeH="0" baseline="0">
                          <a:ln>
                            <a:noFill/>
                          </a:ln>
                          <a:solidFill>
                            <a:schemeClr val="tx1"/>
                          </a:solidFill>
                          <a:effectLst/>
                          <a:latin typeface="Tahoma" pitchFamily="34" charset="0"/>
                        </a:rPr>
                        <a:t>Reject </a:t>
                      </a:r>
                      <a:r>
                        <a:rPr kumimoji="0" lang="en-US" sz="2800" b="0" i="1" u="none" strike="noStrike" cap="none" normalizeH="0" baseline="0">
                          <a:ln>
                            <a:noFill/>
                          </a:ln>
                          <a:solidFill>
                            <a:schemeClr val="tx1"/>
                          </a:solidFill>
                          <a:effectLst/>
                          <a:latin typeface="Tahoma" pitchFamily="34" charset="0"/>
                        </a:rPr>
                        <a:t>H</a:t>
                      </a:r>
                      <a:r>
                        <a:rPr kumimoji="0" lang="en-US" sz="2800" b="0" i="0" u="none" strike="noStrike" cap="none" normalizeH="0" baseline="-25000">
                          <a:ln>
                            <a:noFill/>
                          </a:ln>
                          <a:solidFill>
                            <a:schemeClr val="tx1"/>
                          </a:solidFill>
                          <a:effectLst/>
                          <a:latin typeface="Tahoma" pitchFamily="34" charset="0"/>
                        </a:rPr>
                        <a:t>0</a:t>
                      </a:r>
                    </a:p>
                  </a:txBody>
                  <a:tcPr marT="45726" marB="45726" anchor="ctr" anchorCtr="1" horzOverflow="overflow">
                    <a:lnL cap="flat">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Tx/>
                        <a:buSzTx/>
                        <a:buFontTx/>
                        <a:buNone/>
                        <a:tabLst/>
                      </a:pPr>
                      <a:r>
                        <a:rPr kumimoji="0" lang="en-US" sz="2800" b="0" i="0" u="none" strike="noStrike" cap="none" normalizeH="0" baseline="0">
                          <a:ln>
                            <a:noFill/>
                          </a:ln>
                          <a:solidFill>
                            <a:schemeClr val="tx1"/>
                          </a:solidFill>
                          <a:effectLst/>
                          <a:latin typeface="Tahoma" pitchFamily="34" charset="0"/>
                        </a:rPr>
                        <a:t>Type I error</a:t>
                      </a:r>
                    </a:p>
                  </a:txBody>
                  <a:tcPr marT="45726" marB="45726"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Tx/>
                        <a:buSzTx/>
                        <a:buFontTx/>
                        <a:buNone/>
                        <a:tabLst/>
                      </a:pPr>
                      <a:r>
                        <a:rPr kumimoji="0" lang="en-US" sz="2800" b="0" i="0" u="none" strike="noStrike" cap="none" normalizeH="0" baseline="0">
                          <a:ln>
                            <a:noFill/>
                          </a:ln>
                          <a:solidFill>
                            <a:schemeClr val="tx1"/>
                          </a:solidFill>
                          <a:effectLst/>
                          <a:latin typeface="Tahoma" pitchFamily="34" charset="0"/>
                          <a:cs typeface="Arial" charset="0"/>
                        </a:rPr>
                        <a:t>Correct rejection</a:t>
                      </a:r>
                    </a:p>
                  </a:txBody>
                  <a:tcPr marT="45726" marB="45726"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3813" name="Text Box 33">
            <a:extLst>
              <a:ext uri="{FF2B5EF4-FFF2-40B4-BE49-F238E27FC236}">
                <a16:creationId xmlns:a16="http://schemas.microsoft.com/office/drawing/2014/main" id="{C4E02001-3F2B-EB43-A585-5EF6DE70D6C1}"/>
              </a:ext>
            </a:extLst>
          </p:cNvPr>
          <p:cNvSpPr txBox="1">
            <a:spLocks noChangeArrowheads="1"/>
          </p:cNvSpPr>
          <p:nvPr/>
        </p:nvSpPr>
        <p:spPr bwMode="auto">
          <a:xfrm>
            <a:off x="2316163" y="5464175"/>
            <a:ext cx="7162800" cy="1169988"/>
          </a:xfrm>
          <a:prstGeom prst="rect">
            <a:avLst/>
          </a:prstGeom>
          <a:solidFill>
            <a:schemeClr val="accent1"/>
          </a:soli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l-GR" altLang="en-US" sz="2800">
                <a:cs typeface="Times New Roman" panose="02020603050405020304" pitchFamily="18" charset="0"/>
              </a:rPr>
              <a:t>α</a:t>
            </a:r>
            <a:r>
              <a:rPr lang="en-US" altLang="en-US" sz="2800">
                <a:cs typeface="Times New Roman" panose="02020603050405020304" pitchFamily="18" charset="0"/>
              </a:rPr>
              <a:t> </a:t>
            </a:r>
            <a:r>
              <a:rPr lang="en-US" altLang="en-US" sz="2800"/>
              <a:t>≡ probability of a Type I error</a:t>
            </a:r>
            <a:endParaRPr lang="en-US" altLang="en-US" sz="2800">
              <a:cs typeface="Times New Roman" panose="02020603050405020304" pitchFamily="18" charset="0"/>
            </a:endParaRPr>
          </a:p>
          <a:p>
            <a:pPr algn="ctr" eaLnBrk="1" hangingPunct="1">
              <a:spcBef>
                <a:spcPct val="50000"/>
              </a:spcBef>
            </a:pPr>
            <a:r>
              <a:rPr lang="el-GR" altLang="en-US" sz="2800"/>
              <a:t>β</a:t>
            </a:r>
            <a:r>
              <a:rPr lang="en-US" altLang="en-US" sz="2800"/>
              <a:t> ≡ Probability of a Type II error </a:t>
            </a:r>
            <a:endParaRPr lang="el-GR" altLang="en-US" sz="2800"/>
          </a:p>
        </p:txBody>
      </p:sp>
      <p:sp>
        <p:nvSpPr>
          <p:cNvPr id="33814" name="Text Box 37">
            <a:extLst>
              <a:ext uri="{FF2B5EF4-FFF2-40B4-BE49-F238E27FC236}">
                <a16:creationId xmlns:a16="http://schemas.microsoft.com/office/drawing/2014/main" id="{603CF747-4FDC-6142-AE94-40371302C08D}"/>
              </a:ext>
            </a:extLst>
          </p:cNvPr>
          <p:cNvSpPr txBox="1">
            <a:spLocks noChangeArrowheads="1"/>
          </p:cNvSpPr>
          <p:nvPr/>
        </p:nvSpPr>
        <p:spPr bwMode="auto">
          <a:xfrm>
            <a:off x="1905001" y="1250950"/>
            <a:ext cx="8061325" cy="154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en-US" sz="2800">
                <a:latin typeface="Tahoma" panose="020B0604030504040204" pitchFamily="34" charset="0"/>
              </a:rPr>
              <a:t>Two types of decision errors:</a:t>
            </a:r>
          </a:p>
          <a:p>
            <a:pPr algn="ctr" eaLnBrk="1" hangingPunct="1">
              <a:spcBef>
                <a:spcPct val="20000"/>
              </a:spcBef>
            </a:pPr>
            <a:r>
              <a:rPr lang="en-US" altLang="en-US" sz="2800">
                <a:latin typeface="Tahoma" panose="020B0604030504040204" pitchFamily="34" charset="0"/>
              </a:rPr>
              <a:t>Type I error = erroneous rejection of true </a:t>
            </a:r>
            <a:r>
              <a:rPr lang="en-US" altLang="en-US" sz="2800" i="1">
                <a:latin typeface="Tahoma" panose="020B0604030504040204" pitchFamily="34" charset="0"/>
              </a:rPr>
              <a:t>H</a:t>
            </a:r>
            <a:r>
              <a:rPr lang="en-US" altLang="en-US" sz="2800" baseline="-25000">
                <a:latin typeface="Tahoma" panose="020B0604030504040204" pitchFamily="34" charset="0"/>
              </a:rPr>
              <a:t>0</a:t>
            </a:r>
          </a:p>
          <a:p>
            <a:pPr algn="ctr" eaLnBrk="1" hangingPunct="1">
              <a:spcBef>
                <a:spcPct val="20000"/>
              </a:spcBef>
            </a:pPr>
            <a:r>
              <a:rPr lang="en-US" altLang="en-US" sz="2800">
                <a:latin typeface="Tahoma" panose="020B0604030504040204" pitchFamily="34" charset="0"/>
              </a:rPr>
              <a:t>Type II error = erroneous retention of false </a:t>
            </a:r>
            <a:r>
              <a:rPr lang="en-US" altLang="en-US" sz="2800" i="1">
                <a:latin typeface="Tahoma" panose="020B0604030504040204" pitchFamily="34" charset="0"/>
              </a:rPr>
              <a:t>H</a:t>
            </a:r>
            <a:r>
              <a:rPr lang="en-US" altLang="en-US" sz="2800" baseline="-25000">
                <a:latin typeface="Tahoma" panose="020B0604030504040204" pitchFamily="34" charset="0"/>
              </a:rPr>
              <a:t>0</a:t>
            </a:r>
          </a:p>
        </p:txBody>
      </p:sp>
    </p:spTree>
    <p:extLst>
      <p:ext uri="{BB962C8B-B14F-4D97-AF65-F5344CB8AC3E}">
        <p14:creationId xmlns:p14="http://schemas.microsoft.com/office/powerpoint/2010/main" val="33550498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123746D7-426B-004A-9FFD-D4EFE57CAB9A}"/>
              </a:ext>
            </a:extLst>
          </p:cNvPr>
          <p:cNvSpPr>
            <a:spLocks noGrp="1" noChangeArrowheads="1"/>
          </p:cNvSpPr>
          <p:nvPr>
            <p:ph type="title"/>
          </p:nvPr>
        </p:nvSpPr>
        <p:spPr>
          <a:xfrm>
            <a:off x="2064881" y="282893"/>
            <a:ext cx="7729728" cy="1188720"/>
          </a:xfrm>
        </p:spPr>
        <p:txBody>
          <a:bodyPr/>
          <a:lstStyle/>
          <a:p>
            <a:pPr eaLnBrk="1" hangingPunct="1"/>
            <a:r>
              <a:rPr lang="en-US" altLang="en-US" sz="5400"/>
              <a:t>Power</a:t>
            </a:r>
          </a:p>
        </p:txBody>
      </p:sp>
      <p:sp>
        <p:nvSpPr>
          <p:cNvPr id="194563" name="Rectangle 3">
            <a:extLst>
              <a:ext uri="{FF2B5EF4-FFF2-40B4-BE49-F238E27FC236}">
                <a16:creationId xmlns:a16="http://schemas.microsoft.com/office/drawing/2014/main" id="{E5CC028B-4DFF-9041-81BC-D0A7E7E42CC7}"/>
              </a:ext>
            </a:extLst>
          </p:cNvPr>
          <p:cNvSpPr>
            <a:spLocks noGrp="1" noChangeArrowheads="1"/>
          </p:cNvSpPr>
          <p:nvPr>
            <p:ph type="body" idx="1"/>
          </p:nvPr>
        </p:nvSpPr>
        <p:spPr>
          <a:xfrm>
            <a:off x="1981200" y="1471613"/>
            <a:ext cx="8229600" cy="4654550"/>
          </a:xfrm>
        </p:spPr>
        <p:txBody>
          <a:bodyPr/>
          <a:lstStyle/>
          <a:p>
            <a:pPr eaLnBrk="1" hangingPunct="1"/>
            <a:r>
              <a:rPr lang="el-GR" altLang="en-US">
                <a:cs typeface="Arial" panose="020B0604020202020204" pitchFamily="34" charset="0"/>
              </a:rPr>
              <a:t>β</a:t>
            </a:r>
            <a:r>
              <a:rPr lang="en-US" altLang="en-US">
                <a:cs typeface="Arial" panose="020B0604020202020204" pitchFamily="34" charset="0"/>
              </a:rPr>
              <a:t> ≡ </a:t>
            </a:r>
            <a:r>
              <a:rPr lang="en-US" altLang="en-US"/>
              <a:t>probability of a Type II error</a:t>
            </a:r>
          </a:p>
          <a:p>
            <a:pPr lvl="1" eaLnBrk="1" hangingPunct="1">
              <a:buFontTx/>
              <a:buNone/>
            </a:pPr>
            <a:r>
              <a:rPr lang="el-GR" altLang="en-US">
                <a:cs typeface="Arial" panose="020B0604020202020204" pitchFamily="34" charset="0"/>
              </a:rPr>
              <a:t>β</a:t>
            </a:r>
            <a:r>
              <a:rPr lang="en-US" altLang="en-US">
                <a:cs typeface="Arial" panose="020B0604020202020204" pitchFamily="34" charset="0"/>
              </a:rPr>
              <a:t> = Pr(retain </a:t>
            </a:r>
            <a:r>
              <a:rPr lang="en-US" altLang="en-US" i="1">
                <a:cs typeface="Arial" panose="020B0604020202020204" pitchFamily="34" charset="0"/>
              </a:rPr>
              <a:t>H</a:t>
            </a:r>
            <a:r>
              <a:rPr lang="en-US" altLang="en-US" baseline="-25000">
                <a:cs typeface="Arial" panose="020B0604020202020204" pitchFamily="34" charset="0"/>
              </a:rPr>
              <a:t>0</a:t>
            </a:r>
            <a:r>
              <a:rPr lang="en-US" altLang="en-US">
                <a:cs typeface="Arial" panose="020B0604020202020204" pitchFamily="34" charset="0"/>
              </a:rPr>
              <a:t> | </a:t>
            </a:r>
            <a:r>
              <a:rPr lang="en-US" altLang="en-US" i="1">
                <a:cs typeface="Arial" panose="020B0604020202020204" pitchFamily="34" charset="0"/>
              </a:rPr>
              <a:t>H</a:t>
            </a:r>
            <a:r>
              <a:rPr lang="en-US" altLang="en-US" baseline="-25000">
                <a:cs typeface="Arial" panose="020B0604020202020204" pitchFamily="34" charset="0"/>
              </a:rPr>
              <a:t>0</a:t>
            </a:r>
            <a:r>
              <a:rPr lang="en-US" altLang="en-US">
                <a:cs typeface="Arial" panose="020B0604020202020204" pitchFamily="34" charset="0"/>
              </a:rPr>
              <a:t> false)</a:t>
            </a:r>
            <a:br>
              <a:rPr lang="en-US" altLang="en-US">
                <a:cs typeface="Arial" panose="020B0604020202020204" pitchFamily="34" charset="0"/>
              </a:rPr>
            </a:br>
            <a:r>
              <a:rPr lang="en-US" altLang="en-US">
                <a:cs typeface="Arial" panose="020B0604020202020204" pitchFamily="34" charset="0"/>
              </a:rPr>
              <a:t>(the “|” is read as “given”) </a:t>
            </a:r>
            <a:br>
              <a:rPr lang="en-US" altLang="en-US">
                <a:cs typeface="Arial" panose="020B0604020202020204" pitchFamily="34" charset="0"/>
              </a:rPr>
            </a:br>
            <a:endParaRPr lang="en-US" altLang="en-US"/>
          </a:p>
          <a:p>
            <a:pPr eaLnBrk="1" hangingPunct="1"/>
            <a:r>
              <a:rPr lang="en-US" altLang="en-US"/>
              <a:t>1 – </a:t>
            </a:r>
            <a:r>
              <a:rPr lang="el-GR" altLang="en-US">
                <a:cs typeface="Arial" panose="020B0604020202020204" pitchFamily="34" charset="0"/>
              </a:rPr>
              <a:t>β</a:t>
            </a:r>
            <a:r>
              <a:rPr lang="en-US" altLang="en-US">
                <a:cs typeface="Arial" panose="020B0604020202020204" pitchFamily="34" charset="0"/>
              </a:rPr>
              <a:t> </a:t>
            </a:r>
            <a:r>
              <a:rPr lang="en-US" altLang="en-US">
                <a:latin typeface="Symbol" pitchFamily="2" charset="2"/>
              </a:rPr>
              <a:t>= </a:t>
            </a:r>
            <a:r>
              <a:rPr lang="en-US" altLang="en-US"/>
              <a:t>“Power” </a:t>
            </a:r>
            <a:r>
              <a:rPr lang="en-US" altLang="en-US">
                <a:cs typeface="Arial" panose="020B0604020202020204" pitchFamily="34" charset="0"/>
              </a:rPr>
              <a:t>≡</a:t>
            </a:r>
            <a:r>
              <a:rPr lang="en-US" altLang="en-US"/>
              <a:t> probability of avoiding a Type II error</a:t>
            </a:r>
            <a:br>
              <a:rPr lang="en-US" altLang="en-US"/>
            </a:br>
            <a:r>
              <a:rPr lang="en-US" altLang="en-US"/>
              <a:t>1– </a:t>
            </a:r>
            <a:r>
              <a:rPr lang="el-GR" altLang="en-US">
                <a:cs typeface="Arial" panose="020B0604020202020204" pitchFamily="34" charset="0"/>
              </a:rPr>
              <a:t>β</a:t>
            </a:r>
            <a:r>
              <a:rPr lang="en-US" altLang="en-US">
                <a:cs typeface="Arial" panose="020B0604020202020204" pitchFamily="34" charset="0"/>
              </a:rPr>
              <a:t> = Pr(reject </a:t>
            </a:r>
            <a:r>
              <a:rPr lang="en-US" altLang="en-US" i="1">
                <a:cs typeface="Arial" panose="020B0604020202020204" pitchFamily="34" charset="0"/>
              </a:rPr>
              <a:t>H</a:t>
            </a:r>
            <a:r>
              <a:rPr lang="en-US" altLang="en-US" baseline="-25000">
                <a:cs typeface="Arial" panose="020B0604020202020204" pitchFamily="34" charset="0"/>
              </a:rPr>
              <a:t>0</a:t>
            </a:r>
            <a:r>
              <a:rPr lang="en-US" altLang="en-US">
                <a:cs typeface="Arial" panose="020B0604020202020204" pitchFamily="34" charset="0"/>
              </a:rPr>
              <a:t> | </a:t>
            </a:r>
            <a:r>
              <a:rPr lang="en-US" altLang="en-US" i="1">
                <a:cs typeface="Arial" panose="020B0604020202020204" pitchFamily="34" charset="0"/>
              </a:rPr>
              <a:t>H</a:t>
            </a:r>
            <a:r>
              <a:rPr lang="en-US" altLang="en-US" baseline="-25000">
                <a:cs typeface="Arial" panose="020B0604020202020204" pitchFamily="34" charset="0"/>
              </a:rPr>
              <a:t>0</a:t>
            </a:r>
            <a:r>
              <a:rPr lang="en-US" altLang="en-US">
                <a:cs typeface="Arial" panose="020B0604020202020204" pitchFamily="34" charset="0"/>
              </a:rPr>
              <a:t> false)</a:t>
            </a:r>
            <a:endParaRPr lang="en-US" altLang="en-US"/>
          </a:p>
          <a:p>
            <a:pPr lvl="1" eaLnBrk="1" hangingPunct="1">
              <a:buFontTx/>
              <a:buNone/>
            </a:pPr>
            <a:endParaRPr lang="en-US" altLang="en-US"/>
          </a:p>
        </p:txBody>
      </p:sp>
    </p:spTree>
    <p:extLst>
      <p:ext uri="{BB962C8B-B14F-4D97-AF65-F5344CB8AC3E}">
        <p14:creationId xmlns:p14="http://schemas.microsoft.com/office/powerpoint/2010/main" val="37478930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4563">
                                            <p:txEl>
                                              <p:pRg st="0" end="0"/>
                                            </p:txEl>
                                          </p:spTgt>
                                        </p:tgtEl>
                                        <p:attrNameLst>
                                          <p:attrName>style.visibility</p:attrName>
                                        </p:attrNameLst>
                                      </p:cBhvr>
                                      <p:to>
                                        <p:strVal val="visible"/>
                                      </p:to>
                                    </p:set>
                                    <p:animEffect transition="in" filter="fade">
                                      <p:cBhvr>
                                        <p:cTn id="7" dur="1000"/>
                                        <p:tgtEl>
                                          <p:spTgt spid="194563">
                                            <p:txEl>
                                              <p:pRg st="0" end="0"/>
                                            </p:txEl>
                                          </p:spTgt>
                                        </p:tgtEl>
                                      </p:cBhvr>
                                    </p:animEffect>
                                    <p:anim calcmode="lin" valueType="num">
                                      <p:cBhvr>
                                        <p:cTn id="8" dur="1000" fill="hold"/>
                                        <p:tgtEl>
                                          <p:spTgt spid="19456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9456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94563">
                                            <p:txEl>
                                              <p:pRg st="1" end="1"/>
                                            </p:txEl>
                                          </p:spTgt>
                                        </p:tgtEl>
                                        <p:attrNameLst>
                                          <p:attrName>style.visibility</p:attrName>
                                        </p:attrNameLst>
                                      </p:cBhvr>
                                      <p:to>
                                        <p:strVal val="visible"/>
                                      </p:to>
                                    </p:set>
                                    <p:animEffect transition="in" filter="fade">
                                      <p:cBhvr>
                                        <p:cTn id="12" dur="1000"/>
                                        <p:tgtEl>
                                          <p:spTgt spid="194563">
                                            <p:txEl>
                                              <p:pRg st="1" end="1"/>
                                            </p:txEl>
                                          </p:spTgt>
                                        </p:tgtEl>
                                      </p:cBhvr>
                                    </p:animEffect>
                                    <p:anim calcmode="lin" valueType="num">
                                      <p:cBhvr>
                                        <p:cTn id="13" dur="1000" fill="hold"/>
                                        <p:tgtEl>
                                          <p:spTgt spid="19456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9456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94563">
                                            <p:txEl>
                                              <p:pRg st="2" end="2"/>
                                            </p:txEl>
                                          </p:spTgt>
                                        </p:tgtEl>
                                        <p:attrNameLst>
                                          <p:attrName>style.visibility</p:attrName>
                                        </p:attrNameLst>
                                      </p:cBhvr>
                                      <p:to>
                                        <p:strVal val="visible"/>
                                      </p:to>
                                    </p:set>
                                    <p:animEffect transition="in" filter="fade">
                                      <p:cBhvr>
                                        <p:cTn id="19" dur="1000"/>
                                        <p:tgtEl>
                                          <p:spTgt spid="194563">
                                            <p:txEl>
                                              <p:pRg st="2" end="2"/>
                                            </p:txEl>
                                          </p:spTgt>
                                        </p:tgtEl>
                                      </p:cBhvr>
                                    </p:animEffect>
                                    <p:anim calcmode="lin" valueType="num">
                                      <p:cBhvr>
                                        <p:cTn id="20" dur="1000" fill="hold"/>
                                        <p:tgtEl>
                                          <p:spTgt spid="19456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9456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2">
            <a:extLst>
              <a:ext uri="{FF2B5EF4-FFF2-40B4-BE49-F238E27FC236}">
                <a16:creationId xmlns:a16="http://schemas.microsoft.com/office/drawing/2014/main" id="{81D34BDB-8D8D-0A44-B638-A97E0FF10F46}"/>
              </a:ext>
            </a:extLst>
          </p:cNvPr>
          <p:cNvSpPr>
            <a:spLocks noGrp="1" noChangeArrowheads="1"/>
          </p:cNvSpPr>
          <p:nvPr>
            <p:ph type="title"/>
          </p:nvPr>
        </p:nvSpPr>
        <p:spPr>
          <a:xfrm>
            <a:off x="2231136" y="184666"/>
            <a:ext cx="7729728" cy="1188720"/>
          </a:xfrm>
        </p:spPr>
        <p:txBody>
          <a:bodyPr/>
          <a:lstStyle/>
          <a:p>
            <a:pPr eaLnBrk="1" hangingPunct="1"/>
            <a:r>
              <a:rPr lang="en-US" altLang="en-US">
                <a:cs typeface="Tahoma" panose="020B0604030504040204" pitchFamily="34" charset="0"/>
              </a:rPr>
              <a:t>Power of a </a:t>
            </a:r>
            <a:r>
              <a:rPr lang="en-US" altLang="en-US" i="1">
                <a:cs typeface="Tahoma" panose="020B0604030504040204" pitchFamily="34" charset="0"/>
              </a:rPr>
              <a:t>z </a:t>
            </a:r>
            <a:r>
              <a:rPr lang="en-US" altLang="en-US">
                <a:cs typeface="Tahoma" panose="020B0604030504040204" pitchFamily="34" charset="0"/>
              </a:rPr>
              <a:t>test</a:t>
            </a:r>
          </a:p>
        </p:txBody>
      </p:sp>
      <p:sp>
        <p:nvSpPr>
          <p:cNvPr id="9223" name="Rectangle 14">
            <a:extLst>
              <a:ext uri="{FF2B5EF4-FFF2-40B4-BE49-F238E27FC236}">
                <a16:creationId xmlns:a16="http://schemas.microsoft.com/office/drawing/2014/main" id="{0F0225AA-B87A-3344-811A-B595EFB24D86}"/>
              </a:ext>
            </a:extLst>
          </p:cNvPr>
          <p:cNvSpPr>
            <a:spLocks noGrp="1" noChangeArrowheads="1"/>
          </p:cNvSpPr>
          <p:nvPr>
            <p:ph type="body" idx="1"/>
          </p:nvPr>
        </p:nvSpPr>
        <p:spPr>
          <a:xfrm>
            <a:off x="1981200" y="2830514"/>
            <a:ext cx="8229600" cy="3781425"/>
          </a:xfrm>
        </p:spPr>
        <p:txBody>
          <a:bodyPr>
            <a:normAutofit/>
          </a:bodyPr>
          <a:lstStyle/>
          <a:p>
            <a:pPr eaLnBrk="1" hangingPunct="1">
              <a:lnSpc>
                <a:spcPct val="90000"/>
              </a:lnSpc>
              <a:buFontTx/>
              <a:buNone/>
            </a:pPr>
            <a:r>
              <a:rPr lang="en-US" altLang="en-US"/>
              <a:t>where </a:t>
            </a:r>
          </a:p>
          <a:p>
            <a:pPr eaLnBrk="1" hangingPunct="1">
              <a:lnSpc>
                <a:spcPct val="90000"/>
              </a:lnSpc>
            </a:pPr>
            <a:r>
              <a:rPr lang="en-US" altLang="en-US"/>
              <a:t>Φ(</a:t>
            </a:r>
            <a:r>
              <a:rPr lang="en-US" altLang="en-US" i="1"/>
              <a:t>z</a:t>
            </a:r>
            <a:r>
              <a:rPr lang="en-US" altLang="en-US"/>
              <a:t>) represent the cumulative probability of Standard Normal </a:t>
            </a:r>
            <a:r>
              <a:rPr lang="en-US" altLang="en-US" i="1"/>
              <a:t>Z</a:t>
            </a:r>
            <a:endParaRPr lang="en-US" altLang="en-US"/>
          </a:p>
          <a:p>
            <a:pPr eaLnBrk="1" hangingPunct="1">
              <a:lnSpc>
                <a:spcPct val="90000"/>
              </a:lnSpc>
            </a:pPr>
            <a:r>
              <a:rPr lang="en-US" altLang="en-US"/>
              <a:t>μ</a:t>
            </a:r>
            <a:r>
              <a:rPr lang="en-US" altLang="en-US" baseline="-25000"/>
              <a:t>0</a:t>
            </a:r>
            <a:r>
              <a:rPr lang="en-US" altLang="en-US"/>
              <a:t> represent the population mean under the null hypothesis</a:t>
            </a:r>
          </a:p>
          <a:p>
            <a:pPr eaLnBrk="1" hangingPunct="1">
              <a:lnSpc>
                <a:spcPct val="90000"/>
              </a:lnSpc>
            </a:pPr>
            <a:r>
              <a:rPr lang="en-US" altLang="en-US"/>
              <a:t>μ</a:t>
            </a:r>
            <a:r>
              <a:rPr lang="en-US" altLang="en-US" baseline="-25000"/>
              <a:t>a</a:t>
            </a:r>
            <a:r>
              <a:rPr lang="en-US" altLang="en-US"/>
              <a:t> represents the population mean under the alternative hypothesis</a:t>
            </a:r>
          </a:p>
        </p:txBody>
      </p:sp>
      <p:sp>
        <p:nvSpPr>
          <p:cNvPr id="9224" name="Rectangle 5">
            <a:extLst>
              <a:ext uri="{FF2B5EF4-FFF2-40B4-BE49-F238E27FC236}">
                <a16:creationId xmlns:a16="http://schemas.microsoft.com/office/drawing/2014/main" id="{FBA831A5-DEAC-F343-8FA3-2F2A86C96F0B}"/>
              </a:ext>
            </a:extLst>
          </p:cNvPr>
          <p:cNvSpPr>
            <a:spLocks noChangeArrowheads="1"/>
          </p:cNvSpPr>
          <p:nvPr/>
        </p:nvSpPr>
        <p:spPr bwMode="auto">
          <a:xfrm>
            <a:off x="1524001" y="29919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aphicFrame>
        <p:nvGraphicFramePr>
          <p:cNvPr id="9218" name="Object 7">
            <a:extLst>
              <a:ext uri="{FF2B5EF4-FFF2-40B4-BE49-F238E27FC236}">
                <a16:creationId xmlns:a16="http://schemas.microsoft.com/office/drawing/2014/main" id="{FB7410B0-ABA9-1F4F-AFDD-C698553D6F8C}"/>
              </a:ext>
            </a:extLst>
          </p:cNvPr>
          <p:cNvGraphicFramePr>
            <a:graphicFrameLocks noChangeAspect="1"/>
          </p:cNvGraphicFramePr>
          <p:nvPr/>
        </p:nvGraphicFramePr>
        <p:xfrm>
          <a:off x="-4605338" y="3135313"/>
          <a:ext cx="371475" cy="266700"/>
        </p:xfrm>
        <a:graphic>
          <a:graphicData uri="http://schemas.openxmlformats.org/presentationml/2006/ole">
            <mc:AlternateContent xmlns:mc="http://schemas.openxmlformats.org/markup-compatibility/2006">
              <mc:Choice xmlns:v="urn:schemas-microsoft-com:vml" Requires="v">
                <p:oleObj spid="_x0000_s45069" name="Equation" r:id="rId3" imgW="4241800" imgH="3073400" progId="Equation.3">
                  <p:embed/>
                </p:oleObj>
              </mc:Choice>
              <mc:Fallback>
                <p:oleObj name="Equation" r:id="rId3" imgW="4241800" imgH="3073400" progId="Equation.3">
                  <p:embed/>
                  <p:pic>
                    <p:nvPicPr>
                      <p:cNvPr id="9218" name="Object 7">
                        <a:extLst>
                          <a:ext uri="{FF2B5EF4-FFF2-40B4-BE49-F238E27FC236}">
                            <a16:creationId xmlns:a16="http://schemas.microsoft.com/office/drawing/2014/main" id="{FB7410B0-ABA9-1F4F-AFDD-C698553D6F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5338" y="3135313"/>
                        <a:ext cx="371475"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9" name="Object 6">
            <a:extLst>
              <a:ext uri="{FF2B5EF4-FFF2-40B4-BE49-F238E27FC236}">
                <a16:creationId xmlns:a16="http://schemas.microsoft.com/office/drawing/2014/main" id="{2E065E7C-50BD-9F47-82EA-2EC2F199461D}"/>
              </a:ext>
            </a:extLst>
          </p:cNvPr>
          <p:cNvGraphicFramePr>
            <a:graphicFrameLocks noChangeAspect="1"/>
          </p:cNvGraphicFramePr>
          <p:nvPr/>
        </p:nvGraphicFramePr>
        <p:xfrm>
          <a:off x="-4605338" y="3676650"/>
          <a:ext cx="371475" cy="228600"/>
        </p:xfrm>
        <a:graphic>
          <a:graphicData uri="http://schemas.openxmlformats.org/presentationml/2006/ole">
            <mc:AlternateContent xmlns:mc="http://schemas.openxmlformats.org/markup-compatibility/2006">
              <mc:Choice xmlns:v="urn:schemas-microsoft-com:vml" Requires="v">
                <p:oleObj spid="_x0000_s45070" name="Equation" r:id="rId5" imgW="4241800" imgH="2635250" progId="Equation.3">
                  <p:embed/>
                </p:oleObj>
              </mc:Choice>
              <mc:Fallback>
                <p:oleObj name="Equation" r:id="rId5" imgW="4241800" imgH="2635250" progId="Equation.3">
                  <p:embed/>
                  <p:pic>
                    <p:nvPicPr>
                      <p:cNvPr id="9219" name="Object 6">
                        <a:extLst>
                          <a:ext uri="{FF2B5EF4-FFF2-40B4-BE49-F238E27FC236}">
                            <a16:creationId xmlns:a16="http://schemas.microsoft.com/office/drawing/2014/main" id="{2E065E7C-50BD-9F47-82EA-2EC2F199461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5338" y="3676650"/>
                        <a:ext cx="3714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5" name="Rectangle 9">
            <a:extLst>
              <a:ext uri="{FF2B5EF4-FFF2-40B4-BE49-F238E27FC236}">
                <a16:creationId xmlns:a16="http://schemas.microsoft.com/office/drawing/2014/main" id="{690AA139-AA9D-7D4A-9D47-575985F0246C}"/>
              </a:ext>
            </a:extLst>
          </p:cNvPr>
          <p:cNvSpPr>
            <a:spLocks noChangeArrowheads="1"/>
          </p:cNvSpPr>
          <p:nvPr/>
        </p:nvSpPr>
        <p:spPr bwMode="auto">
          <a:xfrm>
            <a:off x="-4605338" y="3402014"/>
            <a:ext cx="4968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cs typeface="Times New Roman" panose="02020603050405020304" pitchFamily="18" charset="0"/>
              </a:rPr>
              <a:t>with </a:t>
            </a:r>
            <a:endParaRPr lang="en-US" altLang="en-US"/>
          </a:p>
        </p:txBody>
      </p:sp>
      <p:sp>
        <p:nvSpPr>
          <p:cNvPr id="9226" name="Rectangle 10">
            <a:extLst>
              <a:ext uri="{FF2B5EF4-FFF2-40B4-BE49-F238E27FC236}">
                <a16:creationId xmlns:a16="http://schemas.microsoft.com/office/drawing/2014/main" id="{B5E0B61C-D7F4-5446-A706-D923DF6FC127}"/>
              </a:ext>
            </a:extLst>
          </p:cNvPr>
          <p:cNvSpPr>
            <a:spLocks noChangeArrowheads="1"/>
          </p:cNvSpPr>
          <p:nvPr/>
        </p:nvSpPr>
        <p:spPr bwMode="auto">
          <a:xfrm>
            <a:off x="-4605338" y="3905250"/>
            <a:ext cx="2270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cs typeface="Times New Roman" panose="02020603050405020304" pitchFamily="18" charset="0"/>
              </a:rPr>
              <a:t>.</a:t>
            </a:r>
            <a:endParaRPr lang="en-US" altLang="en-US"/>
          </a:p>
        </p:txBody>
      </p:sp>
      <p:sp>
        <p:nvSpPr>
          <p:cNvPr id="9227" name="Rectangle 13">
            <a:extLst>
              <a:ext uri="{FF2B5EF4-FFF2-40B4-BE49-F238E27FC236}">
                <a16:creationId xmlns:a16="http://schemas.microsoft.com/office/drawing/2014/main" id="{67EB6446-C09E-BB4F-9B0D-66A82E91C1AB}"/>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aphicFrame>
        <p:nvGraphicFramePr>
          <p:cNvPr id="9220" name="Object 4">
            <a:extLst>
              <a:ext uri="{FF2B5EF4-FFF2-40B4-BE49-F238E27FC236}">
                <a16:creationId xmlns:a16="http://schemas.microsoft.com/office/drawing/2014/main" id="{092E461E-ABC0-294A-B6A3-460E97E649A6}"/>
              </a:ext>
            </a:extLst>
          </p:cNvPr>
          <p:cNvGraphicFramePr>
            <a:graphicFrameLocks noChangeAspect="1"/>
          </p:cNvGraphicFramePr>
          <p:nvPr/>
        </p:nvGraphicFramePr>
        <p:xfrm>
          <a:off x="3038476" y="1227138"/>
          <a:ext cx="5616575" cy="1384300"/>
        </p:xfrm>
        <a:graphic>
          <a:graphicData uri="http://schemas.openxmlformats.org/presentationml/2006/ole">
            <mc:AlternateContent xmlns:mc="http://schemas.openxmlformats.org/markup-compatibility/2006">
              <mc:Choice xmlns:v="urn:schemas-microsoft-com:vml" Requires="v">
                <p:oleObj spid="_x0000_s45071" name="Equation" r:id="rId7" imgW="23552150" imgH="5848350" progId="Equation.3">
                  <p:embed/>
                </p:oleObj>
              </mc:Choice>
              <mc:Fallback>
                <p:oleObj name="Equation" r:id="rId7" imgW="23552150" imgH="5848350" progId="Equation.3">
                  <p:embed/>
                  <p:pic>
                    <p:nvPicPr>
                      <p:cNvPr id="9220" name="Object 4">
                        <a:extLst>
                          <a:ext uri="{FF2B5EF4-FFF2-40B4-BE49-F238E27FC236}">
                            <a16:creationId xmlns:a16="http://schemas.microsoft.com/office/drawing/2014/main" id="{092E461E-ABC0-294A-B6A3-460E97E649A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38476" y="1227138"/>
                        <a:ext cx="561657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217080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a:extLst>
              <a:ext uri="{FF2B5EF4-FFF2-40B4-BE49-F238E27FC236}">
                <a16:creationId xmlns:a16="http://schemas.microsoft.com/office/drawing/2014/main" id="{C205429D-67B0-B54D-9F36-6A5FC6A2EDB6}"/>
              </a:ext>
            </a:extLst>
          </p:cNvPr>
          <p:cNvSpPr>
            <a:spLocks noGrp="1" noChangeArrowheads="1"/>
          </p:cNvSpPr>
          <p:nvPr>
            <p:ph type="title"/>
          </p:nvPr>
        </p:nvSpPr>
        <p:spPr>
          <a:xfrm>
            <a:off x="1981200" y="274639"/>
            <a:ext cx="8229600" cy="1062037"/>
          </a:xfrm>
        </p:spPr>
        <p:txBody>
          <a:bodyPr/>
          <a:lstStyle/>
          <a:p>
            <a:pPr eaLnBrk="1" hangingPunct="1"/>
            <a:r>
              <a:rPr lang="en-US" altLang="en-US"/>
              <a:t>Calculating Power: Example</a:t>
            </a:r>
          </a:p>
        </p:txBody>
      </p:sp>
      <p:sp>
        <p:nvSpPr>
          <p:cNvPr id="10245" name="Text Box 4">
            <a:extLst>
              <a:ext uri="{FF2B5EF4-FFF2-40B4-BE49-F238E27FC236}">
                <a16:creationId xmlns:a16="http://schemas.microsoft.com/office/drawing/2014/main" id="{0E0CCAE4-B92B-A141-AFFD-EFC8A7B5A24B}"/>
              </a:ext>
            </a:extLst>
          </p:cNvPr>
          <p:cNvSpPr txBox="1">
            <a:spLocks noChangeArrowheads="1"/>
          </p:cNvSpPr>
          <p:nvPr/>
        </p:nvSpPr>
        <p:spPr bwMode="auto">
          <a:xfrm>
            <a:off x="1901825" y="1247775"/>
            <a:ext cx="8364538"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800"/>
              <a:t>A study of </a:t>
            </a:r>
            <a:r>
              <a:rPr lang="en-US" altLang="en-US" sz="2800" i="1"/>
              <a:t>n</a:t>
            </a:r>
            <a:r>
              <a:rPr lang="en-US" altLang="en-US" sz="2800"/>
              <a:t> = 16 retains </a:t>
            </a:r>
            <a:r>
              <a:rPr lang="en-US" altLang="en-US" sz="2800" i="1"/>
              <a:t>H</a:t>
            </a:r>
            <a:r>
              <a:rPr lang="en-US" altLang="en-US" sz="2800" baseline="-25000"/>
              <a:t>0</a:t>
            </a:r>
            <a:r>
              <a:rPr lang="en-US" altLang="en-US" sz="2800"/>
              <a:t>: μ = 170 at α = 0.05 (two-sided); </a:t>
            </a:r>
            <a:r>
              <a:rPr lang="el-GR" altLang="en-US" sz="2800">
                <a:cs typeface="Arial" panose="020B0604020202020204" pitchFamily="34" charset="0"/>
              </a:rPr>
              <a:t>σ</a:t>
            </a:r>
            <a:r>
              <a:rPr lang="en-US" altLang="en-US" sz="2800">
                <a:cs typeface="Arial" panose="020B0604020202020204" pitchFamily="34" charset="0"/>
              </a:rPr>
              <a:t> is 40. </a:t>
            </a:r>
            <a:r>
              <a:rPr lang="en-US" altLang="en-US" sz="2800"/>
              <a:t>What was the power of test’s conditions to identify a population mean of 190?</a:t>
            </a:r>
            <a:endParaRPr lang="en-US" altLang="en-US"/>
          </a:p>
        </p:txBody>
      </p:sp>
      <p:graphicFrame>
        <p:nvGraphicFramePr>
          <p:cNvPr id="10242" name="Object 5">
            <a:extLst>
              <a:ext uri="{FF2B5EF4-FFF2-40B4-BE49-F238E27FC236}">
                <a16:creationId xmlns:a16="http://schemas.microsoft.com/office/drawing/2014/main" id="{D1C6E6FB-17B0-BC4A-A7AF-0B02AF39FC23}"/>
              </a:ext>
            </a:extLst>
          </p:cNvPr>
          <p:cNvGraphicFramePr>
            <a:graphicFrameLocks noChangeAspect="1"/>
          </p:cNvGraphicFramePr>
          <p:nvPr/>
        </p:nvGraphicFramePr>
        <p:xfrm>
          <a:off x="2879726" y="2900364"/>
          <a:ext cx="5946775" cy="3665537"/>
        </p:xfrm>
        <a:graphic>
          <a:graphicData uri="http://schemas.openxmlformats.org/presentationml/2006/ole">
            <mc:AlternateContent xmlns:mc="http://schemas.openxmlformats.org/markup-compatibility/2006">
              <mc:Choice xmlns:v="urn:schemas-microsoft-com:vml" Requires="v">
                <p:oleObj spid="_x0000_s46085" name="Equation" r:id="rId3" imgW="21647150" imgH="14484350" progId="Equation.3">
                  <p:embed/>
                </p:oleObj>
              </mc:Choice>
              <mc:Fallback>
                <p:oleObj name="Equation" r:id="rId3" imgW="21647150" imgH="14484350" progId="Equation.3">
                  <p:embed/>
                  <p:pic>
                    <p:nvPicPr>
                      <p:cNvPr id="10242" name="Object 5">
                        <a:extLst>
                          <a:ext uri="{FF2B5EF4-FFF2-40B4-BE49-F238E27FC236}">
                            <a16:creationId xmlns:a16="http://schemas.microsoft.com/office/drawing/2014/main" id="{D1C6E6FB-17B0-BC4A-A7AF-0B02AF39FC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9726" y="2900364"/>
                        <a:ext cx="5946775" cy="366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656643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a:extLst>
              <a:ext uri="{FF2B5EF4-FFF2-40B4-BE49-F238E27FC236}">
                <a16:creationId xmlns:a16="http://schemas.microsoft.com/office/drawing/2014/main" id="{3006289F-3C48-B142-9C6B-461A0250684E}"/>
              </a:ext>
            </a:extLst>
          </p:cNvPr>
          <p:cNvSpPr>
            <a:spLocks noGrp="1" noChangeArrowheads="1"/>
          </p:cNvSpPr>
          <p:nvPr>
            <p:ph type="title"/>
          </p:nvPr>
        </p:nvSpPr>
        <p:spPr/>
        <p:txBody>
          <a:bodyPr/>
          <a:lstStyle/>
          <a:p>
            <a:pPr eaLnBrk="1" hangingPunct="1"/>
            <a:r>
              <a:rPr lang="en-US" altLang="en-US"/>
              <a:t>Reasoning Behind Power</a:t>
            </a:r>
            <a:r>
              <a:rPr lang="en-US" altLang="en-US" sz="4000"/>
              <a:t> </a:t>
            </a:r>
            <a:endParaRPr lang="en-US" altLang="en-US" sz="3200"/>
          </a:p>
        </p:txBody>
      </p:sp>
      <p:sp>
        <p:nvSpPr>
          <p:cNvPr id="35843" name="Rectangle 5">
            <a:extLst>
              <a:ext uri="{FF2B5EF4-FFF2-40B4-BE49-F238E27FC236}">
                <a16:creationId xmlns:a16="http://schemas.microsoft.com/office/drawing/2014/main" id="{9C9C7455-9F5E-DC4E-A1CC-02C958534E29}"/>
              </a:ext>
            </a:extLst>
          </p:cNvPr>
          <p:cNvSpPr>
            <a:spLocks noGrp="1" noChangeArrowheads="1"/>
          </p:cNvSpPr>
          <p:nvPr>
            <p:ph type="body" idx="1"/>
          </p:nvPr>
        </p:nvSpPr>
        <p:spPr/>
        <p:txBody>
          <a:bodyPr>
            <a:normAutofit fontScale="85000" lnSpcReduction="20000"/>
          </a:bodyPr>
          <a:lstStyle/>
          <a:p>
            <a:pPr eaLnBrk="1" hangingPunct="1"/>
            <a:r>
              <a:rPr lang="en-US" altLang="en-US" sz="2800"/>
              <a:t>Competing sampling distributions</a:t>
            </a:r>
          </a:p>
          <a:p>
            <a:pPr lvl="1" eaLnBrk="1" hangingPunct="1">
              <a:buFontTx/>
              <a:buNone/>
            </a:pPr>
            <a:r>
              <a:rPr lang="en-US" altLang="en-US"/>
              <a:t>Top curve (next page) assumes </a:t>
            </a:r>
            <a:r>
              <a:rPr lang="en-US" altLang="en-US" i="1"/>
              <a:t>H</a:t>
            </a:r>
            <a:r>
              <a:rPr lang="en-US" altLang="en-US" baseline="-25000"/>
              <a:t>0</a:t>
            </a:r>
            <a:r>
              <a:rPr lang="en-US" altLang="en-US"/>
              <a:t> is true </a:t>
            </a:r>
          </a:p>
          <a:p>
            <a:pPr lvl="1" eaLnBrk="1" hangingPunct="1">
              <a:buFontTx/>
              <a:buNone/>
            </a:pPr>
            <a:r>
              <a:rPr lang="en-US" altLang="en-US"/>
              <a:t>Bottom curve assumes </a:t>
            </a:r>
            <a:r>
              <a:rPr lang="en-US" altLang="en-US" i="1"/>
              <a:t>H</a:t>
            </a:r>
            <a:r>
              <a:rPr lang="en-US" altLang="en-US" baseline="-25000"/>
              <a:t>a</a:t>
            </a:r>
            <a:r>
              <a:rPr lang="en-US" altLang="en-US"/>
              <a:t> is true</a:t>
            </a:r>
          </a:p>
          <a:p>
            <a:pPr lvl="1" eaLnBrk="1" hangingPunct="1">
              <a:buFontTx/>
              <a:buNone/>
            </a:pPr>
            <a:r>
              <a:rPr lang="el-GR" altLang="en-US">
                <a:cs typeface="Arial" panose="020B0604020202020204" pitchFamily="34" charset="0"/>
              </a:rPr>
              <a:t>α</a:t>
            </a:r>
            <a:r>
              <a:rPr lang="en-US" altLang="en-US">
                <a:cs typeface="Arial" panose="020B0604020202020204" pitchFamily="34" charset="0"/>
              </a:rPr>
              <a:t> is set to 0.05 (two-sided)</a:t>
            </a:r>
          </a:p>
          <a:p>
            <a:pPr eaLnBrk="1" hangingPunct="1"/>
            <a:r>
              <a:rPr lang="en-US" altLang="en-US" sz="2800">
                <a:cs typeface="Arial" panose="020B0604020202020204" pitchFamily="34" charset="0"/>
              </a:rPr>
              <a:t>We will reject </a:t>
            </a:r>
            <a:r>
              <a:rPr lang="en-US" altLang="en-US" sz="2800" i="1">
                <a:cs typeface="Arial" panose="020B0604020202020204" pitchFamily="34" charset="0"/>
              </a:rPr>
              <a:t>H</a:t>
            </a:r>
            <a:r>
              <a:rPr lang="en-US" altLang="en-US" sz="2800" baseline="-25000">
                <a:cs typeface="Arial" panose="020B0604020202020204" pitchFamily="34" charset="0"/>
              </a:rPr>
              <a:t>0</a:t>
            </a:r>
            <a:r>
              <a:rPr lang="en-US" altLang="en-US" sz="2800">
                <a:cs typeface="Arial" panose="020B0604020202020204" pitchFamily="34" charset="0"/>
              </a:rPr>
              <a:t> when a  sample mean exceeds 189.6 (right tail, top curve)</a:t>
            </a:r>
          </a:p>
          <a:p>
            <a:pPr eaLnBrk="1" hangingPunct="1"/>
            <a:r>
              <a:rPr lang="en-US" altLang="en-US" sz="2800">
                <a:cs typeface="Arial" panose="020B0604020202020204" pitchFamily="34" charset="0"/>
              </a:rPr>
              <a:t>The probability of getting a value greater than 189.6 on the bottom curve is 0.5160, corresponding to the power of the test</a:t>
            </a:r>
          </a:p>
        </p:txBody>
      </p:sp>
    </p:spTree>
    <p:extLst>
      <p:ext uri="{BB962C8B-B14F-4D97-AF65-F5344CB8AC3E}">
        <p14:creationId xmlns:p14="http://schemas.microsoft.com/office/powerpoint/2010/main" val="34627602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4">
            <a:extLst>
              <a:ext uri="{FF2B5EF4-FFF2-40B4-BE49-F238E27FC236}">
                <a16:creationId xmlns:a16="http://schemas.microsoft.com/office/drawing/2014/main" id="{C36F23A9-D02E-BB46-BE43-CC80B75071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0063" y="176214"/>
            <a:ext cx="6094412" cy="641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70356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a:extLst>
              <a:ext uri="{FF2B5EF4-FFF2-40B4-BE49-F238E27FC236}">
                <a16:creationId xmlns:a16="http://schemas.microsoft.com/office/drawing/2014/main" id="{68D2A40B-6E70-E547-BD09-64DA8A6A76F0}"/>
              </a:ext>
            </a:extLst>
          </p:cNvPr>
          <p:cNvSpPr>
            <a:spLocks noGrp="1" noChangeArrowheads="1"/>
          </p:cNvSpPr>
          <p:nvPr>
            <p:ph type="title"/>
          </p:nvPr>
        </p:nvSpPr>
        <p:spPr>
          <a:xfrm>
            <a:off x="2349889" y="299816"/>
            <a:ext cx="7729728" cy="1188720"/>
          </a:xfrm>
        </p:spPr>
        <p:txBody>
          <a:bodyPr>
            <a:normAutofit fontScale="90000"/>
          </a:bodyPr>
          <a:lstStyle/>
          <a:p>
            <a:pPr eaLnBrk="1" hangingPunct="1"/>
            <a:r>
              <a:rPr lang="en-US" altLang="en-US" sz="4800"/>
              <a:t>Sample Size Requirements</a:t>
            </a:r>
          </a:p>
        </p:txBody>
      </p:sp>
      <p:sp>
        <p:nvSpPr>
          <p:cNvPr id="11269" name="Rectangle 3">
            <a:extLst>
              <a:ext uri="{FF2B5EF4-FFF2-40B4-BE49-F238E27FC236}">
                <a16:creationId xmlns:a16="http://schemas.microsoft.com/office/drawing/2014/main" id="{F9027B87-F12A-BF48-8226-B4322A22CD22}"/>
              </a:ext>
            </a:extLst>
          </p:cNvPr>
          <p:cNvSpPr>
            <a:spLocks noGrp="1" noChangeArrowheads="1"/>
          </p:cNvSpPr>
          <p:nvPr>
            <p:ph type="body" idx="1"/>
          </p:nvPr>
        </p:nvSpPr>
        <p:spPr>
          <a:xfrm>
            <a:off x="1778000" y="1357313"/>
            <a:ext cx="8699500" cy="5332412"/>
          </a:xfrm>
        </p:spPr>
        <p:txBody>
          <a:bodyPr/>
          <a:lstStyle/>
          <a:p>
            <a:pPr marL="0" indent="0">
              <a:buNone/>
            </a:pPr>
            <a:r>
              <a:rPr lang="en-US" altLang="en-US" sz="2800"/>
              <a:t>Sample size for one-sample </a:t>
            </a:r>
            <a:r>
              <a:rPr lang="en-US" altLang="en-US" sz="2800" i="1"/>
              <a:t>z </a:t>
            </a:r>
            <a:r>
              <a:rPr lang="en-US" altLang="en-US" sz="2800"/>
              <a:t>test: </a:t>
            </a:r>
            <a:br>
              <a:rPr lang="en-US" altLang="en-US" sz="2800"/>
            </a:br>
            <a:br>
              <a:rPr lang="en-US" altLang="en-US" sz="2800"/>
            </a:br>
            <a:br>
              <a:rPr lang="en-US" altLang="en-US" sz="2800"/>
            </a:br>
            <a:endParaRPr lang="en-US" altLang="en-US" sz="2800"/>
          </a:p>
          <a:p>
            <a:pPr marL="0" indent="0">
              <a:buNone/>
            </a:pPr>
            <a:endParaRPr lang="en-US" altLang="en-US" sz="2800"/>
          </a:p>
          <a:p>
            <a:pPr marL="0" indent="0">
              <a:buNone/>
            </a:pPr>
            <a:r>
              <a:rPr lang="en-US" altLang="en-US" sz="2800"/>
              <a:t>where </a:t>
            </a:r>
          </a:p>
          <a:p>
            <a:pPr marL="0" indent="0">
              <a:buNone/>
            </a:pPr>
            <a:r>
              <a:rPr lang="en-US" altLang="en-US" sz="2800"/>
              <a:t>	1 – β </a:t>
            </a:r>
            <a:r>
              <a:rPr lang="en-US" altLang="en-US" sz="2800">
                <a:cs typeface="Arial" panose="020B0604020202020204" pitchFamily="34" charset="0"/>
              </a:rPr>
              <a:t>≡ </a:t>
            </a:r>
            <a:r>
              <a:rPr lang="en-US" altLang="en-US" sz="2800"/>
              <a:t>desired power</a:t>
            </a:r>
          </a:p>
          <a:p>
            <a:pPr marL="0" indent="0">
              <a:buNone/>
            </a:pPr>
            <a:r>
              <a:rPr lang="en-US" altLang="en-US" sz="2800"/>
              <a:t>	α </a:t>
            </a:r>
            <a:r>
              <a:rPr lang="en-US" altLang="en-US" sz="2800">
                <a:cs typeface="Arial" panose="020B0604020202020204" pitchFamily="34" charset="0"/>
              </a:rPr>
              <a:t>≡ </a:t>
            </a:r>
            <a:r>
              <a:rPr lang="en-US" altLang="en-US" sz="2800"/>
              <a:t>desired significance level (two-sided) </a:t>
            </a:r>
          </a:p>
          <a:p>
            <a:pPr marL="0" indent="0">
              <a:buNone/>
            </a:pPr>
            <a:r>
              <a:rPr lang="en-US" altLang="en-US" sz="2800"/>
              <a:t>	σ </a:t>
            </a:r>
            <a:r>
              <a:rPr lang="en-US" altLang="en-US" sz="2800">
                <a:cs typeface="Arial" panose="020B0604020202020204" pitchFamily="34" charset="0"/>
              </a:rPr>
              <a:t>≡ </a:t>
            </a:r>
            <a:r>
              <a:rPr lang="en-US" altLang="en-US" sz="2800"/>
              <a:t>population</a:t>
            </a:r>
            <a:r>
              <a:rPr lang="en-US" altLang="en-US" sz="2800">
                <a:cs typeface="Arial" panose="020B0604020202020204" pitchFamily="34" charset="0"/>
              </a:rPr>
              <a:t> </a:t>
            </a:r>
            <a:r>
              <a:rPr lang="en-US" altLang="en-US" sz="2800"/>
              <a:t>standard deviation</a:t>
            </a:r>
          </a:p>
          <a:p>
            <a:pPr marL="0" indent="0">
              <a:buNone/>
            </a:pPr>
            <a:r>
              <a:rPr lang="en-US" altLang="en-US" sz="2800"/>
              <a:t>	Δ = μ</a:t>
            </a:r>
            <a:r>
              <a:rPr lang="en-US" altLang="en-US" sz="2800" baseline="-25000"/>
              <a:t>0</a:t>
            </a:r>
            <a:r>
              <a:rPr lang="en-US" altLang="en-US" sz="2800"/>
              <a:t> – μ</a:t>
            </a:r>
            <a:r>
              <a:rPr lang="en-US" altLang="en-US" sz="2800" baseline="-25000"/>
              <a:t>a </a:t>
            </a:r>
            <a:r>
              <a:rPr lang="en-US" altLang="en-US" sz="2800">
                <a:cs typeface="Arial" panose="020B0604020202020204" pitchFamily="34" charset="0"/>
              </a:rPr>
              <a:t>≡ </a:t>
            </a:r>
            <a:r>
              <a:rPr lang="en-US" altLang="en-US" sz="2800"/>
              <a:t>the </a:t>
            </a:r>
            <a:r>
              <a:rPr lang="en-US" altLang="en-US" sz="2800" b="1"/>
              <a:t>difference worth detecting</a:t>
            </a:r>
          </a:p>
        </p:txBody>
      </p:sp>
      <p:sp>
        <p:nvSpPr>
          <p:cNvPr id="11270" name="Rectangle 5">
            <a:extLst>
              <a:ext uri="{FF2B5EF4-FFF2-40B4-BE49-F238E27FC236}">
                <a16:creationId xmlns:a16="http://schemas.microsoft.com/office/drawing/2014/main" id="{6C61076A-84B5-AA47-9C7A-9FBBF82A27A7}"/>
              </a:ext>
            </a:extLst>
          </p:cNvPr>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aphicFrame>
        <p:nvGraphicFramePr>
          <p:cNvPr id="11266" name="Object 4">
            <a:extLst>
              <a:ext uri="{FF2B5EF4-FFF2-40B4-BE49-F238E27FC236}">
                <a16:creationId xmlns:a16="http://schemas.microsoft.com/office/drawing/2014/main" id="{61C99AB4-53BC-FA4E-8DB7-94B0424FC6A6}"/>
              </a:ext>
            </a:extLst>
          </p:cNvPr>
          <p:cNvGraphicFramePr>
            <a:graphicFrameLocks noChangeAspect="1"/>
          </p:cNvGraphicFramePr>
          <p:nvPr/>
        </p:nvGraphicFramePr>
        <p:xfrm>
          <a:off x="3633788" y="2070101"/>
          <a:ext cx="4305300" cy="1712913"/>
        </p:xfrm>
        <a:graphic>
          <a:graphicData uri="http://schemas.openxmlformats.org/presentationml/2006/ole">
            <mc:AlternateContent xmlns:mc="http://schemas.openxmlformats.org/markup-compatibility/2006">
              <mc:Choice xmlns:v="urn:schemas-microsoft-com:vml" Requires="v">
                <p:oleObj spid="_x0000_s47109" name="Equation" r:id="rId3" imgW="14630400" imgH="5702300" progId="Equation.3">
                  <p:embed/>
                </p:oleObj>
              </mc:Choice>
              <mc:Fallback>
                <p:oleObj name="Equation" r:id="rId3" imgW="14630400" imgH="5702300" progId="Equation.3">
                  <p:embed/>
                  <p:pic>
                    <p:nvPicPr>
                      <p:cNvPr id="11266" name="Object 4">
                        <a:extLst>
                          <a:ext uri="{FF2B5EF4-FFF2-40B4-BE49-F238E27FC236}">
                            <a16:creationId xmlns:a16="http://schemas.microsoft.com/office/drawing/2014/main" id="{61C99AB4-53BC-FA4E-8DB7-94B0424FC6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3788" y="2070101"/>
                        <a:ext cx="4305300" cy="171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758775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8">
            <a:extLst>
              <a:ext uri="{FF2B5EF4-FFF2-40B4-BE49-F238E27FC236}">
                <a16:creationId xmlns:a16="http://schemas.microsoft.com/office/drawing/2014/main" id="{9B23CFEA-9593-6144-87ED-C9515FB5775E}"/>
              </a:ext>
            </a:extLst>
          </p:cNvPr>
          <p:cNvSpPr>
            <a:spLocks noGrp="1" noChangeArrowheads="1"/>
          </p:cNvSpPr>
          <p:nvPr>
            <p:ph type="title"/>
          </p:nvPr>
        </p:nvSpPr>
        <p:spPr>
          <a:xfrm>
            <a:off x="2231136" y="234958"/>
            <a:ext cx="7729728" cy="1188720"/>
          </a:xfrm>
        </p:spPr>
        <p:txBody>
          <a:bodyPr>
            <a:normAutofit fontScale="90000"/>
          </a:bodyPr>
          <a:lstStyle/>
          <a:p>
            <a:pPr eaLnBrk="1" hangingPunct="1"/>
            <a:r>
              <a:rPr lang="en-US" altLang="en-US" sz="4000"/>
              <a:t>Example: Sample Size Requirement</a:t>
            </a:r>
          </a:p>
        </p:txBody>
      </p:sp>
      <p:sp>
        <p:nvSpPr>
          <p:cNvPr id="12293" name="Rectangle 17">
            <a:extLst>
              <a:ext uri="{FF2B5EF4-FFF2-40B4-BE49-F238E27FC236}">
                <a16:creationId xmlns:a16="http://schemas.microsoft.com/office/drawing/2014/main" id="{C43810A8-350F-8349-A5B2-F14A3C54738E}"/>
              </a:ext>
            </a:extLst>
          </p:cNvPr>
          <p:cNvSpPr>
            <a:spLocks noGrp="1" noChangeArrowheads="1"/>
          </p:cNvSpPr>
          <p:nvPr>
            <p:ph type="body" idx="1"/>
          </p:nvPr>
        </p:nvSpPr>
        <p:spPr>
          <a:xfrm>
            <a:off x="1981200" y="1600200"/>
            <a:ext cx="8229600" cy="4902200"/>
          </a:xfrm>
        </p:spPr>
        <p:txBody>
          <a:bodyPr/>
          <a:lstStyle/>
          <a:p>
            <a:pPr marL="0" indent="0">
              <a:buNone/>
            </a:pPr>
            <a:r>
              <a:rPr lang="en-US" altLang="en-US" sz="2800"/>
              <a:t>How large a sample is needed for a one-sample </a:t>
            </a:r>
            <a:r>
              <a:rPr lang="en-US" altLang="en-US" sz="2800" i="1"/>
              <a:t>z</a:t>
            </a:r>
            <a:r>
              <a:rPr lang="en-US" altLang="en-US" sz="2800"/>
              <a:t> test with 90% power and α = 0.05 (two-tailed) when σ = 40? Let </a:t>
            </a:r>
            <a:r>
              <a:rPr lang="en-US" altLang="en-US" sz="2800" i="1"/>
              <a:t>H</a:t>
            </a:r>
            <a:r>
              <a:rPr lang="en-US" altLang="en-US" sz="2800" baseline="-25000"/>
              <a:t>0</a:t>
            </a:r>
            <a:r>
              <a:rPr lang="en-US" altLang="en-US" sz="2800"/>
              <a:t>: μ = 170 and </a:t>
            </a:r>
            <a:r>
              <a:rPr lang="en-US" altLang="en-US" sz="2800" i="1"/>
              <a:t>H</a:t>
            </a:r>
            <a:r>
              <a:rPr lang="en-US" altLang="en-US" sz="2800" baseline="-25000"/>
              <a:t>a</a:t>
            </a:r>
            <a:r>
              <a:rPr lang="en-US" altLang="en-US" sz="2800"/>
              <a:t>: μ = 190 (thus, Δ = μ</a:t>
            </a:r>
            <a:r>
              <a:rPr lang="en-US" altLang="en-US" sz="2800" baseline="-25000"/>
              <a:t>0</a:t>
            </a:r>
            <a:r>
              <a:rPr lang="en-US" altLang="en-US" sz="2800"/>
              <a:t> − μ</a:t>
            </a:r>
            <a:r>
              <a:rPr lang="en-US" altLang="en-US" sz="2800" baseline="-25000"/>
              <a:t>a</a:t>
            </a:r>
            <a:r>
              <a:rPr lang="en-US" altLang="en-US" sz="2800"/>
              <a:t> = 170 – 190 = −20)</a:t>
            </a:r>
          </a:p>
          <a:p>
            <a:pPr marL="0" indent="0"/>
            <a:endParaRPr lang="en-US" altLang="en-US" sz="2800" i="1"/>
          </a:p>
          <a:p>
            <a:pPr marL="0" indent="0"/>
            <a:endParaRPr lang="en-US" altLang="en-US" sz="2800" i="1"/>
          </a:p>
          <a:p>
            <a:pPr marL="0" indent="0"/>
            <a:endParaRPr lang="en-US" altLang="en-US" sz="2800" i="1"/>
          </a:p>
          <a:p>
            <a:pPr marL="0" indent="0"/>
            <a:endParaRPr lang="en-US" altLang="en-US" sz="2800"/>
          </a:p>
          <a:p>
            <a:pPr marL="0" indent="0">
              <a:buNone/>
            </a:pPr>
            <a:r>
              <a:rPr lang="en-US" altLang="en-US" sz="2800"/>
              <a:t>Round up to 42 to ensure adequate power.</a:t>
            </a:r>
          </a:p>
        </p:txBody>
      </p:sp>
      <p:sp>
        <p:nvSpPr>
          <p:cNvPr id="12294" name="Rectangle 14">
            <a:extLst>
              <a:ext uri="{FF2B5EF4-FFF2-40B4-BE49-F238E27FC236}">
                <a16:creationId xmlns:a16="http://schemas.microsoft.com/office/drawing/2014/main" id="{F4DC2BC1-1C3C-7F41-B1DF-2DCB5617EC0F}"/>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aphicFrame>
        <p:nvGraphicFramePr>
          <p:cNvPr id="12290" name="Object 13">
            <a:extLst>
              <a:ext uri="{FF2B5EF4-FFF2-40B4-BE49-F238E27FC236}">
                <a16:creationId xmlns:a16="http://schemas.microsoft.com/office/drawing/2014/main" id="{F502FDB3-B59C-3A44-8C03-B5F55DE37215}"/>
              </a:ext>
            </a:extLst>
          </p:cNvPr>
          <p:cNvGraphicFramePr>
            <a:graphicFrameLocks noChangeAspect="1"/>
          </p:cNvGraphicFramePr>
          <p:nvPr/>
        </p:nvGraphicFramePr>
        <p:xfrm>
          <a:off x="2124076" y="3711576"/>
          <a:ext cx="7993063" cy="1357313"/>
        </p:xfrm>
        <a:graphic>
          <a:graphicData uri="http://schemas.openxmlformats.org/presentationml/2006/ole">
            <mc:AlternateContent xmlns:mc="http://schemas.openxmlformats.org/markup-compatibility/2006">
              <mc:Choice xmlns:v="urn:schemas-microsoft-com:vml" Requires="v">
                <p:oleObj spid="_x0000_s48133" name="Equation" r:id="rId3" imgW="29552900" imgH="4972050" progId="Equation.3">
                  <p:embed/>
                </p:oleObj>
              </mc:Choice>
              <mc:Fallback>
                <p:oleObj name="Equation" r:id="rId3" imgW="29552900" imgH="4972050" progId="Equation.3">
                  <p:embed/>
                  <p:pic>
                    <p:nvPicPr>
                      <p:cNvPr id="12290" name="Object 13">
                        <a:extLst>
                          <a:ext uri="{FF2B5EF4-FFF2-40B4-BE49-F238E27FC236}">
                            <a16:creationId xmlns:a16="http://schemas.microsoft.com/office/drawing/2014/main" id="{F502FDB3-B59C-3A44-8C03-B5F55DE372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6" y="3711576"/>
                        <a:ext cx="7993063"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93475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A0E5D-7EBA-134E-A42E-820D90497D30}"/>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529C98E2-9A2A-BB46-ACE8-3BF9F48CCC77}"/>
              </a:ext>
            </a:extLst>
          </p:cNvPr>
          <p:cNvPicPr>
            <a:picLocks noGrp="1" noChangeAspect="1"/>
          </p:cNvPicPr>
          <p:nvPr>
            <p:ph idx="1"/>
          </p:nvPr>
        </p:nvPicPr>
        <p:blipFill>
          <a:blip r:embed="rId2"/>
          <a:stretch>
            <a:fillRect/>
          </a:stretch>
        </p:blipFill>
        <p:spPr>
          <a:xfrm>
            <a:off x="1371600" y="-557213"/>
            <a:ext cx="8701088" cy="6671469"/>
          </a:xfrm>
          <a:prstGeom prst="rect">
            <a:avLst/>
          </a:prstGeom>
        </p:spPr>
      </p:pic>
    </p:spTree>
    <p:extLst>
      <p:ext uri="{BB962C8B-B14F-4D97-AF65-F5344CB8AC3E}">
        <p14:creationId xmlns:p14="http://schemas.microsoft.com/office/powerpoint/2010/main" val="32655522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4">
            <a:extLst>
              <a:ext uri="{FF2B5EF4-FFF2-40B4-BE49-F238E27FC236}">
                <a16:creationId xmlns:a16="http://schemas.microsoft.com/office/drawing/2014/main" id="{1AA4F769-30D8-4148-A0CB-71AD7C69E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6526" y="277813"/>
            <a:ext cx="6850063" cy="636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Text Box 5">
            <a:extLst>
              <a:ext uri="{FF2B5EF4-FFF2-40B4-BE49-F238E27FC236}">
                <a16:creationId xmlns:a16="http://schemas.microsoft.com/office/drawing/2014/main" id="{762522AB-C093-B641-899B-BE349A2D9879}"/>
              </a:ext>
            </a:extLst>
          </p:cNvPr>
          <p:cNvSpPr txBox="1">
            <a:spLocks noChangeArrowheads="1"/>
          </p:cNvSpPr>
          <p:nvPr/>
        </p:nvSpPr>
        <p:spPr bwMode="auto">
          <a:xfrm>
            <a:off x="6810376" y="515938"/>
            <a:ext cx="3857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en-US" altLang="en-US" sz="2800"/>
          </a:p>
        </p:txBody>
      </p:sp>
      <p:sp>
        <p:nvSpPr>
          <p:cNvPr id="37892" name="Text Box 6">
            <a:extLst>
              <a:ext uri="{FF2B5EF4-FFF2-40B4-BE49-F238E27FC236}">
                <a16:creationId xmlns:a16="http://schemas.microsoft.com/office/drawing/2014/main" id="{31766F79-D04B-FC44-AE3B-1D26FA6478D4}"/>
              </a:ext>
            </a:extLst>
          </p:cNvPr>
          <p:cNvSpPr txBox="1">
            <a:spLocks noChangeArrowheads="1"/>
          </p:cNvSpPr>
          <p:nvPr/>
        </p:nvSpPr>
        <p:spPr bwMode="auto">
          <a:xfrm>
            <a:off x="6448426" y="525464"/>
            <a:ext cx="3914775" cy="955675"/>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800"/>
              <a:t>Illustration: conditions for 90% power.</a:t>
            </a:r>
          </a:p>
        </p:txBody>
      </p:sp>
    </p:spTree>
    <p:extLst>
      <p:ext uri="{BB962C8B-B14F-4D97-AF65-F5344CB8AC3E}">
        <p14:creationId xmlns:p14="http://schemas.microsoft.com/office/powerpoint/2010/main" val="990667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D0DF27D0-E3D0-C54A-AC88-E5A549EC99CD}"/>
              </a:ext>
            </a:extLst>
          </p:cNvPr>
          <p:cNvSpPr>
            <a:spLocks noGrp="1" noChangeArrowheads="1"/>
          </p:cNvSpPr>
          <p:nvPr>
            <p:ph type="title"/>
          </p:nvPr>
        </p:nvSpPr>
        <p:spPr>
          <a:xfrm>
            <a:off x="2057400" y="152400"/>
            <a:ext cx="7772400" cy="533400"/>
          </a:xfrm>
        </p:spPr>
        <p:txBody>
          <a:bodyPr>
            <a:normAutofit fontScale="90000"/>
          </a:bodyPr>
          <a:lstStyle/>
          <a:p>
            <a:r>
              <a:rPr lang="en-US" altLang="en-US" sz="3600"/>
              <a:t>Hypothesis Testing</a:t>
            </a:r>
          </a:p>
        </p:txBody>
      </p:sp>
      <p:sp>
        <p:nvSpPr>
          <p:cNvPr id="2051" name="Rectangle 3">
            <a:extLst>
              <a:ext uri="{FF2B5EF4-FFF2-40B4-BE49-F238E27FC236}">
                <a16:creationId xmlns:a16="http://schemas.microsoft.com/office/drawing/2014/main" id="{6DF9EBA9-3B6D-144C-9E4B-210F7B832142}"/>
              </a:ext>
            </a:extLst>
          </p:cNvPr>
          <p:cNvSpPr>
            <a:spLocks noGrp="1" noChangeArrowheads="1"/>
          </p:cNvSpPr>
          <p:nvPr>
            <p:ph type="body" idx="1"/>
          </p:nvPr>
        </p:nvSpPr>
        <p:spPr>
          <a:xfrm>
            <a:off x="1676400" y="990600"/>
            <a:ext cx="8763000" cy="5562600"/>
          </a:xfrm>
        </p:spPr>
        <p:txBody>
          <a:bodyPr>
            <a:normAutofit lnSpcReduction="10000"/>
          </a:bodyPr>
          <a:lstStyle/>
          <a:p>
            <a:r>
              <a:rPr lang="en-US" altLang="en-US" sz="2800"/>
              <a:t>Goal: Make statement(s) regarding unknown population parameter values based on sample data</a:t>
            </a:r>
          </a:p>
          <a:p>
            <a:r>
              <a:rPr lang="en-US" altLang="en-US" sz="2800"/>
              <a:t>Elements of a hypothesis test:</a:t>
            </a:r>
          </a:p>
          <a:p>
            <a:pPr lvl="1"/>
            <a:r>
              <a:rPr lang="en-US" altLang="en-US" sz="2400" b="1"/>
              <a:t>Null hypothesis - </a:t>
            </a:r>
            <a:r>
              <a:rPr lang="en-US" altLang="en-US" sz="2400"/>
              <a:t>Statement regarding the value(s) of unknown parameter(s). Typically will imply no association between explanatory and response variables in our applications (will always contain an equality)</a:t>
            </a:r>
          </a:p>
          <a:p>
            <a:pPr lvl="1"/>
            <a:r>
              <a:rPr lang="en-US" altLang="en-US" sz="2400" b="1"/>
              <a:t>Alternative hypothesis</a:t>
            </a:r>
            <a:r>
              <a:rPr lang="en-US" altLang="en-US" sz="2400"/>
              <a:t> - Statement contradictory to the null hypothesis (will always contain an inequality)</a:t>
            </a:r>
          </a:p>
          <a:p>
            <a:pPr lvl="1"/>
            <a:r>
              <a:rPr lang="en-US" altLang="en-US" sz="2400" b="1"/>
              <a:t>Test statistic - </a:t>
            </a:r>
            <a:r>
              <a:rPr lang="en-US" altLang="en-US" sz="2400"/>
              <a:t>Quantity based on sample data and null hypothesis used to test between null and alternative hypotheses</a:t>
            </a:r>
          </a:p>
          <a:p>
            <a:pPr lvl="1"/>
            <a:r>
              <a:rPr lang="en-US" altLang="en-US" sz="2400" b="1"/>
              <a:t>Rejection region -</a:t>
            </a:r>
            <a:r>
              <a:rPr lang="en-US" altLang="en-US" sz="2400"/>
              <a:t> Values of the test statistic for which we reject the null in favor of the alternative hypothesis</a:t>
            </a:r>
          </a:p>
        </p:txBody>
      </p:sp>
    </p:spTree>
    <p:extLst>
      <p:ext uri="{BB962C8B-B14F-4D97-AF65-F5344CB8AC3E}">
        <p14:creationId xmlns:p14="http://schemas.microsoft.com/office/powerpoint/2010/main" val="28082717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04414ACD-105F-EB41-931C-D38D389D4875}"/>
              </a:ext>
            </a:extLst>
          </p:cNvPr>
          <p:cNvSpPr>
            <a:spLocks noGrp="1" noChangeArrowheads="1"/>
          </p:cNvSpPr>
          <p:nvPr>
            <p:ph type="title"/>
          </p:nvPr>
        </p:nvSpPr>
        <p:spPr>
          <a:xfrm>
            <a:off x="2133600" y="304800"/>
            <a:ext cx="7772400" cy="685800"/>
          </a:xfrm>
        </p:spPr>
        <p:txBody>
          <a:bodyPr>
            <a:normAutofit fontScale="90000"/>
          </a:bodyPr>
          <a:lstStyle/>
          <a:p>
            <a:r>
              <a:rPr lang="en-US" altLang="en-US" sz="3600"/>
              <a:t>Hypothesis Testing</a:t>
            </a:r>
          </a:p>
        </p:txBody>
      </p:sp>
      <p:graphicFrame>
        <p:nvGraphicFramePr>
          <p:cNvPr id="7171" name="Object 3">
            <a:extLst>
              <a:ext uri="{FF2B5EF4-FFF2-40B4-BE49-F238E27FC236}">
                <a16:creationId xmlns:a16="http://schemas.microsoft.com/office/drawing/2014/main" id="{CC1F3E9A-613F-4442-A241-3343EB7FEC6D}"/>
              </a:ext>
            </a:extLst>
          </p:cNvPr>
          <p:cNvGraphicFramePr>
            <a:graphicFrameLocks noGrp="1" noChangeAspect="1"/>
          </p:cNvGraphicFramePr>
          <p:nvPr>
            <p:ph type="tbl" idx="1"/>
          </p:nvPr>
        </p:nvGraphicFramePr>
        <p:xfrm>
          <a:off x="2209801" y="1295401"/>
          <a:ext cx="7756525" cy="4022725"/>
        </p:xfrm>
        <a:graphic>
          <a:graphicData uri="http://schemas.openxmlformats.org/presentationml/2006/ole">
            <mc:AlternateContent xmlns:mc="http://schemas.openxmlformats.org/markup-compatibility/2006">
              <mc:Choice xmlns:v="urn:schemas-microsoft-com:vml" Requires="v">
                <p:oleObj spid="_x0000_s49161" name="Document" r:id="rId3" imgW="23933150" imgH="12426950" progId="Word.Document.8">
                  <p:embed/>
                </p:oleObj>
              </mc:Choice>
              <mc:Fallback>
                <p:oleObj name="Document" r:id="rId3" imgW="23933150" imgH="12426950" progId="Word.Document.8">
                  <p:embed/>
                  <p:pic>
                    <p:nvPicPr>
                      <p:cNvPr id="7171" name="Object 3">
                        <a:extLst>
                          <a:ext uri="{FF2B5EF4-FFF2-40B4-BE49-F238E27FC236}">
                            <a16:creationId xmlns:a16="http://schemas.microsoft.com/office/drawing/2014/main" id="{CC1F3E9A-613F-4442-A241-3343EB7FEC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1" y="1295401"/>
                        <a:ext cx="7756525" cy="4022725"/>
                      </a:xfrm>
                      <a:prstGeom prst="rect">
                        <a:avLst/>
                      </a:prstGeom>
                    </p:spPr>
                  </p:pic>
                </p:oleObj>
              </mc:Fallback>
            </mc:AlternateContent>
          </a:graphicData>
        </a:graphic>
      </p:graphicFrame>
      <p:sp>
        <p:nvSpPr>
          <p:cNvPr id="7181" name="Line 13">
            <a:extLst>
              <a:ext uri="{FF2B5EF4-FFF2-40B4-BE49-F238E27FC236}">
                <a16:creationId xmlns:a16="http://schemas.microsoft.com/office/drawing/2014/main" id="{C64D2C72-F76C-F84E-9C2F-9D64FE41600F}"/>
              </a:ext>
            </a:extLst>
          </p:cNvPr>
          <p:cNvSpPr>
            <a:spLocks noChangeShapeType="1"/>
          </p:cNvSpPr>
          <p:nvPr/>
        </p:nvSpPr>
        <p:spPr bwMode="auto">
          <a:xfrm>
            <a:off x="4267200" y="2362200"/>
            <a:ext cx="0" cy="2590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2" name="Line 14">
            <a:extLst>
              <a:ext uri="{FF2B5EF4-FFF2-40B4-BE49-F238E27FC236}">
                <a16:creationId xmlns:a16="http://schemas.microsoft.com/office/drawing/2014/main" id="{79104A7A-C3EA-B849-844F-53D100BD7D1F}"/>
              </a:ext>
            </a:extLst>
          </p:cNvPr>
          <p:cNvSpPr>
            <a:spLocks noChangeShapeType="1"/>
          </p:cNvSpPr>
          <p:nvPr/>
        </p:nvSpPr>
        <p:spPr bwMode="auto">
          <a:xfrm>
            <a:off x="4267200" y="2362200"/>
            <a:ext cx="563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3" name="Line 15">
            <a:extLst>
              <a:ext uri="{FF2B5EF4-FFF2-40B4-BE49-F238E27FC236}">
                <a16:creationId xmlns:a16="http://schemas.microsoft.com/office/drawing/2014/main" id="{7D7EAC81-8F6E-C741-B5B8-A3563EB2EC77}"/>
              </a:ext>
            </a:extLst>
          </p:cNvPr>
          <p:cNvSpPr>
            <a:spLocks noChangeShapeType="1"/>
          </p:cNvSpPr>
          <p:nvPr/>
        </p:nvSpPr>
        <p:spPr bwMode="auto">
          <a:xfrm>
            <a:off x="9906000" y="2362200"/>
            <a:ext cx="0" cy="2590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4" name="Line 16">
            <a:extLst>
              <a:ext uri="{FF2B5EF4-FFF2-40B4-BE49-F238E27FC236}">
                <a16:creationId xmlns:a16="http://schemas.microsoft.com/office/drawing/2014/main" id="{3CAEAD6F-ADB9-F44E-AE3E-D7AA8737786C}"/>
              </a:ext>
            </a:extLst>
          </p:cNvPr>
          <p:cNvSpPr>
            <a:spLocks noChangeShapeType="1"/>
          </p:cNvSpPr>
          <p:nvPr/>
        </p:nvSpPr>
        <p:spPr bwMode="auto">
          <a:xfrm>
            <a:off x="7162800" y="2362200"/>
            <a:ext cx="0" cy="2590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5" name="Line 17">
            <a:extLst>
              <a:ext uri="{FF2B5EF4-FFF2-40B4-BE49-F238E27FC236}">
                <a16:creationId xmlns:a16="http://schemas.microsoft.com/office/drawing/2014/main" id="{FEED4FF2-E3F4-2049-A540-B5844CA0D270}"/>
              </a:ext>
            </a:extLst>
          </p:cNvPr>
          <p:cNvSpPr>
            <a:spLocks noChangeShapeType="1"/>
          </p:cNvSpPr>
          <p:nvPr/>
        </p:nvSpPr>
        <p:spPr bwMode="auto">
          <a:xfrm>
            <a:off x="4267200" y="3581400"/>
            <a:ext cx="563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6" name="Line 18">
            <a:extLst>
              <a:ext uri="{FF2B5EF4-FFF2-40B4-BE49-F238E27FC236}">
                <a16:creationId xmlns:a16="http://schemas.microsoft.com/office/drawing/2014/main" id="{BCFE012A-6D8C-984B-A9CA-C24EC895EFA0}"/>
              </a:ext>
            </a:extLst>
          </p:cNvPr>
          <p:cNvSpPr>
            <a:spLocks noChangeShapeType="1"/>
          </p:cNvSpPr>
          <p:nvPr/>
        </p:nvSpPr>
        <p:spPr bwMode="auto">
          <a:xfrm>
            <a:off x="4267200" y="48768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8" name="Line 20">
            <a:extLst>
              <a:ext uri="{FF2B5EF4-FFF2-40B4-BE49-F238E27FC236}">
                <a16:creationId xmlns:a16="http://schemas.microsoft.com/office/drawing/2014/main" id="{D82FCC87-B863-D447-8DA9-46098CAA9C27}"/>
              </a:ext>
            </a:extLst>
          </p:cNvPr>
          <p:cNvSpPr>
            <a:spLocks noChangeShapeType="1"/>
          </p:cNvSpPr>
          <p:nvPr/>
        </p:nvSpPr>
        <p:spPr bwMode="auto">
          <a:xfrm>
            <a:off x="7162800" y="48768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9" name="Line 21">
            <a:extLst>
              <a:ext uri="{FF2B5EF4-FFF2-40B4-BE49-F238E27FC236}">
                <a16:creationId xmlns:a16="http://schemas.microsoft.com/office/drawing/2014/main" id="{A344D116-5EB6-DA4D-9DF0-C7C5E627A2EB}"/>
              </a:ext>
            </a:extLst>
          </p:cNvPr>
          <p:cNvSpPr>
            <a:spLocks noChangeShapeType="1"/>
          </p:cNvSpPr>
          <p:nvPr/>
        </p:nvSpPr>
        <p:spPr bwMode="auto">
          <a:xfrm>
            <a:off x="9906000" y="48768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0" name="Line 22">
            <a:extLst>
              <a:ext uri="{FF2B5EF4-FFF2-40B4-BE49-F238E27FC236}">
                <a16:creationId xmlns:a16="http://schemas.microsoft.com/office/drawing/2014/main" id="{553C9279-7B33-5D41-8362-C9DE6AC52A42}"/>
              </a:ext>
            </a:extLst>
          </p:cNvPr>
          <p:cNvSpPr>
            <a:spLocks noChangeShapeType="1"/>
          </p:cNvSpPr>
          <p:nvPr/>
        </p:nvSpPr>
        <p:spPr bwMode="auto">
          <a:xfrm flipH="1" flipV="1">
            <a:off x="2438400" y="1752600"/>
            <a:ext cx="1828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7191" name="Object 23">
            <a:extLst>
              <a:ext uri="{FF2B5EF4-FFF2-40B4-BE49-F238E27FC236}">
                <a16:creationId xmlns:a16="http://schemas.microsoft.com/office/drawing/2014/main" id="{71C8E2AC-6D86-5B4B-B017-6870D3D1B0CB}"/>
              </a:ext>
            </a:extLst>
          </p:cNvPr>
          <p:cNvGraphicFramePr>
            <a:graphicFrameLocks noChangeAspect="1"/>
          </p:cNvGraphicFramePr>
          <p:nvPr/>
        </p:nvGraphicFramePr>
        <p:xfrm>
          <a:off x="3352800" y="5486401"/>
          <a:ext cx="5715000" cy="417513"/>
        </p:xfrm>
        <a:graphic>
          <a:graphicData uri="http://schemas.openxmlformats.org/presentationml/2006/ole">
            <mc:AlternateContent xmlns:mc="http://schemas.openxmlformats.org/markup-compatibility/2006">
              <mc:Choice xmlns:v="urn:schemas-microsoft-com:vml" Requires="v">
                <p:oleObj spid="_x0000_s49162" name="Equation" r:id="rId5" imgW="31743650" imgH="2343150" progId="Equation.3">
                  <p:embed/>
                </p:oleObj>
              </mc:Choice>
              <mc:Fallback>
                <p:oleObj name="Equation" r:id="rId5" imgW="31743650" imgH="2343150" progId="Equation.3">
                  <p:embed/>
                  <p:pic>
                    <p:nvPicPr>
                      <p:cNvPr id="7191" name="Object 23">
                        <a:extLst>
                          <a:ext uri="{FF2B5EF4-FFF2-40B4-BE49-F238E27FC236}">
                            <a16:creationId xmlns:a16="http://schemas.microsoft.com/office/drawing/2014/main" id="{71C8E2AC-6D86-5B4B-B017-6870D3D1B0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5486401"/>
                        <a:ext cx="5715000"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92" name="Text Box 24">
            <a:extLst>
              <a:ext uri="{FF2B5EF4-FFF2-40B4-BE49-F238E27FC236}">
                <a16:creationId xmlns:a16="http://schemas.microsoft.com/office/drawing/2014/main" id="{BACBF15C-B286-9241-8B48-5C6B24AECC7E}"/>
              </a:ext>
            </a:extLst>
          </p:cNvPr>
          <p:cNvSpPr txBox="1">
            <a:spLocks noChangeArrowheads="1"/>
          </p:cNvSpPr>
          <p:nvPr/>
        </p:nvSpPr>
        <p:spPr bwMode="auto">
          <a:xfrm>
            <a:off x="2362200" y="6096000"/>
            <a:ext cx="7467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en-US" sz="2000"/>
              <a:t> </a:t>
            </a:r>
            <a:r>
              <a:rPr lang="en-US" altLang="en-US"/>
              <a:t>Goal:</a:t>
            </a:r>
            <a:r>
              <a:rPr lang="en-US" altLang="en-US" sz="2000"/>
              <a:t> </a:t>
            </a:r>
            <a:r>
              <a:rPr lang="en-US" altLang="en-US"/>
              <a:t>Keep </a:t>
            </a:r>
            <a:r>
              <a:rPr lang="en-US" altLang="en-US" i="1">
                <a:latin typeface="Symbol" pitchFamily="2" charset="2"/>
              </a:rPr>
              <a:t>a</a:t>
            </a:r>
            <a:r>
              <a:rPr lang="en-US" altLang="en-US" i="1"/>
              <a:t>, </a:t>
            </a:r>
            <a:r>
              <a:rPr lang="en-US" altLang="en-US" i="1">
                <a:latin typeface="Symbol" pitchFamily="2" charset="2"/>
              </a:rPr>
              <a:t>b  </a:t>
            </a:r>
            <a:r>
              <a:rPr lang="en-US" altLang="en-US"/>
              <a:t>reasonably small</a:t>
            </a:r>
            <a:endParaRPr lang="en-US" altLang="en-US" sz="2000"/>
          </a:p>
        </p:txBody>
      </p:sp>
    </p:spTree>
    <p:extLst>
      <p:ext uri="{BB962C8B-B14F-4D97-AF65-F5344CB8AC3E}">
        <p14:creationId xmlns:p14="http://schemas.microsoft.com/office/powerpoint/2010/main" val="40343912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8BDE6C9-F250-8146-B0AA-AA214F9D43C1}"/>
              </a:ext>
            </a:extLst>
          </p:cNvPr>
          <p:cNvSpPr>
            <a:spLocks noGrp="1" noChangeArrowheads="1"/>
          </p:cNvSpPr>
          <p:nvPr>
            <p:ph type="title"/>
          </p:nvPr>
        </p:nvSpPr>
        <p:spPr>
          <a:xfrm>
            <a:off x="2209800" y="152400"/>
            <a:ext cx="7772400" cy="609600"/>
          </a:xfrm>
        </p:spPr>
        <p:txBody>
          <a:bodyPr>
            <a:noAutofit/>
          </a:bodyPr>
          <a:lstStyle/>
          <a:p>
            <a:r>
              <a:rPr lang="en-US" altLang="en-US" sz="2400" dirty="0"/>
              <a:t>Example - Efficacy Test for New drug</a:t>
            </a:r>
          </a:p>
        </p:txBody>
      </p:sp>
      <p:sp>
        <p:nvSpPr>
          <p:cNvPr id="3075" name="Rectangle 3">
            <a:extLst>
              <a:ext uri="{FF2B5EF4-FFF2-40B4-BE49-F238E27FC236}">
                <a16:creationId xmlns:a16="http://schemas.microsoft.com/office/drawing/2014/main" id="{A88A428D-A671-5141-B073-86A73DD0B9F4}"/>
              </a:ext>
            </a:extLst>
          </p:cNvPr>
          <p:cNvSpPr>
            <a:spLocks noGrp="1" noChangeArrowheads="1"/>
          </p:cNvSpPr>
          <p:nvPr>
            <p:ph type="body" idx="1"/>
          </p:nvPr>
        </p:nvSpPr>
        <p:spPr>
          <a:xfrm>
            <a:off x="2209800" y="914400"/>
            <a:ext cx="7772400" cy="5181600"/>
          </a:xfrm>
        </p:spPr>
        <p:txBody>
          <a:bodyPr/>
          <a:lstStyle/>
          <a:p>
            <a:r>
              <a:rPr lang="en-US" altLang="en-US" sz="2800"/>
              <a:t>Drug company has new drug, wishes to compare it with current standard treatment</a:t>
            </a:r>
          </a:p>
          <a:p>
            <a:r>
              <a:rPr lang="en-US" altLang="en-US" sz="2800"/>
              <a:t>Federal regulators tell company that they must demonstrate that new drug is better than current treatment to receive approval</a:t>
            </a:r>
          </a:p>
          <a:p>
            <a:r>
              <a:rPr lang="en-US" altLang="en-US" sz="2800"/>
              <a:t>Firm runs clinical trial where some patients receive new drug, and others receive standard treatment</a:t>
            </a:r>
          </a:p>
          <a:p>
            <a:r>
              <a:rPr lang="en-US" altLang="en-US" sz="2800"/>
              <a:t>Numeric response of therapeutic effect is obtained (higher scores are better).</a:t>
            </a:r>
          </a:p>
          <a:p>
            <a:r>
              <a:rPr lang="en-US" altLang="en-US" sz="2800"/>
              <a:t>Parameter of interest:  </a:t>
            </a:r>
            <a:r>
              <a:rPr lang="en-US" altLang="en-US" sz="2800" i="1">
                <a:latin typeface="Symbol" pitchFamily="2" charset="2"/>
              </a:rPr>
              <a:t>m</a:t>
            </a:r>
            <a:r>
              <a:rPr lang="en-US" altLang="en-US" sz="2800" baseline="-25000"/>
              <a:t>New</a:t>
            </a:r>
            <a:r>
              <a:rPr lang="en-US" altLang="en-US" sz="2800"/>
              <a:t> - </a:t>
            </a:r>
            <a:r>
              <a:rPr lang="en-US" altLang="en-US" sz="2800" i="1">
                <a:latin typeface="Symbol" pitchFamily="2" charset="2"/>
              </a:rPr>
              <a:t>m</a:t>
            </a:r>
            <a:r>
              <a:rPr lang="en-US" altLang="en-US" sz="2800" baseline="-25000"/>
              <a:t>Std</a:t>
            </a:r>
            <a:endParaRPr lang="en-US" altLang="en-US" sz="2800"/>
          </a:p>
        </p:txBody>
      </p:sp>
    </p:spTree>
    <p:extLst>
      <p:ext uri="{BB962C8B-B14F-4D97-AF65-F5344CB8AC3E}">
        <p14:creationId xmlns:p14="http://schemas.microsoft.com/office/powerpoint/2010/main" val="28220712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8E02537-6012-9D48-9ECF-3BDB086926C1}"/>
              </a:ext>
            </a:extLst>
          </p:cNvPr>
          <p:cNvSpPr>
            <a:spLocks noGrp="1" noChangeArrowheads="1"/>
          </p:cNvSpPr>
          <p:nvPr>
            <p:ph type="title"/>
          </p:nvPr>
        </p:nvSpPr>
        <p:spPr>
          <a:xfrm>
            <a:off x="2209800" y="381000"/>
            <a:ext cx="7772400" cy="838200"/>
          </a:xfrm>
        </p:spPr>
        <p:txBody>
          <a:bodyPr>
            <a:normAutofit fontScale="90000"/>
          </a:bodyPr>
          <a:lstStyle/>
          <a:p>
            <a:r>
              <a:rPr lang="en-US" altLang="en-US" sz="3600"/>
              <a:t>Example - Efficacy Test for New drug</a:t>
            </a:r>
          </a:p>
        </p:txBody>
      </p:sp>
      <p:sp>
        <p:nvSpPr>
          <p:cNvPr id="4099" name="Rectangle 3">
            <a:extLst>
              <a:ext uri="{FF2B5EF4-FFF2-40B4-BE49-F238E27FC236}">
                <a16:creationId xmlns:a16="http://schemas.microsoft.com/office/drawing/2014/main" id="{D81F8345-76A4-134E-8FA0-AF21518380CF}"/>
              </a:ext>
            </a:extLst>
          </p:cNvPr>
          <p:cNvSpPr>
            <a:spLocks noGrp="1" noChangeArrowheads="1"/>
          </p:cNvSpPr>
          <p:nvPr>
            <p:ph type="body" idx="1"/>
          </p:nvPr>
        </p:nvSpPr>
        <p:spPr>
          <a:xfrm>
            <a:off x="1828800" y="1447800"/>
            <a:ext cx="8458200" cy="609600"/>
          </a:xfrm>
        </p:spPr>
        <p:txBody>
          <a:bodyPr/>
          <a:lstStyle/>
          <a:p>
            <a:r>
              <a:rPr lang="en-US" altLang="en-US" sz="2400" b="1"/>
              <a:t>Null hypothesis - </a:t>
            </a:r>
            <a:r>
              <a:rPr lang="en-US" altLang="en-US" sz="2400"/>
              <a:t>New drug is no better than standard trt</a:t>
            </a:r>
            <a:endParaRPr lang="en-US" altLang="en-US" sz="2400" b="1"/>
          </a:p>
        </p:txBody>
      </p:sp>
      <p:graphicFrame>
        <p:nvGraphicFramePr>
          <p:cNvPr id="4100" name="Object 4">
            <a:extLst>
              <a:ext uri="{FF2B5EF4-FFF2-40B4-BE49-F238E27FC236}">
                <a16:creationId xmlns:a16="http://schemas.microsoft.com/office/drawing/2014/main" id="{DE72FEA4-9C0E-5246-9769-ADA220E07E29}"/>
              </a:ext>
            </a:extLst>
          </p:cNvPr>
          <p:cNvGraphicFramePr>
            <a:graphicFrameLocks noChangeAspect="1"/>
          </p:cNvGraphicFramePr>
          <p:nvPr/>
        </p:nvGraphicFramePr>
        <p:xfrm>
          <a:off x="2743200" y="2133601"/>
          <a:ext cx="5638800" cy="525463"/>
        </p:xfrm>
        <a:graphic>
          <a:graphicData uri="http://schemas.openxmlformats.org/presentationml/2006/ole">
            <mc:AlternateContent xmlns:mc="http://schemas.openxmlformats.org/markup-compatibility/2006">
              <mc:Choice xmlns:v="urn:schemas-microsoft-com:vml" Requires="v">
                <p:oleObj spid="_x0000_s50189" name="Equation" r:id="rId3" imgW="28232100" imgH="2635250" progId="Equation.3">
                  <p:embed/>
                </p:oleObj>
              </mc:Choice>
              <mc:Fallback>
                <p:oleObj name="Equation" r:id="rId3" imgW="28232100" imgH="2635250" progId="Equation.3">
                  <p:embed/>
                  <p:pic>
                    <p:nvPicPr>
                      <p:cNvPr id="4100" name="Object 4">
                        <a:extLst>
                          <a:ext uri="{FF2B5EF4-FFF2-40B4-BE49-F238E27FC236}">
                            <a16:creationId xmlns:a16="http://schemas.microsoft.com/office/drawing/2014/main" id="{DE72FEA4-9C0E-5246-9769-ADA220E07E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133601"/>
                        <a:ext cx="5638800"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1" name="Text Box 5">
            <a:extLst>
              <a:ext uri="{FF2B5EF4-FFF2-40B4-BE49-F238E27FC236}">
                <a16:creationId xmlns:a16="http://schemas.microsoft.com/office/drawing/2014/main" id="{D08A6F9E-F656-7648-84C2-53A102B164F8}"/>
              </a:ext>
            </a:extLst>
          </p:cNvPr>
          <p:cNvSpPr txBox="1">
            <a:spLocks noChangeArrowheads="1"/>
          </p:cNvSpPr>
          <p:nvPr/>
        </p:nvSpPr>
        <p:spPr bwMode="auto">
          <a:xfrm>
            <a:off x="1981200" y="2895600"/>
            <a:ext cx="8153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en-US"/>
              <a:t> </a:t>
            </a:r>
            <a:r>
              <a:rPr lang="en-US" altLang="en-US" b="1"/>
              <a:t>Alternative hypothesis - </a:t>
            </a:r>
            <a:r>
              <a:rPr lang="en-US" altLang="en-US"/>
              <a:t>New drug is better than standard trt</a:t>
            </a:r>
          </a:p>
        </p:txBody>
      </p:sp>
      <p:graphicFrame>
        <p:nvGraphicFramePr>
          <p:cNvPr id="4102" name="Object 6">
            <a:extLst>
              <a:ext uri="{FF2B5EF4-FFF2-40B4-BE49-F238E27FC236}">
                <a16:creationId xmlns:a16="http://schemas.microsoft.com/office/drawing/2014/main" id="{FEDD880A-93C0-3640-899D-C8D3612ACD09}"/>
              </a:ext>
            </a:extLst>
          </p:cNvPr>
          <p:cNvGraphicFramePr>
            <a:graphicFrameLocks noChangeAspect="1"/>
          </p:cNvGraphicFramePr>
          <p:nvPr/>
        </p:nvGraphicFramePr>
        <p:xfrm>
          <a:off x="3960814" y="3657601"/>
          <a:ext cx="3506787" cy="525463"/>
        </p:xfrm>
        <a:graphic>
          <a:graphicData uri="http://schemas.openxmlformats.org/presentationml/2006/ole">
            <mc:AlternateContent xmlns:mc="http://schemas.openxmlformats.org/markup-compatibility/2006">
              <mc:Choice xmlns:v="urn:schemas-microsoft-com:vml" Requires="v">
                <p:oleObj spid="_x0000_s50190" name="Equation" r:id="rId5" imgW="17551400" imgH="2635250" progId="Equation.3">
                  <p:embed/>
                </p:oleObj>
              </mc:Choice>
              <mc:Fallback>
                <p:oleObj name="Equation" r:id="rId5" imgW="17551400" imgH="2635250" progId="Equation.3">
                  <p:embed/>
                  <p:pic>
                    <p:nvPicPr>
                      <p:cNvPr id="4102" name="Object 6">
                        <a:extLst>
                          <a:ext uri="{FF2B5EF4-FFF2-40B4-BE49-F238E27FC236}">
                            <a16:creationId xmlns:a16="http://schemas.microsoft.com/office/drawing/2014/main" id="{FEDD880A-93C0-3640-899D-C8D3612ACD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0814" y="3657601"/>
                        <a:ext cx="3506787"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3" name="Text Box 7">
            <a:extLst>
              <a:ext uri="{FF2B5EF4-FFF2-40B4-BE49-F238E27FC236}">
                <a16:creationId xmlns:a16="http://schemas.microsoft.com/office/drawing/2014/main" id="{4C7621E2-507B-8C4D-97F9-4C1E7CB9DC5D}"/>
              </a:ext>
            </a:extLst>
          </p:cNvPr>
          <p:cNvSpPr txBox="1">
            <a:spLocks noChangeArrowheads="1"/>
          </p:cNvSpPr>
          <p:nvPr/>
        </p:nvSpPr>
        <p:spPr bwMode="auto">
          <a:xfrm>
            <a:off x="2057400" y="4343400"/>
            <a:ext cx="7467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en-US"/>
              <a:t> </a:t>
            </a:r>
            <a:r>
              <a:rPr lang="en-US" altLang="en-US" b="1"/>
              <a:t>Experimental (Sample) data:</a:t>
            </a:r>
            <a:endParaRPr lang="en-US" altLang="en-US"/>
          </a:p>
        </p:txBody>
      </p:sp>
      <p:graphicFrame>
        <p:nvGraphicFramePr>
          <p:cNvPr id="4104" name="Object 8">
            <a:extLst>
              <a:ext uri="{FF2B5EF4-FFF2-40B4-BE49-F238E27FC236}">
                <a16:creationId xmlns:a16="http://schemas.microsoft.com/office/drawing/2014/main" id="{925BE2BD-106D-4F4D-8FC9-811F455CB0A1}"/>
              </a:ext>
            </a:extLst>
          </p:cNvPr>
          <p:cNvGraphicFramePr>
            <a:graphicFrameLocks noChangeAspect="1"/>
          </p:cNvGraphicFramePr>
          <p:nvPr/>
        </p:nvGraphicFramePr>
        <p:xfrm>
          <a:off x="5562601" y="4953000"/>
          <a:ext cx="1395413" cy="1447800"/>
        </p:xfrm>
        <a:graphic>
          <a:graphicData uri="http://schemas.openxmlformats.org/presentationml/2006/ole">
            <mc:AlternateContent xmlns:mc="http://schemas.openxmlformats.org/markup-compatibility/2006">
              <mc:Choice xmlns:v="urn:schemas-microsoft-com:vml" Requires="v">
                <p:oleObj spid="_x0000_s50191" name="Equation" r:id="rId7" imgW="7899400" imgH="8191500" progId="Equation.3">
                  <p:embed/>
                </p:oleObj>
              </mc:Choice>
              <mc:Fallback>
                <p:oleObj name="Equation" r:id="rId7" imgW="7899400" imgH="8191500" progId="Equation.3">
                  <p:embed/>
                  <p:pic>
                    <p:nvPicPr>
                      <p:cNvPr id="4104" name="Object 8">
                        <a:extLst>
                          <a:ext uri="{FF2B5EF4-FFF2-40B4-BE49-F238E27FC236}">
                            <a16:creationId xmlns:a16="http://schemas.microsoft.com/office/drawing/2014/main" id="{925BE2BD-106D-4F4D-8FC9-811F455CB0A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2601" y="4953000"/>
                        <a:ext cx="1395413"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5" name="Line 9">
            <a:extLst>
              <a:ext uri="{FF2B5EF4-FFF2-40B4-BE49-F238E27FC236}">
                <a16:creationId xmlns:a16="http://schemas.microsoft.com/office/drawing/2014/main" id="{4B990E2F-F145-DC46-9D6D-D2EAA9957400}"/>
              </a:ext>
            </a:extLst>
          </p:cNvPr>
          <p:cNvSpPr>
            <a:spLocks noChangeShapeType="1"/>
          </p:cNvSpPr>
          <p:nvPr/>
        </p:nvSpPr>
        <p:spPr bwMode="auto">
          <a:xfrm>
            <a:off x="5410200" y="48768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 name="Line 10">
            <a:extLst>
              <a:ext uri="{FF2B5EF4-FFF2-40B4-BE49-F238E27FC236}">
                <a16:creationId xmlns:a16="http://schemas.microsoft.com/office/drawing/2014/main" id="{57CBBA15-23D6-614A-AB97-8C16CBFF6801}"/>
              </a:ext>
            </a:extLst>
          </p:cNvPr>
          <p:cNvSpPr>
            <a:spLocks noChangeShapeType="1"/>
          </p:cNvSpPr>
          <p:nvPr/>
        </p:nvSpPr>
        <p:spPr bwMode="auto">
          <a:xfrm>
            <a:off x="5410200" y="4876800"/>
            <a:ext cx="0" cy="167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7" name="Line 11">
            <a:extLst>
              <a:ext uri="{FF2B5EF4-FFF2-40B4-BE49-F238E27FC236}">
                <a16:creationId xmlns:a16="http://schemas.microsoft.com/office/drawing/2014/main" id="{7F93D1B3-3FD3-7F4C-B049-5A2D8A9190FC}"/>
              </a:ext>
            </a:extLst>
          </p:cNvPr>
          <p:cNvSpPr>
            <a:spLocks noChangeShapeType="1"/>
          </p:cNvSpPr>
          <p:nvPr/>
        </p:nvSpPr>
        <p:spPr bwMode="auto">
          <a:xfrm>
            <a:off x="7086600" y="4876800"/>
            <a:ext cx="0" cy="167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8" name="Line 12">
            <a:extLst>
              <a:ext uri="{FF2B5EF4-FFF2-40B4-BE49-F238E27FC236}">
                <a16:creationId xmlns:a16="http://schemas.microsoft.com/office/drawing/2014/main" id="{072E62C6-C1C1-6048-93ED-EA9BC504987A}"/>
              </a:ext>
            </a:extLst>
          </p:cNvPr>
          <p:cNvSpPr>
            <a:spLocks noChangeShapeType="1"/>
          </p:cNvSpPr>
          <p:nvPr/>
        </p:nvSpPr>
        <p:spPr bwMode="auto">
          <a:xfrm>
            <a:off x="5410200" y="6553200"/>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9" name="Line 13">
            <a:extLst>
              <a:ext uri="{FF2B5EF4-FFF2-40B4-BE49-F238E27FC236}">
                <a16:creationId xmlns:a16="http://schemas.microsoft.com/office/drawing/2014/main" id="{756D873F-F444-D24E-B82F-0440EE11CE06}"/>
              </a:ext>
            </a:extLst>
          </p:cNvPr>
          <p:cNvSpPr>
            <a:spLocks noChangeShapeType="1"/>
          </p:cNvSpPr>
          <p:nvPr/>
        </p:nvSpPr>
        <p:spPr bwMode="auto">
          <a:xfrm>
            <a:off x="6248400" y="4876800"/>
            <a:ext cx="0" cy="167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0" name="Line 14">
            <a:extLst>
              <a:ext uri="{FF2B5EF4-FFF2-40B4-BE49-F238E27FC236}">
                <a16:creationId xmlns:a16="http://schemas.microsoft.com/office/drawing/2014/main" id="{27980F59-CC74-7C4C-91E9-F17848B68328}"/>
              </a:ext>
            </a:extLst>
          </p:cNvPr>
          <p:cNvSpPr>
            <a:spLocks noChangeShapeType="1"/>
          </p:cNvSpPr>
          <p:nvPr/>
        </p:nvSpPr>
        <p:spPr bwMode="auto">
          <a:xfrm>
            <a:off x="5410200" y="55626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1" name="Line 15">
            <a:extLst>
              <a:ext uri="{FF2B5EF4-FFF2-40B4-BE49-F238E27FC236}">
                <a16:creationId xmlns:a16="http://schemas.microsoft.com/office/drawing/2014/main" id="{8DB9D760-461B-E940-BF00-6097271D48B7}"/>
              </a:ext>
            </a:extLst>
          </p:cNvPr>
          <p:cNvSpPr>
            <a:spLocks noChangeShapeType="1"/>
          </p:cNvSpPr>
          <p:nvPr/>
        </p:nvSpPr>
        <p:spPr bwMode="auto">
          <a:xfrm>
            <a:off x="5410200" y="60198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6060359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3CBF2500-320A-1742-A88D-CA45D236E1F1}"/>
              </a:ext>
            </a:extLst>
          </p:cNvPr>
          <p:cNvSpPr>
            <a:spLocks noGrp="1" noChangeArrowheads="1"/>
          </p:cNvSpPr>
          <p:nvPr>
            <p:ph type="title"/>
          </p:nvPr>
        </p:nvSpPr>
        <p:spPr>
          <a:xfrm>
            <a:off x="1676400" y="304800"/>
            <a:ext cx="8686800" cy="838200"/>
          </a:xfrm>
        </p:spPr>
        <p:txBody>
          <a:bodyPr>
            <a:normAutofit fontScale="90000"/>
          </a:bodyPr>
          <a:lstStyle/>
          <a:p>
            <a:r>
              <a:rPr lang="en-US" altLang="en-US" sz="3600"/>
              <a:t>Sampling Distribution of Difference in Means</a:t>
            </a:r>
          </a:p>
        </p:txBody>
      </p:sp>
      <p:sp>
        <p:nvSpPr>
          <p:cNvPr id="5123" name="Rectangle 3">
            <a:extLst>
              <a:ext uri="{FF2B5EF4-FFF2-40B4-BE49-F238E27FC236}">
                <a16:creationId xmlns:a16="http://schemas.microsoft.com/office/drawing/2014/main" id="{C19116C0-4515-D349-8982-6D245A64EFED}"/>
              </a:ext>
            </a:extLst>
          </p:cNvPr>
          <p:cNvSpPr>
            <a:spLocks noGrp="1" noChangeArrowheads="1"/>
          </p:cNvSpPr>
          <p:nvPr>
            <p:ph type="body" idx="1"/>
          </p:nvPr>
        </p:nvSpPr>
        <p:spPr>
          <a:xfrm>
            <a:off x="2209800" y="1524000"/>
            <a:ext cx="7772400" cy="914400"/>
          </a:xfrm>
        </p:spPr>
        <p:txBody>
          <a:bodyPr/>
          <a:lstStyle/>
          <a:p>
            <a:r>
              <a:rPr lang="en-US" altLang="en-US" sz="2400"/>
              <a:t>In large samples, the difference in two sample means is approximately normally distributed:</a:t>
            </a:r>
          </a:p>
        </p:txBody>
      </p:sp>
      <p:graphicFrame>
        <p:nvGraphicFramePr>
          <p:cNvPr id="5124" name="Object 4">
            <a:extLst>
              <a:ext uri="{FF2B5EF4-FFF2-40B4-BE49-F238E27FC236}">
                <a16:creationId xmlns:a16="http://schemas.microsoft.com/office/drawing/2014/main" id="{4CC84739-27E5-8F43-AA34-3AD319EE7BDA}"/>
              </a:ext>
            </a:extLst>
          </p:cNvPr>
          <p:cNvGraphicFramePr>
            <a:graphicFrameLocks noChangeAspect="1"/>
          </p:cNvGraphicFramePr>
          <p:nvPr/>
        </p:nvGraphicFramePr>
        <p:xfrm>
          <a:off x="3733800" y="2514600"/>
          <a:ext cx="3886200" cy="985838"/>
        </p:xfrm>
        <a:graphic>
          <a:graphicData uri="http://schemas.openxmlformats.org/presentationml/2006/ole">
            <mc:AlternateContent xmlns:mc="http://schemas.openxmlformats.org/markup-compatibility/2006">
              <mc:Choice xmlns:v="urn:schemas-microsoft-com:vml" Requires="v">
                <p:oleObj spid="_x0000_s51209" name="Equation" r:id="rId3" imgW="24136350" imgH="6146800" progId="Equation.3">
                  <p:embed/>
                </p:oleObj>
              </mc:Choice>
              <mc:Fallback>
                <p:oleObj name="Equation" r:id="rId3" imgW="24136350" imgH="6146800" progId="Equation.3">
                  <p:embed/>
                  <p:pic>
                    <p:nvPicPr>
                      <p:cNvPr id="5124" name="Object 4">
                        <a:extLst>
                          <a:ext uri="{FF2B5EF4-FFF2-40B4-BE49-F238E27FC236}">
                            <a16:creationId xmlns:a16="http://schemas.microsoft.com/office/drawing/2014/main" id="{4CC84739-27E5-8F43-AA34-3AD319EE7B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2514600"/>
                        <a:ext cx="3886200" cy="985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6" name="Text Box 6">
            <a:extLst>
              <a:ext uri="{FF2B5EF4-FFF2-40B4-BE49-F238E27FC236}">
                <a16:creationId xmlns:a16="http://schemas.microsoft.com/office/drawing/2014/main" id="{6AE0FE15-A768-1E48-A948-731E951AD54F}"/>
              </a:ext>
            </a:extLst>
          </p:cNvPr>
          <p:cNvSpPr txBox="1">
            <a:spLocks noChangeArrowheads="1"/>
          </p:cNvSpPr>
          <p:nvPr/>
        </p:nvSpPr>
        <p:spPr bwMode="auto">
          <a:xfrm>
            <a:off x="2438400" y="3733800"/>
            <a:ext cx="6705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en-US"/>
              <a:t> Under the null hypothesis, </a:t>
            </a:r>
            <a:r>
              <a:rPr lang="en-US" altLang="en-US" i="1">
                <a:latin typeface="Symbol" pitchFamily="2" charset="2"/>
              </a:rPr>
              <a:t>m</a:t>
            </a:r>
            <a:r>
              <a:rPr lang="en-US" altLang="en-US" baseline="-25000"/>
              <a:t>1</a:t>
            </a:r>
            <a:r>
              <a:rPr lang="en-US" altLang="en-US"/>
              <a:t>-</a:t>
            </a:r>
            <a:r>
              <a:rPr lang="en-US" altLang="en-US" i="1">
                <a:latin typeface="Symbol" pitchFamily="2" charset="2"/>
              </a:rPr>
              <a:t>m</a:t>
            </a:r>
            <a:r>
              <a:rPr lang="en-US" altLang="en-US" baseline="-25000"/>
              <a:t>2</a:t>
            </a:r>
            <a:r>
              <a:rPr lang="en-US" altLang="en-US"/>
              <a:t>=0 and:</a:t>
            </a:r>
          </a:p>
        </p:txBody>
      </p:sp>
      <p:graphicFrame>
        <p:nvGraphicFramePr>
          <p:cNvPr id="5127" name="Object 7">
            <a:extLst>
              <a:ext uri="{FF2B5EF4-FFF2-40B4-BE49-F238E27FC236}">
                <a16:creationId xmlns:a16="http://schemas.microsoft.com/office/drawing/2014/main" id="{61C8AF16-A3B5-AE46-B3FC-C33DC5AC9672}"/>
              </a:ext>
            </a:extLst>
          </p:cNvPr>
          <p:cNvGraphicFramePr>
            <a:graphicFrameLocks noChangeAspect="1"/>
          </p:cNvGraphicFramePr>
          <p:nvPr/>
        </p:nvGraphicFramePr>
        <p:xfrm>
          <a:off x="4191000" y="4495800"/>
          <a:ext cx="2667000" cy="1244600"/>
        </p:xfrm>
        <a:graphic>
          <a:graphicData uri="http://schemas.openxmlformats.org/presentationml/2006/ole">
            <mc:AlternateContent xmlns:mc="http://schemas.openxmlformats.org/markup-compatibility/2006">
              <mc:Choice xmlns:v="urn:schemas-microsoft-com:vml" Requires="v">
                <p:oleObj spid="_x0000_s51210" name="Equation" r:id="rId5" imgW="17551400" imgH="8191500" progId="Equation.3">
                  <p:embed/>
                </p:oleObj>
              </mc:Choice>
              <mc:Fallback>
                <p:oleObj name="Equation" r:id="rId5" imgW="17551400" imgH="8191500" progId="Equation.3">
                  <p:embed/>
                  <p:pic>
                    <p:nvPicPr>
                      <p:cNvPr id="5127" name="Object 7">
                        <a:extLst>
                          <a:ext uri="{FF2B5EF4-FFF2-40B4-BE49-F238E27FC236}">
                            <a16:creationId xmlns:a16="http://schemas.microsoft.com/office/drawing/2014/main" id="{61C8AF16-A3B5-AE46-B3FC-C33DC5AC96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000" y="4495800"/>
                        <a:ext cx="2667000" cy="1244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8" name="Text Box 8">
            <a:extLst>
              <a:ext uri="{FF2B5EF4-FFF2-40B4-BE49-F238E27FC236}">
                <a16:creationId xmlns:a16="http://schemas.microsoft.com/office/drawing/2014/main" id="{1F7B4BE6-D10B-4D4D-892D-AF4169055CE2}"/>
              </a:ext>
            </a:extLst>
          </p:cNvPr>
          <p:cNvSpPr txBox="1">
            <a:spLocks noChangeArrowheads="1"/>
          </p:cNvSpPr>
          <p:nvPr/>
        </p:nvSpPr>
        <p:spPr bwMode="auto">
          <a:xfrm>
            <a:off x="2438400" y="6019800"/>
            <a:ext cx="7239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en-US"/>
              <a:t> </a:t>
            </a:r>
            <a:r>
              <a:rPr lang="en-US" altLang="en-US" i="1">
                <a:latin typeface="Symbol" pitchFamily="2" charset="2"/>
              </a:rPr>
              <a:t>s</a:t>
            </a:r>
            <a:r>
              <a:rPr lang="en-US" altLang="en-US" baseline="-25000"/>
              <a:t>1</a:t>
            </a:r>
            <a:r>
              <a:rPr lang="en-US" altLang="en-US" baseline="30000"/>
              <a:t>2</a:t>
            </a:r>
            <a:r>
              <a:rPr lang="en-US" altLang="en-US"/>
              <a:t> and </a:t>
            </a:r>
            <a:r>
              <a:rPr lang="en-US" altLang="en-US" i="1">
                <a:latin typeface="Symbol" pitchFamily="2" charset="2"/>
              </a:rPr>
              <a:t>s</a:t>
            </a:r>
            <a:r>
              <a:rPr lang="en-US" altLang="en-US" baseline="-25000"/>
              <a:t>2</a:t>
            </a:r>
            <a:r>
              <a:rPr lang="en-US" altLang="en-US" baseline="30000"/>
              <a:t>2 </a:t>
            </a:r>
            <a:r>
              <a:rPr lang="en-US" altLang="en-US"/>
              <a:t> are unknown and estimated by </a:t>
            </a:r>
            <a:r>
              <a:rPr lang="en-US" altLang="en-US" i="1"/>
              <a:t>s</a:t>
            </a:r>
            <a:r>
              <a:rPr lang="en-US" altLang="en-US" baseline="-25000"/>
              <a:t>1</a:t>
            </a:r>
            <a:r>
              <a:rPr lang="en-US" altLang="en-US" baseline="30000"/>
              <a:t>2</a:t>
            </a:r>
            <a:r>
              <a:rPr lang="en-US" altLang="en-US"/>
              <a:t> and </a:t>
            </a:r>
            <a:r>
              <a:rPr lang="en-US" altLang="en-US" i="1"/>
              <a:t>s</a:t>
            </a:r>
            <a:r>
              <a:rPr lang="en-US" altLang="en-US" baseline="-25000"/>
              <a:t>2</a:t>
            </a:r>
            <a:r>
              <a:rPr lang="en-US" altLang="en-US" baseline="30000"/>
              <a:t>2</a:t>
            </a:r>
          </a:p>
        </p:txBody>
      </p:sp>
    </p:spTree>
    <p:extLst>
      <p:ext uri="{BB962C8B-B14F-4D97-AF65-F5344CB8AC3E}">
        <p14:creationId xmlns:p14="http://schemas.microsoft.com/office/powerpoint/2010/main" val="236740544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F0EBD54E-A070-4846-AFA1-FA6AA3CC0464}"/>
              </a:ext>
            </a:extLst>
          </p:cNvPr>
          <p:cNvSpPr>
            <a:spLocks noGrp="1" noChangeArrowheads="1"/>
          </p:cNvSpPr>
          <p:nvPr>
            <p:ph type="title"/>
          </p:nvPr>
        </p:nvSpPr>
        <p:spPr>
          <a:xfrm>
            <a:off x="2209800" y="304800"/>
            <a:ext cx="7772400" cy="914400"/>
          </a:xfrm>
        </p:spPr>
        <p:txBody>
          <a:bodyPr>
            <a:normAutofit fontScale="90000"/>
          </a:bodyPr>
          <a:lstStyle/>
          <a:p>
            <a:r>
              <a:rPr lang="en-US" altLang="en-US" sz="3600"/>
              <a:t>Example - Efficacy Test for New drug</a:t>
            </a:r>
          </a:p>
        </p:txBody>
      </p:sp>
      <p:sp>
        <p:nvSpPr>
          <p:cNvPr id="6147" name="Rectangle 3">
            <a:extLst>
              <a:ext uri="{FF2B5EF4-FFF2-40B4-BE49-F238E27FC236}">
                <a16:creationId xmlns:a16="http://schemas.microsoft.com/office/drawing/2014/main" id="{24D78CBF-5948-FF4A-95A1-2481A9155F74}"/>
              </a:ext>
            </a:extLst>
          </p:cNvPr>
          <p:cNvSpPr>
            <a:spLocks noGrp="1" noChangeArrowheads="1"/>
          </p:cNvSpPr>
          <p:nvPr>
            <p:ph type="body" idx="1"/>
          </p:nvPr>
        </p:nvSpPr>
        <p:spPr>
          <a:xfrm>
            <a:off x="1752600" y="1524000"/>
            <a:ext cx="8686800" cy="4953000"/>
          </a:xfrm>
        </p:spPr>
        <p:txBody>
          <a:bodyPr/>
          <a:lstStyle/>
          <a:p>
            <a:r>
              <a:rPr lang="en-US" altLang="en-US" sz="2400" b="1"/>
              <a:t>Type I error - </a:t>
            </a:r>
            <a:r>
              <a:rPr lang="en-US" altLang="en-US" sz="2400"/>
              <a:t>Concluding that the new drug is better than the standard (</a:t>
            </a:r>
            <a:r>
              <a:rPr lang="en-US" altLang="en-US" sz="2400" i="1"/>
              <a:t>H</a:t>
            </a:r>
            <a:r>
              <a:rPr lang="en-US" altLang="en-US" sz="2400" baseline="-25000"/>
              <a:t>A</a:t>
            </a:r>
            <a:r>
              <a:rPr lang="en-US" altLang="en-US" sz="2400"/>
              <a:t>) when in fact it is no better (</a:t>
            </a:r>
            <a:r>
              <a:rPr lang="en-US" altLang="en-US" sz="2400" i="1"/>
              <a:t>H</a:t>
            </a:r>
            <a:r>
              <a:rPr lang="en-US" altLang="en-US" sz="2400" baseline="-25000"/>
              <a:t>0</a:t>
            </a:r>
            <a:r>
              <a:rPr lang="en-US" altLang="en-US" sz="2400"/>
              <a:t>). Ineffective drug is deemed better.</a:t>
            </a:r>
            <a:endParaRPr lang="en-US" altLang="en-US" sz="2800"/>
          </a:p>
          <a:p>
            <a:pPr lvl="1"/>
            <a:r>
              <a:rPr lang="en-US" altLang="en-US" sz="2400"/>
              <a:t>Traditionally </a:t>
            </a:r>
            <a:r>
              <a:rPr lang="en-US" altLang="en-US" sz="2400" i="1">
                <a:latin typeface="Symbol" pitchFamily="2" charset="2"/>
              </a:rPr>
              <a:t>a</a:t>
            </a:r>
            <a:r>
              <a:rPr lang="en-US" altLang="en-US" sz="2400">
                <a:latin typeface="Symbol" pitchFamily="2" charset="2"/>
              </a:rPr>
              <a:t> </a:t>
            </a:r>
            <a:r>
              <a:rPr lang="en-US" altLang="en-US" sz="2400"/>
              <a:t>= P(Type I error) = 0.05</a:t>
            </a:r>
          </a:p>
          <a:p>
            <a:pPr lvl="1">
              <a:buFontTx/>
              <a:buNone/>
            </a:pPr>
            <a:endParaRPr lang="en-US" altLang="en-US" sz="2400"/>
          </a:p>
          <a:p>
            <a:r>
              <a:rPr lang="en-US" altLang="en-US" sz="2400" b="1"/>
              <a:t>Type II error - </a:t>
            </a:r>
            <a:r>
              <a:rPr lang="en-US" altLang="en-US" sz="2400"/>
              <a:t>Failing to conclude that the new drug is better (</a:t>
            </a:r>
            <a:r>
              <a:rPr lang="en-US" altLang="en-US" sz="2400" i="1"/>
              <a:t>H</a:t>
            </a:r>
            <a:r>
              <a:rPr lang="en-US" altLang="en-US" sz="2400" baseline="-25000"/>
              <a:t>A</a:t>
            </a:r>
            <a:r>
              <a:rPr lang="en-US" altLang="en-US" sz="2400"/>
              <a:t>) when in fact it is. Effective drug is deemed to be no better.</a:t>
            </a:r>
            <a:endParaRPr lang="en-US" altLang="en-US" sz="2800"/>
          </a:p>
          <a:p>
            <a:pPr lvl="1"/>
            <a:r>
              <a:rPr lang="en-US" altLang="en-US" sz="2400"/>
              <a:t>Traditionally a clinically important difference (</a:t>
            </a:r>
            <a:r>
              <a:rPr lang="en-US" altLang="en-US" sz="2400">
                <a:latin typeface="Symbol" pitchFamily="2" charset="2"/>
              </a:rPr>
              <a:t>D)</a:t>
            </a:r>
            <a:r>
              <a:rPr lang="en-US" altLang="en-US" sz="2400"/>
              <a:t> is assigned and sample sizes chosen so that:</a:t>
            </a:r>
          </a:p>
          <a:p>
            <a:pPr lvl="1">
              <a:buFontTx/>
              <a:buNone/>
            </a:pPr>
            <a:r>
              <a:rPr lang="en-US" altLang="en-US" sz="2400"/>
              <a:t>      </a:t>
            </a:r>
            <a:r>
              <a:rPr lang="en-US" altLang="en-US" sz="2400" i="1">
                <a:latin typeface="Symbol" pitchFamily="2" charset="2"/>
              </a:rPr>
              <a:t>b</a:t>
            </a:r>
            <a:r>
              <a:rPr lang="en-US" altLang="en-US" sz="2400"/>
              <a:t> = P(Type II error | </a:t>
            </a:r>
            <a:r>
              <a:rPr lang="en-US" altLang="en-US" sz="2400" i="1">
                <a:latin typeface="Symbol" pitchFamily="2" charset="2"/>
              </a:rPr>
              <a:t>m</a:t>
            </a:r>
            <a:r>
              <a:rPr lang="en-US" altLang="en-US" sz="2400" baseline="-25000"/>
              <a:t>1</a:t>
            </a:r>
            <a:r>
              <a:rPr lang="en-US" altLang="en-US" sz="2400"/>
              <a:t>-</a:t>
            </a:r>
            <a:r>
              <a:rPr lang="en-US" altLang="en-US" sz="2400" i="1">
                <a:latin typeface="Symbol" pitchFamily="2" charset="2"/>
              </a:rPr>
              <a:t>m</a:t>
            </a:r>
            <a:r>
              <a:rPr lang="en-US" altLang="en-US" sz="2400" baseline="-25000"/>
              <a:t>2</a:t>
            </a:r>
            <a:r>
              <a:rPr lang="en-US" altLang="en-US" sz="2400"/>
              <a:t> = </a:t>
            </a:r>
            <a:r>
              <a:rPr lang="en-US" altLang="en-US" sz="2400">
                <a:latin typeface="Symbol" pitchFamily="2" charset="2"/>
              </a:rPr>
              <a:t>D</a:t>
            </a:r>
            <a:r>
              <a:rPr lang="en-US" altLang="en-US" sz="2400"/>
              <a:t>) </a:t>
            </a:r>
            <a:r>
              <a:rPr lang="en-US" altLang="en-US" sz="2400">
                <a:sym typeface="Symbol" pitchFamily="2" charset="2"/>
              </a:rPr>
              <a:t> .20</a:t>
            </a:r>
            <a:endParaRPr lang="en-US" altLang="en-US" sz="2400" b="1"/>
          </a:p>
        </p:txBody>
      </p:sp>
    </p:spTree>
    <p:extLst>
      <p:ext uri="{BB962C8B-B14F-4D97-AF65-F5344CB8AC3E}">
        <p14:creationId xmlns:p14="http://schemas.microsoft.com/office/powerpoint/2010/main" val="364299450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03612D9-354D-164F-B23F-F06E085DF84A}"/>
              </a:ext>
            </a:extLst>
          </p:cNvPr>
          <p:cNvSpPr>
            <a:spLocks noGrp="1" noChangeArrowheads="1"/>
          </p:cNvSpPr>
          <p:nvPr>
            <p:ph type="title"/>
          </p:nvPr>
        </p:nvSpPr>
        <p:spPr>
          <a:xfrm>
            <a:off x="2209800" y="304800"/>
            <a:ext cx="7772400" cy="685800"/>
          </a:xfrm>
        </p:spPr>
        <p:txBody>
          <a:bodyPr>
            <a:normAutofit fontScale="90000"/>
          </a:bodyPr>
          <a:lstStyle/>
          <a:p>
            <a:r>
              <a:rPr lang="en-US" altLang="en-US" sz="3600"/>
              <a:t>Elements of a Hypothesis Test</a:t>
            </a:r>
          </a:p>
        </p:txBody>
      </p:sp>
      <p:sp>
        <p:nvSpPr>
          <p:cNvPr id="8195" name="Rectangle 3">
            <a:extLst>
              <a:ext uri="{FF2B5EF4-FFF2-40B4-BE49-F238E27FC236}">
                <a16:creationId xmlns:a16="http://schemas.microsoft.com/office/drawing/2014/main" id="{0830D3E7-7350-3148-8280-ED6D35565B1A}"/>
              </a:ext>
            </a:extLst>
          </p:cNvPr>
          <p:cNvSpPr>
            <a:spLocks noGrp="1" noChangeArrowheads="1"/>
          </p:cNvSpPr>
          <p:nvPr>
            <p:ph type="body" idx="1"/>
          </p:nvPr>
        </p:nvSpPr>
        <p:spPr>
          <a:xfrm>
            <a:off x="2209800" y="1219200"/>
            <a:ext cx="7772400" cy="1295400"/>
          </a:xfrm>
        </p:spPr>
        <p:txBody>
          <a:bodyPr/>
          <a:lstStyle/>
          <a:p>
            <a:r>
              <a:rPr lang="en-US" altLang="en-US" sz="2400" b="1"/>
              <a:t>Test Statistic - </a:t>
            </a:r>
            <a:r>
              <a:rPr lang="en-US" altLang="en-US" sz="2400"/>
              <a:t>Difference between the </a:t>
            </a:r>
            <a:r>
              <a:rPr lang="en-US" altLang="en-US" sz="2400" b="1"/>
              <a:t>Sample means</a:t>
            </a:r>
            <a:r>
              <a:rPr lang="en-US" altLang="en-US" sz="2400"/>
              <a:t>, scaled to number of standard deviations (standard errors) from the null difference of 0 for the </a:t>
            </a:r>
            <a:r>
              <a:rPr lang="en-US" altLang="en-US" sz="2400" b="1"/>
              <a:t>Population means</a:t>
            </a:r>
            <a:r>
              <a:rPr lang="en-US" altLang="en-US" sz="2400"/>
              <a:t>:</a:t>
            </a:r>
            <a:endParaRPr lang="en-US" altLang="en-US" sz="2400" b="1"/>
          </a:p>
        </p:txBody>
      </p:sp>
      <p:graphicFrame>
        <p:nvGraphicFramePr>
          <p:cNvPr id="8196" name="Object 4">
            <a:extLst>
              <a:ext uri="{FF2B5EF4-FFF2-40B4-BE49-F238E27FC236}">
                <a16:creationId xmlns:a16="http://schemas.microsoft.com/office/drawing/2014/main" id="{995990BB-A8FC-3E4F-A165-89AF6F965D71}"/>
              </a:ext>
            </a:extLst>
          </p:cNvPr>
          <p:cNvGraphicFramePr>
            <a:graphicFrameLocks noChangeAspect="1"/>
          </p:cNvGraphicFramePr>
          <p:nvPr/>
        </p:nvGraphicFramePr>
        <p:xfrm>
          <a:off x="4572000" y="2590800"/>
          <a:ext cx="2895600" cy="1568450"/>
        </p:xfrm>
        <a:graphic>
          <a:graphicData uri="http://schemas.openxmlformats.org/presentationml/2006/ole">
            <mc:AlternateContent xmlns:mc="http://schemas.openxmlformats.org/markup-compatibility/2006">
              <mc:Choice xmlns:v="urn:schemas-microsoft-com:vml" Requires="v">
                <p:oleObj spid="_x0000_s52233" name="Equation" r:id="rId3" imgW="15360650" imgH="8337550" progId="Equation.3">
                  <p:embed/>
                </p:oleObj>
              </mc:Choice>
              <mc:Fallback>
                <p:oleObj name="Equation" r:id="rId3" imgW="15360650" imgH="8337550" progId="Equation.3">
                  <p:embed/>
                  <p:pic>
                    <p:nvPicPr>
                      <p:cNvPr id="8196" name="Object 4">
                        <a:extLst>
                          <a:ext uri="{FF2B5EF4-FFF2-40B4-BE49-F238E27FC236}">
                            <a16:creationId xmlns:a16="http://schemas.microsoft.com/office/drawing/2014/main" id="{995990BB-A8FC-3E4F-A165-89AF6F965D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590800"/>
                        <a:ext cx="2895600" cy="156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8" name="Text Box 6">
            <a:extLst>
              <a:ext uri="{FF2B5EF4-FFF2-40B4-BE49-F238E27FC236}">
                <a16:creationId xmlns:a16="http://schemas.microsoft.com/office/drawing/2014/main" id="{2D431FC1-BB49-884C-B28B-F9424492E926}"/>
              </a:ext>
            </a:extLst>
          </p:cNvPr>
          <p:cNvSpPr txBox="1">
            <a:spLocks noChangeArrowheads="1"/>
          </p:cNvSpPr>
          <p:nvPr/>
        </p:nvSpPr>
        <p:spPr bwMode="auto">
          <a:xfrm>
            <a:off x="2209800" y="4419600"/>
            <a:ext cx="78486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en-US"/>
              <a:t> </a:t>
            </a:r>
            <a:r>
              <a:rPr lang="en-US" altLang="en-US" b="1"/>
              <a:t>Rejection Region -</a:t>
            </a:r>
            <a:r>
              <a:rPr lang="en-US" altLang="en-US"/>
              <a:t> Set of values of the test statistic that are consistent with </a:t>
            </a:r>
            <a:r>
              <a:rPr lang="en-US" altLang="en-US" i="1"/>
              <a:t>H</a:t>
            </a:r>
            <a:r>
              <a:rPr lang="en-US" altLang="en-US" baseline="-25000"/>
              <a:t>A</a:t>
            </a:r>
            <a:r>
              <a:rPr lang="en-US" altLang="en-US"/>
              <a:t>, such that the probability it falls in this region when </a:t>
            </a:r>
            <a:r>
              <a:rPr lang="en-US" altLang="en-US" i="1"/>
              <a:t>H</a:t>
            </a:r>
            <a:r>
              <a:rPr lang="en-US" altLang="en-US" baseline="-25000"/>
              <a:t>0</a:t>
            </a:r>
            <a:r>
              <a:rPr lang="en-US" altLang="en-US"/>
              <a:t> is true is </a:t>
            </a:r>
            <a:r>
              <a:rPr lang="en-US" altLang="en-US" i="1">
                <a:latin typeface="Symbol" pitchFamily="2" charset="2"/>
              </a:rPr>
              <a:t>a</a:t>
            </a:r>
            <a:r>
              <a:rPr lang="en-US" altLang="en-US"/>
              <a:t> (we will always set </a:t>
            </a:r>
            <a:r>
              <a:rPr lang="en-US" altLang="en-US" i="1">
                <a:latin typeface="Symbol" pitchFamily="2" charset="2"/>
              </a:rPr>
              <a:t>a</a:t>
            </a:r>
            <a:r>
              <a:rPr lang="en-US" altLang="en-US"/>
              <a:t>=0.05)</a:t>
            </a:r>
          </a:p>
        </p:txBody>
      </p:sp>
      <p:graphicFrame>
        <p:nvGraphicFramePr>
          <p:cNvPr id="8199" name="Object 7">
            <a:extLst>
              <a:ext uri="{FF2B5EF4-FFF2-40B4-BE49-F238E27FC236}">
                <a16:creationId xmlns:a16="http://schemas.microsoft.com/office/drawing/2014/main" id="{15B30EFE-6723-844F-9E17-3936CE8333A2}"/>
              </a:ext>
            </a:extLst>
          </p:cNvPr>
          <p:cNvGraphicFramePr>
            <a:graphicFrameLocks noChangeAspect="1"/>
          </p:cNvGraphicFramePr>
          <p:nvPr/>
        </p:nvGraphicFramePr>
        <p:xfrm>
          <a:off x="3124200" y="5867400"/>
          <a:ext cx="6019800" cy="541338"/>
        </p:xfrm>
        <a:graphic>
          <a:graphicData uri="http://schemas.openxmlformats.org/presentationml/2006/ole">
            <mc:AlternateContent xmlns:mc="http://schemas.openxmlformats.org/markup-compatibility/2006">
              <mc:Choice xmlns:v="urn:schemas-microsoft-com:vml" Requires="v">
                <p:oleObj spid="_x0000_s52234" name="Equation" r:id="rId5" imgW="29254450" imgH="2635250" progId="Equation.3">
                  <p:embed/>
                </p:oleObj>
              </mc:Choice>
              <mc:Fallback>
                <p:oleObj name="Equation" r:id="rId5" imgW="29254450" imgH="2635250" progId="Equation.3">
                  <p:embed/>
                  <p:pic>
                    <p:nvPicPr>
                      <p:cNvPr id="8199" name="Object 7">
                        <a:extLst>
                          <a:ext uri="{FF2B5EF4-FFF2-40B4-BE49-F238E27FC236}">
                            <a16:creationId xmlns:a16="http://schemas.microsoft.com/office/drawing/2014/main" id="{15B30EFE-6723-844F-9E17-3936CE8333A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5867400"/>
                        <a:ext cx="6019800" cy="54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2060051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EDC3BFE6-D882-3C4F-88B5-8BACF0CC32FE}"/>
              </a:ext>
            </a:extLst>
          </p:cNvPr>
          <p:cNvSpPr>
            <a:spLocks noGrp="1" noChangeArrowheads="1"/>
          </p:cNvSpPr>
          <p:nvPr>
            <p:ph type="title"/>
          </p:nvPr>
        </p:nvSpPr>
        <p:spPr>
          <a:xfrm>
            <a:off x="1905000" y="228600"/>
            <a:ext cx="8382000" cy="533400"/>
          </a:xfrm>
        </p:spPr>
        <p:txBody>
          <a:bodyPr>
            <a:noAutofit/>
          </a:bodyPr>
          <a:lstStyle/>
          <a:p>
            <a:r>
              <a:rPr lang="en-US" altLang="en-US" sz="2400" i="1" dirty="0"/>
              <a:t>P</a:t>
            </a:r>
            <a:r>
              <a:rPr lang="en-US" altLang="en-US" sz="2400" dirty="0"/>
              <a:t>-value (aka Observed Significance Level)</a:t>
            </a:r>
          </a:p>
        </p:txBody>
      </p:sp>
      <p:sp>
        <p:nvSpPr>
          <p:cNvPr id="9219" name="Rectangle 3">
            <a:extLst>
              <a:ext uri="{FF2B5EF4-FFF2-40B4-BE49-F238E27FC236}">
                <a16:creationId xmlns:a16="http://schemas.microsoft.com/office/drawing/2014/main" id="{A20E87A6-0A18-9B4D-A820-69C2B9571A42}"/>
              </a:ext>
            </a:extLst>
          </p:cNvPr>
          <p:cNvSpPr>
            <a:spLocks noGrp="1" noChangeArrowheads="1"/>
          </p:cNvSpPr>
          <p:nvPr>
            <p:ph type="body" idx="1"/>
          </p:nvPr>
        </p:nvSpPr>
        <p:spPr>
          <a:xfrm>
            <a:off x="1752600" y="1066800"/>
            <a:ext cx="8763000" cy="1524000"/>
          </a:xfrm>
        </p:spPr>
        <p:txBody>
          <a:bodyPr/>
          <a:lstStyle/>
          <a:p>
            <a:r>
              <a:rPr lang="en-US" altLang="en-US" sz="2800" b="1" i="1"/>
              <a:t>P</a:t>
            </a:r>
            <a:r>
              <a:rPr lang="en-US" altLang="en-US" sz="2800" b="1"/>
              <a:t>-value - </a:t>
            </a:r>
            <a:r>
              <a:rPr lang="en-US" altLang="en-US" sz="2800"/>
              <a:t>Measure of the strength of evidence the sample data provides against the null hypothesis:</a:t>
            </a:r>
            <a:endParaRPr lang="en-US" altLang="en-US" b="1" i="1"/>
          </a:p>
          <a:p>
            <a:pPr>
              <a:buFontTx/>
              <a:buNone/>
            </a:pPr>
            <a:r>
              <a:rPr lang="en-US" altLang="en-US" b="1" i="1"/>
              <a:t>  </a:t>
            </a:r>
            <a:r>
              <a:rPr lang="en-US" altLang="en-US" sz="2800"/>
              <a:t>P(Evidence This strong or stronger against </a:t>
            </a:r>
            <a:r>
              <a:rPr lang="en-US" altLang="en-US" sz="2800" i="1"/>
              <a:t>H</a:t>
            </a:r>
            <a:r>
              <a:rPr lang="en-US" altLang="en-US" sz="2800" baseline="-25000"/>
              <a:t>0</a:t>
            </a:r>
            <a:r>
              <a:rPr lang="en-US" altLang="en-US" sz="2800"/>
              <a:t> | </a:t>
            </a:r>
            <a:r>
              <a:rPr lang="en-US" altLang="en-US" sz="2800" i="1"/>
              <a:t>H</a:t>
            </a:r>
            <a:r>
              <a:rPr lang="en-US" altLang="en-US" sz="2800" baseline="-25000"/>
              <a:t>0</a:t>
            </a:r>
            <a:r>
              <a:rPr lang="en-US" altLang="en-US" sz="2800"/>
              <a:t> is true)</a:t>
            </a:r>
            <a:endParaRPr lang="en-US" altLang="en-US" b="1" i="1"/>
          </a:p>
        </p:txBody>
      </p:sp>
      <p:graphicFrame>
        <p:nvGraphicFramePr>
          <p:cNvPr id="9220" name="Object 4">
            <a:extLst>
              <a:ext uri="{FF2B5EF4-FFF2-40B4-BE49-F238E27FC236}">
                <a16:creationId xmlns:a16="http://schemas.microsoft.com/office/drawing/2014/main" id="{A273B470-91EC-BF4C-8860-2D82837D6462}"/>
              </a:ext>
            </a:extLst>
          </p:cNvPr>
          <p:cNvGraphicFramePr>
            <a:graphicFrameLocks noChangeAspect="1"/>
          </p:cNvGraphicFramePr>
          <p:nvPr/>
        </p:nvGraphicFramePr>
        <p:xfrm>
          <a:off x="4038600" y="2743200"/>
          <a:ext cx="4038600" cy="615950"/>
        </p:xfrm>
        <a:graphic>
          <a:graphicData uri="http://schemas.openxmlformats.org/presentationml/2006/ole">
            <mc:AlternateContent xmlns:mc="http://schemas.openxmlformats.org/markup-compatibility/2006">
              <mc:Choice xmlns:v="urn:schemas-microsoft-com:vml" Requires="v">
                <p:oleObj spid="_x0000_s53253" name="Equation" r:id="rId3" imgW="17259300" imgH="2635250" progId="Equation.3">
                  <p:embed/>
                </p:oleObj>
              </mc:Choice>
              <mc:Fallback>
                <p:oleObj name="Equation" r:id="rId3" imgW="17259300" imgH="2635250" progId="Equation.3">
                  <p:embed/>
                  <p:pic>
                    <p:nvPicPr>
                      <p:cNvPr id="9220" name="Object 4">
                        <a:extLst>
                          <a:ext uri="{FF2B5EF4-FFF2-40B4-BE49-F238E27FC236}">
                            <a16:creationId xmlns:a16="http://schemas.microsoft.com/office/drawing/2014/main" id="{A273B470-91EC-BF4C-8860-2D82837D64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2743200"/>
                        <a:ext cx="4038600" cy="61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230" name="Picture 14" descr="C:\ppt1\pval.bmp">
            <a:extLst>
              <a:ext uri="{FF2B5EF4-FFF2-40B4-BE49-F238E27FC236}">
                <a16:creationId xmlns:a16="http://schemas.microsoft.com/office/drawing/2014/main" id="{27B57F81-0C1D-D640-8566-10048689DE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3505201"/>
            <a:ext cx="5486400" cy="312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762052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383C731E-9BCE-4143-A655-C00F47F7B33B}"/>
              </a:ext>
            </a:extLst>
          </p:cNvPr>
          <p:cNvSpPr>
            <a:spLocks noGrp="1" noChangeArrowheads="1"/>
          </p:cNvSpPr>
          <p:nvPr>
            <p:ph type="title"/>
          </p:nvPr>
        </p:nvSpPr>
        <p:spPr>
          <a:xfrm>
            <a:off x="1600200" y="228600"/>
            <a:ext cx="8915400" cy="762000"/>
          </a:xfrm>
        </p:spPr>
        <p:txBody>
          <a:bodyPr>
            <a:normAutofit fontScale="90000"/>
          </a:bodyPr>
          <a:lstStyle/>
          <a:p>
            <a:r>
              <a:rPr lang="en-US" altLang="en-US" sz="3600"/>
              <a:t>Large-Sample Test </a:t>
            </a:r>
            <a:r>
              <a:rPr lang="en-US" altLang="en-US" sz="3600" i="1"/>
              <a:t>H</a:t>
            </a:r>
            <a:r>
              <a:rPr lang="en-US" altLang="en-US" sz="3600" baseline="-25000"/>
              <a:t>0</a:t>
            </a:r>
            <a:r>
              <a:rPr lang="en-US" altLang="en-US" sz="3600"/>
              <a:t>:</a:t>
            </a:r>
            <a:r>
              <a:rPr lang="en-US" altLang="en-US" sz="3600" i="1">
                <a:latin typeface="Symbol" pitchFamily="2" charset="2"/>
              </a:rPr>
              <a:t>m</a:t>
            </a:r>
            <a:r>
              <a:rPr lang="en-US" altLang="en-US" sz="3600" baseline="-25000"/>
              <a:t>1</a:t>
            </a:r>
            <a:r>
              <a:rPr lang="en-US" altLang="en-US" sz="3600"/>
              <a:t>-</a:t>
            </a:r>
            <a:r>
              <a:rPr lang="en-US" altLang="en-US" sz="3600" i="1">
                <a:latin typeface="Symbol" pitchFamily="2" charset="2"/>
              </a:rPr>
              <a:t>m</a:t>
            </a:r>
            <a:r>
              <a:rPr lang="en-US" altLang="en-US" sz="3600" baseline="-25000"/>
              <a:t>2</a:t>
            </a:r>
            <a:r>
              <a:rPr lang="en-US" altLang="en-US" sz="3600"/>
              <a:t>=0 vs </a:t>
            </a:r>
            <a:r>
              <a:rPr lang="en-US" altLang="en-US" sz="3600" i="1"/>
              <a:t>H</a:t>
            </a:r>
            <a:r>
              <a:rPr lang="en-US" altLang="en-US" sz="3600" baseline="-25000"/>
              <a:t>0</a:t>
            </a:r>
            <a:r>
              <a:rPr lang="en-US" altLang="en-US" sz="3600"/>
              <a:t>:</a:t>
            </a:r>
            <a:r>
              <a:rPr lang="en-US" altLang="en-US" sz="3600" i="1">
                <a:latin typeface="Symbol" pitchFamily="2" charset="2"/>
              </a:rPr>
              <a:t>m</a:t>
            </a:r>
            <a:r>
              <a:rPr lang="en-US" altLang="en-US" sz="3600" baseline="-25000"/>
              <a:t>1</a:t>
            </a:r>
            <a:r>
              <a:rPr lang="en-US" altLang="en-US" sz="3600"/>
              <a:t>-</a:t>
            </a:r>
            <a:r>
              <a:rPr lang="en-US" altLang="en-US" sz="3600" i="1">
                <a:latin typeface="Symbol" pitchFamily="2" charset="2"/>
              </a:rPr>
              <a:t>m</a:t>
            </a:r>
            <a:r>
              <a:rPr lang="en-US" altLang="en-US" sz="3600" baseline="-25000"/>
              <a:t>2</a:t>
            </a:r>
            <a:r>
              <a:rPr lang="en-US" altLang="en-US" sz="3600"/>
              <a:t>&gt;0 </a:t>
            </a:r>
          </a:p>
        </p:txBody>
      </p:sp>
      <p:sp>
        <p:nvSpPr>
          <p:cNvPr id="10243" name="Rectangle 3">
            <a:extLst>
              <a:ext uri="{FF2B5EF4-FFF2-40B4-BE49-F238E27FC236}">
                <a16:creationId xmlns:a16="http://schemas.microsoft.com/office/drawing/2014/main" id="{8BA608E8-DC54-3A4E-8E8C-2FED3028E097}"/>
              </a:ext>
            </a:extLst>
          </p:cNvPr>
          <p:cNvSpPr>
            <a:spLocks noGrp="1" noChangeArrowheads="1"/>
          </p:cNvSpPr>
          <p:nvPr>
            <p:ph type="body" idx="1"/>
          </p:nvPr>
        </p:nvSpPr>
        <p:spPr>
          <a:xfrm>
            <a:off x="2209800" y="1447800"/>
            <a:ext cx="7772400" cy="1066800"/>
          </a:xfrm>
        </p:spPr>
        <p:txBody>
          <a:bodyPr>
            <a:normAutofit lnSpcReduction="10000"/>
          </a:bodyPr>
          <a:lstStyle/>
          <a:p>
            <a:r>
              <a:rPr lang="en-US" altLang="en-US" sz="2800" b="1" i="1"/>
              <a:t>H</a:t>
            </a:r>
            <a:r>
              <a:rPr lang="en-US" altLang="en-US" sz="2800" b="1" baseline="-25000"/>
              <a:t>0</a:t>
            </a:r>
            <a:r>
              <a:rPr lang="en-US" altLang="en-US" sz="2800" b="1"/>
              <a:t>: </a:t>
            </a:r>
            <a:r>
              <a:rPr lang="en-US" altLang="en-US" sz="2800" i="1">
                <a:latin typeface="Symbol" pitchFamily="2" charset="2"/>
              </a:rPr>
              <a:t>m</a:t>
            </a:r>
            <a:r>
              <a:rPr lang="en-US" altLang="en-US" sz="2800" baseline="-25000"/>
              <a:t>1</a:t>
            </a:r>
            <a:r>
              <a:rPr lang="en-US" altLang="en-US" sz="2800"/>
              <a:t>-</a:t>
            </a:r>
            <a:r>
              <a:rPr lang="en-US" altLang="en-US" sz="2800" i="1">
                <a:latin typeface="Symbol" pitchFamily="2" charset="2"/>
              </a:rPr>
              <a:t>m</a:t>
            </a:r>
            <a:r>
              <a:rPr lang="en-US" altLang="en-US" sz="2800" baseline="-25000"/>
              <a:t>2</a:t>
            </a:r>
            <a:r>
              <a:rPr lang="en-US" altLang="en-US" sz="2800"/>
              <a:t> = 0  (No difference in population means</a:t>
            </a:r>
          </a:p>
          <a:p>
            <a:r>
              <a:rPr lang="en-US" altLang="en-US" sz="2800" b="1" i="1"/>
              <a:t>H</a:t>
            </a:r>
            <a:r>
              <a:rPr lang="en-US" altLang="en-US" sz="2800" b="1" baseline="-25000"/>
              <a:t>A</a:t>
            </a:r>
            <a:r>
              <a:rPr lang="en-US" altLang="en-US" sz="2800" b="1"/>
              <a:t>: </a:t>
            </a:r>
            <a:r>
              <a:rPr lang="en-US" altLang="en-US" sz="2800" i="1">
                <a:latin typeface="Symbol" pitchFamily="2" charset="2"/>
              </a:rPr>
              <a:t>m</a:t>
            </a:r>
            <a:r>
              <a:rPr lang="en-US" altLang="en-US" sz="2800" baseline="-25000"/>
              <a:t>1</a:t>
            </a:r>
            <a:r>
              <a:rPr lang="en-US" altLang="en-US" sz="2800"/>
              <a:t>-</a:t>
            </a:r>
            <a:r>
              <a:rPr lang="en-US" altLang="en-US" sz="2800" i="1">
                <a:latin typeface="Symbol" pitchFamily="2" charset="2"/>
              </a:rPr>
              <a:t>m</a:t>
            </a:r>
            <a:r>
              <a:rPr lang="en-US" altLang="en-US" sz="2800" baseline="-25000"/>
              <a:t>2</a:t>
            </a:r>
            <a:r>
              <a:rPr lang="en-US" altLang="en-US" sz="2800"/>
              <a:t> &gt; 0  (Population Mean 1 &gt; Pop Mean 2)</a:t>
            </a:r>
          </a:p>
        </p:txBody>
      </p:sp>
      <p:graphicFrame>
        <p:nvGraphicFramePr>
          <p:cNvPr id="10244" name="Object 4">
            <a:extLst>
              <a:ext uri="{FF2B5EF4-FFF2-40B4-BE49-F238E27FC236}">
                <a16:creationId xmlns:a16="http://schemas.microsoft.com/office/drawing/2014/main" id="{AF593166-37D7-FA48-BE42-A130654CA2F3}"/>
              </a:ext>
            </a:extLst>
          </p:cNvPr>
          <p:cNvGraphicFramePr>
            <a:graphicFrameLocks noChangeAspect="1"/>
          </p:cNvGraphicFramePr>
          <p:nvPr/>
        </p:nvGraphicFramePr>
        <p:xfrm>
          <a:off x="3429000" y="2667001"/>
          <a:ext cx="4495800" cy="2811463"/>
        </p:xfrm>
        <a:graphic>
          <a:graphicData uri="http://schemas.openxmlformats.org/presentationml/2006/ole">
            <mc:AlternateContent xmlns:mc="http://schemas.openxmlformats.org/markup-compatibility/2006">
              <mc:Choice xmlns:v="urn:schemas-microsoft-com:vml" Requires="v">
                <p:oleObj spid="_x0000_s54277" name="Equation" r:id="rId3" imgW="16967200" imgH="13601700" progId="Equation.3">
                  <p:embed/>
                </p:oleObj>
              </mc:Choice>
              <mc:Fallback>
                <p:oleObj name="Equation" r:id="rId3" imgW="16967200" imgH="13601700" progId="Equation.3">
                  <p:embed/>
                  <p:pic>
                    <p:nvPicPr>
                      <p:cNvPr id="10244" name="Object 4">
                        <a:extLst>
                          <a:ext uri="{FF2B5EF4-FFF2-40B4-BE49-F238E27FC236}">
                            <a16:creationId xmlns:a16="http://schemas.microsoft.com/office/drawing/2014/main" id="{AF593166-37D7-FA48-BE42-A130654CA2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667001"/>
                        <a:ext cx="4495800" cy="281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6" name="Text Box 6">
            <a:extLst>
              <a:ext uri="{FF2B5EF4-FFF2-40B4-BE49-F238E27FC236}">
                <a16:creationId xmlns:a16="http://schemas.microsoft.com/office/drawing/2014/main" id="{D3ACB7EB-9B41-3545-95FB-97785DF4251B}"/>
              </a:ext>
            </a:extLst>
          </p:cNvPr>
          <p:cNvSpPr txBox="1">
            <a:spLocks noChangeArrowheads="1"/>
          </p:cNvSpPr>
          <p:nvPr/>
        </p:nvSpPr>
        <p:spPr bwMode="auto">
          <a:xfrm>
            <a:off x="1981200" y="5715001"/>
            <a:ext cx="8077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en-US"/>
              <a:t> </a:t>
            </a:r>
            <a:r>
              <a:rPr lang="en-US" altLang="en-US" b="1"/>
              <a:t>Conclusion - </a:t>
            </a:r>
            <a:r>
              <a:rPr lang="en-US" altLang="en-US"/>
              <a:t>Reject </a:t>
            </a:r>
            <a:r>
              <a:rPr lang="en-US" altLang="en-US" i="1"/>
              <a:t>H</a:t>
            </a:r>
            <a:r>
              <a:rPr lang="en-US" altLang="en-US" baseline="-25000"/>
              <a:t>0</a:t>
            </a:r>
            <a:r>
              <a:rPr lang="en-US" altLang="en-US"/>
              <a:t> if test statistic falls in rejection region, or equivalently the </a:t>
            </a:r>
            <a:r>
              <a:rPr lang="en-US" altLang="en-US" i="1"/>
              <a:t>P</a:t>
            </a:r>
            <a:r>
              <a:rPr lang="en-US" altLang="en-US"/>
              <a:t>-value is </a:t>
            </a:r>
            <a:r>
              <a:rPr lang="en-US" altLang="en-US">
                <a:sym typeface="Symbol" pitchFamily="2" charset="2"/>
              </a:rPr>
              <a:t> </a:t>
            </a:r>
            <a:r>
              <a:rPr lang="en-US" altLang="en-US" i="1">
                <a:latin typeface="Symbol" pitchFamily="2" charset="2"/>
                <a:sym typeface="Symbol" pitchFamily="2" charset="2"/>
              </a:rPr>
              <a:t>a</a:t>
            </a:r>
            <a:endParaRPr lang="en-US" altLang="en-US"/>
          </a:p>
        </p:txBody>
      </p:sp>
    </p:spTree>
    <p:extLst>
      <p:ext uri="{BB962C8B-B14F-4D97-AF65-F5344CB8AC3E}">
        <p14:creationId xmlns:p14="http://schemas.microsoft.com/office/powerpoint/2010/main" val="4289184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BDBF3CD-75EB-414D-957E-5D1C8C9D2D9E}"/>
              </a:ext>
            </a:extLst>
          </p:cNvPr>
          <p:cNvSpPr>
            <a:spLocks noGrp="1" noChangeArrowheads="1"/>
          </p:cNvSpPr>
          <p:nvPr>
            <p:ph type="ctrTitle"/>
          </p:nvPr>
        </p:nvSpPr>
        <p:spPr>
          <a:xfrm>
            <a:off x="1919288" y="374651"/>
            <a:ext cx="7772400" cy="1470025"/>
          </a:xfrm>
        </p:spPr>
        <p:txBody>
          <a:bodyPr/>
          <a:lstStyle/>
          <a:p>
            <a:pPr algn="l" eaLnBrk="1" hangingPunct="1"/>
            <a:r>
              <a:rPr lang="en-US" altLang="en-US" dirty="0"/>
              <a:t>Terms</a:t>
            </a:r>
          </a:p>
        </p:txBody>
      </p:sp>
      <p:sp>
        <p:nvSpPr>
          <p:cNvPr id="15363" name="Rectangle 3">
            <a:extLst>
              <a:ext uri="{FF2B5EF4-FFF2-40B4-BE49-F238E27FC236}">
                <a16:creationId xmlns:a16="http://schemas.microsoft.com/office/drawing/2014/main" id="{314AA051-2E86-7E4C-A1E1-CC65E25722A4}"/>
              </a:ext>
            </a:extLst>
          </p:cNvPr>
          <p:cNvSpPr>
            <a:spLocks noGrp="1" noChangeArrowheads="1"/>
          </p:cNvSpPr>
          <p:nvPr>
            <p:ph type="subTitle" idx="1"/>
          </p:nvPr>
        </p:nvSpPr>
        <p:spPr>
          <a:xfrm>
            <a:off x="2081213" y="1998663"/>
            <a:ext cx="8147050" cy="4127500"/>
          </a:xfrm>
        </p:spPr>
        <p:txBody>
          <a:bodyPr/>
          <a:lstStyle/>
          <a:p>
            <a:pPr marL="342900" indent="-342900" algn="l" eaLnBrk="1" hangingPunct="1">
              <a:buFont typeface="Arial" panose="020B0604020202020204" pitchFamily="34" charset="0"/>
              <a:buChar char="•"/>
            </a:pPr>
            <a:r>
              <a:rPr lang="en-US" altLang="en-US" dirty="0"/>
              <a:t>Null and Alternative Hypotheses</a:t>
            </a:r>
          </a:p>
          <a:p>
            <a:pPr marL="342900" indent="-342900" algn="l" eaLnBrk="1" hangingPunct="1">
              <a:buFont typeface="Arial" panose="020B0604020202020204" pitchFamily="34" charset="0"/>
              <a:buChar char="•"/>
            </a:pPr>
            <a:r>
              <a:rPr lang="en-US" altLang="en-US" dirty="0"/>
              <a:t>Test Statistic</a:t>
            </a:r>
            <a:endParaRPr lang="en-US" altLang="en-US" dirty="0">
              <a:cs typeface="Arial" panose="020B0604020202020204" pitchFamily="34" charset="0"/>
            </a:endParaRPr>
          </a:p>
          <a:p>
            <a:pPr marL="342900" indent="-342900" algn="l" eaLnBrk="1" hangingPunct="1">
              <a:buFont typeface="Arial" panose="020B0604020202020204" pitchFamily="34" charset="0"/>
              <a:buChar char="•"/>
            </a:pPr>
            <a:r>
              <a:rPr lang="en-US" altLang="en-US" dirty="0">
                <a:cs typeface="Arial" panose="020B0604020202020204" pitchFamily="34" charset="0"/>
              </a:rPr>
              <a:t> </a:t>
            </a:r>
            <a:r>
              <a:rPr lang="en-US" altLang="en-US" i="1" dirty="0">
                <a:cs typeface="Arial" panose="020B0604020202020204" pitchFamily="34" charset="0"/>
              </a:rPr>
              <a:t>P</a:t>
            </a:r>
            <a:r>
              <a:rPr lang="en-US" altLang="en-US" dirty="0">
                <a:cs typeface="Arial" panose="020B0604020202020204" pitchFamily="34" charset="0"/>
              </a:rPr>
              <a:t>-Value</a:t>
            </a:r>
            <a:endParaRPr lang="el-GR" altLang="en-US" dirty="0">
              <a:cs typeface="Arial" panose="020B0604020202020204" pitchFamily="34" charset="0"/>
            </a:endParaRPr>
          </a:p>
          <a:p>
            <a:pPr marL="342900" indent="-342900" algn="l" eaLnBrk="1" hangingPunct="1">
              <a:buFont typeface="Arial" panose="020B0604020202020204" pitchFamily="34" charset="0"/>
              <a:buChar char="•"/>
            </a:pPr>
            <a:r>
              <a:rPr lang="en-US" altLang="en-US" dirty="0"/>
              <a:t> Significance Level</a:t>
            </a:r>
          </a:p>
          <a:p>
            <a:pPr marL="342900" indent="-342900" algn="l" eaLnBrk="1" hangingPunct="1">
              <a:buFont typeface="Arial" panose="020B0604020202020204" pitchFamily="34" charset="0"/>
              <a:buChar char="•"/>
            </a:pPr>
            <a:r>
              <a:rPr lang="en-US" altLang="en-US" dirty="0"/>
              <a:t> One-Sample </a:t>
            </a:r>
            <a:r>
              <a:rPr lang="en-US" altLang="en-US" i="1" dirty="0"/>
              <a:t>z </a:t>
            </a:r>
            <a:r>
              <a:rPr lang="en-US" altLang="en-US" dirty="0"/>
              <a:t>Test</a:t>
            </a:r>
          </a:p>
          <a:p>
            <a:pPr marL="342900" indent="-342900" algn="l" eaLnBrk="1" hangingPunct="1">
              <a:buFont typeface="Arial" panose="020B0604020202020204" pitchFamily="34" charset="0"/>
              <a:buChar char="•"/>
            </a:pPr>
            <a:r>
              <a:rPr lang="en-US" altLang="en-US" dirty="0"/>
              <a:t> Power and Sample Size</a:t>
            </a:r>
          </a:p>
        </p:txBody>
      </p:sp>
    </p:spTree>
    <p:extLst>
      <p:ext uri="{BB962C8B-B14F-4D97-AF65-F5344CB8AC3E}">
        <p14:creationId xmlns:p14="http://schemas.microsoft.com/office/powerpoint/2010/main" val="426253956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3D347664-5075-8843-B605-DD442F64C696}"/>
              </a:ext>
            </a:extLst>
          </p:cNvPr>
          <p:cNvSpPr>
            <a:spLocks noGrp="1" noChangeArrowheads="1"/>
          </p:cNvSpPr>
          <p:nvPr>
            <p:ph type="title"/>
          </p:nvPr>
        </p:nvSpPr>
        <p:spPr>
          <a:xfrm>
            <a:off x="2209800" y="304800"/>
            <a:ext cx="7772400" cy="838200"/>
          </a:xfrm>
        </p:spPr>
        <p:txBody>
          <a:bodyPr>
            <a:normAutofit fontScale="90000"/>
          </a:bodyPr>
          <a:lstStyle/>
          <a:p>
            <a:r>
              <a:rPr lang="en-US" altLang="en-US" sz="3600"/>
              <a:t>Example - Botox for Cervical Dystonia</a:t>
            </a:r>
          </a:p>
        </p:txBody>
      </p:sp>
      <p:sp>
        <p:nvSpPr>
          <p:cNvPr id="11267" name="Rectangle 3">
            <a:extLst>
              <a:ext uri="{FF2B5EF4-FFF2-40B4-BE49-F238E27FC236}">
                <a16:creationId xmlns:a16="http://schemas.microsoft.com/office/drawing/2014/main" id="{66F42A81-8128-E246-9E37-109C14857B47}"/>
              </a:ext>
            </a:extLst>
          </p:cNvPr>
          <p:cNvSpPr>
            <a:spLocks noGrp="1" noChangeArrowheads="1"/>
          </p:cNvSpPr>
          <p:nvPr>
            <p:ph type="body" idx="1"/>
          </p:nvPr>
        </p:nvSpPr>
        <p:spPr>
          <a:xfrm>
            <a:off x="1828800" y="1447800"/>
            <a:ext cx="8534400" cy="3581400"/>
          </a:xfrm>
        </p:spPr>
        <p:txBody>
          <a:bodyPr>
            <a:normAutofit lnSpcReduction="10000"/>
          </a:bodyPr>
          <a:lstStyle/>
          <a:p>
            <a:r>
              <a:rPr lang="en-US" altLang="en-US" sz="2800" b="1"/>
              <a:t>Patients - </a:t>
            </a:r>
            <a:r>
              <a:rPr lang="en-US" altLang="en-US" sz="2800"/>
              <a:t>Individuals suffering from cervical dystonia </a:t>
            </a:r>
            <a:endParaRPr lang="en-US" altLang="en-US" sz="2800" b="1"/>
          </a:p>
          <a:p>
            <a:r>
              <a:rPr lang="en-US" altLang="en-US" sz="2800" b="1"/>
              <a:t>Response - </a:t>
            </a:r>
            <a:r>
              <a:rPr lang="en-US" altLang="en-US" sz="2800"/>
              <a:t>Tsui score of severity of cervical dystonia (higher scores are more severe) at week 8 of Tx</a:t>
            </a:r>
          </a:p>
          <a:p>
            <a:r>
              <a:rPr lang="en-US" altLang="en-US" sz="2800" b="1"/>
              <a:t>Research (alternative) hypothesis</a:t>
            </a:r>
            <a:r>
              <a:rPr lang="en-US" altLang="en-US" sz="2800"/>
              <a:t> - Botox A decreases mean Tsui score more than placebo</a:t>
            </a:r>
          </a:p>
          <a:p>
            <a:r>
              <a:rPr lang="en-US" altLang="en-US" sz="2800" b="1"/>
              <a:t>Groups - </a:t>
            </a:r>
            <a:r>
              <a:rPr lang="en-US" altLang="en-US" sz="2800"/>
              <a:t>Placebo (Group 1) and Botox A (Group 2)</a:t>
            </a:r>
          </a:p>
          <a:p>
            <a:r>
              <a:rPr lang="en-US" altLang="en-US" sz="2800" b="1"/>
              <a:t>Experimental (Sample) Results:</a:t>
            </a:r>
            <a:endParaRPr lang="en-US" altLang="en-US" sz="2800"/>
          </a:p>
          <a:p>
            <a:endParaRPr lang="en-US" altLang="en-US" sz="2800"/>
          </a:p>
        </p:txBody>
      </p:sp>
      <p:graphicFrame>
        <p:nvGraphicFramePr>
          <p:cNvPr id="11268" name="Object 4">
            <a:extLst>
              <a:ext uri="{FF2B5EF4-FFF2-40B4-BE49-F238E27FC236}">
                <a16:creationId xmlns:a16="http://schemas.microsoft.com/office/drawing/2014/main" id="{D24E9D59-663B-B54E-853E-74776EF1B2A5}"/>
              </a:ext>
            </a:extLst>
          </p:cNvPr>
          <p:cNvGraphicFramePr>
            <a:graphicFrameLocks noChangeAspect="1"/>
          </p:cNvGraphicFramePr>
          <p:nvPr/>
        </p:nvGraphicFramePr>
        <p:xfrm>
          <a:off x="3810000" y="5105400"/>
          <a:ext cx="3733800" cy="1098550"/>
        </p:xfrm>
        <a:graphic>
          <a:graphicData uri="http://schemas.openxmlformats.org/presentationml/2006/ole">
            <mc:AlternateContent xmlns:mc="http://schemas.openxmlformats.org/markup-compatibility/2006">
              <mc:Choice xmlns:v="urn:schemas-microsoft-com:vml" Requires="v">
                <p:oleObj spid="_x0000_s55301" name="Equation" r:id="rId3" imgW="19894550" imgH="5848350" progId="Equation.3">
                  <p:embed/>
                </p:oleObj>
              </mc:Choice>
              <mc:Fallback>
                <p:oleObj name="Equation" r:id="rId3" imgW="19894550" imgH="5848350" progId="Equation.3">
                  <p:embed/>
                  <p:pic>
                    <p:nvPicPr>
                      <p:cNvPr id="11268" name="Object 4">
                        <a:extLst>
                          <a:ext uri="{FF2B5EF4-FFF2-40B4-BE49-F238E27FC236}">
                            <a16:creationId xmlns:a16="http://schemas.microsoft.com/office/drawing/2014/main" id="{D24E9D59-663B-B54E-853E-74776EF1B2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5105400"/>
                        <a:ext cx="3733800" cy="1098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9" name="Text Box 5">
            <a:extLst>
              <a:ext uri="{FF2B5EF4-FFF2-40B4-BE49-F238E27FC236}">
                <a16:creationId xmlns:a16="http://schemas.microsoft.com/office/drawing/2014/main" id="{C2A5CBB8-0B3B-2446-A862-6E137863DA30}"/>
              </a:ext>
            </a:extLst>
          </p:cNvPr>
          <p:cNvSpPr txBox="1">
            <a:spLocks noChangeArrowheads="1"/>
          </p:cNvSpPr>
          <p:nvPr/>
        </p:nvSpPr>
        <p:spPr bwMode="auto">
          <a:xfrm>
            <a:off x="2057400" y="6400801"/>
            <a:ext cx="1981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a:t>Source: Wissel, et al (2001)</a:t>
            </a:r>
          </a:p>
        </p:txBody>
      </p:sp>
    </p:spTree>
    <p:extLst>
      <p:ext uri="{BB962C8B-B14F-4D97-AF65-F5344CB8AC3E}">
        <p14:creationId xmlns:p14="http://schemas.microsoft.com/office/powerpoint/2010/main" val="177049485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F790B91-2078-2C46-8DA9-92AE7B06A768}"/>
              </a:ext>
            </a:extLst>
          </p:cNvPr>
          <p:cNvSpPr>
            <a:spLocks noGrp="1" noChangeArrowheads="1"/>
          </p:cNvSpPr>
          <p:nvPr>
            <p:ph type="title"/>
          </p:nvPr>
        </p:nvSpPr>
        <p:spPr>
          <a:xfrm>
            <a:off x="2209800" y="381000"/>
            <a:ext cx="7772400" cy="838200"/>
          </a:xfrm>
        </p:spPr>
        <p:txBody>
          <a:bodyPr>
            <a:normAutofit fontScale="90000"/>
          </a:bodyPr>
          <a:lstStyle/>
          <a:p>
            <a:r>
              <a:rPr lang="en-US" altLang="en-US" sz="3600"/>
              <a:t>Example - Botox for Cervical Dystonia</a:t>
            </a:r>
          </a:p>
        </p:txBody>
      </p:sp>
      <p:graphicFrame>
        <p:nvGraphicFramePr>
          <p:cNvPr id="12291" name="Object 3">
            <a:extLst>
              <a:ext uri="{FF2B5EF4-FFF2-40B4-BE49-F238E27FC236}">
                <a16:creationId xmlns:a16="http://schemas.microsoft.com/office/drawing/2014/main" id="{6B3CB0CB-177E-BA47-98DC-ADA51E8670CB}"/>
              </a:ext>
            </a:extLst>
          </p:cNvPr>
          <p:cNvGraphicFramePr>
            <a:graphicFrameLocks noChangeAspect="1"/>
          </p:cNvGraphicFramePr>
          <p:nvPr/>
        </p:nvGraphicFramePr>
        <p:xfrm>
          <a:off x="3200400" y="2514601"/>
          <a:ext cx="5257800" cy="3019425"/>
        </p:xfrm>
        <a:graphic>
          <a:graphicData uri="http://schemas.openxmlformats.org/presentationml/2006/ole">
            <mc:AlternateContent xmlns:mc="http://schemas.openxmlformats.org/markup-compatibility/2006">
              <mc:Choice xmlns:v="urn:schemas-microsoft-com:vml" Requires="v">
                <p:oleObj spid="_x0000_s56325" name="Equation" r:id="rId3" imgW="31597600" imgH="18141950" progId="Equation.3">
                  <p:embed/>
                </p:oleObj>
              </mc:Choice>
              <mc:Fallback>
                <p:oleObj name="Equation" r:id="rId3" imgW="31597600" imgH="18141950" progId="Equation.3">
                  <p:embed/>
                  <p:pic>
                    <p:nvPicPr>
                      <p:cNvPr id="12291" name="Object 3">
                        <a:extLst>
                          <a:ext uri="{FF2B5EF4-FFF2-40B4-BE49-F238E27FC236}">
                            <a16:creationId xmlns:a16="http://schemas.microsoft.com/office/drawing/2014/main" id="{6B3CB0CB-177E-BA47-98DC-ADA51E8670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2514601"/>
                        <a:ext cx="5257800" cy="301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2" name="Text Box 4">
            <a:extLst>
              <a:ext uri="{FF2B5EF4-FFF2-40B4-BE49-F238E27FC236}">
                <a16:creationId xmlns:a16="http://schemas.microsoft.com/office/drawing/2014/main" id="{3657B79D-2F07-A541-92D4-58205798BAB2}"/>
              </a:ext>
            </a:extLst>
          </p:cNvPr>
          <p:cNvSpPr txBox="1">
            <a:spLocks noChangeArrowheads="1"/>
          </p:cNvSpPr>
          <p:nvPr/>
        </p:nvSpPr>
        <p:spPr bwMode="auto">
          <a:xfrm>
            <a:off x="2438400" y="1524001"/>
            <a:ext cx="6705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Test whether Botox A produces lower mean Tsui scores than placebo (</a:t>
            </a:r>
            <a:r>
              <a:rPr lang="en-US" altLang="en-US" i="1">
                <a:latin typeface="Symbol" pitchFamily="2" charset="2"/>
              </a:rPr>
              <a:t>a</a:t>
            </a:r>
            <a:r>
              <a:rPr lang="en-US" altLang="en-US"/>
              <a:t> = 0.05)</a:t>
            </a:r>
          </a:p>
        </p:txBody>
      </p:sp>
      <p:sp>
        <p:nvSpPr>
          <p:cNvPr id="12293" name="Text Box 5">
            <a:extLst>
              <a:ext uri="{FF2B5EF4-FFF2-40B4-BE49-F238E27FC236}">
                <a16:creationId xmlns:a16="http://schemas.microsoft.com/office/drawing/2014/main" id="{3298D5AD-D15F-6E4F-A8A4-6E0408D48F7A}"/>
              </a:ext>
            </a:extLst>
          </p:cNvPr>
          <p:cNvSpPr txBox="1">
            <a:spLocks noChangeArrowheads="1"/>
          </p:cNvSpPr>
          <p:nvPr/>
        </p:nvSpPr>
        <p:spPr bwMode="auto">
          <a:xfrm>
            <a:off x="2133600" y="5791201"/>
            <a:ext cx="7848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Conclusion: </a:t>
            </a:r>
            <a:r>
              <a:rPr lang="en-US" altLang="en-US"/>
              <a:t>Botox A produces lower mean Tsui scores than placebo (since 2.82 &gt; 1.645 and </a:t>
            </a:r>
            <a:r>
              <a:rPr lang="en-US" altLang="en-US" i="1"/>
              <a:t>P</a:t>
            </a:r>
            <a:r>
              <a:rPr lang="en-US" altLang="en-US"/>
              <a:t>-value &lt; 0.05)</a:t>
            </a:r>
            <a:endParaRPr lang="en-US" altLang="en-US" b="1"/>
          </a:p>
        </p:txBody>
      </p:sp>
    </p:spTree>
    <p:extLst>
      <p:ext uri="{BB962C8B-B14F-4D97-AF65-F5344CB8AC3E}">
        <p14:creationId xmlns:p14="http://schemas.microsoft.com/office/powerpoint/2010/main" val="40604496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DA5C8DF9-6315-F649-A336-94549C4DD725}"/>
              </a:ext>
            </a:extLst>
          </p:cNvPr>
          <p:cNvSpPr>
            <a:spLocks noGrp="1" noChangeArrowheads="1"/>
          </p:cNvSpPr>
          <p:nvPr>
            <p:ph type="title"/>
          </p:nvPr>
        </p:nvSpPr>
        <p:spPr>
          <a:xfrm>
            <a:off x="2209800" y="304800"/>
            <a:ext cx="7772400" cy="609600"/>
          </a:xfrm>
        </p:spPr>
        <p:txBody>
          <a:bodyPr>
            <a:normAutofit fontScale="90000"/>
          </a:bodyPr>
          <a:lstStyle/>
          <a:p>
            <a:r>
              <a:rPr lang="en-US" altLang="en-US" sz="3600"/>
              <a:t>2-Sided Tests </a:t>
            </a:r>
          </a:p>
        </p:txBody>
      </p:sp>
      <p:sp>
        <p:nvSpPr>
          <p:cNvPr id="13315" name="Rectangle 3">
            <a:extLst>
              <a:ext uri="{FF2B5EF4-FFF2-40B4-BE49-F238E27FC236}">
                <a16:creationId xmlns:a16="http://schemas.microsoft.com/office/drawing/2014/main" id="{EE52B614-9826-4E42-92F1-F6B11EC9BBF2}"/>
              </a:ext>
            </a:extLst>
          </p:cNvPr>
          <p:cNvSpPr>
            <a:spLocks noGrp="1" noChangeArrowheads="1"/>
          </p:cNvSpPr>
          <p:nvPr>
            <p:ph type="body" idx="1"/>
          </p:nvPr>
        </p:nvSpPr>
        <p:spPr>
          <a:xfrm>
            <a:off x="1828800" y="1143000"/>
            <a:ext cx="8534400" cy="4953000"/>
          </a:xfrm>
        </p:spPr>
        <p:txBody>
          <a:bodyPr/>
          <a:lstStyle/>
          <a:p>
            <a:r>
              <a:rPr lang="en-US" altLang="en-US" sz="2800"/>
              <a:t>Many studies don’t assume a direction wrt the difference</a:t>
            </a:r>
            <a:r>
              <a:rPr lang="en-US" altLang="en-US"/>
              <a:t> </a:t>
            </a:r>
            <a:r>
              <a:rPr lang="en-US" altLang="en-US" sz="2800" i="1">
                <a:latin typeface="Symbol" pitchFamily="2" charset="2"/>
              </a:rPr>
              <a:t>m</a:t>
            </a:r>
            <a:r>
              <a:rPr lang="en-US" altLang="en-US" sz="2800" baseline="-25000"/>
              <a:t>1</a:t>
            </a:r>
            <a:r>
              <a:rPr lang="en-US" altLang="en-US" sz="2800"/>
              <a:t>-</a:t>
            </a:r>
            <a:r>
              <a:rPr lang="en-US" altLang="en-US" sz="2800" i="1">
                <a:latin typeface="Symbol" pitchFamily="2" charset="2"/>
              </a:rPr>
              <a:t>m</a:t>
            </a:r>
            <a:r>
              <a:rPr lang="en-US" altLang="en-US" sz="2800" baseline="-25000"/>
              <a:t>2</a:t>
            </a:r>
            <a:endParaRPr lang="en-US" altLang="en-US" sz="2800"/>
          </a:p>
          <a:p>
            <a:r>
              <a:rPr lang="en-US" altLang="en-US" sz="2800" i="1"/>
              <a:t>H</a:t>
            </a:r>
            <a:r>
              <a:rPr lang="en-US" altLang="en-US" sz="2800" baseline="-25000"/>
              <a:t>0</a:t>
            </a:r>
            <a:r>
              <a:rPr lang="en-US" altLang="en-US" sz="2800"/>
              <a:t>: </a:t>
            </a:r>
            <a:r>
              <a:rPr lang="en-US" altLang="en-US" sz="2800" i="1">
                <a:latin typeface="Symbol" pitchFamily="2" charset="2"/>
              </a:rPr>
              <a:t>m</a:t>
            </a:r>
            <a:r>
              <a:rPr lang="en-US" altLang="en-US" sz="2800" baseline="-25000"/>
              <a:t>1</a:t>
            </a:r>
            <a:r>
              <a:rPr lang="en-US" altLang="en-US" sz="2800"/>
              <a:t>-</a:t>
            </a:r>
            <a:r>
              <a:rPr lang="en-US" altLang="en-US" sz="2800" i="1">
                <a:latin typeface="Symbol" pitchFamily="2" charset="2"/>
              </a:rPr>
              <a:t>m</a:t>
            </a:r>
            <a:r>
              <a:rPr lang="en-US" altLang="en-US" sz="2800" baseline="-25000"/>
              <a:t>2</a:t>
            </a:r>
            <a:r>
              <a:rPr lang="en-US" altLang="en-US" sz="2800"/>
              <a:t> = 0       </a:t>
            </a:r>
            <a:r>
              <a:rPr lang="en-US" altLang="en-US" sz="2800" i="1"/>
              <a:t>H</a:t>
            </a:r>
            <a:r>
              <a:rPr lang="en-US" altLang="en-US" sz="2800" baseline="-25000"/>
              <a:t>A</a:t>
            </a:r>
            <a:r>
              <a:rPr lang="en-US" altLang="en-US" sz="2800"/>
              <a:t>: </a:t>
            </a:r>
            <a:r>
              <a:rPr lang="en-US" altLang="en-US" sz="2800" i="1">
                <a:latin typeface="Symbol" pitchFamily="2" charset="2"/>
              </a:rPr>
              <a:t>m</a:t>
            </a:r>
            <a:r>
              <a:rPr lang="en-US" altLang="en-US" sz="2800" baseline="-25000"/>
              <a:t>1</a:t>
            </a:r>
            <a:r>
              <a:rPr lang="en-US" altLang="en-US" sz="2800"/>
              <a:t>-</a:t>
            </a:r>
            <a:r>
              <a:rPr lang="en-US" altLang="en-US" sz="2800" i="1">
                <a:latin typeface="Symbol" pitchFamily="2" charset="2"/>
              </a:rPr>
              <a:t>m</a:t>
            </a:r>
            <a:r>
              <a:rPr lang="en-US" altLang="en-US" sz="2800" baseline="-25000"/>
              <a:t>2</a:t>
            </a:r>
            <a:r>
              <a:rPr lang="en-US" altLang="en-US" sz="2800"/>
              <a:t> </a:t>
            </a:r>
            <a:r>
              <a:rPr lang="en-US" altLang="en-US" sz="2800">
                <a:sym typeface="Symbol" pitchFamily="2" charset="2"/>
              </a:rPr>
              <a:t> 0</a:t>
            </a:r>
          </a:p>
          <a:p>
            <a:r>
              <a:rPr lang="en-US" altLang="en-US" sz="2800">
                <a:sym typeface="Symbol" pitchFamily="2" charset="2"/>
              </a:rPr>
              <a:t>Test statistic is the same as before</a:t>
            </a:r>
          </a:p>
          <a:p>
            <a:r>
              <a:rPr lang="en-US" altLang="en-US" sz="2800">
                <a:sym typeface="Symbol" pitchFamily="2" charset="2"/>
              </a:rPr>
              <a:t>Decision Rule:</a:t>
            </a:r>
          </a:p>
          <a:p>
            <a:pPr lvl="1"/>
            <a:r>
              <a:rPr lang="en-US" altLang="en-US" sz="2400">
                <a:sym typeface="Symbol" pitchFamily="2" charset="2"/>
              </a:rPr>
              <a:t>Conclude </a:t>
            </a:r>
            <a:r>
              <a:rPr lang="en-US" altLang="en-US" sz="2400" i="1">
                <a:latin typeface="Symbol" pitchFamily="2" charset="2"/>
              </a:rPr>
              <a:t>m</a:t>
            </a:r>
            <a:r>
              <a:rPr lang="en-US" altLang="en-US" sz="2400" baseline="-25000"/>
              <a:t>1</a:t>
            </a:r>
            <a:r>
              <a:rPr lang="en-US" altLang="en-US" sz="2400"/>
              <a:t>-</a:t>
            </a:r>
            <a:r>
              <a:rPr lang="en-US" altLang="en-US" sz="2400" i="1">
                <a:latin typeface="Symbol" pitchFamily="2" charset="2"/>
              </a:rPr>
              <a:t>m</a:t>
            </a:r>
            <a:r>
              <a:rPr lang="en-US" altLang="en-US" sz="2400" baseline="-25000"/>
              <a:t>2 </a:t>
            </a:r>
            <a:r>
              <a:rPr lang="en-US" altLang="en-US" sz="2400"/>
              <a:t>&gt; 0 if </a:t>
            </a:r>
            <a:r>
              <a:rPr lang="en-US" altLang="en-US" sz="2400" i="1"/>
              <a:t>z</a:t>
            </a:r>
            <a:r>
              <a:rPr lang="en-US" altLang="en-US" sz="2400" baseline="-25000"/>
              <a:t>obs</a:t>
            </a:r>
            <a:r>
              <a:rPr lang="en-US" altLang="en-US" sz="2400"/>
              <a:t> </a:t>
            </a:r>
            <a:r>
              <a:rPr lang="en-US" altLang="en-US" sz="2400">
                <a:sym typeface="Symbol" pitchFamily="2" charset="2"/>
              </a:rPr>
              <a:t> </a:t>
            </a:r>
            <a:r>
              <a:rPr lang="en-US" altLang="en-US" sz="2400" i="1">
                <a:sym typeface="Symbol" pitchFamily="2" charset="2"/>
              </a:rPr>
              <a:t>z</a:t>
            </a:r>
            <a:r>
              <a:rPr lang="en-US" altLang="en-US" sz="2400" i="1" baseline="-25000">
                <a:latin typeface="Symbol" pitchFamily="2" charset="2"/>
                <a:sym typeface="Symbol" pitchFamily="2" charset="2"/>
              </a:rPr>
              <a:t>a</a:t>
            </a:r>
            <a:r>
              <a:rPr lang="en-US" altLang="en-US" sz="2400" baseline="-25000">
                <a:latin typeface="Symbol" pitchFamily="2" charset="2"/>
                <a:sym typeface="Symbol" pitchFamily="2" charset="2"/>
              </a:rPr>
              <a:t>/2</a:t>
            </a:r>
            <a:r>
              <a:rPr lang="en-US" altLang="en-US" sz="2400">
                <a:latin typeface="Symbol" pitchFamily="2" charset="2"/>
                <a:sym typeface="Symbol" pitchFamily="2" charset="2"/>
              </a:rPr>
              <a:t>    (</a:t>
            </a:r>
            <a:r>
              <a:rPr lang="en-US" altLang="en-US" sz="2400" i="1">
                <a:latin typeface="Symbol" pitchFamily="2" charset="2"/>
                <a:sym typeface="Symbol" pitchFamily="2" charset="2"/>
              </a:rPr>
              <a:t>a</a:t>
            </a:r>
            <a:r>
              <a:rPr lang="en-US" altLang="en-US" sz="2400">
                <a:sym typeface="Symbol" pitchFamily="2" charset="2"/>
              </a:rPr>
              <a:t>=0.05  </a:t>
            </a:r>
            <a:r>
              <a:rPr lang="en-US" altLang="en-US" sz="2400" i="1">
                <a:sym typeface="Symbol" pitchFamily="2" charset="2"/>
              </a:rPr>
              <a:t>z</a:t>
            </a:r>
            <a:r>
              <a:rPr lang="en-US" altLang="en-US" sz="2400" i="1" baseline="-25000">
                <a:latin typeface="Symbol" pitchFamily="2" charset="2"/>
                <a:sym typeface="Symbol" pitchFamily="2" charset="2"/>
              </a:rPr>
              <a:t>a</a:t>
            </a:r>
            <a:r>
              <a:rPr lang="en-US" altLang="en-US" sz="2400" baseline="-25000">
                <a:latin typeface="Symbol" pitchFamily="2" charset="2"/>
                <a:sym typeface="Symbol" pitchFamily="2" charset="2"/>
              </a:rPr>
              <a:t>/</a:t>
            </a:r>
            <a:r>
              <a:rPr lang="en-US" altLang="en-US" sz="2400" baseline="-25000">
                <a:sym typeface="Symbol" pitchFamily="2" charset="2"/>
              </a:rPr>
              <a:t>2</a:t>
            </a:r>
            <a:r>
              <a:rPr lang="en-US" altLang="en-US" sz="2400">
                <a:sym typeface="Symbol" pitchFamily="2" charset="2"/>
              </a:rPr>
              <a:t>=1.96)</a:t>
            </a:r>
            <a:r>
              <a:rPr lang="en-US" altLang="en-US" sz="2400">
                <a:latin typeface="Symbol" pitchFamily="2" charset="2"/>
                <a:sym typeface="Symbol" pitchFamily="2" charset="2"/>
              </a:rPr>
              <a:t> </a:t>
            </a:r>
          </a:p>
          <a:p>
            <a:pPr lvl="1"/>
            <a:r>
              <a:rPr lang="en-US" altLang="en-US" sz="2400">
                <a:sym typeface="Symbol" pitchFamily="2" charset="2"/>
              </a:rPr>
              <a:t>Conclude </a:t>
            </a:r>
            <a:r>
              <a:rPr lang="en-US" altLang="en-US" sz="2400" i="1">
                <a:latin typeface="Symbol" pitchFamily="2" charset="2"/>
              </a:rPr>
              <a:t>m</a:t>
            </a:r>
            <a:r>
              <a:rPr lang="en-US" altLang="en-US" sz="2400" baseline="-25000"/>
              <a:t>1</a:t>
            </a:r>
            <a:r>
              <a:rPr lang="en-US" altLang="en-US" sz="2400"/>
              <a:t>-</a:t>
            </a:r>
            <a:r>
              <a:rPr lang="en-US" altLang="en-US" sz="2400" i="1">
                <a:latin typeface="Symbol" pitchFamily="2" charset="2"/>
              </a:rPr>
              <a:t>m</a:t>
            </a:r>
            <a:r>
              <a:rPr lang="en-US" altLang="en-US" sz="2400" baseline="-25000"/>
              <a:t>2 </a:t>
            </a:r>
            <a:r>
              <a:rPr lang="en-US" altLang="en-US" sz="2400"/>
              <a:t>&lt; 0 if </a:t>
            </a:r>
            <a:r>
              <a:rPr lang="en-US" altLang="en-US" sz="2400" i="1"/>
              <a:t>z</a:t>
            </a:r>
            <a:r>
              <a:rPr lang="en-US" altLang="en-US" sz="2400" baseline="-25000"/>
              <a:t>obs</a:t>
            </a:r>
            <a:r>
              <a:rPr lang="en-US" altLang="en-US" sz="2400"/>
              <a:t> </a:t>
            </a:r>
            <a:r>
              <a:rPr lang="en-US" altLang="en-US" sz="2400">
                <a:sym typeface="Symbol" pitchFamily="2" charset="2"/>
              </a:rPr>
              <a:t> -</a:t>
            </a:r>
            <a:r>
              <a:rPr lang="en-US" altLang="en-US" sz="2400" i="1">
                <a:sym typeface="Symbol" pitchFamily="2" charset="2"/>
              </a:rPr>
              <a:t>z</a:t>
            </a:r>
            <a:r>
              <a:rPr lang="en-US" altLang="en-US" sz="2400" i="1" baseline="-25000">
                <a:latin typeface="Symbol" pitchFamily="2" charset="2"/>
                <a:sym typeface="Symbol" pitchFamily="2" charset="2"/>
              </a:rPr>
              <a:t>a</a:t>
            </a:r>
            <a:r>
              <a:rPr lang="en-US" altLang="en-US" sz="2400" baseline="-25000">
                <a:latin typeface="Symbol" pitchFamily="2" charset="2"/>
                <a:sym typeface="Symbol" pitchFamily="2" charset="2"/>
              </a:rPr>
              <a:t>/2</a:t>
            </a:r>
            <a:r>
              <a:rPr lang="en-US" altLang="en-US" sz="2400">
                <a:latin typeface="Symbol" pitchFamily="2" charset="2"/>
                <a:sym typeface="Symbol" pitchFamily="2" charset="2"/>
              </a:rPr>
              <a:t>    (</a:t>
            </a:r>
            <a:r>
              <a:rPr lang="en-US" altLang="en-US" sz="2400" i="1">
                <a:latin typeface="Symbol" pitchFamily="2" charset="2"/>
                <a:sym typeface="Symbol" pitchFamily="2" charset="2"/>
              </a:rPr>
              <a:t>a</a:t>
            </a:r>
            <a:r>
              <a:rPr lang="en-US" altLang="en-US" sz="2400">
                <a:sym typeface="Symbol" pitchFamily="2" charset="2"/>
              </a:rPr>
              <a:t>=0.05  -</a:t>
            </a:r>
            <a:r>
              <a:rPr lang="en-US" altLang="en-US" sz="2400" i="1">
                <a:sym typeface="Symbol" pitchFamily="2" charset="2"/>
              </a:rPr>
              <a:t>z</a:t>
            </a:r>
            <a:r>
              <a:rPr lang="en-US" altLang="en-US" sz="2400" i="1" baseline="-25000">
                <a:latin typeface="Symbol" pitchFamily="2" charset="2"/>
                <a:sym typeface="Symbol" pitchFamily="2" charset="2"/>
              </a:rPr>
              <a:t>a</a:t>
            </a:r>
            <a:r>
              <a:rPr lang="en-US" altLang="en-US" sz="2400" baseline="-25000">
                <a:latin typeface="Symbol" pitchFamily="2" charset="2"/>
                <a:sym typeface="Symbol" pitchFamily="2" charset="2"/>
              </a:rPr>
              <a:t>/</a:t>
            </a:r>
            <a:r>
              <a:rPr lang="en-US" altLang="en-US" sz="2400" baseline="-25000">
                <a:sym typeface="Symbol" pitchFamily="2" charset="2"/>
              </a:rPr>
              <a:t>2</a:t>
            </a:r>
            <a:r>
              <a:rPr lang="en-US" altLang="en-US" sz="2400">
                <a:sym typeface="Symbol" pitchFamily="2" charset="2"/>
              </a:rPr>
              <a:t>= -1.96)</a:t>
            </a:r>
          </a:p>
          <a:p>
            <a:pPr lvl="1"/>
            <a:r>
              <a:rPr lang="en-US" altLang="en-US" sz="2400">
                <a:sym typeface="Symbol" pitchFamily="2" charset="2"/>
              </a:rPr>
              <a:t>Do not reject </a:t>
            </a:r>
            <a:r>
              <a:rPr lang="en-US" altLang="en-US" sz="2400" i="1">
                <a:latin typeface="Symbol" pitchFamily="2" charset="2"/>
              </a:rPr>
              <a:t>m</a:t>
            </a:r>
            <a:r>
              <a:rPr lang="en-US" altLang="en-US" sz="2400" baseline="-25000"/>
              <a:t>1</a:t>
            </a:r>
            <a:r>
              <a:rPr lang="en-US" altLang="en-US" sz="2400"/>
              <a:t>-</a:t>
            </a:r>
            <a:r>
              <a:rPr lang="en-US" altLang="en-US" sz="2400" i="1">
                <a:latin typeface="Symbol" pitchFamily="2" charset="2"/>
              </a:rPr>
              <a:t>m</a:t>
            </a:r>
            <a:r>
              <a:rPr lang="en-US" altLang="en-US" sz="2400" baseline="-25000"/>
              <a:t>2</a:t>
            </a:r>
            <a:r>
              <a:rPr lang="en-US" altLang="en-US" sz="2400"/>
              <a:t> = 0  if </a:t>
            </a:r>
            <a:r>
              <a:rPr lang="en-US" altLang="en-US" sz="2400">
                <a:sym typeface="Symbol" pitchFamily="2" charset="2"/>
              </a:rPr>
              <a:t>-</a:t>
            </a:r>
            <a:r>
              <a:rPr lang="en-US" altLang="en-US" sz="2400" i="1">
                <a:sym typeface="Symbol" pitchFamily="2" charset="2"/>
              </a:rPr>
              <a:t>z</a:t>
            </a:r>
            <a:r>
              <a:rPr lang="en-US" altLang="en-US" sz="2400" i="1" baseline="-25000">
                <a:latin typeface="Symbol" pitchFamily="2" charset="2"/>
                <a:sym typeface="Symbol" pitchFamily="2" charset="2"/>
              </a:rPr>
              <a:t>a</a:t>
            </a:r>
            <a:r>
              <a:rPr lang="en-US" altLang="en-US" sz="2400" baseline="-25000">
                <a:latin typeface="Symbol" pitchFamily="2" charset="2"/>
                <a:sym typeface="Symbol" pitchFamily="2" charset="2"/>
              </a:rPr>
              <a:t>/2</a:t>
            </a:r>
            <a:r>
              <a:rPr lang="en-US" altLang="en-US" sz="2400">
                <a:latin typeface="Symbol" pitchFamily="2" charset="2"/>
                <a:sym typeface="Symbol" pitchFamily="2" charset="2"/>
              </a:rPr>
              <a:t>  </a:t>
            </a:r>
            <a:r>
              <a:rPr lang="en-US" altLang="en-US" sz="2400" i="1">
                <a:sym typeface="Symbol" pitchFamily="2" charset="2"/>
              </a:rPr>
              <a:t>z</a:t>
            </a:r>
            <a:r>
              <a:rPr lang="en-US" altLang="en-US" sz="2400" baseline="-25000">
                <a:sym typeface="Symbol" pitchFamily="2" charset="2"/>
              </a:rPr>
              <a:t>obs</a:t>
            </a:r>
            <a:r>
              <a:rPr lang="en-US" altLang="en-US" sz="2400">
                <a:sym typeface="Symbol" pitchFamily="2" charset="2"/>
              </a:rPr>
              <a:t> </a:t>
            </a:r>
            <a:r>
              <a:rPr lang="en-US" altLang="en-US" sz="2400">
                <a:latin typeface="Symbol" pitchFamily="2" charset="2"/>
                <a:sym typeface="Symbol" pitchFamily="2" charset="2"/>
              </a:rPr>
              <a:t> </a:t>
            </a:r>
            <a:r>
              <a:rPr lang="en-US" altLang="en-US" sz="2400" i="1">
                <a:sym typeface="Symbol" pitchFamily="2" charset="2"/>
              </a:rPr>
              <a:t>z</a:t>
            </a:r>
            <a:r>
              <a:rPr lang="en-US" altLang="en-US" sz="2400" i="1" baseline="-25000">
                <a:latin typeface="Symbol" pitchFamily="2" charset="2"/>
                <a:sym typeface="Symbol" pitchFamily="2" charset="2"/>
              </a:rPr>
              <a:t>a</a:t>
            </a:r>
            <a:r>
              <a:rPr lang="en-US" altLang="en-US" sz="2400" baseline="-25000">
                <a:latin typeface="Symbol" pitchFamily="2" charset="2"/>
                <a:sym typeface="Symbol" pitchFamily="2" charset="2"/>
              </a:rPr>
              <a:t>/2</a:t>
            </a:r>
            <a:r>
              <a:rPr lang="en-US" altLang="en-US" sz="2400">
                <a:latin typeface="Symbol" pitchFamily="2" charset="2"/>
                <a:sym typeface="Symbol" pitchFamily="2" charset="2"/>
              </a:rPr>
              <a:t> </a:t>
            </a:r>
          </a:p>
          <a:p>
            <a:r>
              <a:rPr lang="en-US" altLang="en-US" sz="2800" i="1">
                <a:sym typeface="Symbol" pitchFamily="2" charset="2"/>
              </a:rPr>
              <a:t>P</a:t>
            </a:r>
            <a:r>
              <a:rPr lang="en-US" altLang="en-US" sz="2800">
                <a:sym typeface="Symbol" pitchFamily="2" charset="2"/>
              </a:rPr>
              <a:t>-value: 2</a:t>
            </a:r>
            <a:r>
              <a:rPr lang="en-US" altLang="en-US" sz="2800" i="1">
                <a:sym typeface="Symbol" pitchFamily="2" charset="2"/>
              </a:rPr>
              <a:t>P</a:t>
            </a:r>
            <a:r>
              <a:rPr lang="en-US" altLang="en-US" sz="2800">
                <a:sym typeface="Symbol" pitchFamily="2" charset="2"/>
              </a:rPr>
              <a:t>(</a:t>
            </a:r>
            <a:r>
              <a:rPr lang="en-US" altLang="en-US" sz="2800" i="1">
                <a:sym typeface="Symbol" pitchFamily="2" charset="2"/>
              </a:rPr>
              <a:t>Z |</a:t>
            </a:r>
            <a:r>
              <a:rPr lang="en-US" altLang="en-US" sz="2800" i="1"/>
              <a:t>z</a:t>
            </a:r>
            <a:r>
              <a:rPr lang="en-US" altLang="en-US" sz="2800" baseline="-25000"/>
              <a:t>obs</a:t>
            </a:r>
            <a:r>
              <a:rPr lang="en-US" altLang="en-US" sz="2800"/>
              <a:t>|)</a:t>
            </a:r>
            <a:endParaRPr lang="en-US" altLang="en-US" sz="2800" baseline="-25000"/>
          </a:p>
        </p:txBody>
      </p:sp>
    </p:spTree>
    <p:extLst>
      <p:ext uri="{BB962C8B-B14F-4D97-AF65-F5344CB8AC3E}">
        <p14:creationId xmlns:p14="http://schemas.microsoft.com/office/powerpoint/2010/main" val="271085305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A694D241-B7BC-0B4A-807B-D0F6F213D962}"/>
              </a:ext>
            </a:extLst>
          </p:cNvPr>
          <p:cNvSpPr>
            <a:spLocks noGrp="1" noChangeArrowheads="1"/>
          </p:cNvSpPr>
          <p:nvPr>
            <p:ph type="title"/>
          </p:nvPr>
        </p:nvSpPr>
        <p:spPr>
          <a:xfrm>
            <a:off x="2209800" y="304800"/>
            <a:ext cx="7772400" cy="609600"/>
          </a:xfrm>
        </p:spPr>
        <p:txBody>
          <a:bodyPr>
            <a:normAutofit fontScale="90000"/>
          </a:bodyPr>
          <a:lstStyle/>
          <a:p>
            <a:r>
              <a:rPr lang="en-US" altLang="en-US" sz="3600"/>
              <a:t>Power of a Test</a:t>
            </a:r>
          </a:p>
        </p:txBody>
      </p:sp>
      <p:sp>
        <p:nvSpPr>
          <p:cNvPr id="14339" name="Rectangle 3">
            <a:extLst>
              <a:ext uri="{FF2B5EF4-FFF2-40B4-BE49-F238E27FC236}">
                <a16:creationId xmlns:a16="http://schemas.microsoft.com/office/drawing/2014/main" id="{09C7C740-A421-3B4B-8A62-FCEE4653A5CE}"/>
              </a:ext>
            </a:extLst>
          </p:cNvPr>
          <p:cNvSpPr>
            <a:spLocks noGrp="1" noChangeArrowheads="1"/>
          </p:cNvSpPr>
          <p:nvPr>
            <p:ph type="body" idx="1"/>
          </p:nvPr>
        </p:nvSpPr>
        <p:spPr>
          <a:xfrm>
            <a:off x="1752600" y="1295400"/>
            <a:ext cx="8610600" cy="3810000"/>
          </a:xfrm>
        </p:spPr>
        <p:txBody>
          <a:bodyPr>
            <a:normAutofit fontScale="92500" lnSpcReduction="10000"/>
          </a:bodyPr>
          <a:lstStyle/>
          <a:p>
            <a:r>
              <a:rPr lang="en-US" altLang="en-US" sz="2800" b="1"/>
              <a:t>Power - </a:t>
            </a:r>
            <a:r>
              <a:rPr lang="en-US" altLang="en-US" sz="2800"/>
              <a:t>Probability a test rejects </a:t>
            </a:r>
            <a:r>
              <a:rPr lang="en-US" altLang="en-US" sz="2800" i="1"/>
              <a:t>H</a:t>
            </a:r>
            <a:r>
              <a:rPr lang="en-US" altLang="en-US" sz="2800" baseline="-25000"/>
              <a:t>0 </a:t>
            </a:r>
            <a:r>
              <a:rPr lang="en-US" altLang="en-US" sz="2800"/>
              <a:t>(depends on </a:t>
            </a:r>
            <a:r>
              <a:rPr lang="en-US" altLang="en-US" sz="2800" i="1">
                <a:latin typeface="Symbol" pitchFamily="2" charset="2"/>
              </a:rPr>
              <a:t>m</a:t>
            </a:r>
            <a:r>
              <a:rPr lang="en-US" altLang="en-US" sz="2800" baseline="-25000"/>
              <a:t>1</a:t>
            </a:r>
            <a:r>
              <a:rPr lang="en-US" altLang="en-US" sz="2800"/>
              <a:t>- </a:t>
            </a:r>
            <a:r>
              <a:rPr lang="en-US" altLang="en-US" sz="2800" i="1">
                <a:latin typeface="Symbol" pitchFamily="2" charset="2"/>
              </a:rPr>
              <a:t>m</a:t>
            </a:r>
            <a:r>
              <a:rPr lang="en-US" altLang="en-US" sz="2800" baseline="-25000"/>
              <a:t>2</a:t>
            </a:r>
            <a:r>
              <a:rPr lang="en-US" altLang="en-US" sz="2800"/>
              <a:t>)</a:t>
            </a:r>
            <a:endParaRPr lang="en-US" altLang="en-US"/>
          </a:p>
          <a:p>
            <a:pPr lvl="1"/>
            <a:r>
              <a:rPr lang="en-US" altLang="en-US" sz="2400" i="1"/>
              <a:t>H</a:t>
            </a:r>
            <a:r>
              <a:rPr lang="en-US" altLang="en-US" sz="2400" baseline="-25000"/>
              <a:t>0</a:t>
            </a:r>
            <a:r>
              <a:rPr lang="en-US" altLang="en-US" sz="2400"/>
              <a:t> True: Power = P(Type I error) = </a:t>
            </a:r>
            <a:r>
              <a:rPr lang="en-US" altLang="en-US" sz="2400" i="1">
                <a:latin typeface="Symbol" pitchFamily="2" charset="2"/>
              </a:rPr>
              <a:t>a</a:t>
            </a:r>
            <a:endParaRPr lang="en-US" altLang="en-US" sz="2400">
              <a:latin typeface="Symbol" pitchFamily="2" charset="2"/>
            </a:endParaRPr>
          </a:p>
          <a:p>
            <a:pPr lvl="1"/>
            <a:r>
              <a:rPr lang="en-US" altLang="en-US" sz="2400" i="1"/>
              <a:t>H</a:t>
            </a:r>
            <a:r>
              <a:rPr lang="en-US" altLang="en-US" sz="2400" baseline="-25000"/>
              <a:t>0</a:t>
            </a:r>
            <a:r>
              <a:rPr lang="en-US" altLang="en-US" sz="2400"/>
              <a:t> False: Power = 1-P(Type II error) = 1-</a:t>
            </a:r>
            <a:r>
              <a:rPr lang="en-US" altLang="en-US" sz="2400" i="1">
                <a:latin typeface="Symbol" pitchFamily="2" charset="2"/>
              </a:rPr>
              <a:t>b</a:t>
            </a:r>
            <a:endParaRPr lang="en-US" altLang="en-US" sz="2400"/>
          </a:p>
          <a:p>
            <a:endParaRPr lang="en-US" altLang="en-US" sz="2800" i="1">
              <a:latin typeface="Symbol" pitchFamily="2" charset="2"/>
            </a:endParaRPr>
          </a:p>
          <a:p>
            <a:pPr>
              <a:buFontTx/>
              <a:buChar char="·"/>
            </a:pPr>
            <a:r>
              <a:rPr lang="en-US" altLang="en-US" sz="2800" b="1"/>
              <a:t>Example: </a:t>
            </a:r>
            <a:endParaRPr lang="en-US" altLang="en-US" sz="2800"/>
          </a:p>
          <a:p>
            <a:pPr lvl="1">
              <a:buFontTx/>
              <a:buChar char="·"/>
            </a:pPr>
            <a:r>
              <a:rPr lang="en-US" altLang="en-US" sz="2400" i="1"/>
              <a:t>H</a:t>
            </a:r>
            <a:r>
              <a:rPr lang="en-US" altLang="en-US" sz="2400" baseline="-25000"/>
              <a:t>0</a:t>
            </a:r>
            <a:r>
              <a:rPr lang="en-US" altLang="en-US" sz="2400"/>
              <a:t>: </a:t>
            </a:r>
            <a:r>
              <a:rPr lang="en-US" altLang="en-US" sz="2400" i="1">
                <a:latin typeface="Symbol" pitchFamily="2" charset="2"/>
              </a:rPr>
              <a:t>m</a:t>
            </a:r>
            <a:r>
              <a:rPr lang="en-US" altLang="en-US" sz="2400" baseline="-25000"/>
              <a:t>1</a:t>
            </a:r>
            <a:r>
              <a:rPr lang="en-US" altLang="en-US" sz="2400"/>
              <a:t>- </a:t>
            </a:r>
            <a:r>
              <a:rPr lang="en-US" altLang="en-US" sz="2400" i="1">
                <a:latin typeface="Symbol" pitchFamily="2" charset="2"/>
              </a:rPr>
              <a:t>m</a:t>
            </a:r>
            <a:r>
              <a:rPr lang="en-US" altLang="en-US" sz="2400" baseline="-25000"/>
              <a:t>2</a:t>
            </a:r>
            <a:r>
              <a:rPr lang="en-US" altLang="en-US" sz="2400"/>
              <a:t> = 0     </a:t>
            </a:r>
            <a:r>
              <a:rPr lang="en-US" altLang="en-US" sz="2400" i="1"/>
              <a:t>H</a:t>
            </a:r>
            <a:r>
              <a:rPr lang="en-US" altLang="en-US" sz="2400" baseline="-25000"/>
              <a:t>A</a:t>
            </a:r>
            <a:r>
              <a:rPr lang="en-US" altLang="en-US" sz="2400"/>
              <a:t>: </a:t>
            </a:r>
            <a:r>
              <a:rPr lang="en-US" altLang="en-US" sz="2400" i="1">
                <a:latin typeface="Symbol" pitchFamily="2" charset="2"/>
              </a:rPr>
              <a:t>m</a:t>
            </a:r>
            <a:r>
              <a:rPr lang="en-US" altLang="en-US" sz="2400" baseline="-25000"/>
              <a:t>1</a:t>
            </a:r>
            <a:r>
              <a:rPr lang="en-US" altLang="en-US" sz="2400"/>
              <a:t>- </a:t>
            </a:r>
            <a:r>
              <a:rPr lang="en-US" altLang="en-US" sz="2400" i="1">
                <a:latin typeface="Symbol" pitchFamily="2" charset="2"/>
              </a:rPr>
              <a:t>m</a:t>
            </a:r>
            <a:r>
              <a:rPr lang="en-US" altLang="en-US" sz="2400" baseline="-25000"/>
              <a:t>2</a:t>
            </a:r>
            <a:r>
              <a:rPr lang="en-US" altLang="en-US" sz="2400"/>
              <a:t> &gt; 0       </a:t>
            </a:r>
          </a:p>
          <a:p>
            <a:pPr lvl="1">
              <a:buFontTx/>
              <a:buChar char="·"/>
            </a:pPr>
            <a:r>
              <a:rPr lang="en-US" altLang="en-US" sz="2400" i="1">
                <a:latin typeface="Symbol" pitchFamily="2" charset="2"/>
              </a:rPr>
              <a:t>s</a:t>
            </a:r>
            <a:r>
              <a:rPr lang="en-US" altLang="en-US" sz="2400" baseline="-25000">
                <a:latin typeface="Symbol" pitchFamily="2" charset="2"/>
              </a:rPr>
              <a:t>1</a:t>
            </a:r>
            <a:r>
              <a:rPr lang="en-US" altLang="en-US" sz="2400" baseline="30000">
                <a:latin typeface="Symbol" pitchFamily="2" charset="2"/>
              </a:rPr>
              <a:t>2</a:t>
            </a:r>
            <a:r>
              <a:rPr lang="en-US" altLang="en-US" sz="2400">
                <a:latin typeface="Symbol" pitchFamily="2" charset="2"/>
              </a:rPr>
              <a:t> </a:t>
            </a:r>
            <a:r>
              <a:rPr lang="en-US" altLang="en-US" sz="2400"/>
              <a:t>= </a:t>
            </a:r>
            <a:r>
              <a:rPr lang="en-US" altLang="en-US" sz="2400" i="1">
                <a:latin typeface="Symbol" pitchFamily="2" charset="2"/>
              </a:rPr>
              <a:t>s</a:t>
            </a:r>
            <a:r>
              <a:rPr lang="en-US" altLang="en-US" sz="2400" baseline="-25000">
                <a:latin typeface="Symbol" pitchFamily="2" charset="2"/>
              </a:rPr>
              <a:t>2</a:t>
            </a:r>
            <a:r>
              <a:rPr lang="en-US" altLang="en-US" sz="2400" baseline="30000">
                <a:latin typeface="Symbol" pitchFamily="2" charset="2"/>
              </a:rPr>
              <a:t>2 </a:t>
            </a:r>
            <a:r>
              <a:rPr lang="en-US" altLang="en-US" sz="2400">
                <a:latin typeface="Symbol" pitchFamily="2" charset="2"/>
              </a:rPr>
              <a:t>= 25    </a:t>
            </a:r>
            <a:r>
              <a:rPr lang="en-US" altLang="en-US" sz="2400" i="1"/>
              <a:t>n</a:t>
            </a:r>
            <a:r>
              <a:rPr lang="en-US" altLang="en-US" sz="2400" baseline="-25000"/>
              <a:t>1</a:t>
            </a:r>
            <a:r>
              <a:rPr lang="en-US" altLang="en-US" sz="2400"/>
              <a:t> = </a:t>
            </a:r>
            <a:r>
              <a:rPr lang="en-US" altLang="en-US" sz="2400" i="1"/>
              <a:t>n</a:t>
            </a:r>
            <a:r>
              <a:rPr lang="en-US" altLang="en-US" sz="2400" baseline="-25000"/>
              <a:t>2</a:t>
            </a:r>
            <a:r>
              <a:rPr lang="en-US" altLang="en-US" sz="2400"/>
              <a:t> = 25</a:t>
            </a:r>
          </a:p>
          <a:p>
            <a:pPr lvl="1">
              <a:buFontTx/>
              <a:buChar char="·"/>
            </a:pPr>
            <a:r>
              <a:rPr lang="en-US" altLang="en-US" sz="2400"/>
              <a:t>Decision Rule: Reject </a:t>
            </a:r>
            <a:r>
              <a:rPr lang="en-US" altLang="en-US" sz="2400" i="1"/>
              <a:t>H</a:t>
            </a:r>
            <a:r>
              <a:rPr lang="en-US" altLang="en-US" sz="2400" baseline="-25000"/>
              <a:t>0 </a:t>
            </a:r>
            <a:r>
              <a:rPr lang="en-US" altLang="en-US" sz="2400"/>
              <a:t>(at </a:t>
            </a:r>
            <a:r>
              <a:rPr lang="en-US" altLang="en-US" sz="2400" i="1">
                <a:latin typeface="Symbol" pitchFamily="2" charset="2"/>
              </a:rPr>
              <a:t>a</a:t>
            </a:r>
            <a:r>
              <a:rPr lang="en-US" altLang="en-US" sz="2400"/>
              <a:t>=0.05 significance level) if:</a:t>
            </a:r>
            <a:endParaRPr lang="en-US" altLang="en-US" sz="2400" baseline="30000">
              <a:latin typeface="Symbol" pitchFamily="2" charset="2"/>
            </a:endParaRPr>
          </a:p>
        </p:txBody>
      </p:sp>
      <p:graphicFrame>
        <p:nvGraphicFramePr>
          <p:cNvPr id="14340" name="Object 4">
            <a:extLst>
              <a:ext uri="{FF2B5EF4-FFF2-40B4-BE49-F238E27FC236}">
                <a16:creationId xmlns:a16="http://schemas.microsoft.com/office/drawing/2014/main" id="{D39A8F24-DE5F-0146-B38C-283F6CDBDDF3}"/>
              </a:ext>
            </a:extLst>
          </p:cNvPr>
          <p:cNvGraphicFramePr>
            <a:graphicFrameLocks noChangeAspect="1"/>
          </p:cNvGraphicFramePr>
          <p:nvPr/>
        </p:nvGraphicFramePr>
        <p:xfrm>
          <a:off x="2438400" y="5278439"/>
          <a:ext cx="6553200" cy="1235075"/>
        </p:xfrm>
        <a:graphic>
          <a:graphicData uri="http://schemas.openxmlformats.org/presentationml/2006/ole">
            <mc:AlternateContent xmlns:mc="http://schemas.openxmlformats.org/markup-compatibility/2006">
              <mc:Choice xmlns:v="urn:schemas-microsoft-com:vml" Requires="v">
                <p:oleObj spid="_x0000_s57349" name="Equation" r:id="rId3" imgW="40519350" imgH="8337550" progId="Equation.3">
                  <p:embed/>
                </p:oleObj>
              </mc:Choice>
              <mc:Fallback>
                <p:oleObj name="Equation" r:id="rId3" imgW="40519350" imgH="8337550" progId="Equation.3">
                  <p:embed/>
                  <p:pic>
                    <p:nvPicPr>
                      <p:cNvPr id="14340" name="Object 4">
                        <a:extLst>
                          <a:ext uri="{FF2B5EF4-FFF2-40B4-BE49-F238E27FC236}">
                            <a16:creationId xmlns:a16="http://schemas.microsoft.com/office/drawing/2014/main" id="{D39A8F24-DE5F-0146-B38C-283F6CDBDD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5278439"/>
                        <a:ext cx="6553200" cy="1235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2492125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406C644-B0F1-BF4C-8F64-4E4C3C5030F0}"/>
              </a:ext>
            </a:extLst>
          </p:cNvPr>
          <p:cNvSpPr>
            <a:spLocks noGrp="1" noChangeArrowheads="1"/>
          </p:cNvSpPr>
          <p:nvPr>
            <p:ph type="title"/>
          </p:nvPr>
        </p:nvSpPr>
        <p:spPr>
          <a:xfrm>
            <a:off x="2133600" y="304800"/>
            <a:ext cx="7772400" cy="609600"/>
          </a:xfrm>
        </p:spPr>
        <p:txBody>
          <a:bodyPr>
            <a:normAutofit fontScale="90000"/>
          </a:bodyPr>
          <a:lstStyle/>
          <a:p>
            <a:r>
              <a:rPr lang="en-US" altLang="en-US" sz="3600"/>
              <a:t>Power of a Test</a:t>
            </a:r>
          </a:p>
        </p:txBody>
      </p:sp>
      <p:sp>
        <p:nvSpPr>
          <p:cNvPr id="15363" name="Rectangle 3">
            <a:extLst>
              <a:ext uri="{FF2B5EF4-FFF2-40B4-BE49-F238E27FC236}">
                <a16:creationId xmlns:a16="http://schemas.microsoft.com/office/drawing/2014/main" id="{8B7CF68F-0BE2-804C-8A56-8836034E285B}"/>
              </a:ext>
            </a:extLst>
          </p:cNvPr>
          <p:cNvSpPr>
            <a:spLocks noGrp="1" noChangeArrowheads="1"/>
          </p:cNvSpPr>
          <p:nvPr>
            <p:ph type="body" idx="1"/>
          </p:nvPr>
        </p:nvSpPr>
        <p:spPr>
          <a:xfrm>
            <a:off x="1905000" y="1066800"/>
            <a:ext cx="8382000" cy="4724400"/>
          </a:xfrm>
        </p:spPr>
        <p:txBody>
          <a:bodyPr>
            <a:normAutofit lnSpcReduction="10000"/>
          </a:bodyPr>
          <a:lstStyle/>
          <a:p>
            <a:r>
              <a:rPr lang="en-US" altLang="en-US" sz="2800"/>
              <a:t>Now suppose in reality that </a:t>
            </a:r>
            <a:r>
              <a:rPr lang="en-US" altLang="en-US" sz="2800" i="1">
                <a:latin typeface="Symbol" pitchFamily="2" charset="2"/>
              </a:rPr>
              <a:t>m</a:t>
            </a:r>
            <a:r>
              <a:rPr lang="en-US" altLang="en-US" sz="2800" baseline="-25000"/>
              <a:t>1</a:t>
            </a:r>
            <a:r>
              <a:rPr lang="en-US" altLang="en-US" sz="2800"/>
              <a:t>-</a:t>
            </a:r>
            <a:r>
              <a:rPr lang="en-US" altLang="en-US" sz="2800" i="1">
                <a:latin typeface="Symbol" pitchFamily="2" charset="2"/>
              </a:rPr>
              <a:t>m</a:t>
            </a:r>
            <a:r>
              <a:rPr lang="en-US" altLang="en-US" sz="2800" baseline="-25000"/>
              <a:t>2</a:t>
            </a:r>
            <a:r>
              <a:rPr lang="en-US" altLang="en-US" sz="2800"/>
              <a:t> = 3.0 (</a:t>
            </a:r>
            <a:r>
              <a:rPr lang="en-US" altLang="en-US" sz="2800" i="1"/>
              <a:t>H</a:t>
            </a:r>
            <a:r>
              <a:rPr lang="en-US" altLang="en-US" sz="2800" baseline="-25000"/>
              <a:t>A</a:t>
            </a:r>
            <a:r>
              <a:rPr lang="en-US" altLang="en-US" sz="2800"/>
              <a:t> is true)</a:t>
            </a:r>
          </a:p>
          <a:p>
            <a:r>
              <a:rPr lang="en-US" altLang="en-US" sz="2800"/>
              <a:t>Power now refers to the probability we (correctly) reject the null hypothesis. Note that the sampling distribution of the difference in sample means is approximately normal, with mean 3.0 and standard deviation (standard error) 1.414.</a:t>
            </a:r>
          </a:p>
          <a:p>
            <a:r>
              <a:rPr lang="en-US" altLang="en-US" sz="2800"/>
              <a:t>Decision Rule (from last slide): Conclude population means differ if the sample mean for group 1 is at least 2.326 higher than the sample mean for group 2</a:t>
            </a:r>
          </a:p>
          <a:p>
            <a:r>
              <a:rPr lang="en-US" altLang="en-US" sz="2800"/>
              <a:t>Power for this case can be computed as:</a:t>
            </a:r>
            <a:endParaRPr lang="en-US" altLang="en-US"/>
          </a:p>
        </p:txBody>
      </p:sp>
      <p:graphicFrame>
        <p:nvGraphicFramePr>
          <p:cNvPr id="15364" name="Object 4">
            <a:extLst>
              <a:ext uri="{FF2B5EF4-FFF2-40B4-BE49-F238E27FC236}">
                <a16:creationId xmlns:a16="http://schemas.microsoft.com/office/drawing/2014/main" id="{C79962E1-4995-B041-B4DC-55E4E48550FB}"/>
              </a:ext>
            </a:extLst>
          </p:cNvPr>
          <p:cNvGraphicFramePr>
            <a:graphicFrameLocks noChangeAspect="1"/>
          </p:cNvGraphicFramePr>
          <p:nvPr/>
        </p:nvGraphicFramePr>
        <p:xfrm>
          <a:off x="2209800" y="5943601"/>
          <a:ext cx="7848600" cy="582613"/>
        </p:xfrm>
        <a:graphic>
          <a:graphicData uri="http://schemas.openxmlformats.org/presentationml/2006/ole">
            <mc:AlternateContent xmlns:mc="http://schemas.openxmlformats.org/markup-compatibility/2006">
              <mc:Choice xmlns:v="urn:schemas-microsoft-com:vml" Requires="v">
                <p:oleObj spid="_x0000_s58373" name="Equation" r:id="rId3" imgW="37153850" imgH="2781300" progId="Equation.3">
                  <p:embed/>
                </p:oleObj>
              </mc:Choice>
              <mc:Fallback>
                <p:oleObj name="Equation" r:id="rId3" imgW="37153850" imgH="2781300" progId="Equation.3">
                  <p:embed/>
                  <p:pic>
                    <p:nvPicPr>
                      <p:cNvPr id="15364" name="Object 4">
                        <a:extLst>
                          <a:ext uri="{FF2B5EF4-FFF2-40B4-BE49-F238E27FC236}">
                            <a16:creationId xmlns:a16="http://schemas.microsoft.com/office/drawing/2014/main" id="{C79962E1-4995-B041-B4DC-55E4E48550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5943601"/>
                        <a:ext cx="7848600" cy="582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2628530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B66CB37C-0EAE-6645-9422-E7C960BBC74E}"/>
              </a:ext>
            </a:extLst>
          </p:cNvPr>
          <p:cNvSpPr>
            <a:spLocks noGrp="1" noChangeArrowheads="1"/>
          </p:cNvSpPr>
          <p:nvPr>
            <p:ph type="title"/>
          </p:nvPr>
        </p:nvSpPr>
        <p:spPr>
          <a:xfrm>
            <a:off x="2209800" y="304800"/>
            <a:ext cx="7772400" cy="685800"/>
          </a:xfrm>
        </p:spPr>
        <p:txBody>
          <a:bodyPr>
            <a:normAutofit fontScale="90000"/>
          </a:bodyPr>
          <a:lstStyle/>
          <a:p>
            <a:r>
              <a:rPr lang="en-US" altLang="en-US" sz="3600"/>
              <a:t>Power of a Test</a:t>
            </a:r>
          </a:p>
        </p:txBody>
      </p:sp>
      <p:graphicFrame>
        <p:nvGraphicFramePr>
          <p:cNvPr id="16387" name="Object 3">
            <a:extLst>
              <a:ext uri="{FF2B5EF4-FFF2-40B4-BE49-F238E27FC236}">
                <a16:creationId xmlns:a16="http://schemas.microsoft.com/office/drawing/2014/main" id="{7B6B1F59-F65D-1F46-A099-432A03C779DF}"/>
              </a:ext>
            </a:extLst>
          </p:cNvPr>
          <p:cNvGraphicFramePr>
            <a:graphicFrameLocks noChangeAspect="1"/>
          </p:cNvGraphicFramePr>
          <p:nvPr/>
        </p:nvGraphicFramePr>
        <p:xfrm>
          <a:off x="2209800" y="1676401"/>
          <a:ext cx="7848600" cy="881063"/>
        </p:xfrm>
        <a:graphic>
          <a:graphicData uri="http://schemas.openxmlformats.org/presentationml/2006/ole">
            <mc:AlternateContent xmlns:mc="http://schemas.openxmlformats.org/markup-compatibility/2006">
              <mc:Choice xmlns:v="urn:schemas-microsoft-com:vml" Requires="v">
                <p:oleObj spid="_x0000_s59397" name="Equation" r:id="rId3" imgW="45199300" imgH="4533900" progId="Equation.3">
                  <p:embed/>
                </p:oleObj>
              </mc:Choice>
              <mc:Fallback>
                <p:oleObj name="Equation" r:id="rId3" imgW="45199300" imgH="4533900" progId="Equation.3">
                  <p:embed/>
                  <p:pic>
                    <p:nvPicPr>
                      <p:cNvPr id="16387" name="Object 3">
                        <a:extLst>
                          <a:ext uri="{FF2B5EF4-FFF2-40B4-BE49-F238E27FC236}">
                            <a16:creationId xmlns:a16="http://schemas.microsoft.com/office/drawing/2014/main" id="{7B6B1F59-F65D-1F46-A099-432A03C779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676401"/>
                        <a:ext cx="7848600" cy="881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88" name="Text Box 4">
            <a:extLst>
              <a:ext uri="{FF2B5EF4-FFF2-40B4-BE49-F238E27FC236}">
                <a16:creationId xmlns:a16="http://schemas.microsoft.com/office/drawing/2014/main" id="{3A848B20-10DD-B846-9B5D-FEDDD9203442}"/>
              </a:ext>
            </a:extLst>
          </p:cNvPr>
          <p:cNvSpPr txBox="1">
            <a:spLocks noChangeArrowheads="1"/>
          </p:cNvSpPr>
          <p:nvPr/>
        </p:nvSpPr>
        <p:spPr bwMode="auto">
          <a:xfrm>
            <a:off x="1676400" y="2971800"/>
            <a:ext cx="8839200"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en-US"/>
              <a:t> </a:t>
            </a:r>
            <a:r>
              <a:rPr lang="en-US" altLang="en-US" sz="2800"/>
              <a:t>All else being equal:</a:t>
            </a:r>
          </a:p>
          <a:p>
            <a:pPr lvl="1">
              <a:spcBef>
                <a:spcPct val="50000"/>
              </a:spcBef>
              <a:buFontTx/>
              <a:buChar char="•"/>
            </a:pPr>
            <a:r>
              <a:rPr lang="en-US" altLang="en-US" sz="2800"/>
              <a:t> As sample sizes increase, power increases</a:t>
            </a:r>
          </a:p>
          <a:p>
            <a:pPr lvl="1">
              <a:spcBef>
                <a:spcPct val="50000"/>
              </a:spcBef>
              <a:buFontTx/>
              <a:buChar char="•"/>
            </a:pPr>
            <a:r>
              <a:rPr lang="en-US" altLang="en-US" sz="2800"/>
              <a:t> As population variances decrease, power increases</a:t>
            </a:r>
          </a:p>
          <a:p>
            <a:pPr lvl="1">
              <a:spcBef>
                <a:spcPct val="50000"/>
              </a:spcBef>
              <a:buFontTx/>
              <a:buChar char="•"/>
            </a:pPr>
            <a:r>
              <a:rPr lang="en-US" altLang="en-US" sz="2800"/>
              <a:t> As the true mean difference increases, power increases</a:t>
            </a:r>
          </a:p>
        </p:txBody>
      </p:sp>
    </p:spTree>
    <p:extLst>
      <p:ext uri="{BB962C8B-B14F-4D97-AF65-F5344CB8AC3E}">
        <p14:creationId xmlns:p14="http://schemas.microsoft.com/office/powerpoint/2010/main" val="363097324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7E3B0B4C-8322-7847-8373-D53E3543EB67}"/>
              </a:ext>
            </a:extLst>
          </p:cNvPr>
          <p:cNvSpPr>
            <a:spLocks noGrp="1" noChangeArrowheads="1"/>
          </p:cNvSpPr>
          <p:nvPr>
            <p:ph type="title"/>
          </p:nvPr>
        </p:nvSpPr>
        <p:spPr>
          <a:xfrm>
            <a:off x="2209800" y="304800"/>
            <a:ext cx="7772400" cy="685800"/>
          </a:xfrm>
        </p:spPr>
        <p:txBody>
          <a:bodyPr>
            <a:normAutofit fontScale="90000"/>
          </a:bodyPr>
          <a:lstStyle/>
          <a:p>
            <a:r>
              <a:rPr lang="en-US" altLang="en-US" sz="3600"/>
              <a:t>Power of a Test</a:t>
            </a:r>
          </a:p>
        </p:txBody>
      </p:sp>
      <p:pic>
        <p:nvPicPr>
          <p:cNvPr id="17411" name="Picture 3">
            <a:extLst>
              <a:ext uri="{FF2B5EF4-FFF2-40B4-BE49-F238E27FC236}">
                <a16:creationId xmlns:a16="http://schemas.microsoft.com/office/drawing/2014/main" id="{639F17BB-B13E-094A-830E-7CB2D628B6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714501"/>
            <a:ext cx="8077200" cy="437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2" name="Text Box 4">
            <a:extLst>
              <a:ext uri="{FF2B5EF4-FFF2-40B4-BE49-F238E27FC236}">
                <a16:creationId xmlns:a16="http://schemas.microsoft.com/office/drawing/2014/main" id="{55F9471E-E35F-F04C-A792-BCEFB5073864}"/>
              </a:ext>
            </a:extLst>
          </p:cNvPr>
          <p:cNvSpPr txBox="1">
            <a:spLocks noChangeArrowheads="1"/>
          </p:cNvSpPr>
          <p:nvPr/>
        </p:nvSpPr>
        <p:spPr bwMode="auto">
          <a:xfrm>
            <a:off x="3810000" y="1295401"/>
            <a:ext cx="1905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Distribution (H</a:t>
            </a:r>
            <a:r>
              <a:rPr lang="en-US" altLang="en-US" baseline="-25000"/>
              <a:t>0</a:t>
            </a:r>
            <a:r>
              <a:rPr lang="en-US" altLang="en-US"/>
              <a:t>)</a:t>
            </a:r>
          </a:p>
        </p:txBody>
      </p:sp>
      <p:sp>
        <p:nvSpPr>
          <p:cNvPr id="17414" name="Text Box 6">
            <a:extLst>
              <a:ext uri="{FF2B5EF4-FFF2-40B4-BE49-F238E27FC236}">
                <a16:creationId xmlns:a16="http://schemas.microsoft.com/office/drawing/2014/main" id="{7B39EFB8-57E9-F644-A6AA-72E36156F126}"/>
              </a:ext>
            </a:extLst>
          </p:cNvPr>
          <p:cNvSpPr txBox="1">
            <a:spLocks noChangeArrowheads="1"/>
          </p:cNvSpPr>
          <p:nvPr/>
        </p:nvSpPr>
        <p:spPr bwMode="auto">
          <a:xfrm>
            <a:off x="6781800" y="1295401"/>
            <a:ext cx="2286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Distribution (H</a:t>
            </a:r>
            <a:r>
              <a:rPr lang="en-US" altLang="en-US" baseline="-25000"/>
              <a:t>A</a:t>
            </a:r>
            <a:r>
              <a:rPr lang="en-US" altLang="en-US"/>
              <a:t>)</a:t>
            </a:r>
          </a:p>
        </p:txBody>
      </p:sp>
    </p:spTree>
    <p:extLst>
      <p:ext uri="{BB962C8B-B14F-4D97-AF65-F5344CB8AC3E}">
        <p14:creationId xmlns:p14="http://schemas.microsoft.com/office/powerpoint/2010/main" val="99963225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56868500-DE42-A94A-A95B-3458AC70F321}"/>
              </a:ext>
            </a:extLst>
          </p:cNvPr>
          <p:cNvSpPr>
            <a:spLocks noGrp="1" noChangeArrowheads="1"/>
          </p:cNvSpPr>
          <p:nvPr>
            <p:ph type="title"/>
          </p:nvPr>
        </p:nvSpPr>
        <p:spPr>
          <a:xfrm>
            <a:off x="2209800" y="152400"/>
            <a:ext cx="7772400" cy="533400"/>
          </a:xfrm>
        </p:spPr>
        <p:txBody>
          <a:bodyPr>
            <a:normAutofit fontScale="90000"/>
          </a:bodyPr>
          <a:lstStyle/>
          <a:p>
            <a:r>
              <a:rPr lang="en-US" altLang="en-US" sz="3600"/>
              <a:t>Power of a Test</a:t>
            </a:r>
          </a:p>
        </p:txBody>
      </p:sp>
      <p:pic>
        <p:nvPicPr>
          <p:cNvPr id="18435" name="Picture 3" descr="C:\ppt1\power2.bmp">
            <a:extLst>
              <a:ext uri="{FF2B5EF4-FFF2-40B4-BE49-F238E27FC236}">
                <a16:creationId xmlns:a16="http://schemas.microsoft.com/office/drawing/2014/main" id="{933F4759-DD34-3E43-9AF8-0A255AA240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762001"/>
            <a:ext cx="7239000" cy="3903663"/>
          </a:xfrm>
          <a:prstGeom prst="rect">
            <a:avLst/>
          </a:prstGeom>
          <a:noFill/>
          <a:extLst>
            <a:ext uri="{909E8E84-426E-40DD-AFC4-6F175D3DCCD1}">
              <a14:hiddenFill xmlns:a14="http://schemas.microsoft.com/office/drawing/2010/main">
                <a:solidFill>
                  <a:srgbClr val="FFFFFF"/>
                </a:solidFill>
              </a14:hiddenFill>
            </a:ext>
          </a:extLst>
        </p:spPr>
      </p:pic>
      <p:sp>
        <p:nvSpPr>
          <p:cNvPr id="18436" name="Text Box 4">
            <a:extLst>
              <a:ext uri="{FF2B5EF4-FFF2-40B4-BE49-F238E27FC236}">
                <a16:creationId xmlns:a16="http://schemas.microsoft.com/office/drawing/2014/main" id="{F6EE0063-96D5-4442-BA1F-9ECD86B320A1}"/>
              </a:ext>
            </a:extLst>
          </p:cNvPr>
          <p:cNvSpPr txBox="1">
            <a:spLocks noChangeArrowheads="1"/>
          </p:cNvSpPr>
          <p:nvPr/>
        </p:nvSpPr>
        <p:spPr bwMode="auto">
          <a:xfrm>
            <a:off x="2286000" y="4800600"/>
            <a:ext cx="8001000"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Power Curves for group sample sizes of 25,50,75,100 and varying true values </a:t>
            </a:r>
            <a:r>
              <a:rPr lang="en-US" altLang="en-US" i="1">
                <a:latin typeface="Symbol" pitchFamily="2" charset="2"/>
              </a:rPr>
              <a:t>m</a:t>
            </a:r>
            <a:r>
              <a:rPr lang="en-US" altLang="en-US" baseline="-25000"/>
              <a:t>1</a:t>
            </a:r>
            <a:r>
              <a:rPr lang="en-US" altLang="en-US"/>
              <a:t>-</a:t>
            </a:r>
            <a:r>
              <a:rPr lang="en-US" altLang="en-US" i="1">
                <a:latin typeface="Symbol" pitchFamily="2" charset="2"/>
              </a:rPr>
              <a:t>m</a:t>
            </a:r>
            <a:r>
              <a:rPr lang="en-US" altLang="en-US" baseline="-25000"/>
              <a:t>2</a:t>
            </a:r>
            <a:r>
              <a:rPr lang="en-US" altLang="en-US"/>
              <a:t> with </a:t>
            </a:r>
            <a:r>
              <a:rPr lang="en-US" altLang="en-US" i="1">
                <a:latin typeface="Symbol" pitchFamily="2" charset="2"/>
              </a:rPr>
              <a:t>s</a:t>
            </a:r>
            <a:r>
              <a:rPr lang="en-US" altLang="en-US" baseline="-25000"/>
              <a:t>1</a:t>
            </a:r>
            <a:r>
              <a:rPr lang="en-US" altLang="en-US"/>
              <a:t>=</a:t>
            </a:r>
            <a:r>
              <a:rPr lang="en-US" altLang="en-US" i="1">
                <a:latin typeface="Symbol" pitchFamily="2" charset="2"/>
              </a:rPr>
              <a:t>s</a:t>
            </a:r>
            <a:r>
              <a:rPr lang="en-US" altLang="en-US" baseline="-25000"/>
              <a:t>2</a:t>
            </a:r>
            <a:r>
              <a:rPr lang="en-US" altLang="en-US"/>
              <a:t>=5.</a:t>
            </a:r>
            <a:r>
              <a:rPr lang="en-US" altLang="en-US" sz="2000"/>
              <a:t> </a:t>
            </a:r>
          </a:p>
          <a:p>
            <a:pPr>
              <a:spcBef>
                <a:spcPct val="50000"/>
              </a:spcBef>
              <a:buFontTx/>
              <a:buChar char="•"/>
            </a:pPr>
            <a:r>
              <a:rPr lang="en-US" altLang="en-US" sz="2000"/>
              <a:t> For given </a:t>
            </a:r>
            <a:r>
              <a:rPr lang="en-US" altLang="en-US" sz="2000" i="1">
                <a:latin typeface="Symbol" pitchFamily="2" charset="2"/>
              </a:rPr>
              <a:t>m</a:t>
            </a:r>
            <a:r>
              <a:rPr lang="en-US" altLang="en-US" sz="2000" baseline="-25000"/>
              <a:t>1</a:t>
            </a:r>
            <a:r>
              <a:rPr lang="en-US" altLang="en-US" sz="2000"/>
              <a:t>-</a:t>
            </a:r>
            <a:r>
              <a:rPr lang="en-US" altLang="en-US" sz="2000" i="1">
                <a:latin typeface="Symbol" pitchFamily="2" charset="2"/>
              </a:rPr>
              <a:t>m</a:t>
            </a:r>
            <a:r>
              <a:rPr lang="en-US" altLang="en-US" sz="2000" baseline="-25000"/>
              <a:t>2</a:t>
            </a:r>
            <a:r>
              <a:rPr lang="en-US" altLang="en-US" sz="2000"/>
              <a:t> , power increases with sample size </a:t>
            </a:r>
          </a:p>
          <a:p>
            <a:pPr>
              <a:spcBef>
                <a:spcPct val="50000"/>
              </a:spcBef>
              <a:buFontTx/>
              <a:buChar char="•"/>
            </a:pPr>
            <a:r>
              <a:rPr lang="en-US" altLang="en-US" sz="2000"/>
              <a:t> For given sample size, power increases with </a:t>
            </a:r>
            <a:r>
              <a:rPr lang="en-US" altLang="en-US" sz="2000" i="1">
                <a:latin typeface="Symbol" pitchFamily="2" charset="2"/>
              </a:rPr>
              <a:t>m</a:t>
            </a:r>
            <a:r>
              <a:rPr lang="en-US" altLang="en-US" sz="2000" baseline="-25000"/>
              <a:t>1</a:t>
            </a:r>
            <a:r>
              <a:rPr lang="en-US" altLang="en-US" sz="2000"/>
              <a:t>-</a:t>
            </a:r>
            <a:r>
              <a:rPr lang="en-US" altLang="en-US" sz="2000" i="1">
                <a:latin typeface="Symbol" pitchFamily="2" charset="2"/>
              </a:rPr>
              <a:t>m</a:t>
            </a:r>
            <a:r>
              <a:rPr lang="en-US" altLang="en-US" sz="2000" baseline="-25000"/>
              <a:t>2</a:t>
            </a:r>
            <a:r>
              <a:rPr lang="en-US" altLang="en-US" sz="2000"/>
              <a:t> </a:t>
            </a:r>
          </a:p>
        </p:txBody>
      </p:sp>
    </p:spTree>
    <p:extLst>
      <p:ext uri="{BB962C8B-B14F-4D97-AF65-F5344CB8AC3E}">
        <p14:creationId xmlns:p14="http://schemas.microsoft.com/office/powerpoint/2010/main" val="317321576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4A0C6DD7-93A6-D648-A5C6-69F8B9C855B2}"/>
              </a:ext>
            </a:extLst>
          </p:cNvPr>
          <p:cNvSpPr>
            <a:spLocks noGrp="1" noChangeArrowheads="1"/>
          </p:cNvSpPr>
          <p:nvPr>
            <p:ph type="title"/>
          </p:nvPr>
        </p:nvSpPr>
        <p:spPr>
          <a:xfrm>
            <a:off x="1905000" y="228600"/>
            <a:ext cx="8458200" cy="533400"/>
          </a:xfrm>
        </p:spPr>
        <p:txBody>
          <a:bodyPr>
            <a:normAutofit fontScale="90000"/>
          </a:bodyPr>
          <a:lstStyle/>
          <a:p>
            <a:r>
              <a:rPr lang="en-US" altLang="en-US" sz="3600"/>
              <a:t>Sample Size Calculations for Fixed Power</a:t>
            </a:r>
          </a:p>
        </p:txBody>
      </p:sp>
      <p:sp>
        <p:nvSpPr>
          <p:cNvPr id="19459" name="Rectangle 3">
            <a:extLst>
              <a:ext uri="{FF2B5EF4-FFF2-40B4-BE49-F238E27FC236}">
                <a16:creationId xmlns:a16="http://schemas.microsoft.com/office/drawing/2014/main" id="{8BA1721F-CDCF-4844-9DA7-FA9F620F6B29}"/>
              </a:ext>
            </a:extLst>
          </p:cNvPr>
          <p:cNvSpPr>
            <a:spLocks noGrp="1" noChangeArrowheads="1"/>
          </p:cNvSpPr>
          <p:nvPr>
            <p:ph type="body" idx="1"/>
          </p:nvPr>
        </p:nvSpPr>
        <p:spPr>
          <a:xfrm>
            <a:off x="1752600" y="914400"/>
            <a:ext cx="8534400" cy="2667000"/>
          </a:xfrm>
        </p:spPr>
        <p:txBody>
          <a:bodyPr>
            <a:normAutofit lnSpcReduction="10000"/>
          </a:bodyPr>
          <a:lstStyle/>
          <a:p>
            <a:r>
              <a:rPr lang="en-US" altLang="en-US" sz="2400" b="1"/>
              <a:t>Goal - </a:t>
            </a:r>
            <a:r>
              <a:rPr lang="en-US" altLang="en-US" sz="2400"/>
              <a:t>Choose sample sizes to have a favorable chance of detecting a </a:t>
            </a:r>
            <a:r>
              <a:rPr lang="en-US" altLang="en-US" sz="2400" i="1"/>
              <a:t>clinically meaning difference</a:t>
            </a:r>
          </a:p>
          <a:p>
            <a:r>
              <a:rPr lang="en-US" altLang="en-US" sz="2400" b="1"/>
              <a:t>Step 1 -</a:t>
            </a:r>
            <a:r>
              <a:rPr lang="en-US" altLang="en-US" sz="2400"/>
              <a:t> Define an important difference in means:</a:t>
            </a:r>
            <a:endParaRPr lang="en-US" altLang="en-US" sz="2800"/>
          </a:p>
          <a:p>
            <a:pPr lvl="1"/>
            <a:r>
              <a:rPr lang="en-US" altLang="en-US" sz="2000" b="1"/>
              <a:t>Case 1:</a:t>
            </a:r>
            <a:r>
              <a:rPr lang="en-US" altLang="en-US" sz="2000"/>
              <a:t> </a:t>
            </a:r>
            <a:r>
              <a:rPr lang="en-US" altLang="en-US" sz="2000" i="1">
                <a:latin typeface="Symbol" pitchFamily="2" charset="2"/>
              </a:rPr>
              <a:t>s</a:t>
            </a:r>
            <a:r>
              <a:rPr lang="en-US" altLang="en-US" sz="2000"/>
              <a:t> approximated from prior experience or pilot study - dfference can be stated in units of the data</a:t>
            </a:r>
          </a:p>
          <a:p>
            <a:pPr lvl="1"/>
            <a:r>
              <a:rPr lang="en-US" altLang="en-US" sz="2000" b="1"/>
              <a:t>Case 2:</a:t>
            </a:r>
            <a:r>
              <a:rPr lang="en-US" altLang="en-US" sz="2000"/>
              <a:t> </a:t>
            </a:r>
            <a:r>
              <a:rPr lang="en-US" altLang="en-US" sz="2000" i="1">
                <a:latin typeface="Symbol" pitchFamily="2" charset="2"/>
              </a:rPr>
              <a:t>s</a:t>
            </a:r>
            <a:r>
              <a:rPr lang="en-US" altLang="en-US" sz="2000"/>
              <a:t> unknown - difference must be stated in units of standard deviations of the data</a:t>
            </a:r>
            <a:endParaRPr lang="en-US" altLang="en-US" sz="2400" b="1"/>
          </a:p>
        </p:txBody>
      </p:sp>
      <p:graphicFrame>
        <p:nvGraphicFramePr>
          <p:cNvPr id="19460" name="Object 4">
            <a:extLst>
              <a:ext uri="{FF2B5EF4-FFF2-40B4-BE49-F238E27FC236}">
                <a16:creationId xmlns:a16="http://schemas.microsoft.com/office/drawing/2014/main" id="{7875EBE8-92B7-7B47-8FEE-38A357481F99}"/>
              </a:ext>
            </a:extLst>
          </p:cNvPr>
          <p:cNvGraphicFramePr>
            <a:graphicFrameLocks noChangeAspect="1"/>
          </p:cNvGraphicFramePr>
          <p:nvPr/>
        </p:nvGraphicFramePr>
        <p:xfrm>
          <a:off x="5105400" y="3581401"/>
          <a:ext cx="1752600" cy="919163"/>
        </p:xfrm>
        <a:graphic>
          <a:graphicData uri="http://schemas.openxmlformats.org/presentationml/2006/ole">
            <mc:AlternateContent xmlns:mc="http://schemas.openxmlformats.org/markup-compatibility/2006">
              <mc:Choice xmlns:v="urn:schemas-microsoft-com:vml" Requires="v">
                <p:oleObj spid="_x0000_s60425" name="Equation" r:id="rId3" imgW="8629650" imgH="4533900" progId="Equation.3">
                  <p:embed/>
                </p:oleObj>
              </mc:Choice>
              <mc:Fallback>
                <p:oleObj name="Equation" r:id="rId3" imgW="8629650" imgH="4533900" progId="Equation.3">
                  <p:embed/>
                  <p:pic>
                    <p:nvPicPr>
                      <p:cNvPr id="19460" name="Object 4">
                        <a:extLst>
                          <a:ext uri="{FF2B5EF4-FFF2-40B4-BE49-F238E27FC236}">
                            <a16:creationId xmlns:a16="http://schemas.microsoft.com/office/drawing/2014/main" id="{7875EBE8-92B7-7B47-8FEE-38A357481F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3581401"/>
                        <a:ext cx="1752600" cy="919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1" name="Text Box 5">
            <a:extLst>
              <a:ext uri="{FF2B5EF4-FFF2-40B4-BE49-F238E27FC236}">
                <a16:creationId xmlns:a16="http://schemas.microsoft.com/office/drawing/2014/main" id="{C8B7D682-663A-244C-A30E-0585C4959AEB}"/>
              </a:ext>
            </a:extLst>
          </p:cNvPr>
          <p:cNvSpPr txBox="1">
            <a:spLocks noChangeArrowheads="1"/>
          </p:cNvSpPr>
          <p:nvPr/>
        </p:nvSpPr>
        <p:spPr bwMode="auto">
          <a:xfrm>
            <a:off x="1828800" y="4648201"/>
            <a:ext cx="8458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en-US"/>
              <a:t> </a:t>
            </a:r>
            <a:r>
              <a:rPr lang="en-US" altLang="en-US" b="1"/>
              <a:t>Step 2 - </a:t>
            </a:r>
            <a:r>
              <a:rPr lang="en-US" altLang="en-US"/>
              <a:t>Choose the desired power to detect the the clinically meaningful difference (1-</a:t>
            </a:r>
            <a:r>
              <a:rPr lang="en-US" altLang="en-US" i="1">
                <a:latin typeface="Symbol" pitchFamily="2" charset="2"/>
              </a:rPr>
              <a:t>b</a:t>
            </a:r>
            <a:r>
              <a:rPr lang="en-US" altLang="en-US"/>
              <a:t>, typically at least .80). For 2-sided test:</a:t>
            </a:r>
          </a:p>
        </p:txBody>
      </p:sp>
      <p:graphicFrame>
        <p:nvGraphicFramePr>
          <p:cNvPr id="19462" name="Object 6">
            <a:extLst>
              <a:ext uri="{FF2B5EF4-FFF2-40B4-BE49-F238E27FC236}">
                <a16:creationId xmlns:a16="http://schemas.microsoft.com/office/drawing/2014/main" id="{3B8EA555-7B94-BF41-A26F-A0BDB2F811D3}"/>
              </a:ext>
            </a:extLst>
          </p:cNvPr>
          <p:cNvGraphicFramePr>
            <a:graphicFrameLocks noChangeAspect="1"/>
          </p:cNvGraphicFramePr>
          <p:nvPr/>
        </p:nvGraphicFramePr>
        <p:xfrm>
          <a:off x="4191000" y="5562601"/>
          <a:ext cx="3429000" cy="1096963"/>
        </p:xfrm>
        <a:graphic>
          <a:graphicData uri="http://schemas.openxmlformats.org/presentationml/2006/ole">
            <mc:AlternateContent xmlns:mc="http://schemas.openxmlformats.org/markup-compatibility/2006">
              <mc:Choice xmlns:v="urn:schemas-microsoft-com:vml" Requires="v">
                <p:oleObj spid="_x0000_s60426" name="Equation" r:id="rId5" imgW="15944850" imgH="5118100" progId="Equation.3">
                  <p:embed/>
                </p:oleObj>
              </mc:Choice>
              <mc:Fallback>
                <p:oleObj name="Equation" r:id="rId5" imgW="15944850" imgH="5118100" progId="Equation.3">
                  <p:embed/>
                  <p:pic>
                    <p:nvPicPr>
                      <p:cNvPr id="19462" name="Object 6">
                        <a:extLst>
                          <a:ext uri="{FF2B5EF4-FFF2-40B4-BE49-F238E27FC236}">
                            <a16:creationId xmlns:a16="http://schemas.microsoft.com/office/drawing/2014/main" id="{3B8EA555-7B94-BF41-A26F-A0BDB2F811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000" y="5562601"/>
                        <a:ext cx="3429000" cy="109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6354693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C31B9FF-28FA-2D4C-8DD8-08F87EC30ADF}"/>
              </a:ext>
            </a:extLst>
          </p:cNvPr>
          <p:cNvSpPr>
            <a:spLocks noGrp="1" noChangeArrowheads="1"/>
          </p:cNvSpPr>
          <p:nvPr>
            <p:ph type="title"/>
          </p:nvPr>
        </p:nvSpPr>
        <p:spPr>
          <a:xfrm>
            <a:off x="1676400" y="304800"/>
            <a:ext cx="8839200" cy="914400"/>
          </a:xfrm>
        </p:spPr>
        <p:txBody>
          <a:bodyPr>
            <a:normAutofit fontScale="90000"/>
          </a:bodyPr>
          <a:lstStyle/>
          <a:p>
            <a:r>
              <a:rPr lang="en-US" altLang="en-US" sz="3600"/>
              <a:t>Example - Rosiglitazone for HIV-1 Lipoatrophy</a:t>
            </a:r>
          </a:p>
        </p:txBody>
      </p:sp>
      <p:sp>
        <p:nvSpPr>
          <p:cNvPr id="20483" name="Rectangle 3">
            <a:extLst>
              <a:ext uri="{FF2B5EF4-FFF2-40B4-BE49-F238E27FC236}">
                <a16:creationId xmlns:a16="http://schemas.microsoft.com/office/drawing/2014/main" id="{B10B4C73-9AAD-3C40-ABF9-C5DCD5D81C3D}"/>
              </a:ext>
            </a:extLst>
          </p:cNvPr>
          <p:cNvSpPr>
            <a:spLocks noGrp="1" noChangeArrowheads="1"/>
          </p:cNvSpPr>
          <p:nvPr>
            <p:ph type="body" idx="1"/>
          </p:nvPr>
        </p:nvSpPr>
        <p:spPr>
          <a:xfrm>
            <a:off x="2209800" y="1600200"/>
            <a:ext cx="8153400" cy="2743200"/>
          </a:xfrm>
        </p:spPr>
        <p:txBody>
          <a:bodyPr/>
          <a:lstStyle/>
          <a:p>
            <a:r>
              <a:rPr lang="en-US" altLang="en-US" sz="2800" b="1"/>
              <a:t>Trts - </a:t>
            </a:r>
            <a:r>
              <a:rPr lang="en-US" altLang="en-US" sz="2800"/>
              <a:t>Rosiglitazone vs Placebo</a:t>
            </a:r>
            <a:endParaRPr lang="en-US" altLang="en-US"/>
          </a:p>
          <a:p>
            <a:r>
              <a:rPr lang="en-US" altLang="en-US" sz="2800" b="1"/>
              <a:t>Response - </a:t>
            </a:r>
            <a:r>
              <a:rPr lang="en-US" altLang="en-US" sz="2800"/>
              <a:t>Change in Limb fat mass</a:t>
            </a:r>
          </a:p>
          <a:p>
            <a:r>
              <a:rPr lang="en-US" altLang="en-US" sz="2800" b="1"/>
              <a:t>Clinically Meaningful Difference - </a:t>
            </a:r>
            <a:r>
              <a:rPr lang="en-US" altLang="en-US" sz="2800"/>
              <a:t>0.5 (std dev’s)</a:t>
            </a:r>
            <a:endParaRPr lang="en-US" altLang="en-US" sz="2800">
              <a:sym typeface="Symbol" pitchFamily="2" charset="2"/>
            </a:endParaRPr>
          </a:p>
          <a:p>
            <a:r>
              <a:rPr lang="en-US" altLang="en-US" sz="2800" b="1">
                <a:sym typeface="Symbol" pitchFamily="2" charset="2"/>
              </a:rPr>
              <a:t>Desired Power - </a:t>
            </a:r>
            <a:r>
              <a:rPr lang="en-US" altLang="en-US" sz="2800">
                <a:sym typeface="Symbol" pitchFamily="2" charset="2"/>
              </a:rPr>
              <a:t>1-</a:t>
            </a:r>
            <a:r>
              <a:rPr lang="en-US" altLang="en-US" sz="2800" i="1">
                <a:latin typeface="Symbol" pitchFamily="2" charset="2"/>
                <a:sym typeface="Symbol" pitchFamily="2" charset="2"/>
              </a:rPr>
              <a:t>b</a:t>
            </a:r>
            <a:r>
              <a:rPr lang="en-US" altLang="en-US" sz="2800">
                <a:sym typeface="Symbol" pitchFamily="2" charset="2"/>
              </a:rPr>
              <a:t> = 0.80</a:t>
            </a:r>
          </a:p>
          <a:p>
            <a:r>
              <a:rPr lang="en-US" altLang="en-US" sz="2800" b="1">
                <a:sym typeface="Symbol" pitchFamily="2" charset="2"/>
              </a:rPr>
              <a:t>Significance Level - </a:t>
            </a:r>
            <a:r>
              <a:rPr lang="en-US" altLang="en-US" sz="2800" i="1">
                <a:latin typeface="Symbol" pitchFamily="2" charset="2"/>
                <a:sym typeface="Symbol" pitchFamily="2" charset="2"/>
              </a:rPr>
              <a:t>a</a:t>
            </a:r>
            <a:r>
              <a:rPr lang="en-US" altLang="en-US" sz="2800">
                <a:sym typeface="Symbol" pitchFamily="2" charset="2"/>
              </a:rPr>
              <a:t> = 0.05</a:t>
            </a:r>
            <a:endParaRPr lang="en-US" altLang="en-US"/>
          </a:p>
        </p:txBody>
      </p:sp>
      <p:graphicFrame>
        <p:nvGraphicFramePr>
          <p:cNvPr id="20484" name="Object 4">
            <a:extLst>
              <a:ext uri="{FF2B5EF4-FFF2-40B4-BE49-F238E27FC236}">
                <a16:creationId xmlns:a16="http://schemas.microsoft.com/office/drawing/2014/main" id="{6F2F664B-BD0E-1D41-9BB3-22D8582E6EC3}"/>
              </a:ext>
            </a:extLst>
          </p:cNvPr>
          <p:cNvGraphicFramePr>
            <a:graphicFrameLocks noChangeAspect="1"/>
          </p:cNvGraphicFramePr>
          <p:nvPr/>
        </p:nvGraphicFramePr>
        <p:xfrm>
          <a:off x="3352800" y="4495800"/>
          <a:ext cx="4800600" cy="1879600"/>
        </p:xfrm>
        <a:graphic>
          <a:graphicData uri="http://schemas.openxmlformats.org/presentationml/2006/ole">
            <mc:AlternateContent xmlns:mc="http://schemas.openxmlformats.org/markup-compatibility/2006">
              <mc:Choice xmlns:v="urn:schemas-microsoft-com:vml" Requires="v">
                <p:oleObj spid="_x0000_s61445" name="Equation" r:id="rId3" imgW="20916900" imgH="8191500" progId="Equation.3">
                  <p:embed/>
                </p:oleObj>
              </mc:Choice>
              <mc:Fallback>
                <p:oleObj name="Equation" r:id="rId3" imgW="20916900" imgH="8191500" progId="Equation.3">
                  <p:embed/>
                  <p:pic>
                    <p:nvPicPr>
                      <p:cNvPr id="20484" name="Object 4">
                        <a:extLst>
                          <a:ext uri="{FF2B5EF4-FFF2-40B4-BE49-F238E27FC236}">
                            <a16:creationId xmlns:a16="http://schemas.microsoft.com/office/drawing/2014/main" id="{6F2F664B-BD0E-1D41-9BB3-22D8582E6E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4495800"/>
                        <a:ext cx="4800600" cy="187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5" name="Text Box 5">
            <a:extLst>
              <a:ext uri="{FF2B5EF4-FFF2-40B4-BE49-F238E27FC236}">
                <a16:creationId xmlns:a16="http://schemas.microsoft.com/office/drawing/2014/main" id="{F89F2E88-B29D-5048-811A-748D897098B3}"/>
              </a:ext>
            </a:extLst>
          </p:cNvPr>
          <p:cNvSpPr txBox="1">
            <a:spLocks noChangeArrowheads="1"/>
          </p:cNvSpPr>
          <p:nvPr/>
        </p:nvSpPr>
        <p:spPr bwMode="auto">
          <a:xfrm>
            <a:off x="1752600" y="6400801"/>
            <a:ext cx="2743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a:t>Source: Carr, et al (2004)</a:t>
            </a:r>
          </a:p>
        </p:txBody>
      </p:sp>
    </p:spTree>
    <p:extLst>
      <p:ext uri="{BB962C8B-B14F-4D97-AF65-F5344CB8AC3E}">
        <p14:creationId xmlns:p14="http://schemas.microsoft.com/office/powerpoint/2010/main" val="1235827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a:extLst>
              <a:ext uri="{FF2B5EF4-FFF2-40B4-BE49-F238E27FC236}">
                <a16:creationId xmlns:a16="http://schemas.microsoft.com/office/drawing/2014/main" id="{7B898AAD-21DA-C144-B875-78E760CD358F}"/>
              </a:ext>
            </a:extLst>
          </p:cNvPr>
          <p:cNvSpPr>
            <a:spLocks noGrp="1" noChangeArrowheads="1"/>
          </p:cNvSpPr>
          <p:nvPr>
            <p:ph type="title"/>
          </p:nvPr>
        </p:nvSpPr>
        <p:spPr>
          <a:xfrm>
            <a:off x="2325729" y="155894"/>
            <a:ext cx="7729728" cy="1188720"/>
          </a:xfrm>
        </p:spPr>
        <p:txBody>
          <a:bodyPr/>
          <a:lstStyle/>
          <a:p>
            <a:pPr eaLnBrk="1" hangingPunct="1"/>
            <a:r>
              <a:rPr lang="en-US" altLang="en-US" sz="4000" dirty="0"/>
              <a:t>Other terms</a:t>
            </a:r>
          </a:p>
        </p:txBody>
      </p:sp>
      <p:sp>
        <p:nvSpPr>
          <p:cNvPr id="1030" name="Rectangle 3">
            <a:extLst>
              <a:ext uri="{FF2B5EF4-FFF2-40B4-BE49-F238E27FC236}">
                <a16:creationId xmlns:a16="http://schemas.microsoft.com/office/drawing/2014/main" id="{9F744BDD-06BF-5E40-B71A-8D9270AB0EEE}"/>
              </a:ext>
            </a:extLst>
          </p:cNvPr>
          <p:cNvSpPr>
            <a:spLocks noGrp="1" noChangeArrowheads="1"/>
          </p:cNvSpPr>
          <p:nvPr>
            <p:ph type="body" idx="1"/>
          </p:nvPr>
        </p:nvSpPr>
        <p:spPr>
          <a:xfrm>
            <a:off x="2079626" y="1344614"/>
            <a:ext cx="8054975" cy="5164137"/>
          </a:xfrm>
        </p:spPr>
        <p:txBody>
          <a:bodyPr/>
          <a:lstStyle/>
          <a:p>
            <a:pPr eaLnBrk="1" hangingPunct="1">
              <a:lnSpc>
                <a:spcPct val="90000"/>
              </a:lnSpc>
            </a:pPr>
            <a:r>
              <a:rPr lang="en-US" altLang="en-US" sz="2800" b="1" dirty="0"/>
              <a:t>Population</a:t>
            </a:r>
            <a:r>
              <a:rPr lang="en-US" altLang="en-US" sz="2800" dirty="0"/>
              <a:t> </a:t>
            </a:r>
            <a:r>
              <a:rPr lang="en-US" altLang="en-US" sz="2800" dirty="0">
                <a:sym typeface="Symbol" pitchFamily="2" charset="2"/>
              </a:rPr>
              <a:t> </a:t>
            </a:r>
            <a:r>
              <a:rPr lang="en-US" altLang="en-US" sz="2800" dirty="0"/>
              <a:t>all possible values</a:t>
            </a:r>
          </a:p>
          <a:p>
            <a:pPr eaLnBrk="1" hangingPunct="1">
              <a:lnSpc>
                <a:spcPct val="90000"/>
              </a:lnSpc>
            </a:pPr>
            <a:r>
              <a:rPr lang="en-US" altLang="en-US" sz="2800" b="1" dirty="0"/>
              <a:t>Sample</a:t>
            </a:r>
            <a:r>
              <a:rPr lang="en-US" altLang="en-US" sz="2800" dirty="0"/>
              <a:t> </a:t>
            </a:r>
            <a:r>
              <a:rPr lang="en-US" altLang="en-US" sz="2800" dirty="0">
                <a:sym typeface="Symbol" pitchFamily="2" charset="2"/>
              </a:rPr>
              <a:t> a portion of the population</a:t>
            </a:r>
            <a:r>
              <a:rPr lang="en-US" altLang="en-US" sz="2800" dirty="0"/>
              <a:t> </a:t>
            </a:r>
          </a:p>
          <a:p>
            <a:pPr eaLnBrk="1" hangingPunct="1">
              <a:lnSpc>
                <a:spcPct val="90000"/>
              </a:lnSpc>
            </a:pPr>
            <a:r>
              <a:rPr lang="en-US" altLang="en-US" sz="2800" b="1" dirty="0">
                <a:sym typeface="Symbol" pitchFamily="2" charset="2"/>
              </a:rPr>
              <a:t>Statistical inference</a:t>
            </a:r>
            <a:r>
              <a:rPr lang="en-US" altLang="en-US" sz="2800" dirty="0">
                <a:sym typeface="Symbol" pitchFamily="2" charset="2"/>
              </a:rPr>
              <a:t>  </a:t>
            </a:r>
            <a:r>
              <a:rPr lang="en-US" altLang="en-US" sz="2800" dirty="0"/>
              <a:t>generalizing from a sample to a population with calculated degree of certainty </a:t>
            </a:r>
          </a:p>
          <a:p>
            <a:pPr eaLnBrk="1" hangingPunct="1">
              <a:lnSpc>
                <a:spcPct val="90000"/>
              </a:lnSpc>
            </a:pPr>
            <a:r>
              <a:rPr lang="en-US" altLang="en-US" sz="2800" dirty="0"/>
              <a:t> Two forms of statistical inference </a:t>
            </a:r>
          </a:p>
          <a:p>
            <a:pPr lvl="1" eaLnBrk="1" hangingPunct="1">
              <a:lnSpc>
                <a:spcPct val="90000"/>
              </a:lnSpc>
            </a:pPr>
            <a:r>
              <a:rPr lang="en-US" altLang="en-US" sz="2400" b="1" dirty="0"/>
              <a:t>Hypothesis testing</a:t>
            </a:r>
          </a:p>
          <a:p>
            <a:pPr lvl="1" eaLnBrk="1" hangingPunct="1">
              <a:lnSpc>
                <a:spcPct val="90000"/>
              </a:lnSpc>
            </a:pPr>
            <a:r>
              <a:rPr lang="en-US" altLang="en-US" sz="2400" b="1" dirty="0"/>
              <a:t>Estimation</a:t>
            </a:r>
            <a:endParaRPr lang="en-US" altLang="en-US" sz="2400" dirty="0"/>
          </a:p>
          <a:p>
            <a:pPr eaLnBrk="1" hangingPunct="1">
              <a:lnSpc>
                <a:spcPct val="90000"/>
              </a:lnSpc>
            </a:pPr>
            <a:r>
              <a:rPr lang="en-US" altLang="en-US" sz="2400" b="1" dirty="0"/>
              <a:t>Parameter </a:t>
            </a:r>
            <a:r>
              <a:rPr lang="en-US" altLang="en-US" sz="2400" dirty="0">
                <a:sym typeface="Symbol" pitchFamily="2" charset="2"/>
              </a:rPr>
              <a:t> a </a:t>
            </a:r>
            <a:r>
              <a:rPr lang="en-US" altLang="en-US" sz="2400" dirty="0"/>
              <a:t>characteristic of population, e.g., population mean µ</a:t>
            </a:r>
            <a:endParaRPr lang="el-GR" altLang="en-US" sz="2400" i="1" dirty="0">
              <a:latin typeface="Times New Roman" panose="02020603050405020304" pitchFamily="18" charset="0"/>
              <a:cs typeface="Times New Roman" panose="02020603050405020304" pitchFamily="18" charset="0"/>
            </a:endParaRPr>
          </a:p>
          <a:p>
            <a:pPr eaLnBrk="1" hangingPunct="1">
              <a:lnSpc>
                <a:spcPct val="90000"/>
              </a:lnSpc>
            </a:pPr>
            <a:r>
              <a:rPr lang="en-US" altLang="en-US" sz="2400" b="1" dirty="0"/>
              <a:t>Statistic </a:t>
            </a:r>
            <a:r>
              <a:rPr lang="en-US" altLang="en-US" sz="2400" dirty="0">
                <a:sym typeface="Symbol" pitchFamily="2" charset="2"/>
              </a:rPr>
              <a:t></a:t>
            </a:r>
            <a:r>
              <a:rPr lang="en-US" altLang="en-US" sz="2400" dirty="0"/>
              <a:t> calculated from data in the sample, e.g., sample mean  </a:t>
            </a:r>
            <a:endParaRPr lang="en-US" altLang="en-US" sz="2400" i="1" dirty="0"/>
          </a:p>
        </p:txBody>
      </p:sp>
    </p:spTree>
    <p:extLst>
      <p:ext uri="{BB962C8B-B14F-4D97-AF65-F5344CB8AC3E}">
        <p14:creationId xmlns:p14="http://schemas.microsoft.com/office/powerpoint/2010/main" val="306737091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E038906-D6FD-894A-B9D4-4865986F179B}"/>
              </a:ext>
            </a:extLst>
          </p:cNvPr>
          <p:cNvSpPr>
            <a:spLocks noGrp="1" noChangeArrowheads="1"/>
          </p:cNvSpPr>
          <p:nvPr>
            <p:ph type="title"/>
          </p:nvPr>
        </p:nvSpPr>
        <p:spPr>
          <a:xfrm>
            <a:off x="2209800" y="228600"/>
            <a:ext cx="7772400" cy="609600"/>
          </a:xfrm>
        </p:spPr>
        <p:txBody>
          <a:bodyPr>
            <a:normAutofit fontScale="90000"/>
          </a:bodyPr>
          <a:lstStyle/>
          <a:p>
            <a:r>
              <a:rPr lang="en-US" altLang="en-US" sz="3600"/>
              <a:t>Confidence Intervals</a:t>
            </a:r>
          </a:p>
        </p:txBody>
      </p:sp>
      <p:sp>
        <p:nvSpPr>
          <p:cNvPr id="21507" name="Rectangle 3">
            <a:extLst>
              <a:ext uri="{FF2B5EF4-FFF2-40B4-BE49-F238E27FC236}">
                <a16:creationId xmlns:a16="http://schemas.microsoft.com/office/drawing/2014/main" id="{0F9C5402-375B-4244-9C3F-E4A5BAC9540C}"/>
              </a:ext>
            </a:extLst>
          </p:cNvPr>
          <p:cNvSpPr>
            <a:spLocks noGrp="1" noChangeArrowheads="1"/>
          </p:cNvSpPr>
          <p:nvPr>
            <p:ph type="body" idx="1"/>
          </p:nvPr>
        </p:nvSpPr>
        <p:spPr>
          <a:xfrm>
            <a:off x="2209800" y="990600"/>
            <a:ext cx="7772400" cy="3200400"/>
          </a:xfrm>
        </p:spPr>
        <p:txBody>
          <a:bodyPr>
            <a:normAutofit lnSpcReduction="10000"/>
          </a:bodyPr>
          <a:lstStyle/>
          <a:p>
            <a:r>
              <a:rPr lang="en-US" altLang="en-US" sz="2800"/>
              <a:t>Normally Distributed data - approximately 95% of individual measurements lie within 2 standard deviations of the mean</a:t>
            </a:r>
          </a:p>
          <a:p>
            <a:r>
              <a:rPr lang="en-US" altLang="en-US" sz="2800"/>
              <a:t>Difference between 2 sample means is approximately normally distributed in large samples (regardless of shape of distribution of individual measurements):</a:t>
            </a:r>
          </a:p>
        </p:txBody>
      </p:sp>
      <p:graphicFrame>
        <p:nvGraphicFramePr>
          <p:cNvPr id="21508" name="Object 4">
            <a:extLst>
              <a:ext uri="{FF2B5EF4-FFF2-40B4-BE49-F238E27FC236}">
                <a16:creationId xmlns:a16="http://schemas.microsoft.com/office/drawing/2014/main" id="{04DD5264-D83C-904A-8B97-DE6B0DA767DE}"/>
              </a:ext>
            </a:extLst>
          </p:cNvPr>
          <p:cNvGraphicFramePr>
            <a:graphicFrameLocks noChangeAspect="1"/>
          </p:cNvGraphicFramePr>
          <p:nvPr/>
        </p:nvGraphicFramePr>
        <p:xfrm>
          <a:off x="3352800" y="4419600"/>
          <a:ext cx="4495800" cy="1162050"/>
        </p:xfrm>
        <a:graphic>
          <a:graphicData uri="http://schemas.openxmlformats.org/presentationml/2006/ole">
            <mc:AlternateContent xmlns:mc="http://schemas.openxmlformats.org/markup-compatibility/2006">
              <mc:Choice xmlns:v="urn:schemas-microsoft-com:vml" Requires="v">
                <p:oleObj spid="_x0000_s62469" name="Equation" r:id="rId3" imgW="23698200" imgH="6146800" progId="Equation.3">
                  <p:embed/>
                </p:oleObj>
              </mc:Choice>
              <mc:Fallback>
                <p:oleObj name="Equation" r:id="rId3" imgW="23698200" imgH="6146800" progId="Equation.3">
                  <p:embed/>
                  <p:pic>
                    <p:nvPicPr>
                      <p:cNvPr id="21508" name="Object 4">
                        <a:extLst>
                          <a:ext uri="{FF2B5EF4-FFF2-40B4-BE49-F238E27FC236}">
                            <a16:creationId xmlns:a16="http://schemas.microsoft.com/office/drawing/2014/main" id="{04DD5264-D83C-904A-8B97-DE6B0DA767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4419600"/>
                        <a:ext cx="4495800" cy="1162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09" name="Text Box 5">
            <a:extLst>
              <a:ext uri="{FF2B5EF4-FFF2-40B4-BE49-F238E27FC236}">
                <a16:creationId xmlns:a16="http://schemas.microsoft.com/office/drawing/2014/main" id="{498649B8-8876-B64E-B6E8-6FE82BAB4E0D}"/>
              </a:ext>
            </a:extLst>
          </p:cNvPr>
          <p:cNvSpPr txBox="1">
            <a:spLocks noChangeArrowheads="1"/>
          </p:cNvSpPr>
          <p:nvPr/>
        </p:nvSpPr>
        <p:spPr bwMode="auto">
          <a:xfrm>
            <a:off x="2209800" y="5638801"/>
            <a:ext cx="83058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en-US"/>
              <a:t> Thus, we can expect (with 95% confidence) that our sample mean difference lies within 2 standard errors of the true difference</a:t>
            </a:r>
          </a:p>
        </p:txBody>
      </p:sp>
    </p:spTree>
    <p:extLst>
      <p:ext uri="{BB962C8B-B14F-4D97-AF65-F5344CB8AC3E}">
        <p14:creationId xmlns:p14="http://schemas.microsoft.com/office/powerpoint/2010/main" val="388760353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CA0C305C-3F8A-AD49-AED9-9BD7B7091176}"/>
              </a:ext>
            </a:extLst>
          </p:cNvPr>
          <p:cNvSpPr>
            <a:spLocks noGrp="1" noChangeArrowheads="1"/>
          </p:cNvSpPr>
          <p:nvPr>
            <p:ph type="title"/>
          </p:nvPr>
        </p:nvSpPr>
        <p:spPr>
          <a:xfrm>
            <a:off x="2209800" y="609600"/>
            <a:ext cx="7772400" cy="838200"/>
          </a:xfrm>
        </p:spPr>
        <p:txBody>
          <a:bodyPr>
            <a:normAutofit fontScale="90000"/>
          </a:bodyPr>
          <a:lstStyle/>
          <a:p>
            <a:r>
              <a:rPr lang="en-US" altLang="en-US" sz="3600"/>
              <a:t>(1-</a:t>
            </a:r>
            <a:r>
              <a:rPr lang="en-US" altLang="en-US" sz="3600" i="1">
                <a:latin typeface="Symbol" pitchFamily="2" charset="2"/>
              </a:rPr>
              <a:t>a</a:t>
            </a:r>
            <a:r>
              <a:rPr lang="en-US" altLang="en-US" sz="3600"/>
              <a:t>)100% Confidence Interval for </a:t>
            </a:r>
            <a:r>
              <a:rPr lang="en-US" altLang="en-US" sz="3600" i="1">
                <a:latin typeface="Symbol" pitchFamily="2" charset="2"/>
              </a:rPr>
              <a:t>m</a:t>
            </a:r>
            <a:r>
              <a:rPr lang="en-US" altLang="en-US" sz="3600" baseline="-25000"/>
              <a:t>1</a:t>
            </a:r>
            <a:r>
              <a:rPr lang="en-US" altLang="en-US" sz="3600"/>
              <a:t>-</a:t>
            </a:r>
            <a:r>
              <a:rPr lang="en-US" altLang="en-US" sz="3600" i="1">
                <a:latin typeface="Symbol" pitchFamily="2" charset="2"/>
              </a:rPr>
              <a:t>m</a:t>
            </a:r>
            <a:r>
              <a:rPr lang="en-US" altLang="en-US" sz="3600" baseline="-25000"/>
              <a:t>2</a:t>
            </a:r>
            <a:endParaRPr lang="en-US" altLang="en-US" sz="3600"/>
          </a:p>
        </p:txBody>
      </p:sp>
      <p:graphicFrame>
        <p:nvGraphicFramePr>
          <p:cNvPr id="22532" name="Object 4">
            <a:extLst>
              <a:ext uri="{FF2B5EF4-FFF2-40B4-BE49-F238E27FC236}">
                <a16:creationId xmlns:a16="http://schemas.microsoft.com/office/drawing/2014/main" id="{46354B27-376F-A44A-8981-0134427BF76C}"/>
              </a:ext>
            </a:extLst>
          </p:cNvPr>
          <p:cNvGraphicFramePr>
            <a:graphicFrameLocks noChangeAspect="1"/>
          </p:cNvGraphicFramePr>
          <p:nvPr/>
        </p:nvGraphicFramePr>
        <p:xfrm>
          <a:off x="3200400" y="2438400"/>
          <a:ext cx="4724400" cy="1555750"/>
        </p:xfrm>
        <a:graphic>
          <a:graphicData uri="http://schemas.openxmlformats.org/presentationml/2006/ole">
            <mc:AlternateContent xmlns:mc="http://schemas.openxmlformats.org/markup-compatibility/2006">
              <mc:Choice xmlns:v="urn:schemas-microsoft-com:vml" Requires="v">
                <p:oleObj spid="_x0000_s63493" name="Equation" r:id="rId3" imgW="17259300" imgH="5702300" progId="Equation.3">
                  <p:embed/>
                </p:oleObj>
              </mc:Choice>
              <mc:Fallback>
                <p:oleObj name="Equation" r:id="rId3" imgW="17259300" imgH="5702300" progId="Equation.3">
                  <p:embed/>
                  <p:pic>
                    <p:nvPicPr>
                      <p:cNvPr id="22532" name="Object 4">
                        <a:extLst>
                          <a:ext uri="{FF2B5EF4-FFF2-40B4-BE49-F238E27FC236}">
                            <a16:creationId xmlns:a16="http://schemas.microsoft.com/office/drawing/2014/main" id="{46354B27-376F-A44A-8981-0134427BF7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2438400"/>
                        <a:ext cx="4724400" cy="155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3" name="Text Box 5">
            <a:extLst>
              <a:ext uri="{FF2B5EF4-FFF2-40B4-BE49-F238E27FC236}">
                <a16:creationId xmlns:a16="http://schemas.microsoft.com/office/drawing/2014/main" id="{51B8C9B2-4DBB-D040-96F9-82CDD9492396}"/>
              </a:ext>
            </a:extLst>
          </p:cNvPr>
          <p:cNvSpPr txBox="1">
            <a:spLocks noChangeArrowheads="1"/>
          </p:cNvSpPr>
          <p:nvPr/>
        </p:nvSpPr>
        <p:spPr bwMode="auto">
          <a:xfrm>
            <a:off x="2590800" y="1828800"/>
            <a:ext cx="6096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en-US"/>
              <a:t> Large sample Confidence Interval for </a:t>
            </a:r>
            <a:r>
              <a:rPr lang="en-US" altLang="en-US" i="1">
                <a:latin typeface="Symbol" pitchFamily="2" charset="2"/>
              </a:rPr>
              <a:t>m</a:t>
            </a:r>
            <a:r>
              <a:rPr lang="en-US" altLang="en-US" baseline="-25000"/>
              <a:t>1</a:t>
            </a:r>
            <a:r>
              <a:rPr lang="en-US" altLang="en-US"/>
              <a:t>-</a:t>
            </a:r>
            <a:r>
              <a:rPr lang="en-US" altLang="en-US" i="1">
                <a:latin typeface="Symbol" pitchFamily="2" charset="2"/>
              </a:rPr>
              <a:t>m</a:t>
            </a:r>
            <a:r>
              <a:rPr lang="en-US" altLang="en-US" baseline="-25000"/>
              <a:t>2</a:t>
            </a:r>
            <a:r>
              <a:rPr lang="en-US" altLang="en-US"/>
              <a:t>:</a:t>
            </a:r>
            <a:endParaRPr lang="en-US" altLang="en-US" baseline="-25000"/>
          </a:p>
        </p:txBody>
      </p:sp>
      <p:sp>
        <p:nvSpPr>
          <p:cNvPr id="22534" name="Text Box 6">
            <a:extLst>
              <a:ext uri="{FF2B5EF4-FFF2-40B4-BE49-F238E27FC236}">
                <a16:creationId xmlns:a16="http://schemas.microsoft.com/office/drawing/2014/main" id="{6D0C31BC-57D8-BE44-9154-1A2DFC5BDE28}"/>
              </a:ext>
            </a:extLst>
          </p:cNvPr>
          <p:cNvSpPr txBox="1">
            <a:spLocks noChangeArrowheads="1"/>
          </p:cNvSpPr>
          <p:nvPr/>
        </p:nvSpPr>
        <p:spPr bwMode="auto">
          <a:xfrm>
            <a:off x="2362200" y="4267201"/>
            <a:ext cx="7086600"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en-US"/>
              <a:t> Standard level of confidence is 95% (</a:t>
            </a:r>
            <a:r>
              <a:rPr lang="en-US" altLang="en-US" i="1"/>
              <a:t>z</a:t>
            </a:r>
            <a:r>
              <a:rPr lang="en-US" altLang="en-US" baseline="-25000"/>
              <a:t>.025 </a:t>
            </a:r>
            <a:r>
              <a:rPr lang="en-US" altLang="en-US"/>
              <a:t>= 1.96 </a:t>
            </a:r>
            <a:r>
              <a:rPr lang="en-US" altLang="en-US">
                <a:sym typeface="Symbol" pitchFamily="2" charset="2"/>
              </a:rPr>
              <a:t> 2)</a:t>
            </a:r>
          </a:p>
          <a:p>
            <a:pPr>
              <a:spcBef>
                <a:spcPct val="50000"/>
              </a:spcBef>
              <a:buFontTx/>
              <a:buChar char="•"/>
            </a:pPr>
            <a:r>
              <a:rPr lang="en-US" altLang="en-US">
                <a:sym typeface="Symbol" pitchFamily="2" charset="2"/>
              </a:rPr>
              <a:t> (1-</a:t>
            </a:r>
            <a:r>
              <a:rPr lang="en-US" altLang="en-US" i="1">
                <a:latin typeface="Symbol" pitchFamily="2" charset="2"/>
                <a:sym typeface="Symbol" pitchFamily="2" charset="2"/>
              </a:rPr>
              <a:t>a</a:t>
            </a:r>
            <a:r>
              <a:rPr lang="en-US" altLang="en-US">
                <a:sym typeface="Symbol" pitchFamily="2" charset="2"/>
              </a:rPr>
              <a:t>)100% CI’s and 2-sided tests reach the same conclusions regarding whether </a:t>
            </a:r>
            <a:r>
              <a:rPr lang="en-US" altLang="en-US" i="1">
                <a:latin typeface="Symbol" pitchFamily="2" charset="2"/>
              </a:rPr>
              <a:t>m</a:t>
            </a:r>
            <a:r>
              <a:rPr lang="en-US" altLang="en-US" baseline="-25000"/>
              <a:t>1</a:t>
            </a:r>
            <a:r>
              <a:rPr lang="en-US" altLang="en-US"/>
              <a:t>-</a:t>
            </a:r>
            <a:r>
              <a:rPr lang="en-US" altLang="en-US" i="1">
                <a:latin typeface="Symbol" pitchFamily="2" charset="2"/>
              </a:rPr>
              <a:t>m</a:t>
            </a:r>
            <a:r>
              <a:rPr lang="en-US" altLang="en-US" baseline="-25000"/>
              <a:t>2</a:t>
            </a:r>
            <a:r>
              <a:rPr lang="en-US" altLang="en-US"/>
              <a:t>= 0</a:t>
            </a:r>
            <a:endParaRPr lang="en-US" altLang="en-US" baseline="-25000"/>
          </a:p>
        </p:txBody>
      </p:sp>
    </p:spTree>
    <p:extLst>
      <p:ext uri="{BB962C8B-B14F-4D97-AF65-F5344CB8AC3E}">
        <p14:creationId xmlns:p14="http://schemas.microsoft.com/office/powerpoint/2010/main" val="129298094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BEB47D04-C0CE-664A-9B61-51813AAF7E50}"/>
              </a:ext>
            </a:extLst>
          </p:cNvPr>
          <p:cNvSpPr>
            <a:spLocks noGrp="1" noChangeArrowheads="1"/>
          </p:cNvSpPr>
          <p:nvPr>
            <p:ph type="title"/>
          </p:nvPr>
        </p:nvSpPr>
        <p:spPr>
          <a:xfrm>
            <a:off x="2209800" y="543328"/>
            <a:ext cx="7729728" cy="1188720"/>
          </a:xfrm>
        </p:spPr>
        <p:txBody>
          <a:bodyPr>
            <a:normAutofit fontScale="90000"/>
          </a:bodyPr>
          <a:lstStyle/>
          <a:p>
            <a:r>
              <a:rPr lang="en-US" altLang="en-US" sz="3600" dirty="0"/>
              <a:t>Fundamental of Hypothesis Testing</a:t>
            </a:r>
            <a:r>
              <a:rPr lang="en-US" altLang="en-US" dirty="0"/>
              <a:t> </a:t>
            </a:r>
          </a:p>
        </p:txBody>
      </p:sp>
      <p:sp>
        <p:nvSpPr>
          <p:cNvPr id="2051" name="Rectangle 3">
            <a:extLst>
              <a:ext uri="{FF2B5EF4-FFF2-40B4-BE49-F238E27FC236}">
                <a16:creationId xmlns:a16="http://schemas.microsoft.com/office/drawing/2014/main" id="{C966869F-BEE9-8944-8716-FEB7EB6BEC0F}"/>
              </a:ext>
            </a:extLst>
          </p:cNvPr>
          <p:cNvSpPr>
            <a:spLocks noGrp="1" noChangeArrowheads="1"/>
          </p:cNvSpPr>
          <p:nvPr>
            <p:ph type="body" idx="1"/>
          </p:nvPr>
        </p:nvSpPr>
        <p:spPr>
          <a:xfrm>
            <a:off x="2209800" y="1981200"/>
            <a:ext cx="7772400" cy="4495800"/>
          </a:xfrm>
        </p:spPr>
        <p:txBody>
          <a:bodyPr/>
          <a:lstStyle/>
          <a:p>
            <a:r>
              <a:rPr lang="en-US" altLang="en-US" sz="2400"/>
              <a:t>There two types of statistical inferences, Estimation and Hypothesis Testing</a:t>
            </a:r>
          </a:p>
          <a:p>
            <a:endParaRPr lang="en-US" altLang="en-US" sz="2400"/>
          </a:p>
          <a:p>
            <a:r>
              <a:rPr lang="en-US" altLang="en-US" sz="2400"/>
              <a:t>Hypothesis  Testing: A hypothesis is a </a:t>
            </a:r>
            <a:r>
              <a:rPr lang="en-US" altLang="en-US" sz="2400" b="1" u="sng"/>
              <a:t>claim</a:t>
            </a:r>
            <a:r>
              <a:rPr lang="en-US" altLang="en-US" sz="2400"/>
              <a:t> (assumption) about one or more </a:t>
            </a:r>
            <a:r>
              <a:rPr lang="en-US" altLang="en-US" sz="2400" b="1" u="sng"/>
              <a:t>population</a:t>
            </a:r>
            <a:r>
              <a:rPr lang="en-US" altLang="en-US" sz="2400"/>
              <a:t> parameters. </a:t>
            </a:r>
          </a:p>
          <a:p>
            <a:pPr lvl="1"/>
            <a:r>
              <a:rPr lang="en-US" altLang="en-US" sz="2000"/>
              <a:t>Average price of a six-pack in the U.S. is </a:t>
            </a:r>
            <a:r>
              <a:rPr lang="el-GR" altLang="en-US" sz="2400">
                <a:solidFill>
                  <a:srgbClr val="800000"/>
                </a:solidFill>
                <a:cs typeface="Arial" panose="020B0604020202020204" pitchFamily="34" charset="0"/>
                <a:sym typeface="Symbol" pitchFamily="2" charset="2"/>
              </a:rPr>
              <a:t>μ</a:t>
            </a:r>
            <a:r>
              <a:rPr lang="en-US" altLang="en-US" sz="2400">
                <a:solidFill>
                  <a:srgbClr val="800000"/>
                </a:solidFill>
                <a:sym typeface="Symbol" pitchFamily="2" charset="2"/>
              </a:rPr>
              <a:t> =</a:t>
            </a:r>
            <a:r>
              <a:rPr lang="en-US" altLang="en-US" sz="2400">
                <a:solidFill>
                  <a:srgbClr val="800000"/>
                </a:solidFill>
              </a:rPr>
              <a:t> </a:t>
            </a:r>
            <a:r>
              <a:rPr lang="en-US" altLang="en-US" sz="2000">
                <a:solidFill>
                  <a:srgbClr val="800000"/>
                </a:solidFill>
              </a:rPr>
              <a:t>$4.90</a:t>
            </a:r>
          </a:p>
          <a:p>
            <a:pPr lvl="1"/>
            <a:r>
              <a:rPr lang="en-US" altLang="en-US" sz="2400"/>
              <a:t>The population mean monthly cell phone bill of this city is:  </a:t>
            </a:r>
            <a:r>
              <a:rPr lang="el-GR" altLang="en-US" sz="2400">
                <a:solidFill>
                  <a:srgbClr val="800000"/>
                </a:solidFill>
                <a:cs typeface="Arial" panose="020B0604020202020204" pitchFamily="34" charset="0"/>
                <a:sym typeface="Symbol" pitchFamily="2" charset="2"/>
              </a:rPr>
              <a:t>μ</a:t>
            </a:r>
            <a:r>
              <a:rPr lang="en-US" altLang="en-US" sz="2400">
                <a:solidFill>
                  <a:srgbClr val="800000"/>
                </a:solidFill>
                <a:sym typeface="Symbol" pitchFamily="2" charset="2"/>
              </a:rPr>
              <a:t> =</a:t>
            </a:r>
            <a:r>
              <a:rPr lang="en-US" altLang="en-US" sz="2400">
                <a:solidFill>
                  <a:srgbClr val="800000"/>
                </a:solidFill>
              </a:rPr>
              <a:t> $42</a:t>
            </a:r>
          </a:p>
          <a:p>
            <a:pPr lvl="1"/>
            <a:r>
              <a:rPr lang="en-US" altLang="en-US" sz="2400"/>
              <a:t>The average number of TV sets in U.S. Homes is equal to three; </a:t>
            </a:r>
            <a:r>
              <a:rPr lang="el-GR" altLang="en-US" sz="2400">
                <a:solidFill>
                  <a:srgbClr val="800000"/>
                </a:solidFill>
                <a:cs typeface="Arial" panose="020B0604020202020204" pitchFamily="34" charset="0"/>
                <a:sym typeface="Symbol" pitchFamily="2" charset="2"/>
              </a:rPr>
              <a:t>μ</a:t>
            </a:r>
            <a:r>
              <a:rPr lang="en-US" altLang="en-US" sz="2400">
                <a:solidFill>
                  <a:srgbClr val="800000"/>
                </a:solidFill>
                <a:sym typeface="Symbol" pitchFamily="2" charset="2"/>
              </a:rPr>
              <a:t> =</a:t>
            </a:r>
            <a:r>
              <a:rPr lang="en-US" altLang="en-US" sz="2400">
                <a:solidFill>
                  <a:srgbClr val="800000"/>
                </a:solidFill>
              </a:rPr>
              <a:t> 3</a:t>
            </a:r>
          </a:p>
          <a:p>
            <a:pPr lvl="1"/>
            <a:endParaRPr lang="en-US" altLang="en-US">
              <a:solidFill>
                <a:srgbClr val="800000"/>
              </a:solidFill>
            </a:endParaRPr>
          </a:p>
        </p:txBody>
      </p:sp>
      <p:sp>
        <p:nvSpPr>
          <p:cNvPr id="2" name="TextBox 1">
            <a:extLst>
              <a:ext uri="{FF2B5EF4-FFF2-40B4-BE49-F238E27FC236}">
                <a16:creationId xmlns:a16="http://schemas.microsoft.com/office/drawing/2014/main" id="{D1D93F92-DA74-8142-B8C1-2F89ABB8D6E5}"/>
              </a:ext>
            </a:extLst>
          </p:cNvPr>
          <p:cNvSpPr txBox="1"/>
          <p:nvPr/>
        </p:nvSpPr>
        <p:spPr>
          <a:xfrm>
            <a:off x="2480153" y="-7515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84438419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0A2C31E4-B806-D541-80FE-3810B79804D1}"/>
              </a:ext>
            </a:extLst>
          </p:cNvPr>
          <p:cNvSpPr>
            <a:spLocks noGrp="1" noChangeArrowheads="1"/>
          </p:cNvSpPr>
          <p:nvPr>
            <p:ph type="body" idx="1"/>
          </p:nvPr>
        </p:nvSpPr>
        <p:spPr>
          <a:xfrm>
            <a:off x="2209800" y="457200"/>
            <a:ext cx="7772400" cy="5638800"/>
          </a:xfrm>
        </p:spPr>
        <p:txBody>
          <a:bodyPr/>
          <a:lstStyle/>
          <a:p>
            <a:pPr marL="609600" indent="-609600">
              <a:spcBef>
                <a:spcPct val="40000"/>
              </a:spcBef>
            </a:pPr>
            <a:r>
              <a:rPr lang="en-US" altLang="en-US" sz="2400"/>
              <a:t>It Is always about a population parameter, not about a sample statistic</a:t>
            </a:r>
          </a:p>
          <a:p>
            <a:pPr marL="609600" indent="-609600">
              <a:spcBef>
                <a:spcPct val="40000"/>
              </a:spcBef>
            </a:pPr>
            <a:r>
              <a:rPr lang="en-US" altLang="en-US" sz="2400"/>
              <a:t>Sample evidence is used to assess the probability that the claim about the population parameter is true</a:t>
            </a:r>
          </a:p>
          <a:p>
            <a:pPr marL="609600" indent="-609600">
              <a:spcBef>
                <a:spcPct val="40000"/>
              </a:spcBef>
              <a:buNone/>
            </a:pPr>
            <a:r>
              <a:rPr lang="en-US" altLang="en-US" sz="2400" b="1"/>
              <a:t>A.	It starts with Null Hypothesis, H</a:t>
            </a:r>
            <a:r>
              <a:rPr lang="en-US" altLang="en-US" sz="2400" b="1" baseline="-25000"/>
              <a:t>0</a:t>
            </a:r>
          </a:p>
          <a:p>
            <a:pPr marL="609600" indent="-609600">
              <a:spcBef>
                <a:spcPct val="40000"/>
              </a:spcBef>
              <a:buNone/>
            </a:pPr>
            <a:endParaRPr lang="en-US" altLang="en-US" sz="2400" b="1"/>
          </a:p>
          <a:p>
            <a:pPr marL="609600" indent="-609600">
              <a:buFontTx/>
              <a:buAutoNum type="arabicPeriod"/>
            </a:pPr>
            <a:r>
              <a:rPr lang="en-US" altLang="en-US" sz="2400"/>
              <a:t>We begin with the assumption that H</a:t>
            </a:r>
            <a:r>
              <a:rPr lang="en-US" altLang="en-US" sz="2400" baseline="-25000"/>
              <a:t>0 </a:t>
            </a:r>
            <a:r>
              <a:rPr lang="en-US" altLang="en-US" sz="2400"/>
              <a:t>is true and any difference between the sample statistic and true population parameter is due to chance and not a real (systematic) difference. </a:t>
            </a:r>
          </a:p>
          <a:p>
            <a:pPr marL="609600" indent="-609600">
              <a:buFontTx/>
              <a:buAutoNum type="arabicPeriod"/>
            </a:pPr>
            <a:r>
              <a:rPr lang="en-US" altLang="en-US" sz="2400"/>
              <a:t>Similar to the notion of </a:t>
            </a:r>
            <a:r>
              <a:rPr lang="en-US" altLang="en-US" sz="2400">
                <a:latin typeface="Arial" panose="020B0604020202020204" pitchFamily="34" charset="0"/>
              </a:rPr>
              <a:t>“</a:t>
            </a:r>
            <a:r>
              <a:rPr lang="en-US" altLang="en-US" sz="2400"/>
              <a:t>innocent until proven guilty</a:t>
            </a:r>
            <a:r>
              <a:rPr lang="en-US" altLang="en-US" sz="2400">
                <a:latin typeface="Arial" panose="020B0604020202020204" pitchFamily="34" charset="0"/>
              </a:rPr>
              <a:t>”</a:t>
            </a:r>
            <a:endParaRPr lang="en-US" altLang="en-US" sz="2400"/>
          </a:p>
          <a:p>
            <a:pPr marL="609600" indent="-609600">
              <a:buFontTx/>
              <a:buAutoNum type="arabicPeriod"/>
            </a:pPr>
            <a:r>
              <a:rPr lang="en-US" altLang="en-US" sz="2400"/>
              <a:t>That is, “innocence” is a null hypothesis.</a:t>
            </a:r>
          </a:p>
        </p:txBody>
      </p:sp>
      <p:graphicFrame>
        <p:nvGraphicFramePr>
          <p:cNvPr id="3076" name="Object 4">
            <a:extLst>
              <a:ext uri="{FF2B5EF4-FFF2-40B4-BE49-F238E27FC236}">
                <a16:creationId xmlns:a16="http://schemas.microsoft.com/office/drawing/2014/main" id="{26D46686-EF89-D444-A0C0-9AFB98556E96}"/>
              </a:ext>
            </a:extLst>
          </p:cNvPr>
          <p:cNvGraphicFramePr>
            <a:graphicFrameLocks noChangeAspect="1"/>
          </p:cNvGraphicFramePr>
          <p:nvPr/>
        </p:nvGraphicFramePr>
        <p:xfrm>
          <a:off x="2801939" y="2667000"/>
          <a:ext cx="3832225" cy="592138"/>
        </p:xfrm>
        <a:graphic>
          <a:graphicData uri="http://schemas.openxmlformats.org/presentationml/2006/ole">
            <mc:AlternateContent xmlns:mc="http://schemas.openxmlformats.org/markup-compatibility/2006">
              <mc:Choice xmlns:v="urn:schemas-microsoft-com:vml" Requires="v">
                <p:oleObj spid="_x0000_s64517" name="Equation" r:id="rId3" imgW="17995900" imgH="2781300" progId="Equation.DSMT4">
                  <p:embed/>
                </p:oleObj>
              </mc:Choice>
              <mc:Fallback>
                <p:oleObj name="Equation" r:id="rId3" imgW="17995900" imgH="2781300" progId="Equation.DSMT4">
                  <p:embed/>
                  <p:pic>
                    <p:nvPicPr>
                      <p:cNvPr id="3076" name="Object 4">
                        <a:extLst>
                          <a:ext uri="{FF2B5EF4-FFF2-40B4-BE49-F238E27FC236}">
                            <a16:creationId xmlns:a16="http://schemas.microsoft.com/office/drawing/2014/main" id="{26D46686-EF89-D444-A0C0-9AFB98556E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1939" y="2667000"/>
                        <a:ext cx="3832225" cy="592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378069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a:extLst>
              <a:ext uri="{FF2B5EF4-FFF2-40B4-BE49-F238E27FC236}">
                <a16:creationId xmlns:a16="http://schemas.microsoft.com/office/drawing/2014/main" id="{DB273D66-533D-294E-B9A1-4A48F4AE5F80}"/>
              </a:ext>
            </a:extLst>
          </p:cNvPr>
          <p:cNvSpPr>
            <a:spLocks noGrp="1" noChangeArrowheads="1"/>
          </p:cNvSpPr>
          <p:nvPr>
            <p:ph type="body" idx="1"/>
          </p:nvPr>
        </p:nvSpPr>
        <p:spPr>
          <a:xfrm>
            <a:off x="2209800" y="381000"/>
            <a:ext cx="7772400" cy="5715000"/>
          </a:xfrm>
        </p:spPr>
        <p:txBody>
          <a:bodyPr>
            <a:normAutofit lnSpcReduction="10000"/>
          </a:bodyPr>
          <a:lstStyle/>
          <a:p>
            <a:pPr marL="609600" indent="-609600">
              <a:lnSpc>
                <a:spcPct val="80000"/>
              </a:lnSpc>
              <a:buNone/>
            </a:pPr>
            <a:r>
              <a:rPr lang="en-US" altLang="en-US" sz="2000"/>
              <a:t>Null Hypo, Continued</a:t>
            </a:r>
          </a:p>
          <a:p>
            <a:pPr marL="609600" indent="-609600">
              <a:lnSpc>
                <a:spcPct val="80000"/>
              </a:lnSpc>
              <a:buFontTx/>
              <a:buAutoNum type="arabicPeriod" startAt="4"/>
            </a:pPr>
            <a:r>
              <a:rPr lang="en-US" altLang="en-US" sz="2000"/>
              <a:t>Refers to the status quo</a:t>
            </a:r>
          </a:p>
          <a:p>
            <a:pPr marL="609600" indent="-609600">
              <a:lnSpc>
                <a:spcPct val="80000"/>
              </a:lnSpc>
              <a:buFontTx/>
              <a:buAutoNum type="arabicPeriod" startAt="4"/>
            </a:pPr>
            <a:r>
              <a:rPr lang="en-US" altLang="en-US" sz="2000"/>
              <a:t>Always contains </a:t>
            </a:r>
            <a:r>
              <a:rPr lang="en-US" altLang="en-US" sz="2000">
                <a:latin typeface="Arial" panose="020B0604020202020204" pitchFamily="34" charset="0"/>
              </a:rPr>
              <a:t>“</a:t>
            </a:r>
            <a:r>
              <a:rPr lang="en-US" altLang="en-US" sz="2000"/>
              <a:t>=</a:t>
            </a:r>
            <a:r>
              <a:rPr lang="en-US" altLang="en-US" sz="2000">
                <a:latin typeface="Arial" panose="020B0604020202020204" pitchFamily="34" charset="0"/>
              </a:rPr>
              <a:t>”</a:t>
            </a:r>
            <a:r>
              <a:rPr lang="en-US" altLang="en-US" sz="2000"/>
              <a:t> , </a:t>
            </a:r>
            <a:r>
              <a:rPr lang="en-US" altLang="en-US" sz="2000">
                <a:latin typeface="Arial" panose="020B0604020202020204" pitchFamily="34" charset="0"/>
              </a:rPr>
              <a:t>“</a:t>
            </a:r>
            <a:r>
              <a:rPr lang="en-US" altLang="en-US" sz="2000"/>
              <a:t>≤</a:t>
            </a:r>
            <a:r>
              <a:rPr lang="en-US" altLang="en-US" sz="2000">
                <a:latin typeface="Arial" panose="020B0604020202020204" pitchFamily="34" charset="0"/>
              </a:rPr>
              <a:t>”</a:t>
            </a:r>
            <a:r>
              <a:rPr lang="en-US" altLang="en-US" sz="2000"/>
              <a:t> or </a:t>
            </a:r>
            <a:r>
              <a:rPr lang="en-US" altLang="en-US" sz="2000">
                <a:latin typeface="Arial" panose="020B0604020202020204" pitchFamily="34" charset="0"/>
              </a:rPr>
              <a:t>“</a:t>
            </a:r>
            <a:r>
              <a:rPr lang="en-US" altLang="en-US" sz="2000">
                <a:sym typeface="Symbol" pitchFamily="2" charset="2"/>
              </a:rPr>
              <a:t></a:t>
            </a:r>
            <a:r>
              <a:rPr lang="en-US" altLang="en-US" sz="2000">
                <a:latin typeface="Arial" panose="020B0604020202020204" pitchFamily="34" charset="0"/>
                <a:sym typeface="Symbol" pitchFamily="2" charset="2"/>
              </a:rPr>
              <a:t>”</a:t>
            </a:r>
            <a:r>
              <a:rPr lang="en-US" altLang="en-US" sz="2000">
                <a:sym typeface="Symbol" pitchFamily="2" charset="2"/>
              </a:rPr>
              <a:t> </a:t>
            </a:r>
            <a:r>
              <a:rPr lang="en-US" altLang="en-US" sz="2000"/>
              <a:t>sign</a:t>
            </a:r>
          </a:p>
          <a:p>
            <a:pPr marL="609600" indent="-609600">
              <a:lnSpc>
                <a:spcPct val="80000"/>
              </a:lnSpc>
              <a:buFontTx/>
              <a:buAutoNum type="arabicPeriod" startAt="4"/>
            </a:pPr>
            <a:r>
              <a:rPr lang="en-US" altLang="en-US" sz="2000"/>
              <a:t>May or may not be </a:t>
            </a:r>
            <a:r>
              <a:rPr lang="en-US" altLang="en-US" sz="2000">
                <a:solidFill>
                  <a:srgbClr val="CC0000"/>
                </a:solidFill>
              </a:rPr>
              <a:t>rejected</a:t>
            </a:r>
          </a:p>
          <a:p>
            <a:pPr marL="609600" indent="-609600">
              <a:lnSpc>
                <a:spcPct val="80000"/>
              </a:lnSpc>
              <a:spcBef>
                <a:spcPct val="40000"/>
              </a:spcBef>
              <a:buNone/>
            </a:pPr>
            <a:r>
              <a:rPr lang="en-US" altLang="en-US" sz="2400" b="1"/>
              <a:t>B.	Next we state the Alternative Hypothesis, H</a:t>
            </a:r>
            <a:r>
              <a:rPr lang="en-US" altLang="en-US" sz="2400" b="1" baseline="-25000"/>
              <a:t>1</a:t>
            </a:r>
          </a:p>
          <a:p>
            <a:pPr marL="609600" indent="-609600">
              <a:lnSpc>
                <a:spcPct val="80000"/>
              </a:lnSpc>
              <a:buFontTx/>
              <a:buAutoNum type="arabicPeriod"/>
            </a:pPr>
            <a:r>
              <a:rPr lang="en-US" altLang="en-US" sz="2400"/>
              <a:t>Is the opposite of the null hypothesis</a:t>
            </a:r>
          </a:p>
          <a:p>
            <a:pPr marL="990600" lvl="1" indent="-533400">
              <a:lnSpc>
                <a:spcPct val="80000"/>
              </a:lnSpc>
              <a:buFontTx/>
              <a:buAutoNum type="arabicPeriod"/>
            </a:pPr>
            <a:r>
              <a:rPr lang="en-US" altLang="en-US" sz="2400"/>
              <a:t>e.g., The average number of TV sets in U.S. homes is not equal to 3  ( H</a:t>
            </a:r>
            <a:r>
              <a:rPr lang="en-US" altLang="en-US" sz="2400" baseline="-25000"/>
              <a:t>1</a:t>
            </a:r>
            <a:r>
              <a:rPr lang="en-US" altLang="en-US" sz="2400"/>
              <a:t>: </a:t>
            </a:r>
            <a:r>
              <a:rPr lang="el-GR" altLang="en-US" sz="2400">
                <a:cs typeface="Arial" panose="020B0604020202020204" pitchFamily="34" charset="0"/>
                <a:sym typeface="Symbol" pitchFamily="2" charset="2"/>
              </a:rPr>
              <a:t>μ</a:t>
            </a:r>
            <a:r>
              <a:rPr lang="en-US" altLang="en-US" sz="2400">
                <a:sym typeface="Symbol" pitchFamily="2" charset="2"/>
              </a:rPr>
              <a:t> </a:t>
            </a:r>
            <a:r>
              <a:rPr lang="en-US" altLang="en-US" sz="2400">
                <a:cs typeface="Arial" panose="020B0604020202020204" pitchFamily="34" charset="0"/>
                <a:sym typeface="Symbol" pitchFamily="2" charset="2"/>
              </a:rPr>
              <a:t>≠</a:t>
            </a:r>
            <a:r>
              <a:rPr lang="en-US" altLang="en-US" sz="2400">
                <a:sym typeface="Symbol" pitchFamily="2" charset="2"/>
              </a:rPr>
              <a:t> 3 </a:t>
            </a:r>
            <a:r>
              <a:rPr lang="en-US" altLang="en-US" sz="2400"/>
              <a:t>)</a:t>
            </a:r>
          </a:p>
          <a:p>
            <a:pPr marL="609600" indent="-609600">
              <a:lnSpc>
                <a:spcPct val="80000"/>
              </a:lnSpc>
              <a:buFontTx/>
              <a:buAutoNum type="arabicPeriod"/>
            </a:pPr>
            <a:r>
              <a:rPr lang="en-US" altLang="en-US" sz="2400"/>
              <a:t>Challenges the status quo</a:t>
            </a:r>
          </a:p>
          <a:p>
            <a:pPr marL="609600" indent="-609600">
              <a:lnSpc>
                <a:spcPct val="80000"/>
              </a:lnSpc>
              <a:buFontTx/>
              <a:buAutoNum type="arabicPeriod"/>
            </a:pPr>
            <a:r>
              <a:rPr lang="en-US" altLang="en-US" sz="2400"/>
              <a:t>Never contains the “=” , “≤” or “</a:t>
            </a:r>
            <a:r>
              <a:rPr lang="en-US" altLang="en-US" sz="2400">
                <a:sym typeface="Symbol" pitchFamily="2" charset="2"/>
              </a:rPr>
              <a:t>” </a:t>
            </a:r>
            <a:r>
              <a:rPr lang="en-US" altLang="en-US" sz="2400"/>
              <a:t>sign</a:t>
            </a:r>
          </a:p>
          <a:p>
            <a:pPr marL="609600" indent="-609600">
              <a:lnSpc>
                <a:spcPct val="80000"/>
              </a:lnSpc>
              <a:buFontTx/>
              <a:buAutoNum type="arabicPeriod"/>
            </a:pPr>
            <a:r>
              <a:rPr lang="en-US" altLang="en-US" sz="2400"/>
              <a:t>May or may not be </a:t>
            </a:r>
            <a:r>
              <a:rPr lang="en-US" altLang="en-US" sz="2400">
                <a:solidFill>
                  <a:srgbClr val="CC0000"/>
                </a:solidFill>
              </a:rPr>
              <a:t>proven</a:t>
            </a:r>
          </a:p>
          <a:p>
            <a:pPr marL="609600" indent="-609600">
              <a:lnSpc>
                <a:spcPct val="80000"/>
              </a:lnSpc>
              <a:buFontTx/>
              <a:buAutoNum type="arabicPeriod"/>
            </a:pPr>
            <a:r>
              <a:rPr lang="en-US" altLang="en-US" sz="2400"/>
              <a:t>Is generally the hypothesis that the researcher is trying to prove.  Evidence is always examined with respect to </a:t>
            </a:r>
            <a:r>
              <a:rPr lang="en-US" altLang="en-US" sz="2400" b="1"/>
              <a:t>H</a:t>
            </a:r>
            <a:r>
              <a:rPr lang="en-US" altLang="en-US" sz="2400" b="1" baseline="-25000"/>
              <a:t>1</a:t>
            </a:r>
            <a:r>
              <a:rPr lang="en-US" altLang="en-US" sz="2400"/>
              <a:t>, never with respect to </a:t>
            </a:r>
            <a:r>
              <a:rPr lang="en-US" altLang="en-US" sz="2400" b="1"/>
              <a:t>H</a:t>
            </a:r>
            <a:r>
              <a:rPr lang="en-US" altLang="en-US" sz="2400" b="1" baseline="-25000"/>
              <a:t>0</a:t>
            </a:r>
            <a:r>
              <a:rPr lang="en-US" altLang="en-US" sz="2400" b="1"/>
              <a:t>.</a:t>
            </a:r>
          </a:p>
          <a:p>
            <a:pPr marL="609600" indent="-609600">
              <a:lnSpc>
                <a:spcPct val="80000"/>
              </a:lnSpc>
              <a:buFontTx/>
              <a:buAutoNum type="arabicPeriod"/>
            </a:pPr>
            <a:r>
              <a:rPr lang="en-US" altLang="en-US" sz="2400"/>
              <a:t>We never “accept” </a:t>
            </a:r>
            <a:r>
              <a:rPr lang="en-US" altLang="en-US" sz="2400" b="1"/>
              <a:t>H</a:t>
            </a:r>
            <a:r>
              <a:rPr lang="en-US" altLang="en-US" sz="2400" b="1" baseline="-25000"/>
              <a:t>0</a:t>
            </a:r>
            <a:r>
              <a:rPr lang="en-US" altLang="en-US" sz="2400"/>
              <a:t>, we either “reject” or “not reject” it</a:t>
            </a:r>
          </a:p>
          <a:p>
            <a:pPr marL="609600" indent="-609600">
              <a:lnSpc>
                <a:spcPct val="80000"/>
              </a:lnSpc>
              <a:buNone/>
            </a:pPr>
            <a:endParaRPr lang="en-US" altLang="en-US" sz="2400"/>
          </a:p>
          <a:p>
            <a:pPr marL="609600" indent="-609600">
              <a:lnSpc>
                <a:spcPct val="80000"/>
              </a:lnSpc>
            </a:pPr>
            <a:endParaRPr lang="en-US" altLang="en-US" sz="2000"/>
          </a:p>
        </p:txBody>
      </p:sp>
    </p:spTree>
    <p:extLst>
      <p:ext uri="{BB962C8B-B14F-4D97-AF65-F5344CB8AC3E}">
        <p14:creationId xmlns:p14="http://schemas.microsoft.com/office/powerpoint/2010/main" val="148758629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a:extLst>
              <a:ext uri="{FF2B5EF4-FFF2-40B4-BE49-F238E27FC236}">
                <a16:creationId xmlns:a16="http://schemas.microsoft.com/office/drawing/2014/main" id="{351C7653-C6B2-4344-AB21-AED37BA87541}"/>
              </a:ext>
            </a:extLst>
          </p:cNvPr>
          <p:cNvSpPr>
            <a:spLocks noGrp="1" noChangeArrowheads="1"/>
          </p:cNvSpPr>
          <p:nvPr>
            <p:ph type="body" idx="1"/>
          </p:nvPr>
        </p:nvSpPr>
        <p:spPr>
          <a:xfrm>
            <a:off x="2209800" y="457200"/>
            <a:ext cx="7772400" cy="5638800"/>
          </a:xfrm>
        </p:spPr>
        <p:txBody>
          <a:bodyPr>
            <a:normAutofit/>
          </a:bodyPr>
          <a:lstStyle/>
          <a:p>
            <a:pPr>
              <a:lnSpc>
                <a:spcPct val="90000"/>
              </a:lnSpc>
              <a:buFontTx/>
              <a:buNone/>
            </a:pPr>
            <a:r>
              <a:rPr lang="en-US" altLang="en-US"/>
              <a:t>Summary:</a:t>
            </a:r>
          </a:p>
          <a:p>
            <a:pPr>
              <a:lnSpc>
                <a:spcPct val="90000"/>
              </a:lnSpc>
            </a:pPr>
            <a:r>
              <a:rPr lang="en-US" altLang="en-US" sz="2400"/>
              <a:t>In the process of hypothesis testing, the null hypothesis initially is </a:t>
            </a:r>
            <a:r>
              <a:rPr lang="en-US" altLang="en-US" sz="2400">
                <a:solidFill>
                  <a:srgbClr val="660033"/>
                </a:solidFill>
              </a:rPr>
              <a:t>assumed to be true</a:t>
            </a:r>
          </a:p>
          <a:p>
            <a:pPr>
              <a:lnSpc>
                <a:spcPct val="90000"/>
              </a:lnSpc>
            </a:pPr>
            <a:r>
              <a:rPr lang="en-US" altLang="en-US" sz="2400"/>
              <a:t>Data are gathered and examined to determine whether the evidence is strong enough with respect to the alternative hypothesis to </a:t>
            </a:r>
            <a:r>
              <a:rPr lang="en-US" altLang="en-US" sz="2400">
                <a:solidFill>
                  <a:srgbClr val="660033"/>
                </a:solidFill>
              </a:rPr>
              <a:t>reject the assumption</a:t>
            </a:r>
            <a:r>
              <a:rPr lang="en-US" altLang="en-US" sz="2400"/>
              <a:t>. </a:t>
            </a:r>
          </a:p>
          <a:p>
            <a:pPr>
              <a:lnSpc>
                <a:spcPct val="90000"/>
              </a:lnSpc>
            </a:pPr>
            <a:r>
              <a:rPr lang="en-US" altLang="en-US" sz="2400"/>
              <a:t>In another words, the burden is placed on the researcher to show, using sample information, that </a:t>
            </a:r>
            <a:r>
              <a:rPr lang="en-US" altLang="en-US" sz="2400">
                <a:solidFill>
                  <a:srgbClr val="660033"/>
                </a:solidFill>
              </a:rPr>
              <a:t>the null hypothesis is false.</a:t>
            </a:r>
          </a:p>
          <a:p>
            <a:pPr>
              <a:lnSpc>
                <a:spcPct val="90000"/>
              </a:lnSpc>
            </a:pPr>
            <a:r>
              <a:rPr lang="en-US" altLang="en-US" sz="2400"/>
              <a:t>If the sample information </a:t>
            </a:r>
            <a:r>
              <a:rPr lang="en-US" altLang="en-US" sz="2400">
                <a:solidFill>
                  <a:srgbClr val="800000"/>
                </a:solidFill>
              </a:rPr>
              <a:t>is sufficient enough</a:t>
            </a:r>
            <a:r>
              <a:rPr lang="en-US" altLang="en-US" sz="2400"/>
              <a:t> in favor of the alternative hypothesis, then the null hypothesis is </a:t>
            </a:r>
            <a:r>
              <a:rPr lang="en-US" altLang="en-US" sz="2400">
                <a:solidFill>
                  <a:srgbClr val="800000"/>
                </a:solidFill>
              </a:rPr>
              <a:t>rejected</a:t>
            </a:r>
            <a:r>
              <a:rPr lang="en-US" altLang="en-US" sz="2400"/>
              <a:t>. This is the same as saying if the persecutor has enough evidence of guilt, the “innocence is rejected.</a:t>
            </a:r>
          </a:p>
          <a:p>
            <a:pPr>
              <a:lnSpc>
                <a:spcPct val="90000"/>
              </a:lnSpc>
            </a:pPr>
            <a:r>
              <a:rPr lang="en-US" altLang="en-US" sz="2400"/>
              <a:t>Of course, erroneous conclusions are possible, type I and type II errors.</a:t>
            </a:r>
          </a:p>
          <a:p>
            <a:pPr>
              <a:lnSpc>
                <a:spcPct val="90000"/>
              </a:lnSpc>
            </a:pPr>
            <a:endParaRPr lang="en-US" altLang="en-US" sz="2400"/>
          </a:p>
        </p:txBody>
      </p:sp>
    </p:spTree>
    <p:extLst>
      <p:ext uri="{BB962C8B-B14F-4D97-AF65-F5344CB8AC3E}">
        <p14:creationId xmlns:p14="http://schemas.microsoft.com/office/powerpoint/2010/main" val="368738594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129DFB1F-0B7E-D746-9123-F60148025A7A}"/>
              </a:ext>
            </a:extLst>
          </p:cNvPr>
          <p:cNvSpPr>
            <a:spLocks noGrp="1" noChangeArrowheads="1"/>
          </p:cNvSpPr>
          <p:nvPr>
            <p:ph type="title"/>
          </p:nvPr>
        </p:nvSpPr>
        <p:spPr>
          <a:xfrm>
            <a:off x="2209800" y="609600"/>
            <a:ext cx="7772400" cy="762000"/>
          </a:xfrm>
        </p:spPr>
        <p:txBody>
          <a:bodyPr/>
          <a:lstStyle/>
          <a:p>
            <a:r>
              <a:rPr lang="en-US" altLang="en-US"/>
              <a:t>Reason for Rejecting H</a:t>
            </a:r>
            <a:r>
              <a:rPr lang="en-US" altLang="en-US" baseline="-25000"/>
              <a:t>0</a:t>
            </a:r>
            <a:endParaRPr lang="en-US" altLang="en-US"/>
          </a:p>
        </p:txBody>
      </p:sp>
      <p:sp>
        <p:nvSpPr>
          <p:cNvPr id="5123" name="Rectangle 3">
            <a:extLst>
              <a:ext uri="{FF2B5EF4-FFF2-40B4-BE49-F238E27FC236}">
                <a16:creationId xmlns:a16="http://schemas.microsoft.com/office/drawing/2014/main" id="{4945FF37-7AB6-7846-AEA2-2523C1C8B00A}"/>
              </a:ext>
            </a:extLst>
          </p:cNvPr>
          <p:cNvSpPr>
            <a:spLocks noGrp="1" noChangeArrowheads="1"/>
          </p:cNvSpPr>
          <p:nvPr>
            <p:ph type="body" idx="1"/>
          </p:nvPr>
        </p:nvSpPr>
        <p:spPr>
          <a:xfrm>
            <a:off x="2133600" y="1371600"/>
            <a:ext cx="7772400" cy="4953000"/>
          </a:xfrm>
        </p:spPr>
        <p:txBody>
          <a:bodyPr/>
          <a:lstStyle/>
          <a:p>
            <a:r>
              <a:rPr lang="en-US" altLang="en-US" sz="2400"/>
              <a:t>Illustration: Let say, we </a:t>
            </a:r>
            <a:r>
              <a:rPr lang="en-US" altLang="en-US" sz="2400" b="1"/>
              <a:t>assume</a:t>
            </a:r>
            <a:r>
              <a:rPr lang="en-US" altLang="en-US" sz="2400"/>
              <a:t> that average age in the US is 50 years (H0=50).  </a:t>
            </a:r>
            <a:r>
              <a:rPr lang="en-US" altLang="en-US" sz="2400">
                <a:solidFill>
                  <a:srgbClr val="800000"/>
                </a:solidFill>
              </a:rPr>
              <a:t>If in fact this is the true (unknown)  population mean, it is unlikely that we get a sample mean of 20.</a:t>
            </a:r>
            <a:r>
              <a:rPr lang="en-US" altLang="en-US" sz="2400"/>
              <a:t>  So, if we have a sample that produces an average of 20, them we </a:t>
            </a:r>
            <a:r>
              <a:rPr lang="en-US" altLang="en-US" sz="2400" b="1"/>
              <a:t>reject</a:t>
            </a:r>
            <a:r>
              <a:rPr lang="en-US" altLang="en-US" sz="2400"/>
              <a:t> that the null hypothesis that average age is 50. (note that we are rejecting our assumption or claim).  (would we get 20 if the true population mean was 50?  NO.  That is why we reject 50)</a:t>
            </a:r>
          </a:p>
          <a:p>
            <a:pPr>
              <a:buFontTx/>
              <a:buNone/>
            </a:pPr>
            <a:r>
              <a:rPr lang="en-US" altLang="en-US" sz="2800" b="1"/>
              <a:t>How Is the Test done?</a:t>
            </a:r>
          </a:p>
          <a:p>
            <a:r>
              <a:rPr lang="en-US" altLang="en-US" sz="2400"/>
              <a:t>We use the distribution of a Test Statistic, such as Z or t as the criteria.</a:t>
            </a:r>
          </a:p>
        </p:txBody>
      </p:sp>
    </p:spTree>
    <p:extLst>
      <p:ext uri="{BB962C8B-B14F-4D97-AF65-F5344CB8AC3E}">
        <p14:creationId xmlns:p14="http://schemas.microsoft.com/office/powerpoint/2010/main" val="369169483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a:extLst>
              <a:ext uri="{FF2B5EF4-FFF2-40B4-BE49-F238E27FC236}">
                <a16:creationId xmlns:a16="http://schemas.microsoft.com/office/drawing/2014/main" id="{1B20C818-2378-3D4A-AE71-79A79035BE00}"/>
              </a:ext>
            </a:extLst>
          </p:cNvPr>
          <p:cNvSpPr>
            <a:spLocks noGrp="1" noChangeArrowheads="1"/>
          </p:cNvSpPr>
          <p:nvPr>
            <p:ph type="body" idx="1"/>
          </p:nvPr>
        </p:nvSpPr>
        <p:spPr>
          <a:xfrm>
            <a:off x="2209800" y="533400"/>
            <a:ext cx="7772400" cy="5562600"/>
          </a:xfrm>
        </p:spPr>
        <p:txBody>
          <a:bodyPr/>
          <a:lstStyle/>
          <a:p>
            <a:pPr marL="609600" indent="-609600">
              <a:buNone/>
            </a:pPr>
            <a:r>
              <a:rPr lang="en-US" altLang="en-US"/>
              <a:t>A.	Rejection Region Method:</a:t>
            </a:r>
          </a:p>
          <a:p>
            <a:pPr marL="609600" indent="-609600"/>
            <a:r>
              <a:rPr lang="en-US" altLang="en-US" sz="2400"/>
              <a:t>Divide the distribution into rejection and non-rejection regions</a:t>
            </a:r>
          </a:p>
          <a:p>
            <a:pPr marL="609600" indent="-609600"/>
            <a:r>
              <a:rPr lang="en-US" altLang="en-US" sz="2400"/>
              <a:t>Defines the unlikely values of the sample statistic if the null hypothesis is true, the critical value(s)</a:t>
            </a:r>
          </a:p>
          <a:p>
            <a:pPr marL="990600" lvl="1" indent="-533400">
              <a:lnSpc>
                <a:spcPct val="105000"/>
              </a:lnSpc>
              <a:spcBef>
                <a:spcPct val="30000"/>
              </a:spcBef>
            </a:pPr>
            <a:r>
              <a:rPr lang="en-US" altLang="en-US" sz="2400"/>
              <a:t>Defines </a:t>
            </a:r>
            <a:r>
              <a:rPr lang="en-US" altLang="en-US" sz="2400">
                <a:solidFill>
                  <a:srgbClr val="800000"/>
                </a:solidFill>
              </a:rPr>
              <a:t>rejection region</a:t>
            </a:r>
            <a:r>
              <a:rPr lang="en-US" altLang="en-US" sz="2400"/>
              <a:t> of the sampling distribution</a:t>
            </a:r>
          </a:p>
          <a:p>
            <a:pPr marL="609600" indent="-609600">
              <a:lnSpc>
                <a:spcPct val="105000"/>
              </a:lnSpc>
              <a:spcBef>
                <a:spcPct val="30000"/>
              </a:spcBef>
            </a:pPr>
            <a:r>
              <a:rPr lang="en-US" altLang="en-US" sz="2400"/>
              <a:t>Rejection region(s) is designated by  </a:t>
            </a:r>
            <a:r>
              <a:rPr lang="en-US" altLang="en-US" sz="2400" b="1">
                <a:solidFill>
                  <a:srgbClr val="800000"/>
                </a:solidFill>
                <a:sym typeface="Symbol" pitchFamily="2" charset="2"/>
              </a:rPr>
              <a:t></a:t>
            </a:r>
            <a:r>
              <a:rPr lang="en-US" altLang="en-US" sz="2400">
                <a:solidFill>
                  <a:srgbClr val="800000"/>
                </a:solidFill>
                <a:sym typeface="Symbol" pitchFamily="2" charset="2"/>
              </a:rPr>
              <a:t> </a:t>
            </a:r>
            <a:r>
              <a:rPr lang="en-US" altLang="en-US" sz="2400"/>
              <a:t>, (level of significance)</a:t>
            </a:r>
          </a:p>
          <a:p>
            <a:pPr marL="990600" lvl="1" indent="-533400">
              <a:lnSpc>
                <a:spcPct val="105000"/>
              </a:lnSpc>
              <a:spcBef>
                <a:spcPct val="30000"/>
              </a:spcBef>
            </a:pPr>
            <a:r>
              <a:rPr lang="en-US" altLang="en-US" sz="2400"/>
              <a:t>Typical values are .01, .05, or .10</a:t>
            </a:r>
          </a:p>
          <a:p>
            <a:pPr marL="609600" indent="-609600">
              <a:lnSpc>
                <a:spcPct val="105000"/>
              </a:lnSpc>
              <a:spcBef>
                <a:spcPct val="30000"/>
              </a:spcBef>
            </a:pPr>
            <a:r>
              <a:rPr lang="en-US" altLang="en-US" sz="2400" b="1">
                <a:solidFill>
                  <a:srgbClr val="800000"/>
                </a:solidFill>
                <a:sym typeface="Symbol" pitchFamily="2" charset="2"/>
              </a:rPr>
              <a:t></a:t>
            </a:r>
            <a:r>
              <a:rPr lang="en-US" altLang="en-US" sz="2400"/>
              <a:t> is selected by the researcher at the beginning</a:t>
            </a:r>
          </a:p>
          <a:p>
            <a:pPr marL="609600" indent="-609600">
              <a:lnSpc>
                <a:spcPct val="105000"/>
              </a:lnSpc>
              <a:spcBef>
                <a:spcPct val="30000"/>
              </a:spcBef>
            </a:pPr>
            <a:r>
              <a:rPr lang="en-US" altLang="en-US" sz="2400" b="1">
                <a:solidFill>
                  <a:srgbClr val="800000"/>
                </a:solidFill>
                <a:sym typeface="Symbol" pitchFamily="2" charset="2"/>
              </a:rPr>
              <a:t></a:t>
            </a:r>
            <a:r>
              <a:rPr lang="en-US" altLang="en-US" sz="2400"/>
              <a:t> provides the critical value(s) of the test</a:t>
            </a:r>
          </a:p>
        </p:txBody>
      </p:sp>
    </p:spTree>
    <p:extLst>
      <p:ext uri="{BB962C8B-B14F-4D97-AF65-F5344CB8AC3E}">
        <p14:creationId xmlns:p14="http://schemas.microsoft.com/office/powerpoint/2010/main" val="221932699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Freeform 4">
            <a:extLst>
              <a:ext uri="{FF2B5EF4-FFF2-40B4-BE49-F238E27FC236}">
                <a16:creationId xmlns:a16="http://schemas.microsoft.com/office/drawing/2014/main" id="{0395C2C7-66A3-8844-A46E-E8734900E75D}"/>
              </a:ext>
            </a:extLst>
          </p:cNvPr>
          <p:cNvSpPr>
            <a:spLocks/>
          </p:cNvSpPr>
          <p:nvPr/>
        </p:nvSpPr>
        <p:spPr bwMode="auto">
          <a:xfrm>
            <a:off x="5486401" y="5638801"/>
            <a:ext cx="912813" cy="455613"/>
          </a:xfrm>
          <a:custGeom>
            <a:avLst/>
            <a:gdLst>
              <a:gd name="T0" fmla="*/ 0 w 574"/>
              <a:gd name="T1" fmla="*/ 282 h 287"/>
              <a:gd name="T2" fmla="*/ 48 w 574"/>
              <a:gd name="T3" fmla="*/ 240 h 287"/>
              <a:gd name="T4" fmla="*/ 246 w 574"/>
              <a:gd name="T5" fmla="*/ 207 h 287"/>
              <a:gd name="T6" fmla="*/ 345 w 574"/>
              <a:gd name="T7" fmla="*/ 174 h 287"/>
              <a:gd name="T8" fmla="*/ 456 w 574"/>
              <a:gd name="T9" fmla="*/ 105 h 287"/>
              <a:gd name="T10" fmla="*/ 574 w 574"/>
              <a:gd name="T11" fmla="*/ 0 h 287"/>
              <a:gd name="T12" fmla="*/ 574 w 574"/>
              <a:gd name="T13" fmla="*/ 287 h 287"/>
              <a:gd name="T14" fmla="*/ 0 w 574"/>
              <a:gd name="T15" fmla="*/ 287 h 287"/>
              <a:gd name="T16" fmla="*/ 0 w 574"/>
              <a:gd name="T17" fmla="*/ 282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4" h="287">
                <a:moveTo>
                  <a:pt x="0" y="282"/>
                </a:moveTo>
                <a:lnTo>
                  <a:pt x="48" y="240"/>
                </a:lnTo>
                <a:lnTo>
                  <a:pt x="246" y="207"/>
                </a:lnTo>
                <a:lnTo>
                  <a:pt x="345" y="174"/>
                </a:lnTo>
                <a:lnTo>
                  <a:pt x="456" y="105"/>
                </a:lnTo>
                <a:lnTo>
                  <a:pt x="574" y="0"/>
                </a:lnTo>
                <a:lnTo>
                  <a:pt x="574" y="287"/>
                </a:lnTo>
                <a:lnTo>
                  <a:pt x="0" y="287"/>
                </a:lnTo>
                <a:lnTo>
                  <a:pt x="0" y="282"/>
                </a:lnTo>
              </a:path>
            </a:pathLst>
          </a:custGeom>
          <a:solidFill>
            <a:srgbClr val="C3DBFF"/>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9" name="Freeform 5">
            <a:extLst>
              <a:ext uri="{FF2B5EF4-FFF2-40B4-BE49-F238E27FC236}">
                <a16:creationId xmlns:a16="http://schemas.microsoft.com/office/drawing/2014/main" id="{078CB23B-7B24-B740-AF09-AC57FCAEC9CB}"/>
              </a:ext>
            </a:extLst>
          </p:cNvPr>
          <p:cNvSpPr>
            <a:spLocks/>
          </p:cNvSpPr>
          <p:nvPr/>
        </p:nvSpPr>
        <p:spPr bwMode="auto">
          <a:xfrm>
            <a:off x="5562600" y="5105400"/>
            <a:ext cx="1447800" cy="914400"/>
          </a:xfrm>
          <a:custGeom>
            <a:avLst/>
            <a:gdLst>
              <a:gd name="T0" fmla="*/ 0 w 600"/>
              <a:gd name="T1" fmla="*/ 575 h 576"/>
              <a:gd name="T2" fmla="*/ 63 w 600"/>
              <a:gd name="T3" fmla="*/ 570 h 576"/>
              <a:gd name="T4" fmla="*/ 95 w 600"/>
              <a:gd name="T5" fmla="*/ 562 h 576"/>
              <a:gd name="T6" fmla="*/ 127 w 600"/>
              <a:gd name="T7" fmla="*/ 553 h 576"/>
              <a:gd name="T8" fmla="*/ 158 w 600"/>
              <a:gd name="T9" fmla="*/ 540 h 576"/>
              <a:gd name="T10" fmla="*/ 190 w 600"/>
              <a:gd name="T11" fmla="*/ 521 h 576"/>
              <a:gd name="T12" fmla="*/ 222 w 600"/>
              <a:gd name="T13" fmla="*/ 498 h 576"/>
              <a:gd name="T14" fmla="*/ 284 w 600"/>
              <a:gd name="T15" fmla="*/ 432 h 576"/>
              <a:gd name="T16" fmla="*/ 347 w 600"/>
              <a:gd name="T17" fmla="*/ 338 h 576"/>
              <a:gd name="T18" fmla="*/ 410 w 600"/>
              <a:gd name="T19" fmla="*/ 224 h 576"/>
              <a:gd name="T20" fmla="*/ 441 w 600"/>
              <a:gd name="T21" fmla="*/ 167 h 576"/>
              <a:gd name="T22" fmla="*/ 473 w 600"/>
              <a:gd name="T23" fmla="*/ 114 h 576"/>
              <a:gd name="T24" fmla="*/ 505 w 600"/>
              <a:gd name="T25" fmla="*/ 67 h 576"/>
              <a:gd name="T26" fmla="*/ 535 w 600"/>
              <a:gd name="T27" fmla="*/ 31 h 576"/>
              <a:gd name="T28" fmla="*/ 567 w 600"/>
              <a:gd name="T29" fmla="*/ 8 h 576"/>
              <a:gd name="T30" fmla="*/ 599 w 600"/>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0" name="Freeform 6">
            <a:extLst>
              <a:ext uri="{FF2B5EF4-FFF2-40B4-BE49-F238E27FC236}">
                <a16:creationId xmlns:a16="http://schemas.microsoft.com/office/drawing/2014/main" id="{795FE512-CC15-134F-8A46-F5D44114228F}"/>
              </a:ext>
            </a:extLst>
          </p:cNvPr>
          <p:cNvSpPr>
            <a:spLocks/>
          </p:cNvSpPr>
          <p:nvPr/>
        </p:nvSpPr>
        <p:spPr bwMode="auto">
          <a:xfrm>
            <a:off x="7010400" y="5105400"/>
            <a:ext cx="1447800" cy="914400"/>
          </a:xfrm>
          <a:custGeom>
            <a:avLst/>
            <a:gdLst>
              <a:gd name="T0" fmla="*/ 575 w 576"/>
              <a:gd name="T1" fmla="*/ 575 h 576"/>
              <a:gd name="T2" fmla="*/ 515 w 576"/>
              <a:gd name="T3" fmla="*/ 570 h 576"/>
              <a:gd name="T4" fmla="*/ 484 w 576"/>
              <a:gd name="T5" fmla="*/ 562 h 576"/>
              <a:gd name="T6" fmla="*/ 455 w 576"/>
              <a:gd name="T7" fmla="*/ 553 h 576"/>
              <a:gd name="T8" fmla="*/ 424 w 576"/>
              <a:gd name="T9" fmla="*/ 540 h 576"/>
              <a:gd name="T10" fmla="*/ 393 w 576"/>
              <a:gd name="T11" fmla="*/ 521 h 576"/>
              <a:gd name="T12" fmla="*/ 364 w 576"/>
              <a:gd name="T13" fmla="*/ 498 h 576"/>
              <a:gd name="T14" fmla="*/ 303 w 576"/>
              <a:gd name="T15" fmla="*/ 432 h 576"/>
              <a:gd name="T16" fmla="*/ 242 w 576"/>
              <a:gd name="T17" fmla="*/ 338 h 576"/>
              <a:gd name="T18" fmla="*/ 182 w 576"/>
              <a:gd name="T19" fmla="*/ 224 h 576"/>
              <a:gd name="T20" fmla="*/ 151 w 576"/>
              <a:gd name="T21" fmla="*/ 167 h 576"/>
              <a:gd name="T22" fmla="*/ 120 w 576"/>
              <a:gd name="T23" fmla="*/ 114 h 576"/>
              <a:gd name="T24" fmla="*/ 91 w 576"/>
              <a:gd name="T25" fmla="*/ 67 h 576"/>
              <a:gd name="T26" fmla="*/ 60 w 576"/>
              <a:gd name="T27" fmla="*/ 31 h 576"/>
              <a:gd name="T28" fmla="*/ 30 w 576"/>
              <a:gd name="T29" fmla="*/ 8 h 576"/>
              <a:gd name="T30" fmla="*/ 0 w 576"/>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1" name="Rectangle 7">
            <a:extLst>
              <a:ext uri="{FF2B5EF4-FFF2-40B4-BE49-F238E27FC236}">
                <a16:creationId xmlns:a16="http://schemas.microsoft.com/office/drawing/2014/main" id="{8271EAFB-20A4-354B-A915-488D80ECFA24}"/>
              </a:ext>
            </a:extLst>
          </p:cNvPr>
          <p:cNvSpPr>
            <a:spLocks noChangeArrowheads="1"/>
          </p:cNvSpPr>
          <p:nvPr/>
        </p:nvSpPr>
        <p:spPr bwMode="auto">
          <a:xfrm>
            <a:off x="2278064" y="4991100"/>
            <a:ext cx="2065337"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110000"/>
              </a:lnSpc>
              <a:spcBef>
                <a:spcPct val="50000"/>
              </a:spcBef>
            </a:pPr>
            <a:r>
              <a:rPr lang="en-US" altLang="en-US" sz="2800"/>
              <a:t>H</a:t>
            </a:r>
            <a:r>
              <a:rPr lang="en-US" altLang="en-US" sz="2800" baseline="-25000"/>
              <a:t>0</a:t>
            </a:r>
            <a:r>
              <a:rPr lang="en-US" altLang="en-US" sz="2800"/>
              <a:t>: </a:t>
            </a:r>
            <a:r>
              <a:rPr lang="el-GR" altLang="en-US" sz="2800">
                <a:cs typeface="Arial" panose="020B0604020202020204" pitchFamily="34" charset="0"/>
              </a:rPr>
              <a:t>μ</a:t>
            </a:r>
            <a:r>
              <a:rPr lang="en-US" altLang="en-US" sz="2800"/>
              <a:t> </a:t>
            </a:r>
            <a:r>
              <a:rPr lang="en-US" altLang="en-US" sz="2800">
                <a:cs typeface="Arial" panose="020B0604020202020204" pitchFamily="34" charset="0"/>
              </a:rPr>
              <a:t>≥</a:t>
            </a:r>
            <a:r>
              <a:rPr lang="en-US" altLang="en-US" sz="2800"/>
              <a:t> 12   H</a:t>
            </a:r>
            <a:r>
              <a:rPr lang="en-US" altLang="en-US" sz="2800" baseline="-25000"/>
              <a:t>1</a:t>
            </a:r>
            <a:r>
              <a:rPr lang="en-US" altLang="en-US" sz="2800"/>
              <a:t>: </a:t>
            </a:r>
            <a:r>
              <a:rPr lang="el-GR" altLang="en-US" sz="2800">
                <a:cs typeface="Arial" panose="020B0604020202020204" pitchFamily="34" charset="0"/>
              </a:rPr>
              <a:t>μ</a:t>
            </a:r>
            <a:r>
              <a:rPr lang="en-US" altLang="en-US" sz="2800"/>
              <a:t> &lt; 12</a:t>
            </a:r>
          </a:p>
        </p:txBody>
      </p:sp>
      <p:sp>
        <p:nvSpPr>
          <p:cNvPr id="6152" name="Line 8">
            <a:extLst>
              <a:ext uri="{FF2B5EF4-FFF2-40B4-BE49-F238E27FC236}">
                <a16:creationId xmlns:a16="http://schemas.microsoft.com/office/drawing/2014/main" id="{208E7DC8-E5EB-F94D-8F23-B5D37860A975}"/>
              </a:ext>
            </a:extLst>
          </p:cNvPr>
          <p:cNvSpPr>
            <a:spLocks noChangeShapeType="1"/>
          </p:cNvSpPr>
          <p:nvPr/>
        </p:nvSpPr>
        <p:spPr bwMode="auto">
          <a:xfrm>
            <a:off x="5486400" y="6096000"/>
            <a:ext cx="3048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3" name="Rectangle 9">
            <a:extLst>
              <a:ext uri="{FF2B5EF4-FFF2-40B4-BE49-F238E27FC236}">
                <a16:creationId xmlns:a16="http://schemas.microsoft.com/office/drawing/2014/main" id="{4E47D220-C97E-6846-9B15-80544C8306AB}"/>
              </a:ext>
            </a:extLst>
          </p:cNvPr>
          <p:cNvSpPr>
            <a:spLocks noChangeArrowheads="1"/>
          </p:cNvSpPr>
          <p:nvPr/>
        </p:nvSpPr>
        <p:spPr bwMode="auto">
          <a:xfrm>
            <a:off x="6858000" y="6019800"/>
            <a:ext cx="304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000" b="1"/>
              <a:t>0</a:t>
            </a:r>
          </a:p>
        </p:txBody>
      </p:sp>
      <p:sp>
        <p:nvSpPr>
          <p:cNvPr id="6154" name="Rectangle 10">
            <a:extLst>
              <a:ext uri="{FF2B5EF4-FFF2-40B4-BE49-F238E27FC236}">
                <a16:creationId xmlns:a16="http://schemas.microsoft.com/office/drawing/2014/main" id="{C1833055-0C87-724F-B347-6F7A01CB694B}"/>
              </a:ext>
            </a:extLst>
          </p:cNvPr>
          <p:cNvSpPr>
            <a:spLocks noChangeArrowheads="1"/>
          </p:cNvSpPr>
          <p:nvPr/>
        </p:nvSpPr>
        <p:spPr bwMode="auto">
          <a:xfrm>
            <a:off x="2286001" y="3581400"/>
            <a:ext cx="2144713"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110000"/>
              </a:lnSpc>
              <a:spcBef>
                <a:spcPct val="50000"/>
              </a:spcBef>
            </a:pPr>
            <a:r>
              <a:rPr lang="en-US" altLang="en-US" sz="2800"/>
              <a:t>H</a:t>
            </a:r>
            <a:r>
              <a:rPr lang="en-US" altLang="en-US" sz="2800" baseline="-25000"/>
              <a:t>0</a:t>
            </a:r>
            <a:r>
              <a:rPr lang="en-US" altLang="en-US" sz="2800"/>
              <a:t>: </a:t>
            </a:r>
            <a:r>
              <a:rPr lang="el-GR" altLang="en-US"/>
              <a:t>μ</a:t>
            </a:r>
            <a:r>
              <a:rPr lang="en-US" altLang="en-US" sz="2800"/>
              <a:t> </a:t>
            </a:r>
            <a:r>
              <a:rPr lang="en-US" altLang="en-US" sz="2800">
                <a:cs typeface="Arial" panose="020B0604020202020204" pitchFamily="34" charset="0"/>
              </a:rPr>
              <a:t>≤</a:t>
            </a:r>
            <a:r>
              <a:rPr lang="en-US" altLang="en-US" sz="2800"/>
              <a:t> 12  H</a:t>
            </a:r>
            <a:r>
              <a:rPr lang="en-US" altLang="en-US" sz="2800" baseline="-25000"/>
              <a:t>1</a:t>
            </a:r>
            <a:r>
              <a:rPr lang="en-US" altLang="en-US" sz="2800"/>
              <a:t>: </a:t>
            </a:r>
            <a:r>
              <a:rPr lang="el-GR" altLang="en-US"/>
              <a:t>μ</a:t>
            </a:r>
            <a:r>
              <a:rPr lang="en-US" altLang="en-US" sz="2800"/>
              <a:t> &gt; 12</a:t>
            </a:r>
          </a:p>
        </p:txBody>
      </p:sp>
      <p:sp>
        <p:nvSpPr>
          <p:cNvPr id="6155" name="Line 11">
            <a:extLst>
              <a:ext uri="{FF2B5EF4-FFF2-40B4-BE49-F238E27FC236}">
                <a16:creationId xmlns:a16="http://schemas.microsoft.com/office/drawing/2014/main" id="{B9C7CF2D-E5AF-3043-A120-43C0DAD8BC9C}"/>
              </a:ext>
            </a:extLst>
          </p:cNvPr>
          <p:cNvSpPr>
            <a:spLocks noChangeShapeType="1"/>
          </p:cNvSpPr>
          <p:nvPr/>
        </p:nvSpPr>
        <p:spPr bwMode="auto">
          <a:xfrm>
            <a:off x="5486400" y="5638800"/>
            <a:ext cx="609600" cy="3810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6" name="Rectangle 12">
            <a:extLst>
              <a:ext uri="{FF2B5EF4-FFF2-40B4-BE49-F238E27FC236}">
                <a16:creationId xmlns:a16="http://schemas.microsoft.com/office/drawing/2014/main" id="{6BAE59E8-54A2-CD4B-AD91-D54211C907BB}"/>
              </a:ext>
            </a:extLst>
          </p:cNvPr>
          <p:cNvSpPr>
            <a:spLocks noChangeArrowheads="1"/>
          </p:cNvSpPr>
          <p:nvPr/>
        </p:nvSpPr>
        <p:spPr bwMode="auto">
          <a:xfrm flipH="1">
            <a:off x="5108576" y="5257800"/>
            <a:ext cx="531813"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800" b="1" i="1"/>
              <a:t>a</a:t>
            </a:r>
          </a:p>
        </p:txBody>
      </p:sp>
      <p:sp>
        <p:nvSpPr>
          <p:cNvPr id="6157" name="Rectangle 13">
            <a:extLst>
              <a:ext uri="{FF2B5EF4-FFF2-40B4-BE49-F238E27FC236}">
                <a16:creationId xmlns:a16="http://schemas.microsoft.com/office/drawing/2014/main" id="{854FF10D-F1A9-E041-909D-73E6CCCB021D}"/>
              </a:ext>
            </a:extLst>
          </p:cNvPr>
          <p:cNvSpPr>
            <a:spLocks noChangeArrowheads="1"/>
          </p:cNvSpPr>
          <p:nvPr/>
        </p:nvSpPr>
        <p:spPr bwMode="auto">
          <a:xfrm>
            <a:off x="8382001" y="3657600"/>
            <a:ext cx="385763"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800" b="1" i="1"/>
              <a:t>a</a:t>
            </a:r>
          </a:p>
        </p:txBody>
      </p:sp>
      <p:sp>
        <p:nvSpPr>
          <p:cNvPr id="6158" name="Freeform 14">
            <a:extLst>
              <a:ext uri="{FF2B5EF4-FFF2-40B4-BE49-F238E27FC236}">
                <a16:creationId xmlns:a16="http://schemas.microsoft.com/office/drawing/2014/main" id="{2BA8472D-74CA-6C4D-A7F2-1CE1D8ECAAD6}"/>
              </a:ext>
            </a:extLst>
          </p:cNvPr>
          <p:cNvSpPr>
            <a:spLocks/>
          </p:cNvSpPr>
          <p:nvPr/>
        </p:nvSpPr>
        <p:spPr bwMode="auto">
          <a:xfrm>
            <a:off x="6248400" y="5943600"/>
            <a:ext cx="306388" cy="306388"/>
          </a:xfrm>
          <a:custGeom>
            <a:avLst/>
            <a:gdLst>
              <a:gd name="T0" fmla="*/ 192 w 193"/>
              <a:gd name="T1" fmla="*/ 96 h 193"/>
              <a:gd name="T2" fmla="*/ 113 w 193"/>
              <a:gd name="T3" fmla="*/ 79 h 193"/>
              <a:gd name="T4" fmla="*/ 96 w 193"/>
              <a:gd name="T5" fmla="*/ 0 h 193"/>
              <a:gd name="T6" fmla="*/ 79 w 193"/>
              <a:gd name="T7" fmla="*/ 79 h 193"/>
              <a:gd name="T8" fmla="*/ 0 w 193"/>
              <a:gd name="T9" fmla="*/ 96 h 193"/>
              <a:gd name="T10" fmla="*/ 79 w 193"/>
              <a:gd name="T11" fmla="*/ 113 h 193"/>
              <a:gd name="T12" fmla="*/ 96 w 193"/>
              <a:gd name="T13" fmla="*/ 192 h 193"/>
              <a:gd name="T14" fmla="*/ 113 w 193"/>
              <a:gd name="T15" fmla="*/ 113 h 193"/>
              <a:gd name="T16" fmla="*/ 192 w 193"/>
              <a:gd name="T17" fmla="*/ 9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9" name="Rectangle 15">
            <a:extLst>
              <a:ext uri="{FF2B5EF4-FFF2-40B4-BE49-F238E27FC236}">
                <a16:creationId xmlns:a16="http://schemas.microsoft.com/office/drawing/2014/main" id="{20DA9237-C12A-CD4C-AC4D-17159EB4C446}"/>
              </a:ext>
            </a:extLst>
          </p:cNvPr>
          <p:cNvSpPr>
            <a:spLocks noChangeArrowheads="1"/>
          </p:cNvSpPr>
          <p:nvPr/>
        </p:nvSpPr>
        <p:spPr bwMode="auto">
          <a:xfrm>
            <a:off x="8458200" y="1828800"/>
            <a:ext cx="2057400" cy="6437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b="1"/>
              <a:t>     </a:t>
            </a:r>
            <a:r>
              <a:rPr lang="en-US" altLang="en-US" sz="2000" b="1"/>
              <a:t>Represents</a:t>
            </a:r>
          </a:p>
          <a:p>
            <a:pPr eaLnBrk="0" hangingPunct="0">
              <a:lnSpc>
                <a:spcPct val="30000"/>
              </a:lnSpc>
              <a:spcBef>
                <a:spcPct val="50000"/>
              </a:spcBef>
            </a:pPr>
            <a:r>
              <a:rPr lang="en-US" altLang="en-US" sz="2000" b="1"/>
              <a:t>    critical value</a:t>
            </a:r>
          </a:p>
        </p:txBody>
      </p:sp>
      <p:sp>
        <p:nvSpPr>
          <p:cNvPr id="6160" name="Freeform 16">
            <a:extLst>
              <a:ext uri="{FF2B5EF4-FFF2-40B4-BE49-F238E27FC236}">
                <a16:creationId xmlns:a16="http://schemas.microsoft.com/office/drawing/2014/main" id="{F0A2A45D-DFC4-6141-AAEA-D4EEB668F56E}"/>
              </a:ext>
            </a:extLst>
          </p:cNvPr>
          <p:cNvSpPr>
            <a:spLocks/>
          </p:cNvSpPr>
          <p:nvPr/>
        </p:nvSpPr>
        <p:spPr bwMode="auto">
          <a:xfrm>
            <a:off x="8458200" y="1752600"/>
            <a:ext cx="306388" cy="306388"/>
          </a:xfrm>
          <a:custGeom>
            <a:avLst/>
            <a:gdLst>
              <a:gd name="T0" fmla="*/ 192 w 193"/>
              <a:gd name="T1" fmla="*/ 96 h 193"/>
              <a:gd name="T2" fmla="*/ 113 w 193"/>
              <a:gd name="T3" fmla="*/ 79 h 193"/>
              <a:gd name="T4" fmla="*/ 96 w 193"/>
              <a:gd name="T5" fmla="*/ 0 h 193"/>
              <a:gd name="T6" fmla="*/ 79 w 193"/>
              <a:gd name="T7" fmla="*/ 79 h 193"/>
              <a:gd name="T8" fmla="*/ 0 w 193"/>
              <a:gd name="T9" fmla="*/ 96 h 193"/>
              <a:gd name="T10" fmla="*/ 79 w 193"/>
              <a:gd name="T11" fmla="*/ 113 h 193"/>
              <a:gd name="T12" fmla="*/ 96 w 193"/>
              <a:gd name="T13" fmla="*/ 192 h 193"/>
              <a:gd name="T14" fmla="*/ 113 w 193"/>
              <a:gd name="T15" fmla="*/ 113 h 193"/>
              <a:gd name="T16" fmla="*/ 192 w 193"/>
              <a:gd name="T17" fmla="*/ 9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1" name="Rectangle 17">
            <a:extLst>
              <a:ext uri="{FF2B5EF4-FFF2-40B4-BE49-F238E27FC236}">
                <a16:creationId xmlns:a16="http://schemas.microsoft.com/office/drawing/2014/main" id="{1C614A43-1160-0F4D-B9BB-DB4B190B171C}"/>
              </a:ext>
            </a:extLst>
          </p:cNvPr>
          <p:cNvSpPr>
            <a:spLocks noChangeArrowheads="1"/>
          </p:cNvSpPr>
          <p:nvPr/>
        </p:nvSpPr>
        <p:spPr bwMode="auto">
          <a:xfrm>
            <a:off x="3810000" y="6019801"/>
            <a:ext cx="1524000" cy="333375"/>
          </a:xfrm>
          <a:prstGeom prst="rect">
            <a:avLst/>
          </a:prstGeom>
          <a:noFill/>
          <a:ln>
            <a:noFill/>
          </a:ln>
          <a:effectLst/>
          <a:extLst>
            <a:ext uri="{909E8E84-426E-40DD-AFC4-6F175D3DCCD1}">
              <a14:hiddenFill xmlns:a14="http://schemas.microsoft.com/office/drawing/2010/main">
                <a:solidFill>
                  <a:srgbClr val="C3DB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spcBef>
                <a:spcPct val="50000"/>
              </a:spcBef>
            </a:pPr>
            <a:r>
              <a:rPr lang="en-US" altLang="en-US" sz="1600"/>
              <a:t>Lower-tail test</a:t>
            </a:r>
          </a:p>
        </p:txBody>
      </p:sp>
      <p:sp>
        <p:nvSpPr>
          <p:cNvPr id="6162" name="Line 18">
            <a:extLst>
              <a:ext uri="{FF2B5EF4-FFF2-40B4-BE49-F238E27FC236}">
                <a16:creationId xmlns:a16="http://schemas.microsoft.com/office/drawing/2014/main" id="{4C87FC5E-FC44-304D-913A-D456CC105F74}"/>
              </a:ext>
            </a:extLst>
          </p:cNvPr>
          <p:cNvSpPr>
            <a:spLocks noChangeShapeType="1"/>
          </p:cNvSpPr>
          <p:nvPr/>
        </p:nvSpPr>
        <p:spPr bwMode="auto">
          <a:xfrm>
            <a:off x="7010400" y="5105400"/>
            <a:ext cx="0" cy="990600"/>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164" name="Freeform 20">
            <a:extLst>
              <a:ext uri="{FF2B5EF4-FFF2-40B4-BE49-F238E27FC236}">
                <a16:creationId xmlns:a16="http://schemas.microsoft.com/office/drawing/2014/main" id="{8F173C9E-E207-F14C-8F47-6A36771C554E}"/>
              </a:ext>
            </a:extLst>
          </p:cNvPr>
          <p:cNvSpPr>
            <a:spLocks/>
          </p:cNvSpPr>
          <p:nvPr/>
        </p:nvSpPr>
        <p:spPr bwMode="auto">
          <a:xfrm flipH="1">
            <a:off x="7620001" y="4114801"/>
            <a:ext cx="919163" cy="455613"/>
          </a:xfrm>
          <a:custGeom>
            <a:avLst/>
            <a:gdLst>
              <a:gd name="T0" fmla="*/ 0 w 574"/>
              <a:gd name="T1" fmla="*/ 282 h 287"/>
              <a:gd name="T2" fmla="*/ 48 w 574"/>
              <a:gd name="T3" fmla="*/ 240 h 287"/>
              <a:gd name="T4" fmla="*/ 246 w 574"/>
              <a:gd name="T5" fmla="*/ 207 h 287"/>
              <a:gd name="T6" fmla="*/ 345 w 574"/>
              <a:gd name="T7" fmla="*/ 174 h 287"/>
              <a:gd name="T8" fmla="*/ 456 w 574"/>
              <a:gd name="T9" fmla="*/ 105 h 287"/>
              <a:gd name="T10" fmla="*/ 574 w 574"/>
              <a:gd name="T11" fmla="*/ 0 h 287"/>
              <a:gd name="T12" fmla="*/ 574 w 574"/>
              <a:gd name="T13" fmla="*/ 287 h 287"/>
              <a:gd name="T14" fmla="*/ 0 w 574"/>
              <a:gd name="T15" fmla="*/ 287 h 287"/>
              <a:gd name="T16" fmla="*/ 0 w 574"/>
              <a:gd name="T17" fmla="*/ 282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4" h="287">
                <a:moveTo>
                  <a:pt x="0" y="282"/>
                </a:moveTo>
                <a:lnTo>
                  <a:pt x="48" y="240"/>
                </a:lnTo>
                <a:lnTo>
                  <a:pt x="246" y="207"/>
                </a:lnTo>
                <a:lnTo>
                  <a:pt x="345" y="174"/>
                </a:lnTo>
                <a:lnTo>
                  <a:pt x="456" y="105"/>
                </a:lnTo>
                <a:lnTo>
                  <a:pt x="574" y="0"/>
                </a:lnTo>
                <a:lnTo>
                  <a:pt x="574" y="287"/>
                </a:lnTo>
                <a:lnTo>
                  <a:pt x="0" y="287"/>
                </a:lnTo>
                <a:lnTo>
                  <a:pt x="0" y="282"/>
                </a:lnTo>
              </a:path>
            </a:pathLst>
          </a:custGeom>
          <a:solidFill>
            <a:srgbClr val="C3DBFF"/>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5" name="Freeform 21">
            <a:extLst>
              <a:ext uri="{FF2B5EF4-FFF2-40B4-BE49-F238E27FC236}">
                <a16:creationId xmlns:a16="http://schemas.microsoft.com/office/drawing/2014/main" id="{7E28AEF0-C451-1B45-B03C-2A35C0620199}"/>
              </a:ext>
            </a:extLst>
          </p:cNvPr>
          <p:cNvSpPr>
            <a:spLocks/>
          </p:cNvSpPr>
          <p:nvPr/>
        </p:nvSpPr>
        <p:spPr bwMode="auto">
          <a:xfrm>
            <a:off x="5562600" y="3581400"/>
            <a:ext cx="1447800" cy="914400"/>
          </a:xfrm>
          <a:custGeom>
            <a:avLst/>
            <a:gdLst>
              <a:gd name="T0" fmla="*/ 0 w 600"/>
              <a:gd name="T1" fmla="*/ 575 h 576"/>
              <a:gd name="T2" fmla="*/ 63 w 600"/>
              <a:gd name="T3" fmla="*/ 570 h 576"/>
              <a:gd name="T4" fmla="*/ 95 w 600"/>
              <a:gd name="T5" fmla="*/ 562 h 576"/>
              <a:gd name="T6" fmla="*/ 127 w 600"/>
              <a:gd name="T7" fmla="*/ 553 h 576"/>
              <a:gd name="T8" fmla="*/ 158 w 600"/>
              <a:gd name="T9" fmla="*/ 540 h 576"/>
              <a:gd name="T10" fmla="*/ 190 w 600"/>
              <a:gd name="T11" fmla="*/ 521 h 576"/>
              <a:gd name="T12" fmla="*/ 222 w 600"/>
              <a:gd name="T13" fmla="*/ 498 h 576"/>
              <a:gd name="T14" fmla="*/ 284 w 600"/>
              <a:gd name="T15" fmla="*/ 432 h 576"/>
              <a:gd name="T16" fmla="*/ 347 w 600"/>
              <a:gd name="T17" fmla="*/ 338 h 576"/>
              <a:gd name="T18" fmla="*/ 410 w 600"/>
              <a:gd name="T19" fmla="*/ 224 h 576"/>
              <a:gd name="T20" fmla="*/ 441 w 600"/>
              <a:gd name="T21" fmla="*/ 167 h 576"/>
              <a:gd name="T22" fmla="*/ 473 w 600"/>
              <a:gd name="T23" fmla="*/ 114 h 576"/>
              <a:gd name="T24" fmla="*/ 505 w 600"/>
              <a:gd name="T25" fmla="*/ 67 h 576"/>
              <a:gd name="T26" fmla="*/ 535 w 600"/>
              <a:gd name="T27" fmla="*/ 31 h 576"/>
              <a:gd name="T28" fmla="*/ 567 w 600"/>
              <a:gd name="T29" fmla="*/ 8 h 576"/>
              <a:gd name="T30" fmla="*/ 599 w 600"/>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6" name="Freeform 22">
            <a:extLst>
              <a:ext uri="{FF2B5EF4-FFF2-40B4-BE49-F238E27FC236}">
                <a16:creationId xmlns:a16="http://schemas.microsoft.com/office/drawing/2014/main" id="{E99583EE-1CA0-E242-BF5F-AAE66DB478BD}"/>
              </a:ext>
            </a:extLst>
          </p:cNvPr>
          <p:cNvSpPr>
            <a:spLocks/>
          </p:cNvSpPr>
          <p:nvPr/>
        </p:nvSpPr>
        <p:spPr bwMode="auto">
          <a:xfrm>
            <a:off x="7010400" y="3581400"/>
            <a:ext cx="1447800" cy="914400"/>
          </a:xfrm>
          <a:custGeom>
            <a:avLst/>
            <a:gdLst>
              <a:gd name="T0" fmla="*/ 575 w 576"/>
              <a:gd name="T1" fmla="*/ 575 h 576"/>
              <a:gd name="T2" fmla="*/ 515 w 576"/>
              <a:gd name="T3" fmla="*/ 570 h 576"/>
              <a:gd name="T4" fmla="*/ 484 w 576"/>
              <a:gd name="T5" fmla="*/ 562 h 576"/>
              <a:gd name="T6" fmla="*/ 455 w 576"/>
              <a:gd name="T7" fmla="*/ 553 h 576"/>
              <a:gd name="T8" fmla="*/ 424 w 576"/>
              <a:gd name="T9" fmla="*/ 540 h 576"/>
              <a:gd name="T10" fmla="*/ 393 w 576"/>
              <a:gd name="T11" fmla="*/ 521 h 576"/>
              <a:gd name="T12" fmla="*/ 364 w 576"/>
              <a:gd name="T13" fmla="*/ 498 h 576"/>
              <a:gd name="T14" fmla="*/ 303 w 576"/>
              <a:gd name="T15" fmla="*/ 432 h 576"/>
              <a:gd name="T16" fmla="*/ 242 w 576"/>
              <a:gd name="T17" fmla="*/ 338 h 576"/>
              <a:gd name="T18" fmla="*/ 182 w 576"/>
              <a:gd name="T19" fmla="*/ 224 h 576"/>
              <a:gd name="T20" fmla="*/ 151 w 576"/>
              <a:gd name="T21" fmla="*/ 167 h 576"/>
              <a:gd name="T22" fmla="*/ 120 w 576"/>
              <a:gd name="T23" fmla="*/ 114 h 576"/>
              <a:gd name="T24" fmla="*/ 91 w 576"/>
              <a:gd name="T25" fmla="*/ 67 h 576"/>
              <a:gd name="T26" fmla="*/ 60 w 576"/>
              <a:gd name="T27" fmla="*/ 31 h 576"/>
              <a:gd name="T28" fmla="*/ 30 w 576"/>
              <a:gd name="T29" fmla="*/ 8 h 576"/>
              <a:gd name="T30" fmla="*/ 0 w 576"/>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7" name="Line 23">
            <a:extLst>
              <a:ext uri="{FF2B5EF4-FFF2-40B4-BE49-F238E27FC236}">
                <a16:creationId xmlns:a16="http://schemas.microsoft.com/office/drawing/2014/main" id="{1FBBE929-4E7E-2543-8F96-047E6A8F6BA7}"/>
              </a:ext>
            </a:extLst>
          </p:cNvPr>
          <p:cNvSpPr>
            <a:spLocks noChangeShapeType="1"/>
          </p:cNvSpPr>
          <p:nvPr/>
        </p:nvSpPr>
        <p:spPr bwMode="auto">
          <a:xfrm>
            <a:off x="5486400" y="4572000"/>
            <a:ext cx="3048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8" name="Rectangle 24">
            <a:extLst>
              <a:ext uri="{FF2B5EF4-FFF2-40B4-BE49-F238E27FC236}">
                <a16:creationId xmlns:a16="http://schemas.microsoft.com/office/drawing/2014/main" id="{EA056250-1EF7-2B40-9070-00C2D5B8A8F7}"/>
              </a:ext>
            </a:extLst>
          </p:cNvPr>
          <p:cNvSpPr>
            <a:spLocks noChangeArrowheads="1"/>
          </p:cNvSpPr>
          <p:nvPr/>
        </p:nvSpPr>
        <p:spPr bwMode="auto">
          <a:xfrm>
            <a:off x="6858000" y="4495800"/>
            <a:ext cx="304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000" b="1"/>
              <a:t>0</a:t>
            </a:r>
          </a:p>
        </p:txBody>
      </p:sp>
      <p:sp>
        <p:nvSpPr>
          <p:cNvPr id="6169" name="Freeform 25">
            <a:extLst>
              <a:ext uri="{FF2B5EF4-FFF2-40B4-BE49-F238E27FC236}">
                <a16:creationId xmlns:a16="http://schemas.microsoft.com/office/drawing/2014/main" id="{53388EA8-7755-2845-B40B-2D38CF60E431}"/>
              </a:ext>
            </a:extLst>
          </p:cNvPr>
          <p:cNvSpPr>
            <a:spLocks/>
          </p:cNvSpPr>
          <p:nvPr/>
        </p:nvSpPr>
        <p:spPr bwMode="auto">
          <a:xfrm>
            <a:off x="7467600" y="4419600"/>
            <a:ext cx="306388" cy="306388"/>
          </a:xfrm>
          <a:custGeom>
            <a:avLst/>
            <a:gdLst>
              <a:gd name="T0" fmla="*/ 192 w 193"/>
              <a:gd name="T1" fmla="*/ 96 h 193"/>
              <a:gd name="T2" fmla="*/ 113 w 193"/>
              <a:gd name="T3" fmla="*/ 79 h 193"/>
              <a:gd name="T4" fmla="*/ 96 w 193"/>
              <a:gd name="T5" fmla="*/ 0 h 193"/>
              <a:gd name="T6" fmla="*/ 79 w 193"/>
              <a:gd name="T7" fmla="*/ 79 h 193"/>
              <a:gd name="T8" fmla="*/ 0 w 193"/>
              <a:gd name="T9" fmla="*/ 96 h 193"/>
              <a:gd name="T10" fmla="*/ 79 w 193"/>
              <a:gd name="T11" fmla="*/ 113 h 193"/>
              <a:gd name="T12" fmla="*/ 96 w 193"/>
              <a:gd name="T13" fmla="*/ 192 h 193"/>
              <a:gd name="T14" fmla="*/ 113 w 193"/>
              <a:gd name="T15" fmla="*/ 113 h 193"/>
              <a:gd name="T16" fmla="*/ 192 w 193"/>
              <a:gd name="T17" fmla="*/ 9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0" name="Line 26">
            <a:extLst>
              <a:ext uri="{FF2B5EF4-FFF2-40B4-BE49-F238E27FC236}">
                <a16:creationId xmlns:a16="http://schemas.microsoft.com/office/drawing/2014/main" id="{8E3FE55E-D286-164F-996B-776AD6657E58}"/>
              </a:ext>
            </a:extLst>
          </p:cNvPr>
          <p:cNvSpPr>
            <a:spLocks noChangeShapeType="1"/>
          </p:cNvSpPr>
          <p:nvPr/>
        </p:nvSpPr>
        <p:spPr bwMode="auto">
          <a:xfrm>
            <a:off x="7010400" y="3581400"/>
            <a:ext cx="0" cy="990600"/>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171" name="Line 27">
            <a:extLst>
              <a:ext uri="{FF2B5EF4-FFF2-40B4-BE49-F238E27FC236}">
                <a16:creationId xmlns:a16="http://schemas.microsoft.com/office/drawing/2014/main" id="{8FEFE5E0-7314-0449-B6FC-909415F81FED}"/>
              </a:ext>
            </a:extLst>
          </p:cNvPr>
          <p:cNvSpPr>
            <a:spLocks noChangeShapeType="1"/>
          </p:cNvSpPr>
          <p:nvPr/>
        </p:nvSpPr>
        <p:spPr bwMode="auto">
          <a:xfrm flipH="1">
            <a:off x="7848600" y="4038600"/>
            <a:ext cx="609600" cy="381000"/>
          </a:xfrm>
          <a:prstGeom prst="line">
            <a:avLst/>
          </a:prstGeom>
          <a:noFill/>
          <a:ln w="28575">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2" name="Rectangle 28">
            <a:extLst>
              <a:ext uri="{FF2B5EF4-FFF2-40B4-BE49-F238E27FC236}">
                <a16:creationId xmlns:a16="http://schemas.microsoft.com/office/drawing/2014/main" id="{8E1AEA78-2E0D-6E44-AC9E-1A5B456BDE5A}"/>
              </a:ext>
            </a:extLst>
          </p:cNvPr>
          <p:cNvSpPr>
            <a:spLocks noChangeArrowheads="1"/>
          </p:cNvSpPr>
          <p:nvPr/>
        </p:nvSpPr>
        <p:spPr bwMode="auto">
          <a:xfrm>
            <a:off x="3810000" y="4572001"/>
            <a:ext cx="1524000" cy="333375"/>
          </a:xfrm>
          <a:prstGeom prst="rect">
            <a:avLst/>
          </a:prstGeom>
          <a:noFill/>
          <a:ln>
            <a:noFill/>
          </a:ln>
          <a:effectLst/>
          <a:extLst>
            <a:ext uri="{909E8E84-426E-40DD-AFC4-6F175D3DCCD1}">
              <a14:hiddenFill xmlns:a14="http://schemas.microsoft.com/office/drawing/2010/main">
                <a:solidFill>
                  <a:srgbClr val="C3DB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spcBef>
                <a:spcPct val="50000"/>
              </a:spcBef>
            </a:pPr>
            <a:r>
              <a:rPr lang="en-US" altLang="en-US" sz="1600"/>
              <a:t>Upper-tail test</a:t>
            </a:r>
          </a:p>
        </p:txBody>
      </p:sp>
      <p:sp>
        <p:nvSpPr>
          <p:cNvPr id="6173" name="Rectangle 29">
            <a:extLst>
              <a:ext uri="{FF2B5EF4-FFF2-40B4-BE49-F238E27FC236}">
                <a16:creationId xmlns:a16="http://schemas.microsoft.com/office/drawing/2014/main" id="{4C31625F-0664-6148-ADF2-66470645DE4E}"/>
              </a:ext>
            </a:extLst>
          </p:cNvPr>
          <p:cNvSpPr>
            <a:spLocks noChangeArrowheads="1"/>
          </p:cNvSpPr>
          <p:nvPr/>
        </p:nvSpPr>
        <p:spPr bwMode="auto">
          <a:xfrm>
            <a:off x="3810000" y="3048001"/>
            <a:ext cx="1524000" cy="333375"/>
          </a:xfrm>
          <a:prstGeom prst="rect">
            <a:avLst/>
          </a:prstGeom>
          <a:noFill/>
          <a:ln>
            <a:noFill/>
          </a:ln>
          <a:effectLst/>
          <a:extLst>
            <a:ext uri="{909E8E84-426E-40DD-AFC4-6F175D3DCCD1}">
              <a14:hiddenFill xmlns:a14="http://schemas.microsoft.com/office/drawing/2010/main">
                <a:solidFill>
                  <a:srgbClr val="C3DB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spcBef>
                <a:spcPct val="50000"/>
              </a:spcBef>
            </a:pPr>
            <a:r>
              <a:rPr lang="en-US" altLang="en-US" sz="1600"/>
              <a:t>Two-tail test</a:t>
            </a:r>
          </a:p>
        </p:txBody>
      </p:sp>
      <p:sp>
        <p:nvSpPr>
          <p:cNvPr id="6174" name="Rectangle 30">
            <a:extLst>
              <a:ext uri="{FF2B5EF4-FFF2-40B4-BE49-F238E27FC236}">
                <a16:creationId xmlns:a16="http://schemas.microsoft.com/office/drawing/2014/main" id="{D4CEA37B-9BC1-DB4D-A0E2-F816D97B4FA1}"/>
              </a:ext>
            </a:extLst>
          </p:cNvPr>
          <p:cNvSpPr>
            <a:spLocks noChangeArrowheads="1"/>
          </p:cNvSpPr>
          <p:nvPr/>
        </p:nvSpPr>
        <p:spPr bwMode="auto">
          <a:xfrm>
            <a:off x="8763000" y="3810000"/>
            <a:ext cx="1524000" cy="1003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000" b="1"/>
              <a:t>Rejection region is shaded</a:t>
            </a:r>
          </a:p>
        </p:txBody>
      </p:sp>
      <p:sp>
        <p:nvSpPr>
          <p:cNvPr id="6175" name="Freeform 31">
            <a:extLst>
              <a:ext uri="{FF2B5EF4-FFF2-40B4-BE49-F238E27FC236}">
                <a16:creationId xmlns:a16="http://schemas.microsoft.com/office/drawing/2014/main" id="{F011C8D2-4DCB-D049-94CA-5155D7A2FEF5}"/>
              </a:ext>
            </a:extLst>
          </p:cNvPr>
          <p:cNvSpPr>
            <a:spLocks/>
          </p:cNvSpPr>
          <p:nvPr/>
        </p:nvSpPr>
        <p:spPr bwMode="auto">
          <a:xfrm>
            <a:off x="7772400" y="2828925"/>
            <a:ext cx="762000" cy="304800"/>
          </a:xfrm>
          <a:custGeom>
            <a:avLst/>
            <a:gdLst>
              <a:gd name="T0" fmla="*/ 480 w 480"/>
              <a:gd name="T1" fmla="*/ 180 h 192"/>
              <a:gd name="T2" fmla="*/ 432 w 480"/>
              <a:gd name="T3" fmla="*/ 138 h 192"/>
              <a:gd name="T4" fmla="*/ 233 w 480"/>
              <a:gd name="T5" fmla="*/ 105 h 192"/>
              <a:gd name="T6" fmla="*/ 134 w 480"/>
              <a:gd name="T7" fmla="*/ 72 h 192"/>
              <a:gd name="T8" fmla="*/ 22 w 480"/>
              <a:gd name="T9" fmla="*/ 3 h 192"/>
              <a:gd name="T10" fmla="*/ 0 w 480"/>
              <a:gd name="T11" fmla="*/ 0 h 192"/>
              <a:gd name="T12" fmla="*/ 12 w 480"/>
              <a:gd name="T13" fmla="*/ 192 h 192"/>
              <a:gd name="T14" fmla="*/ 480 w 480"/>
              <a:gd name="T15" fmla="*/ 185 h 192"/>
              <a:gd name="T16" fmla="*/ 480 w 480"/>
              <a:gd name="T17" fmla="*/ 18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0" h="192">
                <a:moveTo>
                  <a:pt x="480" y="180"/>
                </a:moveTo>
                <a:lnTo>
                  <a:pt x="432" y="138"/>
                </a:lnTo>
                <a:lnTo>
                  <a:pt x="233" y="105"/>
                </a:lnTo>
                <a:lnTo>
                  <a:pt x="134" y="72"/>
                </a:lnTo>
                <a:lnTo>
                  <a:pt x="22" y="3"/>
                </a:lnTo>
                <a:lnTo>
                  <a:pt x="0" y="0"/>
                </a:lnTo>
                <a:lnTo>
                  <a:pt x="12" y="192"/>
                </a:lnTo>
                <a:lnTo>
                  <a:pt x="480" y="185"/>
                </a:lnTo>
                <a:lnTo>
                  <a:pt x="480" y="180"/>
                </a:lnTo>
              </a:path>
            </a:pathLst>
          </a:custGeom>
          <a:solidFill>
            <a:srgbClr val="C3DBFF"/>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6" name="Rectangle 32">
            <a:extLst>
              <a:ext uri="{FF2B5EF4-FFF2-40B4-BE49-F238E27FC236}">
                <a16:creationId xmlns:a16="http://schemas.microsoft.com/office/drawing/2014/main" id="{D6935AC9-8F75-8B44-A812-D10A0F59FB62}"/>
              </a:ext>
            </a:extLst>
          </p:cNvPr>
          <p:cNvSpPr>
            <a:spLocks noChangeArrowheads="1"/>
          </p:cNvSpPr>
          <p:nvPr/>
        </p:nvSpPr>
        <p:spPr bwMode="auto">
          <a:xfrm>
            <a:off x="7696201" y="2133601"/>
            <a:ext cx="69056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a:t> /2</a:t>
            </a:r>
          </a:p>
        </p:txBody>
      </p:sp>
      <p:sp>
        <p:nvSpPr>
          <p:cNvPr id="6177" name="Freeform 33">
            <a:extLst>
              <a:ext uri="{FF2B5EF4-FFF2-40B4-BE49-F238E27FC236}">
                <a16:creationId xmlns:a16="http://schemas.microsoft.com/office/drawing/2014/main" id="{D752E7FF-265D-E84E-AED5-3AA1DC1250FC}"/>
              </a:ext>
            </a:extLst>
          </p:cNvPr>
          <p:cNvSpPr>
            <a:spLocks/>
          </p:cNvSpPr>
          <p:nvPr/>
        </p:nvSpPr>
        <p:spPr bwMode="auto">
          <a:xfrm>
            <a:off x="5486401" y="2819401"/>
            <a:ext cx="754063" cy="303213"/>
          </a:xfrm>
          <a:custGeom>
            <a:avLst/>
            <a:gdLst>
              <a:gd name="T0" fmla="*/ 0 w 474"/>
              <a:gd name="T1" fmla="*/ 186 h 191"/>
              <a:gd name="T2" fmla="*/ 48 w 474"/>
              <a:gd name="T3" fmla="*/ 144 h 191"/>
              <a:gd name="T4" fmla="*/ 246 w 474"/>
              <a:gd name="T5" fmla="*/ 111 h 191"/>
              <a:gd name="T6" fmla="*/ 345 w 474"/>
              <a:gd name="T7" fmla="*/ 78 h 191"/>
              <a:gd name="T8" fmla="*/ 456 w 474"/>
              <a:gd name="T9" fmla="*/ 9 h 191"/>
              <a:gd name="T10" fmla="*/ 474 w 474"/>
              <a:gd name="T11" fmla="*/ 0 h 191"/>
              <a:gd name="T12" fmla="*/ 468 w 474"/>
              <a:gd name="T13" fmla="*/ 186 h 191"/>
              <a:gd name="T14" fmla="*/ 0 w 474"/>
              <a:gd name="T15" fmla="*/ 191 h 191"/>
              <a:gd name="T16" fmla="*/ 0 w 474"/>
              <a:gd name="T17" fmla="*/ 186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191">
                <a:moveTo>
                  <a:pt x="0" y="186"/>
                </a:moveTo>
                <a:lnTo>
                  <a:pt x="48" y="144"/>
                </a:lnTo>
                <a:lnTo>
                  <a:pt x="246" y="111"/>
                </a:lnTo>
                <a:lnTo>
                  <a:pt x="345" y="78"/>
                </a:lnTo>
                <a:lnTo>
                  <a:pt x="456" y="9"/>
                </a:lnTo>
                <a:lnTo>
                  <a:pt x="474" y="0"/>
                </a:lnTo>
                <a:lnTo>
                  <a:pt x="468" y="186"/>
                </a:lnTo>
                <a:lnTo>
                  <a:pt x="0" y="191"/>
                </a:lnTo>
                <a:lnTo>
                  <a:pt x="0" y="186"/>
                </a:lnTo>
              </a:path>
            </a:pathLst>
          </a:custGeom>
          <a:solidFill>
            <a:srgbClr val="C3DBFF"/>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8" name="Freeform 34">
            <a:extLst>
              <a:ext uri="{FF2B5EF4-FFF2-40B4-BE49-F238E27FC236}">
                <a16:creationId xmlns:a16="http://schemas.microsoft.com/office/drawing/2014/main" id="{8D7AFD0E-49E3-3D43-A47A-A642D513B918}"/>
              </a:ext>
            </a:extLst>
          </p:cNvPr>
          <p:cNvSpPr>
            <a:spLocks/>
          </p:cNvSpPr>
          <p:nvPr/>
        </p:nvSpPr>
        <p:spPr bwMode="auto">
          <a:xfrm>
            <a:off x="5562600" y="2133600"/>
            <a:ext cx="1447800" cy="914400"/>
          </a:xfrm>
          <a:custGeom>
            <a:avLst/>
            <a:gdLst>
              <a:gd name="T0" fmla="*/ 0 w 600"/>
              <a:gd name="T1" fmla="*/ 575 h 576"/>
              <a:gd name="T2" fmla="*/ 63 w 600"/>
              <a:gd name="T3" fmla="*/ 570 h 576"/>
              <a:gd name="T4" fmla="*/ 95 w 600"/>
              <a:gd name="T5" fmla="*/ 562 h 576"/>
              <a:gd name="T6" fmla="*/ 127 w 600"/>
              <a:gd name="T7" fmla="*/ 553 h 576"/>
              <a:gd name="T8" fmla="*/ 158 w 600"/>
              <a:gd name="T9" fmla="*/ 540 h 576"/>
              <a:gd name="T10" fmla="*/ 190 w 600"/>
              <a:gd name="T11" fmla="*/ 521 h 576"/>
              <a:gd name="T12" fmla="*/ 222 w 600"/>
              <a:gd name="T13" fmla="*/ 498 h 576"/>
              <a:gd name="T14" fmla="*/ 284 w 600"/>
              <a:gd name="T15" fmla="*/ 432 h 576"/>
              <a:gd name="T16" fmla="*/ 347 w 600"/>
              <a:gd name="T17" fmla="*/ 338 h 576"/>
              <a:gd name="T18" fmla="*/ 410 w 600"/>
              <a:gd name="T19" fmla="*/ 224 h 576"/>
              <a:gd name="T20" fmla="*/ 441 w 600"/>
              <a:gd name="T21" fmla="*/ 167 h 576"/>
              <a:gd name="T22" fmla="*/ 473 w 600"/>
              <a:gd name="T23" fmla="*/ 114 h 576"/>
              <a:gd name="T24" fmla="*/ 505 w 600"/>
              <a:gd name="T25" fmla="*/ 67 h 576"/>
              <a:gd name="T26" fmla="*/ 535 w 600"/>
              <a:gd name="T27" fmla="*/ 31 h 576"/>
              <a:gd name="T28" fmla="*/ 567 w 600"/>
              <a:gd name="T29" fmla="*/ 8 h 576"/>
              <a:gd name="T30" fmla="*/ 599 w 600"/>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9" name="Freeform 35">
            <a:extLst>
              <a:ext uri="{FF2B5EF4-FFF2-40B4-BE49-F238E27FC236}">
                <a16:creationId xmlns:a16="http://schemas.microsoft.com/office/drawing/2014/main" id="{241E7CA2-43A7-A547-B70D-D3FE26A41184}"/>
              </a:ext>
            </a:extLst>
          </p:cNvPr>
          <p:cNvSpPr>
            <a:spLocks/>
          </p:cNvSpPr>
          <p:nvPr/>
        </p:nvSpPr>
        <p:spPr bwMode="auto">
          <a:xfrm>
            <a:off x="7010400" y="2133600"/>
            <a:ext cx="1447800" cy="914400"/>
          </a:xfrm>
          <a:custGeom>
            <a:avLst/>
            <a:gdLst>
              <a:gd name="T0" fmla="*/ 575 w 576"/>
              <a:gd name="T1" fmla="*/ 575 h 576"/>
              <a:gd name="T2" fmla="*/ 515 w 576"/>
              <a:gd name="T3" fmla="*/ 570 h 576"/>
              <a:gd name="T4" fmla="*/ 484 w 576"/>
              <a:gd name="T5" fmla="*/ 562 h 576"/>
              <a:gd name="T6" fmla="*/ 455 w 576"/>
              <a:gd name="T7" fmla="*/ 553 h 576"/>
              <a:gd name="T8" fmla="*/ 424 w 576"/>
              <a:gd name="T9" fmla="*/ 540 h 576"/>
              <a:gd name="T10" fmla="*/ 393 w 576"/>
              <a:gd name="T11" fmla="*/ 521 h 576"/>
              <a:gd name="T12" fmla="*/ 364 w 576"/>
              <a:gd name="T13" fmla="*/ 498 h 576"/>
              <a:gd name="T14" fmla="*/ 303 w 576"/>
              <a:gd name="T15" fmla="*/ 432 h 576"/>
              <a:gd name="T16" fmla="*/ 242 w 576"/>
              <a:gd name="T17" fmla="*/ 338 h 576"/>
              <a:gd name="T18" fmla="*/ 182 w 576"/>
              <a:gd name="T19" fmla="*/ 224 h 576"/>
              <a:gd name="T20" fmla="*/ 151 w 576"/>
              <a:gd name="T21" fmla="*/ 167 h 576"/>
              <a:gd name="T22" fmla="*/ 120 w 576"/>
              <a:gd name="T23" fmla="*/ 114 h 576"/>
              <a:gd name="T24" fmla="*/ 91 w 576"/>
              <a:gd name="T25" fmla="*/ 67 h 576"/>
              <a:gd name="T26" fmla="*/ 60 w 576"/>
              <a:gd name="T27" fmla="*/ 31 h 576"/>
              <a:gd name="T28" fmla="*/ 30 w 576"/>
              <a:gd name="T29" fmla="*/ 8 h 576"/>
              <a:gd name="T30" fmla="*/ 0 w 576"/>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80" name="Line 36">
            <a:extLst>
              <a:ext uri="{FF2B5EF4-FFF2-40B4-BE49-F238E27FC236}">
                <a16:creationId xmlns:a16="http://schemas.microsoft.com/office/drawing/2014/main" id="{CC69DF2B-97F7-4345-99A7-2A1376B4B0E5}"/>
              </a:ext>
            </a:extLst>
          </p:cNvPr>
          <p:cNvSpPr>
            <a:spLocks noChangeShapeType="1"/>
          </p:cNvSpPr>
          <p:nvPr/>
        </p:nvSpPr>
        <p:spPr bwMode="auto">
          <a:xfrm>
            <a:off x="5486400" y="3124200"/>
            <a:ext cx="3048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1" name="Rectangle 37">
            <a:extLst>
              <a:ext uri="{FF2B5EF4-FFF2-40B4-BE49-F238E27FC236}">
                <a16:creationId xmlns:a16="http://schemas.microsoft.com/office/drawing/2014/main" id="{7FB95177-AF65-4C45-97B2-C40937AED6CF}"/>
              </a:ext>
            </a:extLst>
          </p:cNvPr>
          <p:cNvSpPr>
            <a:spLocks noChangeArrowheads="1"/>
          </p:cNvSpPr>
          <p:nvPr/>
        </p:nvSpPr>
        <p:spPr bwMode="auto">
          <a:xfrm>
            <a:off x="6858000" y="3048000"/>
            <a:ext cx="304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000" b="1"/>
              <a:t>0</a:t>
            </a:r>
          </a:p>
        </p:txBody>
      </p:sp>
      <p:sp>
        <p:nvSpPr>
          <p:cNvPr id="6182" name="Freeform 38">
            <a:extLst>
              <a:ext uri="{FF2B5EF4-FFF2-40B4-BE49-F238E27FC236}">
                <a16:creationId xmlns:a16="http://schemas.microsoft.com/office/drawing/2014/main" id="{43158A27-0BB5-EE45-8712-AF08B079FABD}"/>
              </a:ext>
            </a:extLst>
          </p:cNvPr>
          <p:cNvSpPr>
            <a:spLocks/>
          </p:cNvSpPr>
          <p:nvPr/>
        </p:nvSpPr>
        <p:spPr bwMode="auto">
          <a:xfrm>
            <a:off x="6096000" y="2971800"/>
            <a:ext cx="306388" cy="306388"/>
          </a:xfrm>
          <a:custGeom>
            <a:avLst/>
            <a:gdLst>
              <a:gd name="T0" fmla="*/ 192 w 193"/>
              <a:gd name="T1" fmla="*/ 96 h 193"/>
              <a:gd name="T2" fmla="*/ 113 w 193"/>
              <a:gd name="T3" fmla="*/ 79 h 193"/>
              <a:gd name="T4" fmla="*/ 96 w 193"/>
              <a:gd name="T5" fmla="*/ 0 h 193"/>
              <a:gd name="T6" fmla="*/ 79 w 193"/>
              <a:gd name="T7" fmla="*/ 79 h 193"/>
              <a:gd name="T8" fmla="*/ 0 w 193"/>
              <a:gd name="T9" fmla="*/ 96 h 193"/>
              <a:gd name="T10" fmla="*/ 79 w 193"/>
              <a:gd name="T11" fmla="*/ 113 h 193"/>
              <a:gd name="T12" fmla="*/ 96 w 193"/>
              <a:gd name="T13" fmla="*/ 192 h 193"/>
              <a:gd name="T14" fmla="*/ 113 w 193"/>
              <a:gd name="T15" fmla="*/ 113 h 193"/>
              <a:gd name="T16" fmla="*/ 192 w 193"/>
              <a:gd name="T17" fmla="*/ 9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83" name="Line 39">
            <a:extLst>
              <a:ext uri="{FF2B5EF4-FFF2-40B4-BE49-F238E27FC236}">
                <a16:creationId xmlns:a16="http://schemas.microsoft.com/office/drawing/2014/main" id="{13C97069-76DF-3F44-8B1F-877716B6E4E0}"/>
              </a:ext>
            </a:extLst>
          </p:cNvPr>
          <p:cNvSpPr>
            <a:spLocks noChangeShapeType="1"/>
          </p:cNvSpPr>
          <p:nvPr/>
        </p:nvSpPr>
        <p:spPr bwMode="auto">
          <a:xfrm>
            <a:off x="7010400" y="2133600"/>
            <a:ext cx="0" cy="990600"/>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184" name="Freeform 40">
            <a:extLst>
              <a:ext uri="{FF2B5EF4-FFF2-40B4-BE49-F238E27FC236}">
                <a16:creationId xmlns:a16="http://schemas.microsoft.com/office/drawing/2014/main" id="{35EEEDD9-FE13-EC47-AF9C-4C935D1FA456}"/>
              </a:ext>
            </a:extLst>
          </p:cNvPr>
          <p:cNvSpPr>
            <a:spLocks/>
          </p:cNvSpPr>
          <p:nvPr/>
        </p:nvSpPr>
        <p:spPr bwMode="auto">
          <a:xfrm>
            <a:off x="7618414" y="2971800"/>
            <a:ext cx="306387" cy="306388"/>
          </a:xfrm>
          <a:custGeom>
            <a:avLst/>
            <a:gdLst>
              <a:gd name="T0" fmla="*/ 192 w 193"/>
              <a:gd name="T1" fmla="*/ 96 h 193"/>
              <a:gd name="T2" fmla="*/ 113 w 193"/>
              <a:gd name="T3" fmla="*/ 79 h 193"/>
              <a:gd name="T4" fmla="*/ 96 w 193"/>
              <a:gd name="T5" fmla="*/ 0 h 193"/>
              <a:gd name="T6" fmla="*/ 79 w 193"/>
              <a:gd name="T7" fmla="*/ 79 h 193"/>
              <a:gd name="T8" fmla="*/ 0 w 193"/>
              <a:gd name="T9" fmla="*/ 96 h 193"/>
              <a:gd name="T10" fmla="*/ 79 w 193"/>
              <a:gd name="T11" fmla="*/ 113 h 193"/>
              <a:gd name="T12" fmla="*/ 96 w 193"/>
              <a:gd name="T13" fmla="*/ 192 h 193"/>
              <a:gd name="T14" fmla="*/ 113 w 193"/>
              <a:gd name="T15" fmla="*/ 113 h 193"/>
              <a:gd name="T16" fmla="*/ 192 w 193"/>
              <a:gd name="T17" fmla="*/ 9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85" name="Rectangle 41">
            <a:extLst>
              <a:ext uri="{FF2B5EF4-FFF2-40B4-BE49-F238E27FC236}">
                <a16:creationId xmlns:a16="http://schemas.microsoft.com/office/drawing/2014/main" id="{31FEB1B6-394A-A544-A8A8-2177AE67A65E}"/>
              </a:ext>
            </a:extLst>
          </p:cNvPr>
          <p:cNvSpPr>
            <a:spLocks noChangeArrowheads="1"/>
          </p:cNvSpPr>
          <p:nvPr/>
        </p:nvSpPr>
        <p:spPr bwMode="auto">
          <a:xfrm>
            <a:off x="7543801" y="2057400"/>
            <a:ext cx="385763"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800" b="1" i="1"/>
              <a:t>a</a:t>
            </a:r>
          </a:p>
        </p:txBody>
      </p:sp>
      <p:sp>
        <p:nvSpPr>
          <p:cNvPr id="6186" name="Rectangle 42">
            <a:extLst>
              <a:ext uri="{FF2B5EF4-FFF2-40B4-BE49-F238E27FC236}">
                <a16:creationId xmlns:a16="http://schemas.microsoft.com/office/drawing/2014/main" id="{4F657341-EA21-D548-919E-9ED2009A1D39}"/>
              </a:ext>
            </a:extLst>
          </p:cNvPr>
          <p:cNvSpPr>
            <a:spLocks noChangeArrowheads="1"/>
          </p:cNvSpPr>
          <p:nvPr/>
        </p:nvSpPr>
        <p:spPr bwMode="auto">
          <a:xfrm>
            <a:off x="5481638" y="2212976"/>
            <a:ext cx="69056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a:t> /2</a:t>
            </a:r>
          </a:p>
        </p:txBody>
      </p:sp>
      <p:sp>
        <p:nvSpPr>
          <p:cNvPr id="6187" name="Rectangle 43">
            <a:extLst>
              <a:ext uri="{FF2B5EF4-FFF2-40B4-BE49-F238E27FC236}">
                <a16:creationId xmlns:a16="http://schemas.microsoft.com/office/drawing/2014/main" id="{A21FEFD3-A35C-7945-88F7-91DEBCA74C17}"/>
              </a:ext>
            </a:extLst>
          </p:cNvPr>
          <p:cNvSpPr>
            <a:spLocks noChangeArrowheads="1"/>
          </p:cNvSpPr>
          <p:nvPr/>
        </p:nvSpPr>
        <p:spPr bwMode="auto">
          <a:xfrm>
            <a:off x="5334001" y="2136775"/>
            <a:ext cx="385763"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800" b="1" i="1"/>
              <a:t>a</a:t>
            </a:r>
          </a:p>
        </p:txBody>
      </p:sp>
      <p:sp>
        <p:nvSpPr>
          <p:cNvPr id="6188" name="Line 44">
            <a:extLst>
              <a:ext uri="{FF2B5EF4-FFF2-40B4-BE49-F238E27FC236}">
                <a16:creationId xmlns:a16="http://schemas.microsoft.com/office/drawing/2014/main" id="{1598FC15-7527-8A4E-87A3-8FEBA32166E3}"/>
              </a:ext>
            </a:extLst>
          </p:cNvPr>
          <p:cNvSpPr>
            <a:spLocks noChangeShapeType="1"/>
          </p:cNvSpPr>
          <p:nvPr/>
        </p:nvSpPr>
        <p:spPr bwMode="auto">
          <a:xfrm>
            <a:off x="5791200" y="2667000"/>
            <a:ext cx="381000" cy="3048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9" name="Line 45">
            <a:extLst>
              <a:ext uri="{FF2B5EF4-FFF2-40B4-BE49-F238E27FC236}">
                <a16:creationId xmlns:a16="http://schemas.microsoft.com/office/drawing/2014/main" id="{8CEA4094-022D-6D44-8112-324BE9F9D1BB}"/>
              </a:ext>
            </a:extLst>
          </p:cNvPr>
          <p:cNvSpPr>
            <a:spLocks noChangeShapeType="1"/>
          </p:cNvSpPr>
          <p:nvPr/>
        </p:nvSpPr>
        <p:spPr bwMode="auto">
          <a:xfrm flipH="1">
            <a:off x="7696200" y="2362200"/>
            <a:ext cx="990600" cy="838200"/>
          </a:xfrm>
          <a:prstGeom prst="line">
            <a:avLst/>
          </a:prstGeom>
          <a:noFill/>
          <a:ln w="28575">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0" name="Rectangle 46">
            <a:extLst>
              <a:ext uri="{FF2B5EF4-FFF2-40B4-BE49-F238E27FC236}">
                <a16:creationId xmlns:a16="http://schemas.microsoft.com/office/drawing/2014/main" id="{60428892-C010-F645-AB9C-7CF7BA961565}"/>
              </a:ext>
            </a:extLst>
          </p:cNvPr>
          <p:cNvSpPr>
            <a:spLocks noChangeArrowheads="1"/>
          </p:cNvSpPr>
          <p:nvPr/>
        </p:nvSpPr>
        <p:spPr bwMode="auto">
          <a:xfrm>
            <a:off x="2286001" y="2209800"/>
            <a:ext cx="1916113"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110000"/>
              </a:lnSpc>
              <a:spcBef>
                <a:spcPct val="50000"/>
              </a:spcBef>
            </a:pPr>
            <a:r>
              <a:rPr lang="en-US" altLang="en-US" sz="2800"/>
              <a:t>H</a:t>
            </a:r>
            <a:r>
              <a:rPr lang="en-US" altLang="en-US" sz="2800" baseline="-25000"/>
              <a:t>0</a:t>
            </a:r>
            <a:r>
              <a:rPr lang="en-US" altLang="en-US" sz="2800"/>
              <a:t>: </a:t>
            </a:r>
            <a:r>
              <a:rPr lang="el-GR" altLang="en-US"/>
              <a:t>μ</a:t>
            </a:r>
            <a:r>
              <a:rPr lang="en-US" altLang="en-US" sz="2800"/>
              <a:t> = 12    H</a:t>
            </a:r>
            <a:r>
              <a:rPr lang="en-US" altLang="en-US" sz="2800" baseline="-25000"/>
              <a:t>1</a:t>
            </a:r>
            <a:r>
              <a:rPr lang="en-US" altLang="en-US" sz="2800"/>
              <a:t>: </a:t>
            </a:r>
            <a:r>
              <a:rPr lang="el-GR" altLang="en-US"/>
              <a:t>μ</a:t>
            </a:r>
            <a:r>
              <a:rPr lang="en-US" altLang="en-US" sz="2800"/>
              <a:t> </a:t>
            </a:r>
            <a:r>
              <a:rPr lang="en-US" altLang="en-US" sz="2800">
                <a:cs typeface="Arial" panose="020B0604020202020204" pitchFamily="34" charset="0"/>
              </a:rPr>
              <a:t>≠</a:t>
            </a:r>
            <a:r>
              <a:rPr lang="en-US" altLang="en-US" sz="2800"/>
              <a:t> 12</a:t>
            </a:r>
          </a:p>
        </p:txBody>
      </p:sp>
      <p:sp>
        <p:nvSpPr>
          <p:cNvPr id="6191" name="Rectangle 47">
            <a:extLst>
              <a:ext uri="{FF2B5EF4-FFF2-40B4-BE49-F238E27FC236}">
                <a16:creationId xmlns:a16="http://schemas.microsoft.com/office/drawing/2014/main" id="{B7149AE6-7372-A048-9E8E-88B9DBCF7FD2}"/>
              </a:ext>
            </a:extLst>
          </p:cNvPr>
          <p:cNvSpPr>
            <a:spLocks noGrp="1" noChangeArrowheads="1"/>
          </p:cNvSpPr>
          <p:nvPr>
            <p:ph type="body" idx="1"/>
          </p:nvPr>
        </p:nvSpPr>
        <p:spPr>
          <a:xfrm>
            <a:off x="2211388" y="457200"/>
            <a:ext cx="8456612" cy="5943600"/>
          </a:xfrm>
          <a:noFill/>
          <a:ln/>
        </p:spPr>
        <p:txBody>
          <a:bodyPr/>
          <a:lstStyle/>
          <a:p>
            <a:pPr>
              <a:spcBef>
                <a:spcPct val="0"/>
              </a:spcBef>
              <a:buFontTx/>
              <a:buNone/>
            </a:pPr>
            <a:endParaRPr lang="en-US" altLang="en-US" sz="2400">
              <a:latin typeface="Arial" panose="020B0604020202020204" pitchFamily="34" charset="0"/>
            </a:endParaRPr>
          </a:p>
          <a:p>
            <a:pPr>
              <a:spcBef>
                <a:spcPct val="0"/>
              </a:spcBef>
              <a:buFontTx/>
              <a:buNone/>
            </a:pPr>
            <a:r>
              <a:rPr lang="en-US" altLang="en-US" sz="2400">
                <a:solidFill>
                  <a:srgbClr val="800000"/>
                </a:solidFill>
              </a:rPr>
              <a:t>Rejection Region or Critical Value Approach:</a:t>
            </a:r>
          </a:p>
          <a:p>
            <a:pPr>
              <a:spcBef>
                <a:spcPct val="0"/>
              </a:spcBef>
              <a:buFontTx/>
              <a:buNone/>
            </a:pPr>
            <a:r>
              <a:rPr lang="en-US" altLang="en-US" sz="2400"/>
              <a:t>Level of significance =</a:t>
            </a:r>
            <a:r>
              <a:rPr lang="en-US" altLang="en-US" sz="2400">
                <a:latin typeface="Arial" panose="020B0604020202020204" pitchFamily="34" charset="0"/>
              </a:rPr>
              <a:t> </a:t>
            </a:r>
            <a:r>
              <a:rPr lang="en-US" altLang="en-US" sz="2800" b="1" i="1">
                <a:latin typeface="Symbol" pitchFamily="2" charset="2"/>
              </a:rPr>
              <a:t>a</a:t>
            </a:r>
          </a:p>
        </p:txBody>
      </p:sp>
      <p:sp>
        <p:nvSpPr>
          <p:cNvPr id="6192" name="Rectangle 48">
            <a:extLst>
              <a:ext uri="{FF2B5EF4-FFF2-40B4-BE49-F238E27FC236}">
                <a16:creationId xmlns:a16="http://schemas.microsoft.com/office/drawing/2014/main" id="{9DB12BB7-868A-8946-A630-F63ED3D59DEC}"/>
              </a:ext>
            </a:extLst>
          </p:cNvPr>
          <p:cNvSpPr>
            <a:spLocks noChangeArrowheads="1"/>
          </p:cNvSpPr>
          <p:nvPr/>
        </p:nvSpPr>
        <p:spPr bwMode="auto">
          <a:xfrm>
            <a:off x="5943600" y="1447801"/>
            <a:ext cx="2495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altLang="en-US" sz="2000" b="1"/>
              <a:t>Non-rejection region </a:t>
            </a:r>
          </a:p>
        </p:txBody>
      </p:sp>
      <p:sp>
        <p:nvSpPr>
          <p:cNvPr id="6193" name="Line 49">
            <a:extLst>
              <a:ext uri="{FF2B5EF4-FFF2-40B4-BE49-F238E27FC236}">
                <a16:creationId xmlns:a16="http://schemas.microsoft.com/office/drawing/2014/main" id="{96D520D2-FDE6-5843-B810-5B4EF3752D3C}"/>
              </a:ext>
            </a:extLst>
          </p:cNvPr>
          <p:cNvSpPr>
            <a:spLocks noChangeShapeType="1"/>
          </p:cNvSpPr>
          <p:nvPr/>
        </p:nvSpPr>
        <p:spPr bwMode="auto">
          <a:xfrm>
            <a:off x="6477000" y="1752600"/>
            <a:ext cx="2286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10980419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a:extLst>
              <a:ext uri="{FF2B5EF4-FFF2-40B4-BE49-F238E27FC236}">
                <a16:creationId xmlns:a16="http://schemas.microsoft.com/office/drawing/2014/main" id="{1EA2E56B-21F9-C64F-8C29-BC70C52DB953}"/>
              </a:ext>
            </a:extLst>
          </p:cNvPr>
          <p:cNvSpPr>
            <a:spLocks noGrp="1" noChangeArrowheads="1"/>
          </p:cNvSpPr>
          <p:nvPr>
            <p:ph type="body" idx="1"/>
          </p:nvPr>
        </p:nvSpPr>
        <p:spPr>
          <a:xfrm>
            <a:off x="2209800" y="381000"/>
            <a:ext cx="7772400" cy="6172200"/>
          </a:xfrm>
        </p:spPr>
        <p:txBody>
          <a:bodyPr/>
          <a:lstStyle/>
          <a:p>
            <a:r>
              <a:rPr lang="en-US" altLang="en-US">
                <a:solidFill>
                  <a:srgbClr val="800000"/>
                </a:solidFill>
              </a:rPr>
              <a:t>P-Value Approach –</a:t>
            </a:r>
          </a:p>
          <a:p>
            <a:pPr lvl="2"/>
            <a:r>
              <a:rPr lang="en-US" altLang="en-US" sz="2000">
                <a:solidFill>
                  <a:srgbClr val="660033"/>
                </a:solidFill>
              </a:rPr>
              <a:t>P-value=Max. Probability of (Type I Error), calculated from the sample.</a:t>
            </a:r>
          </a:p>
          <a:p>
            <a:r>
              <a:rPr lang="en-US" altLang="en-US" sz="2400"/>
              <a:t>Given the sample information what is the size of blue are?</a:t>
            </a:r>
          </a:p>
        </p:txBody>
      </p:sp>
      <p:sp>
        <p:nvSpPr>
          <p:cNvPr id="36868" name="Freeform 4">
            <a:extLst>
              <a:ext uri="{FF2B5EF4-FFF2-40B4-BE49-F238E27FC236}">
                <a16:creationId xmlns:a16="http://schemas.microsoft.com/office/drawing/2014/main" id="{2D1E3BBF-DB2A-4E4B-AD73-3943D892D549}"/>
              </a:ext>
            </a:extLst>
          </p:cNvPr>
          <p:cNvSpPr>
            <a:spLocks/>
          </p:cNvSpPr>
          <p:nvPr/>
        </p:nvSpPr>
        <p:spPr bwMode="auto">
          <a:xfrm>
            <a:off x="5486401" y="5638801"/>
            <a:ext cx="912813" cy="455613"/>
          </a:xfrm>
          <a:custGeom>
            <a:avLst/>
            <a:gdLst>
              <a:gd name="T0" fmla="*/ 0 w 574"/>
              <a:gd name="T1" fmla="*/ 282 h 287"/>
              <a:gd name="T2" fmla="*/ 48 w 574"/>
              <a:gd name="T3" fmla="*/ 240 h 287"/>
              <a:gd name="T4" fmla="*/ 246 w 574"/>
              <a:gd name="T5" fmla="*/ 207 h 287"/>
              <a:gd name="T6" fmla="*/ 345 w 574"/>
              <a:gd name="T7" fmla="*/ 174 h 287"/>
              <a:gd name="T8" fmla="*/ 456 w 574"/>
              <a:gd name="T9" fmla="*/ 105 h 287"/>
              <a:gd name="T10" fmla="*/ 574 w 574"/>
              <a:gd name="T11" fmla="*/ 0 h 287"/>
              <a:gd name="T12" fmla="*/ 574 w 574"/>
              <a:gd name="T13" fmla="*/ 287 h 287"/>
              <a:gd name="T14" fmla="*/ 0 w 574"/>
              <a:gd name="T15" fmla="*/ 287 h 287"/>
              <a:gd name="T16" fmla="*/ 0 w 574"/>
              <a:gd name="T17" fmla="*/ 282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4" h="287">
                <a:moveTo>
                  <a:pt x="0" y="282"/>
                </a:moveTo>
                <a:lnTo>
                  <a:pt x="48" y="240"/>
                </a:lnTo>
                <a:lnTo>
                  <a:pt x="246" y="207"/>
                </a:lnTo>
                <a:lnTo>
                  <a:pt x="345" y="174"/>
                </a:lnTo>
                <a:lnTo>
                  <a:pt x="456" y="105"/>
                </a:lnTo>
                <a:lnTo>
                  <a:pt x="574" y="0"/>
                </a:lnTo>
                <a:lnTo>
                  <a:pt x="574" y="287"/>
                </a:lnTo>
                <a:lnTo>
                  <a:pt x="0" y="287"/>
                </a:lnTo>
                <a:lnTo>
                  <a:pt x="0" y="282"/>
                </a:lnTo>
              </a:path>
            </a:pathLst>
          </a:custGeom>
          <a:solidFill>
            <a:srgbClr val="C3DBFF"/>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69" name="Freeform 5">
            <a:extLst>
              <a:ext uri="{FF2B5EF4-FFF2-40B4-BE49-F238E27FC236}">
                <a16:creationId xmlns:a16="http://schemas.microsoft.com/office/drawing/2014/main" id="{849E4657-A552-8E44-ABF5-C808B99B6694}"/>
              </a:ext>
            </a:extLst>
          </p:cNvPr>
          <p:cNvSpPr>
            <a:spLocks/>
          </p:cNvSpPr>
          <p:nvPr/>
        </p:nvSpPr>
        <p:spPr bwMode="auto">
          <a:xfrm>
            <a:off x="5562600" y="5105400"/>
            <a:ext cx="1447800" cy="914400"/>
          </a:xfrm>
          <a:custGeom>
            <a:avLst/>
            <a:gdLst>
              <a:gd name="T0" fmla="*/ 0 w 600"/>
              <a:gd name="T1" fmla="*/ 575 h 576"/>
              <a:gd name="T2" fmla="*/ 63 w 600"/>
              <a:gd name="T3" fmla="*/ 570 h 576"/>
              <a:gd name="T4" fmla="*/ 95 w 600"/>
              <a:gd name="T5" fmla="*/ 562 h 576"/>
              <a:gd name="T6" fmla="*/ 127 w 600"/>
              <a:gd name="T7" fmla="*/ 553 h 576"/>
              <a:gd name="T8" fmla="*/ 158 w 600"/>
              <a:gd name="T9" fmla="*/ 540 h 576"/>
              <a:gd name="T10" fmla="*/ 190 w 600"/>
              <a:gd name="T11" fmla="*/ 521 h 576"/>
              <a:gd name="T12" fmla="*/ 222 w 600"/>
              <a:gd name="T13" fmla="*/ 498 h 576"/>
              <a:gd name="T14" fmla="*/ 284 w 600"/>
              <a:gd name="T15" fmla="*/ 432 h 576"/>
              <a:gd name="T16" fmla="*/ 347 w 600"/>
              <a:gd name="T17" fmla="*/ 338 h 576"/>
              <a:gd name="T18" fmla="*/ 410 w 600"/>
              <a:gd name="T19" fmla="*/ 224 h 576"/>
              <a:gd name="T20" fmla="*/ 441 w 600"/>
              <a:gd name="T21" fmla="*/ 167 h 576"/>
              <a:gd name="T22" fmla="*/ 473 w 600"/>
              <a:gd name="T23" fmla="*/ 114 h 576"/>
              <a:gd name="T24" fmla="*/ 505 w 600"/>
              <a:gd name="T25" fmla="*/ 67 h 576"/>
              <a:gd name="T26" fmla="*/ 535 w 600"/>
              <a:gd name="T27" fmla="*/ 31 h 576"/>
              <a:gd name="T28" fmla="*/ 567 w 600"/>
              <a:gd name="T29" fmla="*/ 8 h 576"/>
              <a:gd name="T30" fmla="*/ 599 w 600"/>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0" name="Freeform 6">
            <a:extLst>
              <a:ext uri="{FF2B5EF4-FFF2-40B4-BE49-F238E27FC236}">
                <a16:creationId xmlns:a16="http://schemas.microsoft.com/office/drawing/2014/main" id="{B634CE74-53B7-D94A-9FA7-052B7FCC7062}"/>
              </a:ext>
            </a:extLst>
          </p:cNvPr>
          <p:cNvSpPr>
            <a:spLocks/>
          </p:cNvSpPr>
          <p:nvPr/>
        </p:nvSpPr>
        <p:spPr bwMode="auto">
          <a:xfrm>
            <a:off x="7010400" y="5105400"/>
            <a:ext cx="1447800" cy="914400"/>
          </a:xfrm>
          <a:custGeom>
            <a:avLst/>
            <a:gdLst>
              <a:gd name="T0" fmla="*/ 575 w 576"/>
              <a:gd name="T1" fmla="*/ 575 h 576"/>
              <a:gd name="T2" fmla="*/ 515 w 576"/>
              <a:gd name="T3" fmla="*/ 570 h 576"/>
              <a:gd name="T4" fmla="*/ 484 w 576"/>
              <a:gd name="T5" fmla="*/ 562 h 576"/>
              <a:gd name="T6" fmla="*/ 455 w 576"/>
              <a:gd name="T7" fmla="*/ 553 h 576"/>
              <a:gd name="T8" fmla="*/ 424 w 576"/>
              <a:gd name="T9" fmla="*/ 540 h 576"/>
              <a:gd name="T10" fmla="*/ 393 w 576"/>
              <a:gd name="T11" fmla="*/ 521 h 576"/>
              <a:gd name="T12" fmla="*/ 364 w 576"/>
              <a:gd name="T13" fmla="*/ 498 h 576"/>
              <a:gd name="T14" fmla="*/ 303 w 576"/>
              <a:gd name="T15" fmla="*/ 432 h 576"/>
              <a:gd name="T16" fmla="*/ 242 w 576"/>
              <a:gd name="T17" fmla="*/ 338 h 576"/>
              <a:gd name="T18" fmla="*/ 182 w 576"/>
              <a:gd name="T19" fmla="*/ 224 h 576"/>
              <a:gd name="T20" fmla="*/ 151 w 576"/>
              <a:gd name="T21" fmla="*/ 167 h 576"/>
              <a:gd name="T22" fmla="*/ 120 w 576"/>
              <a:gd name="T23" fmla="*/ 114 h 576"/>
              <a:gd name="T24" fmla="*/ 91 w 576"/>
              <a:gd name="T25" fmla="*/ 67 h 576"/>
              <a:gd name="T26" fmla="*/ 60 w 576"/>
              <a:gd name="T27" fmla="*/ 31 h 576"/>
              <a:gd name="T28" fmla="*/ 30 w 576"/>
              <a:gd name="T29" fmla="*/ 8 h 576"/>
              <a:gd name="T30" fmla="*/ 0 w 576"/>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1" name="Rectangle 7">
            <a:extLst>
              <a:ext uri="{FF2B5EF4-FFF2-40B4-BE49-F238E27FC236}">
                <a16:creationId xmlns:a16="http://schemas.microsoft.com/office/drawing/2014/main" id="{6E93018C-875E-2744-915F-2782CAAA38D4}"/>
              </a:ext>
            </a:extLst>
          </p:cNvPr>
          <p:cNvSpPr>
            <a:spLocks noChangeArrowheads="1"/>
          </p:cNvSpPr>
          <p:nvPr/>
        </p:nvSpPr>
        <p:spPr bwMode="auto">
          <a:xfrm>
            <a:off x="2278064" y="4991100"/>
            <a:ext cx="2065337"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110000"/>
              </a:lnSpc>
              <a:spcBef>
                <a:spcPct val="50000"/>
              </a:spcBef>
            </a:pPr>
            <a:r>
              <a:rPr lang="en-US" altLang="en-US" sz="2800"/>
              <a:t>H</a:t>
            </a:r>
            <a:r>
              <a:rPr lang="en-US" altLang="en-US" sz="2800" baseline="-25000"/>
              <a:t>0</a:t>
            </a:r>
            <a:r>
              <a:rPr lang="en-US" altLang="en-US" sz="2800"/>
              <a:t>: </a:t>
            </a:r>
            <a:r>
              <a:rPr lang="el-GR" altLang="en-US" sz="2800">
                <a:cs typeface="Arial" panose="020B0604020202020204" pitchFamily="34" charset="0"/>
              </a:rPr>
              <a:t>μ</a:t>
            </a:r>
            <a:r>
              <a:rPr lang="en-US" altLang="en-US" sz="2800"/>
              <a:t> </a:t>
            </a:r>
            <a:r>
              <a:rPr lang="en-US" altLang="en-US" sz="2800">
                <a:cs typeface="Arial" panose="020B0604020202020204" pitchFamily="34" charset="0"/>
              </a:rPr>
              <a:t>≥</a:t>
            </a:r>
            <a:r>
              <a:rPr lang="en-US" altLang="en-US" sz="2800"/>
              <a:t> 12   H</a:t>
            </a:r>
            <a:r>
              <a:rPr lang="en-US" altLang="en-US" sz="2800" baseline="-25000"/>
              <a:t>1</a:t>
            </a:r>
            <a:r>
              <a:rPr lang="en-US" altLang="en-US" sz="2800"/>
              <a:t>: </a:t>
            </a:r>
            <a:r>
              <a:rPr lang="el-GR" altLang="en-US" sz="2800">
                <a:cs typeface="Arial" panose="020B0604020202020204" pitchFamily="34" charset="0"/>
              </a:rPr>
              <a:t>μ</a:t>
            </a:r>
            <a:r>
              <a:rPr lang="en-US" altLang="en-US" sz="2800"/>
              <a:t> &lt; 12</a:t>
            </a:r>
          </a:p>
        </p:txBody>
      </p:sp>
      <p:sp>
        <p:nvSpPr>
          <p:cNvPr id="36872" name="Line 8">
            <a:extLst>
              <a:ext uri="{FF2B5EF4-FFF2-40B4-BE49-F238E27FC236}">
                <a16:creationId xmlns:a16="http://schemas.microsoft.com/office/drawing/2014/main" id="{4D1CF131-6110-8943-AD81-E0EEFB590B4E}"/>
              </a:ext>
            </a:extLst>
          </p:cNvPr>
          <p:cNvSpPr>
            <a:spLocks noChangeShapeType="1"/>
          </p:cNvSpPr>
          <p:nvPr/>
        </p:nvSpPr>
        <p:spPr bwMode="auto">
          <a:xfrm>
            <a:off x="5486400" y="6096000"/>
            <a:ext cx="3048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3" name="Rectangle 9">
            <a:extLst>
              <a:ext uri="{FF2B5EF4-FFF2-40B4-BE49-F238E27FC236}">
                <a16:creationId xmlns:a16="http://schemas.microsoft.com/office/drawing/2014/main" id="{FD8153BF-0F14-D54F-99EA-3C0E4DC39ECE}"/>
              </a:ext>
            </a:extLst>
          </p:cNvPr>
          <p:cNvSpPr>
            <a:spLocks noChangeArrowheads="1"/>
          </p:cNvSpPr>
          <p:nvPr/>
        </p:nvSpPr>
        <p:spPr bwMode="auto">
          <a:xfrm>
            <a:off x="2286001" y="3581400"/>
            <a:ext cx="2144713"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110000"/>
              </a:lnSpc>
              <a:spcBef>
                <a:spcPct val="50000"/>
              </a:spcBef>
            </a:pPr>
            <a:r>
              <a:rPr lang="en-US" altLang="en-US" sz="2800"/>
              <a:t>H</a:t>
            </a:r>
            <a:r>
              <a:rPr lang="en-US" altLang="en-US" sz="2800" baseline="-25000"/>
              <a:t>0</a:t>
            </a:r>
            <a:r>
              <a:rPr lang="en-US" altLang="en-US" sz="2800"/>
              <a:t>: </a:t>
            </a:r>
            <a:r>
              <a:rPr lang="el-GR" altLang="en-US"/>
              <a:t>μ</a:t>
            </a:r>
            <a:r>
              <a:rPr lang="en-US" altLang="en-US" sz="2800"/>
              <a:t> </a:t>
            </a:r>
            <a:r>
              <a:rPr lang="en-US" altLang="en-US" sz="2800">
                <a:cs typeface="Arial" panose="020B0604020202020204" pitchFamily="34" charset="0"/>
              </a:rPr>
              <a:t>≤</a:t>
            </a:r>
            <a:r>
              <a:rPr lang="en-US" altLang="en-US" sz="2800"/>
              <a:t> 12  H</a:t>
            </a:r>
            <a:r>
              <a:rPr lang="en-US" altLang="en-US" sz="2800" baseline="-25000"/>
              <a:t>1</a:t>
            </a:r>
            <a:r>
              <a:rPr lang="en-US" altLang="en-US" sz="2800"/>
              <a:t>: </a:t>
            </a:r>
            <a:r>
              <a:rPr lang="el-GR" altLang="en-US"/>
              <a:t>μ</a:t>
            </a:r>
            <a:r>
              <a:rPr lang="en-US" altLang="en-US" sz="2800"/>
              <a:t> &gt; 12</a:t>
            </a:r>
          </a:p>
        </p:txBody>
      </p:sp>
      <p:sp>
        <p:nvSpPr>
          <p:cNvPr id="36879" name="Line 15">
            <a:extLst>
              <a:ext uri="{FF2B5EF4-FFF2-40B4-BE49-F238E27FC236}">
                <a16:creationId xmlns:a16="http://schemas.microsoft.com/office/drawing/2014/main" id="{668732A4-9DB4-EE4E-8A15-D7ABA4C1DAF6}"/>
              </a:ext>
            </a:extLst>
          </p:cNvPr>
          <p:cNvSpPr>
            <a:spLocks noChangeShapeType="1"/>
          </p:cNvSpPr>
          <p:nvPr/>
        </p:nvSpPr>
        <p:spPr bwMode="auto">
          <a:xfrm>
            <a:off x="7010400" y="5105400"/>
            <a:ext cx="0" cy="990600"/>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880" name="Freeform 16">
            <a:extLst>
              <a:ext uri="{FF2B5EF4-FFF2-40B4-BE49-F238E27FC236}">
                <a16:creationId xmlns:a16="http://schemas.microsoft.com/office/drawing/2014/main" id="{FCF83D09-6A5B-2B47-ACA4-A51867B2D3E5}"/>
              </a:ext>
            </a:extLst>
          </p:cNvPr>
          <p:cNvSpPr>
            <a:spLocks/>
          </p:cNvSpPr>
          <p:nvPr/>
        </p:nvSpPr>
        <p:spPr bwMode="auto">
          <a:xfrm flipH="1">
            <a:off x="7620001" y="4114801"/>
            <a:ext cx="919163" cy="455613"/>
          </a:xfrm>
          <a:custGeom>
            <a:avLst/>
            <a:gdLst>
              <a:gd name="T0" fmla="*/ 0 w 574"/>
              <a:gd name="T1" fmla="*/ 282 h 287"/>
              <a:gd name="T2" fmla="*/ 48 w 574"/>
              <a:gd name="T3" fmla="*/ 240 h 287"/>
              <a:gd name="T4" fmla="*/ 246 w 574"/>
              <a:gd name="T5" fmla="*/ 207 h 287"/>
              <a:gd name="T6" fmla="*/ 345 w 574"/>
              <a:gd name="T7" fmla="*/ 174 h 287"/>
              <a:gd name="T8" fmla="*/ 456 w 574"/>
              <a:gd name="T9" fmla="*/ 105 h 287"/>
              <a:gd name="T10" fmla="*/ 574 w 574"/>
              <a:gd name="T11" fmla="*/ 0 h 287"/>
              <a:gd name="T12" fmla="*/ 574 w 574"/>
              <a:gd name="T13" fmla="*/ 287 h 287"/>
              <a:gd name="T14" fmla="*/ 0 w 574"/>
              <a:gd name="T15" fmla="*/ 287 h 287"/>
              <a:gd name="T16" fmla="*/ 0 w 574"/>
              <a:gd name="T17" fmla="*/ 282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4" h="287">
                <a:moveTo>
                  <a:pt x="0" y="282"/>
                </a:moveTo>
                <a:lnTo>
                  <a:pt x="48" y="240"/>
                </a:lnTo>
                <a:lnTo>
                  <a:pt x="246" y="207"/>
                </a:lnTo>
                <a:lnTo>
                  <a:pt x="345" y="174"/>
                </a:lnTo>
                <a:lnTo>
                  <a:pt x="456" y="105"/>
                </a:lnTo>
                <a:lnTo>
                  <a:pt x="574" y="0"/>
                </a:lnTo>
                <a:lnTo>
                  <a:pt x="574" y="287"/>
                </a:lnTo>
                <a:lnTo>
                  <a:pt x="0" y="287"/>
                </a:lnTo>
                <a:lnTo>
                  <a:pt x="0" y="282"/>
                </a:lnTo>
              </a:path>
            </a:pathLst>
          </a:custGeom>
          <a:solidFill>
            <a:srgbClr val="C3DBFF"/>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1" name="Freeform 17">
            <a:extLst>
              <a:ext uri="{FF2B5EF4-FFF2-40B4-BE49-F238E27FC236}">
                <a16:creationId xmlns:a16="http://schemas.microsoft.com/office/drawing/2014/main" id="{A3A18451-C0C8-AF42-84D5-E784F102B49B}"/>
              </a:ext>
            </a:extLst>
          </p:cNvPr>
          <p:cNvSpPr>
            <a:spLocks/>
          </p:cNvSpPr>
          <p:nvPr/>
        </p:nvSpPr>
        <p:spPr bwMode="auto">
          <a:xfrm>
            <a:off x="5562600" y="3581400"/>
            <a:ext cx="1447800" cy="914400"/>
          </a:xfrm>
          <a:custGeom>
            <a:avLst/>
            <a:gdLst>
              <a:gd name="T0" fmla="*/ 0 w 600"/>
              <a:gd name="T1" fmla="*/ 575 h 576"/>
              <a:gd name="T2" fmla="*/ 63 w 600"/>
              <a:gd name="T3" fmla="*/ 570 h 576"/>
              <a:gd name="T4" fmla="*/ 95 w 600"/>
              <a:gd name="T5" fmla="*/ 562 h 576"/>
              <a:gd name="T6" fmla="*/ 127 w 600"/>
              <a:gd name="T7" fmla="*/ 553 h 576"/>
              <a:gd name="T8" fmla="*/ 158 w 600"/>
              <a:gd name="T9" fmla="*/ 540 h 576"/>
              <a:gd name="T10" fmla="*/ 190 w 600"/>
              <a:gd name="T11" fmla="*/ 521 h 576"/>
              <a:gd name="T12" fmla="*/ 222 w 600"/>
              <a:gd name="T13" fmla="*/ 498 h 576"/>
              <a:gd name="T14" fmla="*/ 284 w 600"/>
              <a:gd name="T15" fmla="*/ 432 h 576"/>
              <a:gd name="T16" fmla="*/ 347 w 600"/>
              <a:gd name="T17" fmla="*/ 338 h 576"/>
              <a:gd name="T18" fmla="*/ 410 w 600"/>
              <a:gd name="T19" fmla="*/ 224 h 576"/>
              <a:gd name="T20" fmla="*/ 441 w 600"/>
              <a:gd name="T21" fmla="*/ 167 h 576"/>
              <a:gd name="T22" fmla="*/ 473 w 600"/>
              <a:gd name="T23" fmla="*/ 114 h 576"/>
              <a:gd name="T24" fmla="*/ 505 w 600"/>
              <a:gd name="T25" fmla="*/ 67 h 576"/>
              <a:gd name="T26" fmla="*/ 535 w 600"/>
              <a:gd name="T27" fmla="*/ 31 h 576"/>
              <a:gd name="T28" fmla="*/ 567 w 600"/>
              <a:gd name="T29" fmla="*/ 8 h 576"/>
              <a:gd name="T30" fmla="*/ 599 w 600"/>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2" name="Freeform 18">
            <a:extLst>
              <a:ext uri="{FF2B5EF4-FFF2-40B4-BE49-F238E27FC236}">
                <a16:creationId xmlns:a16="http://schemas.microsoft.com/office/drawing/2014/main" id="{9ADA16B8-13D2-8446-9E85-47AF4F40269B}"/>
              </a:ext>
            </a:extLst>
          </p:cNvPr>
          <p:cNvSpPr>
            <a:spLocks/>
          </p:cNvSpPr>
          <p:nvPr/>
        </p:nvSpPr>
        <p:spPr bwMode="auto">
          <a:xfrm>
            <a:off x="7010400" y="3581400"/>
            <a:ext cx="1447800" cy="914400"/>
          </a:xfrm>
          <a:custGeom>
            <a:avLst/>
            <a:gdLst>
              <a:gd name="T0" fmla="*/ 575 w 576"/>
              <a:gd name="T1" fmla="*/ 575 h 576"/>
              <a:gd name="T2" fmla="*/ 515 w 576"/>
              <a:gd name="T3" fmla="*/ 570 h 576"/>
              <a:gd name="T4" fmla="*/ 484 w 576"/>
              <a:gd name="T5" fmla="*/ 562 h 576"/>
              <a:gd name="T6" fmla="*/ 455 w 576"/>
              <a:gd name="T7" fmla="*/ 553 h 576"/>
              <a:gd name="T8" fmla="*/ 424 w 576"/>
              <a:gd name="T9" fmla="*/ 540 h 576"/>
              <a:gd name="T10" fmla="*/ 393 w 576"/>
              <a:gd name="T11" fmla="*/ 521 h 576"/>
              <a:gd name="T12" fmla="*/ 364 w 576"/>
              <a:gd name="T13" fmla="*/ 498 h 576"/>
              <a:gd name="T14" fmla="*/ 303 w 576"/>
              <a:gd name="T15" fmla="*/ 432 h 576"/>
              <a:gd name="T16" fmla="*/ 242 w 576"/>
              <a:gd name="T17" fmla="*/ 338 h 576"/>
              <a:gd name="T18" fmla="*/ 182 w 576"/>
              <a:gd name="T19" fmla="*/ 224 h 576"/>
              <a:gd name="T20" fmla="*/ 151 w 576"/>
              <a:gd name="T21" fmla="*/ 167 h 576"/>
              <a:gd name="T22" fmla="*/ 120 w 576"/>
              <a:gd name="T23" fmla="*/ 114 h 576"/>
              <a:gd name="T24" fmla="*/ 91 w 576"/>
              <a:gd name="T25" fmla="*/ 67 h 576"/>
              <a:gd name="T26" fmla="*/ 60 w 576"/>
              <a:gd name="T27" fmla="*/ 31 h 576"/>
              <a:gd name="T28" fmla="*/ 30 w 576"/>
              <a:gd name="T29" fmla="*/ 8 h 576"/>
              <a:gd name="T30" fmla="*/ 0 w 576"/>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3" name="Line 19">
            <a:extLst>
              <a:ext uri="{FF2B5EF4-FFF2-40B4-BE49-F238E27FC236}">
                <a16:creationId xmlns:a16="http://schemas.microsoft.com/office/drawing/2014/main" id="{12298A5E-9516-B643-BD2F-52F054850312}"/>
              </a:ext>
            </a:extLst>
          </p:cNvPr>
          <p:cNvSpPr>
            <a:spLocks noChangeShapeType="1"/>
          </p:cNvSpPr>
          <p:nvPr/>
        </p:nvSpPr>
        <p:spPr bwMode="auto">
          <a:xfrm>
            <a:off x="5486400" y="4572000"/>
            <a:ext cx="3048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84" name="Rectangle 20">
            <a:extLst>
              <a:ext uri="{FF2B5EF4-FFF2-40B4-BE49-F238E27FC236}">
                <a16:creationId xmlns:a16="http://schemas.microsoft.com/office/drawing/2014/main" id="{A2EE131D-B130-2549-AC70-8FEAB6DBC0CD}"/>
              </a:ext>
            </a:extLst>
          </p:cNvPr>
          <p:cNvSpPr>
            <a:spLocks noChangeArrowheads="1"/>
          </p:cNvSpPr>
          <p:nvPr/>
        </p:nvSpPr>
        <p:spPr bwMode="auto">
          <a:xfrm>
            <a:off x="6858000" y="4495800"/>
            <a:ext cx="304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000" b="1"/>
              <a:t>0</a:t>
            </a:r>
          </a:p>
        </p:txBody>
      </p:sp>
      <p:sp>
        <p:nvSpPr>
          <p:cNvPr id="36886" name="Line 22">
            <a:extLst>
              <a:ext uri="{FF2B5EF4-FFF2-40B4-BE49-F238E27FC236}">
                <a16:creationId xmlns:a16="http://schemas.microsoft.com/office/drawing/2014/main" id="{8AD6D910-1387-2345-8C50-B400858BFE33}"/>
              </a:ext>
            </a:extLst>
          </p:cNvPr>
          <p:cNvSpPr>
            <a:spLocks noChangeShapeType="1"/>
          </p:cNvSpPr>
          <p:nvPr/>
        </p:nvSpPr>
        <p:spPr bwMode="auto">
          <a:xfrm>
            <a:off x="7010400" y="3581400"/>
            <a:ext cx="0" cy="990600"/>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888" name="Rectangle 24">
            <a:extLst>
              <a:ext uri="{FF2B5EF4-FFF2-40B4-BE49-F238E27FC236}">
                <a16:creationId xmlns:a16="http://schemas.microsoft.com/office/drawing/2014/main" id="{5E08ABC6-B20F-A641-AF38-2B7A508D3631}"/>
              </a:ext>
            </a:extLst>
          </p:cNvPr>
          <p:cNvSpPr>
            <a:spLocks noChangeArrowheads="1"/>
          </p:cNvSpPr>
          <p:nvPr/>
        </p:nvSpPr>
        <p:spPr bwMode="auto">
          <a:xfrm>
            <a:off x="3810000" y="4572001"/>
            <a:ext cx="1524000" cy="333375"/>
          </a:xfrm>
          <a:prstGeom prst="rect">
            <a:avLst/>
          </a:prstGeom>
          <a:noFill/>
          <a:ln>
            <a:noFill/>
          </a:ln>
          <a:effectLst/>
          <a:extLst>
            <a:ext uri="{909E8E84-426E-40DD-AFC4-6F175D3DCCD1}">
              <a14:hiddenFill xmlns:a14="http://schemas.microsoft.com/office/drawing/2010/main">
                <a:solidFill>
                  <a:srgbClr val="C3DB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spcBef>
                <a:spcPct val="50000"/>
              </a:spcBef>
            </a:pPr>
            <a:r>
              <a:rPr lang="en-US" altLang="en-US" sz="1600"/>
              <a:t>Upper-tail test</a:t>
            </a:r>
          </a:p>
        </p:txBody>
      </p:sp>
      <p:sp>
        <p:nvSpPr>
          <p:cNvPr id="36889" name="Rectangle 25">
            <a:extLst>
              <a:ext uri="{FF2B5EF4-FFF2-40B4-BE49-F238E27FC236}">
                <a16:creationId xmlns:a16="http://schemas.microsoft.com/office/drawing/2014/main" id="{0AFBA10F-BDED-6245-9223-EABC754BE0C7}"/>
              </a:ext>
            </a:extLst>
          </p:cNvPr>
          <p:cNvSpPr>
            <a:spLocks noChangeArrowheads="1"/>
          </p:cNvSpPr>
          <p:nvPr/>
        </p:nvSpPr>
        <p:spPr bwMode="auto">
          <a:xfrm>
            <a:off x="3810000" y="3048001"/>
            <a:ext cx="1524000" cy="333375"/>
          </a:xfrm>
          <a:prstGeom prst="rect">
            <a:avLst/>
          </a:prstGeom>
          <a:noFill/>
          <a:ln>
            <a:noFill/>
          </a:ln>
          <a:effectLst/>
          <a:extLst>
            <a:ext uri="{909E8E84-426E-40DD-AFC4-6F175D3DCCD1}">
              <a14:hiddenFill xmlns:a14="http://schemas.microsoft.com/office/drawing/2010/main">
                <a:solidFill>
                  <a:srgbClr val="C3DB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spcBef>
                <a:spcPct val="50000"/>
              </a:spcBef>
            </a:pPr>
            <a:r>
              <a:rPr lang="en-US" altLang="en-US" sz="1600"/>
              <a:t>Two-tail test</a:t>
            </a:r>
          </a:p>
        </p:txBody>
      </p:sp>
      <p:sp>
        <p:nvSpPr>
          <p:cNvPr id="36891" name="Freeform 27">
            <a:extLst>
              <a:ext uri="{FF2B5EF4-FFF2-40B4-BE49-F238E27FC236}">
                <a16:creationId xmlns:a16="http://schemas.microsoft.com/office/drawing/2014/main" id="{894B0ACD-C76B-1545-9208-A208E6867CE5}"/>
              </a:ext>
            </a:extLst>
          </p:cNvPr>
          <p:cNvSpPr>
            <a:spLocks/>
          </p:cNvSpPr>
          <p:nvPr/>
        </p:nvSpPr>
        <p:spPr bwMode="auto">
          <a:xfrm>
            <a:off x="7772400" y="2828925"/>
            <a:ext cx="762000" cy="304800"/>
          </a:xfrm>
          <a:custGeom>
            <a:avLst/>
            <a:gdLst>
              <a:gd name="T0" fmla="*/ 480 w 480"/>
              <a:gd name="T1" fmla="*/ 180 h 192"/>
              <a:gd name="T2" fmla="*/ 432 w 480"/>
              <a:gd name="T3" fmla="*/ 138 h 192"/>
              <a:gd name="T4" fmla="*/ 233 w 480"/>
              <a:gd name="T5" fmla="*/ 105 h 192"/>
              <a:gd name="T6" fmla="*/ 134 w 480"/>
              <a:gd name="T7" fmla="*/ 72 h 192"/>
              <a:gd name="T8" fmla="*/ 22 w 480"/>
              <a:gd name="T9" fmla="*/ 3 h 192"/>
              <a:gd name="T10" fmla="*/ 0 w 480"/>
              <a:gd name="T11" fmla="*/ 0 h 192"/>
              <a:gd name="T12" fmla="*/ 12 w 480"/>
              <a:gd name="T13" fmla="*/ 192 h 192"/>
              <a:gd name="T14" fmla="*/ 480 w 480"/>
              <a:gd name="T15" fmla="*/ 185 h 192"/>
              <a:gd name="T16" fmla="*/ 480 w 480"/>
              <a:gd name="T17" fmla="*/ 18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0" h="192">
                <a:moveTo>
                  <a:pt x="480" y="180"/>
                </a:moveTo>
                <a:lnTo>
                  <a:pt x="432" y="138"/>
                </a:lnTo>
                <a:lnTo>
                  <a:pt x="233" y="105"/>
                </a:lnTo>
                <a:lnTo>
                  <a:pt x="134" y="72"/>
                </a:lnTo>
                <a:lnTo>
                  <a:pt x="22" y="3"/>
                </a:lnTo>
                <a:lnTo>
                  <a:pt x="0" y="0"/>
                </a:lnTo>
                <a:lnTo>
                  <a:pt x="12" y="192"/>
                </a:lnTo>
                <a:lnTo>
                  <a:pt x="480" y="185"/>
                </a:lnTo>
                <a:lnTo>
                  <a:pt x="480" y="180"/>
                </a:lnTo>
              </a:path>
            </a:pathLst>
          </a:custGeom>
          <a:solidFill>
            <a:srgbClr val="C3DBFF"/>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93" name="Freeform 29">
            <a:extLst>
              <a:ext uri="{FF2B5EF4-FFF2-40B4-BE49-F238E27FC236}">
                <a16:creationId xmlns:a16="http://schemas.microsoft.com/office/drawing/2014/main" id="{BA41C8C1-D23A-AC45-A1D3-6C60D5D93501}"/>
              </a:ext>
            </a:extLst>
          </p:cNvPr>
          <p:cNvSpPr>
            <a:spLocks/>
          </p:cNvSpPr>
          <p:nvPr/>
        </p:nvSpPr>
        <p:spPr bwMode="auto">
          <a:xfrm>
            <a:off x="5486401" y="2819401"/>
            <a:ext cx="754063" cy="303213"/>
          </a:xfrm>
          <a:custGeom>
            <a:avLst/>
            <a:gdLst>
              <a:gd name="T0" fmla="*/ 0 w 474"/>
              <a:gd name="T1" fmla="*/ 186 h 191"/>
              <a:gd name="T2" fmla="*/ 48 w 474"/>
              <a:gd name="T3" fmla="*/ 144 h 191"/>
              <a:gd name="T4" fmla="*/ 246 w 474"/>
              <a:gd name="T5" fmla="*/ 111 h 191"/>
              <a:gd name="T6" fmla="*/ 345 w 474"/>
              <a:gd name="T7" fmla="*/ 78 h 191"/>
              <a:gd name="T8" fmla="*/ 456 w 474"/>
              <a:gd name="T9" fmla="*/ 9 h 191"/>
              <a:gd name="T10" fmla="*/ 474 w 474"/>
              <a:gd name="T11" fmla="*/ 0 h 191"/>
              <a:gd name="T12" fmla="*/ 468 w 474"/>
              <a:gd name="T13" fmla="*/ 186 h 191"/>
              <a:gd name="T14" fmla="*/ 0 w 474"/>
              <a:gd name="T15" fmla="*/ 191 h 191"/>
              <a:gd name="T16" fmla="*/ 0 w 474"/>
              <a:gd name="T17" fmla="*/ 186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191">
                <a:moveTo>
                  <a:pt x="0" y="186"/>
                </a:moveTo>
                <a:lnTo>
                  <a:pt x="48" y="144"/>
                </a:lnTo>
                <a:lnTo>
                  <a:pt x="246" y="111"/>
                </a:lnTo>
                <a:lnTo>
                  <a:pt x="345" y="78"/>
                </a:lnTo>
                <a:lnTo>
                  <a:pt x="456" y="9"/>
                </a:lnTo>
                <a:lnTo>
                  <a:pt x="474" y="0"/>
                </a:lnTo>
                <a:lnTo>
                  <a:pt x="468" y="186"/>
                </a:lnTo>
                <a:lnTo>
                  <a:pt x="0" y="191"/>
                </a:lnTo>
                <a:lnTo>
                  <a:pt x="0" y="186"/>
                </a:lnTo>
              </a:path>
            </a:pathLst>
          </a:custGeom>
          <a:solidFill>
            <a:srgbClr val="C3DBFF"/>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94" name="Freeform 30">
            <a:extLst>
              <a:ext uri="{FF2B5EF4-FFF2-40B4-BE49-F238E27FC236}">
                <a16:creationId xmlns:a16="http://schemas.microsoft.com/office/drawing/2014/main" id="{E551C9F1-F28B-8E44-8A26-BFBA7558E129}"/>
              </a:ext>
            </a:extLst>
          </p:cNvPr>
          <p:cNvSpPr>
            <a:spLocks/>
          </p:cNvSpPr>
          <p:nvPr/>
        </p:nvSpPr>
        <p:spPr bwMode="auto">
          <a:xfrm>
            <a:off x="5562600" y="2133600"/>
            <a:ext cx="1447800" cy="914400"/>
          </a:xfrm>
          <a:custGeom>
            <a:avLst/>
            <a:gdLst>
              <a:gd name="T0" fmla="*/ 0 w 600"/>
              <a:gd name="T1" fmla="*/ 575 h 576"/>
              <a:gd name="T2" fmla="*/ 63 w 600"/>
              <a:gd name="T3" fmla="*/ 570 h 576"/>
              <a:gd name="T4" fmla="*/ 95 w 600"/>
              <a:gd name="T5" fmla="*/ 562 h 576"/>
              <a:gd name="T6" fmla="*/ 127 w 600"/>
              <a:gd name="T7" fmla="*/ 553 h 576"/>
              <a:gd name="T8" fmla="*/ 158 w 600"/>
              <a:gd name="T9" fmla="*/ 540 h 576"/>
              <a:gd name="T10" fmla="*/ 190 w 600"/>
              <a:gd name="T11" fmla="*/ 521 h 576"/>
              <a:gd name="T12" fmla="*/ 222 w 600"/>
              <a:gd name="T13" fmla="*/ 498 h 576"/>
              <a:gd name="T14" fmla="*/ 284 w 600"/>
              <a:gd name="T15" fmla="*/ 432 h 576"/>
              <a:gd name="T16" fmla="*/ 347 w 600"/>
              <a:gd name="T17" fmla="*/ 338 h 576"/>
              <a:gd name="T18" fmla="*/ 410 w 600"/>
              <a:gd name="T19" fmla="*/ 224 h 576"/>
              <a:gd name="T20" fmla="*/ 441 w 600"/>
              <a:gd name="T21" fmla="*/ 167 h 576"/>
              <a:gd name="T22" fmla="*/ 473 w 600"/>
              <a:gd name="T23" fmla="*/ 114 h 576"/>
              <a:gd name="T24" fmla="*/ 505 w 600"/>
              <a:gd name="T25" fmla="*/ 67 h 576"/>
              <a:gd name="T26" fmla="*/ 535 w 600"/>
              <a:gd name="T27" fmla="*/ 31 h 576"/>
              <a:gd name="T28" fmla="*/ 567 w 600"/>
              <a:gd name="T29" fmla="*/ 8 h 576"/>
              <a:gd name="T30" fmla="*/ 599 w 600"/>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95" name="Freeform 31">
            <a:extLst>
              <a:ext uri="{FF2B5EF4-FFF2-40B4-BE49-F238E27FC236}">
                <a16:creationId xmlns:a16="http://schemas.microsoft.com/office/drawing/2014/main" id="{C3E4B76A-C1E1-E042-90CD-480DAF3D93B1}"/>
              </a:ext>
            </a:extLst>
          </p:cNvPr>
          <p:cNvSpPr>
            <a:spLocks/>
          </p:cNvSpPr>
          <p:nvPr/>
        </p:nvSpPr>
        <p:spPr bwMode="auto">
          <a:xfrm>
            <a:off x="7010400" y="2133600"/>
            <a:ext cx="1447800" cy="914400"/>
          </a:xfrm>
          <a:custGeom>
            <a:avLst/>
            <a:gdLst>
              <a:gd name="T0" fmla="*/ 575 w 576"/>
              <a:gd name="T1" fmla="*/ 575 h 576"/>
              <a:gd name="T2" fmla="*/ 515 w 576"/>
              <a:gd name="T3" fmla="*/ 570 h 576"/>
              <a:gd name="T4" fmla="*/ 484 w 576"/>
              <a:gd name="T5" fmla="*/ 562 h 576"/>
              <a:gd name="T6" fmla="*/ 455 w 576"/>
              <a:gd name="T7" fmla="*/ 553 h 576"/>
              <a:gd name="T8" fmla="*/ 424 w 576"/>
              <a:gd name="T9" fmla="*/ 540 h 576"/>
              <a:gd name="T10" fmla="*/ 393 w 576"/>
              <a:gd name="T11" fmla="*/ 521 h 576"/>
              <a:gd name="T12" fmla="*/ 364 w 576"/>
              <a:gd name="T13" fmla="*/ 498 h 576"/>
              <a:gd name="T14" fmla="*/ 303 w 576"/>
              <a:gd name="T15" fmla="*/ 432 h 576"/>
              <a:gd name="T16" fmla="*/ 242 w 576"/>
              <a:gd name="T17" fmla="*/ 338 h 576"/>
              <a:gd name="T18" fmla="*/ 182 w 576"/>
              <a:gd name="T19" fmla="*/ 224 h 576"/>
              <a:gd name="T20" fmla="*/ 151 w 576"/>
              <a:gd name="T21" fmla="*/ 167 h 576"/>
              <a:gd name="T22" fmla="*/ 120 w 576"/>
              <a:gd name="T23" fmla="*/ 114 h 576"/>
              <a:gd name="T24" fmla="*/ 91 w 576"/>
              <a:gd name="T25" fmla="*/ 67 h 576"/>
              <a:gd name="T26" fmla="*/ 60 w 576"/>
              <a:gd name="T27" fmla="*/ 31 h 576"/>
              <a:gd name="T28" fmla="*/ 30 w 576"/>
              <a:gd name="T29" fmla="*/ 8 h 576"/>
              <a:gd name="T30" fmla="*/ 0 w 576"/>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96" name="Line 32">
            <a:extLst>
              <a:ext uri="{FF2B5EF4-FFF2-40B4-BE49-F238E27FC236}">
                <a16:creationId xmlns:a16="http://schemas.microsoft.com/office/drawing/2014/main" id="{3F5DE53A-D495-1F4A-AE5A-9A07AFE175C1}"/>
              </a:ext>
            </a:extLst>
          </p:cNvPr>
          <p:cNvSpPr>
            <a:spLocks noChangeShapeType="1"/>
          </p:cNvSpPr>
          <p:nvPr/>
        </p:nvSpPr>
        <p:spPr bwMode="auto">
          <a:xfrm>
            <a:off x="5486400" y="3124200"/>
            <a:ext cx="3048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97" name="Rectangle 33">
            <a:extLst>
              <a:ext uri="{FF2B5EF4-FFF2-40B4-BE49-F238E27FC236}">
                <a16:creationId xmlns:a16="http://schemas.microsoft.com/office/drawing/2014/main" id="{4ECD3CCE-368B-1344-B2CF-92B962598809}"/>
              </a:ext>
            </a:extLst>
          </p:cNvPr>
          <p:cNvSpPr>
            <a:spLocks noChangeArrowheads="1"/>
          </p:cNvSpPr>
          <p:nvPr/>
        </p:nvSpPr>
        <p:spPr bwMode="auto">
          <a:xfrm>
            <a:off x="6858000" y="3048000"/>
            <a:ext cx="304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000" b="1"/>
              <a:t>0</a:t>
            </a:r>
          </a:p>
        </p:txBody>
      </p:sp>
      <p:sp>
        <p:nvSpPr>
          <p:cNvPr id="36899" name="Line 35">
            <a:extLst>
              <a:ext uri="{FF2B5EF4-FFF2-40B4-BE49-F238E27FC236}">
                <a16:creationId xmlns:a16="http://schemas.microsoft.com/office/drawing/2014/main" id="{108FC9C7-6E79-B042-97BD-170469A97E83}"/>
              </a:ext>
            </a:extLst>
          </p:cNvPr>
          <p:cNvSpPr>
            <a:spLocks noChangeShapeType="1"/>
          </p:cNvSpPr>
          <p:nvPr/>
        </p:nvSpPr>
        <p:spPr bwMode="auto">
          <a:xfrm>
            <a:off x="7010400" y="2133600"/>
            <a:ext cx="0" cy="990600"/>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906" name="Rectangle 42">
            <a:extLst>
              <a:ext uri="{FF2B5EF4-FFF2-40B4-BE49-F238E27FC236}">
                <a16:creationId xmlns:a16="http://schemas.microsoft.com/office/drawing/2014/main" id="{E9D7F661-BE01-B247-84A3-08B74B225B54}"/>
              </a:ext>
            </a:extLst>
          </p:cNvPr>
          <p:cNvSpPr>
            <a:spLocks noChangeArrowheads="1"/>
          </p:cNvSpPr>
          <p:nvPr/>
        </p:nvSpPr>
        <p:spPr bwMode="auto">
          <a:xfrm>
            <a:off x="2286001" y="2209800"/>
            <a:ext cx="1916113"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110000"/>
              </a:lnSpc>
              <a:spcBef>
                <a:spcPct val="50000"/>
              </a:spcBef>
            </a:pPr>
            <a:r>
              <a:rPr lang="en-US" altLang="en-US" sz="2800"/>
              <a:t>H</a:t>
            </a:r>
            <a:r>
              <a:rPr lang="en-US" altLang="en-US" sz="2800" baseline="-25000"/>
              <a:t>0</a:t>
            </a:r>
            <a:r>
              <a:rPr lang="en-US" altLang="en-US" sz="2800"/>
              <a:t>: </a:t>
            </a:r>
            <a:r>
              <a:rPr lang="el-GR" altLang="en-US"/>
              <a:t>μ</a:t>
            </a:r>
            <a:r>
              <a:rPr lang="en-US" altLang="en-US" sz="2800"/>
              <a:t> = 12    H</a:t>
            </a:r>
            <a:r>
              <a:rPr lang="en-US" altLang="en-US" sz="2800" baseline="-25000"/>
              <a:t>1</a:t>
            </a:r>
            <a:r>
              <a:rPr lang="en-US" altLang="en-US" sz="2800"/>
              <a:t>: </a:t>
            </a:r>
            <a:r>
              <a:rPr lang="el-GR" altLang="en-US"/>
              <a:t>μ</a:t>
            </a:r>
            <a:r>
              <a:rPr lang="en-US" altLang="en-US" sz="2800"/>
              <a:t> </a:t>
            </a:r>
            <a:r>
              <a:rPr lang="en-US" altLang="en-US" sz="2800">
                <a:cs typeface="Arial" panose="020B0604020202020204" pitchFamily="34" charset="0"/>
              </a:rPr>
              <a:t>≠</a:t>
            </a:r>
            <a:r>
              <a:rPr lang="en-US" altLang="en-US" sz="2800"/>
              <a:t> 12</a:t>
            </a:r>
          </a:p>
        </p:txBody>
      </p:sp>
      <p:sp>
        <p:nvSpPr>
          <p:cNvPr id="36909" name="Rectangle 45">
            <a:extLst>
              <a:ext uri="{FF2B5EF4-FFF2-40B4-BE49-F238E27FC236}">
                <a16:creationId xmlns:a16="http://schemas.microsoft.com/office/drawing/2014/main" id="{1A5088C4-9B8E-5D4C-A847-D02AF7F963ED}"/>
              </a:ext>
            </a:extLst>
          </p:cNvPr>
          <p:cNvSpPr>
            <a:spLocks noChangeArrowheads="1"/>
          </p:cNvSpPr>
          <p:nvPr/>
        </p:nvSpPr>
        <p:spPr bwMode="auto">
          <a:xfrm>
            <a:off x="6858000" y="6096000"/>
            <a:ext cx="304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000" b="1"/>
              <a:t>0</a:t>
            </a:r>
          </a:p>
        </p:txBody>
      </p:sp>
    </p:spTree>
    <p:extLst>
      <p:ext uri="{BB962C8B-B14F-4D97-AF65-F5344CB8AC3E}">
        <p14:creationId xmlns:p14="http://schemas.microsoft.com/office/powerpoint/2010/main" val="77991507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26</TotalTime>
  <Words>7077</Words>
  <Application>Microsoft Macintosh PowerPoint</Application>
  <PresentationFormat>Widescreen</PresentationFormat>
  <Paragraphs>1116</Paragraphs>
  <Slides>119</Slides>
  <Notes>40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119</vt:i4>
      </vt:variant>
    </vt:vector>
  </HeadingPairs>
  <TitlesOfParts>
    <vt:vector size="133" baseType="lpstr">
      <vt:lpstr>Arial</vt:lpstr>
      <vt:lpstr>Calibri</vt:lpstr>
      <vt:lpstr>Corbel</vt:lpstr>
      <vt:lpstr>Courier</vt:lpstr>
      <vt:lpstr>Geneva</vt:lpstr>
      <vt:lpstr>Gill Sans MT</vt:lpstr>
      <vt:lpstr>Symbol</vt:lpstr>
      <vt:lpstr>Tahoma</vt:lpstr>
      <vt:lpstr>Times</vt:lpstr>
      <vt:lpstr>Times New Roman</vt:lpstr>
      <vt:lpstr>Wingdings</vt:lpstr>
      <vt:lpstr>Parcel</vt:lpstr>
      <vt:lpstr>Equation</vt:lpstr>
      <vt:lpstr>Document</vt:lpstr>
      <vt:lpstr>Statistics - IV</vt:lpstr>
      <vt:lpstr>Testing Hypothesis  </vt:lpstr>
      <vt:lpstr>Topics</vt:lpstr>
      <vt:lpstr>Probability Density Distributions</vt:lpstr>
      <vt:lpstr>Probability distribution </vt:lpstr>
      <vt:lpstr>Discrete and Continuous Probability Distributions</vt:lpstr>
      <vt:lpstr>PowerPoint Presentation</vt:lpstr>
      <vt:lpstr>Terms</vt:lpstr>
      <vt:lpstr>Other terms</vt:lpstr>
      <vt:lpstr>PowerPoint Presentation</vt:lpstr>
      <vt:lpstr>Hypothesis Testing</vt:lpstr>
      <vt:lpstr>Why we need Hypothesis Tests?</vt:lpstr>
      <vt:lpstr>The need for hypothesis tests</vt:lpstr>
      <vt:lpstr>Steps for Hypothesis Testing</vt:lpstr>
      <vt:lpstr>Step 1: Formulate the Hypothesis</vt:lpstr>
      <vt:lpstr>Example of a Hypothesis Test</vt:lpstr>
      <vt:lpstr>One Sample : t Test</vt:lpstr>
      <vt:lpstr>Step 1: Formulate the Hypothesis</vt:lpstr>
      <vt:lpstr>Step 1: Formulate the Hypothesis</vt:lpstr>
      <vt:lpstr>Step 2: Select an Appropriate Test</vt:lpstr>
      <vt:lpstr>Step 3: Choose Level of Significance</vt:lpstr>
      <vt:lpstr>Step 3: Choose Level of Significance</vt:lpstr>
      <vt:lpstr>Probability of z with a One-Tailed Test</vt:lpstr>
      <vt:lpstr>Step 4: Collect Data and Calculate Test Statistic</vt:lpstr>
      <vt:lpstr>Step 4: Collect Data and Calculate Test Statistic</vt:lpstr>
      <vt:lpstr> Step 5: Determine Probability Value/ Critical Value</vt:lpstr>
      <vt:lpstr>Steps 6 &amp; 7: Compare Prob and Make the Decision</vt:lpstr>
      <vt:lpstr>Steps 6 &amp; 7: Compare Prob and Make the Decision</vt:lpstr>
      <vt:lpstr>Step 8: Mkt Research Conclusion </vt:lpstr>
      <vt:lpstr>Using a t-Test</vt:lpstr>
      <vt:lpstr>Broad Classification of Hyp Tests</vt:lpstr>
      <vt:lpstr> Hypothesis Testing for Differences</vt:lpstr>
      <vt:lpstr>Two Independent Samples: Means</vt:lpstr>
      <vt:lpstr>PowerPoint Presentation</vt:lpstr>
      <vt:lpstr>Two Independent-Samples: t Tests</vt:lpstr>
      <vt:lpstr>Two Independent Samples: Proportions</vt:lpstr>
      <vt:lpstr> Summary of Hypothesis Tests for Differences</vt:lpstr>
      <vt:lpstr>Summary of Hypothesis Tests for Differences</vt:lpstr>
      <vt:lpstr>Sampling Distributions of a Mean  </vt:lpstr>
      <vt:lpstr>Example</vt:lpstr>
      <vt:lpstr>Hypothesis Testing</vt:lpstr>
      <vt:lpstr>Hypothesis Testing Steps</vt:lpstr>
      <vt:lpstr> Null and Alternative Hypotheses</vt:lpstr>
      <vt:lpstr>  Example: “Body Weight”</vt:lpstr>
      <vt:lpstr> Test Statistic</vt:lpstr>
      <vt:lpstr>Illustrative Example: z statistic</vt:lpstr>
      <vt:lpstr>Illustrative Example: z statistic</vt:lpstr>
      <vt:lpstr>Reasoning Behind µzstat</vt:lpstr>
      <vt:lpstr> P-value</vt:lpstr>
      <vt:lpstr>One-sided P-value for zstat of 0.6</vt:lpstr>
      <vt:lpstr>One-sided P-value for zstat of 3.0</vt:lpstr>
      <vt:lpstr>Two-Sided P-Value</vt:lpstr>
      <vt:lpstr>Interpretation </vt:lpstr>
      <vt:lpstr>Interpretation </vt:lpstr>
      <vt:lpstr>α-Level (Used in some situations)</vt:lpstr>
      <vt:lpstr>(Summary) One-Sample z Test</vt:lpstr>
      <vt:lpstr>Conditions for z test</vt:lpstr>
      <vt:lpstr>The Lake Wobegon Example “where all the children are above average”</vt:lpstr>
      <vt:lpstr>Example: “Lake Wobegon”</vt:lpstr>
      <vt:lpstr>PowerPoint Presentation</vt:lpstr>
      <vt:lpstr>Two-Sided P-value: Lake Wobegon</vt:lpstr>
      <vt:lpstr> Power and Sample Size</vt:lpstr>
      <vt:lpstr>Power</vt:lpstr>
      <vt:lpstr>Power of a z test</vt:lpstr>
      <vt:lpstr>Calculating Power: Example</vt:lpstr>
      <vt:lpstr>Reasoning Behind Power </vt:lpstr>
      <vt:lpstr>PowerPoint Presentation</vt:lpstr>
      <vt:lpstr>Sample Size Requirements</vt:lpstr>
      <vt:lpstr>Example: Sample Size Requirement</vt:lpstr>
      <vt:lpstr>PowerPoint Presentation</vt:lpstr>
      <vt:lpstr>Hypothesis Testing</vt:lpstr>
      <vt:lpstr>Hypothesis Testing</vt:lpstr>
      <vt:lpstr>Example - Efficacy Test for New drug</vt:lpstr>
      <vt:lpstr>Example - Efficacy Test for New drug</vt:lpstr>
      <vt:lpstr>Sampling Distribution of Difference in Means</vt:lpstr>
      <vt:lpstr>Example - Efficacy Test for New drug</vt:lpstr>
      <vt:lpstr>Elements of a Hypothesis Test</vt:lpstr>
      <vt:lpstr>P-value (aka Observed Significance Level)</vt:lpstr>
      <vt:lpstr>Large-Sample Test H0:m1-m2=0 vs H0:m1-m2&gt;0 </vt:lpstr>
      <vt:lpstr>Example - Botox for Cervical Dystonia</vt:lpstr>
      <vt:lpstr>Example - Botox for Cervical Dystonia</vt:lpstr>
      <vt:lpstr>2-Sided Tests </vt:lpstr>
      <vt:lpstr>Power of a Test</vt:lpstr>
      <vt:lpstr>Power of a Test</vt:lpstr>
      <vt:lpstr>Power of a Test</vt:lpstr>
      <vt:lpstr>Power of a Test</vt:lpstr>
      <vt:lpstr>Power of a Test</vt:lpstr>
      <vt:lpstr>Sample Size Calculations for Fixed Power</vt:lpstr>
      <vt:lpstr>Example - Rosiglitazone for HIV-1 Lipoatrophy</vt:lpstr>
      <vt:lpstr>Confidence Intervals</vt:lpstr>
      <vt:lpstr>(1-a)100% Confidence Interval for m1-m2</vt:lpstr>
      <vt:lpstr>Fundamental of Hypothesis Testing </vt:lpstr>
      <vt:lpstr>PowerPoint Presentation</vt:lpstr>
      <vt:lpstr>PowerPoint Presentation</vt:lpstr>
      <vt:lpstr>PowerPoint Presentation</vt:lpstr>
      <vt:lpstr>Reason for Rejecting H0</vt:lpstr>
      <vt:lpstr>PowerPoint Presentation</vt:lpstr>
      <vt:lpstr>PowerPoint Presentation</vt:lpstr>
      <vt:lpstr>PowerPoint Presentation</vt:lpstr>
      <vt:lpstr>Type I and II Errors:</vt:lpstr>
      <vt:lpstr>PowerPoint Presentation</vt:lpstr>
      <vt:lpstr>PowerPoint Presentation</vt:lpstr>
      <vt:lpstr>PowerPoint Presentation</vt:lpstr>
      <vt:lpstr>PowerPoint Presentation</vt:lpstr>
      <vt:lpstr>Test of Hypothesis for the Mean</vt:lpstr>
      <vt:lpstr>Steps to Hypothesis Testing</vt:lpstr>
      <vt:lpstr>PowerPoint Presentation</vt:lpstr>
      <vt:lpstr>When do we use a two-tail test? when do we use a one-tail test?</vt:lpstr>
      <vt:lpstr>PowerPoint Presentation</vt:lpstr>
      <vt:lpstr>Review of Hypo. Testing</vt:lpstr>
      <vt:lpstr>PowerPoint Presentation</vt:lpstr>
      <vt:lpstr>PowerPoint Presentation</vt:lpstr>
      <vt:lpstr>PowerPoint Presentation</vt:lpstr>
      <vt:lpstr>PowerPoint Presentation</vt:lpstr>
      <vt:lpstr>PowerPoint Presentation</vt:lpstr>
      <vt:lpstr>PowerPoint Presentation</vt:lpstr>
      <vt:lpstr>Connection to Confidence Intervals</vt:lpstr>
      <vt:lpstr> Summary of Hypothesis Tests for Differences</vt:lpstr>
      <vt:lpstr>Summary of Hypothesis Tests for Differences</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 IV</dc:title>
  <dc:creator>Rajan Nair</dc:creator>
  <cp:lastModifiedBy>Rajan Nair</cp:lastModifiedBy>
  <cp:revision>6</cp:revision>
  <cp:lastPrinted>2018-10-12T02:34:39Z</cp:lastPrinted>
  <dcterms:created xsi:type="dcterms:W3CDTF">2018-10-12T02:18:31Z</dcterms:created>
  <dcterms:modified xsi:type="dcterms:W3CDTF">2018-10-12T02:45:21Z</dcterms:modified>
</cp:coreProperties>
</file>