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28"/>
  </p:notesMasterIdLst>
  <p:sldIdLst>
    <p:sldId id="258" r:id="rId2"/>
    <p:sldId id="320" r:id="rId3"/>
    <p:sldId id="321" r:id="rId4"/>
    <p:sldId id="323" r:id="rId5"/>
    <p:sldId id="324" r:id="rId6"/>
    <p:sldId id="331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9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25" r:id="rId25"/>
    <p:sldId id="326" r:id="rId26"/>
    <p:sldId id="33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3.emf"/><Relationship Id="rId7" Type="http://schemas.openxmlformats.org/officeDocument/2006/relationships/image" Target="../media/image12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19.emf"/><Relationship Id="rId5" Type="http://schemas.openxmlformats.org/officeDocument/2006/relationships/image" Target="../media/image15.emf"/><Relationship Id="rId4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4A11E-89E4-0245-92EF-EB5F707DD03B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9622-E862-A649-9FAE-182BA474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8E4A1228-EB06-424B-916E-56E10037D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B5A44200-1DD5-B64B-9933-03A7D092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1400">
                <a:latin typeface="Arial" panose="020B0604020202020204" pitchFamily="34" charset="0"/>
              </a:rPr>
              <a:t>For a class, the previous generative model can be decomposed by n generative models of a single input.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84B26694-6777-034F-9770-3D4CA2A4E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E2D9D8-1D46-CB49-8547-8D837F7A7F43}" type="slidenum">
              <a:rPr lang="en-US" altLang="en-US" sz="1300">
                <a:latin typeface="Arial" panose="020B0604020202020204" pitchFamily="34" charset="0"/>
              </a:rPr>
              <a:pPr/>
              <a:t>13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1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F59F1E3-DBC0-7C4B-A68D-F18E05441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AABCAC-7DC2-AD4C-88FA-302B3C13440E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19E1BF7-C7EE-3E42-83E6-BD6720A9A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0072B41-25BB-F449-881B-900D4EA64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7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4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4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9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0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1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293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8.bin"/><Relationship Id="rId21" Type="http://schemas.openxmlformats.org/officeDocument/2006/relationships/image" Target="../media/image20.e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5.emf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3.emf"/><Relationship Id="rId19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9.emf"/><Relationship Id="rId22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2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38.png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D4BF-2DDB-FE48-BD17-8BAB39F21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>
            <a:lvl1pPr algn="ctr">
              <a:defRPr sz="6000" baseline="0"/>
            </a:lvl1pPr>
          </a:lstStyle>
          <a:p>
            <a:r>
              <a:rPr lang="en-US" altLang="en-US" dirty="0"/>
              <a:t>Naïve Bayes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15A7-1212-3342-A896-7DCA6D1AE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ED8D-1336-6147-BE46-0FAF5492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21420000">
            <a:off x="5078531" y="4890798"/>
            <a:ext cx="6143653" cy="1016959"/>
          </a:xfrm>
        </p:spPr>
        <p:txBody>
          <a:bodyPr/>
          <a:lstStyle>
            <a:lvl1pPr algn="ctr">
              <a:defRPr sz="35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F0527E-48BB-6C45-983D-4BDC1EFC391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58ADB9-72A4-744E-9F60-6A40ED17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E94F2E7-AED6-034F-B0A7-864AA688BBC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2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A3692829-0E0E-354F-B0DB-BAAC877BA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1DF428-C3C9-1647-8399-CECA3CEC178E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88DA088-A950-7C4D-8C8B-25B828EFF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/>
              <a:t>Probabilistic Classification Principle	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017C67D-10E3-4C4D-8BB6-C36A82675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9824" y="121966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8531457A-B779-B84A-9BAF-9E2759E1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218228"/>
            <a:ext cx="9191513" cy="51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539"/>
              <a:t>Establishing a probabilistic model for classification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 b="1">
                <a:solidFill>
                  <a:srgbClr val="FF0000"/>
                </a:solidFill>
              </a:rPr>
              <a:t>Discriminative model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177"/>
          </a:p>
        </p:txBody>
      </p:sp>
      <p:graphicFrame>
        <p:nvGraphicFramePr>
          <p:cNvPr id="20485" name="Object 13">
            <a:extLst>
              <a:ext uri="{FF2B5EF4-FFF2-40B4-BE49-F238E27FC236}">
                <a16:creationId xmlns:a16="http://schemas.microsoft.com/office/drawing/2014/main" id="{B10B48AF-7A6C-1A46-A6D1-1297CFB9C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7424" y="5965162"/>
          <a:ext cx="2375626" cy="469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2579350" imgH="2489200" progId="Equation.3">
                  <p:embed/>
                </p:oleObj>
              </mc:Choice>
              <mc:Fallback>
                <p:oleObj name="Equation" r:id="rId3" imgW="12579350" imgH="2489200" progId="Equation.3">
                  <p:embed/>
                  <p:pic>
                    <p:nvPicPr>
                      <p:cNvPr id="20485" name="Object 13">
                        <a:extLst>
                          <a:ext uri="{FF2B5EF4-FFF2-40B4-BE49-F238E27FC236}">
                            <a16:creationId xmlns:a16="http://schemas.microsoft.com/office/drawing/2014/main" id="{B10B48AF-7A6C-1A46-A6D1-1297CFB9C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424" y="5965162"/>
                        <a:ext cx="2375626" cy="469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6" name="Group 32">
            <a:extLst>
              <a:ext uri="{FF2B5EF4-FFF2-40B4-BE49-F238E27FC236}">
                <a16:creationId xmlns:a16="http://schemas.microsoft.com/office/drawing/2014/main" id="{D2873524-C9C7-9449-9E96-72B34D45CA55}"/>
              </a:ext>
            </a:extLst>
          </p:cNvPr>
          <p:cNvGrpSpPr>
            <a:grpSpLocks/>
          </p:cNvGrpSpPr>
          <p:nvPr/>
        </p:nvGrpSpPr>
        <p:grpSpPr bwMode="auto">
          <a:xfrm>
            <a:off x="2292119" y="2976192"/>
            <a:ext cx="3731892" cy="2916981"/>
            <a:chOff x="3289300" y="3354573"/>
            <a:chExt cx="4114800" cy="32160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7F849E-B0D1-9B4B-BDEE-5DF4F73363E0}"/>
                </a:ext>
              </a:extLst>
            </p:cNvPr>
            <p:cNvSpPr txBox="1"/>
            <p:nvPr/>
          </p:nvSpPr>
          <p:spPr>
            <a:xfrm>
              <a:off x="3289300" y="4008585"/>
              <a:ext cx="4114800" cy="1825063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GB" sz="2539" dirty="0">
                <a:latin typeface="Times New Roman" charset="0"/>
              </a:endParaRPr>
            </a:p>
            <a:p>
              <a:pPr algn="ctr" eaLnBrk="1" hangingPunct="1">
                <a:defRPr/>
              </a:pPr>
              <a:r>
                <a:rPr lang="en-GB" sz="2539" b="1" dirty="0">
                  <a:latin typeface="Times New Roman" charset="0"/>
                </a:rPr>
                <a:t>Discriminative </a:t>
              </a:r>
            </a:p>
            <a:p>
              <a:pPr algn="ctr" eaLnBrk="1" hangingPunct="1">
                <a:defRPr/>
              </a:pPr>
              <a:r>
                <a:rPr lang="en-GB" sz="2539" b="1" dirty="0">
                  <a:latin typeface="Times New Roman" charset="0"/>
                </a:rPr>
                <a:t>Probabilistic Classifier</a:t>
              </a:r>
            </a:p>
            <a:p>
              <a:pPr algn="ctr" eaLnBrk="1" hangingPunct="1">
                <a:defRPr/>
              </a:pPr>
              <a:endParaRPr lang="en-US" sz="2539" dirty="0">
                <a:latin typeface="Times New Roman" charset="0"/>
              </a:endParaRPr>
            </a:p>
          </p:txBody>
        </p:sp>
        <p:grpSp>
          <p:nvGrpSpPr>
            <p:cNvPr id="20490" name="Group 15">
              <a:extLst>
                <a:ext uri="{FF2B5EF4-FFF2-40B4-BE49-F238E27FC236}">
                  <a16:creationId xmlns:a16="http://schemas.microsoft.com/office/drawing/2014/main" id="{E787FDAD-6811-BD4B-B043-D2E7B9629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2700" y="5838031"/>
              <a:ext cx="395288" cy="715963"/>
              <a:chOff x="4037012" y="5838031"/>
              <a:chExt cx="395288" cy="715963"/>
            </a:xfrm>
          </p:grpSpPr>
          <p:sp>
            <p:nvSpPr>
              <p:cNvPr id="20505" name="Up Arrow 13">
                <a:extLst>
                  <a:ext uri="{FF2B5EF4-FFF2-40B4-BE49-F238E27FC236}">
                    <a16:creationId xmlns:a16="http://schemas.microsoft.com/office/drawing/2014/main" id="{64F26D72-E7EC-F547-83F4-ABA7D1C66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4535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506" name="Object 9">
                <a:extLst>
                  <a:ext uri="{FF2B5EF4-FFF2-40B4-BE49-F238E27FC236}">
                    <a16:creationId xmlns:a16="http://schemas.microsoft.com/office/drawing/2014/main" id="{9E9766A2-F947-2D4E-A841-92F600AA258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7012" y="6066631"/>
              <a:ext cx="395288" cy="487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" name="Equation" r:id="rId5" imgW="1898650" imgH="2343150" progId="Equation.3">
                      <p:embed/>
                    </p:oleObj>
                  </mc:Choice>
                  <mc:Fallback>
                    <p:oleObj name="Equation" r:id="rId5" imgW="1898650" imgH="2343150" progId="Equation.3">
                      <p:embed/>
                      <p:pic>
                        <p:nvPicPr>
                          <p:cNvPr id="20506" name="Object 9">
                            <a:extLst>
                              <a:ext uri="{FF2B5EF4-FFF2-40B4-BE49-F238E27FC236}">
                                <a16:creationId xmlns:a16="http://schemas.microsoft.com/office/drawing/2014/main" id="{9E9766A2-F947-2D4E-A841-92F600AA258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7012" y="6066631"/>
                            <a:ext cx="395288" cy="487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1" name="Group 16">
              <a:extLst>
                <a:ext uri="{FF2B5EF4-FFF2-40B4-BE49-F238E27FC236}">
                  <a16:creationId xmlns:a16="http://schemas.microsoft.com/office/drawing/2014/main" id="{110B89C6-9935-3E47-A7D3-B6803B0E8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2625" y="5838031"/>
              <a:ext cx="427038" cy="716757"/>
              <a:chOff x="4021137" y="5838031"/>
              <a:chExt cx="427038" cy="716757"/>
            </a:xfrm>
          </p:grpSpPr>
          <p:sp>
            <p:nvSpPr>
              <p:cNvPr id="20503" name="Up Arrow 17">
                <a:extLst>
                  <a:ext uri="{FF2B5EF4-FFF2-40B4-BE49-F238E27FC236}">
                    <a16:creationId xmlns:a16="http://schemas.microsoft.com/office/drawing/2014/main" id="{15EF65AE-FE8C-C944-BCD3-F01E81AC4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4535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504" name="Object 11">
                <a:extLst>
                  <a:ext uri="{FF2B5EF4-FFF2-40B4-BE49-F238E27FC236}">
                    <a16:creationId xmlns:a16="http://schemas.microsoft.com/office/drawing/2014/main" id="{A741A218-D407-B24A-8493-A2E36D8355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21137" y="6065838"/>
              <a:ext cx="427038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1" name="Equation" r:id="rId7" imgW="2051050" imgH="2343150" progId="Equation.3">
                      <p:embed/>
                    </p:oleObj>
                  </mc:Choice>
                  <mc:Fallback>
                    <p:oleObj name="Equation" r:id="rId7" imgW="2051050" imgH="2343150" progId="Equation.3">
                      <p:embed/>
                      <p:pic>
                        <p:nvPicPr>
                          <p:cNvPr id="20504" name="Object 11">
                            <a:extLst>
                              <a:ext uri="{FF2B5EF4-FFF2-40B4-BE49-F238E27FC236}">
                                <a16:creationId xmlns:a16="http://schemas.microsoft.com/office/drawing/2014/main" id="{A741A218-D407-B24A-8493-A2E36D83550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1137" y="6065838"/>
                            <a:ext cx="427038" cy="488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2" name="Group 19">
              <a:extLst>
                <a:ext uri="{FF2B5EF4-FFF2-40B4-BE49-F238E27FC236}">
                  <a16:creationId xmlns:a16="http://schemas.microsoft.com/office/drawing/2014/main" id="{DCE0BEA0-6C12-5D4E-931F-5AB8D036E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3525" y="5838031"/>
              <a:ext cx="425450" cy="732632"/>
              <a:chOff x="4022725" y="5838031"/>
              <a:chExt cx="425450" cy="732632"/>
            </a:xfrm>
          </p:grpSpPr>
          <p:sp>
            <p:nvSpPr>
              <p:cNvPr id="20501" name="Up Arrow 20">
                <a:extLst>
                  <a:ext uri="{FF2B5EF4-FFF2-40B4-BE49-F238E27FC236}">
                    <a16:creationId xmlns:a16="http://schemas.microsoft.com/office/drawing/2014/main" id="{4EA25956-DCEE-1C4F-83E7-9F992E868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4535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502" name="Object 12">
                <a:extLst>
                  <a:ext uri="{FF2B5EF4-FFF2-40B4-BE49-F238E27FC236}">
                    <a16:creationId xmlns:a16="http://schemas.microsoft.com/office/drawing/2014/main" id="{D206CC54-DE4B-DD47-BE58-66FC9B4671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22725" y="6051550"/>
              <a:ext cx="425450" cy="519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" name="Equation" r:id="rId9" imgW="2051050" imgH="2489200" progId="Equation.3">
                      <p:embed/>
                    </p:oleObj>
                  </mc:Choice>
                  <mc:Fallback>
                    <p:oleObj name="Equation" r:id="rId9" imgW="2051050" imgH="2489200" progId="Equation.3">
                      <p:embed/>
                      <p:pic>
                        <p:nvPicPr>
                          <p:cNvPr id="20502" name="Object 12">
                            <a:extLst>
                              <a:ext uri="{FF2B5EF4-FFF2-40B4-BE49-F238E27FC236}">
                                <a16:creationId xmlns:a16="http://schemas.microsoft.com/office/drawing/2014/main" id="{D206CC54-DE4B-DD47-BE58-66FC9B46714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2725" y="6051550"/>
                            <a:ext cx="425450" cy="519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493" name="Up Arrow 24">
              <a:extLst>
                <a:ext uri="{FF2B5EF4-FFF2-40B4-BE49-F238E27FC236}">
                  <a16:creationId xmlns:a16="http://schemas.microsoft.com/office/drawing/2014/main" id="{197128E0-BA4C-2140-B55E-5D40DA8E8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5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4" name="Object 14">
              <a:extLst>
                <a:ext uri="{FF2B5EF4-FFF2-40B4-BE49-F238E27FC236}">
                  <a16:creationId xmlns:a16="http://schemas.microsoft.com/office/drawing/2014/main" id="{E3D8448C-BF9D-3D45-8321-05A60408A3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9300" y="3354573"/>
            <a:ext cx="914400" cy="349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11" imgW="6146800" imgH="2343150" progId="Equation.3">
                    <p:embed/>
                  </p:oleObj>
                </mc:Choice>
                <mc:Fallback>
                  <p:oleObj name="Equation" r:id="rId11" imgW="6146800" imgH="2343150" progId="Equation.3">
                    <p:embed/>
                    <p:pic>
                      <p:nvPicPr>
                        <p:cNvPr id="20494" name="Object 14">
                          <a:extLst>
                            <a:ext uri="{FF2B5EF4-FFF2-40B4-BE49-F238E27FC236}">
                              <a16:creationId xmlns:a16="http://schemas.microsoft.com/office/drawing/2014/main" id="{E3D8448C-BF9D-3D45-8321-05A60408A3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300" y="3354573"/>
                          <a:ext cx="914400" cy="349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Up Arrow 26">
              <a:extLst>
                <a:ext uri="{FF2B5EF4-FFF2-40B4-BE49-F238E27FC236}">
                  <a16:creationId xmlns:a16="http://schemas.microsoft.com/office/drawing/2014/main" id="{88931B5E-913B-2E47-8315-895DA7C70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20496" name="Up Arrow 27">
              <a:extLst>
                <a:ext uri="{FF2B5EF4-FFF2-40B4-BE49-F238E27FC236}">
                  <a16:creationId xmlns:a16="http://schemas.microsoft.com/office/drawing/2014/main" id="{90BDB651-742F-2F4C-AAB3-264E69DA8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7" name="Object 15">
              <a:extLst>
                <a:ext uri="{FF2B5EF4-FFF2-40B4-BE49-F238E27FC236}">
                  <a16:creationId xmlns:a16="http://schemas.microsoft.com/office/drawing/2014/main" id="{FC94423B-201E-CB4D-8039-ADCCBD332B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6100" y="3357894"/>
            <a:ext cx="927101" cy="34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13" imgW="6292850" imgH="2343150" progId="Equation.3">
                    <p:embed/>
                  </p:oleObj>
                </mc:Choice>
                <mc:Fallback>
                  <p:oleObj name="Equation" r:id="rId13" imgW="6292850" imgH="2343150" progId="Equation.3">
                    <p:embed/>
                    <p:pic>
                      <p:nvPicPr>
                        <p:cNvPr id="20497" name="Object 15">
                          <a:extLst>
                            <a:ext uri="{FF2B5EF4-FFF2-40B4-BE49-F238E27FC236}">
                              <a16:creationId xmlns:a16="http://schemas.microsoft.com/office/drawing/2014/main" id="{FC94423B-201E-CB4D-8039-ADCCBD332B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100" y="3357894"/>
                          <a:ext cx="927101" cy="346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6">
              <a:extLst>
                <a:ext uri="{FF2B5EF4-FFF2-40B4-BE49-F238E27FC236}">
                  <a16:creationId xmlns:a16="http://schemas.microsoft.com/office/drawing/2014/main" id="{3B1D0DF2-4C40-1945-816B-D746B13E8F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61100" y="3362641"/>
            <a:ext cx="914400" cy="341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15" imgW="6292850" imgH="2343150" progId="Equation.3">
                    <p:embed/>
                  </p:oleObj>
                </mc:Choice>
                <mc:Fallback>
                  <p:oleObj name="Equation" r:id="rId15" imgW="6292850" imgH="2343150" progId="Equation.3">
                    <p:embed/>
                    <p:pic>
                      <p:nvPicPr>
                        <p:cNvPr id="20498" name="Object 16">
                          <a:extLst>
                            <a:ext uri="{FF2B5EF4-FFF2-40B4-BE49-F238E27FC236}">
                              <a16:creationId xmlns:a16="http://schemas.microsoft.com/office/drawing/2014/main" id="{3B1D0DF2-4C40-1945-816B-D746B13E8F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1100" y="3362641"/>
                          <a:ext cx="914400" cy="341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7">
              <a:extLst>
                <a:ext uri="{FF2B5EF4-FFF2-40B4-BE49-F238E27FC236}">
                  <a16:creationId xmlns:a16="http://schemas.microsoft.com/office/drawing/2014/main" id="{EBA4DE8B-DB43-2F48-B9E8-4EA5E2E85F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6700" y="5985676"/>
            <a:ext cx="838200" cy="233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17" imgW="3365500" imgH="1314450" progId="Equation.3">
                    <p:embed/>
                  </p:oleObj>
                </mc:Choice>
                <mc:Fallback>
                  <p:oleObj name="Equation" r:id="rId17" imgW="3365500" imgH="1314450" progId="Equation.3">
                    <p:embed/>
                    <p:pic>
                      <p:nvPicPr>
                        <p:cNvPr id="20499" name="Object 17">
                          <a:extLst>
                            <a:ext uri="{FF2B5EF4-FFF2-40B4-BE49-F238E27FC236}">
                              <a16:creationId xmlns:a16="http://schemas.microsoft.com/office/drawing/2014/main" id="{EBA4DE8B-DB43-2F48-B9E8-4EA5E2E85F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700" y="5985676"/>
                          <a:ext cx="838200" cy="233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8">
              <a:extLst>
                <a:ext uri="{FF2B5EF4-FFF2-40B4-BE49-F238E27FC236}">
                  <a16:creationId xmlns:a16="http://schemas.microsoft.com/office/drawing/2014/main" id="{B49DBFE4-9529-6045-A36E-86C771958C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6700" y="3704431"/>
            <a:ext cx="838200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19" imgW="3365500" imgH="1314450" progId="Equation.3">
                    <p:embed/>
                  </p:oleObj>
                </mc:Choice>
                <mc:Fallback>
                  <p:oleObj name="Equation" r:id="rId19" imgW="3365500" imgH="1314450" progId="Equation.3">
                    <p:embed/>
                    <p:pic>
                      <p:nvPicPr>
                        <p:cNvPr id="20500" name="Object 18">
                          <a:extLst>
                            <a:ext uri="{FF2B5EF4-FFF2-40B4-BE49-F238E27FC236}">
                              <a16:creationId xmlns:a16="http://schemas.microsoft.com/office/drawing/2014/main" id="{B49DBFE4-9529-6045-A36E-86C771958C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700" y="3704431"/>
                          <a:ext cx="838200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7" name="TextBox 1">
            <a:extLst>
              <a:ext uri="{FF2B5EF4-FFF2-40B4-BE49-F238E27FC236}">
                <a16:creationId xmlns:a16="http://schemas.microsoft.com/office/drawing/2014/main" id="{246A1171-1B99-1E48-82B5-753D6821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219" y="2944518"/>
            <a:ext cx="3932021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1995"/>
              <a:t>To train a discriminative classifier regardless its probabilistic or non-probabilistic nature</a:t>
            </a:r>
            <a:r>
              <a:rPr lang="en-GB" altLang="en-US" sz="1995" b="1"/>
              <a:t>, </a:t>
            </a:r>
            <a:r>
              <a:rPr lang="en-GB" altLang="en-US" sz="1995">
                <a:solidFill>
                  <a:srgbClr val="FF0000"/>
                </a:solidFill>
              </a:rPr>
              <a:t>all training examples of different classes must be jointly used to build up a single discriminative classifier.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1995">
                <a:solidFill>
                  <a:srgbClr val="FF0000"/>
                </a:solidFill>
              </a:rPr>
              <a:t>Output  </a:t>
            </a:r>
            <a:r>
              <a:rPr lang="en-GB" altLang="en-US" sz="1995" i="1">
                <a:solidFill>
                  <a:srgbClr val="FF0000"/>
                </a:solidFill>
              </a:rPr>
              <a:t>L</a:t>
            </a:r>
            <a:r>
              <a:rPr lang="en-GB" altLang="en-US" sz="1995">
                <a:solidFill>
                  <a:srgbClr val="FF0000"/>
                </a:solidFill>
              </a:rPr>
              <a:t> probabilities for </a:t>
            </a:r>
            <a:r>
              <a:rPr lang="en-GB" altLang="en-US" sz="1995" i="1">
                <a:solidFill>
                  <a:srgbClr val="FF0000"/>
                </a:solidFill>
              </a:rPr>
              <a:t>L</a:t>
            </a:r>
            <a:r>
              <a:rPr lang="en-GB" altLang="en-US" sz="1995">
                <a:solidFill>
                  <a:srgbClr val="FF0000"/>
                </a:solidFill>
              </a:rPr>
              <a:t> class labels in a probabilistic classifier </a:t>
            </a:r>
            <a:r>
              <a:rPr lang="en-GB" altLang="en-US" sz="1995"/>
              <a:t>while a single label is achieved by a non-probabilistic classifier </a:t>
            </a:r>
            <a:r>
              <a:rPr lang="en-GB" altLang="en-US" sz="1814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1814"/>
          </a:p>
        </p:txBody>
      </p:sp>
      <p:graphicFrame>
        <p:nvGraphicFramePr>
          <p:cNvPr id="20488" name="Object 6">
            <a:extLst>
              <a:ext uri="{FF2B5EF4-FFF2-40B4-BE49-F238E27FC236}">
                <a16:creationId xmlns:a16="http://schemas.microsoft.com/office/drawing/2014/main" id="{DFFF5EF1-C309-8044-A97B-696564093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4251" y="2253426"/>
          <a:ext cx="5114075" cy="51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20" imgW="24720550" imgH="2489200" progId="Equation.3">
                  <p:embed/>
                </p:oleObj>
              </mc:Choice>
              <mc:Fallback>
                <p:oleObj name="Equation" r:id="rId20" imgW="24720550" imgH="2489200" progId="Equation.3">
                  <p:embed/>
                  <p:pic>
                    <p:nvPicPr>
                      <p:cNvPr id="20488" name="Object 6">
                        <a:extLst>
                          <a:ext uri="{FF2B5EF4-FFF2-40B4-BE49-F238E27FC236}">
                            <a16:creationId xmlns:a16="http://schemas.microsoft.com/office/drawing/2014/main" id="{DFFF5EF1-C309-8044-A97B-696564093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251" y="2253426"/>
                        <a:ext cx="5114075" cy="51543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2159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21C78D1F-C3D8-9A4A-87CF-54F76D78B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36BC9-4740-B041-A2F5-8C455BAB1C5D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E1292A5-5D2A-2149-A008-020C033A1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/>
              <a:t>Probabilistic Classification Principle	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589E04F-9513-4548-BDA5-1661F60A8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147680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E3265EE-B2FC-2D4B-8DC4-18027108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218228"/>
            <a:ext cx="9191513" cy="51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539"/>
              <a:t>Establishing a probabilistic model for classification (cont.)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 b="1">
                <a:solidFill>
                  <a:srgbClr val="FF0000"/>
                </a:solidFill>
              </a:rPr>
              <a:t>Generative model (must be probabilistic)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902"/>
              <a:t>        </a:t>
            </a:r>
          </a:p>
        </p:txBody>
      </p:sp>
      <p:graphicFrame>
        <p:nvGraphicFramePr>
          <p:cNvPr id="21509" name="Object 6">
            <a:extLst>
              <a:ext uri="{FF2B5EF4-FFF2-40B4-BE49-F238E27FC236}">
                <a16:creationId xmlns:a16="http://schemas.microsoft.com/office/drawing/2014/main" id="{5D1FEB70-35E0-3342-9E15-15784B432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2639" y="2277901"/>
          <a:ext cx="5114075" cy="5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24720550" imgH="2489200" progId="Equation.3">
                  <p:embed/>
                </p:oleObj>
              </mc:Choice>
              <mc:Fallback>
                <p:oleObj name="Equation" r:id="rId3" imgW="24720550" imgH="2489200" progId="Equation.3">
                  <p:embed/>
                  <p:pic>
                    <p:nvPicPr>
                      <p:cNvPr id="21509" name="Object 6">
                        <a:extLst>
                          <a:ext uri="{FF2B5EF4-FFF2-40B4-BE49-F238E27FC236}">
                            <a16:creationId xmlns:a16="http://schemas.microsoft.com/office/drawing/2014/main" id="{5D1FEB70-35E0-3342-9E15-15784B432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39" y="2277901"/>
                        <a:ext cx="5114075" cy="514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30">
            <a:extLst>
              <a:ext uri="{FF2B5EF4-FFF2-40B4-BE49-F238E27FC236}">
                <a16:creationId xmlns:a16="http://schemas.microsoft.com/office/drawing/2014/main" id="{CB7788B0-BD8D-7C4C-905E-7014953177B8}"/>
              </a:ext>
            </a:extLst>
          </p:cNvPr>
          <p:cNvGrpSpPr>
            <a:grpSpLocks/>
          </p:cNvGrpSpPr>
          <p:nvPr/>
        </p:nvGrpSpPr>
        <p:grpSpPr bwMode="auto">
          <a:xfrm>
            <a:off x="1396580" y="3220954"/>
            <a:ext cx="2706774" cy="1865946"/>
            <a:chOff x="850900" y="3708400"/>
            <a:chExt cx="3276600" cy="25868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307CCA-75FA-734D-BA59-AF9530B6F6D6}"/>
                </a:ext>
              </a:extLst>
            </p:cNvPr>
            <p:cNvSpPr txBox="1"/>
            <p:nvPr/>
          </p:nvSpPr>
          <p:spPr>
            <a:xfrm>
              <a:off x="850900" y="4315187"/>
              <a:ext cx="3276600" cy="1172577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GB" sz="1632" b="1" dirty="0">
                  <a:latin typeface="Times New Roman" charset="0"/>
                </a:rPr>
                <a:t>Generative</a:t>
              </a:r>
            </a:p>
            <a:p>
              <a:pPr algn="ctr" eaLnBrk="1" hangingPunct="1">
                <a:defRPr/>
              </a:pPr>
              <a:r>
                <a:rPr lang="en-GB" sz="1632" b="1" dirty="0">
                  <a:latin typeface="Times New Roman" charset="0"/>
                </a:rPr>
                <a:t>Probabilistic Model</a:t>
              </a:r>
            </a:p>
            <a:p>
              <a:pPr algn="ctr" eaLnBrk="1" hangingPunct="1">
                <a:defRPr/>
              </a:pPr>
              <a:r>
                <a:rPr lang="en-GB" sz="1632" b="1" dirty="0">
                  <a:latin typeface="Times New Roman" charset="0"/>
                </a:rPr>
                <a:t>for Class </a:t>
              </a:r>
              <a:r>
                <a:rPr lang="en-GB" sz="1632" b="1" i="1" dirty="0">
                  <a:latin typeface="Times New Roman" charset="0"/>
                </a:rPr>
                <a:t>1</a:t>
              </a:r>
              <a:endParaRPr lang="en-US" sz="1632" b="1" i="1" dirty="0">
                <a:latin typeface="Times New Roman" charset="0"/>
              </a:endParaRPr>
            </a:p>
          </p:txBody>
        </p:sp>
        <p:sp>
          <p:nvSpPr>
            <p:cNvPr id="21530" name="Up Arrow 17">
              <a:extLst>
                <a:ext uri="{FF2B5EF4-FFF2-40B4-BE49-F238E27FC236}">
                  <a16:creationId xmlns:a16="http://schemas.microsoft.com/office/drawing/2014/main" id="{5C723DA2-CE39-DC4D-B89D-F3D91234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900" y="40092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31" name="Object 10">
              <a:extLst>
                <a:ext uri="{FF2B5EF4-FFF2-40B4-BE49-F238E27FC236}">
                  <a16:creationId xmlns:a16="http://schemas.microsoft.com/office/drawing/2014/main" id="{E397BB62-EACC-5840-BC13-73414D0E1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3900" y="3708400"/>
            <a:ext cx="906463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5" imgW="6146800" imgH="2343150" progId="Equation.3">
                    <p:embed/>
                  </p:oleObj>
                </mc:Choice>
                <mc:Fallback>
                  <p:oleObj name="Equation" r:id="rId5" imgW="6146800" imgH="2343150" progId="Equation.3">
                    <p:embed/>
                    <p:pic>
                      <p:nvPicPr>
                        <p:cNvPr id="21531" name="Object 10">
                          <a:extLst>
                            <a:ext uri="{FF2B5EF4-FFF2-40B4-BE49-F238E27FC236}">
                              <a16:creationId xmlns:a16="http://schemas.microsoft.com/office/drawing/2014/main" id="{E397BB62-EACC-5840-BC13-73414D0E14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900" y="3708400"/>
                          <a:ext cx="906463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32" name="Group 29">
              <a:extLst>
                <a:ext uri="{FF2B5EF4-FFF2-40B4-BE49-F238E27FC236}">
                  <a16:creationId xmlns:a16="http://schemas.microsoft.com/office/drawing/2014/main" id="{241D69E8-48A1-5342-AB3B-5D8C582A2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225" y="5562599"/>
              <a:ext cx="3216275" cy="732632"/>
              <a:chOff x="1155700" y="6187889"/>
              <a:chExt cx="3216275" cy="732632"/>
            </a:xfrm>
          </p:grpSpPr>
          <p:grpSp>
            <p:nvGrpSpPr>
              <p:cNvPr id="21533" name="Group 15">
                <a:extLst>
                  <a:ext uri="{FF2B5EF4-FFF2-40B4-BE49-F238E27FC236}">
                    <a16:creationId xmlns:a16="http://schemas.microsoft.com/office/drawing/2014/main" id="{5ACA6CFC-DC50-7B44-87AF-726921B5A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5700" y="6187889"/>
                <a:ext cx="395288" cy="715963"/>
                <a:chOff x="4037012" y="5838031"/>
                <a:chExt cx="395288" cy="715963"/>
              </a:xfrm>
            </p:grpSpPr>
            <p:sp>
              <p:nvSpPr>
                <p:cNvPr id="21541" name="Up Arrow 27">
                  <a:extLst>
                    <a:ext uri="{FF2B5EF4-FFF2-40B4-BE49-F238E27FC236}">
                      <a16:creationId xmlns:a16="http://schemas.microsoft.com/office/drawing/2014/main" id="{485418A8-01FA-E84C-9FA8-68D258FB02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7500" y="5838031"/>
                  <a:ext cx="152400" cy="3048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defTabSz="1042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1042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1042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1042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1042988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4535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1542" name="Object 9">
                  <a:extLst>
                    <a:ext uri="{FF2B5EF4-FFF2-40B4-BE49-F238E27FC236}">
                      <a16:creationId xmlns:a16="http://schemas.microsoft.com/office/drawing/2014/main" id="{ED625C48-C6F1-C24C-A463-A3B67546EEF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37012" y="6066631"/>
                <a:ext cx="395288" cy="487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8" name="Equation" r:id="rId7" imgW="1898650" imgH="2343150" progId="Equation.3">
                        <p:embed/>
                      </p:oleObj>
                    </mc:Choice>
                    <mc:Fallback>
                      <p:oleObj name="Equation" r:id="rId7" imgW="1898650" imgH="2343150" progId="Equation.3">
                        <p:embed/>
                        <p:pic>
                          <p:nvPicPr>
                            <p:cNvPr id="21542" name="Object 9">
                              <a:extLst>
                                <a:ext uri="{FF2B5EF4-FFF2-40B4-BE49-F238E27FC236}">
                                  <a16:creationId xmlns:a16="http://schemas.microsoft.com/office/drawing/2014/main" id="{ED625C48-C6F1-C24C-A463-A3B67546EEF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7012" y="6066631"/>
                              <a:ext cx="395288" cy="487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1534" name="Group 16">
                <a:extLst>
                  <a:ext uri="{FF2B5EF4-FFF2-40B4-BE49-F238E27FC236}">
                    <a16:creationId xmlns:a16="http://schemas.microsoft.com/office/drawing/2014/main" id="{7A19B757-5762-2344-80A6-3E023D7108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5625" y="6187889"/>
                <a:ext cx="427038" cy="716757"/>
                <a:chOff x="4021137" y="5838031"/>
                <a:chExt cx="427038" cy="716757"/>
              </a:xfrm>
            </p:grpSpPr>
            <p:sp>
              <p:nvSpPr>
                <p:cNvPr id="21539" name="Up Arrow 25">
                  <a:extLst>
                    <a:ext uri="{FF2B5EF4-FFF2-40B4-BE49-F238E27FC236}">
                      <a16:creationId xmlns:a16="http://schemas.microsoft.com/office/drawing/2014/main" id="{4CA3B02F-150D-7D4F-9752-A42A5B0221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7500" y="5838031"/>
                  <a:ext cx="152400" cy="3048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defTabSz="1042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1042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1042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1042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1042988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4535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1540" name="Object 7">
                  <a:extLst>
                    <a:ext uri="{FF2B5EF4-FFF2-40B4-BE49-F238E27FC236}">
                      <a16:creationId xmlns:a16="http://schemas.microsoft.com/office/drawing/2014/main" id="{65C3A453-36AA-EA48-B187-A3DBF8336F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1137" y="6065838"/>
                <a:ext cx="427038" cy="488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9" name="Equation" r:id="rId9" imgW="2051050" imgH="2343150" progId="Equation.3">
                        <p:embed/>
                      </p:oleObj>
                    </mc:Choice>
                    <mc:Fallback>
                      <p:oleObj name="Equation" r:id="rId9" imgW="2051050" imgH="2343150" progId="Equation.3">
                        <p:embed/>
                        <p:pic>
                          <p:nvPicPr>
                            <p:cNvPr id="21540" name="Object 7">
                              <a:extLst>
                                <a:ext uri="{FF2B5EF4-FFF2-40B4-BE49-F238E27FC236}">
                                  <a16:creationId xmlns:a16="http://schemas.microsoft.com/office/drawing/2014/main" id="{65C3A453-36AA-EA48-B187-A3DBF8336FF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1137" y="6065838"/>
                              <a:ext cx="427038" cy="4889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1535" name="Group 19">
                <a:extLst>
                  <a:ext uri="{FF2B5EF4-FFF2-40B4-BE49-F238E27FC236}">
                    <a16:creationId xmlns:a16="http://schemas.microsoft.com/office/drawing/2014/main" id="{E17B49ED-24E5-7C4D-A1D1-D86BC5A51F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6525" y="6187889"/>
                <a:ext cx="425450" cy="732632"/>
                <a:chOff x="4022725" y="5838031"/>
                <a:chExt cx="425450" cy="732632"/>
              </a:xfrm>
            </p:grpSpPr>
            <p:sp>
              <p:nvSpPr>
                <p:cNvPr id="21537" name="Up Arrow 23">
                  <a:extLst>
                    <a:ext uri="{FF2B5EF4-FFF2-40B4-BE49-F238E27FC236}">
                      <a16:creationId xmlns:a16="http://schemas.microsoft.com/office/drawing/2014/main" id="{48E4FA9E-5C11-8247-BADD-CDD3880A50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7500" y="5838031"/>
                  <a:ext cx="152400" cy="3048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defTabSz="1042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1042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1042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1042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1042988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4535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1538" name="Object 8">
                  <a:extLst>
                    <a:ext uri="{FF2B5EF4-FFF2-40B4-BE49-F238E27FC236}">
                      <a16:creationId xmlns:a16="http://schemas.microsoft.com/office/drawing/2014/main" id="{0A2A3964-C23B-814D-A8D9-F2183964A52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2725" y="6051550"/>
                <a:ext cx="425450" cy="5191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0" name="Equation" r:id="rId11" imgW="2051050" imgH="2489200" progId="Equation.3">
                        <p:embed/>
                      </p:oleObj>
                    </mc:Choice>
                    <mc:Fallback>
                      <p:oleObj name="Equation" r:id="rId11" imgW="2051050" imgH="2489200" progId="Equation.3">
                        <p:embed/>
                        <p:pic>
                          <p:nvPicPr>
                            <p:cNvPr id="21538" name="Object 8">
                              <a:extLst>
                                <a:ext uri="{FF2B5EF4-FFF2-40B4-BE49-F238E27FC236}">
                                  <a16:creationId xmlns:a16="http://schemas.microsoft.com/office/drawing/2014/main" id="{0A2A3964-C23B-814D-A8D9-F2183964A52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2725" y="6051550"/>
                              <a:ext cx="425450" cy="519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1536" name="Object 12">
                <a:extLst>
                  <a:ext uri="{FF2B5EF4-FFF2-40B4-BE49-F238E27FC236}">
                    <a16:creationId xmlns:a16="http://schemas.microsoft.com/office/drawing/2014/main" id="{213876DE-841E-C343-BED6-6EFF344895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79700" y="6335534"/>
              <a:ext cx="838200" cy="233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Equation" r:id="rId13" imgW="3365500" imgH="1314450" progId="Equation.3">
                      <p:embed/>
                    </p:oleObj>
                  </mc:Choice>
                  <mc:Fallback>
                    <p:oleObj name="Equation" r:id="rId13" imgW="3365500" imgH="1314450" progId="Equation.3">
                      <p:embed/>
                      <p:pic>
                        <p:nvPicPr>
                          <p:cNvPr id="21536" name="Object 12">
                            <a:extLst>
                              <a:ext uri="{FF2B5EF4-FFF2-40B4-BE49-F238E27FC236}">
                                <a16:creationId xmlns:a16="http://schemas.microsoft.com/office/drawing/2014/main" id="{213876DE-841E-C343-BED6-6EFF3448956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9700" y="6335534"/>
                            <a:ext cx="838200" cy="233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511" name="Object 24">
            <a:extLst>
              <a:ext uri="{FF2B5EF4-FFF2-40B4-BE49-F238E27FC236}">
                <a16:creationId xmlns:a16="http://schemas.microsoft.com/office/drawing/2014/main" id="{AF76C34E-E792-E043-A341-86C0C05FE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061" y="3981154"/>
          <a:ext cx="381539" cy="10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5" imgW="3365500" imgH="1314450" progId="Equation.3">
                  <p:embed/>
                </p:oleObj>
              </mc:Choice>
              <mc:Fallback>
                <p:oleObj name="Equation" r:id="rId15" imgW="3365500" imgH="1314450" progId="Equation.3">
                  <p:embed/>
                  <p:pic>
                    <p:nvPicPr>
                      <p:cNvPr id="21511" name="Object 24">
                        <a:extLst>
                          <a:ext uri="{FF2B5EF4-FFF2-40B4-BE49-F238E27FC236}">
                            <a16:creationId xmlns:a16="http://schemas.microsoft.com/office/drawing/2014/main" id="{AF76C34E-E792-E043-A341-86C0C05FE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061" y="3981154"/>
                        <a:ext cx="381539" cy="106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25">
            <a:extLst>
              <a:ext uri="{FF2B5EF4-FFF2-40B4-BE49-F238E27FC236}">
                <a16:creationId xmlns:a16="http://schemas.microsoft.com/office/drawing/2014/main" id="{DA3B67FE-B3D8-284D-9B77-3EE513629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2526" y="5294228"/>
          <a:ext cx="2142383" cy="42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6" imgW="12579350" imgH="2489200" progId="Equation.3">
                  <p:embed/>
                </p:oleObj>
              </mc:Choice>
              <mc:Fallback>
                <p:oleObj name="Equation" r:id="rId16" imgW="12579350" imgH="2489200" progId="Equation.3">
                  <p:embed/>
                  <p:pic>
                    <p:nvPicPr>
                      <p:cNvPr id="21512" name="Object 25">
                        <a:extLst>
                          <a:ext uri="{FF2B5EF4-FFF2-40B4-BE49-F238E27FC236}">
                            <a16:creationId xmlns:a16="http://schemas.microsoft.com/office/drawing/2014/main" id="{DA3B67FE-B3D8-284D-9B77-3EE513629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526" y="5294228"/>
                        <a:ext cx="2142383" cy="423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3" name="Group 30">
            <a:extLst>
              <a:ext uri="{FF2B5EF4-FFF2-40B4-BE49-F238E27FC236}">
                <a16:creationId xmlns:a16="http://schemas.microsoft.com/office/drawing/2014/main" id="{F55B804D-C1B5-3A45-8E53-7B480FC07963}"/>
              </a:ext>
            </a:extLst>
          </p:cNvPr>
          <p:cNvGrpSpPr>
            <a:grpSpLocks/>
          </p:cNvGrpSpPr>
          <p:nvPr/>
        </p:nvGrpSpPr>
        <p:grpSpPr bwMode="auto">
          <a:xfrm>
            <a:off x="4633190" y="3220954"/>
            <a:ext cx="2706774" cy="1865946"/>
            <a:chOff x="850900" y="3708400"/>
            <a:chExt cx="3276600" cy="2586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08D02A-6AE7-8346-BBA9-A123C7C3DF54}"/>
                </a:ext>
              </a:extLst>
            </p:cNvPr>
            <p:cNvSpPr txBox="1"/>
            <p:nvPr/>
          </p:nvSpPr>
          <p:spPr>
            <a:xfrm>
              <a:off x="850900" y="4315187"/>
              <a:ext cx="3276600" cy="1172577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GB" sz="1632" b="1" dirty="0">
                  <a:latin typeface="Times New Roman" charset="0"/>
                </a:rPr>
                <a:t>Generative</a:t>
              </a:r>
            </a:p>
            <a:p>
              <a:pPr algn="ctr" eaLnBrk="1" hangingPunct="1">
                <a:defRPr/>
              </a:pPr>
              <a:r>
                <a:rPr lang="en-GB" sz="1632" b="1" dirty="0">
                  <a:latin typeface="Times New Roman" charset="0"/>
                </a:rPr>
                <a:t>Probabilistic Model</a:t>
              </a:r>
            </a:p>
            <a:p>
              <a:pPr algn="ctr" eaLnBrk="1" hangingPunct="1">
                <a:defRPr/>
              </a:pPr>
              <a:r>
                <a:rPr lang="en-GB" sz="1632" b="1" dirty="0">
                  <a:latin typeface="Times New Roman" charset="0"/>
                </a:rPr>
                <a:t>for </a:t>
              </a:r>
              <a:r>
                <a:rPr lang="en-GB" sz="1632" b="1">
                  <a:latin typeface="Times New Roman" charset="0"/>
                </a:rPr>
                <a:t>Class </a:t>
              </a:r>
              <a:r>
                <a:rPr lang="en-GB" sz="1632" b="1" i="1" dirty="0">
                  <a:latin typeface="Times New Roman" charset="0"/>
                </a:rPr>
                <a:t>L</a:t>
              </a:r>
              <a:endParaRPr lang="en-US" sz="1632" b="1" i="1" dirty="0">
                <a:latin typeface="Times New Roman" charset="0"/>
              </a:endParaRPr>
            </a:p>
          </p:txBody>
        </p:sp>
        <p:sp>
          <p:nvSpPr>
            <p:cNvPr id="21516" name="Up Arrow 17">
              <a:extLst>
                <a:ext uri="{FF2B5EF4-FFF2-40B4-BE49-F238E27FC236}">
                  <a16:creationId xmlns:a16="http://schemas.microsoft.com/office/drawing/2014/main" id="{9023A669-EFB5-5242-88E0-A44C0B09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900" y="40092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7" name="Object 55">
              <a:extLst>
                <a:ext uri="{FF2B5EF4-FFF2-40B4-BE49-F238E27FC236}">
                  <a16:creationId xmlns:a16="http://schemas.microsoft.com/office/drawing/2014/main" id="{039B3EDF-A19B-3A42-9C6A-396949084F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3900" y="3708400"/>
            <a:ext cx="906463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18" imgW="6146800" imgH="2343150" progId="Equation.3">
                    <p:embed/>
                  </p:oleObj>
                </mc:Choice>
                <mc:Fallback>
                  <p:oleObj name="Equation" r:id="rId18" imgW="6146800" imgH="2343150" progId="Equation.3">
                    <p:embed/>
                    <p:pic>
                      <p:nvPicPr>
                        <p:cNvPr id="21517" name="Object 55">
                          <a:extLst>
                            <a:ext uri="{FF2B5EF4-FFF2-40B4-BE49-F238E27FC236}">
                              <a16:creationId xmlns:a16="http://schemas.microsoft.com/office/drawing/2014/main" id="{039B3EDF-A19B-3A42-9C6A-396949084F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900" y="3708400"/>
                          <a:ext cx="906463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8" name="Group 29">
              <a:extLst>
                <a:ext uri="{FF2B5EF4-FFF2-40B4-BE49-F238E27FC236}">
                  <a16:creationId xmlns:a16="http://schemas.microsoft.com/office/drawing/2014/main" id="{293AAA4F-61CF-C843-88F1-735EDAC99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225" y="5562599"/>
              <a:ext cx="3216275" cy="732632"/>
              <a:chOff x="1155700" y="6187889"/>
              <a:chExt cx="3216275" cy="732632"/>
            </a:xfrm>
          </p:grpSpPr>
          <p:grpSp>
            <p:nvGrpSpPr>
              <p:cNvPr id="21519" name="Group 15">
                <a:extLst>
                  <a:ext uri="{FF2B5EF4-FFF2-40B4-BE49-F238E27FC236}">
                    <a16:creationId xmlns:a16="http://schemas.microsoft.com/office/drawing/2014/main" id="{16E52434-A4E2-EE4E-A796-998092BFA4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5700" y="6187889"/>
                <a:ext cx="395288" cy="715963"/>
                <a:chOff x="4037012" y="5838031"/>
                <a:chExt cx="395288" cy="715963"/>
              </a:xfrm>
            </p:grpSpPr>
            <p:sp>
              <p:nvSpPr>
                <p:cNvPr id="21527" name="Up Arrow 27">
                  <a:extLst>
                    <a:ext uri="{FF2B5EF4-FFF2-40B4-BE49-F238E27FC236}">
                      <a16:creationId xmlns:a16="http://schemas.microsoft.com/office/drawing/2014/main" id="{F1D676AB-3420-4242-88C2-4B108AC6C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7500" y="5838031"/>
                  <a:ext cx="152400" cy="3048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defTabSz="1042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1042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1042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1042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1042988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4535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1528" name="Object 56">
                  <a:extLst>
                    <a:ext uri="{FF2B5EF4-FFF2-40B4-BE49-F238E27FC236}">
                      <a16:creationId xmlns:a16="http://schemas.microsoft.com/office/drawing/2014/main" id="{63583C6E-3760-E541-8A5A-C67638F3BE0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37012" y="6066631"/>
                <a:ext cx="395288" cy="487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5" name="Equation" r:id="rId20" imgW="1898650" imgH="2343150" progId="Equation.3">
                        <p:embed/>
                      </p:oleObj>
                    </mc:Choice>
                    <mc:Fallback>
                      <p:oleObj name="Equation" r:id="rId20" imgW="1898650" imgH="2343150" progId="Equation.3">
                        <p:embed/>
                        <p:pic>
                          <p:nvPicPr>
                            <p:cNvPr id="21528" name="Object 56">
                              <a:extLst>
                                <a:ext uri="{FF2B5EF4-FFF2-40B4-BE49-F238E27FC236}">
                                  <a16:creationId xmlns:a16="http://schemas.microsoft.com/office/drawing/2014/main" id="{63583C6E-3760-E541-8A5A-C67638F3BE0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7012" y="6066631"/>
                              <a:ext cx="395288" cy="487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1520" name="Group 16">
                <a:extLst>
                  <a:ext uri="{FF2B5EF4-FFF2-40B4-BE49-F238E27FC236}">
                    <a16:creationId xmlns:a16="http://schemas.microsoft.com/office/drawing/2014/main" id="{52DE0E43-1017-194E-B874-E5AEFBFA2A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5625" y="6187889"/>
                <a:ext cx="427038" cy="716757"/>
                <a:chOff x="4021137" y="5838031"/>
                <a:chExt cx="427038" cy="716757"/>
              </a:xfrm>
            </p:grpSpPr>
            <p:sp>
              <p:nvSpPr>
                <p:cNvPr id="21525" name="Up Arrow 25">
                  <a:extLst>
                    <a:ext uri="{FF2B5EF4-FFF2-40B4-BE49-F238E27FC236}">
                      <a16:creationId xmlns:a16="http://schemas.microsoft.com/office/drawing/2014/main" id="{F7D1A4FB-314F-3548-9409-82A8DC3B3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7500" y="5838031"/>
                  <a:ext cx="152400" cy="3048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defTabSz="1042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1042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1042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1042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1042988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4535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1526" name="Object 57">
                  <a:extLst>
                    <a:ext uri="{FF2B5EF4-FFF2-40B4-BE49-F238E27FC236}">
                      <a16:creationId xmlns:a16="http://schemas.microsoft.com/office/drawing/2014/main" id="{5A3297C7-1570-C148-8F9C-6602F9CE6F6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1137" y="6065838"/>
                <a:ext cx="427038" cy="488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6" name="Equation" r:id="rId21" imgW="2051050" imgH="2343150" progId="Equation.3">
                        <p:embed/>
                      </p:oleObj>
                    </mc:Choice>
                    <mc:Fallback>
                      <p:oleObj name="Equation" r:id="rId21" imgW="2051050" imgH="2343150" progId="Equation.3">
                        <p:embed/>
                        <p:pic>
                          <p:nvPicPr>
                            <p:cNvPr id="21526" name="Object 57">
                              <a:extLst>
                                <a:ext uri="{FF2B5EF4-FFF2-40B4-BE49-F238E27FC236}">
                                  <a16:creationId xmlns:a16="http://schemas.microsoft.com/office/drawing/2014/main" id="{5A3297C7-1570-C148-8F9C-6602F9CE6F6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1137" y="6065838"/>
                              <a:ext cx="427038" cy="4889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1521" name="Group 19">
                <a:extLst>
                  <a:ext uri="{FF2B5EF4-FFF2-40B4-BE49-F238E27FC236}">
                    <a16:creationId xmlns:a16="http://schemas.microsoft.com/office/drawing/2014/main" id="{B4E54615-970C-F74C-A918-7500DC012B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6525" y="6187889"/>
                <a:ext cx="425450" cy="732632"/>
                <a:chOff x="4022725" y="5838031"/>
                <a:chExt cx="425450" cy="732632"/>
              </a:xfrm>
            </p:grpSpPr>
            <p:sp>
              <p:nvSpPr>
                <p:cNvPr id="21523" name="Up Arrow 23">
                  <a:extLst>
                    <a:ext uri="{FF2B5EF4-FFF2-40B4-BE49-F238E27FC236}">
                      <a16:creationId xmlns:a16="http://schemas.microsoft.com/office/drawing/2014/main" id="{179B31B8-4DD5-B345-8B5D-A09373AEB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7500" y="5838031"/>
                  <a:ext cx="152400" cy="3048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defTabSz="1042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1042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1042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1042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1042988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1042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4535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1524" name="Object 58">
                  <a:extLst>
                    <a:ext uri="{FF2B5EF4-FFF2-40B4-BE49-F238E27FC236}">
                      <a16:creationId xmlns:a16="http://schemas.microsoft.com/office/drawing/2014/main" id="{6871B964-6F82-D743-A3BA-70BBED7DBF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2725" y="6051550"/>
                <a:ext cx="425450" cy="5191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7" name="Equation" r:id="rId22" imgW="2051050" imgH="2489200" progId="Equation.3">
                        <p:embed/>
                      </p:oleObj>
                    </mc:Choice>
                    <mc:Fallback>
                      <p:oleObj name="Equation" r:id="rId22" imgW="2051050" imgH="2489200" progId="Equation.3">
                        <p:embed/>
                        <p:pic>
                          <p:nvPicPr>
                            <p:cNvPr id="21524" name="Object 58">
                              <a:extLst>
                                <a:ext uri="{FF2B5EF4-FFF2-40B4-BE49-F238E27FC236}">
                                  <a16:creationId xmlns:a16="http://schemas.microsoft.com/office/drawing/2014/main" id="{6871B964-6F82-D743-A3BA-70BBED7DBF3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2725" y="6051550"/>
                              <a:ext cx="425450" cy="519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1522" name="Object 59">
                <a:extLst>
                  <a:ext uri="{FF2B5EF4-FFF2-40B4-BE49-F238E27FC236}">
                    <a16:creationId xmlns:a16="http://schemas.microsoft.com/office/drawing/2014/main" id="{BB22B581-5150-A542-98B5-CA7E2E32B6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79700" y="6335534"/>
              <a:ext cx="838200" cy="233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Equation" r:id="rId23" imgW="3365500" imgH="1314450" progId="Equation.3">
                      <p:embed/>
                    </p:oleObj>
                  </mc:Choice>
                  <mc:Fallback>
                    <p:oleObj name="Equation" r:id="rId23" imgW="3365500" imgH="1314450" progId="Equation.3">
                      <p:embed/>
                      <p:pic>
                        <p:nvPicPr>
                          <p:cNvPr id="21522" name="Object 59">
                            <a:extLst>
                              <a:ext uri="{FF2B5EF4-FFF2-40B4-BE49-F238E27FC236}">
                                <a16:creationId xmlns:a16="http://schemas.microsoft.com/office/drawing/2014/main" id="{BB22B581-5150-A542-98B5-CA7E2E32B6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9700" y="6335534"/>
                            <a:ext cx="838200" cy="233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514" name="TextBox 1">
            <a:extLst>
              <a:ext uri="{FF2B5EF4-FFF2-40B4-BE49-F238E27FC236}">
                <a16:creationId xmlns:a16="http://schemas.microsoft.com/office/drawing/2014/main" id="{B71FD868-D1C4-FF49-802F-A0C9857A1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073" y="3082735"/>
            <a:ext cx="3317238" cy="37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1995" i="1"/>
              <a:t>L</a:t>
            </a:r>
            <a:r>
              <a:rPr lang="en-GB" altLang="en-US" sz="1995"/>
              <a:t> probabilistic models have to be trained independently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1995">
                <a:solidFill>
                  <a:srgbClr val="FF0000"/>
                </a:solidFill>
              </a:rPr>
              <a:t>Each is trained on only the examples of the same label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1995">
                <a:solidFill>
                  <a:srgbClr val="FF0000"/>
                </a:solidFill>
              </a:rPr>
              <a:t>Output  </a:t>
            </a:r>
            <a:r>
              <a:rPr lang="en-GB" altLang="en-US" sz="1995" i="1">
                <a:solidFill>
                  <a:srgbClr val="FF0000"/>
                </a:solidFill>
              </a:rPr>
              <a:t>L</a:t>
            </a:r>
            <a:r>
              <a:rPr lang="en-GB" altLang="en-US" sz="1995">
                <a:solidFill>
                  <a:srgbClr val="FF0000"/>
                </a:solidFill>
              </a:rPr>
              <a:t> probabilities for a given input with </a:t>
            </a:r>
            <a:r>
              <a:rPr lang="en-GB" altLang="en-US" sz="1995" i="1">
                <a:solidFill>
                  <a:srgbClr val="FF0000"/>
                </a:solidFill>
              </a:rPr>
              <a:t>L</a:t>
            </a:r>
            <a:r>
              <a:rPr lang="en-GB" altLang="en-US" sz="1995">
                <a:solidFill>
                  <a:srgbClr val="FF0000"/>
                </a:solidFill>
              </a:rPr>
              <a:t> models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1995"/>
              <a:t>“Generative” means that such a model produces data subject to the distribution via sampling.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1814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1814"/>
          </a:p>
        </p:txBody>
      </p:sp>
    </p:spTree>
    <p:extLst>
      <p:ext uri="{BB962C8B-B14F-4D97-AF65-F5344CB8AC3E}">
        <p14:creationId xmlns:p14="http://schemas.microsoft.com/office/powerpoint/2010/main" val="17596872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88B7FF6A-2378-6D4F-947E-7F9D99B83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47867B-093A-DD41-90DC-596ED680281F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F2C247E-CAF1-A34C-8608-86B47C5B4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/>
              <a:t>Probabilistic Classification Principle	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9822B6A-4D68-EA48-93E5-79F05C245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024C05F5-A993-3843-8F1B-9025E444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147680"/>
            <a:ext cx="9191513" cy="51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539" b="1">
                <a:solidFill>
                  <a:srgbClr val="FF0000"/>
                </a:solidFill>
              </a:rPr>
              <a:t>M</a:t>
            </a:r>
            <a:r>
              <a:rPr lang="en-US" altLang="en-US" sz="2539"/>
              <a:t>aximum </a:t>
            </a:r>
            <a:r>
              <a:rPr lang="en-US" altLang="en-US" sz="2539" b="1">
                <a:solidFill>
                  <a:srgbClr val="FF0000"/>
                </a:solidFill>
              </a:rPr>
              <a:t>A</a:t>
            </a:r>
            <a:r>
              <a:rPr lang="en-US" altLang="en-US" sz="2539"/>
              <a:t> </a:t>
            </a:r>
            <a:r>
              <a:rPr lang="en-US" altLang="en-US" sz="2539" b="1">
                <a:solidFill>
                  <a:srgbClr val="FF0000"/>
                </a:solidFill>
              </a:rPr>
              <a:t>P</a:t>
            </a:r>
            <a:r>
              <a:rPr lang="en-US" altLang="en-US" sz="2539"/>
              <a:t>osterior (</a:t>
            </a:r>
            <a:r>
              <a:rPr lang="en-US" altLang="en-US" sz="2539" b="1">
                <a:solidFill>
                  <a:srgbClr val="FF0000"/>
                </a:solidFill>
              </a:rPr>
              <a:t>MAP</a:t>
            </a:r>
            <a:r>
              <a:rPr lang="en-US" altLang="en-US" sz="2539"/>
              <a:t>) classification rule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/>
              <a:t>For an input </a:t>
            </a:r>
            <a:r>
              <a:rPr lang="en-US" altLang="en-US" sz="2539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177"/>
              <a:t>, find the largest one from L probabilities output by a discriminative probabilistic classifier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/>
              <a:t>Assign </a:t>
            </a:r>
            <a:r>
              <a:rPr lang="en-US" altLang="en-US" sz="2539" b="1" i="1">
                <a:latin typeface="Palatino Linotype" panose="02040502050505030304" pitchFamily="18" charset="0"/>
              </a:rPr>
              <a:t>x</a:t>
            </a:r>
            <a:r>
              <a:rPr lang="en-US" altLang="en-US" sz="2177"/>
              <a:t> to label </a:t>
            </a:r>
            <a:r>
              <a:rPr lang="en-US" altLang="en-US" sz="2177" i="1">
                <a:latin typeface="Palatino Linotype" panose="02040502050505030304" pitchFamily="18" charset="0"/>
              </a:rPr>
              <a:t>c*  </a:t>
            </a:r>
            <a:r>
              <a:rPr lang="en-US" altLang="en-US" sz="2177"/>
              <a:t>if            is the largest.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539"/>
              <a:t>Generative classification with the MAP rule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/>
              <a:t>Apply Bayesian rule to convert them into posterior probabilities</a:t>
            </a:r>
          </a:p>
          <a:p>
            <a:pPr lvl="1" eaLnBrk="1" hangingPunct="1">
              <a:lnSpc>
                <a:spcPct val="110000"/>
              </a:lnSpc>
            </a:pPr>
            <a:endParaRPr lang="en-GB" altLang="en-US" sz="2177"/>
          </a:p>
          <a:p>
            <a:pPr lvl="1" eaLnBrk="1" hangingPunct="1">
              <a:lnSpc>
                <a:spcPct val="110000"/>
              </a:lnSpc>
            </a:pPr>
            <a:endParaRPr lang="en-GB" altLang="en-US" sz="2177"/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GB" altLang="en-US" sz="2177"/>
          </a:p>
          <a:p>
            <a:pPr lvl="1" eaLnBrk="1" hangingPunct="1">
              <a:lnSpc>
                <a:spcPct val="110000"/>
              </a:lnSpc>
            </a:pPr>
            <a:endParaRPr lang="en-GB" altLang="en-US" sz="2177"/>
          </a:p>
          <a:p>
            <a:pPr lvl="1" eaLnBrk="1" hangingPunct="1">
              <a:lnSpc>
                <a:spcPct val="80000"/>
              </a:lnSpc>
            </a:pPr>
            <a:r>
              <a:rPr lang="en-GB" altLang="en-US" sz="2177"/>
              <a:t>Then apply the MAP rule to assign a label</a:t>
            </a:r>
            <a:endParaRPr lang="en-US" altLang="en-US" sz="2177"/>
          </a:p>
        </p:txBody>
      </p:sp>
      <p:graphicFrame>
        <p:nvGraphicFramePr>
          <p:cNvPr id="22533" name="Object 7">
            <a:extLst>
              <a:ext uri="{FF2B5EF4-FFF2-40B4-BE49-F238E27FC236}">
                <a16:creationId xmlns:a16="http://schemas.microsoft.com/office/drawing/2014/main" id="{6608BD99-9D52-7E4F-AAAB-6C7A00227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3422" y="2115207"/>
          <a:ext cx="2594471" cy="35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5944850" imgH="2343150" progId="Equation.3">
                  <p:embed/>
                </p:oleObj>
              </mc:Choice>
              <mc:Fallback>
                <p:oleObj name="Equation" r:id="rId3" imgW="15944850" imgH="2343150" progId="Equation.3">
                  <p:embed/>
                  <p:pic>
                    <p:nvPicPr>
                      <p:cNvPr id="22533" name="Object 7">
                        <a:extLst>
                          <a:ext uri="{FF2B5EF4-FFF2-40B4-BE49-F238E27FC236}">
                            <a16:creationId xmlns:a16="http://schemas.microsoft.com/office/drawing/2014/main" id="{6608BD99-9D52-7E4F-AAAB-6C7A00227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422" y="2115207"/>
                        <a:ext cx="2594471" cy="355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8">
            <a:extLst>
              <a:ext uri="{FF2B5EF4-FFF2-40B4-BE49-F238E27FC236}">
                <a16:creationId xmlns:a16="http://schemas.microsoft.com/office/drawing/2014/main" id="{D6D9A0EA-E79B-8446-90B2-E11549F6B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309" y="4050263"/>
          <a:ext cx="5318522" cy="1451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27355800" imgH="7315200" progId="Equation.3">
                  <p:embed/>
                </p:oleObj>
              </mc:Choice>
              <mc:Fallback>
                <p:oleObj name="Equation" r:id="rId5" imgW="27355800" imgH="7315200" progId="Equation.3">
                  <p:embed/>
                  <p:pic>
                    <p:nvPicPr>
                      <p:cNvPr id="22534" name="Object 8">
                        <a:extLst>
                          <a:ext uri="{FF2B5EF4-FFF2-40B4-BE49-F238E27FC236}">
                            <a16:creationId xmlns:a16="http://schemas.microsoft.com/office/drawing/2014/main" id="{D6D9A0EA-E79B-8446-90B2-E11549F6B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309" y="4050263"/>
                        <a:ext cx="5318522" cy="145129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>
            <a:extLst>
              <a:ext uri="{FF2B5EF4-FFF2-40B4-BE49-F238E27FC236}">
                <a16:creationId xmlns:a16="http://schemas.microsoft.com/office/drawing/2014/main" id="{D83ECAA9-4074-3245-A144-6FA16BD15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6691" y="2598972"/>
          <a:ext cx="1105746" cy="40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7" imgW="7315200" imgH="2635250" progId="Equation.3">
                  <p:embed/>
                </p:oleObj>
              </mc:Choice>
              <mc:Fallback>
                <p:oleObj name="Equation" r:id="rId7" imgW="7315200" imgH="2635250" progId="Equation.3">
                  <p:embed/>
                  <p:pic>
                    <p:nvPicPr>
                      <p:cNvPr id="22535" name="Object 8">
                        <a:extLst>
                          <a:ext uri="{FF2B5EF4-FFF2-40B4-BE49-F238E27FC236}">
                            <a16:creationId xmlns:a16="http://schemas.microsoft.com/office/drawing/2014/main" id="{D83ECAA9-4074-3245-A144-6FA16BD15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691" y="2598972"/>
                        <a:ext cx="1105746" cy="40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7FBA2750-ADDC-774B-B4FD-DAD6DCC9E366}"/>
              </a:ext>
            </a:extLst>
          </p:cNvPr>
          <p:cNvGrpSpPr>
            <a:grpSpLocks/>
          </p:cNvGrpSpPr>
          <p:nvPr/>
        </p:nvGrpSpPr>
        <p:grpSpPr bwMode="auto">
          <a:xfrm>
            <a:off x="5750455" y="4464918"/>
            <a:ext cx="4975856" cy="650691"/>
            <a:chOff x="4965700" y="4923631"/>
            <a:chExt cx="5486400" cy="717314"/>
          </a:xfrm>
        </p:grpSpPr>
        <p:cxnSp>
          <p:nvCxnSpPr>
            <p:cNvPr id="22537" name="Straight Arrow Connector 9">
              <a:extLst>
                <a:ext uri="{FF2B5EF4-FFF2-40B4-BE49-F238E27FC236}">
                  <a16:creationId xmlns:a16="http://schemas.microsoft.com/office/drawing/2014/main" id="{F5E4E58B-F4B9-644F-B306-C429AF80D1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65700" y="5304631"/>
              <a:ext cx="3276600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8" name="TextBox 10">
              <a:extLst>
                <a:ext uri="{FF2B5EF4-FFF2-40B4-BE49-F238E27FC236}">
                  <a16:creationId xmlns:a16="http://schemas.microsoft.com/office/drawing/2014/main" id="{0B745F28-5B47-8542-A2DC-1584B88A6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2300" y="4923631"/>
              <a:ext cx="2209800" cy="717314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14">
                  <a:solidFill>
                    <a:srgbClr val="FF0000"/>
                  </a:solidFill>
                </a:rPr>
                <a:t>Common factor for all </a:t>
              </a:r>
              <a:r>
                <a:rPr lang="en-GB" altLang="en-US" sz="1814" i="1">
                  <a:solidFill>
                    <a:srgbClr val="FF0000"/>
                  </a:solidFill>
                </a:rPr>
                <a:t>L</a:t>
              </a:r>
              <a:r>
                <a:rPr lang="en-GB" altLang="en-US" sz="1814">
                  <a:solidFill>
                    <a:srgbClr val="FF0000"/>
                  </a:solidFill>
                </a:rPr>
                <a:t> probabilities</a:t>
              </a:r>
              <a:r>
                <a:rPr lang="en-GB" altLang="en-US" sz="1814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03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DFB15C64-8318-AE42-A30C-738FA6147B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D9820-EF68-7949-BBF6-5910452F08FE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63366A7-005A-C04A-A945-3F420F111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Naïve Bayes	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B5DB36C-F696-084C-AD5D-86FFA8E81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6154" name="Rectangle 4">
            <a:extLst>
              <a:ext uri="{FF2B5EF4-FFF2-40B4-BE49-F238E27FC236}">
                <a16:creationId xmlns:a16="http://schemas.microsoft.com/office/drawing/2014/main" id="{CF237912-5249-F641-8F0B-9359D611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218228"/>
            <a:ext cx="9341249" cy="51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979488" indent="-4572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en-US" sz="2539" dirty="0">
                <a:latin typeface="Tahoma" pitchFamily="34" charset="0"/>
              </a:rPr>
              <a:t>Bayes classification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en-US" sz="2539" dirty="0">
              <a:latin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en-US" sz="2177" dirty="0">
                <a:latin typeface="Tahoma" pitchFamily="34" charset="0"/>
              </a:rPr>
              <a:t>Difficulty: learning the joint probability                     is infeasible!             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en-US" sz="2539" dirty="0">
                <a:latin typeface="Tahoma" pitchFamily="34" charset="0"/>
              </a:rPr>
              <a:t>Naïve Bayes classification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en-US" sz="2177" dirty="0">
                <a:latin typeface="Tahoma" pitchFamily="34" charset="0"/>
              </a:rPr>
              <a:t>Assume </a:t>
            </a:r>
            <a:r>
              <a:rPr lang="en-US" altLang="en-US" sz="2177" dirty="0">
                <a:solidFill>
                  <a:srgbClr val="FF0000"/>
                </a:solidFill>
                <a:latin typeface="Tahoma" pitchFamily="34" charset="0"/>
              </a:rPr>
              <a:t>all input features are class conditionally independent!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en-US" sz="2177" dirty="0">
                <a:latin typeface="Tahoma" pitchFamily="34" charset="0"/>
              </a:rPr>
              <a:t>Apply the MAP classification rule: assign                          to </a:t>
            </a:r>
            <a:r>
              <a:rPr lang="en-US" altLang="en-US" sz="2177" i="1" dirty="0">
                <a:latin typeface="Palatino Linotype" panose="02040502050505030304" pitchFamily="18" charset="0"/>
              </a:rPr>
              <a:t>c* </a:t>
            </a:r>
            <a:r>
              <a:rPr lang="en-US" altLang="en-US" sz="2177" dirty="0">
                <a:latin typeface="+mj-lt"/>
              </a:rPr>
              <a:t>if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altLang="en-US" sz="2177" dirty="0">
              <a:latin typeface="Tahoma" pitchFamily="34" charset="0"/>
            </a:endParaRPr>
          </a:p>
        </p:txBody>
      </p:sp>
      <p:graphicFrame>
        <p:nvGraphicFramePr>
          <p:cNvPr id="23557" name="Object 8">
            <a:extLst>
              <a:ext uri="{FF2B5EF4-FFF2-40B4-BE49-F238E27FC236}">
                <a16:creationId xmlns:a16="http://schemas.microsoft.com/office/drawing/2014/main" id="{DA2F7CED-39C7-3946-8CBD-B89F98380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6439" y="1756704"/>
          <a:ext cx="7750299" cy="48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41694100" imgH="2635250" progId="Equation.3">
                  <p:embed/>
                </p:oleObj>
              </mc:Choice>
              <mc:Fallback>
                <p:oleObj name="Equation" r:id="rId4" imgW="41694100" imgH="2635250" progId="Equation.3">
                  <p:embed/>
                  <p:pic>
                    <p:nvPicPr>
                      <p:cNvPr id="23557" name="Object 8">
                        <a:extLst>
                          <a:ext uri="{FF2B5EF4-FFF2-40B4-BE49-F238E27FC236}">
                            <a16:creationId xmlns:a16="http://schemas.microsoft.com/office/drawing/2014/main" id="{DA2F7CED-39C7-3946-8CBD-B89F98380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439" y="1756704"/>
                        <a:ext cx="7750299" cy="48232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9">
            <a:extLst>
              <a:ext uri="{FF2B5EF4-FFF2-40B4-BE49-F238E27FC236}">
                <a16:creationId xmlns:a16="http://schemas.microsoft.com/office/drawing/2014/main" id="{08388345-1AE6-5D43-AA17-59B2B4926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7091" y="2319656"/>
          <a:ext cx="1890423" cy="48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10242550" imgH="2635250" progId="Equation.3">
                  <p:embed/>
                </p:oleObj>
              </mc:Choice>
              <mc:Fallback>
                <p:oleObj name="Equation" r:id="rId6" imgW="10242550" imgH="2635250" progId="Equation.3">
                  <p:embed/>
                  <p:pic>
                    <p:nvPicPr>
                      <p:cNvPr id="23558" name="Object 9">
                        <a:extLst>
                          <a:ext uri="{FF2B5EF4-FFF2-40B4-BE49-F238E27FC236}">
                            <a16:creationId xmlns:a16="http://schemas.microsoft.com/office/drawing/2014/main" id="{08388345-1AE6-5D43-AA17-59B2B4926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091" y="2319656"/>
                        <a:ext cx="1890423" cy="486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1">
            <a:extLst>
              <a:ext uri="{FF2B5EF4-FFF2-40B4-BE49-F238E27FC236}">
                <a16:creationId xmlns:a16="http://schemas.microsoft.com/office/drawing/2014/main" id="{BC7F916E-6EDF-704B-8DB8-6F620DF5A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8242" y="5636894"/>
          <a:ext cx="7947548" cy="4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8" imgW="53689250" imgH="2781300" progId="Equation.3">
                  <p:embed/>
                </p:oleObj>
              </mc:Choice>
              <mc:Fallback>
                <p:oleObj name="Equation" r:id="rId8" imgW="53689250" imgH="2781300" progId="Equation.3">
                  <p:embed/>
                  <p:pic>
                    <p:nvPicPr>
                      <p:cNvPr id="23559" name="Object 11">
                        <a:extLst>
                          <a:ext uri="{FF2B5EF4-FFF2-40B4-BE49-F238E27FC236}">
                            <a16:creationId xmlns:a16="http://schemas.microsoft.com/office/drawing/2014/main" id="{BC7F916E-6EDF-704B-8DB8-6F620DF5A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242" y="5636894"/>
                        <a:ext cx="7947548" cy="4117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Group 17">
            <a:extLst>
              <a:ext uri="{FF2B5EF4-FFF2-40B4-BE49-F238E27FC236}">
                <a16:creationId xmlns:a16="http://schemas.microsoft.com/office/drawing/2014/main" id="{80B92E2B-9B01-1B4E-AD62-D54B6791075D}"/>
              </a:ext>
            </a:extLst>
          </p:cNvPr>
          <p:cNvGrpSpPr>
            <a:grpSpLocks/>
          </p:cNvGrpSpPr>
          <p:nvPr/>
        </p:nvGrpSpPr>
        <p:grpSpPr bwMode="auto">
          <a:xfrm>
            <a:off x="3000488" y="3822779"/>
            <a:ext cx="5998095" cy="1264121"/>
            <a:chOff x="1689100" y="4085431"/>
            <a:chExt cx="6918325" cy="1471362"/>
          </a:xfrm>
        </p:grpSpPr>
        <p:graphicFrame>
          <p:nvGraphicFramePr>
            <p:cNvPr id="23570" name="Object 10">
              <a:extLst>
                <a:ext uri="{FF2B5EF4-FFF2-40B4-BE49-F238E27FC236}">
                  <a16:creationId xmlns:a16="http://schemas.microsoft.com/office/drawing/2014/main" id="{0E265B19-4216-3347-84DE-C677A89F20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9100" y="4085431"/>
            <a:ext cx="6918325" cy="147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10" imgW="36569650" imgH="7753350" progId="Equation.3">
                    <p:embed/>
                  </p:oleObj>
                </mc:Choice>
                <mc:Fallback>
                  <p:oleObj name="Equation" r:id="rId10" imgW="36569650" imgH="7753350" progId="Equation.3">
                    <p:embed/>
                    <p:pic>
                      <p:nvPicPr>
                        <p:cNvPr id="23570" name="Object 10">
                          <a:extLst>
                            <a:ext uri="{FF2B5EF4-FFF2-40B4-BE49-F238E27FC236}">
                              <a16:creationId xmlns:a16="http://schemas.microsoft.com/office/drawing/2014/main" id="{0E265B19-4216-3347-84DE-C677A89F20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100" y="4085431"/>
                          <a:ext cx="6918325" cy="147136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Line 12">
              <a:extLst>
                <a:ext uri="{FF2B5EF4-FFF2-40B4-BE49-F238E27FC236}">
                  <a16:creationId xmlns:a16="http://schemas.microsoft.com/office/drawing/2014/main" id="{48109FA9-5AAA-824C-B952-17F207CC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6100" y="4466431"/>
              <a:ext cx="2209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2"/>
            </a:p>
          </p:txBody>
        </p:sp>
        <p:sp>
          <p:nvSpPr>
            <p:cNvPr id="23572" name="Line 13">
              <a:extLst>
                <a:ext uri="{FF2B5EF4-FFF2-40B4-BE49-F238E27FC236}">
                  <a16:creationId xmlns:a16="http://schemas.microsoft.com/office/drawing/2014/main" id="{B837B3C3-C4FD-1E41-9087-D013B365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300" y="4998244"/>
              <a:ext cx="914400" cy="15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2"/>
            </a:p>
          </p:txBody>
        </p:sp>
      </p:grpSp>
      <p:graphicFrame>
        <p:nvGraphicFramePr>
          <p:cNvPr id="23561" name="Object 14">
            <a:extLst>
              <a:ext uri="{FF2B5EF4-FFF2-40B4-BE49-F238E27FC236}">
                <a16:creationId xmlns:a16="http://schemas.microsoft.com/office/drawing/2014/main" id="{56C5B3CE-AEDC-8046-8A55-857304758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8182" y="5156009"/>
          <a:ext cx="2159660" cy="46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12" imgW="12287250" imgH="2635250" progId="Equation.3">
                  <p:embed/>
                </p:oleObj>
              </mc:Choice>
              <mc:Fallback>
                <p:oleObj name="Equation" r:id="rId12" imgW="12287250" imgH="2635250" progId="Equation.3">
                  <p:embed/>
                  <p:pic>
                    <p:nvPicPr>
                      <p:cNvPr id="23561" name="Object 14">
                        <a:extLst>
                          <a:ext uri="{FF2B5EF4-FFF2-40B4-BE49-F238E27FC236}">
                            <a16:creationId xmlns:a16="http://schemas.microsoft.com/office/drawing/2014/main" id="{56C5B3CE-AEDC-8046-8A55-857304758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182" y="5156009"/>
                        <a:ext cx="2159660" cy="460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>
            <a:extLst>
              <a:ext uri="{FF2B5EF4-FFF2-40B4-BE49-F238E27FC236}">
                <a16:creationId xmlns:a16="http://schemas.microsoft.com/office/drawing/2014/main" id="{2D78BC1D-E686-7146-879E-DD465C8FC699}"/>
              </a:ext>
            </a:extLst>
          </p:cNvPr>
          <p:cNvGrpSpPr>
            <a:grpSpLocks/>
          </p:cNvGrpSpPr>
          <p:nvPr/>
        </p:nvGrpSpPr>
        <p:grpSpPr bwMode="auto">
          <a:xfrm>
            <a:off x="3469854" y="4166883"/>
            <a:ext cx="2349710" cy="929870"/>
            <a:chOff x="2451100" y="4593768"/>
            <a:chExt cx="2590800" cy="1026542"/>
          </a:xfrm>
        </p:grpSpPr>
        <p:cxnSp>
          <p:nvCxnSpPr>
            <p:cNvPr id="23567" name="Straight Arrow Connector 19">
              <a:extLst>
                <a:ext uri="{FF2B5EF4-FFF2-40B4-BE49-F238E27FC236}">
                  <a16:creationId xmlns:a16="http://schemas.microsoft.com/office/drawing/2014/main" id="{E639F848-89D7-CA4F-B8F6-C2583E0F83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51300" y="4618831"/>
              <a:ext cx="838200" cy="2286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Straight Arrow Connector 25">
              <a:extLst>
                <a:ext uri="{FF2B5EF4-FFF2-40B4-BE49-F238E27FC236}">
                  <a16:creationId xmlns:a16="http://schemas.microsoft.com/office/drawing/2014/main" id="{A154B2B3-8E05-4346-80EF-4F4EC38300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51300" y="4847431"/>
              <a:ext cx="990600" cy="2286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9" name="TextBox 26">
              <a:extLst>
                <a:ext uri="{FF2B5EF4-FFF2-40B4-BE49-F238E27FC236}">
                  <a16:creationId xmlns:a16="http://schemas.microsoft.com/office/drawing/2014/main" id="{FF247EAA-049E-CC42-AC91-5159CA060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100" y="4593768"/>
              <a:ext cx="1600199" cy="1026542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14">
                  <a:solidFill>
                    <a:srgbClr val="FF0000"/>
                  </a:solidFill>
                </a:rPr>
                <a:t>Applying the independence assumption </a:t>
              </a:r>
              <a:r>
                <a:rPr lang="en-GB" altLang="en-US" sz="1814"/>
                <a:t> </a:t>
              </a:r>
            </a:p>
          </p:txBody>
        </p:sp>
      </p:grpSp>
      <p:cxnSp>
        <p:nvCxnSpPr>
          <p:cNvPr id="23563" name="Straight Connector 6">
            <a:extLst>
              <a:ext uri="{FF2B5EF4-FFF2-40B4-BE49-F238E27FC236}">
                <a16:creationId xmlns:a16="http://schemas.microsoft.com/office/drawing/2014/main" id="{D359EE65-5E17-474E-AD5F-C98AB21F90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1435" y="6054427"/>
            <a:ext cx="234971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Straight Connector 24">
            <a:extLst>
              <a:ext uri="{FF2B5EF4-FFF2-40B4-BE49-F238E27FC236}">
                <a16:creationId xmlns:a16="http://schemas.microsoft.com/office/drawing/2014/main" id="{89C78613-0578-9142-A266-144FDEF90E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9564" y="6048668"/>
            <a:ext cx="1935055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565" name="Object 8">
            <a:extLst>
              <a:ext uri="{FF2B5EF4-FFF2-40B4-BE49-F238E27FC236}">
                <a16:creationId xmlns:a16="http://schemas.microsoft.com/office/drawing/2014/main" id="{0B859E08-1C4A-A040-85E7-5B6FEDF4F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3267" y="6068825"/>
          <a:ext cx="2286360" cy="33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4" imgW="19164300" imgH="2781300" progId="Equation.3">
                  <p:embed/>
                </p:oleObj>
              </mc:Choice>
              <mc:Fallback>
                <p:oleObj name="Equation" r:id="rId14" imgW="19164300" imgH="2781300" progId="Equation.3">
                  <p:embed/>
                  <p:pic>
                    <p:nvPicPr>
                      <p:cNvPr id="23565" name="Object 8">
                        <a:extLst>
                          <a:ext uri="{FF2B5EF4-FFF2-40B4-BE49-F238E27FC236}">
                            <a16:creationId xmlns:a16="http://schemas.microsoft.com/office/drawing/2014/main" id="{0B859E08-1C4A-A040-85E7-5B6FEDF4F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267" y="6068825"/>
                        <a:ext cx="2286360" cy="331148"/>
                      </a:xfrm>
                      <a:prstGeom prst="rect">
                        <a:avLst/>
                      </a:prstGeom>
                      <a:solidFill>
                        <a:srgbClr val="CECE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9">
            <a:extLst>
              <a:ext uri="{FF2B5EF4-FFF2-40B4-BE49-F238E27FC236}">
                <a16:creationId xmlns:a16="http://schemas.microsoft.com/office/drawing/2014/main" id="{39E593B1-FDF9-6A40-981C-A0351523F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7811" y="6054427"/>
          <a:ext cx="2045917" cy="29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6" imgW="18434050" imgH="2635250" progId="Equation.3">
                  <p:embed/>
                </p:oleObj>
              </mc:Choice>
              <mc:Fallback>
                <p:oleObj name="Equation" r:id="rId16" imgW="18434050" imgH="2635250" progId="Equation.3">
                  <p:embed/>
                  <p:pic>
                    <p:nvPicPr>
                      <p:cNvPr id="23566" name="Object 9">
                        <a:extLst>
                          <a:ext uri="{FF2B5EF4-FFF2-40B4-BE49-F238E27FC236}">
                            <a16:creationId xmlns:a16="http://schemas.microsoft.com/office/drawing/2014/main" id="{39E593B1-FDF9-6A40-981C-A0351523F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811" y="6054427"/>
                        <a:ext cx="2045917" cy="293714"/>
                      </a:xfrm>
                      <a:prstGeom prst="rect">
                        <a:avLst/>
                      </a:prstGeom>
                      <a:solidFill>
                        <a:srgbClr val="CECE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596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548F08DF-5887-CB42-8CB9-9E5F5B0BF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37AA9-3E18-0741-A716-8DFFEAFF2237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F10C59A-0979-934F-8657-17A107E98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Naïve Bayes	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871F6D5-1ABD-674E-9DDB-1FA3E25B6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8986897F-B7D4-A74A-A49D-43DD7D7471E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03907" y="1218228"/>
            <a:ext cx="9191513" cy="5114075"/>
          </a:xfrm>
          <a:prstGeom prst="rect">
            <a:avLst/>
          </a:prstGeom>
          <a:blipFill rotWithShape="1">
            <a:blip r:embed="rId3" cstate="print"/>
            <a:stretch>
              <a:fillRect l="-1143" t="-432" r="-1023"/>
            </a:stretch>
          </a:blipFill>
          <a:ln>
            <a:noFill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GB" sz="1632">
                <a:noFill/>
              </a:rPr>
              <a:t> </a:t>
            </a:r>
          </a:p>
        </p:txBody>
      </p:sp>
      <p:graphicFrame>
        <p:nvGraphicFramePr>
          <p:cNvPr id="25605" name="Object 7">
            <a:extLst>
              <a:ext uri="{FF2B5EF4-FFF2-40B4-BE49-F238E27FC236}">
                <a16:creationId xmlns:a16="http://schemas.microsoft.com/office/drawing/2014/main" id="{E2C32D2A-98BF-614C-94C7-61F393B51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950" y="2286541"/>
          <a:ext cx="7226222" cy="173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50615850" imgH="11995150" progId="Equation.3">
                  <p:embed/>
                </p:oleObj>
              </mc:Choice>
              <mc:Fallback>
                <p:oleObj name="Equation" r:id="rId4" imgW="50615850" imgH="11995150" progId="Equation.3">
                  <p:embed/>
                  <p:pic>
                    <p:nvPicPr>
                      <p:cNvPr id="25605" name="Object 7">
                        <a:extLst>
                          <a:ext uri="{FF2B5EF4-FFF2-40B4-BE49-F238E27FC236}">
                            <a16:creationId xmlns:a16="http://schemas.microsoft.com/office/drawing/2014/main" id="{E2C32D2A-98BF-614C-94C7-61F393B51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950" y="2286541"/>
                        <a:ext cx="7226222" cy="173060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>
            <a:extLst>
              <a:ext uri="{FF2B5EF4-FFF2-40B4-BE49-F238E27FC236}">
                <a16:creationId xmlns:a16="http://schemas.microsoft.com/office/drawing/2014/main" id="{3DBA1BDC-014A-E64C-A3E3-E0CBC5E10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435" y="5639772"/>
          <a:ext cx="7797812" cy="42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6" imgW="54419500" imgH="2927350" progId="Equation.3">
                  <p:embed/>
                </p:oleObj>
              </mc:Choice>
              <mc:Fallback>
                <p:oleObj name="Equation" r:id="rId6" imgW="54419500" imgH="2927350" progId="Equation.3">
                  <p:embed/>
                  <p:pic>
                    <p:nvPicPr>
                      <p:cNvPr id="25606" name="Object 8">
                        <a:extLst>
                          <a:ext uri="{FF2B5EF4-FFF2-40B4-BE49-F238E27FC236}">
                            <a16:creationId xmlns:a16="http://schemas.microsoft.com/office/drawing/2014/main" id="{3DBA1BDC-014A-E64C-A3E3-E0CBC5E10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435" y="5639772"/>
                        <a:ext cx="7797812" cy="42041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5">
            <a:extLst>
              <a:ext uri="{FF2B5EF4-FFF2-40B4-BE49-F238E27FC236}">
                <a16:creationId xmlns:a16="http://schemas.microsoft.com/office/drawing/2014/main" id="{32BA1FA0-6499-BB40-8887-68BD806F8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1141" y="4646329"/>
          <a:ext cx="2060315" cy="48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8" imgW="9950450" imgH="2489200" progId="Equation.3">
                  <p:embed/>
                </p:oleObj>
              </mc:Choice>
              <mc:Fallback>
                <p:oleObj name="Equation" r:id="rId8" imgW="9950450" imgH="2489200" progId="Equation.3">
                  <p:embed/>
                  <p:pic>
                    <p:nvPicPr>
                      <p:cNvPr id="25607" name="Object 15">
                        <a:extLst>
                          <a:ext uri="{FF2B5EF4-FFF2-40B4-BE49-F238E27FC236}">
                            <a16:creationId xmlns:a16="http://schemas.microsoft.com/office/drawing/2014/main" id="{32BA1FA0-6499-BB40-8887-68BD806F8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141" y="4646329"/>
                        <a:ext cx="2060315" cy="485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8077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61F-6F1E-3443-B1D6-5DD723C2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called 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917A-AFB3-6146-9043-56087D71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algorithm is called Naïve because it makes the assumption that the occurrence of certain feature is independent of the occurrence of other sets of variables</a:t>
            </a:r>
          </a:p>
          <a:p>
            <a:endParaRPr lang="en-US" dirty="0"/>
          </a:p>
          <a:p>
            <a:r>
              <a:rPr lang="en-US" dirty="0"/>
              <a:t>E.g., if you are trying to identify a fruit based on its color, shape and taste - an orange color, spherical, tangy fruit  can be classified as  “Orange”. All the features independently contribute to the probability that the fruit is orange</a:t>
            </a:r>
          </a:p>
          <a:p>
            <a:r>
              <a:rPr lang="en-US" dirty="0"/>
              <a:t>Base part is based on </a:t>
            </a:r>
            <a:r>
              <a:rPr lang="en-US" dirty="0" err="1"/>
              <a:t>Bayes’s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52447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6A74C670-A67A-F54E-B6A8-C8210400E6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0743D-F192-D144-BF4F-24BF2A7BD02A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BCDD64A-219F-A741-941E-247B68F70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Example	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AF27476-1AB5-C24E-BADC-7D3900BB0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50A8A5D1-2E7F-3649-84B1-3EACF5CD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080010"/>
            <a:ext cx="9191513" cy="51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539"/>
              <a:t>Example: Play Tennis</a:t>
            </a:r>
          </a:p>
        </p:txBody>
      </p:sp>
      <p:pic>
        <p:nvPicPr>
          <p:cNvPr id="26629" name="Picture 9">
            <a:extLst>
              <a:ext uri="{FF2B5EF4-FFF2-40B4-BE49-F238E27FC236}">
                <a16:creationId xmlns:a16="http://schemas.microsoft.com/office/drawing/2014/main" id="{6163B945-84BE-0643-B8F4-4731A2EA8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08" y="1701992"/>
            <a:ext cx="6012493" cy="457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530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95B4CC-B34D-5C42-AF2C-2CF1EC0CAF4E}"/>
              </a:ext>
            </a:extLst>
          </p:cNvPr>
          <p:cNvSpPr/>
          <p:nvPr/>
        </p:nvSpPr>
        <p:spPr bwMode="auto">
          <a:xfrm>
            <a:off x="6130554" y="3635608"/>
            <a:ext cx="1157578" cy="1243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45886">
              <a:defRPr/>
            </a:pPr>
            <a:endParaRPr lang="en-GB" sz="1632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F6816-731F-C64F-8876-60AFE6A4F43E}"/>
              </a:ext>
            </a:extLst>
          </p:cNvPr>
          <p:cNvSpPr/>
          <p:nvPr/>
        </p:nvSpPr>
        <p:spPr bwMode="auto">
          <a:xfrm>
            <a:off x="5612236" y="1769662"/>
            <a:ext cx="1520401" cy="1589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45886">
              <a:defRPr/>
            </a:pPr>
            <a:endParaRPr lang="en-GB" sz="1632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7549C-B2F8-D048-9A86-0A11E03D01C9}"/>
              </a:ext>
            </a:extLst>
          </p:cNvPr>
          <p:cNvSpPr/>
          <p:nvPr/>
        </p:nvSpPr>
        <p:spPr bwMode="auto">
          <a:xfrm>
            <a:off x="2294999" y="3635608"/>
            <a:ext cx="1382182" cy="1243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45886">
              <a:defRPr/>
            </a:pPr>
            <a:endParaRPr lang="en-GB" sz="1632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6DD28-2A45-D045-A697-E955356A7985}"/>
              </a:ext>
            </a:extLst>
          </p:cNvPr>
          <p:cNvSpPr/>
          <p:nvPr/>
        </p:nvSpPr>
        <p:spPr bwMode="auto">
          <a:xfrm>
            <a:off x="2156780" y="1769662"/>
            <a:ext cx="1105746" cy="1589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45886">
              <a:defRPr/>
            </a:pPr>
            <a:endParaRPr lang="en-GB" sz="1632"/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AB063EF7-CA78-984A-A1E2-D53E25BC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819" y="3635608"/>
            <a:ext cx="1105746" cy="12439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B29E5F1A-7252-ED40-A2AA-34063870B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325" y="3635608"/>
            <a:ext cx="1022239" cy="12439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27655" name="Rectangle 2">
            <a:extLst>
              <a:ext uri="{FF2B5EF4-FFF2-40B4-BE49-F238E27FC236}">
                <a16:creationId xmlns:a16="http://schemas.microsoft.com/office/drawing/2014/main" id="{4181E75C-2143-8944-B670-1A344767E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10" y="1769662"/>
            <a:ext cx="1313073" cy="158951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27656" name="Rectangle 1">
            <a:extLst>
              <a:ext uri="{FF2B5EF4-FFF2-40B4-BE49-F238E27FC236}">
                <a16:creationId xmlns:a16="http://schemas.microsoft.com/office/drawing/2014/main" id="{4A468E9C-33EF-2F4C-BED3-3D27C4C1E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272" y="1769662"/>
            <a:ext cx="1105746" cy="158951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27657" name="Slide Number Placeholder 4">
            <a:extLst>
              <a:ext uri="{FF2B5EF4-FFF2-40B4-BE49-F238E27FC236}">
                <a16:creationId xmlns:a16="http://schemas.microsoft.com/office/drawing/2014/main" id="{9D005DE3-B4B8-9043-9072-8BABDE898F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31581-73F8-A14E-B2E9-5CB3C9183DEA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27658" name="Rectangle 2">
            <a:extLst>
              <a:ext uri="{FF2B5EF4-FFF2-40B4-BE49-F238E27FC236}">
                <a16:creationId xmlns:a16="http://schemas.microsoft.com/office/drawing/2014/main" id="{F1D806C9-ED79-5048-857C-6C75434CD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Example	</a:t>
            </a:r>
          </a:p>
        </p:txBody>
      </p:sp>
      <p:sp>
        <p:nvSpPr>
          <p:cNvPr id="27659" name="Rectangle 3">
            <a:extLst>
              <a:ext uri="{FF2B5EF4-FFF2-40B4-BE49-F238E27FC236}">
                <a16:creationId xmlns:a16="http://schemas.microsoft.com/office/drawing/2014/main" id="{DF8FAE97-65CB-B24F-BDB6-E7DB303B6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 b="1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 b="1"/>
              <a:t>     </a:t>
            </a:r>
          </a:p>
        </p:txBody>
      </p:sp>
      <p:sp>
        <p:nvSpPr>
          <p:cNvPr id="27660" name="Rectangle 4">
            <a:extLst>
              <a:ext uri="{FF2B5EF4-FFF2-40B4-BE49-F238E27FC236}">
                <a16:creationId xmlns:a16="http://schemas.microsoft.com/office/drawing/2014/main" id="{565C742A-4538-C34B-ABEA-528077582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080010"/>
            <a:ext cx="9191513" cy="525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539"/>
              <a:t>Learning Phase</a:t>
            </a:r>
          </a:p>
        </p:txBody>
      </p:sp>
      <p:graphicFrame>
        <p:nvGraphicFramePr>
          <p:cNvPr id="541824" name="Group 128">
            <a:extLst>
              <a:ext uri="{FF2B5EF4-FFF2-40B4-BE49-F238E27FC236}">
                <a16:creationId xmlns:a16="http://schemas.microsoft.com/office/drawing/2014/main" id="{700C7154-EF5B-FA46-9893-6AE8B38A2C60}"/>
              </a:ext>
            </a:extLst>
          </p:cNvPr>
          <p:cNvGraphicFramePr>
            <a:graphicFrameLocks noGrp="1"/>
          </p:cNvGraphicFramePr>
          <p:nvPr/>
        </p:nvGraphicFramePr>
        <p:xfrm>
          <a:off x="2156780" y="1771101"/>
          <a:ext cx="3301401" cy="1614216"/>
        </p:xfrm>
        <a:graphic>
          <a:graphicData uri="http://schemas.openxmlformats.org/drawingml/2006/table">
            <a:tbl>
              <a:tblPr/>
              <a:tblGrid>
                <a:gridCol w="109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9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770" name="Group 74">
            <a:extLst>
              <a:ext uri="{FF2B5EF4-FFF2-40B4-BE49-F238E27FC236}">
                <a16:creationId xmlns:a16="http://schemas.microsoft.com/office/drawing/2014/main" id="{0A17CB88-E1A1-2145-97BE-1A0F7929A85B}"/>
              </a:ext>
            </a:extLst>
          </p:cNvPr>
          <p:cNvGraphicFramePr>
            <a:graphicFrameLocks noGrp="1"/>
          </p:cNvGraphicFramePr>
          <p:nvPr/>
        </p:nvGraphicFramePr>
        <p:xfrm>
          <a:off x="5612236" y="1771101"/>
          <a:ext cx="4146547" cy="1614216"/>
        </p:xfrm>
        <a:graphic>
          <a:graphicData uri="http://schemas.openxmlformats.org/drawingml/2006/table">
            <a:tbl>
              <a:tblPr/>
              <a:tblGrid>
                <a:gridCol w="152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9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0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82931" marR="8293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1" marR="8293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>
            <a:extLst>
              <a:ext uri="{FF2B5EF4-FFF2-40B4-BE49-F238E27FC236}">
                <a16:creationId xmlns:a16="http://schemas.microsoft.com/office/drawing/2014/main" id="{354AFA0E-8532-3648-9414-C0F816912271}"/>
              </a:ext>
            </a:extLst>
          </p:cNvPr>
          <p:cNvGraphicFramePr>
            <a:graphicFrameLocks noGrp="1"/>
          </p:cNvGraphicFramePr>
          <p:nvPr/>
        </p:nvGraphicFramePr>
        <p:xfrm>
          <a:off x="2294999" y="3637048"/>
          <a:ext cx="3524565" cy="1253954"/>
        </p:xfrm>
        <a:graphic>
          <a:graphicData uri="http://schemas.openxmlformats.org/drawingml/2006/table">
            <a:tbl>
              <a:tblPr/>
              <a:tblGrid>
                <a:gridCol w="140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3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1833" name="Group 137">
            <a:extLst>
              <a:ext uri="{FF2B5EF4-FFF2-40B4-BE49-F238E27FC236}">
                <a16:creationId xmlns:a16="http://schemas.microsoft.com/office/drawing/2014/main" id="{7F9E90B6-0C31-7748-B3D7-26CC3CC2103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637048"/>
          <a:ext cx="3524565" cy="1248195"/>
        </p:xfrm>
        <a:graphic>
          <a:graphicData uri="http://schemas.openxmlformats.org/drawingml/2006/table">
            <a:tbl>
              <a:tblPr/>
              <a:tblGrid>
                <a:gridCol w="123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77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82931" marR="82931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2931" marR="82931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41" name="Text Box 119">
            <a:extLst>
              <a:ext uri="{FF2B5EF4-FFF2-40B4-BE49-F238E27FC236}">
                <a16:creationId xmlns:a16="http://schemas.microsoft.com/office/drawing/2014/main" id="{1C00D6CC-F1E8-D140-8C64-277497208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963" y="5295667"/>
            <a:ext cx="2386679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i="1">
                <a:latin typeface="Palatino Linotype" panose="02040502050505030304" pitchFamily="18" charset="0"/>
              </a:rPr>
              <a:t>P</a:t>
            </a:r>
            <a:r>
              <a:rPr lang="en-GB" altLang="en-US" sz="2177">
                <a:latin typeface="Palatino Linotype" panose="02040502050505030304" pitchFamily="18" charset="0"/>
              </a:rPr>
              <a:t>(Play</a:t>
            </a:r>
            <a:r>
              <a:rPr lang="en-GB" altLang="en-US" sz="2177" i="1">
                <a:latin typeface="Palatino Linotype" panose="02040502050505030304" pitchFamily="18" charset="0"/>
              </a:rPr>
              <a:t>=Yes) = </a:t>
            </a:r>
            <a:r>
              <a:rPr lang="en-GB" altLang="en-US" sz="2177">
                <a:latin typeface="Palatino Linotype" panose="02040502050505030304" pitchFamily="18" charset="0"/>
              </a:rPr>
              <a:t>9/14</a:t>
            </a:r>
          </a:p>
        </p:txBody>
      </p:sp>
      <p:sp>
        <p:nvSpPr>
          <p:cNvPr id="27742" name="Text Box 120">
            <a:extLst>
              <a:ext uri="{FF2B5EF4-FFF2-40B4-BE49-F238E27FC236}">
                <a16:creationId xmlns:a16="http://schemas.microsoft.com/office/drawing/2014/main" id="{05043EE6-CC58-5B43-BA50-9C62522AB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555" y="5295667"/>
            <a:ext cx="2353529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i="1">
                <a:latin typeface="Palatino Linotype" panose="02040502050505030304" pitchFamily="18" charset="0"/>
              </a:rPr>
              <a:t>P</a:t>
            </a:r>
            <a:r>
              <a:rPr lang="en-GB" altLang="en-US" sz="2177">
                <a:latin typeface="Palatino Linotype" panose="02040502050505030304" pitchFamily="18" charset="0"/>
              </a:rPr>
              <a:t>(Play</a:t>
            </a:r>
            <a:r>
              <a:rPr lang="en-GB" altLang="en-US" sz="2177" i="1">
                <a:latin typeface="Palatino Linotype" panose="02040502050505030304" pitchFamily="18" charset="0"/>
              </a:rPr>
              <a:t>=No) = </a:t>
            </a:r>
            <a:r>
              <a:rPr lang="en-GB" altLang="en-US" sz="2177">
                <a:latin typeface="Palatino Linotype" panose="02040502050505030304" pitchFamily="18" charset="0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19844516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A5881690-D204-814C-9E7D-CBA1F318F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50078-33AD-0D42-90CC-A44E515058F0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BBF9F7D-D5F6-ED42-A7FF-CD23D76C5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Example	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4FC75E8-1ABE-8B45-94FF-AEC41B071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 b="1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 b="1"/>
              <a:t>    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64FA6932-4C89-9A42-BE25-8BBC2ED4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080010"/>
            <a:ext cx="9191513" cy="525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539"/>
              <a:t>Test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77"/>
              <a:t>Given a new instance, predict its label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177" b="1">
                <a:latin typeface="Palatino Linotype" panose="02040502050505030304" pitchFamily="18" charset="0"/>
              </a:rPr>
              <a:t>      </a:t>
            </a:r>
            <a:r>
              <a:rPr lang="en-US" altLang="en-US" sz="217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US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’=(Outlook=</a:t>
            </a:r>
            <a:r>
              <a:rPr lang="en-US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Sunny, </a:t>
            </a:r>
            <a:r>
              <a:rPr lang="en-US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Temperature=</a:t>
            </a:r>
            <a:r>
              <a:rPr lang="en-US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Cool, </a:t>
            </a:r>
            <a:r>
              <a:rPr lang="en-US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Humidity</a:t>
            </a:r>
            <a:r>
              <a:rPr lang="en-US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=High, </a:t>
            </a:r>
            <a:r>
              <a:rPr lang="en-US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Wind=</a:t>
            </a:r>
            <a:r>
              <a:rPr lang="en-US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Strong</a:t>
            </a:r>
            <a:r>
              <a:rPr lang="en-US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77">
                <a:solidFill>
                  <a:schemeClr val="tx2"/>
                </a:solidFill>
              </a:rPr>
              <a:t>Look up tables achieved in the learning phrase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177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177">
                <a:solidFill>
                  <a:schemeClr val="tx2"/>
                </a:solidFill>
              </a:rPr>
              <a:t>Decision making with the MAP rule</a:t>
            </a:r>
          </a:p>
        </p:txBody>
      </p:sp>
      <p:sp>
        <p:nvSpPr>
          <p:cNvPr id="28677" name="Text Box 91">
            <a:extLst>
              <a:ext uri="{FF2B5EF4-FFF2-40B4-BE49-F238E27FC236}">
                <a16:creationId xmlns:a16="http://schemas.microsoft.com/office/drawing/2014/main" id="{A8D165B9-E7FA-1848-B9E4-A1B759E30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624888"/>
            <a:ext cx="3592265" cy="172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P(Outlook=S</a:t>
            </a:r>
            <a:r>
              <a:rPr lang="en-GB" altLang="en-US" sz="1632" i="1">
                <a:latin typeface="Palatino Linotype" panose="02040502050505030304" pitchFamily="18" charset="0"/>
              </a:rPr>
              <a:t>unny</a:t>
            </a:r>
            <a:r>
              <a:rPr lang="en-GB" altLang="en-US" sz="1632">
                <a:latin typeface="Palatino Linotype" panose="02040502050505030304" pitchFamily="18" charset="0"/>
              </a:rPr>
              <a:t>|Play=</a:t>
            </a:r>
            <a:r>
              <a:rPr lang="en-GB" altLang="en-US" sz="1632" i="1">
                <a:latin typeface="Palatino Linotype" panose="02040502050505030304" pitchFamily="18" charset="0"/>
              </a:rPr>
              <a:t>No</a:t>
            </a:r>
            <a:r>
              <a:rPr lang="en-GB" altLang="en-US" sz="1632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P(Temperature=</a:t>
            </a:r>
            <a:r>
              <a:rPr lang="en-GB" altLang="en-US" sz="1632" i="1">
                <a:latin typeface="Palatino Linotype" panose="02040502050505030304" pitchFamily="18" charset="0"/>
              </a:rPr>
              <a:t>Cool</a:t>
            </a:r>
            <a:r>
              <a:rPr lang="en-GB" altLang="en-US" sz="1632">
                <a:latin typeface="Palatino Linotype" panose="02040502050505030304" pitchFamily="18" charset="0"/>
              </a:rPr>
              <a:t>|Play=</a:t>
            </a:r>
            <a:r>
              <a:rPr lang="en-GB" altLang="en-US" sz="1632" i="1">
                <a:latin typeface="Palatino Linotype" panose="02040502050505030304" pitchFamily="18" charset="0"/>
              </a:rPr>
              <a:t>=No</a:t>
            </a:r>
            <a:r>
              <a:rPr lang="en-GB" altLang="en-US" sz="1632">
                <a:latin typeface="Palatino Linotype" panose="02040502050505030304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P(Huminity=</a:t>
            </a:r>
            <a:r>
              <a:rPr lang="en-GB" altLang="en-US" sz="1632" i="1">
                <a:latin typeface="Palatino Linotype" panose="02040502050505030304" pitchFamily="18" charset="0"/>
              </a:rPr>
              <a:t>High</a:t>
            </a:r>
            <a:r>
              <a:rPr lang="en-GB" altLang="en-US" sz="1632">
                <a:latin typeface="Palatino Linotype" panose="02040502050505030304" pitchFamily="18" charset="0"/>
              </a:rPr>
              <a:t>|Play=</a:t>
            </a:r>
            <a:r>
              <a:rPr lang="en-GB" altLang="en-US" sz="1632" i="1">
                <a:latin typeface="Palatino Linotype" panose="02040502050505030304" pitchFamily="18" charset="0"/>
              </a:rPr>
              <a:t>No</a:t>
            </a:r>
            <a:r>
              <a:rPr lang="en-GB" altLang="en-US" sz="1632">
                <a:latin typeface="Palatino Linotype" panose="02040502050505030304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P(Wind=</a:t>
            </a:r>
            <a:r>
              <a:rPr lang="en-GB" altLang="en-US" sz="1632" i="1">
                <a:latin typeface="Palatino Linotype" panose="02040502050505030304" pitchFamily="18" charset="0"/>
              </a:rPr>
              <a:t>Strong</a:t>
            </a:r>
            <a:r>
              <a:rPr lang="en-GB" altLang="en-US" sz="1632">
                <a:latin typeface="Palatino Linotype" panose="02040502050505030304" pitchFamily="18" charset="0"/>
              </a:rPr>
              <a:t>|Play=</a:t>
            </a:r>
            <a:r>
              <a:rPr lang="en-GB" altLang="en-US" sz="1632" i="1">
                <a:latin typeface="Palatino Linotype" panose="02040502050505030304" pitchFamily="18" charset="0"/>
              </a:rPr>
              <a:t>No</a:t>
            </a:r>
            <a:r>
              <a:rPr lang="en-GB" altLang="en-US" sz="1632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P(Play=</a:t>
            </a:r>
            <a:r>
              <a:rPr lang="en-GB" altLang="en-US" sz="1632" i="1">
                <a:latin typeface="Palatino Linotype" panose="02040502050505030304" pitchFamily="18" charset="0"/>
              </a:rPr>
              <a:t>No</a:t>
            </a:r>
            <a:r>
              <a:rPr lang="en-GB" altLang="en-US" sz="1632">
                <a:latin typeface="Palatino Linotype" panose="02040502050505030304" pitchFamily="18" charset="0"/>
              </a:rPr>
              <a:t>) = 5/14</a:t>
            </a:r>
          </a:p>
        </p:txBody>
      </p:sp>
      <p:sp>
        <p:nvSpPr>
          <p:cNvPr id="28678" name="Text Box 93">
            <a:extLst>
              <a:ext uri="{FF2B5EF4-FFF2-40B4-BE49-F238E27FC236}">
                <a16:creationId xmlns:a16="http://schemas.microsoft.com/office/drawing/2014/main" id="{E1F18EA8-CECC-7A41-8C77-49AEEAA87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326" y="2669520"/>
            <a:ext cx="3511346" cy="172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P(Outlook=</a:t>
            </a:r>
            <a:r>
              <a:rPr lang="en-GB" altLang="en-US" sz="1632" i="1">
                <a:latin typeface="Palatino Linotype" panose="02040502050505030304" pitchFamily="18" charset="0"/>
              </a:rPr>
              <a:t>Sunny</a:t>
            </a:r>
            <a:r>
              <a:rPr lang="en-GB" altLang="en-US" sz="1632">
                <a:latin typeface="Palatino Linotype" panose="02040502050505030304" pitchFamily="18" charset="0"/>
              </a:rPr>
              <a:t>|Play=</a:t>
            </a:r>
            <a:r>
              <a:rPr lang="en-GB" altLang="en-US" sz="1632" i="1">
                <a:latin typeface="Palatino Linotype" panose="02040502050505030304" pitchFamily="18" charset="0"/>
              </a:rPr>
              <a:t>Yes</a:t>
            </a:r>
            <a:r>
              <a:rPr lang="en-GB" altLang="en-US" sz="1632">
                <a:latin typeface="Palatino Linotype" panose="02040502050505030304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P(Temperature=</a:t>
            </a:r>
            <a:r>
              <a:rPr lang="en-GB" altLang="en-US" sz="1632" i="1">
                <a:latin typeface="Palatino Linotype" panose="02040502050505030304" pitchFamily="18" charset="0"/>
              </a:rPr>
              <a:t>Cool</a:t>
            </a:r>
            <a:r>
              <a:rPr lang="en-GB" altLang="en-US" sz="1632">
                <a:latin typeface="Palatino Linotype" panose="02040502050505030304" pitchFamily="18" charset="0"/>
              </a:rPr>
              <a:t>|Play=</a:t>
            </a:r>
            <a:r>
              <a:rPr lang="en-GB" altLang="en-US" sz="1632" i="1">
                <a:latin typeface="Palatino Linotype" panose="02040502050505030304" pitchFamily="18" charset="0"/>
              </a:rPr>
              <a:t>Yes</a:t>
            </a:r>
            <a:r>
              <a:rPr lang="en-GB" altLang="en-US" sz="1632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P(Huminity=</a:t>
            </a:r>
            <a:r>
              <a:rPr lang="en-GB" altLang="en-US" sz="1632" i="1">
                <a:latin typeface="Palatino Linotype" panose="02040502050505030304" pitchFamily="18" charset="0"/>
              </a:rPr>
              <a:t>High</a:t>
            </a:r>
            <a:r>
              <a:rPr lang="en-GB" altLang="en-US" sz="1632">
                <a:latin typeface="Palatino Linotype" panose="02040502050505030304" pitchFamily="18" charset="0"/>
              </a:rPr>
              <a:t>|Play=</a:t>
            </a:r>
            <a:r>
              <a:rPr lang="en-GB" altLang="en-US" sz="1632" i="1">
                <a:latin typeface="Palatino Linotype" panose="02040502050505030304" pitchFamily="18" charset="0"/>
              </a:rPr>
              <a:t>Yes</a:t>
            </a:r>
            <a:r>
              <a:rPr lang="en-GB" altLang="en-US" sz="1632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P(Wind=</a:t>
            </a:r>
            <a:r>
              <a:rPr lang="en-GB" altLang="en-US" sz="1632" i="1">
                <a:latin typeface="Palatino Linotype" panose="02040502050505030304" pitchFamily="18" charset="0"/>
              </a:rPr>
              <a:t>Strong</a:t>
            </a:r>
            <a:r>
              <a:rPr lang="en-GB" altLang="en-US" sz="1632">
                <a:latin typeface="Palatino Linotype" panose="02040502050505030304" pitchFamily="18" charset="0"/>
              </a:rPr>
              <a:t>|Play=</a:t>
            </a:r>
            <a:r>
              <a:rPr lang="en-GB" altLang="en-US" sz="1632" i="1">
                <a:latin typeface="Palatino Linotype" panose="02040502050505030304" pitchFamily="18" charset="0"/>
              </a:rPr>
              <a:t>Yes</a:t>
            </a:r>
            <a:r>
              <a:rPr lang="en-GB" altLang="en-US" sz="1632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P(Play=</a:t>
            </a:r>
            <a:r>
              <a:rPr lang="en-GB" altLang="en-US" sz="1632" i="1">
                <a:latin typeface="Palatino Linotype" panose="02040502050505030304" pitchFamily="18" charset="0"/>
              </a:rPr>
              <a:t>Yes</a:t>
            </a:r>
            <a:r>
              <a:rPr lang="en-GB" altLang="en-US" sz="1632">
                <a:latin typeface="Palatino Linotype" panose="02040502050505030304" pitchFamily="18" charset="0"/>
              </a:rPr>
              <a:t>) = 9/14</a:t>
            </a:r>
          </a:p>
        </p:txBody>
      </p:sp>
      <p:sp>
        <p:nvSpPr>
          <p:cNvPr id="28679" name="Text Box 94">
            <a:extLst>
              <a:ext uri="{FF2B5EF4-FFF2-40B4-BE49-F238E27FC236}">
                <a16:creationId xmlns:a16="http://schemas.microsoft.com/office/drawing/2014/main" id="{7B9D1706-264C-B744-8BF0-ABDE07D83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326" y="4881012"/>
            <a:ext cx="7740221" cy="172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32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632" i="1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632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1995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632">
                <a:solidFill>
                  <a:schemeClr val="accent2"/>
                </a:solidFill>
                <a:latin typeface="Palatino Linotype" panose="02040502050505030304" pitchFamily="18" charset="0"/>
              </a:rPr>
              <a:t>’) ≈</a:t>
            </a:r>
            <a:r>
              <a:rPr lang="en-GB" altLang="en-US" sz="1632">
                <a:latin typeface="Palatino Linotype" panose="02040502050505030304" pitchFamily="18" charset="0"/>
              </a:rPr>
              <a:t> [P(</a:t>
            </a:r>
            <a:r>
              <a:rPr lang="en-GB" altLang="en-US" sz="1632" i="1">
                <a:latin typeface="Palatino Linotype" panose="02040502050505030304" pitchFamily="18" charset="0"/>
              </a:rPr>
              <a:t>Sunny</a:t>
            </a:r>
            <a:r>
              <a:rPr lang="en-GB" altLang="en-US" sz="1632">
                <a:latin typeface="Palatino Linotype" panose="02040502050505030304" pitchFamily="18" charset="0"/>
              </a:rPr>
              <a:t>|Y</a:t>
            </a:r>
            <a:r>
              <a:rPr lang="en-GB" altLang="en-US" sz="1632" i="1">
                <a:latin typeface="Palatino Linotype" panose="02040502050505030304" pitchFamily="18" charset="0"/>
              </a:rPr>
              <a:t>es</a:t>
            </a:r>
            <a:r>
              <a:rPr lang="en-GB" altLang="en-US" sz="1632">
                <a:latin typeface="Palatino Linotype" panose="02040502050505030304" pitchFamily="18" charset="0"/>
              </a:rPr>
              <a:t>)P(</a:t>
            </a:r>
            <a:r>
              <a:rPr lang="en-GB" altLang="en-US" sz="1632" i="1">
                <a:latin typeface="Palatino Linotype" panose="02040502050505030304" pitchFamily="18" charset="0"/>
              </a:rPr>
              <a:t>Cool</a:t>
            </a:r>
            <a:r>
              <a:rPr lang="en-GB" altLang="en-US" sz="1632">
                <a:latin typeface="Palatino Linotype" panose="02040502050505030304" pitchFamily="18" charset="0"/>
              </a:rPr>
              <a:t>|</a:t>
            </a:r>
            <a:r>
              <a:rPr lang="en-GB" altLang="en-US" sz="1632" i="1">
                <a:latin typeface="Palatino Linotype" panose="02040502050505030304" pitchFamily="18" charset="0"/>
              </a:rPr>
              <a:t>Yes</a:t>
            </a:r>
            <a:r>
              <a:rPr lang="en-GB" altLang="en-US" sz="1632">
                <a:latin typeface="Palatino Linotype" panose="02040502050505030304" pitchFamily="18" charset="0"/>
              </a:rPr>
              <a:t>)P(</a:t>
            </a:r>
            <a:r>
              <a:rPr lang="en-GB" altLang="en-US" sz="1632" i="1">
                <a:latin typeface="Palatino Linotype" panose="02040502050505030304" pitchFamily="18" charset="0"/>
              </a:rPr>
              <a:t>High</a:t>
            </a:r>
            <a:r>
              <a:rPr lang="en-GB" altLang="en-US" sz="1632">
                <a:latin typeface="Palatino Linotype" panose="02040502050505030304" pitchFamily="18" charset="0"/>
              </a:rPr>
              <a:t>|Y</a:t>
            </a:r>
            <a:r>
              <a:rPr lang="en-GB" altLang="en-US" sz="1632" i="1">
                <a:latin typeface="Palatino Linotype" panose="02040502050505030304" pitchFamily="18" charset="0"/>
              </a:rPr>
              <a:t>es</a:t>
            </a:r>
            <a:r>
              <a:rPr lang="en-GB" altLang="en-US" sz="1632">
                <a:latin typeface="Palatino Linotype" panose="02040502050505030304" pitchFamily="18" charset="0"/>
              </a:rPr>
              <a:t>)P(</a:t>
            </a:r>
            <a:r>
              <a:rPr lang="en-GB" altLang="en-US" sz="1632" i="1">
                <a:latin typeface="Palatino Linotype" panose="02040502050505030304" pitchFamily="18" charset="0"/>
              </a:rPr>
              <a:t>Strong</a:t>
            </a:r>
            <a:r>
              <a:rPr lang="en-GB" altLang="en-US" sz="1632">
                <a:latin typeface="Palatino Linotype" panose="02040502050505030304" pitchFamily="18" charset="0"/>
              </a:rPr>
              <a:t>|</a:t>
            </a:r>
            <a:r>
              <a:rPr lang="en-GB" altLang="en-US" sz="1632" i="1">
                <a:latin typeface="Palatino Linotype" panose="02040502050505030304" pitchFamily="18" charset="0"/>
              </a:rPr>
              <a:t>Yes</a:t>
            </a:r>
            <a:r>
              <a:rPr lang="en-GB" altLang="en-US" sz="1632">
                <a:latin typeface="Palatino Linotype" panose="02040502050505030304" pitchFamily="18" charset="0"/>
              </a:rPr>
              <a:t>)]P(Play=</a:t>
            </a:r>
            <a:r>
              <a:rPr lang="en-GB" altLang="en-US" sz="1632" i="1">
                <a:latin typeface="Palatino Linotype" panose="02040502050505030304" pitchFamily="18" charset="0"/>
              </a:rPr>
              <a:t>Yes</a:t>
            </a:r>
            <a:r>
              <a:rPr lang="en-GB" altLang="en-US" sz="1632">
                <a:latin typeface="Palatino Linotype" panose="02040502050505030304" pitchFamily="18" charset="0"/>
              </a:rPr>
              <a:t>) = 0.0053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32">
                <a:latin typeface="Palatino Linotype" panose="02040502050505030304" pitchFamily="18" charset="0"/>
              </a:rPr>
              <a:t> </a:t>
            </a:r>
            <a:r>
              <a:rPr lang="en-GB" altLang="en-US" sz="1632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632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632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1995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632">
                <a:solidFill>
                  <a:schemeClr val="accent2"/>
                </a:solidFill>
                <a:latin typeface="Palatino Linotype" panose="02040502050505030304" pitchFamily="18" charset="0"/>
              </a:rPr>
              <a:t>’) ≈ </a:t>
            </a:r>
            <a:r>
              <a:rPr lang="en-GB" altLang="en-US" sz="1632">
                <a:latin typeface="Palatino Linotype" panose="02040502050505030304" pitchFamily="18" charset="0"/>
              </a:rPr>
              <a:t>[P(</a:t>
            </a:r>
            <a:r>
              <a:rPr lang="en-GB" altLang="en-US" sz="1632" i="1">
                <a:latin typeface="Palatino Linotype" panose="02040502050505030304" pitchFamily="18" charset="0"/>
              </a:rPr>
              <a:t>Sunny</a:t>
            </a:r>
            <a:r>
              <a:rPr lang="en-GB" altLang="en-US" sz="1632">
                <a:latin typeface="Palatino Linotype" panose="02040502050505030304" pitchFamily="18" charset="0"/>
              </a:rPr>
              <a:t>|N</a:t>
            </a:r>
            <a:r>
              <a:rPr lang="en-GB" altLang="en-US" sz="1632" i="1">
                <a:latin typeface="Palatino Linotype" panose="02040502050505030304" pitchFamily="18" charset="0"/>
              </a:rPr>
              <a:t>o</a:t>
            </a:r>
            <a:r>
              <a:rPr lang="en-GB" altLang="en-US" sz="1632">
                <a:latin typeface="Palatino Linotype" panose="02040502050505030304" pitchFamily="18" charset="0"/>
              </a:rPr>
              <a:t>) P(</a:t>
            </a:r>
            <a:r>
              <a:rPr lang="en-GB" altLang="en-US" sz="1632" i="1">
                <a:latin typeface="Palatino Linotype" panose="02040502050505030304" pitchFamily="18" charset="0"/>
              </a:rPr>
              <a:t>Cool</a:t>
            </a:r>
            <a:r>
              <a:rPr lang="en-GB" altLang="en-US" sz="1632">
                <a:latin typeface="Palatino Linotype" panose="02040502050505030304" pitchFamily="18" charset="0"/>
              </a:rPr>
              <a:t>|N</a:t>
            </a:r>
            <a:r>
              <a:rPr lang="en-GB" altLang="en-US" sz="1632" i="1">
                <a:latin typeface="Palatino Linotype" panose="02040502050505030304" pitchFamily="18" charset="0"/>
              </a:rPr>
              <a:t>o</a:t>
            </a:r>
            <a:r>
              <a:rPr lang="en-GB" altLang="en-US" sz="1632">
                <a:latin typeface="Palatino Linotype" panose="02040502050505030304" pitchFamily="18" charset="0"/>
              </a:rPr>
              <a:t>)P(</a:t>
            </a:r>
            <a:r>
              <a:rPr lang="en-GB" altLang="en-US" sz="1632" i="1">
                <a:latin typeface="Palatino Linotype" panose="02040502050505030304" pitchFamily="18" charset="0"/>
              </a:rPr>
              <a:t>High</a:t>
            </a:r>
            <a:r>
              <a:rPr lang="en-GB" altLang="en-US" sz="1632">
                <a:latin typeface="Palatino Linotype" panose="02040502050505030304" pitchFamily="18" charset="0"/>
              </a:rPr>
              <a:t>|</a:t>
            </a:r>
            <a:r>
              <a:rPr lang="en-GB" altLang="en-US" sz="1632" i="1">
                <a:latin typeface="Palatino Linotype" panose="02040502050505030304" pitchFamily="18" charset="0"/>
              </a:rPr>
              <a:t>No</a:t>
            </a:r>
            <a:r>
              <a:rPr lang="en-GB" altLang="en-US" sz="1632">
                <a:latin typeface="Palatino Linotype" panose="02040502050505030304" pitchFamily="18" charset="0"/>
              </a:rPr>
              <a:t>)P(</a:t>
            </a:r>
            <a:r>
              <a:rPr lang="en-GB" altLang="en-US" sz="1632" i="1">
                <a:latin typeface="Palatino Linotype" panose="02040502050505030304" pitchFamily="18" charset="0"/>
              </a:rPr>
              <a:t>Strong</a:t>
            </a:r>
            <a:r>
              <a:rPr lang="en-GB" altLang="en-US" sz="1632">
                <a:latin typeface="Palatino Linotype" panose="02040502050505030304" pitchFamily="18" charset="0"/>
              </a:rPr>
              <a:t>|</a:t>
            </a:r>
            <a:r>
              <a:rPr lang="en-GB" altLang="en-US" sz="1632" i="1">
                <a:latin typeface="Palatino Linotype" panose="02040502050505030304" pitchFamily="18" charset="0"/>
              </a:rPr>
              <a:t>No</a:t>
            </a:r>
            <a:r>
              <a:rPr lang="en-GB" altLang="en-US" sz="1632">
                <a:latin typeface="Palatino Linotype" panose="02040502050505030304" pitchFamily="18" charset="0"/>
              </a:rPr>
              <a:t>)]P(Play=</a:t>
            </a:r>
            <a:r>
              <a:rPr lang="en-GB" altLang="en-US" sz="1632" i="1">
                <a:latin typeface="Palatino Linotype" panose="02040502050505030304" pitchFamily="18" charset="0"/>
              </a:rPr>
              <a:t>No</a:t>
            </a:r>
            <a:r>
              <a:rPr lang="en-GB" altLang="en-US" sz="1632">
                <a:latin typeface="Palatino Linotype" panose="02040502050505030304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GB" altLang="en-US" sz="1632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         Given the fact</a:t>
            </a:r>
            <a:r>
              <a:rPr lang="en-GB" altLang="en-US" sz="1814" b="1">
                <a:solidFill>
                  <a:schemeClr val="accent2"/>
                </a:solidFill>
                <a:latin typeface="Palatino Linotype" panose="02040502050505030304" pitchFamily="18" charset="0"/>
              </a:rPr>
              <a:t> 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217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’) &lt; P(</a:t>
            </a:r>
            <a:r>
              <a:rPr lang="en-GB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217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’), we label </a:t>
            </a:r>
            <a:r>
              <a:rPr lang="en-GB" altLang="en-US" sz="217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’ to be “</a:t>
            </a:r>
            <a:r>
              <a:rPr lang="en-GB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”.</a:t>
            </a:r>
            <a:r>
              <a:rPr lang="en-GB" altLang="en-US" sz="1814">
                <a:latin typeface="Palatino Linotype" panose="02040502050505030304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GB" altLang="en-US" sz="1814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876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B16C2164-BF8D-5744-B82B-90BB4314DC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490559-4FF6-0948-9166-E346189C67DD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8BA016F-0424-1040-B6A7-17FDA38D9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Naïve Bayes 	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D4DE4B-2194-594F-A8D4-D33ED3E4F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 b="1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 b="1"/>
              <a:t>     </a:t>
            </a:r>
          </a:p>
        </p:txBody>
      </p:sp>
      <p:sp>
        <p:nvSpPr>
          <p:cNvPr id="8202" name="Rectangle 4">
            <a:extLst>
              <a:ext uri="{FF2B5EF4-FFF2-40B4-BE49-F238E27FC236}">
                <a16:creationId xmlns:a16="http://schemas.microsoft.com/office/drawing/2014/main" id="{DF3D2244-1776-BC40-BE43-560D8924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078571"/>
            <a:ext cx="9191513" cy="525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979488" indent="-4572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423988" indent="-3810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en-US" sz="2539" dirty="0">
                <a:latin typeface="Tahoma" pitchFamily="34" charset="0"/>
              </a:rPr>
              <a:t>Algorithm: Continuous-valued Features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en-US" sz="2177" dirty="0">
                <a:latin typeface="Tahoma" pitchFamily="34" charset="0"/>
              </a:rPr>
              <a:t>Numberless values taken by a continuous-valued feature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en-US" sz="2177" dirty="0">
                <a:latin typeface="Tahoma" pitchFamily="34" charset="0"/>
              </a:rPr>
              <a:t>Conditional probability often modeled with the normal distribution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en-US" sz="2177" dirty="0">
              <a:latin typeface="Tahoma" pitchFamily="34" charset="0"/>
            </a:endParaRP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en-US" sz="2177" dirty="0">
                <a:solidFill>
                  <a:schemeClr val="accent2"/>
                </a:solidFill>
                <a:latin typeface="Tahoma" pitchFamily="34" charset="0"/>
              </a:rPr>
              <a:t>Learning Phase</a:t>
            </a:r>
            <a:r>
              <a:rPr lang="en-US" altLang="en-US" sz="2177" dirty="0">
                <a:latin typeface="Tahoma" pitchFamily="34" charset="0"/>
              </a:rPr>
              <a:t>: </a:t>
            </a:r>
            <a:endParaRPr lang="en-GB" altLang="en-US" sz="2177" i="1" dirty="0">
              <a:latin typeface="Palatino Linotype" pitchFamily="18" charset="0"/>
              <a:cs typeface="Tahoma" pitchFamily="34" charset="0"/>
            </a:endParaRP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en-US" sz="2177" dirty="0">
                <a:latin typeface="Tahoma" pitchFamily="34" charset="0"/>
              </a:rPr>
              <a:t>     Output:         normal distributions and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en-US" sz="2177" dirty="0">
                <a:solidFill>
                  <a:schemeClr val="accent2"/>
                </a:solidFill>
                <a:latin typeface="Tahoma" pitchFamily="34" charset="0"/>
              </a:rPr>
              <a:t>Test Phase</a:t>
            </a:r>
            <a:r>
              <a:rPr lang="en-US" altLang="en-US" sz="2177" dirty="0">
                <a:latin typeface="Tahoma" pitchFamily="34" charset="0"/>
              </a:rPr>
              <a:t>: Given an unknown instance </a:t>
            </a:r>
          </a:p>
          <a:p>
            <a:pPr marL="1133047" lvl="2" indent="-240431">
              <a:spcBef>
                <a:spcPct val="20000"/>
              </a:spcBef>
              <a:buFontTx/>
              <a:buChar char="•"/>
              <a:defRPr/>
            </a:pPr>
            <a:r>
              <a:rPr lang="en-US" altLang="en-US" sz="1814" dirty="0">
                <a:latin typeface="Tahoma" pitchFamily="34" charset="0"/>
              </a:rPr>
              <a:t>Instead of looking-up tables, calculate conditional probabilities with all the normal distributions achieved in the learning phrase</a:t>
            </a:r>
          </a:p>
          <a:p>
            <a:pPr marL="1133047" lvl="2" indent="-240431">
              <a:spcBef>
                <a:spcPct val="20000"/>
              </a:spcBef>
              <a:buFontTx/>
              <a:buChar char="•"/>
              <a:defRPr/>
            </a:pPr>
            <a:r>
              <a:rPr lang="en-US" altLang="en-US" sz="1814" dirty="0">
                <a:latin typeface="Tahoma" pitchFamily="34" charset="0"/>
              </a:rPr>
              <a:t>Apply the MAP rule to assign a label (the same as done for the discrete case)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endParaRPr lang="en-US" altLang="en-US" sz="1814" dirty="0">
              <a:latin typeface="Tahoma" pitchFamily="34" charset="0"/>
            </a:endParaRPr>
          </a:p>
        </p:txBody>
      </p:sp>
      <p:graphicFrame>
        <p:nvGraphicFramePr>
          <p:cNvPr id="29701" name="Object 9">
            <a:extLst>
              <a:ext uri="{FF2B5EF4-FFF2-40B4-BE49-F238E27FC236}">
                <a16:creationId xmlns:a16="http://schemas.microsoft.com/office/drawing/2014/main" id="{F14D6629-6754-6348-B8F8-0801377BD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544" y="2598971"/>
          <a:ext cx="7733023" cy="165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51054000" imgH="11703050" progId="Equation.3">
                  <p:embed/>
                </p:oleObj>
              </mc:Choice>
              <mc:Fallback>
                <p:oleObj name="Equation" r:id="rId3" imgW="51054000" imgH="11703050" progId="Equation.3">
                  <p:embed/>
                  <p:pic>
                    <p:nvPicPr>
                      <p:cNvPr id="29701" name="Object 9">
                        <a:extLst>
                          <a:ext uri="{FF2B5EF4-FFF2-40B4-BE49-F238E27FC236}">
                            <a16:creationId xmlns:a16="http://schemas.microsoft.com/office/drawing/2014/main" id="{F14D6629-6754-6348-B8F8-0801377BD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544" y="2598971"/>
                        <a:ext cx="7733023" cy="1658619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9EF8B50E-DEB4-4F40-A08F-75181FF99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672" y="4283506"/>
          <a:ext cx="4860675" cy="503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23552150" imgH="2489200" progId="Equation.3">
                  <p:embed/>
                </p:oleObj>
              </mc:Choice>
              <mc:Fallback>
                <p:oleObj name="Equation" r:id="rId5" imgW="23552150" imgH="24892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9EF8B50E-DEB4-4F40-A08F-75181FF99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672" y="4283506"/>
                        <a:ext cx="4860675" cy="503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1">
            <a:extLst>
              <a:ext uri="{FF2B5EF4-FFF2-40B4-BE49-F238E27FC236}">
                <a16:creationId xmlns:a16="http://schemas.microsoft.com/office/drawing/2014/main" id="{82CEB896-417B-9D4E-B9A2-85367A2FA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1999" y="4757191"/>
          <a:ext cx="737164" cy="32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7" imgW="4241800" imgH="1898650" progId="Equation.3">
                  <p:embed/>
                </p:oleObj>
              </mc:Choice>
              <mc:Fallback>
                <p:oleObj name="Equation" r:id="rId7" imgW="4241800" imgH="1898650" progId="Equation.3">
                  <p:embed/>
                  <p:pic>
                    <p:nvPicPr>
                      <p:cNvPr id="29703" name="Object 11">
                        <a:extLst>
                          <a:ext uri="{FF2B5EF4-FFF2-40B4-BE49-F238E27FC236}">
                            <a16:creationId xmlns:a16="http://schemas.microsoft.com/office/drawing/2014/main" id="{82CEB896-417B-9D4E-B9A2-85367A2FA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999" y="4757191"/>
                        <a:ext cx="737164" cy="32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3">
            <a:extLst>
              <a:ext uri="{FF2B5EF4-FFF2-40B4-BE49-F238E27FC236}">
                <a16:creationId xmlns:a16="http://schemas.microsoft.com/office/drawing/2014/main" id="{22043AD5-A057-3A42-AE8D-405145C06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1169" y="4742793"/>
          <a:ext cx="2339632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9" imgW="11557000" imgH="2051050" progId="Equation.3">
                  <p:embed/>
                </p:oleObj>
              </mc:Choice>
              <mc:Fallback>
                <p:oleObj name="Equation" r:id="rId9" imgW="11557000" imgH="2051050" progId="Equation.3">
                  <p:embed/>
                  <p:pic>
                    <p:nvPicPr>
                      <p:cNvPr id="29704" name="Object 13">
                        <a:extLst>
                          <a:ext uri="{FF2B5EF4-FFF2-40B4-BE49-F238E27FC236}">
                            <a16:creationId xmlns:a16="http://schemas.microsoft.com/office/drawing/2014/main" id="{22043AD5-A057-3A42-AE8D-405145C06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169" y="4742793"/>
                        <a:ext cx="2339632" cy="414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5">
            <a:extLst>
              <a:ext uri="{FF2B5EF4-FFF2-40B4-BE49-F238E27FC236}">
                <a16:creationId xmlns:a16="http://schemas.microsoft.com/office/drawing/2014/main" id="{3A828DEC-7611-F240-9707-0190ECB59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8182" y="5156009"/>
          <a:ext cx="1757964" cy="40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1" imgW="8483600" imgH="2051050" progId="Equation.3">
                  <p:embed/>
                </p:oleObj>
              </mc:Choice>
              <mc:Fallback>
                <p:oleObj name="Equation" r:id="rId11" imgW="8483600" imgH="2051050" progId="Equation.3">
                  <p:embed/>
                  <p:pic>
                    <p:nvPicPr>
                      <p:cNvPr id="29705" name="Object 15">
                        <a:extLst>
                          <a:ext uri="{FF2B5EF4-FFF2-40B4-BE49-F238E27FC236}">
                            <a16:creationId xmlns:a16="http://schemas.microsoft.com/office/drawing/2014/main" id="{3A828DEC-7611-F240-9707-0190ECB598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182" y="5156009"/>
                        <a:ext cx="1757964" cy="40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2709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30B-B366-8C44-A30B-BFF28A60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= Supervised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D706-33AD-1242-AB55-71184883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All classification and regression algorithms come under supervised learning.</a:t>
            </a:r>
          </a:p>
          <a:p>
            <a:r>
              <a:rPr lang="en-US" b="1" dirty="0">
                <a:solidFill>
                  <a:srgbClr val="00B050"/>
                </a:solidFill>
              </a:rPr>
              <a:t>Logistics Regression</a:t>
            </a:r>
          </a:p>
          <a:p>
            <a:r>
              <a:rPr lang="en-US" dirty="0"/>
              <a:t>Decision Trees</a:t>
            </a:r>
          </a:p>
          <a:p>
            <a:r>
              <a:rPr lang="en-US" dirty="0">
                <a:solidFill>
                  <a:srgbClr val="00B050"/>
                </a:solidFill>
              </a:rPr>
              <a:t>Support Vector Machine (SVM)</a:t>
            </a:r>
          </a:p>
          <a:p>
            <a:r>
              <a:rPr lang="en-US" dirty="0"/>
              <a:t>K- Nearest Neighbors</a:t>
            </a:r>
          </a:p>
          <a:p>
            <a:r>
              <a:rPr lang="en-US" sz="4200" b="1" dirty="0">
                <a:solidFill>
                  <a:srgbClr val="7030A0"/>
                </a:solidFill>
              </a:rPr>
              <a:t>Naïve Bayes (Classification)</a:t>
            </a:r>
          </a:p>
          <a:p>
            <a:r>
              <a:rPr lang="en-US" dirty="0"/>
              <a:t>Random Forest</a:t>
            </a:r>
          </a:p>
          <a:p>
            <a:r>
              <a:rPr lang="en-US" b="1" dirty="0">
                <a:solidFill>
                  <a:srgbClr val="00B050"/>
                </a:solidFill>
              </a:rPr>
              <a:t>Linear Regression</a:t>
            </a:r>
          </a:p>
          <a:p>
            <a:r>
              <a:rPr lang="en-US" b="1" dirty="0"/>
              <a:t>Polynomial Regression</a:t>
            </a:r>
          </a:p>
          <a:p>
            <a:r>
              <a:rPr lang="en-US" dirty="0"/>
              <a:t>SVM for Regression 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4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C55D3C59-5651-6546-8C3C-B48F05D55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3009C-1D5B-6D4C-AF82-BB27C3FA48C9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54D1271-15B0-5441-968F-01AA7B5E7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/>
          <a:lstStyle/>
          <a:p>
            <a:pPr eaLnBrk="1" hangingPunct="1"/>
            <a:r>
              <a:rPr lang="en-US" altLang="en-US" b="0"/>
              <a:t>Naïve Bayes 	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4A10EFB-ED78-AC4D-B484-8E4E6FF30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 b="1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 b="1"/>
              <a:t>     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F0E3E6CF-BCE0-8840-855F-5644F38B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080010"/>
            <a:ext cx="9191513" cy="525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23988" indent="-3810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539"/>
              <a:t>Example: Continuous-valued Features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77"/>
              <a:t>Temperature is naturally of continuous value.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177"/>
              <a:t>     </a:t>
            </a:r>
            <a:r>
              <a:rPr lang="en-US" altLang="en-US" sz="2177" b="1"/>
              <a:t>Yes</a:t>
            </a:r>
            <a:r>
              <a:rPr lang="en-US" altLang="en-US" sz="2177"/>
              <a:t>: 25.2, 19.3, 18.5, 21.7, 20.1, 24.3, 22.8, 23.1, 19.8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177"/>
              <a:t>      </a:t>
            </a:r>
            <a:r>
              <a:rPr lang="en-US" altLang="en-US" sz="2177" b="1">
                <a:solidFill>
                  <a:srgbClr val="FF0000"/>
                </a:solidFill>
              </a:rPr>
              <a:t>No</a:t>
            </a:r>
            <a:r>
              <a:rPr lang="en-US" altLang="en-US" sz="2177">
                <a:solidFill>
                  <a:srgbClr val="FF0000"/>
                </a:solidFill>
              </a:rPr>
              <a:t>: 27.3, 30.1, 17.4, 29.5, 15.1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77"/>
              <a:t>Estimate mean and variance for each class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177"/>
          </a:p>
          <a:p>
            <a:pPr lvl="1" eaLnBrk="1" hangingPunct="1">
              <a:lnSpc>
                <a:spcPct val="120000"/>
              </a:lnSpc>
            </a:pPr>
            <a:endParaRPr lang="en-US" altLang="en-US" sz="2177"/>
          </a:p>
          <a:p>
            <a:pPr lvl="1" eaLnBrk="1" hangingPunct="1">
              <a:lnSpc>
                <a:spcPct val="120000"/>
              </a:lnSpc>
            </a:pPr>
            <a:r>
              <a:rPr lang="en-US" altLang="en-US" sz="2177" b="1"/>
              <a:t>Learning Phase</a:t>
            </a:r>
            <a:r>
              <a:rPr lang="en-US" altLang="en-US" sz="2177"/>
              <a:t>: output two Gaussian models for P(temp|C)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177"/>
              <a:t>      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177"/>
          </a:p>
          <a:p>
            <a:pPr lvl="1" eaLnBrk="1" hangingPunct="1">
              <a:lnSpc>
                <a:spcPct val="120000"/>
              </a:lnSpc>
            </a:pPr>
            <a:endParaRPr lang="en-US" altLang="en-US" sz="2177"/>
          </a:p>
          <a:p>
            <a:pPr lvl="1" eaLnBrk="1" hangingPunct="1">
              <a:lnSpc>
                <a:spcPct val="120000"/>
              </a:lnSpc>
            </a:pPr>
            <a:endParaRPr lang="en-US" altLang="en-US" sz="2177"/>
          </a:p>
          <a:p>
            <a:pPr lvl="1" eaLnBrk="1" hangingPunct="1">
              <a:lnSpc>
                <a:spcPct val="120000"/>
              </a:lnSpc>
            </a:pPr>
            <a:endParaRPr lang="en-US" altLang="en-US" sz="2177"/>
          </a:p>
          <a:p>
            <a:pPr lvl="2" eaLnBrk="1" hangingPunct="1"/>
            <a:endParaRPr lang="en-US" altLang="en-US" sz="1814"/>
          </a:p>
        </p:txBody>
      </p:sp>
      <p:graphicFrame>
        <p:nvGraphicFramePr>
          <p:cNvPr id="30725" name="Object 12">
            <a:extLst>
              <a:ext uri="{FF2B5EF4-FFF2-40B4-BE49-F238E27FC236}">
                <a16:creationId xmlns:a16="http://schemas.microsoft.com/office/drawing/2014/main" id="{D0FFD746-CA8C-8E49-9F47-22EC00896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435" y="3497390"/>
          <a:ext cx="3547601" cy="7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24574500" imgH="5264150" progId="Equation.3">
                  <p:embed/>
                </p:oleObj>
              </mc:Choice>
              <mc:Fallback>
                <p:oleObj name="Equation" r:id="rId3" imgW="24574500" imgH="5264150" progId="Equation.3">
                  <p:embed/>
                  <p:pic>
                    <p:nvPicPr>
                      <p:cNvPr id="30725" name="Object 12">
                        <a:extLst>
                          <a:ext uri="{FF2B5EF4-FFF2-40B4-BE49-F238E27FC236}">
                            <a16:creationId xmlns:a16="http://schemas.microsoft.com/office/drawing/2014/main" id="{D0FFD746-CA8C-8E49-9F47-22EC00896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435" y="3497390"/>
                        <a:ext cx="3547601" cy="7616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3">
            <a:extLst>
              <a:ext uri="{FF2B5EF4-FFF2-40B4-BE49-F238E27FC236}">
                <a16:creationId xmlns:a16="http://schemas.microsoft.com/office/drawing/2014/main" id="{D5210337-0B07-E14C-B751-DA8C793BA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6044" y="3448437"/>
          <a:ext cx="2618948" cy="71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5" imgW="18141950" imgH="4972050" progId="Equation.3">
                  <p:embed/>
                </p:oleObj>
              </mc:Choice>
              <mc:Fallback>
                <p:oleObj name="Equation" r:id="rId5" imgW="18141950" imgH="4972050" progId="Equation.3">
                  <p:embed/>
                  <p:pic>
                    <p:nvPicPr>
                      <p:cNvPr id="30726" name="Object 13">
                        <a:extLst>
                          <a:ext uri="{FF2B5EF4-FFF2-40B4-BE49-F238E27FC236}">
                            <a16:creationId xmlns:a16="http://schemas.microsoft.com/office/drawing/2014/main" id="{D5210337-0B07-E14C-B751-DA8C793BA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044" y="3448437"/>
                        <a:ext cx="2618948" cy="71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4">
            <a:extLst>
              <a:ext uri="{FF2B5EF4-FFF2-40B4-BE49-F238E27FC236}">
                <a16:creationId xmlns:a16="http://schemas.microsoft.com/office/drawing/2014/main" id="{79DAF0CA-739A-8042-9092-113C2ED70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299" y="4906928"/>
          <a:ext cx="8062730" cy="195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7" imgW="53251100" imgH="13747750" progId="Equation.3">
                  <p:embed/>
                </p:oleObj>
              </mc:Choice>
              <mc:Fallback>
                <p:oleObj name="Equation" r:id="rId7" imgW="53251100" imgH="13747750" progId="Equation.3">
                  <p:embed/>
                  <p:pic>
                    <p:nvPicPr>
                      <p:cNvPr id="30727" name="Object 14">
                        <a:extLst>
                          <a:ext uri="{FF2B5EF4-FFF2-40B4-BE49-F238E27FC236}">
                            <a16:creationId xmlns:a16="http://schemas.microsoft.com/office/drawing/2014/main" id="{79DAF0CA-739A-8042-9092-113C2ED70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299" y="4906928"/>
                        <a:ext cx="8062730" cy="1950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82724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>
            <a:extLst>
              <a:ext uri="{FF2B5EF4-FFF2-40B4-BE49-F238E27FC236}">
                <a16:creationId xmlns:a16="http://schemas.microsoft.com/office/drawing/2014/main" id="{EC2A410A-5EF6-B342-821A-60903FB5E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E0B0B-8BA0-714D-BCF1-3426EF3FD093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DE4260A-A39B-7341-A296-B12337D42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b="0"/>
            </a:br>
            <a:r>
              <a:rPr lang="en-US" altLang="en-US" b="0"/>
              <a:t>Zero conditional probability</a:t>
            </a:r>
            <a:br>
              <a:rPr lang="en-US" altLang="en-US" b="0"/>
            </a:br>
            <a:r>
              <a:rPr lang="en-US" altLang="en-US" b="0"/>
              <a:t>	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3BA6CB9-73C9-904A-8709-C0D5A5D3E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 b="1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 b="1"/>
              <a:t>     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C3867DC-B887-B34B-80FB-FA14B6935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080010"/>
            <a:ext cx="9191513" cy="525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23988" indent="-3810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539"/>
              <a:t>If no example contains the feature value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77"/>
              <a:t>In this circumstance, we face a zero conditional probability problem during test 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177"/>
          </a:p>
          <a:p>
            <a:pPr lvl="1" eaLnBrk="1" hangingPunct="1">
              <a:lnSpc>
                <a:spcPct val="120000"/>
              </a:lnSpc>
            </a:pPr>
            <a:r>
              <a:rPr lang="en-US" altLang="en-US" sz="2177"/>
              <a:t>For a remedy, class conditional probabilities re-estimated with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177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en-US" sz="1814"/>
              <a:t> </a:t>
            </a:r>
          </a:p>
        </p:txBody>
      </p:sp>
      <p:graphicFrame>
        <p:nvGraphicFramePr>
          <p:cNvPr id="31749" name="Object 9">
            <a:extLst>
              <a:ext uri="{FF2B5EF4-FFF2-40B4-BE49-F238E27FC236}">
                <a16:creationId xmlns:a16="http://schemas.microsoft.com/office/drawing/2014/main" id="{5C1215D3-8269-1349-8E57-AC4DCB038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8873" y="2391644"/>
          <a:ext cx="2788841" cy="52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9310350" imgH="3073400" progId="Equation.3">
                  <p:embed/>
                </p:oleObj>
              </mc:Choice>
              <mc:Fallback>
                <p:oleObj name="Equation" r:id="rId3" imgW="19310350" imgH="3073400" progId="Equation.3">
                  <p:embed/>
                  <p:pic>
                    <p:nvPicPr>
                      <p:cNvPr id="31749" name="Object 9">
                        <a:extLst>
                          <a:ext uri="{FF2B5EF4-FFF2-40B4-BE49-F238E27FC236}">
                            <a16:creationId xmlns:a16="http://schemas.microsoft.com/office/drawing/2014/main" id="{5C1215D3-8269-1349-8E57-AC4DCB0380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873" y="2391644"/>
                        <a:ext cx="2788841" cy="525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0">
            <a:extLst>
              <a:ext uri="{FF2B5EF4-FFF2-40B4-BE49-F238E27FC236}">
                <a16:creationId xmlns:a16="http://schemas.microsoft.com/office/drawing/2014/main" id="{F2378345-081F-1545-8F75-470EB2036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090" y="2460753"/>
          <a:ext cx="3386347" cy="45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26187400" imgH="3073400" progId="Equation.3">
                  <p:embed/>
                </p:oleObj>
              </mc:Choice>
              <mc:Fallback>
                <p:oleObj name="Equation" r:id="rId5" imgW="26187400" imgH="3073400" progId="Equation.3">
                  <p:embed/>
                  <p:pic>
                    <p:nvPicPr>
                      <p:cNvPr id="31750" name="Object 10">
                        <a:extLst>
                          <a:ext uri="{FF2B5EF4-FFF2-40B4-BE49-F238E27FC236}">
                            <a16:creationId xmlns:a16="http://schemas.microsoft.com/office/drawing/2014/main" id="{F2378345-081F-1545-8F75-470EB2036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90" y="2460753"/>
                        <a:ext cx="3386347" cy="45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1">
            <a:extLst>
              <a:ext uri="{FF2B5EF4-FFF2-40B4-BE49-F238E27FC236}">
                <a16:creationId xmlns:a16="http://schemas.microsoft.com/office/drawing/2014/main" id="{2F5DA10B-F558-B641-8280-4A8EB3B4B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4107" y="3547781"/>
          <a:ext cx="7943230" cy="269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7" imgW="43592750" imgH="15652750" progId="Equation.3">
                  <p:embed/>
                </p:oleObj>
              </mc:Choice>
              <mc:Fallback>
                <p:oleObj name="Equation" r:id="rId7" imgW="43592750" imgH="15652750" progId="Equation.3">
                  <p:embed/>
                  <p:pic>
                    <p:nvPicPr>
                      <p:cNvPr id="31751" name="Object 11">
                        <a:extLst>
                          <a:ext uri="{FF2B5EF4-FFF2-40B4-BE49-F238E27FC236}">
                            <a16:creationId xmlns:a16="http://schemas.microsoft.com/office/drawing/2014/main" id="{2F5DA10B-F558-B641-8280-4A8EB3B4B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107" y="3547781"/>
                        <a:ext cx="7943230" cy="269525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Box 1">
            <a:extLst>
              <a:ext uri="{FF2B5EF4-FFF2-40B4-BE49-F238E27FC236}">
                <a16:creationId xmlns:a16="http://schemas.microsoft.com/office/drawing/2014/main" id="{25EA4E5F-9C2F-A84F-8E84-EF5048226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528" y="3732073"/>
            <a:ext cx="2185214" cy="53893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902" b="1">
                <a:solidFill>
                  <a:srgbClr val="FF0000"/>
                </a:solidFill>
              </a:rPr>
              <a:t>(m-estimate)</a:t>
            </a:r>
          </a:p>
        </p:txBody>
      </p:sp>
    </p:spTree>
    <p:extLst>
      <p:ext uri="{BB962C8B-B14F-4D97-AF65-F5344CB8AC3E}">
        <p14:creationId xmlns:p14="http://schemas.microsoft.com/office/powerpoint/2010/main" val="21877753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B06A3617-1B7F-3943-BB19-D0685EFA3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4321EF-EE72-B041-A6EA-C2572AA53093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0F39F88-4E78-D142-B47C-513536670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b="0"/>
            </a:br>
            <a:r>
              <a:rPr lang="en-US" altLang="en-US" b="0"/>
              <a:t>Zero conditional probability</a:t>
            </a:r>
            <a:br>
              <a:rPr lang="en-US" altLang="en-US" b="0"/>
            </a:br>
            <a:r>
              <a:rPr lang="en-US" altLang="en-US" b="0"/>
              <a:t>	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F9FD0E5-1B93-F14A-864D-69A511ECD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9"/>
            <a:ext cx="9063373" cy="5319963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 b="1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 b="1"/>
              <a:t>     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F3374AF7-CA13-B542-AFF9-6A1E141B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7" y="1080010"/>
            <a:ext cx="9191513" cy="525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423988" indent="-3810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en-US" sz="2539" dirty="0"/>
              <a:t>Example: </a:t>
            </a:r>
            <a:r>
              <a:rPr lang="en-US" altLang="en-US" sz="2539" dirty="0">
                <a:solidFill>
                  <a:srgbClr val="FF0000"/>
                </a:solidFill>
                <a:latin typeface="Palatino Linotype" panose="02040502050505030304" pitchFamily="18" charset="0"/>
              </a:rPr>
              <a:t>P(outlook=</a:t>
            </a:r>
            <a:r>
              <a:rPr lang="en-US" altLang="en-US" sz="2539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overcast|no</a:t>
            </a:r>
            <a:r>
              <a:rPr lang="en-US" altLang="en-US" sz="2539" dirty="0">
                <a:solidFill>
                  <a:srgbClr val="FF0000"/>
                </a:solidFill>
                <a:latin typeface="Palatino Linotype" panose="02040502050505030304" pitchFamily="18" charset="0"/>
              </a:rPr>
              <a:t>)=0 </a:t>
            </a:r>
            <a:r>
              <a:rPr lang="en-US" altLang="en-US" sz="2177" dirty="0"/>
              <a:t>in the </a:t>
            </a:r>
            <a:r>
              <a:rPr lang="en-US" altLang="en-US" sz="2177" dirty="0">
                <a:latin typeface="+mj-lt"/>
              </a:rPr>
              <a:t>play-tennis</a:t>
            </a:r>
            <a:r>
              <a:rPr lang="en-US" altLang="en-US" sz="2177" dirty="0"/>
              <a:t> dataset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177" dirty="0"/>
              <a:t>Adding </a:t>
            </a:r>
            <a:r>
              <a:rPr lang="en-US" altLang="en-US" sz="2539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m</a:t>
            </a:r>
            <a:r>
              <a:rPr lang="en-US" altLang="en-US" sz="2177" dirty="0"/>
              <a:t> “virtual” examples (</a:t>
            </a:r>
            <a:r>
              <a:rPr lang="en-US" altLang="en-US" sz="2539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m</a:t>
            </a:r>
            <a:r>
              <a:rPr lang="en-US" altLang="en-US" sz="2177" dirty="0">
                <a:solidFill>
                  <a:srgbClr val="FF0000"/>
                </a:solidFill>
              </a:rPr>
              <a:t>: up to 1% of #training example</a:t>
            </a:r>
            <a:r>
              <a:rPr lang="en-US" altLang="en-US" sz="2177" dirty="0"/>
              <a:t>)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en-US" sz="1814" dirty="0"/>
              <a:t>In this dataset, # of training examples for the “no” class is 5.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en-US" sz="1814" dirty="0"/>
              <a:t>We can only add </a:t>
            </a:r>
            <a:r>
              <a:rPr lang="en-US" altLang="en-US" sz="2177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m</a:t>
            </a:r>
            <a:r>
              <a:rPr lang="en-US" altLang="en-US" sz="1814" b="1" dirty="0">
                <a:solidFill>
                  <a:srgbClr val="FF0000"/>
                </a:solidFill>
              </a:rPr>
              <a:t>=1</a:t>
            </a:r>
            <a:r>
              <a:rPr lang="en-US" altLang="en-US" sz="1814" dirty="0"/>
              <a:t> “virtual” example in our </a:t>
            </a:r>
            <a:r>
              <a:rPr lang="en-US" altLang="en-US" sz="2177" dirty="0">
                <a:latin typeface="Palatino Linotype" panose="02040502050505030304" pitchFamily="18" charset="0"/>
              </a:rPr>
              <a:t>m</a:t>
            </a:r>
            <a:r>
              <a:rPr lang="en-US" altLang="en-US" sz="1814" dirty="0"/>
              <a:t>-</a:t>
            </a:r>
            <a:r>
              <a:rPr lang="en-US" altLang="en-US" sz="1814" dirty="0" err="1"/>
              <a:t>esitmate</a:t>
            </a:r>
            <a:r>
              <a:rPr lang="en-US" altLang="en-US" sz="1814" dirty="0"/>
              <a:t> remedy.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177" dirty="0"/>
              <a:t>The “outlook” feature can takes only 3 values. So </a:t>
            </a:r>
            <a:r>
              <a:rPr lang="en-US" altLang="en-US" sz="2539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p</a:t>
            </a:r>
            <a:r>
              <a:rPr lang="en-US" altLang="en-US" sz="2177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=1/3</a:t>
            </a:r>
            <a:r>
              <a:rPr lang="en-US" altLang="en-US" sz="2177" dirty="0"/>
              <a:t>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177" dirty="0"/>
              <a:t>Re-estimate </a:t>
            </a:r>
            <a:r>
              <a:rPr lang="en-US" altLang="en-US" sz="2177" dirty="0">
                <a:solidFill>
                  <a:srgbClr val="FF0000"/>
                </a:solidFill>
                <a:latin typeface="Palatino Linotype" panose="02040502050505030304" pitchFamily="18" charset="0"/>
              </a:rPr>
              <a:t>P(</a:t>
            </a:r>
            <a:r>
              <a:rPr lang="en-US" altLang="en-US" sz="2177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outlook|no</a:t>
            </a:r>
            <a:r>
              <a:rPr lang="en-US" altLang="en-US" sz="2177" dirty="0">
                <a:solidFill>
                  <a:srgbClr val="FF000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2177" dirty="0"/>
              <a:t> with the </a:t>
            </a:r>
            <a:r>
              <a:rPr lang="en-US" altLang="en-US" sz="2539" dirty="0">
                <a:latin typeface="Palatino Linotype" panose="02040502050505030304" pitchFamily="18" charset="0"/>
              </a:rPr>
              <a:t>m</a:t>
            </a:r>
            <a:r>
              <a:rPr lang="en-US" altLang="en-US" sz="2177" dirty="0"/>
              <a:t>-estimate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en-US" altLang="en-US" sz="2177" dirty="0"/>
          </a:p>
          <a:p>
            <a:pPr lvl="2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en-US" sz="1814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7649D-E10F-5C43-AB65-DD63E6D9057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02328" y="4050983"/>
            <a:ext cx="7809329" cy="221575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 sz="1632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4692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>
            <a:extLst>
              <a:ext uri="{FF2B5EF4-FFF2-40B4-BE49-F238E27FC236}">
                <a16:creationId xmlns:a16="http://schemas.microsoft.com/office/drawing/2014/main" id="{2D60198E-8EA1-CC44-9809-D110D020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A92B53-F230-C54F-AE88-0A2C53087DC1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495D1DF-145C-9840-BE52-D9F472E59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3907" y="-96285"/>
            <a:ext cx="9341249" cy="1143181"/>
          </a:xfrm>
        </p:spPr>
        <p:txBody>
          <a:bodyPr/>
          <a:lstStyle/>
          <a:p>
            <a:pPr eaLnBrk="1" hangingPunct="1"/>
            <a:r>
              <a:rPr lang="en-US" altLang="en-US" b="0"/>
              <a:t>Summary</a:t>
            </a:r>
            <a:r>
              <a:rPr lang="en-US" altLang="en-US"/>
              <a:t>	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C1B5CAE-A1F8-DE45-93D5-A093D8490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4798" y="1078571"/>
            <a:ext cx="9191513" cy="5528729"/>
          </a:xfrm>
        </p:spPr>
        <p:txBody>
          <a:bodyPr>
            <a:normAutofit/>
          </a:bodyPr>
          <a:lstStyle/>
          <a:p>
            <a:pPr marL="483740" indent="-483740">
              <a:defRPr/>
            </a:pPr>
            <a:r>
              <a:rPr lang="en-US" altLang="en-US" dirty="0"/>
              <a:t>Probabilistic Classification Principle</a:t>
            </a:r>
          </a:p>
          <a:p>
            <a:pPr marL="898375" lvl="1" indent="-483740">
              <a:defRPr/>
            </a:pPr>
            <a:r>
              <a:rPr lang="en-US" altLang="en-US" dirty="0"/>
              <a:t>Discriminative vs. Generative models: learning P(</a:t>
            </a:r>
            <a:r>
              <a:rPr lang="en-US" altLang="en-US" dirty="0" err="1"/>
              <a:t>c|x</a:t>
            </a:r>
            <a:r>
              <a:rPr lang="en-US" altLang="en-US" dirty="0"/>
              <a:t>) vs. P(</a:t>
            </a:r>
            <a:r>
              <a:rPr lang="en-US" altLang="en-US" dirty="0" err="1"/>
              <a:t>x|c</a:t>
            </a:r>
            <a:r>
              <a:rPr lang="en-US" altLang="en-US" dirty="0"/>
              <a:t>)</a:t>
            </a:r>
          </a:p>
          <a:p>
            <a:pPr marL="898375" lvl="1" indent="-483740">
              <a:defRPr/>
            </a:pPr>
            <a:r>
              <a:rPr lang="en-US" altLang="en-US" dirty="0"/>
              <a:t>Generative models for classification: MAP and Bayesian rule</a:t>
            </a:r>
          </a:p>
          <a:p>
            <a:pPr marL="483740" indent="-483740">
              <a:defRPr/>
            </a:pPr>
            <a:r>
              <a:rPr lang="en-US" altLang="en-US" dirty="0"/>
              <a:t>Naïve Bayes: the </a:t>
            </a:r>
            <a:r>
              <a:rPr lang="en-US" altLang="en-US" dirty="0">
                <a:solidFill>
                  <a:srgbClr val="FF0000"/>
                </a:solidFill>
              </a:rPr>
              <a:t>conditional independence </a:t>
            </a:r>
            <a:r>
              <a:rPr lang="en-US" altLang="en-US" dirty="0"/>
              <a:t>assumption</a:t>
            </a:r>
          </a:p>
          <a:p>
            <a:pPr marL="888298" lvl="1" indent="-414635">
              <a:defRPr/>
            </a:pPr>
            <a:r>
              <a:rPr lang="en-US" altLang="en-US" dirty="0"/>
              <a:t>Training and test are very efficient.</a:t>
            </a:r>
          </a:p>
          <a:p>
            <a:pPr marL="888298" lvl="1" indent="-414635">
              <a:defRPr/>
            </a:pPr>
            <a:r>
              <a:rPr lang="en-US" altLang="en-US" dirty="0"/>
              <a:t>Two different data types lead to two different learning algorithms.</a:t>
            </a:r>
          </a:p>
          <a:p>
            <a:pPr marL="888298" lvl="1" indent="-414635">
              <a:defRPr/>
            </a:pPr>
            <a:r>
              <a:rPr lang="en-US" altLang="en-US" dirty="0"/>
              <a:t>Working well sometimes for data violating the assumption!</a:t>
            </a:r>
          </a:p>
          <a:p>
            <a:pPr marL="473663" indent="-414635">
              <a:defRPr/>
            </a:pPr>
            <a:r>
              <a:rPr lang="en-US" altLang="en-US" dirty="0"/>
              <a:t>Naïve Bayes: a popular </a:t>
            </a:r>
            <a:r>
              <a:rPr lang="en-US" altLang="en-US" dirty="0">
                <a:solidFill>
                  <a:srgbClr val="FF0000"/>
                </a:solidFill>
              </a:rPr>
              <a:t>generative</a:t>
            </a:r>
            <a:r>
              <a:rPr lang="en-US" altLang="en-US" dirty="0"/>
              <a:t> model for classification</a:t>
            </a:r>
          </a:p>
          <a:p>
            <a:pPr marL="888298" lvl="1" indent="-414635">
              <a:defRPr/>
            </a:pPr>
            <a:r>
              <a:rPr lang="en-US" altLang="en-US" dirty="0"/>
              <a:t>Performance competitive to most of state-of-the-art classifiers even in presence of violating independence assumption</a:t>
            </a:r>
          </a:p>
          <a:p>
            <a:pPr marL="888298" lvl="1" indent="-414635">
              <a:defRPr/>
            </a:pPr>
            <a:r>
              <a:rPr lang="en-US" altLang="en-US" dirty="0"/>
              <a:t>Many successful applications, e.g., spam mail filtering</a:t>
            </a:r>
          </a:p>
          <a:p>
            <a:pPr marL="888298" lvl="1" indent="-414635">
              <a:defRPr/>
            </a:pPr>
            <a:r>
              <a:rPr lang="en-GB" altLang="en-US" dirty="0"/>
              <a:t>A good candidate of a base learner in ensemble learning</a:t>
            </a:r>
            <a:endParaRPr lang="en-US" altLang="en-US" dirty="0"/>
          </a:p>
          <a:p>
            <a:pPr marL="888298" lvl="1" indent="-414635">
              <a:defRPr/>
            </a:pPr>
            <a:r>
              <a:rPr lang="en-US" altLang="en-US" dirty="0"/>
              <a:t>Apart from classification, naïve Bayes can do more…</a:t>
            </a:r>
            <a:r>
              <a:rPr lang="en-US" altLang="en-US" sz="1814" dirty="0"/>
              <a:t> </a:t>
            </a:r>
          </a:p>
          <a:p>
            <a:pPr marL="483740" indent="-483740">
              <a:lnSpc>
                <a:spcPct val="110000"/>
              </a:lnSpc>
              <a:buNone/>
              <a:defRPr/>
            </a:pPr>
            <a:r>
              <a:rPr lang="en-US" altLang="en-US" sz="2177" dirty="0"/>
              <a:t>     </a:t>
            </a:r>
            <a:endParaRPr lang="en-US" altLang="en-US" sz="1814" dirty="0">
              <a:solidFill>
                <a:schemeClr val="accent2"/>
              </a:solidFill>
            </a:endParaRPr>
          </a:p>
          <a:p>
            <a:pPr marL="888298" lvl="1" indent="-414635">
              <a:lnSpc>
                <a:spcPct val="110000"/>
              </a:lnSpc>
              <a:buNone/>
              <a:defRPr/>
            </a:pPr>
            <a:r>
              <a:rPr lang="en-US" altLang="en-US" sz="1814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606142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43F92-C4A2-044B-BC80-CAAB3C75D6A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48990" y="1037062"/>
          <a:ext cx="4592444" cy="541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171">
                  <a:extLst>
                    <a:ext uri="{9D8B030D-6E8A-4147-A177-3AD203B41FA5}">
                      <a16:colId xmlns:a16="http://schemas.microsoft.com/office/drawing/2014/main" val="2898037514"/>
                    </a:ext>
                  </a:extLst>
                </a:gridCol>
                <a:gridCol w="747132">
                  <a:extLst>
                    <a:ext uri="{9D8B030D-6E8A-4147-A177-3AD203B41FA5}">
                      <a16:colId xmlns:a16="http://schemas.microsoft.com/office/drawing/2014/main" val="2457061384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828890546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3255190651"/>
                    </a:ext>
                  </a:extLst>
                </a:gridCol>
                <a:gridCol w="691375">
                  <a:extLst>
                    <a:ext uri="{9D8B030D-6E8A-4147-A177-3AD203B41FA5}">
                      <a16:colId xmlns:a16="http://schemas.microsoft.com/office/drawing/2014/main" val="1011914830"/>
                    </a:ext>
                  </a:extLst>
                </a:gridCol>
              </a:tblGrid>
              <a:tr h="341236"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Play Golf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65302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80711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47102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28539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85068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28246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95411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08688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20172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25874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72940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46275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31734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08792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715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5CE29E-B766-7843-909E-3236EEBF1DAA}"/>
              </a:ext>
            </a:extLst>
          </p:cNvPr>
          <p:cNvSpPr txBox="1"/>
          <p:nvPr/>
        </p:nvSpPr>
        <p:spPr>
          <a:xfrm>
            <a:off x="5252224" y="1170877"/>
            <a:ext cx="168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0E88F8-A410-4B43-AD57-9CB3582D7B26}"/>
              </a:ext>
            </a:extLst>
          </p:cNvPr>
          <p:cNvCxnSpPr/>
          <p:nvPr/>
        </p:nvCxnSpPr>
        <p:spPr>
          <a:xfrm flipV="1">
            <a:off x="5430645" y="1148575"/>
            <a:ext cx="490653" cy="27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39AB16-FF60-0546-8FA7-7F64292AF6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17013" y="1133311"/>
          <a:ext cx="249787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31">
                  <a:extLst>
                    <a:ext uri="{9D8B030D-6E8A-4147-A177-3AD203B41FA5}">
                      <a16:colId xmlns:a16="http://schemas.microsoft.com/office/drawing/2014/main" val="4005759127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999374814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76671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6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8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1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9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P(Rainy)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P(overcast)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P(Sunny)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049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E4BBF4-4402-0B45-8890-F0946889C6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5926" y="1179257"/>
          <a:ext cx="24978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08">
                  <a:extLst>
                    <a:ext uri="{9D8B030D-6E8A-4147-A177-3AD203B41FA5}">
                      <a16:colId xmlns:a16="http://schemas.microsoft.com/office/drawing/2014/main" val="4005759127"/>
                    </a:ext>
                  </a:extLst>
                </a:gridCol>
                <a:gridCol w="737838">
                  <a:extLst>
                    <a:ext uri="{9D8B030D-6E8A-4147-A177-3AD203B41FA5}">
                      <a16:colId xmlns:a16="http://schemas.microsoft.com/office/drawing/2014/main" val="999374814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76671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6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8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1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9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P(Hot)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9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P(Mild)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1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P(Cool)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654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66C983-997D-804D-938C-B1764077EA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17013" y="3775138"/>
          <a:ext cx="2402158" cy="258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83">
                  <a:extLst>
                    <a:ext uri="{9D8B030D-6E8A-4147-A177-3AD203B41FA5}">
                      <a16:colId xmlns:a16="http://schemas.microsoft.com/office/drawing/2014/main" val="4005759127"/>
                    </a:ext>
                  </a:extLst>
                </a:gridCol>
                <a:gridCol w="568368">
                  <a:extLst>
                    <a:ext uri="{9D8B030D-6E8A-4147-A177-3AD203B41FA5}">
                      <a16:colId xmlns:a16="http://schemas.microsoft.com/office/drawing/2014/main" val="999374814"/>
                    </a:ext>
                  </a:extLst>
                </a:gridCol>
                <a:gridCol w="675607">
                  <a:extLst>
                    <a:ext uri="{9D8B030D-6E8A-4147-A177-3AD203B41FA5}">
                      <a16:colId xmlns:a16="http://schemas.microsoft.com/office/drawing/2014/main" val="766710338"/>
                    </a:ext>
                  </a:extLst>
                </a:gridCol>
              </a:tblGrid>
              <a:tr h="386441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6647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87505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1189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Hig</a:t>
                      </a:r>
                      <a:r>
                        <a:rPr lang="en-US" sz="1600" dirty="0"/>
                        <a:t> Hum)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54424"/>
                  </a:ext>
                </a:extLst>
              </a:tr>
              <a:tr h="517385">
                <a:tc>
                  <a:txBody>
                    <a:bodyPr/>
                    <a:lstStyle/>
                    <a:p>
                      <a:r>
                        <a:rPr lang="en-US" sz="1600" dirty="0"/>
                        <a:t>P(Nor Hum)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0645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751E12-331B-7D47-BD55-63E40F7065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5926" y="3825681"/>
          <a:ext cx="2497874" cy="224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869">
                  <a:extLst>
                    <a:ext uri="{9D8B030D-6E8A-4147-A177-3AD203B41FA5}">
                      <a16:colId xmlns:a16="http://schemas.microsoft.com/office/drawing/2014/main" val="4005759127"/>
                    </a:ext>
                  </a:extLst>
                </a:gridCol>
                <a:gridCol w="594783">
                  <a:extLst>
                    <a:ext uri="{9D8B030D-6E8A-4147-A177-3AD203B41FA5}">
                      <a16:colId xmlns:a16="http://schemas.microsoft.com/office/drawing/2014/main" val="999374814"/>
                    </a:ext>
                  </a:extLst>
                </a:gridCol>
                <a:gridCol w="745222">
                  <a:extLst>
                    <a:ext uri="{9D8B030D-6E8A-4147-A177-3AD203B41FA5}">
                      <a16:colId xmlns:a16="http://schemas.microsoft.com/office/drawing/2014/main" val="766710338"/>
                    </a:ext>
                  </a:extLst>
                </a:gridCol>
              </a:tblGrid>
              <a:tr h="351487">
                <a:tc>
                  <a:txBody>
                    <a:bodyPr/>
                    <a:lstStyle/>
                    <a:p>
                      <a:r>
                        <a:rPr lang="en-US" dirty="0"/>
                        <a:t>Windy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66477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87505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11897"/>
                  </a:ext>
                </a:extLst>
              </a:tr>
              <a:tr h="356369">
                <a:tc>
                  <a:txBody>
                    <a:bodyPr/>
                    <a:lstStyle/>
                    <a:p>
                      <a:r>
                        <a:rPr lang="en-US" sz="1600" dirty="0"/>
                        <a:t>P(not Windy)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14919"/>
                  </a:ext>
                </a:extLst>
              </a:tr>
              <a:tr h="585812">
                <a:tc>
                  <a:txBody>
                    <a:bodyPr/>
                    <a:lstStyle/>
                    <a:p>
                      <a:r>
                        <a:rPr lang="en-US" sz="1600" dirty="0"/>
                        <a:t>P(windy)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147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EE1F02-9498-064F-8082-AA9C39650E9B}"/>
              </a:ext>
            </a:extLst>
          </p:cNvPr>
          <p:cNvSpPr txBox="1"/>
          <p:nvPr/>
        </p:nvSpPr>
        <p:spPr>
          <a:xfrm>
            <a:off x="5382322" y="2641843"/>
            <a:ext cx="4980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 sunny day playing golf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ED84-63E7-0343-B2E2-8A193CA6BE1B}"/>
              </a:ext>
            </a:extLst>
          </p:cNvPr>
          <p:cNvSpPr txBox="1"/>
          <p:nvPr/>
        </p:nvSpPr>
        <p:spPr>
          <a:xfrm>
            <a:off x="7214839" y="43489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(yes) =9/14</a:t>
            </a:r>
          </a:p>
          <a:p>
            <a:r>
              <a:rPr lang="en-US" dirty="0" err="1"/>
              <a:t>Prob</a:t>
            </a:r>
            <a:r>
              <a:rPr lang="en-US" dirty="0"/>
              <a:t>(no) =  5/14</a:t>
            </a:r>
          </a:p>
        </p:txBody>
      </p:sp>
    </p:spTree>
    <p:extLst>
      <p:ext uri="{BB962C8B-B14F-4D97-AF65-F5344CB8AC3E}">
        <p14:creationId xmlns:p14="http://schemas.microsoft.com/office/powerpoint/2010/main" val="308549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2432-8351-D04B-B407-214B3A03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A7E-B201-E643-AEFE-A8D3F4F1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of playing golf on a day which is</a:t>
            </a:r>
          </a:p>
          <a:p>
            <a:pPr lvl="1"/>
            <a:r>
              <a:rPr lang="en-US" dirty="0"/>
              <a:t>Sunny</a:t>
            </a:r>
          </a:p>
          <a:p>
            <a:pPr lvl="1"/>
            <a:r>
              <a:rPr lang="en-US" dirty="0"/>
              <a:t>Cool</a:t>
            </a:r>
          </a:p>
          <a:p>
            <a:pPr lvl="1"/>
            <a:r>
              <a:rPr lang="en-US" dirty="0"/>
              <a:t>Humidity High</a:t>
            </a:r>
          </a:p>
          <a:p>
            <a:pPr lvl="1"/>
            <a:r>
              <a:rPr lang="en-US" dirty="0"/>
              <a:t>Not Windy (Windy = False)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= 2/9 x 1/3 x1/3 x 1/3 x 9/14</a:t>
            </a:r>
          </a:p>
          <a:p>
            <a:pPr lvl="1"/>
            <a:r>
              <a:rPr lang="en-US" dirty="0" err="1"/>
              <a:t>Prob</a:t>
            </a:r>
            <a:r>
              <a:rPr lang="en-US" dirty="0"/>
              <a:t>(not playing) =  3/5x1/5x4/5x3/5x5/14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5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F2664D-0484-CD42-996B-7B95D5DC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Bayesian Classification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4EE4820-3EC9-1040-B3AD-5B287120C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statement:</a:t>
            </a:r>
          </a:p>
          <a:p>
            <a:pPr lvl="1" eaLnBrk="1" hangingPunct="1"/>
            <a:r>
              <a:rPr lang="en-US" altLang="en-US" dirty="0"/>
              <a:t>Given features X</a:t>
            </a:r>
            <a:r>
              <a:rPr lang="en-US" altLang="en-US" baseline="-25000" dirty="0"/>
              <a:t>1</a:t>
            </a:r>
            <a:r>
              <a:rPr lang="en-US" altLang="en-US" dirty="0"/>
              <a:t>,X</a:t>
            </a:r>
            <a:r>
              <a:rPr lang="en-US" altLang="en-US" baseline="-25000" dirty="0"/>
              <a:t>2</a:t>
            </a:r>
            <a:r>
              <a:rPr lang="en-US" altLang="en-US" dirty="0"/>
              <a:t>,…,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Predict a label Y</a:t>
            </a:r>
          </a:p>
          <a:p>
            <a:r>
              <a:rPr lang="en-US" altLang="en-US" dirty="0"/>
              <a:t>It is a probabilistic classifier</a:t>
            </a:r>
          </a:p>
        </p:txBody>
      </p:sp>
    </p:spTree>
    <p:extLst>
      <p:ext uri="{BB962C8B-B14F-4D97-AF65-F5344CB8AC3E}">
        <p14:creationId xmlns:p14="http://schemas.microsoft.com/office/powerpoint/2010/main" val="312092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38F1-C2E2-EA4E-98F9-120F4F9B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DAB3-6CC2-7D45-ABD9-E538F57D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spam filtering, sentiment analysis, classification of news articles</a:t>
            </a:r>
          </a:p>
          <a:p>
            <a:pPr lvl="1"/>
            <a:r>
              <a:rPr lang="en-US" altLang="en-US" dirty="0"/>
              <a:t>Medical Diagnosis</a:t>
            </a:r>
          </a:p>
          <a:p>
            <a:pPr lvl="1"/>
            <a:r>
              <a:rPr lang="en-US" altLang="en-US" dirty="0"/>
              <a:t>Given a list of symptoms, predict whether a patient has disease X or not</a:t>
            </a:r>
          </a:p>
          <a:p>
            <a:pPr lvl="1"/>
            <a:endParaRPr lang="en-US" altLang="en-US" sz="2400" dirty="0"/>
          </a:p>
          <a:p>
            <a:r>
              <a:rPr lang="en-US" altLang="en-US" dirty="0"/>
              <a:t>Weather</a:t>
            </a:r>
          </a:p>
          <a:p>
            <a:pPr lvl="1"/>
            <a:r>
              <a:rPr lang="en-US" altLang="en-US" dirty="0"/>
              <a:t>Based on temperature, humidity, </a:t>
            </a:r>
            <a:r>
              <a:rPr lang="en-US" altLang="en-US" dirty="0" err="1"/>
              <a:t>etc</a:t>
            </a:r>
            <a:r>
              <a:rPr lang="en-US" altLang="en-US" dirty="0"/>
              <a:t>… predict if it will rain tomorrow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8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C7AC-2CD5-0D43-A27F-DB8D5295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23ED0-64B8-064C-994A-E0D46EE7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20" y="1654375"/>
            <a:ext cx="4994198" cy="2047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DAC1-71E7-4241-934C-D23BE6C7C0A4}"/>
              </a:ext>
            </a:extLst>
          </p:cNvPr>
          <p:cNvSpPr txBox="1"/>
          <p:nvPr/>
        </p:nvSpPr>
        <p:spPr>
          <a:xfrm>
            <a:off x="691376" y="3992137"/>
            <a:ext cx="343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that A occurs that given that B </a:t>
            </a:r>
            <a:r>
              <a:rPr lang="en-US" dirty="0" err="1"/>
              <a:t>occured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02B24-9970-0E4C-962E-0D0F6910D37C}"/>
              </a:ext>
            </a:extLst>
          </p:cNvPr>
          <p:cNvCxnSpPr/>
          <p:nvPr/>
        </p:nvCxnSpPr>
        <p:spPr>
          <a:xfrm flipV="1">
            <a:off x="2263698" y="3176543"/>
            <a:ext cx="1115122" cy="525662"/>
          </a:xfrm>
          <a:prstGeom prst="line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79BE-7A80-734F-A2AC-90744059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017" y="341511"/>
            <a:ext cx="10058400" cy="13716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3FBC71-40E0-9D4B-A9CF-E18475A9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17" y="1370961"/>
            <a:ext cx="5715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301F9-D24E-3646-AAF2-2AC1B0C6B8A7}"/>
              </a:ext>
            </a:extLst>
          </p:cNvPr>
          <p:cNvSpPr txBox="1"/>
          <p:nvPr/>
        </p:nvSpPr>
        <p:spPr>
          <a:xfrm>
            <a:off x="6646127" y="1550020"/>
            <a:ext cx="42709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probability  of picking a Queen from the pack of cards?</a:t>
            </a:r>
          </a:p>
          <a:p>
            <a:endParaRPr lang="en-US" sz="2400" dirty="0"/>
          </a:p>
          <a:p>
            <a:r>
              <a:rPr lang="en-US" sz="2400" dirty="0"/>
              <a:t>What is the probability of picking a Queen given the card picked in a face card?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50F6-C9C3-CD4D-8D77-8604FEF472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00874"/>
            <a:ext cx="10515600" cy="673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What is the probability of picking a Queen given the card picked in a face card? </a:t>
            </a:r>
          </a:p>
          <a:p>
            <a:pPr marL="0" indent="0">
              <a:buNone/>
            </a:pPr>
            <a:r>
              <a:rPr lang="en-US" dirty="0"/>
              <a:t>P(Queen/Face) = [P(Face/Queen) * P(Queen)]/P Face</a:t>
            </a:r>
          </a:p>
          <a:p>
            <a:endParaRPr lang="en-US" dirty="0"/>
          </a:p>
          <a:p>
            <a:r>
              <a:rPr lang="en-US" dirty="0"/>
              <a:t>P Queen = 4/52 =1/13</a:t>
            </a:r>
          </a:p>
          <a:p>
            <a:r>
              <a:rPr lang="en-US" dirty="0"/>
              <a:t>P(Face/Queen] == 1</a:t>
            </a:r>
          </a:p>
          <a:p>
            <a:r>
              <a:rPr lang="en-US" dirty="0"/>
              <a:t>P(Face) = 12/52 = 3/13</a:t>
            </a:r>
          </a:p>
          <a:p>
            <a:pPr marL="0" indent="0">
              <a:buNone/>
            </a:pPr>
            <a:r>
              <a:rPr lang="en-US" dirty="0"/>
              <a:t>P(Queen/Face) = [1 x 1/13] /3/13 = 1/3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4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6F15-4550-8845-85E3-4CBC737E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Bowl 1 </a:t>
            </a:r>
            <a:r>
              <a:rPr lang="en-US" dirty="0">
                <a:sym typeface="Wingdings" pitchFamily="2" charset="2"/>
              </a:rPr>
              <a:t> 2 Red , 4 Blue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Bowl 2  1 Red, 2 Blue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Bowl 3  5 Red, 4 Blue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742950" indent="-742950">
              <a:buAutoNum type="arabicParenR"/>
            </a:pPr>
            <a:r>
              <a:rPr lang="en-US" dirty="0">
                <a:sym typeface="Wingdings" pitchFamily="2" charset="2"/>
              </a:rPr>
              <a:t>What is the probability of selecting a Red marble</a:t>
            </a:r>
          </a:p>
          <a:p>
            <a:pPr marL="742950" indent="-742950">
              <a:buAutoNum type="arabicParenR"/>
            </a:pPr>
            <a:r>
              <a:rPr lang="en-US" dirty="0">
                <a:sym typeface="Wingdings" pitchFamily="2" charset="2"/>
              </a:rPr>
              <a:t>What is the probability (Bowl 1 / given that marble selected was 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9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C0FA6-4D23-8843-BD76-58759DA09AAD}"/>
              </a:ext>
            </a:extLst>
          </p:cNvPr>
          <p:cNvSpPr txBox="1"/>
          <p:nvPr/>
        </p:nvSpPr>
        <p:spPr>
          <a:xfrm>
            <a:off x="1314450" y="1671638"/>
            <a:ext cx="104441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/>
              <a:t>Prob</a:t>
            </a:r>
            <a:r>
              <a:rPr lang="en-US" sz="4400" dirty="0"/>
              <a:t> (selecting a red) = 1/3x 2/6 + 1/6 * 1/3 + ½ * 5/9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Probability (Bowl1/Red) = P(Red/Bowl1) * P(Bowl1)/P(Red)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P(Red/Bowl1 ) = 2/6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P(B1) = 1/3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4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4">
            <a:extLst>
              <a:ext uri="{FF2B5EF4-FFF2-40B4-BE49-F238E27FC236}">
                <a16:creationId xmlns:a16="http://schemas.microsoft.com/office/drawing/2014/main" id="{5F875EF9-A70B-2A47-8B8A-5723C4C71A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86">
              <a:spcBef>
                <a:spcPct val="20000"/>
              </a:spcBef>
              <a:buChar char="•"/>
              <a:defRPr sz="2539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781" indent="-259147" defTabSz="945886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587" indent="-207317" defTabSz="945886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221" indent="-207317" defTabSz="945886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5856" indent="-207317" defTabSz="945886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491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12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09760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395" indent="-207317" defTabSz="94588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29C50-4616-3849-B790-ABAD4A596C18}" type="slidenum">
              <a:rPr lang="en-GB" altLang="en-US" sz="1451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557A9B4-2CC2-CD4D-A38E-D2624F5B0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016" y="43374"/>
            <a:ext cx="9272140" cy="1143180"/>
          </a:xfrm>
          <a:noFill/>
        </p:spPr>
        <p:txBody>
          <a:bodyPr/>
          <a:lstStyle/>
          <a:p>
            <a:pPr eaLnBrk="1" hangingPunct="1"/>
            <a:r>
              <a:rPr lang="en-US" altLang="en-US" b="0"/>
              <a:t>Probability Basics	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57F317E-CAA8-614D-A10B-D3F73DD7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908" y="1218228"/>
            <a:ext cx="9063373" cy="5114075"/>
          </a:xfrm>
        </p:spPr>
        <p:txBody>
          <a:bodyPr/>
          <a:lstStyle/>
          <a:p>
            <a:pPr marL="483740" indent="-483740">
              <a:lnSpc>
                <a:spcPct val="110000"/>
              </a:lnSpc>
            </a:pPr>
            <a:endParaRPr lang="en-US" altLang="en-US"/>
          </a:p>
          <a:p>
            <a:pPr marL="483740" indent="-483740">
              <a:lnSpc>
                <a:spcPct val="110000"/>
              </a:lnSpc>
              <a:buNone/>
            </a:pPr>
            <a:r>
              <a:rPr lang="en-US" altLang="en-US" sz="2902"/>
              <a:t>    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E906427-809E-444B-B14B-1DD212FBF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89" y="1218228"/>
            <a:ext cx="9191513" cy="51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0" tIns="47300" rIns="94600" bIns="47300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539"/>
              <a:t>Prior, conditional and joint probability for random variables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77"/>
              <a:t>Prior probability: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177"/>
              <a:t>Conditional probability: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/>
              <a:t>Joint probability: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/>
              <a:t>Relationship: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177"/>
              <a:t>Independence: </a:t>
            </a:r>
            <a:endParaRPr lang="en-US" altLang="en-US" sz="2539"/>
          </a:p>
          <a:p>
            <a:pPr eaLnBrk="1" hangingPunct="1">
              <a:lnSpc>
                <a:spcPct val="110000"/>
              </a:lnSpc>
            </a:pPr>
            <a:endParaRPr lang="en-US" altLang="en-US" sz="2539"/>
          </a:p>
          <a:p>
            <a:pPr eaLnBrk="1" hangingPunct="1">
              <a:lnSpc>
                <a:spcPct val="110000"/>
              </a:lnSpc>
            </a:pPr>
            <a:r>
              <a:rPr lang="en-US" altLang="en-US" sz="2539"/>
              <a:t>Bayesian Rule</a:t>
            </a:r>
          </a:p>
        </p:txBody>
      </p:sp>
      <p:graphicFrame>
        <p:nvGraphicFramePr>
          <p:cNvPr id="19461" name="Object 6">
            <a:extLst>
              <a:ext uri="{FF2B5EF4-FFF2-40B4-BE49-F238E27FC236}">
                <a16:creationId xmlns:a16="http://schemas.microsoft.com/office/drawing/2014/main" id="{0710AC31-1430-E844-8328-154575440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3890" y="2250547"/>
          <a:ext cx="2480729" cy="4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3900150" imgH="2343150" progId="Equation.3">
                  <p:embed/>
                </p:oleObj>
              </mc:Choice>
              <mc:Fallback>
                <p:oleObj name="Equation" r:id="rId3" imgW="13900150" imgH="2343150" progId="Equation.3">
                  <p:embed/>
                  <p:pic>
                    <p:nvPicPr>
                      <p:cNvPr id="19461" name="Object 6">
                        <a:extLst>
                          <a:ext uri="{FF2B5EF4-FFF2-40B4-BE49-F238E27FC236}">
                            <a16:creationId xmlns:a16="http://schemas.microsoft.com/office/drawing/2014/main" id="{0710AC31-1430-E844-8328-154575440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890" y="2250547"/>
                        <a:ext cx="2480729" cy="41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9">
            <a:extLst>
              <a:ext uri="{FF2B5EF4-FFF2-40B4-BE49-F238E27FC236}">
                <a16:creationId xmlns:a16="http://schemas.microsoft.com/office/drawing/2014/main" id="{7A6A8434-452F-8D4A-90B3-2397FA919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449" y="1769662"/>
          <a:ext cx="885460" cy="4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4679950" imgH="2343150" progId="Equation.3">
                  <p:embed/>
                </p:oleObj>
              </mc:Choice>
              <mc:Fallback>
                <p:oleObj name="Equation" r:id="rId5" imgW="4679950" imgH="2343150" progId="Equation.3">
                  <p:embed/>
                  <p:pic>
                    <p:nvPicPr>
                      <p:cNvPr id="19462" name="Object 9">
                        <a:extLst>
                          <a:ext uri="{FF2B5EF4-FFF2-40B4-BE49-F238E27FC236}">
                            <a16:creationId xmlns:a16="http://schemas.microsoft.com/office/drawing/2014/main" id="{7A6A8434-452F-8D4A-90B3-2397FA919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449" y="1769662"/>
                        <a:ext cx="885460" cy="4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">
            <a:extLst>
              <a:ext uri="{FF2B5EF4-FFF2-40B4-BE49-F238E27FC236}">
                <a16:creationId xmlns:a16="http://schemas.microsoft.com/office/drawing/2014/main" id="{93C5F7D7-C720-4649-A058-184E96F57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0889" y="2668081"/>
          <a:ext cx="3579276" cy="4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20040600" imgH="2343150" progId="Equation.3">
                  <p:embed/>
                </p:oleObj>
              </mc:Choice>
              <mc:Fallback>
                <p:oleObj name="Equation" r:id="rId7" imgW="20040600" imgH="2343150" progId="Equation.3">
                  <p:embed/>
                  <p:pic>
                    <p:nvPicPr>
                      <p:cNvPr id="19463" name="Object 10">
                        <a:extLst>
                          <a:ext uri="{FF2B5EF4-FFF2-40B4-BE49-F238E27FC236}">
                            <a16:creationId xmlns:a16="http://schemas.microsoft.com/office/drawing/2014/main" id="{93C5F7D7-C720-4649-A058-184E96F57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889" y="2668081"/>
                        <a:ext cx="3579276" cy="41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1">
            <a:extLst>
              <a:ext uri="{FF2B5EF4-FFF2-40B4-BE49-F238E27FC236}">
                <a16:creationId xmlns:a16="http://schemas.microsoft.com/office/drawing/2014/main" id="{CD1F5A32-5A1B-2A41-A80B-2A699B8E6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161" y="3082736"/>
          <a:ext cx="5491295" cy="4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9" imgW="30721300" imgH="2343150" progId="Equation.3">
                  <p:embed/>
                </p:oleObj>
              </mc:Choice>
              <mc:Fallback>
                <p:oleObj name="Equation" r:id="rId9" imgW="30721300" imgH="2343150" progId="Equation.3">
                  <p:embed/>
                  <p:pic>
                    <p:nvPicPr>
                      <p:cNvPr id="19464" name="Object 11">
                        <a:extLst>
                          <a:ext uri="{FF2B5EF4-FFF2-40B4-BE49-F238E27FC236}">
                            <a16:creationId xmlns:a16="http://schemas.microsoft.com/office/drawing/2014/main" id="{CD1F5A32-5A1B-2A41-A80B-2A699B8E6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161" y="3082736"/>
                        <a:ext cx="5491295" cy="41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2">
            <a:extLst>
              <a:ext uri="{FF2B5EF4-FFF2-40B4-BE49-F238E27FC236}">
                <a16:creationId xmlns:a16="http://schemas.microsoft.com/office/drawing/2014/main" id="{E9694BA0-6CAB-A245-977C-4D74DC1BE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545" y="3981154"/>
          <a:ext cx="7445068" cy="4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1" imgW="41694100" imgH="2343150" progId="Equation.3">
                  <p:embed/>
                </p:oleObj>
              </mc:Choice>
              <mc:Fallback>
                <p:oleObj name="Equation" r:id="rId11" imgW="41694100" imgH="2343150" progId="Equation.3">
                  <p:embed/>
                  <p:pic>
                    <p:nvPicPr>
                      <p:cNvPr id="19465" name="Object 12">
                        <a:extLst>
                          <a:ext uri="{FF2B5EF4-FFF2-40B4-BE49-F238E27FC236}">
                            <a16:creationId xmlns:a16="http://schemas.microsoft.com/office/drawing/2014/main" id="{E9694BA0-6CAB-A245-977C-4D74DC1BE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545" y="3981154"/>
                        <a:ext cx="7445068" cy="41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8">
            <a:extLst>
              <a:ext uri="{FF2B5EF4-FFF2-40B4-BE49-F238E27FC236}">
                <a16:creationId xmlns:a16="http://schemas.microsoft.com/office/drawing/2014/main" id="{2C8FCF1D-A148-7B40-9878-EE3CDDFBC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7173" y="4934284"/>
          <a:ext cx="326684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3" imgW="15214600" imgH="4826000" progId="Equation.3">
                  <p:embed/>
                </p:oleObj>
              </mc:Choice>
              <mc:Fallback>
                <p:oleObj name="Equation" r:id="rId13" imgW="15214600" imgH="4826000" progId="Equation.3">
                  <p:embed/>
                  <p:pic>
                    <p:nvPicPr>
                      <p:cNvPr id="19466" name="Object 8">
                        <a:extLst>
                          <a:ext uri="{FF2B5EF4-FFF2-40B4-BE49-F238E27FC236}">
                            <a16:creationId xmlns:a16="http://schemas.microsoft.com/office/drawing/2014/main" id="{2C8FCF1D-A148-7B40-9878-EE3CDDFBC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173" y="4934284"/>
                        <a:ext cx="3266845" cy="10366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3">
            <a:extLst>
              <a:ext uri="{FF2B5EF4-FFF2-40B4-BE49-F238E27FC236}">
                <a16:creationId xmlns:a16="http://schemas.microsoft.com/office/drawing/2014/main" id="{5CFC702E-98D3-E141-9D72-039B489AF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6920" y="5017791"/>
          <a:ext cx="4395627" cy="93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5" imgW="17259300" imgH="3657600" progId="Equation.3">
                  <p:embed/>
                </p:oleObj>
              </mc:Choice>
              <mc:Fallback>
                <p:oleObj name="Equation" r:id="rId15" imgW="17259300" imgH="3657600" progId="Equation.3">
                  <p:embed/>
                  <p:pic>
                    <p:nvPicPr>
                      <p:cNvPr id="19467" name="Object 13">
                        <a:extLst>
                          <a:ext uri="{FF2B5EF4-FFF2-40B4-BE49-F238E27FC236}">
                            <a16:creationId xmlns:a16="http://schemas.microsoft.com/office/drawing/2014/main" id="{5CFC702E-98D3-E141-9D72-039B489AF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920" y="5017791"/>
                        <a:ext cx="4395627" cy="93297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080510A8-34DD-6743-8137-ED4A04F50537}"/>
              </a:ext>
            </a:extLst>
          </p:cNvPr>
          <p:cNvGrpSpPr>
            <a:grpSpLocks/>
          </p:cNvGrpSpPr>
          <p:nvPr/>
        </p:nvGrpSpPr>
        <p:grpSpPr bwMode="auto">
          <a:xfrm>
            <a:off x="1603907" y="5639771"/>
            <a:ext cx="1589510" cy="786905"/>
            <a:chOff x="393700" y="6219031"/>
            <a:chExt cx="1752600" cy="866103"/>
          </a:xfrm>
        </p:grpSpPr>
        <p:cxnSp>
          <p:nvCxnSpPr>
            <p:cNvPr id="19472" name="Straight Arrow Connector 15">
              <a:extLst>
                <a:ext uri="{FF2B5EF4-FFF2-40B4-BE49-F238E27FC236}">
                  <a16:creationId xmlns:a16="http://schemas.microsoft.com/office/drawing/2014/main" id="{B6D6987A-B5AA-044F-877E-D70C85FF5F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1900" y="6219031"/>
              <a:ext cx="457200" cy="457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3" name="TextBox 16">
              <a:extLst>
                <a:ext uri="{FF2B5EF4-FFF2-40B4-BE49-F238E27FC236}">
                  <a16:creationId xmlns:a16="http://schemas.microsoft.com/office/drawing/2014/main" id="{7E0A1EAD-BFA3-C44B-99CE-0512F61DF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700" y="6676231"/>
              <a:ext cx="1752600" cy="408903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14">
                  <a:solidFill>
                    <a:srgbClr val="FF0000"/>
                  </a:solidFill>
                </a:rPr>
                <a:t>Discriminative</a:t>
              </a:r>
              <a:r>
                <a:rPr lang="en-GB" altLang="en-US" sz="1814"/>
                <a:t> </a:t>
              </a:r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83396E0A-6864-594B-834A-FBC93DE4EE68}"/>
              </a:ext>
            </a:extLst>
          </p:cNvPr>
          <p:cNvGrpSpPr>
            <a:grpSpLocks/>
          </p:cNvGrpSpPr>
          <p:nvPr/>
        </p:nvGrpSpPr>
        <p:grpSpPr bwMode="auto">
          <a:xfrm>
            <a:off x="4506490" y="5363336"/>
            <a:ext cx="1520401" cy="1132650"/>
            <a:chOff x="3594100" y="5914231"/>
            <a:chExt cx="1676400" cy="1247326"/>
          </a:xfrm>
        </p:grpSpPr>
        <p:cxnSp>
          <p:nvCxnSpPr>
            <p:cNvPr id="19470" name="Straight Arrow Connector 20">
              <a:extLst>
                <a:ext uri="{FF2B5EF4-FFF2-40B4-BE49-F238E27FC236}">
                  <a16:creationId xmlns:a16="http://schemas.microsoft.com/office/drawing/2014/main" id="{99C1B3B1-DABD-4D44-96C0-BDFF4C092B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594100" y="5914231"/>
              <a:ext cx="914400" cy="838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1" name="TextBox 21">
              <a:extLst>
                <a:ext uri="{FF2B5EF4-FFF2-40B4-BE49-F238E27FC236}">
                  <a16:creationId xmlns:a16="http://schemas.microsoft.com/office/drawing/2014/main" id="{A09DF72C-28C2-5843-BDBA-353B5C460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901" y="6752431"/>
              <a:ext cx="1371599" cy="409126"/>
            </a:xfrm>
            <a:prstGeom prst="rect">
              <a:avLst/>
            </a:prstGeom>
            <a:solidFill>
              <a:srgbClr val="C6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814">
                  <a:solidFill>
                    <a:srgbClr val="FF0000"/>
                  </a:solidFill>
                </a:rPr>
                <a:t>Generative</a:t>
              </a:r>
              <a:r>
                <a:rPr lang="en-GB" altLang="en-US" sz="1814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804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65575A02-537B-284C-84D4-01507868D556}" vid="{0C08ED97-6628-2744-9CE9-515C031C46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</TotalTime>
  <Words>1736</Words>
  <Application>Microsoft Macintosh PowerPoint</Application>
  <PresentationFormat>Widescreen</PresentationFormat>
  <Paragraphs>449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Gothic</vt:lpstr>
      <vt:lpstr>Palatino Linotype</vt:lpstr>
      <vt:lpstr>Tahoma</vt:lpstr>
      <vt:lpstr>Times New Roman</vt:lpstr>
      <vt:lpstr>Wingdings</vt:lpstr>
      <vt:lpstr>Savon</vt:lpstr>
      <vt:lpstr>Equation</vt:lpstr>
      <vt:lpstr>Naïve Bayes Classification</vt:lpstr>
      <vt:lpstr>RECAP = Supervised Learning Algorithms</vt:lpstr>
      <vt:lpstr>Primary Uses</vt:lpstr>
      <vt:lpstr>Bayes Theorem</vt:lpstr>
      <vt:lpstr>Exercise</vt:lpstr>
      <vt:lpstr>PowerPoint Presentation</vt:lpstr>
      <vt:lpstr>PowerPoint Presentation</vt:lpstr>
      <vt:lpstr>PowerPoint Presentation</vt:lpstr>
      <vt:lpstr>Probability Basics </vt:lpstr>
      <vt:lpstr>Probabilistic Classification Principle </vt:lpstr>
      <vt:lpstr>Probabilistic Classification Principle </vt:lpstr>
      <vt:lpstr>Probabilistic Classification Principle </vt:lpstr>
      <vt:lpstr>Naïve Bayes </vt:lpstr>
      <vt:lpstr>Naïve Bayes </vt:lpstr>
      <vt:lpstr>Why is it called so?</vt:lpstr>
      <vt:lpstr>Example </vt:lpstr>
      <vt:lpstr>Example </vt:lpstr>
      <vt:lpstr>Example </vt:lpstr>
      <vt:lpstr>Naïve Bayes  </vt:lpstr>
      <vt:lpstr>Naïve Bayes  </vt:lpstr>
      <vt:lpstr> Zero conditional probability  </vt:lpstr>
      <vt:lpstr> Zero conditional probability  </vt:lpstr>
      <vt:lpstr>Summary </vt:lpstr>
      <vt:lpstr>PowerPoint Presentation</vt:lpstr>
      <vt:lpstr>PowerPoint Presentation</vt:lpstr>
      <vt:lpstr>Bayesian Classification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Nair</dc:creator>
  <cp:lastModifiedBy>Rajan Nair</cp:lastModifiedBy>
  <cp:revision>2</cp:revision>
  <dcterms:created xsi:type="dcterms:W3CDTF">2018-08-08T05:29:29Z</dcterms:created>
  <dcterms:modified xsi:type="dcterms:W3CDTF">2018-08-08T05:35:46Z</dcterms:modified>
</cp:coreProperties>
</file>