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69" r:id="rId2"/>
    <p:sldMasterId id="2147483757" r:id="rId3"/>
    <p:sldMasterId id="2147483745" r:id="rId4"/>
  </p:sldMasterIdLst>
  <p:notesMasterIdLst>
    <p:notesMasterId r:id="rId36"/>
  </p:notesMasterIdLst>
  <p:handoutMasterIdLst>
    <p:handoutMasterId r:id="rId37"/>
  </p:handoutMasterIdLst>
  <p:sldIdLst>
    <p:sldId id="277" r:id="rId5"/>
    <p:sldId id="279" r:id="rId6"/>
    <p:sldId id="301" r:id="rId7"/>
    <p:sldId id="278" r:id="rId8"/>
    <p:sldId id="284" r:id="rId9"/>
    <p:sldId id="302" r:id="rId10"/>
    <p:sldId id="303" r:id="rId11"/>
    <p:sldId id="286" r:id="rId12"/>
    <p:sldId id="287" r:id="rId13"/>
    <p:sldId id="304" r:id="rId14"/>
    <p:sldId id="305" r:id="rId15"/>
    <p:sldId id="306" r:id="rId16"/>
    <p:sldId id="308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0" r:id="rId26"/>
    <p:sldId id="291" r:id="rId27"/>
    <p:sldId id="289" r:id="rId28"/>
    <p:sldId id="318" r:id="rId29"/>
    <p:sldId id="297" r:id="rId30"/>
    <p:sldId id="292" r:id="rId31"/>
    <p:sldId id="293" r:id="rId32"/>
    <p:sldId id="294" r:id="rId33"/>
    <p:sldId id="300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117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97" d="100"/>
          <a:sy n="97" d="100"/>
        </p:scale>
        <p:origin x="-1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295F6-372E-40D2-8ECF-CBC85E371BB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E497A9-934E-48ED-B0D7-FE59E0C04A5B}">
      <dgm:prSet phldrT="[Text]"/>
      <dgm:spPr/>
      <dgm:t>
        <a:bodyPr/>
        <a:lstStyle/>
        <a:p>
          <a:r>
            <a:rPr lang="en-US" dirty="0" smtClean="0"/>
            <a:t>Government  Notification</a:t>
          </a:r>
          <a:endParaRPr lang="en-US" dirty="0"/>
        </a:p>
      </dgm:t>
    </dgm:pt>
    <dgm:pt modelId="{DA20EA1D-8060-4A1A-B488-C9B9B4F5E153}" type="parTrans" cxnId="{4F0D7189-1E15-461E-B622-3FD43333E477}">
      <dgm:prSet/>
      <dgm:spPr/>
      <dgm:t>
        <a:bodyPr/>
        <a:lstStyle/>
        <a:p>
          <a:endParaRPr lang="en-US"/>
        </a:p>
      </dgm:t>
    </dgm:pt>
    <dgm:pt modelId="{E44E93C8-1313-4794-9286-80391919322A}" type="sibTrans" cxnId="{4F0D7189-1E15-461E-B622-3FD43333E477}">
      <dgm:prSet/>
      <dgm:spPr/>
      <dgm:t>
        <a:bodyPr/>
        <a:lstStyle/>
        <a:p>
          <a:endParaRPr lang="en-US"/>
        </a:p>
      </dgm:t>
    </dgm:pt>
    <dgm:pt modelId="{27D7FAC1-3EDF-4FF9-8321-8FFCBC4AA949}">
      <dgm:prSet phldrT="[Text]"/>
      <dgm:spPr/>
      <dgm:t>
        <a:bodyPr/>
        <a:lstStyle/>
        <a:p>
          <a:r>
            <a:rPr lang="en-US" dirty="0" smtClean="0"/>
            <a:t>Pilot Scheme</a:t>
          </a:r>
          <a:endParaRPr lang="en-US" dirty="0"/>
        </a:p>
      </dgm:t>
    </dgm:pt>
    <dgm:pt modelId="{9444FE8F-A494-4410-89ED-EA2D293171DF}" type="parTrans" cxnId="{85503F97-317E-4AE3-85CF-221C4916E5F8}">
      <dgm:prSet/>
      <dgm:spPr/>
      <dgm:t>
        <a:bodyPr/>
        <a:lstStyle/>
        <a:p>
          <a:endParaRPr lang="en-US"/>
        </a:p>
      </dgm:t>
    </dgm:pt>
    <dgm:pt modelId="{D51EF70F-BDF4-4335-81A6-9DA0D8A7F65F}" type="sibTrans" cxnId="{85503F97-317E-4AE3-85CF-221C4916E5F8}">
      <dgm:prSet/>
      <dgm:spPr/>
      <dgm:t>
        <a:bodyPr/>
        <a:lstStyle/>
        <a:p>
          <a:endParaRPr lang="en-US"/>
        </a:p>
      </dgm:t>
    </dgm:pt>
    <dgm:pt modelId="{6151C7A3-3098-45A0-AB4A-613F4303AB54}">
      <dgm:prSet phldrT="[Text]"/>
      <dgm:spPr/>
      <dgm:t>
        <a:bodyPr/>
        <a:lstStyle/>
        <a:p>
          <a:r>
            <a:rPr lang="en-US" dirty="0" smtClean="0"/>
            <a:t>Building Capacity</a:t>
          </a:r>
          <a:endParaRPr lang="en-US" dirty="0"/>
        </a:p>
      </dgm:t>
    </dgm:pt>
    <dgm:pt modelId="{6CFBE6EE-AEC0-41FC-A7E3-6418D8BF8D77}" type="parTrans" cxnId="{44C253D7-27EA-4C84-AF46-47C5582573F2}">
      <dgm:prSet/>
      <dgm:spPr/>
      <dgm:t>
        <a:bodyPr/>
        <a:lstStyle/>
        <a:p>
          <a:endParaRPr lang="en-US"/>
        </a:p>
      </dgm:t>
    </dgm:pt>
    <dgm:pt modelId="{D6411DD5-A9F3-4281-9C9A-57A19FE34642}" type="sibTrans" cxnId="{44C253D7-27EA-4C84-AF46-47C5582573F2}">
      <dgm:prSet/>
      <dgm:spPr/>
      <dgm:t>
        <a:bodyPr/>
        <a:lstStyle/>
        <a:p>
          <a:endParaRPr lang="en-US"/>
        </a:p>
      </dgm:t>
    </dgm:pt>
    <dgm:pt modelId="{56958457-EA45-4009-852B-64E189235C14}">
      <dgm:prSet phldrT="[Text]"/>
      <dgm:spPr/>
      <dgm:t>
        <a:bodyPr/>
        <a:lstStyle/>
        <a:p>
          <a:r>
            <a:rPr lang="en-US" dirty="0" smtClean="0"/>
            <a:t>Extending</a:t>
          </a:r>
          <a:endParaRPr lang="en-US" dirty="0"/>
        </a:p>
      </dgm:t>
    </dgm:pt>
    <dgm:pt modelId="{46CF8BE8-77D1-4AB4-ABF7-A324FA63B079}" type="parTrans" cxnId="{4B13AE5E-A064-43DC-A68E-DA276BA3F009}">
      <dgm:prSet/>
      <dgm:spPr/>
      <dgm:t>
        <a:bodyPr/>
        <a:lstStyle/>
        <a:p>
          <a:endParaRPr lang="en-US"/>
        </a:p>
      </dgm:t>
    </dgm:pt>
    <dgm:pt modelId="{10CC64ED-2AA8-47FD-AFD9-658C672432B5}" type="sibTrans" cxnId="{4B13AE5E-A064-43DC-A68E-DA276BA3F009}">
      <dgm:prSet/>
      <dgm:spPr/>
      <dgm:t>
        <a:bodyPr/>
        <a:lstStyle/>
        <a:p>
          <a:endParaRPr lang="en-US"/>
        </a:p>
      </dgm:t>
    </dgm:pt>
    <dgm:pt modelId="{AF6F4AE2-6C93-4C72-A4D6-6F2A51AFB03C}">
      <dgm:prSet phldrT="[Text]"/>
      <dgm:spPr/>
      <dgm:t>
        <a:bodyPr/>
        <a:lstStyle/>
        <a:p>
          <a:r>
            <a:rPr lang="en-US" dirty="0" smtClean="0"/>
            <a:t>Revisiting scheme Design</a:t>
          </a:r>
          <a:endParaRPr lang="en-US" dirty="0"/>
        </a:p>
      </dgm:t>
    </dgm:pt>
    <dgm:pt modelId="{98471E59-5B9E-4CCF-A9A5-851655439782}" type="parTrans" cxnId="{E92B21F8-08ED-4DE1-AD0A-30377B8CE3F7}">
      <dgm:prSet/>
      <dgm:spPr/>
      <dgm:t>
        <a:bodyPr/>
        <a:lstStyle/>
        <a:p>
          <a:endParaRPr lang="en-US"/>
        </a:p>
      </dgm:t>
    </dgm:pt>
    <dgm:pt modelId="{083307DB-7977-445F-B84F-BEB98EEFE897}" type="sibTrans" cxnId="{E92B21F8-08ED-4DE1-AD0A-30377B8CE3F7}">
      <dgm:prSet/>
      <dgm:spPr/>
      <dgm:t>
        <a:bodyPr/>
        <a:lstStyle/>
        <a:p>
          <a:endParaRPr lang="en-US"/>
        </a:p>
      </dgm:t>
    </dgm:pt>
    <dgm:pt modelId="{B26CE518-F17A-49F1-B43C-0A2CC12894BC}" type="pres">
      <dgm:prSet presAssocID="{729295F6-372E-40D2-8ECF-CBC85E371B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8E248E-AAF9-44C3-BEDD-62AB11EFCC86}" type="pres">
      <dgm:prSet presAssocID="{23E497A9-934E-48ED-B0D7-FE59E0C04A5B}" presName="dummy" presStyleCnt="0"/>
      <dgm:spPr/>
    </dgm:pt>
    <dgm:pt modelId="{3217770B-DF58-4E71-A6E1-08DBA0BCC93F}" type="pres">
      <dgm:prSet presAssocID="{23E497A9-934E-48ED-B0D7-FE59E0C04A5B}" presName="node" presStyleLbl="revTx" presStyleIdx="0" presStyleCnt="5" custScaleX="137735" custRadScaleRad="107643" custRadScaleInc="26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BFCAC-1BE1-4196-B605-811629B92F34}" type="pres">
      <dgm:prSet presAssocID="{E44E93C8-1313-4794-9286-80391919322A}" presName="sibTrans" presStyleLbl="node1" presStyleIdx="0" presStyleCnt="5"/>
      <dgm:spPr/>
      <dgm:t>
        <a:bodyPr/>
        <a:lstStyle/>
        <a:p>
          <a:endParaRPr lang="en-US"/>
        </a:p>
      </dgm:t>
    </dgm:pt>
    <dgm:pt modelId="{18265C4A-C601-40D4-8166-D920A9B90DB0}" type="pres">
      <dgm:prSet presAssocID="{27D7FAC1-3EDF-4FF9-8321-8FFCBC4AA949}" presName="dummy" presStyleCnt="0"/>
      <dgm:spPr/>
    </dgm:pt>
    <dgm:pt modelId="{4D3BB270-76EC-4E68-9E91-BDF9289B9A1D}" type="pres">
      <dgm:prSet presAssocID="{27D7FAC1-3EDF-4FF9-8321-8FFCBC4AA949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A02A7-87CF-4210-9739-A7C6ED4FA755}" type="pres">
      <dgm:prSet presAssocID="{D51EF70F-BDF4-4335-81A6-9DA0D8A7F65F}" presName="sibTrans" presStyleLbl="node1" presStyleIdx="1" presStyleCnt="5"/>
      <dgm:spPr/>
      <dgm:t>
        <a:bodyPr/>
        <a:lstStyle/>
        <a:p>
          <a:endParaRPr lang="en-US"/>
        </a:p>
      </dgm:t>
    </dgm:pt>
    <dgm:pt modelId="{92B07245-5B1C-4E87-B462-27B190A780B6}" type="pres">
      <dgm:prSet presAssocID="{6151C7A3-3098-45A0-AB4A-613F4303AB54}" presName="dummy" presStyleCnt="0"/>
      <dgm:spPr/>
    </dgm:pt>
    <dgm:pt modelId="{D9AF2ECC-C47C-4299-BA76-E79FE69E89B9}" type="pres">
      <dgm:prSet presAssocID="{6151C7A3-3098-45A0-AB4A-613F4303AB5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B6F03-1A4A-4AD2-96EA-B7F396DAE2D3}" type="pres">
      <dgm:prSet presAssocID="{D6411DD5-A9F3-4281-9C9A-57A19FE34642}" presName="sibTrans" presStyleLbl="node1" presStyleIdx="2" presStyleCnt="5"/>
      <dgm:spPr/>
      <dgm:t>
        <a:bodyPr/>
        <a:lstStyle/>
        <a:p>
          <a:endParaRPr lang="en-US"/>
        </a:p>
      </dgm:t>
    </dgm:pt>
    <dgm:pt modelId="{82C71102-E58E-4F0B-9586-BB0489E0B154}" type="pres">
      <dgm:prSet presAssocID="{56958457-EA45-4009-852B-64E189235C14}" presName="dummy" presStyleCnt="0"/>
      <dgm:spPr/>
    </dgm:pt>
    <dgm:pt modelId="{100070AD-BCAE-479B-955C-D6BF41B30E33}" type="pres">
      <dgm:prSet presAssocID="{56958457-EA45-4009-852B-64E189235C14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362D1-CE92-4101-89AC-4C516955F50E}" type="pres">
      <dgm:prSet presAssocID="{10CC64ED-2AA8-47FD-AFD9-658C672432B5}" presName="sibTrans" presStyleLbl="node1" presStyleIdx="3" presStyleCnt="5"/>
      <dgm:spPr/>
      <dgm:t>
        <a:bodyPr/>
        <a:lstStyle/>
        <a:p>
          <a:endParaRPr lang="en-US"/>
        </a:p>
      </dgm:t>
    </dgm:pt>
    <dgm:pt modelId="{B179F8BB-4211-471D-BDAB-476A84767DC3}" type="pres">
      <dgm:prSet presAssocID="{AF6F4AE2-6C93-4C72-A4D6-6F2A51AFB03C}" presName="dummy" presStyleCnt="0"/>
      <dgm:spPr/>
    </dgm:pt>
    <dgm:pt modelId="{5DB1F70C-BACA-4D75-90E1-E79AD293CF87}" type="pres">
      <dgm:prSet presAssocID="{AF6F4AE2-6C93-4C72-A4D6-6F2A51AFB03C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7413C-2F3E-4959-A76D-80E159F3469F}" type="pres">
      <dgm:prSet presAssocID="{083307DB-7977-445F-B84F-BEB98EEFE897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19339FBD-38F5-4E2B-8F3D-E05035B9DD03}" type="presOf" srcId="{10CC64ED-2AA8-47FD-AFD9-658C672432B5}" destId="{9DB362D1-CE92-4101-89AC-4C516955F50E}" srcOrd="0" destOrd="0" presId="urn:microsoft.com/office/officeart/2005/8/layout/cycle1"/>
    <dgm:cxn modelId="{13B7009E-D025-4879-9AF2-C7FC33205262}" type="presOf" srcId="{6151C7A3-3098-45A0-AB4A-613F4303AB54}" destId="{D9AF2ECC-C47C-4299-BA76-E79FE69E89B9}" srcOrd="0" destOrd="0" presId="urn:microsoft.com/office/officeart/2005/8/layout/cycle1"/>
    <dgm:cxn modelId="{0AE74FE4-7D88-4BD6-8590-877CF7F37ABE}" type="presOf" srcId="{D51EF70F-BDF4-4335-81A6-9DA0D8A7F65F}" destId="{7E0A02A7-87CF-4210-9739-A7C6ED4FA755}" srcOrd="0" destOrd="0" presId="urn:microsoft.com/office/officeart/2005/8/layout/cycle1"/>
    <dgm:cxn modelId="{85503F97-317E-4AE3-85CF-221C4916E5F8}" srcId="{729295F6-372E-40D2-8ECF-CBC85E371BB8}" destId="{27D7FAC1-3EDF-4FF9-8321-8FFCBC4AA949}" srcOrd="1" destOrd="0" parTransId="{9444FE8F-A494-4410-89ED-EA2D293171DF}" sibTransId="{D51EF70F-BDF4-4335-81A6-9DA0D8A7F65F}"/>
    <dgm:cxn modelId="{4878FD64-6CBE-4A36-97C7-37355BC92DEE}" type="presOf" srcId="{27D7FAC1-3EDF-4FF9-8321-8FFCBC4AA949}" destId="{4D3BB270-76EC-4E68-9E91-BDF9289B9A1D}" srcOrd="0" destOrd="0" presId="urn:microsoft.com/office/officeart/2005/8/layout/cycle1"/>
    <dgm:cxn modelId="{6BABC1BE-946B-4F0D-9261-E3F4F43D0240}" type="presOf" srcId="{56958457-EA45-4009-852B-64E189235C14}" destId="{100070AD-BCAE-479B-955C-D6BF41B30E33}" srcOrd="0" destOrd="0" presId="urn:microsoft.com/office/officeart/2005/8/layout/cycle1"/>
    <dgm:cxn modelId="{4F0D7189-1E15-461E-B622-3FD43333E477}" srcId="{729295F6-372E-40D2-8ECF-CBC85E371BB8}" destId="{23E497A9-934E-48ED-B0D7-FE59E0C04A5B}" srcOrd="0" destOrd="0" parTransId="{DA20EA1D-8060-4A1A-B488-C9B9B4F5E153}" sibTransId="{E44E93C8-1313-4794-9286-80391919322A}"/>
    <dgm:cxn modelId="{0CA128C6-3763-4937-970C-22289EB5EFC7}" type="presOf" srcId="{D6411DD5-A9F3-4281-9C9A-57A19FE34642}" destId="{DF4B6F03-1A4A-4AD2-96EA-B7F396DAE2D3}" srcOrd="0" destOrd="0" presId="urn:microsoft.com/office/officeart/2005/8/layout/cycle1"/>
    <dgm:cxn modelId="{0EDD910C-8F67-4243-AD02-25085670AE4D}" type="presOf" srcId="{729295F6-372E-40D2-8ECF-CBC85E371BB8}" destId="{B26CE518-F17A-49F1-B43C-0A2CC12894BC}" srcOrd="0" destOrd="0" presId="urn:microsoft.com/office/officeart/2005/8/layout/cycle1"/>
    <dgm:cxn modelId="{07246E19-811C-4E39-89C0-C9DAC3C75DDF}" type="presOf" srcId="{E44E93C8-1313-4794-9286-80391919322A}" destId="{F89BFCAC-1BE1-4196-B605-811629B92F34}" srcOrd="0" destOrd="0" presId="urn:microsoft.com/office/officeart/2005/8/layout/cycle1"/>
    <dgm:cxn modelId="{44C253D7-27EA-4C84-AF46-47C5582573F2}" srcId="{729295F6-372E-40D2-8ECF-CBC85E371BB8}" destId="{6151C7A3-3098-45A0-AB4A-613F4303AB54}" srcOrd="2" destOrd="0" parTransId="{6CFBE6EE-AEC0-41FC-A7E3-6418D8BF8D77}" sibTransId="{D6411DD5-A9F3-4281-9C9A-57A19FE34642}"/>
    <dgm:cxn modelId="{790873CE-3821-47E9-B487-9FEB37FA2426}" type="presOf" srcId="{083307DB-7977-445F-B84F-BEB98EEFE897}" destId="{F797413C-2F3E-4959-A76D-80E159F3469F}" srcOrd="0" destOrd="0" presId="urn:microsoft.com/office/officeart/2005/8/layout/cycle1"/>
    <dgm:cxn modelId="{B17BDF6E-2C07-41BF-9706-DD88E8620880}" type="presOf" srcId="{AF6F4AE2-6C93-4C72-A4D6-6F2A51AFB03C}" destId="{5DB1F70C-BACA-4D75-90E1-E79AD293CF87}" srcOrd="0" destOrd="0" presId="urn:microsoft.com/office/officeart/2005/8/layout/cycle1"/>
    <dgm:cxn modelId="{E92B21F8-08ED-4DE1-AD0A-30377B8CE3F7}" srcId="{729295F6-372E-40D2-8ECF-CBC85E371BB8}" destId="{AF6F4AE2-6C93-4C72-A4D6-6F2A51AFB03C}" srcOrd="4" destOrd="0" parTransId="{98471E59-5B9E-4CCF-A9A5-851655439782}" sibTransId="{083307DB-7977-445F-B84F-BEB98EEFE897}"/>
    <dgm:cxn modelId="{4B13AE5E-A064-43DC-A68E-DA276BA3F009}" srcId="{729295F6-372E-40D2-8ECF-CBC85E371BB8}" destId="{56958457-EA45-4009-852B-64E189235C14}" srcOrd="3" destOrd="0" parTransId="{46CF8BE8-77D1-4AB4-ABF7-A324FA63B079}" sibTransId="{10CC64ED-2AA8-47FD-AFD9-658C672432B5}"/>
    <dgm:cxn modelId="{591ECDB8-102D-4D1E-9500-AA173A7A5CFD}" type="presOf" srcId="{23E497A9-934E-48ED-B0D7-FE59E0C04A5B}" destId="{3217770B-DF58-4E71-A6E1-08DBA0BCC93F}" srcOrd="0" destOrd="0" presId="urn:microsoft.com/office/officeart/2005/8/layout/cycle1"/>
    <dgm:cxn modelId="{648A590A-F0E7-493C-B630-269A6EA9EADA}" type="presParOf" srcId="{B26CE518-F17A-49F1-B43C-0A2CC12894BC}" destId="{BF8E248E-AAF9-44C3-BEDD-62AB11EFCC86}" srcOrd="0" destOrd="0" presId="urn:microsoft.com/office/officeart/2005/8/layout/cycle1"/>
    <dgm:cxn modelId="{6510CBC5-C48E-472B-8503-E13B020C8F7A}" type="presParOf" srcId="{B26CE518-F17A-49F1-B43C-0A2CC12894BC}" destId="{3217770B-DF58-4E71-A6E1-08DBA0BCC93F}" srcOrd="1" destOrd="0" presId="urn:microsoft.com/office/officeart/2005/8/layout/cycle1"/>
    <dgm:cxn modelId="{44F2D079-DBAA-4785-919E-A2B6AE85FBEF}" type="presParOf" srcId="{B26CE518-F17A-49F1-B43C-0A2CC12894BC}" destId="{F89BFCAC-1BE1-4196-B605-811629B92F34}" srcOrd="2" destOrd="0" presId="urn:microsoft.com/office/officeart/2005/8/layout/cycle1"/>
    <dgm:cxn modelId="{657AD942-D4C4-48F4-953B-714BE4463D0D}" type="presParOf" srcId="{B26CE518-F17A-49F1-B43C-0A2CC12894BC}" destId="{18265C4A-C601-40D4-8166-D920A9B90DB0}" srcOrd="3" destOrd="0" presId="urn:microsoft.com/office/officeart/2005/8/layout/cycle1"/>
    <dgm:cxn modelId="{F71B828E-EF48-46E1-B76E-E216F5514600}" type="presParOf" srcId="{B26CE518-F17A-49F1-B43C-0A2CC12894BC}" destId="{4D3BB270-76EC-4E68-9E91-BDF9289B9A1D}" srcOrd="4" destOrd="0" presId="urn:microsoft.com/office/officeart/2005/8/layout/cycle1"/>
    <dgm:cxn modelId="{71DAF097-A04A-4344-8DC9-456EAFDB3DF3}" type="presParOf" srcId="{B26CE518-F17A-49F1-B43C-0A2CC12894BC}" destId="{7E0A02A7-87CF-4210-9739-A7C6ED4FA755}" srcOrd="5" destOrd="0" presId="urn:microsoft.com/office/officeart/2005/8/layout/cycle1"/>
    <dgm:cxn modelId="{9FD7D34F-7D53-4C11-8961-11C4308A127F}" type="presParOf" srcId="{B26CE518-F17A-49F1-B43C-0A2CC12894BC}" destId="{92B07245-5B1C-4E87-B462-27B190A780B6}" srcOrd="6" destOrd="0" presId="urn:microsoft.com/office/officeart/2005/8/layout/cycle1"/>
    <dgm:cxn modelId="{79FF43A4-1D97-4CF0-B6BF-6530AEA248C9}" type="presParOf" srcId="{B26CE518-F17A-49F1-B43C-0A2CC12894BC}" destId="{D9AF2ECC-C47C-4299-BA76-E79FE69E89B9}" srcOrd="7" destOrd="0" presId="urn:microsoft.com/office/officeart/2005/8/layout/cycle1"/>
    <dgm:cxn modelId="{7DD3B681-681E-4B50-9923-4F9CC4E5DDD0}" type="presParOf" srcId="{B26CE518-F17A-49F1-B43C-0A2CC12894BC}" destId="{DF4B6F03-1A4A-4AD2-96EA-B7F396DAE2D3}" srcOrd="8" destOrd="0" presId="urn:microsoft.com/office/officeart/2005/8/layout/cycle1"/>
    <dgm:cxn modelId="{FD6AF5FD-1B7F-4BDE-BDDC-15E877B3B83E}" type="presParOf" srcId="{B26CE518-F17A-49F1-B43C-0A2CC12894BC}" destId="{82C71102-E58E-4F0B-9586-BB0489E0B154}" srcOrd="9" destOrd="0" presId="urn:microsoft.com/office/officeart/2005/8/layout/cycle1"/>
    <dgm:cxn modelId="{3A753394-7D6F-4BAB-9BF6-B5C7A17791FD}" type="presParOf" srcId="{B26CE518-F17A-49F1-B43C-0A2CC12894BC}" destId="{100070AD-BCAE-479B-955C-D6BF41B30E33}" srcOrd="10" destOrd="0" presId="urn:microsoft.com/office/officeart/2005/8/layout/cycle1"/>
    <dgm:cxn modelId="{B6567B95-5FDB-430A-87D0-D037770CBA70}" type="presParOf" srcId="{B26CE518-F17A-49F1-B43C-0A2CC12894BC}" destId="{9DB362D1-CE92-4101-89AC-4C516955F50E}" srcOrd="11" destOrd="0" presId="urn:microsoft.com/office/officeart/2005/8/layout/cycle1"/>
    <dgm:cxn modelId="{3401C917-8B66-403E-83D0-73F045A9B14D}" type="presParOf" srcId="{B26CE518-F17A-49F1-B43C-0A2CC12894BC}" destId="{B179F8BB-4211-471D-BDAB-476A84767DC3}" srcOrd="12" destOrd="0" presId="urn:microsoft.com/office/officeart/2005/8/layout/cycle1"/>
    <dgm:cxn modelId="{DA5A3F3D-1258-4912-AFD3-82ED8530CC6F}" type="presParOf" srcId="{B26CE518-F17A-49F1-B43C-0A2CC12894BC}" destId="{5DB1F70C-BACA-4D75-90E1-E79AD293CF87}" srcOrd="13" destOrd="0" presId="urn:microsoft.com/office/officeart/2005/8/layout/cycle1"/>
    <dgm:cxn modelId="{9480C4B6-419A-4B29-B2F7-357E17C6138A}" type="presParOf" srcId="{B26CE518-F17A-49F1-B43C-0A2CC12894BC}" destId="{F797413C-2F3E-4959-A76D-80E159F3469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7770B-DF58-4E71-A6E1-08DBA0BCC93F}">
      <dsp:nvSpPr>
        <dsp:cNvPr id="0" name=""/>
        <dsp:cNvSpPr/>
      </dsp:nvSpPr>
      <dsp:spPr>
        <a:xfrm>
          <a:off x="3567281" y="50795"/>
          <a:ext cx="1385721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Government  Notification</a:t>
          </a:r>
          <a:endParaRPr lang="en-US" sz="1800" kern="1200" dirty="0"/>
        </a:p>
      </dsp:txBody>
      <dsp:txXfrm>
        <a:off x="3567281" y="50795"/>
        <a:ext cx="1385721" cy="1006078"/>
      </dsp:txXfrm>
    </dsp:sp>
    <dsp:sp modelId="{F89BFCAC-1BE1-4196-B605-811629B92F34}">
      <dsp:nvSpPr>
        <dsp:cNvPr id="0" name=""/>
        <dsp:cNvSpPr/>
      </dsp:nvSpPr>
      <dsp:spPr>
        <a:xfrm>
          <a:off x="1185632" y="-265242"/>
          <a:ext cx="3771658" cy="3771658"/>
        </a:xfrm>
        <a:prstGeom prst="circularArrow">
          <a:avLst>
            <a:gd name="adj1" fmla="val 5202"/>
            <a:gd name="adj2" fmla="val 336015"/>
            <a:gd name="adj3" fmla="val 241061"/>
            <a:gd name="adj4" fmla="val 20418758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BB270-76EC-4E68-9E91-BDF9289B9A1D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Pilot Scheme</a:t>
          </a:r>
          <a:endParaRPr lang="en-US" sz="1800" kern="1200" dirty="0"/>
        </a:p>
      </dsp:txBody>
      <dsp:txXfrm>
        <a:off x="4136359" y="1900156"/>
        <a:ext cx="1006078" cy="1006078"/>
      </dsp:txXfrm>
    </dsp:sp>
    <dsp:sp modelId="{7E0A02A7-87CF-4210-9739-A7C6ED4FA75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F2ECC-C47C-4299-BA76-E79FE69E89B9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Building Capacity</a:t>
          </a:r>
          <a:endParaRPr lang="en-US" sz="1800" kern="1200" dirty="0"/>
        </a:p>
      </dsp:txBody>
      <dsp:txXfrm>
        <a:off x="2544960" y="3056374"/>
        <a:ext cx="1006078" cy="1006078"/>
      </dsp:txXfrm>
    </dsp:sp>
    <dsp:sp modelId="{DF4B6F03-1A4A-4AD2-96EA-B7F396DAE2D3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070AD-BCAE-479B-955C-D6BF41B30E33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Extending</a:t>
          </a:r>
          <a:endParaRPr lang="en-US" sz="1800" kern="1200" dirty="0"/>
        </a:p>
      </dsp:txBody>
      <dsp:txXfrm>
        <a:off x="953562" y="1900156"/>
        <a:ext cx="1006078" cy="1006078"/>
      </dsp:txXfrm>
    </dsp:sp>
    <dsp:sp modelId="{9DB362D1-CE92-4101-89AC-4C516955F50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1F70C-BACA-4D75-90E1-E79AD293CF87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Revisiting scheme Design</a:t>
          </a:r>
          <a:endParaRPr lang="en-US" sz="1800" kern="1200" dirty="0"/>
        </a:p>
      </dsp:txBody>
      <dsp:txXfrm>
        <a:off x="1561422" y="29355"/>
        <a:ext cx="1006078" cy="1006078"/>
      </dsp:txXfrm>
    </dsp:sp>
    <dsp:sp modelId="{F797413C-2F3E-4959-A76D-80E159F3469F}">
      <dsp:nvSpPr>
        <dsp:cNvPr id="0" name=""/>
        <dsp:cNvSpPr/>
      </dsp:nvSpPr>
      <dsp:spPr>
        <a:xfrm>
          <a:off x="1374669" y="-79485"/>
          <a:ext cx="3771658" cy="3771658"/>
        </a:xfrm>
        <a:prstGeom prst="circularArrow">
          <a:avLst>
            <a:gd name="adj1" fmla="val 5202"/>
            <a:gd name="adj2" fmla="val 336015"/>
            <a:gd name="adj3" fmla="val 16497847"/>
            <a:gd name="adj4" fmla="val 14732046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866D-1626-4B4F-9C45-D9E7E54157FD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04D05-EC03-4502-BEDC-44F0F5903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1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FC72-2911-4FE0-B9CB-72E43A8C17B7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B1EA9-2361-4E17-A94F-A3643EBC0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43F-2625-4466-8F16-6E96B52BFD63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BCB1-1C6D-4CA9-988A-50BC7B20AE1B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E059-CB2D-4913-852F-22E1E8BCE049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018A-E8D6-417D-AADE-8894ECE2A773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F36-A1EC-4320-AEF4-9C3F2B81568C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16EF-1D69-41C9-A81E-0A6BC552E083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18F3-C5CD-45DB-9B10-00D2624789F1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71E2-BC0E-41EC-A4C7-1342E578675A}" type="datetime1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FA8E-ECB8-45CB-8A52-A7A286CB0D9A}" type="datetime1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4A8-816F-4A80-92F5-C26B33576FFA}" type="datetime1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29000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682A-3C0E-4659-8B68-24DB0F8BCCAB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722313" y="4953000"/>
            <a:ext cx="3849687" cy="15001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E6E-5E68-4D13-8C62-11B716EDD2B1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B4A5-7131-492C-9805-F04DF12C9F57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D849-92F8-4E5D-9AB3-FA5B8FCE046D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9AD-8C60-48F1-BC92-71E017AC3155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F3D9-20F3-48A1-8492-D7D09A61CF22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E84-0033-42C7-94F3-FE1BDD432B6E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30E3-E116-49C4-8EAB-5126A0A59D90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576C-CA8D-4615-84C1-223FC4AB4C30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64E4-1BD5-46DE-A276-21397996B92E}" type="datetime1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7FE7-B6E4-4E05-9C3B-9E9E647F97EA}" type="datetime1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FB20-B971-4E6F-9756-F1ED4D1AC6B2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9F7B-383F-4CEF-9E56-4F7040EED191}" type="datetime1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BD40-5EEB-44D0-AC85-3ECF9B252C41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1066-6906-42E1-81DD-5C8B58EDEE1E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668E-0A7F-4BA9-8F10-A7A709352419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9E90-41A5-46E0-B005-D15A9447EB35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765-B71F-499D-8DD7-E5E2B27CF446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F01C-970E-4445-8C12-4A0995FD9D27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36D1-9432-41CD-AB42-1F3D110902BB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FC9E-0594-411F-ACD7-3D41F7F9A45E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2C89-97C3-4F39-B467-6DCDCBA10B8A}" type="datetime1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830-BF2B-4309-9E79-1093E37399CC}" type="datetime1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8B1-7C4B-4519-841A-4DEEADAC51FA}" type="datetime1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ED8-4E99-49FB-9E9D-3437F7ADAE88}" type="datetime1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2985-3498-47A2-A806-4298F1C32549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D4C4-3D95-4897-823E-328172E9611E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330-EEF5-4762-B998-07DFE1C15D6D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3D54-2DE0-40C1-8628-3B969210942E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5EDF-AA01-4595-8CF7-30D15E6DD98B}" type="datetime1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904F-2080-483B-8A32-CA830A8FDBF3}" type="datetime1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98D6-1040-436E-8654-8D643592C743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1742-3234-4107-BF3D-A873C4458ED6}" type="datetime1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2744-BFEB-47C7-95D4-2A1CBE842B6C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8F048BA-BF3A-4AC0-8D08-DB82EE3C883E}" type="datetime1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D66737-C5E4-4C63-8944-82063ACE69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IMB symbol final low re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77200" y="5696298"/>
            <a:ext cx="914400" cy="80218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B1111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D565-D975-486B-98B2-EBD168B168EE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26E8-2EEF-4F4B-9AB9-D2C4A4590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D7CB-80E9-471B-A5BC-91301311CF46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C68F-3D87-4BD8-85B6-E3750DAA5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8F344-5873-4CC3-9A9E-6BFA0383492C}" type="datetime1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4FBA-B4F9-44CB-929E-68B85B713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ppgovernance@gmail.com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ridhar.pabbisetty@gmail.com" TargetMode="External"/><Relationship Id="rId2" Type="http://schemas.openxmlformats.org/officeDocument/2006/relationships/hyperlink" Target="mailto:arnab@iimb.ernet.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vinay@avasthi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IIMB Policy </a:t>
            </a:r>
            <a:r>
              <a:rPr lang="en-US" sz="3200" dirty="0" err="1" smtClean="0"/>
              <a:t>Hackathon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 for Governance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Details, Data, Submissions, and all that jazz …</a:t>
            </a:r>
          </a:p>
          <a:p>
            <a:r>
              <a:rPr lang="en-US" dirty="0" smtClean="0"/>
              <a:t>IIMB </a:t>
            </a:r>
            <a:r>
              <a:rPr lang="en-US" dirty="0" err="1" smtClean="0"/>
              <a:t>Hackathon</a:t>
            </a:r>
            <a:r>
              <a:rPr lang="en-US" dirty="0" smtClean="0"/>
              <a:t> Team:</a:t>
            </a:r>
          </a:p>
          <a:p>
            <a:r>
              <a:rPr lang="en-US" dirty="0" smtClean="0"/>
              <a:t>	Vinay Avasthi, Arnab Mukherji, Sridhar Pabbisetty, M. Soumya</a:t>
            </a:r>
          </a:p>
          <a:p>
            <a:pPr algn="ctr"/>
            <a:r>
              <a:rPr lang="en-US" dirty="0" smtClean="0"/>
              <a:t>Date: 9</a:t>
            </a:r>
            <a:r>
              <a:rPr lang="en-US" baseline="30000" dirty="0" smtClean="0"/>
              <a:t>th</a:t>
            </a:r>
            <a:r>
              <a:rPr lang="en-US" dirty="0" smtClean="0"/>
              <a:t> August – 10</a:t>
            </a:r>
            <a:r>
              <a:rPr lang="en-US" baseline="30000" dirty="0" smtClean="0"/>
              <a:t>th</a:t>
            </a:r>
            <a:r>
              <a:rPr lang="en-US" dirty="0" smtClean="0"/>
              <a:t> August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IIMB Logo unit Final low 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5421562" cy="11023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Vajpayee </a:t>
            </a:r>
            <a:r>
              <a:rPr lang="en-US" dirty="0" err="1" smtClean="0"/>
              <a:t>Arogyashree</a:t>
            </a:r>
            <a:r>
              <a:rPr lang="en-US" dirty="0" smtClean="0"/>
              <a:t>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success of AP’s </a:t>
            </a:r>
            <a:r>
              <a:rPr lang="en-US" dirty="0" err="1" smtClean="0"/>
              <a:t>Arogyashree</a:t>
            </a:r>
            <a:r>
              <a:rPr lang="en-US" dirty="0" smtClean="0"/>
              <a:t> , VAS launched in 2010</a:t>
            </a:r>
          </a:p>
          <a:p>
            <a:r>
              <a:rPr lang="en-US" dirty="0" smtClean="0"/>
              <a:t>Restricted:</a:t>
            </a:r>
          </a:p>
          <a:p>
            <a:pPr lvl="1"/>
            <a:r>
              <a:rPr lang="en-US" dirty="0" smtClean="0"/>
              <a:t>North Karnataka (Belgaum and </a:t>
            </a:r>
            <a:r>
              <a:rPr lang="en-US" dirty="0" err="1" smtClean="0"/>
              <a:t>Gulburga</a:t>
            </a:r>
            <a:r>
              <a:rPr lang="en-US" dirty="0" smtClean="0"/>
              <a:t> division)</a:t>
            </a:r>
          </a:p>
          <a:p>
            <a:pPr lvl="1"/>
            <a:r>
              <a:rPr lang="en-US" dirty="0" smtClean="0"/>
              <a:t>BPL households</a:t>
            </a:r>
          </a:p>
          <a:p>
            <a:pPr lvl="1"/>
            <a:r>
              <a:rPr lang="en-US" dirty="0" smtClean="0"/>
              <a:t>1.5 Lakh + 0.5 Lakh health insurance coverage </a:t>
            </a:r>
          </a:p>
          <a:p>
            <a:pPr lvl="1"/>
            <a:r>
              <a:rPr lang="en-US" dirty="0" smtClean="0"/>
              <a:t>Coverage restricted to 400 procedures associated with catastrophic </a:t>
            </a:r>
            <a:r>
              <a:rPr lang="en-US" dirty="0" smtClean="0"/>
              <a:t>health care</a:t>
            </a:r>
            <a:endParaRPr lang="en-US" dirty="0" smtClean="0"/>
          </a:p>
          <a:p>
            <a:pPr lvl="1"/>
            <a:r>
              <a:rPr lang="en-US" dirty="0" smtClean="0"/>
              <a:t>Limited number of hospitals empanelled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3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2010-2012</a:t>
            </a:r>
          </a:p>
          <a:p>
            <a:pPr lvl="1"/>
            <a:r>
              <a:rPr lang="en-US" dirty="0" smtClean="0"/>
              <a:t>ASHA workers &amp; VAMCO to mobilize access</a:t>
            </a:r>
          </a:p>
          <a:p>
            <a:pPr lvl="1"/>
            <a:r>
              <a:rPr lang="en-US" dirty="0" smtClean="0"/>
              <a:t>Camps in remote areas, transport etc. resolved</a:t>
            </a:r>
          </a:p>
          <a:p>
            <a:pPr lvl="1"/>
            <a:r>
              <a:rPr lang="en-US" dirty="0" smtClean="0"/>
              <a:t>VAS cards, options in case of absence of documents discussed</a:t>
            </a:r>
          </a:p>
          <a:p>
            <a:pPr lvl="1"/>
            <a:r>
              <a:rPr lang="en-US" dirty="0" smtClean="0"/>
              <a:t>Improved capacity to verify claims</a:t>
            </a:r>
          </a:p>
          <a:p>
            <a:r>
              <a:rPr lang="en-US" dirty="0" smtClean="0"/>
              <a:t>2012 – expanded to South Karnataka</a:t>
            </a:r>
          </a:p>
          <a:p>
            <a:r>
              <a:rPr lang="en-US" dirty="0" smtClean="0"/>
              <a:t>2014 – expanding to APL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most schemes unlike VAS?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rolled out to all BPL</a:t>
            </a:r>
          </a:p>
          <a:p>
            <a:r>
              <a:rPr lang="en-US" dirty="0" smtClean="0"/>
              <a:t>Benefits fungible and difficult to monitor</a:t>
            </a:r>
          </a:p>
          <a:p>
            <a:r>
              <a:rPr lang="en-US" dirty="0" smtClean="0"/>
              <a:t>Public Service Delivery rarely by trained medical doctors</a:t>
            </a:r>
          </a:p>
          <a:p>
            <a:r>
              <a:rPr lang="en-US" dirty="0" smtClean="0"/>
              <a:t>Roll-out patterns not covered by multiple media </a:t>
            </a:r>
          </a:p>
          <a:p>
            <a:r>
              <a:rPr lang="en-US" dirty="0" smtClean="0"/>
              <a:t>Village level workers not always drafted into mobilize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Restating the </a:t>
            </a:r>
            <a:r>
              <a:rPr lang="en-US" u="sng" dirty="0"/>
              <a:t>problem </a:t>
            </a:r>
            <a:r>
              <a:rPr lang="en-US" u="sng" dirty="0" smtClean="0"/>
              <a:t>statement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Can </a:t>
            </a:r>
            <a:r>
              <a:rPr lang="en-US" i="1" dirty="0">
                <a:solidFill>
                  <a:srgbClr val="FF0000"/>
                </a:solidFill>
              </a:rPr>
              <a:t>one develop a self- populating, </a:t>
            </a:r>
            <a:r>
              <a:rPr lang="en-US" i="1" dirty="0" smtClean="0">
                <a:solidFill>
                  <a:srgbClr val="FF0000"/>
                </a:solidFill>
              </a:rPr>
              <a:t>crowd-sourced application that </a:t>
            </a:r>
            <a:r>
              <a:rPr lang="en-US" i="1" dirty="0">
                <a:solidFill>
                  <a:srgbClr val="FF0000"/>
                </a:solidFill>
              </a:rPr>
              <a:t>might make it possible to archive all schemes and programs in </a:t>
            </a:r>
            <a:r>
              <a:rPr lang="en-US" i="1" dirty="0" smtClean="0">
                <a:solidFill>
                  <a:srgbClr val="FF0000"/>
                </a:solidFill>
              </a:rPr>
              <a:t>Karnataka</a:t>
            </a:r>
            <a:r>
              <a:rPr lang="en-US" dirty="0" smtClean="0"/>
              <a:t>? </a:t>
            </a:r>
            <a:endParaRPr lang="en-US" dirty="0"/>
          </a:p>
          <a:p>
            <a:r>
              <a:rPr lang="en-US" dirty="0"/>
              <a:t>A successful technology solution will have the following features:</a:t>
            </a:r>
          </a:p>
          <a:p>
            <a:pPr lvl="1"/>
            <a:r>
              <a:rPr lang="en-US" i="1" dirty="0"/>
              <a:t>Each citizen in Karnataka</a:t>
            </a:r>
            <a:r>
              <a:rPr lang="en-US" dirty="0"/>
              <a:t>, on entering details about themselves (e.g. location, caste, age, </a:t>
            </a:r>
            <a:r>
              <a:rPr lang="en-US" dirty="0" smtClean="0"/>
              <a:t>etc.), </a:t>
            </a:r>
            <a:r>
              <a:rPr lang="en-US" i="1" dirty="0"/>
              <a:t>will be able to find </a:t>
            </a:r>
            <a:r>
              <a:rPr lang="en-US" i="1" dirty="0" smtClean="0"/>
              <a:t>all possible </a:t>
            </a:r>
            <a:r>
              <a:rPr lang="en-US" i="1" dirty="0"/>
              <a:t>schemes and benefits that they are </a:t>
            </a:r>
            <a:r>
              <a:rPr lang="en-US" i="1" dirty="0" smtClean="0"/>
              <a:t>entitled to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i="1" dirty="0" smtClean="0"/>
              <a:t>Citizens </a:t>
            </a:r>
            <a:r>
              <a:rPr lang="en-US" i="1" dirty="0"/>
              <a:t>can upload details </a:t>
            </a:r>
            <a:r>
              <a:rPr lang="en-US" i="1" dirty="0" smtClean="0"/>
              <a:t>about </a:t>
            </a:r>
            <a:r>
              <a:rPr lang="en-US" i="1" dirty="0"/>
              <a:t>schemes that they know of</a:t>
            </a:r>
            <a:r>
              <a:rPr lang="en-US" dirty="0"/>
              <a:t>, but are not already on the </a:t>
            </a:r>
            <a:r>
              <a:rPr lang="en-US" dirty="0" smtClean="0"/>
              <a:t>tech platform;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platform </a:t>
            </a:r>
            <a:r>
              <a:rPr lang="en-US" dirty="0"/>
              <a:t>will </a:t>
            </a:r>
            <a:r>
              <a:rPr lang="en-US" i="1" dirty="0" smtClean="0"/>
              <a:t>capture scheme specific resources</a:t>
            </a:r>
            <a:r>
              <a:rPr lang="en-US" dirty="0" smtClean="0"/>
              <a:t> in use </a:t>
            </a:r>
            <a:r>
              <a:rPr lang="en-US" dirty="0"/>
              <a:t>locally </a:t>
            </a:r>
            <a:endParaRPr lang="en-US" dirty="0" smtClean="0"/>
          </a:p>
          <a:p>
            <a:pPr lvl="2"/>
            <a:r>
              <a:rPr lang="en-US" dirty="0" smtClean="0"/>
              <a:t>E.g. IT platforms, call centers, specific contract labor)</a:t>
            </a:r>
            <a:endParaRPr lang="en-US" dirty="0"/>
          </a:p>
          <a:p>
            <a:pPr lvl="1"/>
            <a:r>
              <a:rPr lang="en-US" i="1" dirty="0" smtClean="0"/>
              <a:t>Users </a:t>
            </a:r>
            <a:r>
              <a:rPr lang="en-US" i="1" dirty="0"/>
              <a:t>can upload information on changes in existing schemes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size of benefits, or extent of coverage, </a:t>
            </a:r>
            <a:r>
              <a:rPr lang="en-US" dirty="0" smtClean="0"/>
              <a:t>etc.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De-Constructing the Governance Challenge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Guiding thoughts and frameworks within which to work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5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of a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17526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2133600"/>
            <a:ext cx="205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Calamity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Loss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86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of a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17526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2133600"/>
            <a:ext cx="205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BPL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Calamity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Loss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18288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22098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Subsidy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Counseling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286000"/>
            <a:ext cx="518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0800" y="2069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86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Characteristics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of a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17526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2133600"/>
            <a:ext cx="205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Calamity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Loss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18288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22098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Subsidy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Counseling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286000"/>
            <a:ext cx="518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133600" y="3048000"/>
            <a:ext cx="44958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2831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Pension for widows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86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Characteristics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5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of a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17526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2133600"/>
            <a:ext cx="205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BPL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Caste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Calamity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Loss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18288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22098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Subsidy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Counseling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286000"/>
            <a:ext cx="518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133600" y="3048000"/>
            <a:ext cx="44958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14500" y="2590800"/>
            <a:ext cx="5067300" cy="1981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4278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Scheme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86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Characteristics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1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of a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17526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2133600"/>
            <a:ext cx="205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BPL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Calamity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Loss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18288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22098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Subsidy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Counseling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286000"/>
            <a:ext cx="518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133600" y="3048000"/>
            <a:ext cx="44958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14500" y="2590800"/>
            <a:ext cx="5067300" cy="1981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/>
          <p:cNvSpPr/>
          <p:nvPr/>
        </p:nvSpPr>
        <p:spPr>
          <a:xfrm>
            <a:off x="1866900" y="2133600"/>
            <a:ext cx="533400" cy="3124200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4600" y="3581400"/>
            <a:ext cx="4114800" cy="1524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3581400"/>
            <a:ext cx="396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14600" y="3581400"/>
            <a:ext cx="4114800" cy="3988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1800" y="403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Scheme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586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Characteristics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Life Cycle of a Policy</a:t>
            </a:r>
            <a:endParaRPr lang="en-US" dirty="0" smtClean="0"/>
          </a:p>
          <a:p>
            <a:r>
              <a:rPr lang="en-US" dirty="0"/>
              <a:t>De-Constructing the Governance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Submission </a:t>
            </a:r>
            <a:r>
              <a:rPr lang="en-US" dirty="0" smtClean="0"/>
              <a:t>Guidelines</a:t>
            </a:r>
          </a:p>
          <a:p>
            <a:r>
              <a:rPr lang="en-US" dirty="0" smtClean="0"/>
              <a:t>Reminders: </a:t>
            </a:r>
          </a:p>
          <a:p>
            <a:pPr lvl="1"/>
            <a:r>
              <a:rPr lang="en-US" dirty="0" smtClean="0"/>
              <a:t>Timeline </a:t>
            </a:r>
            <a:r>
              <a:rPr lang="en-US" dirty="0" smtClean="0"/>
              <a:t>of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2014 Jury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Support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schemes need for delivery?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17526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2133600"/>
            <a:ext cx="205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Calamity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Loss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1828800"/>
            <a:ext cx="2743200" cy="3886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22098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Subsidy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Counseling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286000"/>
            <a:ext cx="518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133600" y="3048000"/>
            <a:ext cx="44958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14500" y="2590800"/>
            <a:ext cx="5067300" cy="1981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4600" y="3581400"/>
            <a:ext cx="4114800" cy="1524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3581400"/>
            <a:ext cx="396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14600" y="3581400"/>
            <a:ext cx="4114800" cy="3988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0" y="21336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ASHA +VAMCO + Claim approval system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586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Characteristics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956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Bank Payment Portal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45720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Call Center 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28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6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find this data?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and Program documents are great to find out eligibility criteria (pop characteristics) and benefits</a:t>
            </a:r>
          </a:p>
          <a:p>
            <a:r>
              <a:rPr lang="en-US" dirty="0" smtClean="0"/>
              <a:t>Program administrators are possibly only folks who know program delivery resource details</a:t>
            </a:r>
          </a:p>
          <a:p>
            <a:r>
              <a:rPr lang="en-US" dirty="0" smtClean="0"/>
              <a:t>Data capture necessarily constitutes unstructured data.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ways to slice this problem … here is one we feel is good to start with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Reducing the larger problem into </a:t>
            </a:r>
            <a:r>
              <a:rPr lang="en-US" dirty="0" smtClean="0"/>
              <a:t>3 </a:t>
            </a:r>
            <a:r>
              <a:rPr lang="en-US" dirty="0"/>
              <a:t>problem buckets or 3 sub-tracks.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Repository </a:t>
            </a:r>
            <a:r>
              <a:rPr lang="en-US" b="1" dirty="0">
                <a:solidFill>
                  <a:srgbClr val="C00000"/>
                </a:solidFill>
              </a:rPr>
              <a:t>creation and management</a:t>
            </a:r>
            <a:r>
              <a:rPr lang="en-US" dirty="0"/>
              <a:t>: </a:t>
            </a:r>
            <a:r>
              <a:rPr lang="en-US" dirty="0" smtClean="0"/>
              <a:t>an unstructured </a:t>
            </a:r>
            <a:r>
              <a:rPr lang="en-US" dirty="0"/>
              <a:t>data archival platform that </a:t>
            </a:r>
            <a:r>
              <a:rPr lang="en-US" dirty="0" smtClean="0"/>
              <a:t>captures program </a:t>
            </a:r>
            <a:r>
              <a:rPr lang="en-US" dirty="0"/>
              <a:t>details on an IT platform. </a:t>
            </a:r>
            <a:endParaRPr lang="en-US" dirty="0" smtClean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capture </a:t>
            </a:r>
            <a:r>
              <a:rPr lang="en-US" dirty="0" smtClean="0"/>
              <a:t>with complex fields (see excel sheet on Google drive)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Entering new </a:t>
            </a:r>
            <a:r>
              <a:rPr lang="en-US" dirty="0"/>
              <a:t>schemes </a:t>
            </a:r>
            <a:r>
              <a:rPr lang="en-US" dirty="0" smtClean="0"/>
              <a:t>over time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Changing schemes details over time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Query </a:t>
            </a:r>
            <a:r>
              <a:rPr lang="en-US" b="1" dirty="0">
                <a:solidFill>
                  <a:srgbClr val="C00000"/>
                </a:solidFill>
              </a:rPr>
              <a:t>and Matching system</a:t>
            </a:r>
            <a:r>
              <a:rPr lang="en-US" dirty="0"/>
              <a:t>: </a:t>
            </a:r>
            <a:r>
              <a:rPr lang="en-US" dirty="0" smtClean="0"/>
              <a:t>How </a:t>
            </a:r>
            <a:r>
              <a:rPr lang="en-US" dirty="0"/>
              <a:t>does one match user characteristics to program attributes</a:t>
            </a:r>
            <a:r>
              <a:rPr lang="en-US" dirty="0" smtClean="0"/>
              <a:t>?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Matching to multiple schemes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Summary/Aggregation of benefits that he is eligible for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Validation </a:t>
            </a:r>
            <a:r>
              <a:rPr lang="en-US" b="1" dirty="0">
                <a:solidFill>
                  <a:srgbClr val="C00000"/>
                </a:solidFill>
              </a:rPr>
              <a:t>and Verification system</a:t>
            </a:r>
            <a:r>
              <a:rPr lang="en-US" dirty="0"/>
              <a:t>: Crowd-sourced validation of schemes programs that are already online. Additional verification by an expert group (</a:t>
            </a:r>
            <a:r>
              <a:rPr lang="en-US" dirty="0" smtClean="0"/>
              <a:t>Govt. </a:t>
            </a:r>
            <a:r>
              <a:rPr lang="en-US" dirty="0"/>
              <a:t>departments, NGOs,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Guidelines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 and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57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Submission:</a:t>
            </a:r>
          </a:p>
          <a:p>
            <a:pPr lvl="1"/>
            <a:r>
              <a:rPr lang="en-US" dirty="0" smtClean="0"/>
              <a:t>1-2 Page summary</a:t>
            </a:r>
          </a:p>
          <a:p>
            <a:pPr lvl="1"/>
            <a:r>
              <a:rPr lang="en-US" dirty="0" smtClean="0"/>
              <a:t>Tar Ball of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Park on </a:t>
            </a:r>
            <a:r>
              <a:rPr lang="en-US" dirty="0" smtClean="0"/>
              <a:t>your Google Drive + share with </a:t>
            </a:r>
            <a:r>
              <a:rPr lang="en-US" dirty="0" smtClean="0">
                <a:hlinkClick r:id="rId2"/>
              </a:rPr>
              <a:t>appgovernance@gmail.com</a:t>
            </a:r>
            <a:r>
              <a:rPr lang="en-US" dirty="0" smtClean="0"/>
              <a:t> </a:t>
            </a:r>
            <a:endParaRPr lang="en-US" sz="2200" dirty="0" smtClean="0"/>
          </a:p>
          <a:p>
            <a:r>
              <a:rPr lang="en-US" dirty="0" smtClean="0"/>
              <a:t>Demo contribution on Sunday evening to document completion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267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B11117"/>
                </a:solidFill>
              </a:rPr>
              <a:t>Narrower Goals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You are </a:t>
            </a:r>
            <a:r>
              <a:rPr lang="en-US" sz="2400" dirty="0"/>
              <a:t>welcome to </a:t>
            </a:r>
            <a:r>
              <a:rPr lang="en-US" sz="2400" dirty="0" smtClean="0"/>
              <a:t>build a </a:t>
            </a:r>
            <a:r>
              <a:rPr lang="en-US" sz="2400" dirty="0"/>
              <a:t>comprehensive </a:t>
            </a:r>
            <a:r>
              <a:rPr lang="en-US" sz="2400" dirty="0" smtClean="0"/>
              <a:t>solution.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Each </a:t>
            </a:r>
            <a:r>
              <a:rPr lang="en-US" sz="2400" dirty="0"/>
              <a:t>team submission will be treated as complete provided they </a:t>
            </a:r>
            <a:r>
              <a:rPr lang="en-US" sz="2400" dirty="0" smtClean="0"/>
              <a:t>complete </a:t>
            </a:r>
            <a:r>
              <a:rPr lang="en-US" sz="2400" dirty="0"/>
              <a:t>at least one of </a:t>
            </a:r>
            <a:r>
              <a:rPr lang="en-US" sz="2400" dirty="0" smtClean="0"/>
              <a:t>the </a:t>
            </a:r>
            <a:r>
              <a:rPr lang="en-US" sz="2400" dirty="0"/>
              <a:t>3 </a:t>
            </a:r>
            <a:r>
              <a:rPr lang="en-US" sz="2400" dirty="0" smtClean="0"/>
              <a:t>sub-tracks.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Teams will self-identify and share which </a:t>
            </a:r>
            <a:r>
              <a:rPr lang="en-US" sz="2400" dirty="0"/>
              <a:t>problems they are </a:t>
            </a:r>
            <a:r>
              <a:rPr lang="en-US" sz="2400" dirty="0" smtClean="0"/>
              <a:t>working on for the </a:t>
            </a:r>
            <a:r>
              <a:rPr lang="en-US" sz="2400" dirty="0"/>
              <a:t>benefit of </a:t>
            </a:r>
            <a:r>
              <a:rPr lang="en-US" sz="2400" dirty="0" smtClean="0"/>
              <a:t>the entire hack.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for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submission will be treated on the basis of the following domains of </a:t>
            </a:r>
            <a:r>
              <a:rPr lang="en-US" dirty="0" smtClean="0"/>
              <a:t>evaluation: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Completeness with respect to </a:t>
            </a:r>
            <a:r>
              <a:rPr lang="en-US" dirty="0" smtClean="0"/>
              <a:t>a </a:t>
            </a:r>
            <a:r>
              <a:rPr lang="en-US" dirty="0"/>
              <a:t>track</a:t>
            </a:r>
          </a:p>
          <a:p>
            <a:pPr marL="0" indent="0">
              <a:buNone/>
            </a:pPr>
            <a:r>
              <a:rPr lang="en-US" dirty="0"/>
              <a:t>2. Innovativeness in development/solution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Integrability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other </a:t>
            </a:r>
            <a:r>
              <a:rPr lang="en-US" dirty="0" smtClean="0"/>
              <a:t>components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Impact/use of Frugal Technology: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1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Timeline of </a:t>
            </a:r>
            <a:r>
              <a:rPr lang="en-US" dirty="0" smtClean="0"/>
              <a:t>Events, Jury, </a:t>
            </a:r>
            <a:r>
              <a:rPr lang="en-US" dirty="0" err="1" smtClean="0"/>
              <a:t>Hackathon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Events: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83870"/>
              </p:ext>
            </p:extLst>
          </p:nvPr>
        </p:nvGraphicFramePr>
        <p:xfrm>
          <a:off x="304800" y="1600200"/>
          <a:ext cx="8686800" cy="3435096"/>
        </p:xfrm>
        <a:graphic>
          <a:graphicData uri="http://schemas.openxmlformats.org/drawingml/2006/table">
            <a:tbl>
              <a:tblPr firstRow="1" firstCol="1" bandRow="1"/>
              <a:tblGrid>
                <a:gridCol w="868680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2-2:30 pm, 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28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August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: Team Registration</a:t>
                      </a:r>
                      <a:endParaRPr lang="en-US" sz="2000" dirty="0">
                        <a:solidFill>
                          <a:srgbClr val="244061"/>
                        </a:solidFill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3:00 pm, 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28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August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: Teams begin Hacking</a:t>
                      </a:r>
                      <a:endParaRPr lang="en-US" sz="2000" dirty="0">
                        <a:solidFill>
                          <a:srgbClr val="244061"/>
                        </a:solidFill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3:00 pm, 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10th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August: Teams submit their work</a:t>
                      </a:r>
                      <a:endParaRPr lang="en-US" sz="2000" dirty="0">
                        <a:solidFill>
                          <a:srgbClr val="244061"/>
                        </a:solidFill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unga"/>
                        </a:rPr>
                        <a:t>4:00 pm, 10</a:t>
                      </a:r>
                      <a:r>
                        <a:rPr lang="en-US" sz="2800" baseline="30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unga"/>
                        </a:rPr>
                        <a:t>th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unga"/>
                        </a:rPr>
                        <a:t> August: Teams present to the audience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12:45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pm, 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r>
                        <a:rPr lang="en-US" sz="28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August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: Top teams present their work</a:t>
                      </a:r>
                      <a:endParaRPr lang="en-US" sz="2000" dirty="0">
                        <a:solidFill>
                          <a:srgbClr val="244061"/>
                        </a:solidFill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7:30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pm, 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r>
                        <a:rPr lang="en-US" sz="28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August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: Winners Announced</a:t>
                      </a:r>
                      <a:endParaRPr lang="en-US" sz="2000" dirty="0">
                        <a:solidFill>
                          <a:srgbClr val="244061"/>
                        </a:solidFill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1:00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pm, 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r>
                        <a:rPr lang="en-US" sz="28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August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: Prizes Distributed</a:t>
                      </a:r>
                      <a:endParaRPr lang="en-US" sz="2000" dirty="0">
                        <a:solidFill>
                          <a:srgbClr val="244061"/>
                        </a:solidFill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2014 Jury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Vinay Avasthi, HP</a:t>
            </a:r>
          </a:p>
          <a:p>
            <a:r>
              <a:rPr lang="en-US" sz="2400" dirty="0" smtClean="0"/>
              <a:t>Sridhar Pabbisetty, </a:t>
            </a:r>
            <a:r>
              <a:rPr lang="en-US" sz="2400" dirty="0" err="1" smtClean="0"/>
              <a:t>Namma</a:t>
            </a:r>
            <a:r>
              <a:rPr lang="en-US" sz="2400" dirty="0" smtClean="0"/>
              <a:t> Bengaluru Foundation</a:t>
            </a:r>
          </a:p>
          <a:p>
            <a:r>
              <a:rPr lang="en-US" sz="2400" dirty="0" smtClean="0"/>
              <a:t>Arnab Mukherji, </a:t>
            </a:r>
            <a:r>
              <a:rPr lang="en-US" sz="2400" dirty="0"/>
              <a:t>Center for Public Policy</a:t>
            </a:r>
            <a:r>
              <a:rPr lang="en-US" sz="2400" dirty="0" smtClean="0"/>
              <a:t>, IIMB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</a:t>
            </a:r>
            <a:r>
              <a:rPr lang="en-US" dirty="0" smtClean="0"/>
              <a:t> Support: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Arnab Mukherji: </a:t>
            </a:r>
          </a:p>
          <a:p>
            <a:pPr lvl="1"/>
            <a:r>
              <a:rPr lang="en-US" dirty="0" smtClean="0">
                <a:hlinkClick r:id="rId2"/>
              </a:rPr>
              <a:t>arnab@iimb.ernet.in</a:t>
            </a:r>
            <a:endParaRPr lang="en-US" dirty="0"/>
          </a:p>
          <a:p>
            <a:pPr lvl="1"/>
            <a:r>
              <a:rPr lang="en-US" dirty="0"/>
              <a:t>91-9342458033 (mobile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Sridhar Pabbisetty:</a:t>
            </a:r>
          </a:p>
          <a:p>
            <a:pPr lvl="1"/>
            <a:r>
              <a:rPr lang="en-US" dirty="0" smtClean="0">
                <a:hlinkClick r:id="rId3"/>
              </a:rPr>
              <a:t>sridhar.pabbisetty@gmail.com</a:t>
            </a:r>
            <a:endParaRPr lang="en-US" dirty="0" smtClean="0"/>
          </a:p>
          <a:p>
            <a:pPr lvl="1"/>
            <a:r>
              <a:rPr lang="en-US" dirty="0" smtClean="0"/>
              <a:t>91-9916298421 (mobile)</a:t>
            </a:r>
            <a:endParaRPr lang="en-US" dirty="0"/>
          </a:p>
          <a:p>
            <a:r>
              <a:rPr lang="en-US" dirty="0"/>
              <a:t>Vinay Avasthi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vinay@avasthi.com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91-9845614175</a:t>
            </a:r>
            <a:endParaRPr lang="en-US" dirty="0"/>
          </a:p>
          <a:p>
            <a:r>
              <a:rPr lang="en-US" dirty="0" smtClean="0"/>
              <a:t>Google Hangout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App for Governance? And, App for what this year?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7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dirty="0"/>
              <a:t>Professor Grant Miller, Stanford University</a:t>
            </a:r>
          </a:p>
          <a:p>
            <a:r>
              <a:rPr lang="en-US" dirty="0" smtClean="0"/>
              <a:t>Professor Rahul De,  IIM Bangalore</a:t>
            </a:r>
          </a:p>
          <a:p>
            <a:r>
              <a:rPr lang="en-US" dirty="0" smtClean="0"/>
              <a:t>Professor Amit Prakash, IIIT Bangalore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9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15240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B11117"/>
                </a:solidFill>
              </a:rPr>
              <a:t>Thank You!</a:t>
            </a:r>
            <a:endParaRPr lang="en-US" sz="2800" b="1" dirty="0">
              <a:solidFill>
                <a:srgbClr val="B1111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4343400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Indian Institute of Management Bangalore</a:t>
            </a:r>
          </a:p>
          <a:p>
            <a:pPr algn="ctr"/>
            <a:r>
              <a:rPr lang="en-US" dirty="0" err="1" smtClean="0"/>
              <a:t>Bannerghatta</a:t>
            </a:r>
            <a:r>
              <a:rPr lang="en-US" dirty="0" smtClean="0"/>
              <a:t> Road, Bangalore – 560 076, INDIA</a:t>
            </a:r>
          </a:p>
          <a:p>
            <a:pPr algn="ctr"/>
            <a:endParaRPr lang="en-US" dirty="0" smtClean="0"/>
          </a:p>
          <a:p>
            <a:pPr algn="ctr"/>
            <a:r>
              <a:rPr lang="en-US" sz="2000" b="1" dirty="0" smtClean="0"/>
              <a:t>www.iimb.ernet.in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IIMB App for Governance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Exploit technology solutions, and crowd-sourcing to </a:t>
            </a:r>
            <a:r>
              <a:rPr lang="en-US" i="1" dirty="0" smtClean="0">
                <a:solidFill>
                  <a:srgbClr val="FF0000"/>
                </a:solidFill>
              </a:rPr>
              <a:t>create tools that solve complex governance problems in India</a:t>
            </a:r>
          </a:p>
          <a:p>
            <a:r>
              <a:rPr lang="en-US" dirty="0" smtClean="0"/>
              <a:t>3 key skills needed </a:t>
            </a:r>
          </a:p>
          <a:p>
            <a:pPr lvl="1"/>
            <a:r>
              <a:rPr lang="en-US" dirty="0" smtClean="0"/>
              <a:t>Understanding public policy context</a:t>
            </a:r>
          </a:p>
          <a:p>
            <a:pPr lvl="1"/>
            <a:r>
              <a:rPr lang="en-US" dirty="0"/>
              <a:t>Coding </a:t>
            </a:r>
            <a:endParaRPr lang="en-US" dirty="0" smtClean="0"/>
          </a:p>
          <a:p>
            <a:pPr lvl="1"/>
            <a:r>
              <a:rPr lang="en-US" dirty="0" smtClean="0"/>
              <a:t>Working as a team</a:t>
            </a:r>
          </a:p>
          <a:p>
            <a:r>
              <a:rPr lang="en-US" dirty="0" smtClean="0"/>
              <a:t>Ideal Mix of team: </a:t>
            </a:r>
          </a:p>
          <a:p>
            <a:pPr lvl="1"/>
            <a:r>
              <a:rPr lang="en-US" dirty="0" smtClean="0"/>
              <a:t>Software Developer  AND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Scientists, Designers, </a:t>
            </a:r>
            <a:r>
              <a:rPr lang="en-US" dirty="0" smtClean="0"/>
              <a:t>Business </a:t>
            </a:r>
            <a:r>
              <a:rPr lang="en-US" dirty="0"/>
              <a:t>Analysts</a:t>
            </a:r>
            <a:r>
              <a:rPr lang="en-US" dirty="0" smtClean="0"/>
              <a:t>, </a:t>
            </a:r>
            <a:r>
              <a:rPr lang="en-US" dirty="0"/>
              <a:t>Economists, Social Activists, Public Policy </a:t>
            </a:r>
            <a:r>
              <a:rPr lang="en-US" dirty="0" smtClean="0"/>
              <a:t>practitioners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year’s focus: Government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GoK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GoI</a:t>
            </a:r>
            <a:r>
              <a:rPr lang="en-US" dirty="0" smtClean="0"/>
              <a:t> </a:t>
            </a:r>
            <a:r>
              <a:rPr lang="en-US" dirty="0"/>
              <a:t>manage a </a:t>
            </a:r>
            <a:r>
              <a:rPr lang="en-US" i="1" dirty="0"/>
              <a:t>wide range of government programs and schemes that provide a range of benefits</a:t>
            </a:r>
            <a:r>
              <a:rPr lang="en-US" dirty="0"/>
              <a:t> </a:t>
            </a:r>
            <a:r>
              <a:rPr lang="en-US" i="1" dirty="0" smtClean="0"/>
              <a:t>for </a:t>
            </a:r>
            <a:r>
              <a:rPr lang="en-US" i="1" dirty="0"/>
              <a:t>a wide range of </a:t>
            </a:r>
            <a:r>
              <a:rPr lang="en-US" i="1" dirty="0" smtClean="0"/>
              <a:t>citizens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Benefits: access </a:t>
            </a:r>
            <a:r>
              <a:rPr lang="en-US" dirty="0"/>
              <a:t>to health, education, water, pension, skills, employment support,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Citizen Types: children</a:t>
            </a:r>
            <a:r>
              <a:rPr lang="en-US" dirty="0"/>
              <a:t>, women, elderly, handicapped, </a:t>
            </a:r>
            <a:r>
              <a:rPr lang="en-US" dirty="0" smtClean="0"/>
              <a:t>BPL, </a:t>
            </a:r>
            <a:r>
              <a:rPr lang="en-US" dirty="0"/>
              <a:t>schemes based on caste, religion, or backward </a:t>
            </a:r>
            <a:r>
              <a:rPr lang="en-US" dirty="0" smtClean="0"/>
              <a:t>areas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Today</a:t>
            </a:r>
            <a:r>
              <a:rPr lang="en-US" i="1" dirty="0">
                <a:solidFill>
                  <a:srgbClr val="FF0000"/>
                </a:solidFill>
              </a:rPr>
              <a:t>, no single individual knows all the schemes the person is entitled </a:t>
            </a:r>
            <a:r>
              <a:rPr lang="en-US" i="1" dirty="0" smtClean="0">
                <a:solidFill>
                  <a:srgbClr val="FF0000"/>
                </a:solidFill>
              </a:rPr>
              <a:t>to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Equally </a:t>
            </a:r>
            <a:r>
              <a:rPr lang="en-US" i="1" dirty="0">
                <a:solidFill>
                  <a:srgbClr val="FF0000"/>
                </a:solidFill>
              </a:rPr>
              <a:t>problematically, there exists </a:t>
            </a:r>
            <a:r>
              <a:rPr lang="en-US" i="1" dirty="0" smtClean="0">
                <a:solidFill>
                  <a:srgbClr val="FF0000"/>
                </a:solidFill>
              </a:rPr>
              <a:t>no </a:t>
            </a:r>
            <a:r>
              <a:rPr lang="en-US" i="1" dirty="0">
                <a:solidFill>
                  <a:srgbClr val="FF0000"/>
                </a:solidFill>
              </a:rPr>
              <a:t>central repository </a:t>
            </a:r>
            <a:r>
              <a:rPr lang="en-US" i="1" dirty="0" smtClean="0">
                <a:solidFill>
                  <a:srgbClr val="FF0000"/>
                </a:solidFill>
              </a:rPr>
              <a:t>for government programs and schemes.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</a:t>
            </a:r>
            <a:r>
              <a:rPr lang="en-US" dirty="0" smtClean="0"/>
              <a:t>statement: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one develop a self- populating, </a:t>
            </a:r>
            <a:r>
              <a:rPr lang="en-US" sz="4000" i="1" dirty="0" smtClean="0">
                <a:solidFill>
                  <a:srgbClr val="FF0000"/>
                </a:solidFill>
              </a:rPr>
              <a:t>crowd-sourced application that </a:t>
            </a:r>
            <a:r>
              <a:rPr lang="en-US" sz="4000" i="1" dirty="0">
                <a:solidFill>
                  <a:srgbClr val="FF0000"/>
                </a:solidFill>
              </a:rPr>
              <a:t>might make it possible to archive all schemes and programs in </a:t>
            </a:r>
            <a:r>
              <a:rPr lang="en-US" sz="4000" i="1" dirty="0" smtClean="0">
                <a:solidFill>
                  <a:srgbClr val="FF0000"/>
                </a:solidFill>
              </a:rPr>
              <a:t>Karnataka</a:t>
            </a:r>
            <a:r>
              <a:rPr lang="en-US" sz="4000" dirty="0" smtClean="0">
                <a:solidFill>
                  <a:srgbClr val="FF0000"/>
                </a:solidFill>
              </a:rPr>
              <a:t>? 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dirty="0"/>
              <a:t>A successful technology solution will have the following features:</a:t>
            </a:r>
          </a:p>
          <a:p>
            <a:pPr lvl="1"/>
            <a:r>
              <a:rPr lang="en-US" i="1" dirty="0"/>
              <a:t>Each citizen in Karnataka</a:t>
            </a:r>
            <a:r>
              <a:rPr lang="en-US" dirty="0"/>
              <a:t>, on entering details about themselves (e.g. location, caste, age, </a:t>
            </a:r>
            <a:r>
              <a:rPr lang="en-US" dirty="0" smtClean="0"/>
              <a:t>etc.), </a:t>
            </a:r>
            <a:r>
              <a:rPr lang="en-US" i="1" dirty="0"/>
              <a:t>will be able to find </a:t>
            </a:r>
            <a:r>
              <a:rPr lang="en-US" i="1" dirty="0" smtClean="0"/>
              <a:t>all possible </a:t>
            </a:r>
            <a:r>
              <a:rPr lang="en-US" i="1" dirty="0"/>
              <a:t>schemes and benefits that they are </a:t>
            </a:r>
            <a:r>
              <a:rPr lang="en-US" i="1" dirty="0" smtClean="0"/>
              <a:t>entitled to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i="1" dirty="0" smtClean="0"/>
              <a:t>Citizens </a:t>
            </a:r>
            <a:r>
              <a:rPr lang="en-US" i="1" dirty="0"/>
              <a:t>can upload details </a:t>
            </a:r>
            <a:r>
              <a:rPr lang="en-US" i="1" dirty="0" smtClean="0"/>
              <a:t>about </a:t>
            </a:r>
            <a:r>
              <a:rPr lang="en-US" i="1" dirty="0"/>
              <a:t>schemes that they know of</a:t>
            </a:r>
            <a:r>
              <a:rPr lang="en-US" dirty="0"/>
              <a:t>, but are not already on the </a:t>
            </a:r>
            <a:r>
              <a:rPr lang="en-US" dirty="0" smtClean="0"/>
              <a:t>tech platform;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platform </a:t>
            </a:r>
            <a:r>
              <a:rPr lang="en-US" dirty="0"/>
              <a:t>will </a:t>
            </a:r>
            <a:r>
              <a:rPr lang="en-US" i="1" dirty="0" smtClean="0"/>
              <a:t>capture scheme specific resources</a:t>
            </a:r>
            <a:r>
              <a:rPr lang="en-US" dirty="0" smtClean="0"/>
              <a:t> in use </a:t>
            </a:r>
            <a:r>
              <a:rPr lang="en-US" dirty="0"/>
              <a:t>locally </a:t>
            </a:r>
            <a:endParaRPr lang="en-US" dirty="0" smtClean="0"/>
          </a:p>
          <a:p>
            <a:pPr lvl="2"/>
            <a:r>
              <a:rPr lang="en-US" dirty="0" smtClean="0"/>
              <a:t>E.g. IT platforms, call centers, specific contract labor)</a:t>
            </a:r>
            <a:endParaRPr lang="en-US" dirty="0"/>
          </a:p>
          <a:p>
            <a:pPr lvl="1"/>
            <a:r>
              <a:rPr lang="en-US" i="1" dirty="0" smtClean="0"/>
              <a:t>Users </a:t>
            </a:r>
            <a:r>
              <a:rPr lang="en-US" i="1" dirty="0"/>
              <a:t>can upload information on changes in existing schemes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size of benefits, or extent of coverage, </a:t>
            </a:r>
            <a:r>
              <a:rPr lang="en-US" dirty="0" smtClean="0"/>
              <a:t>etc.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list issues we know of but aren’t tackling</a:t>
            </a:r>
          </a:p>
          <a:p>
            <a:pPr lvl="1"/>
            <a:r>
              <a:rPr lang="en-US" dirty="0" smtClean="0"/>
              <a:t>Restricting to an English interface</a:t>
            </a:r>
          </a:p>
          <a:p>
            <a:pPr lvl="1"/>
            <a:r>
              <a:rPr lang="en-US" dirty="0" smtClean="0"/>
              <a:t>Ignoring digital divide +“dumb” phones </a:t>
            </a:r>
          </a:p>
          <a:p>
            <a:pPr lvl="1"/>
            <a:r>
              <a:rPr lang="en-US" dirty="0" smtClean="0"/>
              <a:t>Stick schemes we have culled data for</a:t>
            </a:r>
          </a:p>
          <a:p>
            <a:pPr lvl="1"/>
            <a:r>
              <a:rPr lang="en-US" dirty="0" smtClean="0"/>
              <a:t>No ability yet to generate fixed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Program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Experience from the Vajpayee </a:t>
            </a:r>
            <a:r>
              <a:rPr lang="en-US" dirty="0" err="1" smtClean="0"/>
              <a:t>Arogyashre</a:t>
            </a:r>
            <a:r>
              <a:rPr lang="en-US" dirty="0" smtClean="0"/>
              <a:t> Scheme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6737-C5E4-4C63-8944-82063ACE69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EDD66737-C5E4-4C63-8944-82063ACE69A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591451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1421</Words>
  <Application>Microsoft Office PowerPoint</Application>
  <PresentationFormat>On-screen Show (4:3)</PresentationFormat>
  <Paragraphs>327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Office Theme</vt:lpstr>
      <vt:lpstr>2_Custom Design</vt:lpstr>
      <vt:lpstr>1_Custom Design</vt:lpstr>
      <vt:lpstr>Custom Design</vt:lpstr>
      <vt:lpstr>3RD IIMB Policy Hackathon App for Governance</vt:lpstr>
      <vt:lpstr>Agenda</vt:lpstr>
      <vt:lpstr>GOAL</vt:lpstr>
      <vt:lpstr>IIMB App for Governance</vt:lpstr>
      <vt:lpstr>This year’s focus: Government Schemes</vt:lpstr>
      <vt:lpstr>The problem statement: </vt:lpstr>
      <vt:lpstr>Limits</vt:lpstr>
      <vt:lpstr>Life Cycle of A Program</vt:lpstr>
      <vt:lpstr>PowerPoint Presentation</vt:lpstr>
      <vt:lpstr>Vajpayee Arogyashree Scheme</vt:lpstr>
      <vt:lpstr>VAS (cont.)</vt:lpstr>
      <vt:lpstr>Why most schemes unlike VAS?</vt:lpstr>
      <vt:lpstr>Restating the problem statement: </vt:lpstr>
      <vt:lpstr>De-Constructing the Governance Challenge</vt:lpstr>
      <vt:lpstr>Thinking of a Scheme</vt:lpstr>
      <vt:lpstr>Thinking of a Scheme</vt:lpstr>
      <vt:lpstr>Thinking of a Scheme</vt:lpstr>
      <vt:lpstr>Thinking of a Scheme</vt:lpstr>
      <vt:lpstr>Thinking of a Scheme</vt:lpstr>
      <vt:lpstr>What do these schemes need for delivery?</vt:lpstr>
      <vt:lpstr>Where do we find this data?</vt:lpstr>
      <vt:lpstr>Many ways to slice this problem … here is one we feel is good to start with</vt:lpstr>
      <vt:lpstr>Submission Guidelines</vt:lpstr>
      <vt:lpstr>Submission Guidelines</vt:lpstr>
      <vt:lpstr>Schema for Evaluation</vt:lpstr>
      <vt:lpstr>Reminder</vt:lpstr>
      <vt:lpstr>Timeline for Events:</vt:lpstr>
      <vt:lpstr>The 2014 Jury</vt:lpstr>
      <vt:lpstr>Hackathon Support:</vt:lpstr>
      <vt:lpstr>Our thanks to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Arnab</cp:lastModifiedBy>
  <cp:revision>163</cp:revision>
  <dcterms:created xsi:type="dcterms:W3CDTF">2009-06-23T09:59:21Z</dcterms:created>
  <dcterms:modified xsi:type="dcterms:W3CDTF">2014-08-08T06:57:53Z</dcterms:modified>
</cp:coreProperties>
</file>