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a:t>
            </a:r>
            <a:r>
              <a:rPr lang="en-GB" sz="2400" dirty="0"/>
              <a:t> PREMAVATHI D </a:t>
            </a:r>
            <a:r>
              <a:rPr lang="en-US" sz="2400" dirty="0"/>
              <a:t> </a:t>
            </a:r>
          </a:p>
          <a:p>
            <a:r>
              <a:rPr lang="en-US" sz="2400" dirty="0"/>
              <a:t>REGISTER NO AND NMID: </a:t>
            </a:r>
            <a:r>
              <a:rPr lang="en-GB" sz="2400" dirty="0"/>
              <a:t>24131030500122024 &amp;             18EB85C3DE5626A9F4F4E19B721E9ADD</a:t>
            </a:r>
            <a:endParaRPr lang="en-US" sz="2400" dirty="0">
              <a:cs typeface="Calibri"/>
            </a:endParaRPr>
          </a:p>
          <a:p>
            <a:r>
              <a:rPr lang="en-US" sz="2400" dirty="0"/>
              <a:t>DEPARTMENT: </a:t>
            </a:r>
            <a:r>
              <a:rPr lang="en-GB" sz="2400" dirty="0"/>
              <a:t>BCA 2</a:t>
            </a:r>
            <a:r>
              <a:rPr lang="en-GB" sz="2400" baseline="30000" dirty="0"/>
              <a:t>nd</a:t>
            </a:r>
            <a:r>
              <a:rPr lang="en-GB" sz="2400" dirty="0"/>
              <a:t> YEAR </a:t>
            </a:r>
            <a:endParaRPr lang="en-US" sz="2400" dirty="0"/>
          </a:p>
          <a:p>
            <a:r>
              <a:rPr lang="en-US" sz="2400" dirty="0"/>
              <a:t>COLLEGE: COLLEGE/ UNIVERSITY</a:t>
            </a:r>
            <a:r>
              <a:rPr lang="en-GB" sz="2400" dirty="0"/>
              <a:t> : GOVERNMENT ARTS COLLEGE, CHIDAMBARAM,B.MUTLUR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537869"/>
            <a:ext cx="4320615" cy="5262979"/>
          </a:xfrm>
          <a:prstGeom prst="rect">
            <a:avLst/>
          </a:prstGeom>
          <a:noFill/>
        </p:spPr>
        <p:txBody>
          <a:bodyPr wrap="square" rtlCol="0">
            <a:spAutoFit/>
          </a:bodyPr>
          <a:lstStyle/>
          <a:p>
            <a:r>
              <a:rPr lang="en-GB" sz="1600" b="1" i="1" dirty="0">
                <a:effectLst/>
                <a:latin typeface="Google Sans"/>
              </a:rPr>
              <a:t>&gt; HTML (</a:t>
            </a:r>
            <a:r>
              <a:rPr lang="en-GB" sz="1600" b="1" i="1" dirty="0" err="1">
                <a:effectLst/>
                <a:latin typeface="Google Sans"/>
              </a:rPr>
              <a:t>HyperText</a:t>
            </a:r>
            <a:r>
              <a:rPr lang="en-GB" sz="1600" b="1" i="1" dirty="0">
                <a:effectLst/>
                <a:latin typeface="Google Sans"/>
              </a:rPr>
              <a:t> </a:t>
            </a:r>
            <a:r>
              <a:rPr lang="en-GB" sz="1600" b="1" i="1" dirty="0" err="1">
                <a:effectLst/>
                <a:latin typeface="Google Sans"/>
              </a:rPr>
              <a:t>Markup</a:t>
            </a:r>
            <a:r>
              <a:rPr lang="en-GB" sz="1600" b="1" i="1" dirty="0">
                <a:effectLst/>
                <a:latin typeface="Google Sans"/>
              </a:rPr>
              <a:t> Language):</a:t>
            </a:r>
          </a:p>
          <a:p>
            <a:r>
              <a:rPr lang="en-GB" sz="1600" b="1" i="1" dirty="0">
                <a:effectLst/>
                <a:latin typeface="Google Sans"/>
              </a:rPr>
              <a:t>This provides the structure and content of the web page. It defines elements like headings, paragraphs, images, links, forms, and more, organizing the information presented to the user.</a:t>
            </a:r>
          </a:p>
          <a:p>
            <a:r>
              <a:rPr lang="en-GB" sz="1600" b="1" i="1" dirty="0">
                <a:effectLst/>
                <a:latin typeface="Google Sans"/>
              </a:rPr>
              <a:t>&gt; CSS (Cascading Style Sheets):</a:t>
            </a:r>
          </a:p>
          <a:p>
            <a:r>
              <a:rPr lang="en-GB" sz="1600" b="1" i="1" dirty="0">
                <a:effectLst/>
                <a:latin typeface="Google Sans"/>
              </a:rPr>
              <a:t>This controls the visual presentation and styling of the HTML elements. It dictates aspects such as </a:t>
            </a:r>
            <a:r>
              <a:rPr lang="en-GB" sz="1600" b="1" i="1" dirty="0" err="1">
                <a:effectLst/>
                <a:latin typeface="Google Sans"/>
              </a:rPr>
              <a:t>colors</a:t>
            </a:r>
            <a:r>
              <a:rPr lang="en-GB" sz="1600" b="1" i="1" dirty="0">
                <a:effectLst/>
                <a:latin typeface="Google Sans"/>
              </a:rPr>
              <a:t>, fonts, layout, spacing, responsiveness for different screen sizes, and visual effects, making the page aesthetically pleasing and user-friendly.</a:t>
            </a:r>
          </a:p>
          <a:p>
            <a:r>
              <a:rPr lang="en-GB" sz="1600" b="1" i="1" dirty="0">
                <a:effectLst/>
                <a:latin typeface="Google Sans"/>
              </a:rPr>
              <a:t>&gt; JavaScript:</a:t>
            </a:r>
          </a:p>
          <a:p>
            <a:r>
              <a:rPr lang="en-GB" sz="1600" b="1" i="1" dirty="0">
                <a:effectLst/>
                <a:latin typeface="Google Sans"/>
              </a:rPr>
              <a:t>This adds interactivity and dynamic functionality to the web page. It enables features like interactive forms, animations, real-time data updates, user input handling, dynamic content loading, and complex user interface elements, transforming a static page into a responsive and engaging application.</a:t>
            </a:r>
          </a:p>
        </p:txBody>
      </p:sp>
      <p:pic>
        <p:nvPicPr>
          <p:cNvPr id="10" name="Picture 9">
            <a:extLst>
              <a:ext uri="{FF2B5EF4-FFF2-40B4-BE49-F238E27FC236}">
                <a16:creationId xmlns:a16="http://schemas.microsoft.com/office/drawing/2014/main" id="{FE8D4213-E6F5-E154-F92F-AEB9F1044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273" y="1"/>
            <a:ext cx="412914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D4C1CA5-1F66-FD4C-05D9-C3C830A2AD1B}"/>
              </a:ext>
            </a:extLst>
          </p:cNvPr>
          <p:cNvSpPr txBox="1"/>
          <p:nvPr/>
        </p:nvSpPr>
        <p:spPr>
          <a:xfrm>
            <a:off x="1027206" y="1075410"/>
            <a:ext cx="9272307" cy="5493812"/>
          </a:xfrm>
          <a:prstGeom prst="rect">
            <a:avLst/>
          </a:prstGeom>
          <a:noFill/>
        </p:spPr>
        <p:txBody>
          <a:bodyPr wrap="square">
            <a:spAutoFit/>
          </a:bodyPr>
          <a:lstStyle/>
          <a:p>
            <a:pPr algn="l">
              <a:lnSpc>
                <a:spcPts val="1755"/>
              </a:lnSpc>
              <a:spcBef>
                <a:spcPts val="1500"/>
              </a:spcBef>
              <a:spcAft>
                <a:spcPts val="750"/>
              </a:spcAft>
              <a:buNone/>
            </a:pPr>
            <a:r>
              <a:rPr lang="en-GB" b="1" i="1" u="sng" dirty="0">
                <a:effectLst/>
                <a:latin typeface="Google Sans"/>
              </a:rPr>
              <a:t>&gt; HTML</a:t>
            </a:r>
            <a:r>
              <a:rPr lang="en-GB" b="0" i="0" dirty="0">
                <a:effectLst/>
                <a:latin typeface="Google Sans"/>
              </a:rPr>
              <a:t>:</a:t>
            </a:r>
          </a:p>
          <a:p>
            <a:pPr algn="l">
              <a:spcBef>
                <a:spcPts val="750"/>
              </a:spcBef>
              <a:spcAft>
                <a:spcPts val="1500"/>
              </a:spcAft>
              <a:buNone/>
            </a:pPr>
            <a:r>
              <a:rPr lang="en-GB" b="0" i="0" dirty="0">
                <a:effectLst/>
                <a:latin typeface="Google Sans"/>
              </a:rPr>
              <a:t>The conclusion would emphasize HTML's foundational role in providing the structural backbone of the project. It outlines how HTML elements were used to organize and present content, creating the basic framework upon which the entire web application or page was built.</a:t>
            </a:r>
          </a:p>
          <a:p>
            <a:pPr algn="l">
              <a:lnSpc>
                <a:spcPts val="1755"/>
              </a:lnSpc>
              <a:spcBef>
                <a:spcPts val="1500"/>
              </a:spcBef>
              <a:spcAft>
                <a:spcPts val="750"/>
              </a:spcAft>
              <a:buNone/>
            </a:pPr>
            <a:r>
              <a:rPr lang="en-GB" b="1" i="1" u="sng" dirty="0">
                <a:effectLst/>
                <a:latin typeface="Google Sans"/>
              </a:rPr>
              <a:t>&gt; CSS</a:t>
            </a:r>
            <a:r>
              <a:rPr lang="en-GB" b="0" i="0" dirty="0">
                <a:effectLst/>
                <a:latin typeface="Google Sans"/>
              </a:rPr>
              <a:t>:</a:t>
            </a:r>
          </a:p>
          <a:p>
            <a:pPr algn="l">
              <a:spcBef>
                <a:spcPts val="750"/>
              </a:spcBef>
              <a:spcAft>
                <a:spcPts val="1500"/>
              </a:spcAft>
              <a:buNone/>
            </a:pPr>
            <a:r>
              <a:rPr lang="en-GB" b="0" i="0" dirty="0">
                <a:effectLst/>
                <a:latin typeface="Google Sans"/>
              </a:rPr>
              <a:t>The conclusion would then highlight CSS's contribution to the project's visual design and user experience. It explains how CSS was employed to style HTML elements, control layout, typography, </a:t>
            </a:r>
            <a:r>
              <a:rPr lang="en-GB" b="0" i="0" dirty="0" err="1">
                <a:effectLst/>
                <a:latin typeface="Google Sans"/>
              </a:rPr>
              <a:t>colors</a:t>
            </a:r>
            <a:r>
              <a:rPr lang="en-GB" b="0" i="0" dirty="0">
                <a:effectLst/>
                <a:latin typeface="Google Sans"/>
              </a:rPr>
              <a:t>, and overall aesthetics, ensuring a visually appealing and user-friendly interface. Responsiveness and adaptability to different screen sizes, if implemented, would also be mentioned here.</a:t>
            </a:r>
          </a:p>
          <a:p>
            <a:pPr algn="l">
              <a:lnSpc>
                <a:spcPts val="1755"/>
              </a:lnSpc>
              <a:spcBef>
                <a:spcPts val="1500"/>
              </a:spcBef>
              <a:spcAft>
                <a:spcPts val="750"/>
              </a:spcAft>
              <a:buNone/>
            </a:pPr>
            <a:r>
              <a:rPr lang="en-GB" b="1" i="1" u="sng" dirty="0">
                <a:latin typeface="Google Sans"/>
              </a:rPr>
              <a:t>&gt; </a:t>
            </a:r>
            <a:r>
              <a:rPr lang="en-GB" b="1" i="1" u="sng" dirty="0">
                <a:effectLst/>
                <a:latin typeface="Google Sans"/>
              </a:rPr>
              <a:t>JavaScript</a:t>
            </a:r>
            <a:r>
              <a:rPr lang="en-GB" b="0" i="0" dirty="0">
                <a:effectLst/>
                <a:latin typeface="Google Sans"/>
              </a:rPr>
              <a:t>:</a:t>
            </a:r>
          </a:p>
          <a:p>
            <a:pPr algn="l">
              <a:spcBef>
                <a:spcPts val="750"/>
              </a:spcBef>
              <a:spcAft>
                <a:spcPts val="1500"/>
              </a:spcAft>
              <a:buNone/>
            </a:pPr>
            <a:r>
              <a:rPr lang="en-GB" b="0" i="0" dirty="0">
                <a:effectLst/>
                <a:latin typeface="Google Sans"/>
              </a:rPr>
              <a:t>Finally, the conclusion would focus on JavaScript's role in adding interactivity and dynamic functionality. It describes how JavaScript enabled features such as user input handling, data manipulation, dynamic content updates, animations, and other interactive elements that enhanced the user experience and brought the static HTML and CSS to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6"/>
            <a:ext cx="12192000" cy="685355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vert="horz" wrap="square" lIns="0" tIns="0" rIns="0" bIns="0" rtlCol="0" anchor="t"/>
          <a:lstStyle/>
          <a:p>
            <a:endParaRPr lang="en-GB" sz="4000"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r>
              <a:rPr lang="en-GB" sz="4000" i="1" dirty="0">
                <a:latin typeface="Times New Roman" panose="02020603050405020304" pitchFamily="18" charset="0"/>
                <a:cs typeface="Times New Roman" panose="02020603050405020304" pitchFamily="18" charset="0"/>
              </a:rPr>
              <a:t>                   HTML, CSS AND JAVASCRIPT. </a:t>
            </a:r>
            <a:endParaRPr lang="en-GB" sz="4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0F7FC335-ED0F-5887-7B47-200F7AAC1495}"/>
              </a:ext>
            </a:extLst>
          </p:cNvPr>
          <p:cNvSpPr txBox="1"/>
          <p:nvPr/>
        </p:nvSpPr>
        <p:spPr>
          <a:xfrm>
            <a:off x="676275" y="1552635"/>
            <a:ext cx="8462150" cy="4524315"/>
          </a:xfrm>
          <a:prstGeom prst="rect">
            <a:avLst/>
          </a:prstGeom>
          <a:noFill/>
        </p:spPr>
        <p:txBody>
          <a:bodyPr wrap="square">
            <a:spAutoFit/>
          </a:bodyPr>
          <a:lstStyle/>
          <a:p>
            <a:r>
              <a:rPr lang="en-GB" b="1" i="1" dirty="0">
                <a:effectLst/>
                <a:latin typeface="Google Sans"/>
              </a:rPr>
              <a:t>HTML, CSS, and JavaScript projects with source code on a portfolio website refer to web development projects built using these three core technologies, showcased on a personal website designed to display a developer’s skills and </a:t>
            </a:r>
            <a:r>
              <a:rPr lang="en-GB" b="1" i="1" dirty="0" err="1">
                <a:effectLst/>
                <a:latin typeface="Google Sans"/>
              </a:rPr>
              <a:t>work.HTML</a:t>
            </a:r>
            <a:r>
              <a:rPr lang="en-GB" b="1" i="1" dirty="0">
                <a:effectLst/>
                <a:latin typeface="Google Sans"/>
              </a:rPr>
              <a:t>, CSS, and JavaScript are the foundational technologies for building web pages and web applications. Each serves a distinct purpose in the “problem statement” of creating a functional and visually appealing website: HTML (</a:t>
            </a:r>
            <a:r>
              <a:rPr lang="en-GB" b="1" i="1" dirty="0" err="1">
                <a:effectLst/>
                <a:latin typeface="Google Sans"/>
              </a:rPr>
              <a:t>HyperText</a:t>
            </a:r>
            <a:r>
              <a:rPr lang="en-GB" b="1" i="1" dirty="0">
                <a:effectLst/>
                <a:latin typeface="Google Sans"/>
              </a:rPr>
              <a:t> </a:t>
            </a:r>
            <a:r>
              <a:rPr lang="en-GB" b="1" i="1" dirty="0" err="1">
                <a:effectLst/>
                <a:latin typeface="Google Sans"/>
              </a:rPr>
              <a:t>Markup</a:t>
            </a:r>
            <a:r>
              <a:rPr lang="en-GB" b="1" i="1" dirty="0">
                <a:effectLst/>
                <a:latin typeface="Google Sans"/>
              </a:rPr>
              <a:t> Language): The Structure.
HTML defines the content and structure of a web page. It uses elements and tags to organize text, images, videos, forms, and other components. In the problem statement, HTML addresses the need for organizing information and defining the hierarchy of content on the page. CSS (Cascading Style Sheets): The </a:t>
            </a:r>
            <a:r>
              <a:rPr lang="en-GB" b="1" i="1" dirty="0" err="1">
                <a:effectLst/>
                <a:latin typeface="Google Sans"/>
              </a:rPr>
              <a:t>Presentation.JavaScript</a:t>
            </a:r>
            <a:r>
              <a:rPr lang="en-GB" b="1" i="1" dirty="0">
                <a:effectLst/>
                <a:latin typeface="Google Sans"/>
              </a:rPr>
              <a:t> adds dynamic </a:t>
            </a:r>
            <a:r>
              <a:rPr lang="en-GB" b="1" i="1" dirty="0" err="1">
                <a:effectLst/>
                <a:latin typeface="Google Sans"/>
              </a:rPr>
              <a:t>behavior</a:t>
            </a:r>
            <a:r>
              <a:rPr lang="en-GB" b="1" i="1" dirty="0">
                <a:effectLst/>
                <a:latin typeface="Google Sans"/>
              </a:rPr>
              <a:t> and interactivity to web pages. It enables features like animations, user input validation, data manipulation, and communication with servers. In the problem statement, JavaScript addresses the need for creating a dynamic and engaging user experience, allowing for user interaction and complex functionalities beyond static content.</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6D2E3FD-B7E5-6EB4-C869-B80514D9815D}"/>
              </a:ext>
            </a:extLst>
          </p:cNvPr>
          <p:cNvSpPr txBox="1"/>
          <p:nvPr/>
        </p:nvSpPr>
        <p:spPr>
          <a:xfrm>
            <a:off x="1044014" y="1849457"/>
            <a:ext cx="7412690" cy="3970318"/>
          </a:xfrm>
          <a:prstGeom prst="rect">
            <a:avLst/>
          </a:prstGeom>
          <a:noFill/>
        </p:spPr>
        <p:txBody>
          <a:bodyPr wrap="square">
            <a:spAutoFit/>
          </a:bodyPr>
          <a:lstStyle/>
          <a:p>
            <a:pPr marL="285750" indent="-285750">
              <a:buFont typeface="Arial" panose="020B0604020202020204" pitchFamily="34" charset="0"/>
              <a:buChar char="•"/>
            </a:pPr>
            <a:r>
              <a:rPr lang="en-GB" sz="2800" b="1" i="1" dirty="0">
                <a:effectLst/>
                <a:latin typeface="Google Sans"/>
              </a:rPr>
              <a:t>In a web development project, HTML, CSS, and JavaScript serve distinct but interconnected roles in building a functional and visually appealing user interface.</a:t>
            </a:r>
          </a:p>
          <a:p>
            <a:pPr marL="285750" indent="-285750">
              <a:buFont typeface="Arial" panose="020B0604020202020204" pitchFamily="34" charset="0"/>
              <a:buChar char="•"/>
            </a:pPr>
            <a:r>
              <a:rPr lang="en-GB" sz="2800" b="1" i="1" dirty="0">
                <a:effectLst/>
                <a:latin typeface="Google Sans"/>
              </a:rPr>
              <a:t>In essence, HTML provides the content, CSS styles that content, and JavaScript makes the content interactive and dynamic, working together to create a complete and engaging web application.</a:t>
            </a:r>
            <a:endParaRPr lang="en-US" sz="28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578C33B-0EA8-C0E7-C938-4959ECA2C821}"/>
              </a:ext>
            </a:extLst>
          </p:cNvPr>
          <p:cNvSpPr txBox="1"/>
          <p:nvPr/>
        </p:nvSpPr>
        <p:spPr>
          <a:xfrm>
            <a:off x="1008529" y="1705084"/>
            <a:ext cx="8197103" cy="4567917"/>
          </a:xfrm>
          <a:prstGeom prst="rect">
            <a:avLst/>
          </a:prstGeom>
          <a:noFill/>
        </p:spPr>
        <p:txBody>
          <a:bodyPr wrap="square">
            <a:spAutoFit/>
          </a:bodyPr>
          <a:lstStyle/>
          <a:p>
            <a:pPr algn="l">
              <a:spcAft>
                <a:spcPts val="1500"/>
              </a:spcAft>
              <a:buNone/>
            </a:pPr>
            <a:r>
              <a:rPr lang="en-GB" sz="2000" b="1" i="1" dirty="0">
                <a:latin typeface="Google Sans"/>
              </a:rPr>
              <a:t>&gt; </a:t>
            </a:r>
            <a:r>
              <a:rPr lang="en-GB" sz="2000" b="1" i="1" dirty="0">
                <a:effectLst/>
                <a:latin typeface="Google Sans"/>
              </a:rPr>
              <a:t>In projects utilizing HTML, CSS, and JavaScript, the end users are the individuals who interact directly with the web application or website.</a:t>
            </a:r>
          </a:p>
          <a:p>
            <a:pPr algn="l">
              <a:lnSpc>
                <a:spcPts val="1755"/>
              </a:lnSpc>
              <a:spcBef>
                <a:spcPts val="1500"/>
              </a:spcBef>
              <a:spcAft>
                <a:spcPts val="750"/>
              </a:spcAft>
              <a:buNone/>
            </a:pPr>
            <a:r>
              <a:rPr lang="en-GB" sz="2000" b="1" i="1" dirty="0">
                <a:effectLst/>
                <a:latin typeface="Google Sans"/>
              </a:rPr>
              <a:t>&gt; More specifically, these end users include:</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Website Visitors: Anyone browsing a public website built with these technologies.</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Application Users: Individuals using a web-based application, such as an online banking portal, e-commerce site, or social media platform.</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Clients/Customers: In business contexts, these are the individuals who use a company's web-based services or products.</a:t>
            </a:r>
          </a:p>
          <a:p>
            <a:pPr algn="l">
              <a:spcBef>
                <a:spcPts val="750"/>
              </a:spcBef>
              <a:spcAft>
                <a:spcPts val="1500"/>
              </a:spcAft>
              <a:buNone/>
            </a:pPr>
            <a:r>
              <a:rPr lang="en-GB" sz="2000" b="1" i="1" dirty="0">
                <a:effectLst/>
                <a:latin typeface="Google Sans"/>
              </a:rPr>
              <a:t>&gt; These end users consume the content (HTML), experience the visual design (CSS), and interact with the dynamic and interactive elements (JavaScript) of the web project. Their experience and satisfaction are the primary focus of front-end development using these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361B5CB-58A6-1BCA-2D05-4C007CE6144C}"/>
              </a:ext>
            </a:extLst>
          </p:cNvPr>
          <p:cNvSpPr txBox="1"/>
          <p:nvPr/>
        </p:nvSpPr>
        <p:spPr>
          <a:xfrm>
            <a:off x="2695574" y="1636058"/>
            <a:ext cx="9134475" cy="5221942"/>
          </a:xfrm>
          <a:prstGeom prst="rect">
            <a:avLst/>
          </a:prstGeom>
          <a:noFill/>
        </p:spPr>
        <p:txBody>
          <a:bodyPr wrap="square">
            <a:spAutoFit/>
          </a:bodyPr>
          <a:lstStyle/>
          <a:p>
            <a:pPr algn="l">
              <a:lnSpc>
                <a:spcPts val="1755"/>
              </a:lnSpc>
              <a:spcBef>
                <a:spcPts val="1500"/>
              </a:spcBef>
              <a:spcAft>
                <a:spcPts val="750"/>
              </a:spcAft>
              <a:buNone/>
            </a:pPr>
            <a:r>
              <a:rPr lang="en-GB" b="1" i="1" u="sng" dirty="0">
                <a:effectLst/>
                <a:latin typeface="Google Sans"/>
              </a:rPr>
              <a:t>Tools</a:t>
            </a:r>
            <a:r>
              <a:rPr lang="en-GB" b="1" i="1" dirty="0">
                <a:effectLst/>
                <a:latin typeface="Google Sans"/>
              </a:rPr>
              <a:t>:</a:t>
            </a:r>
            <a:endParaRPr lang="en-GB" b="1" i="1" dirty="0">
              <a:latin typeface="Google Sans"/>
            </a:endParaRPr>
          </a:p>
          <a:p>
            <a:pPr algn="l">
              <a:lnSpc>
                <a:spcPts val="1755"/>
              </a:lnSpc>
              <a:spcBef>
                <a:spcPts val="1500"/>
              </a:spcBef>
              <a:spcAft>
                <a:spcPts val="750"/>
              </a:spcAft>
              <a:buNone/>
            </a:pPr>
            <a:r>
              <a:rPr lang="en-GB" b="1" i="1" dirty="0">
                <a:effectLst/>
                <a:latin typeface="Google Sans"/>
              </a:rPr>
              <a:t>   &gt; VS Code: A popular, feature-rich editor with extensive extensions for HTML, CSS, and JavaScript development, including live server functionality for real-time </a:t>
            </a:r>
            <a:r>
              <a:rPr lang="en-GB" b="1" i="1" dirty="0" err="1">
                <a:effectLst/>
                <a:latin typeface="Google Sans"/>
              </a:rPr>
              <a:t>preview.Sublime</a:t>
            </a:r>
            <a:r>
              <a:rPr lang="en-GB" b="1" i="1" dirty="0">
                <a:effectLst/>
                <a:latin typeface="Google Sans"/>
              </a:rPr>
              <a:t> Text: A fast and highly customizable text editor </a:t>
            </a:r>
            <a:r>
              <a:rPr lang="en-GB" b="1" i="1" dirty="0" err="1">
                <a:effectLst/>
                <a:latin typeface="Google Sans"/>
              </a:rPr>
              <a:t>favored</a:t>
            </a:r>
            <a:r>
              <a:rPr lang="en-GB" b="1" i="1" dirty="0">
                <a:effectLst/>
                <a:latin typeface="Google Sans"/>
              </a:rPr>
              <a:t> by many </a:t>
            </a:r>
            <a:r>
              <a:rPr lang="en-GB" b="1" i="1" dirty="0" err="1">
                <a:effectLst/>
                <a:latin typeface="Google Sans"/>
              </a:rPr>
              <a:t>developers.Atom</a:t>
            </a:r>
            <a:r>
              <a:rPr lang="en-GB" b="1" i="1" dirty="0">
                <a:effectLst/>
                <a:latin typeface="Google Sans"/>
              </a:rPr>
              <a:t>: A hackable text editor built by GitHub, offering a wide range of packages for </a:t>
            </a:r>
            <a:r>
              <a:rPr lang="en-GB" b="1" i="1" dirty="0" err="1">
                <a:effectLst/>
                <a:latin typeface="Google Sans"/>
              </a:rPr>
              <a:t>customization.Online</a:t>
            </a:r>
            <a:r>
              <a:rPr lang="en-GB" b="1" i="1" dirty="0">
                <a:effectLst/>
                <a:latin typeface="Google Sans"/>
              </a:rPr>
              <a:t> Editors (e.g., </a:t>
            </a:r>
            <a:r>
              <a:rPr lang="en-GB" b="1" i="1" dirty="0" err="1">
                <a:effectLst/>
                <a:latin typeface="Google Sans"/>
              </a:rPr>
              <a:t>CodePen</a:t>
            </a:r>
            <a:r>
              <a:rPr lang="en-GB" b="1" i="1" dirty="0">
                <a:effectLst/>
                <a:latin typeface="Google Sans"/>
              </a:rPr>
              <a:t>, </a:t>
            </a:r>
            <a:r>
              <a:rPr lang="en-GB" b="1" i="1" dirty="0" err="1">
                <a:effectLst/>
                <a:latin typeface="Google Sans"/>
              </a:rPr>
              <a:t>JSFiddle</a:t>
            </a:r>
            <a:r>
              <a:rPr lang="en-GB" b="1" i="1" dirty="0">
                <a:effectLst/>
                <a:latin typeface="Google Sans"/>
              </a:rPr>
              <a:t>): Useful for quick prototyping, sharing code snippets, and experimenting with front-end technologies directly in the browser.</a:t>
            </a:r>
          </a:p>
          <a:p>
            <a:pPr algn="l">
              <a:lnSpc>
                <a:spcPts val="1755"/>
              </a:lnSpc>
              <a:spcBef>
                <a:spcPts val="1500"/>
              </a:spcBef>
              <a:spcAft>
                <a:spcPts val="750"/>
              </a:spcAft>
              <a:buNone/>
            </a:pPr>
            <a:r>
              <a:rPr lang="en-GB" b="1" i="1" u="sng" dirty="0">
                <a:effectLst/>
                <a:latin typeface="Google Sans"/>
              </a:rPr>
              <a:t>Techniques</a:t>
            </a:r>
            <a:r>
              <a:rPr lang="en-GB" b="1" i="1" dirty="0">
                <a:effectLst/>
                <a:latin typeface="Google Sans"/>
              </a:rPr>
              <a:t>:</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Semantic HTML: Using appropriate HTML5 tags (e.g., </a:t>
            </a:r>
            <a:r>
              <a:rPr lang="en-GB" b="1" i="1" dirty="0">
                <a:effectLst/>
                <a:latin typeface="Courier New" panose="02070309020205020404" pitchFamily="49" charset="0"/>
              </a:rPr>
              <a:t>&lt;header&gt;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nav</a:t>
            </a:r>
            <a:r>
              <a:rPr lang="en-GB" b="1" i="1" dirty="0">
                <a:effectLst/>
                <a:latin typeface="Courier New" panose="02070309020205020404" pitchFamily="49" charset="0"/>
              </a:rPr>
              <a:t>&gt;</a:t>
            </a:r>
            <a:r>
              <a:rPr lang="en-GB" b="1" i="1" dirty="0">
                <a:effectLst/>
                <a:latin typeface="Google Sans"/>
              </a:rPr>
              <a:t>, </a:t>
            </a:r>
            <a:r>
              <a:rPr lang="en-GB" b="1" i="1" dirty="0">
                <a:effectLst/>
                <a:latin typeface="Courier New" panose="02070309020205020404" pitchFamily="49" charset="0"/>
              </a:rPr>
              <a:t>&lt;main&gt;</a:t>
            </a:r>
            <a:r>
              <a:rPr lang="en-GB" b="1" i="1" dirty="0">
                <a:effectLst/>
                <a:latin typeface="Google Sans"/>
              </a:rPr>
              <a:t>, </a:t>
            </a:r>
            <a:r>
              <a:rPr lang="en-GB" b="1" i="1" dirty="0">
                <a:effectLst/>
                <a:latin typeface="Courier New" panose="02070309020205020404" pitchFamily="49" charset="0"/>
              </a:rPr>
              <a:t>&lt;footer&gt;</a:t>
            </a:r>
            <a:r>
              <a:rPr lang="en-GB" b="1" i="1" dirty="0">
                <a:effectLst/>
                <a:latin typeface="Google Sans"/>
              </a:rPr>
              <a:t>, </a:t>
            </a:r>
            <a:r>
              <a:rPr lang="en-GB" b="1" i="1" dirty="0">
                <a:effectLst/>
                <a:latin typeface="Courier New" panose="02070309020205020404" pitchFamily="49" charset="0"/>
              </a:rPr>
              <a:t>&lt;article&gt;</a:t>
            </a:r>
            <a:r>
              <a:rPr lang="en-GB" b="1" i="1" dirty="0">
                <a:effectLst/>
                <a:latin typeface="Google Sans"/>
              </a:rPr>
              <a:t>, </a:t>
            </a:r>
            <a:r>
              <a:rPr lang="en-GB" b="1" i="1" dirty="0">
                <a:effectLst/>
                <a:latin typeface="Courier New" panose="02070309020205020404" pitchFamily="49" charset="0"/>
              </a:rPr>
              <a:t>&lt;section&gt;</a:t>
            </a:r>
            <a:r>
              <a:rPr lang="en-GB" b="1" i="1" dirty="0">
                <a:effectLst/>
                <a:latin typeface="Google Sans"/>
              </a:rPr>
              <a:t>) to provide meaning and structure to web content, improving accessibility and SEO.HTML Boilerplate: Starting with a basic HTML structure that includes common elements like </a:t>
            </a:r>
            <a:r>
              <a:rPr lang="en-GB" b="1" i="1" dirty="0">
                <a:effectLst/>
                <a:latin typeface="Courier New" panose="02070309020205020404" pitchFamily="49" charset="0"/>
              </a:rPr>
              <a:t>&lt;!DOCTYPE html&gt;</a:t>
            </a:r>
            <a:r>
              <a:rPr lang="en-GB" b="1" i="1" dirty="0">
                <a:effectLst/>
                <a:latin typeface="Google Sans"/>
              </a:rPr>
              <a:t>, </a:t>
            </a:r>
            <a:r>
              <a:rPr lang="en-GB" b="1" i="1" dirty="0">
                <a:effectLst/>
                <a:latin typeface="Courier New" panose="02070309020205020404" pitchFamily="49" charset="0"/>
              </a:rPr>
              <a:t>&lt;html&gt;</a:t>
            </a:r>
            <a:r>
              <a:rPr lang="en-GB" b="1" i="1" dirty="0">
                <a:effectLst/>
                <a:latin typeface="Google Sans"/>
              </a:rPr>
              <a:t>, </a:t>
            </a:r>
            <a:r>
              <a:rPr lang="en-GB" b="1" i="1" dirty="0">
                <a:effectLst/>
                <a:latin typeface="Courier New" panose="02070309020205020404" pitchFamily="49" charset="0"/>
              </a:rPr>
              <a:t>&lt;head&gt;</a:t>
            </a:r>
            <a:r>
              <a:rPr lang="en-GB" b="1" i="1" dirty="0">
                <a:effectLst/>
                <a:latin typeface="Google Sans"/>
              </a:rPr>
              <a:t>, and </a:t>
            </a:r>
            <a:r>
              <a:rPr lang="en-GB" b="1" i="1" dirty="0">
                <a:effectLst/>
                <a:latin typeface="Courier New" panose="02070309020205020404" pitchFamily="49" charset="0"/>
              </a:rPr>
              <a:t>&lt;</a:t>
            </a:r>
            <a:r>
              <a:rPr lang="en-GB" b="1" i="1" dirty="0">
                <a:latin typeface="Courier New" panose="02070309020205020404" pitchFamily="49" charset="0"/>
              </a:rPr>
              <a:t>&lt;body&gt;</a:t>
            </a:r>
            <a:r>
              <a:rPr lang="en-GB" b="1" i="1" dirty="0">
                <a:latin typeface="Google Sans"/>
              </a:rPr>
              <a:t>.</a:t>
            </a:r>
            <a:r>
              <a:rPr lang="en-GB" b="1" i="1" dirty="0">
                <a:effectLst/>
                <a:latin typeface="Google Sans"/>
              </a:rPr>
              <a:t>CSS </a:t>
            </a:r>
            <a:r>
              <a:rPr lang="en-GB" b="1" i="1" dirty="0" err="1">
                <a:effectLst/>
                <a:latin typeface="Google Sans"/>
              </a:rPr>
              <a:t>Preprocessors</a:t>
            </a:r>
            <a:r>
              <a:rPr lang="en-GB" b="1" i="1" dirty="0">
                <a:effectLst/>
                <a:latin typeface="Google Sans"/>
              </a:rPr>
              <a:t> (e.g., Sass, Less): Extending CSS with features like variables, nesting, and </a:t>
            </a:r>
            <a:r>
              <a:rPr lang="en-GB" b="1" i="1" dirty="0" err="1">
                <a:effectLst/>
                <a:latin typeface="Google Sans"/>
              </a:rPr>
              <a:t>mixins</a:t>
            </a:r>
            <a:r>
              <a:rPr lang="en-GB" b="1" i="1" dirty="0">
                <a:effectLst/>
                <a:latin typeface="Google Sans"/>
              </a:rPr>
              <a:t> for more organized and maintainable </a:t>
            </a:r>
            <a:r>
              <a:rPr lang="en-GB" b="1" i="1" dirty="0" err="1">
                <a:effectLst/>
                <a:latin typeface="Google Sans"/>
              </a:rPr>
              <a:t>stylesheets.DOM</a:t>
            </a:r>
            <a:r>
              <a:rPr lang="en-GB" b="1" i="1" dirty="0">
                <a:effectLst/>
                <a:latin typeface="Google Sans"/>
              </a:rPr>
              <a:t> Manipulation: Using JavaScript to dynamically modify the content, structure, and style of HTML </a:t>
            </a:r>
            <a:r>
              <a:rPr lang="en-GB" b="1" i="1" dirty="0" err="1">
                <a:effectLst/>
                <a:latin typeface="Google Sans"/>
              </a:rPr>
              <a:t>elements.Event</a:t>
            </a:r>
            <a:r>
              <a:rPr lang="en-GB" b="1" i="1" dirty="0">
                <a:effectLst/>
                <a:latin typeface="Google Sans"/>
              </a:rPr>
              <a:t> Handling: Responding to user interactions (clicks, key presses, form submissions) to create dynamic and interactive </a:t>
            </a:r>
            <a:r>
              <a:rPr lang="en-GB" b="1" i="1" dirty="0" err="1">
                <a:effectLst/>
                <a:latin typeface="Google Sans"/>
              </a:rPr>
              <a:t>experiences.Asynchronous</a:t>
            </a:r>
            <a:r>
              <a:rPr lang="en-GB" b="1" i="1" dirty="0">
                <a:effectLst/>
                <a:latin typeface="Google Sans"/>
              </a:rPr>
              <a:t> JavaScript (e.g., Fetch API, </a:t>
            </a:r>
            <a:r>
              <a:rPr lang="en-GB" b="1" i="1" dirty="0" err="1">
                <a:effectLst/>
                <a:latin typeface="Google Sans"/>
              </a:rPr>
              <a:t>Async</a:t>
            </a:r>
            <a:r>
              <a:rPr lang="en-GB" b="1" i="1" dirty="0">
                <a:effectLst/>
                <a:latin typeface="Google Sans"/>
              </a:rPr>
              <a:t>/Await): Handling operations that take time, such as fetching data from APIs, without blocking the main </a:t>
            </a:r>
            <a:r>
              <a:rPr lang="en-GB" b="1" i="1" dirty="0" err="1">
                <a:effectLst/>
                <a:latin typeface="Google Sans"/>
              </a:rPr>
              <a:t>thread.JavaScript</a:t>
            </a:r>
            <a:r>
              <a:rPr lang="en-GB" b="1" i="1" dirty="0">
                <a:effectLst/>
                <a:latin typeface="Google Sans"/>
              </a:rPr>
              <a:t> Libraries/Frameworks (e.g., React, </a:t>
            </a:r>
            <a:r>
              <a:rPr lang="en-GB" b="1" i="1" dirty="0" err="1">
                <a:effectLst/>
                <a:latin typeface="Google Sans"/>
              </a:rPr>
              <a:t>Vue</a:t>
            </a:r>
            <a:r>
              <a:rPr lang="en-GB" b="1" i="1" dirty="0">
                <a:effectLst/>
                <a:latin typeface="Google Sans"/>
              </a:rPr>
              <a:t>, Angular): Simplifying complex UI development and managing application state for larger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7E3EFE7-2FED-E9E4-DCD4-DF775BE6EE9C}"/>
              </a:ext>
            </a:extLst>
          </p:cNvPr>
          <p:cNvSpPr txBox="1"/>
          <p:nvPr/>
        </p:nvSpPr>
        <p:spPr>
          <a:xfrm>
            <a:off x="926541" y="1302410"/>
            <a:ext cx="10766042" cy="4785926"/>
          </a:xfrm>
          <a:prstGeom prst="rect">
            <a:avLst/>
          </a:prstGeom>
          <a:noFill/>
        </p:spPr>
        <p:txBody>
          <a:bodyPr wrap="square">
            <a:spAutoFit/>
          </a:bodyPr>
          <a:lstStyle/>
          <a:p>
            <a:pPr algn="l">
              <a:lnSpc>
                <a:spcPts val="1485"/>
              </a:lnSpc>
              <a:spcBef>
                <a:spcPts val="750"/>
              </a:spcBef>
              <a:spcAft>
                <a:spcPts val="600"/>
              </a:spcAft>
              <a:buFont typeface="Arial" panose="020B0604020202020204" pitchFamily="34" charset="0"/>
              <a:buChar char="•"/>
            </a:pPr>
            <a:r>
              <a:rPr lang="en-GB" b="1" i="1" dirty="0">
                <a:effectLst/>
                <a:latin typeface="Google Sans"/>
              </a:rPr>
              <a:t>HTML (</a:t>
            </a:r>
            <a:r>
              <a:rPr lang="en-GB" b="1" i="1" dirty="0" err="1">
                <a:effectLst/>
                <a:latin typeface="Google Sans"/>
              </a:rPr>
              <a:t>HyperText</a:t>
            </a:r>
            <a:r>
              <a:rPr lang="en-GB" b="1" i="1" dirty="0">
                <a:effectLst/>
                <a:latin typeface="Google Sans"/>
              </a:rPr>
              <a:t> </a:t>
            </a:r>
            <a:r>
              <a:rPr lang="en-GB" b="1" i="1" dirty="0" err="1">
                <a:effectLst/>
                <a:latin typeface="Google Sans"/>
              </a:rPr>
              <a:t>Markup</a:t>
            </a:r>
            <a:r>
              <a:rPr lang="en-GB" b="1" i="1" dirty="0">
                <a:effectLst/>
                <a:latin typeface="Google Sans"/>
              </a:rPr>
              <a:t> Language):</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This provides the fundamental structure and content of the portfolio. It defines the different sections, such as "About Me," "Projects," and "Contact," and organizes the information within them using semantic tags like </a:t>
            </a:r>
            <a:r>
              <a:rPr lang="en-GB" b="1" i="1" dirty="0">
                <a:effectLst/>
                <a:latin typeface="Courier New" panose="02070309020205020404" pitchFamily="49" charset="0"/>
              </a:rPr>
              <a:t>&lt;header&gt;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nav</a:t>
            </a:r>
            <a:r>
              <a:rPr lang="en-GB" b="1" i="1" dirty="0">
                <a:effectLst/>
                <a:latin typeface="Courier New" panose="02070309020205020404" pitchFamily="49" charset="0"/>
              </a:rPr>
              <a:t>&gt;</a:t>
            </a:r>
            <a:r>
              <a:rPr lang="en-GB" b="1" i="1" dirty="0">
                <a:effectLst/>
                <a:latin typeface="Google Sans"/>
              </a:rPr>
              <a:t>, </a:t>
            </a:r>
            <a:r>
              <a:rPr lang="en-GB" b="1" i="1" dirty="0">
                <a:effectLst/>
                <a:latin typeface="Courier New" panose="02070309020205020404" pitchFamily="49" charset="0"/>
              </a:rPr>
              <a:t>&lt;section&gt;</a:t>
            </a:r>
            <a:r>
              <a:rPr lang="en-GB" b="1" i="1" dirty="0">
                <a:effectLst/>
                <a:latin typeface="Google Sans"/>
              </a:rPr>
              <a:t>, </a:t>
            </a:r>
            <a:r>
              <a:rPr lang="en-GB" b="1" i="1" dirty="0">
                <a:effectLst/>
                <a:latin typeface="Courier New" panose="02070309020205020404" pitchFamily="49" charset="0"/>
              </a:rPr>
              <a:t>&lt;footer&gt;</a:t>
            </a:r>
            <a:r>
              <a:rPr lang="en-GB" b="1" i="1" dirty="0">
                <a:effectLst/>
                <a:latin typeface="Google Sans"/>
              </a:rPr>
              <a:t>, </a:t>
            </a:r>
            <a:r>
              <a:rPr lang="en-GB" b="1" i="1" dirty="0">
                <a:effectLst/>
                <a:latin typeface="Courier New" panose="02070309020205020404" pitchFamily="49" charset="0"/>
              </a:rPr>
              <a:t>&lt;div&gt;</a:t>
            </a:r>
            <a:r>
              <a:rPr lang="en-GB" b="1" i="1" dirty="0">
                <a:effectLst/>
                <a:latin typeface="Google Sans"/>
              </a:rPr>
              <a:t>, </a:t>
            </a:r>
            <a:r>
              <a:rPr lang="en-GB" b="1" i="1" dirty="0">
                <a:effectLst/>
                <a:latin typeface="Courier New" panose="02070309020205020404" pitchFamily="49" charset="0"/>
              </a:rPr>
              <a:t>&lt;h1&gt;</a:t>
            </a:r>
            <a:r>
              <a:rPr lang="en-GB" b="1" i="1" dirty="0">
                <a:effectLst/>
                <a:latin typeface="Google Sans"/>
              </a:rPr>
              <a:t> to </a:t>
            </a:r>
            <a:r>
              <a:rPr lang="en-GB" b="1" i="1" dirty="0">
                <a:effectLst/>
                <a:latin typeface="Courier New" panose="02070309020205020404" pitchFamily="49" charset="0"/>
              </a:rPr>
              <a:t>&lt;h6&gt;</a:t>
            </a:r>
            <a:r>
              <a:rPr lang="en-GB" b="1" i="1" dirty="0">
                <a:effectLst/>
                <a:latin typeface="Google Sans"/>
              </a:rPr>
              <a:t>, </a:t>
            </a:r>
            <a:r>
              <a:rPr lang="en-GB" b="1" i="1" dirty="0">
                <a:effectLst/>
                <a:latin typeface="Courier New" panose="02070309020205020404" pitchFamily="49" charset="0"/>
              </a:rPr>
              <a:t>&lt;p&gt;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img</a:t>
            </a:r>
            <a:r>
              <a:rPr lang="en-GB" b="1" i="1" dirty="0">
                <a:effectLst/>
                <a:latin typeface="Courier New" panose="02070309020205020404" pitchFamily="49" charset="0"/>
              </a:rPr>
              <a:t>&gt;</a:t>
            </a:r>
            <a:r>
              <a:rPr lang="en-GB" b="1" i="1" dirty="0">
                <a:effectLst/>
                <a:latin typeface="Google Sans"/>
              </a:rPr>
              <a:t>, and </a:t>
            </a:r>
            <a:r>
              <a:rPr lang="en-GB" b="1" i="1" dirty="0">
                <a:effectLst/>
                <a:latin typeface="Courier New" panose="02070309020205020404" pitchFamily="49" charset="0"/>
              </a:rPr>
              <a:t>&lt;a&gt;</a:t>
            </a:r>
            <a:r>
              <a:rPr lang="en-GB" b="1" i="1" dirty="0">
                <a:effectLst/>
                <a:latin typeface="Google Sans"/>
              </a:rPr>
              <a:t>.</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CSS (Cascading Style Sheets):</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CSS is responsible for the visual presentation and layout of the portfolio. It controls aspects like </a:t>
            </a:r>
            <a:r>
              <a:rPr lang="en-GB" b="1" i="1" dirty="0" err="1">
                <a:effectLst/>
                <a:latin typeface="Google Sans"/>
              </a:rPr>
              <a:t>colors</a:t>
            </a:r>
            <a:r>
              <a:rPr lang="en-GB" b="1" i="1" dirty="0">
                <a:effectLst/>
                <a:latin typeface="Google Sans"/>
              </a:rPr>
              <a:t>, fonts, spacing, alignment, responsiveness for different screen sizes (using media queries), and the overall aesthetic. CSS is used to position elements, create visual hierarchies, and ensure a consistent and appealing design.</a:t>
            </a:r>
          </a:p>
          <a:p>
            <a:pPr algn="l">
              <a:lnSpc>
                <a:spcPts val="1485"/>
              </a:lnSpc>
              <a:spcBef>
                <a:spcPts val="750"/>
              </a:spcBef>
              <a:spcAft>
                <a:spcPts val="1500"/>
              </a:spcAft>
              <a:buFont typeface="Arial" panose="020B0604020202020204" pitchFamily="34" charset="0"/>
              <a:buChar char="•"/>
            </a:pPr>
            <a:r>
              <a:rPr lang="en-GB" b="1" i="1" dirty="0">
                <a:effectLst/>
                <a:latin typeface="Google Sans"/>
              </a:rPr>
              <a:t>JavaScript:</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JavaScript adds interactivity and dynamic functionality to the portfolio. This can include features such </a:t>
            </a:r>
            <a:r>
              <a:rPr lang="en-GB" b="1" i="1" dirty="0" err="1">
                <a:effectLst/>
                <a:latin typeface="Google Sans"/>
              </a:rPr>
              <a:t>as:Interactive</a:t>
            </a:r>
            <a:r>
              <a:rPr lang="en-GB" b="1" i="1" dirty="0">
                <a:effectLst/>
                <a:latin typeface="Google Sans"/>
              </a:rPr>
              <a:t> navigation: Smooth scrolling, responsive navigation menus (e.g., hamburger menus for mobile).</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Project filtering or sorting: Allowing users to filter projects by category or technology.</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Animations and transitions: Adding visual flair to elements on hover or scroll.</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Form validation: Ensuring contact forms are filled out correctly.</a:t>
            </a:r>
          </a:p>
          <a:p>
            <a:pPr algn="l">
              <a:lnSpc>
                <a:spcPts val="1485"/>
              </a:lnSpc>
              <a:spcBef>
                <a:spcPts val="600"/>
              </a:spcBef>
              <a:spcAft>
                <a:spcPts val="1500"/>
              </a:spcAft>
              <a:buFont typeface="Arial" panose="020B0604020202020204" pitchFamily="34" charset="0"/>
              <a:buChar char="•"/>
            </a:pPr>
            <a:r>
              <a:rPr lang="en-GB" b="1" i="1" dirty="0">
                <a:effectLst/>
                <a:latin typeface="Google Sans"/>
              </a:rPr>
              <a:t>Carousels or image sliders: Showcasing multiple project images in a dynamic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03480C5-7538-ABA3-2621-0C2F7F176668}"/>
              </a:ext>
            </a:extLst>
          </p:cNvPr>
          <p:cNvSpPr txBox="1"/>
          <p:nvPr/>
        </p:nvSpPr>
        <p:spPr>
          <a:xfrm>
            <a:off x="755333" y="1143634"/>
            <a:ext cx="11216286" cy="5421099"/>
          </a:xfrm>
          <a:prstGeom prst="rect">
            <a:avLst/>
          </a:prstGeom>
          <a:noFill/>
        </p:spPr>
        <p:txBody>
          <a:bodyPr wrap="square">
            <a:spAutoFit/>
          </a:bodyPr>
          <a:lstStyle/>
          <a:p>
            <a:pPr algn="l">
              <a:lnSpc>
                <a:spcPts val="1755"/>
              </a:lnSpc>
              <a:spcBef>
                <a:spcPts val="1500"/>
              </a:spcBef>
              <a:spcAft>
                <a:spcPts val="750"/>
              </a:spcAft>
              <a:buNone/>
            </a:pPr>
            <a:r>
              <a:rPr lang="en-GB" sz="2000" b="1" i="1" dirty="0">
                <a:effectLst/>
                <a:latin typeface="Google Sans"/>
              </a:rPr>
              <a:t>HTML (</a:t>
            </a:r>
            <a:r>
              <a:rPr lang="en-GB" sz="2000" b="1" i="1" dirty="0" err="1">
                <a:effectLst/>
                <a:latin typeface="Google Sans"/>
              </a:rPr>
              <a:t>HyperText</a:t>
            </a:r>
            <a:r>
              <a:rPr lang="en-GB" sz="2000" b="1" i="1" dirty="0">
                <a:effectLst/>
                <a:latin typeface="Google Sans"/>
              </a:rPr>
              <a:t> </a:t>
            </a:r>
            <a:r>
              <a:rPr lang="en-GB" sz="2000" b="1" i="1" dirty="0" err="1">
                <a:effectLst/>
                <a:latin typeface="Google Sans"/>
              </a:rPr>
              <a:t>Markup</a:t>
            </a:r>
            <a:r>
              <a:rPr lang="en-GB" sz="2000" b="1" i="1" dirty="0">
                <a:effectLst/>
                <a:latin typeface="Google Sans"/>
              </a:rPr>
              <a:t> Language):</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Provides the fundamental structure and content of a webpage. It uses elements and tags to define headings, paragraphs, images, links, lists, forms, and other content types.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Creates the semantic foundation of the page, organizing information and making it accessible.</a:t>
            </a:r>
          </a:p>
          <a:p>
            <a:pPr algn="l">
              <a:lnSpc>
                <a:spcPts val="1755"/>
              </a:lnSpc>
              <a:spcBef>
                <a:spcPts val="1500"/>
              </a:spcBef>
              <a:spcAft>
                <a:spcPts val="750"/>
              </a:spcAft>
              <a:buNone/>
            </a:pPr>
            <a:r>
              <a:rPr lang="en-GB" sz="2000" b="1" i="1" dirty="0">
                <a:effectLst/>
                <a:latin typeface="Google Sans"/>
              </a:rPr>
              <a:t>CSS (Cascading Style Sheets):</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Controls the visual presentation and layout of HTML elements. It defines styles such as </a:t>
            </a:r>
            <a:r>
              <a:rPr lang="en-GB" sz="2000" b="1" i="1" dirty="0" err="1">
                <a:effectLst/>
                <a:latin typeface="Google Sans"/>
              </a:rPr>
              <a:t>colors</a:t>
            </a:r>
            <a:r>
              <a:rPr lang="en-GB" sz="2000" b="1" i="1" dirty="0">
                <a:effectLst/>
                <a:latin typeface="Google Sans"/>
              </a:rPr>
              <a:t>, fonts, spacing, positioning, and responsiveness for various screen sizes.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Enhances the user experience by making the webpage visually appealing and easy to navigate. It separates content from presentation, allowing for consistent styling across multiple pages.</a:t>
            </a:r>
          </a:p>
          <a:p>
            <a:pPr algn="l">
              <a:lnSpc>
                <a:spcPts val="1755"/>
              </a:lnSpc>
              <a:spcBef>
                <a:spcPts val="1500"/>
              </a:spcBef>
              <a:spcAft>
                <a:spcPts val="750"/>
              </a:spcAft>
              <a:buNone/>
            </a:pPr>
            <a:r>
              <a:rPr lang="en-GB" sz="2000" b="1" i="1" dirty="0">
                <a:effectLst/>
                <a:latin typeface="Google Sans"/>
              </a:rPr>
              <a:t>JavaScript:</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Adds dynamic and interactive </a:t>
            </a:r>
            <a:r>
              <a:rPr lang="en-GB" sz="2000" b="1" i="1" dirty="0" err="1">
                <a:effectLst/>
                <a:latin typeface="Google Sans"/>
              </a:rPr>
              <a:t>behavior</a:t>
            </a:r>
            <a:r>
              <a:rPr lang="en-GB" sz="2000" b="1" i="1" dirty="0">
                <a:effectLst/>
                <a:latin typeface="Google Sans"/>
              </a:rPr>
              <a:t> to webpages. It can manipulate HTML and CSS, respond to user actions (clicks, hovers, form submissions), fetch data from servers, and create complex animations or applications.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Enables interactive elements like carousels, forms with validation, dynamic content updates, real-time data display, and single-page applications. It makes the webpage responsive and engaging for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Premavathi D</cp:lastModifiedBy>
  <cp:revision>28</cp:revision>
  <dcterms:created xsi:type="dcterms:W3CDTF">2024-03-29T15:07:22Z</dcterms:created>
  <dcterms:modified xsi:type="dcterms:W3CDTF">2025-09-01T12:16:08Z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