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  <p:sldId id="262" r:id="rId9"/>
    <p:sldId id="264" r:id="rId10"/>
    <p:sldId id="265" r:id="rId11"/>
    <p:sldId id="266" r:id="rId12"/>
    <p:sldId id="270" r:id="rId13"/>
    <p:sldId id="267" r:id="rId14"/>
    <p:sldId id="269" r:id="rId15"/>
    <p:sldId id="268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176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4C95425-4F25-43AB-87EE-C79679690790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67F1429-800D-4D5F-A98F-7F14FC3935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5425-4F25-43AB-87EE-C79679690790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1429-800D-4D5F-A98F-7F14FC3935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5425-4F25-43AB-87EE-C79679690790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1429-800D-4D5F-A98F-7F14FC3935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4C95425-4F25-43AB-87EE-C79679690790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67F1429-800D-4D5F-A98F-7F14FC3935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4C95425-4F25-43AB-87EE-C79679690790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67F1429-800D-4D5F-A98F-7F14FC3935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5425-4F25-43AB-87EE-C79679690790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1429-800D-4D5F-A98F-7F14FC3935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5425-4F25-43AB-87EE-C79679690790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1429-800D-4D5F-A98F-7F14FC3935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4C95425-4F25-43AB-87EE-C79679690790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67F1429-800D-4D5F-A98F-7F14FC3935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5425-4F25-43AB-87EE-C79679690790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1429-800D-4D5F-A98F-7F14FC3935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4C95425-4F25-43AB-87EE-C79679690790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67F1429-800D-4D5F-A98F-7F14FC3935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4C95425-4F25-43AB-87EE-C79679690790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67F1429-800D-4D5F-A98F-7F14FC3935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4C95425-4F25-43AB-87EE-C79679690790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67F1429-800D-4D5F-A98F-7F14FC3935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324600" cy="1894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Thread Synchronization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Lock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lock</a:t>
            </a:r>
            <a:r>
              <a:rPr lang="en-US" dirty="0" smtClean="0"/>
              <a:t> allows us to define a scope of code that must be synchronized between threads so that incoming threads cannot interrupt the current thread.</a:t>
            </a:r>
          </a:p>
          <a:p>
            <a:r>
              <a:rPr lang="en-US" dirty="0" smtClean="0"/>
              <a:t>Syntax-</a:t>
            </a:r>
          </a:p>
          <a:p>
            <a:pPr lvl="2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…</a:t>
            </a:r>
          </a:p>
          <a:p>
            <a:pPr lvl="2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lock(</a:t>
            </a:r>
            <a:r>
              <a:rPr lang="en-US" sz="2400" dirty="0" err="1" smtClean="0">
                <a:solidFill>
                  <a:srgbClr val="00B050"/>
                </a:solidFill>
              </a:rPr>
              <a:t>ThreadLock</a:t>
            </a:r>
            <a:r>
              <a:rPr lang="en-US" sz="2400" dirty="0" smtClean="0">
                <a:solidFill>
                  <a:srgbClr val="00B050"/>
                </a:solidFill>
              </a:rPr>
              <a:t>) </a:t>
            </a:r>
          </a:p>
          <a:p>
            <a:pPr lvl="2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{ </a:t>
            </a:r>
          </a:p>
          <a:p>
            <a:pPr lvl="2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// Critical Section</a:t>
            </a:r>
          </a:p>
          <a:p>
            <a:pPr lvl="2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 }</a:t>
            </a:r>
          </a:p>
          <a:p>
            <a:pPr lvl="2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….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Monitor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 </a:t>
            </a:r>
            <a:r>
              <a:rPr lang="en-US" b="1" dirty="0" smtClean="0"/>
              <a:t>lock</a:t>
            </a:r>
            <a:r>
              <a:rPr lang="en-US" dirty="0" smtClean="0"/>
              <a:t> is just a shorthand notation for working with the </a:t>
            </a:r>
            <a:r>
              <a:rPr lang="en-US" b="1" dirty="0" err="1" smtClean="0"/>
              <a:t>System.Threading.Monitor</a:t>
            </a:r>
            <a:r>
              <a:rPr lang="en-US" dirty="0" smtClean="0"/>
              <a:t> class.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Syntax-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Monitor.Enter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threadLock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…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//Critical Section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…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Monitor.Exit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threadLock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Why Monitor ???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we use the </a:t>
            </a:r>
            <a:r>
              <a:rPr lang="en-US" b="1" dirty="0" smtClean="0"/>
              <a:t>Monitor</a:t>
            </a:r>
            <a:r>
              <a:rPr lang="en-US" dirty="0" smtClean="0"/>
              <a:t>, we're able to tell the active thread to wait by using </a:t>
            </a:r>
            <a:r>
              <a:rPr lang="en-US" b="1" dirty="0" smtClean="0"/>
              <a:t>Wait()</a:t>
            </a:r>
            <a:r>
              <a:rPr lang="en-US" dirty="0" smtClean="0"/>
              <a:t> method and let the waiting threads know when the current thread is completed via </a:t>
            </a:r>
            <a:r>
              <a:rPr lang="en-US" b="1" dirty="0" smtClean="0"/>
              <a:t>Pulse()</a:t>
            </a:r>
            <a:r>
              <a:rPr lang="en-US" dirty="0" smtClean="0"/>
              <a:t> and </a:t>
            </a:r>
            <a:r>
              <a:rPr lang="en-US" b="1" dirty="0" err="1" smtClean="0"/>
              <a:t>PulseAll</a:t>
            </a:r>
            <a:r>
              <a:rPr lang="en-US" b="1" dirty="0" smtClean="0"/>
              <a:t>() </a:t>
            </a:r>
            <a:r>
              <a:rPr lang="en-US" dirty="0" smtClean="0"/>
              <a:t>methods.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MUTEX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9448"/>
            <a:ext cx="7467600" cy="4873752"/>
          </a:xfrm>
        </p:spPr>
        <p:txBody>
          <a:bodyPr/>
          <a:lstStyle/>
          <a:p>
            <a:r>
              <a:rPr lang="en-US" dirty="0" smtClean="0"/>
              <a:t>A </a:t>
            </a:r>
            <a:r>
              <a:rPr lang="en-US" b="1" dirty="0" err="1" smtClean="0"/>
              <a:t>Mutex</a:t>
            </a:r>
            <a:r>
              <a:rPr lang="en-US" dirty="0" smtClean="0"/>
              <a:t> is similar to the </a:t>
            </a:r>
            <a:r>
              <a:rPr lang="en-US" b="1" dirty="0" smtClean="0"/>
              <a:t>lock</a:t>
            </a:r>
            <a:r>
              <a:rPr lang="en-US" dirty="0" smtClean="0"/>
              <a:t>, however, it can work across multiple processes. But it is slower than the </a:t>
            </a:r>
            <a:r>
              <a:rPr lang="en-US" b="1" dirty="0" smtClean="0"/>
              <a:t>lock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Mutex</a:t>
            </a:r>
            <a:r>
              <a:rPr lang="en-US" dirty="0" smtClean="0"/>
              <a:t> allows us to call the </a:t>
            </a:r>
            <a:r>
              <a:rPr lang="en-US" b="1" dirty="0" err="1" smtClean="0"/>
              <a:t>WaitOne</a:t>
            </a:r>
            <a:r>
              <a:rPr lang="en-US" b="1" dirty="0" smtClean="0"/>
              <a:t>()</a:t>
            </a:r>
            <a:r>
              <a:rPr lang="en-US" dirty="0" smtClean="0"/>
              <a:t> method to lock and </a:t>
            </a:r>
            <a:r>
              <a:rPr lang="en-US" b="1" dirty="0" err="1" smtClean="0"/>
              <a:t>ReleaseMutex</a:t>
            </a:r>
            <a:r>
              <a:rPr lang="en-US" b="1" dirty="0" smtClean="0"/>
              <a:t>()</a:t>
            </a:r>
            <a:r>
              <a:rPr lang="en-US" dirty="0" smtClean="0"/>
              <a:t> to unlock.</a:t>
            </a:r>
          </a:p>
          <a:p>
            <a:r>
              <a:rPr lang="en-US" dirty="0" smtClean="0"/>
              <a:t>a </a:t>
            </a:r>
            <a:r>
              <a:rPr lang="en-US" b="1" dirty="0" err="1" smtClean="0"/>
              <a:t>Mutex</a:t>
            </a:r>
            <a:r>
              <a:rPr lang="en-US" dirty="0" smtClean="0"/>
              <a:t> can be released only from the same thread which obtained it.</a:t>
            </a:r>
          </a:p>
          <a:p>
            <a:r>
              <a:rPr lang="en-US" dirty="0" smtClean="0"/>
              <a:t>The primary use for a cross-process </a:t>
            </a:r>
            <a:r>
              <a:rPr lang="en-US" b="1" dirty="0" err="1" smtClean="0"/>
              <a:t>Mutex</a:t>
            </a:r>
            <a:r>
              <a:rPr lang="en-US" dirty="0" smtClean="0"/>
              <a:t> is to ensure that only one instance of a program can run at a time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Mutex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Syntax-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static </a:t>
            </a:r>
            <a:r>
              <a:rPr lang="en-US" dirty="0" err="1" smtClean="0">
                <a:solidFill>
                  <a:srgbClr val="00B050"/>
                </a:solidFill>
              </a:rPr>
              <a:t>Mutex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mutex</a:t>
            </a:r>
            <a:r>
              <a:rPr lang="en-US" dirty="0" smtClean="0">
                <a:solidFill>
                  <a:srgbClr val="00B050"/>
                </a:solidFill>
              </a:rPr>
              <a:t> = new </a:t>
            </a:r>
            <a:r>
              <a:rPr lang="en-US" dirty="0" err="1" smtClean="0">
                <a:solidFill>
                  <a:srgbClr val="00B050"/>
                </a:solidFill>
              </a:rPr>
              <a:t>Mutex</a:t>
            </a:r>
            <a:r>
              <a:rPr lang="en-US" dirty="0" smtClean="0">
                <a:solidFill>
                  <a:srgbClr val="00B050"/>
                </a:solidFill>
              </a:rPr>
              <a:t>();</a:t>
            </a:r>
          </a:p>
          <a:p>
            <a:pPr lvl="1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lvl="1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Mutex.waitone</a:t>
            </a:r>
            <a:r>
              <a:rPr lang="en-US" dirty="0" smtClean="0">
                <a:solidFill>
                  <a:srgbClr val="00B050"/>
                </a:solidFill>
              </a:rPr>
              <a:t>()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…..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…..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Mutex.ReleaseMutex</a:t>
            </a:r>
            <a:r>
              <a:rPr lang="en-US" dirty="0" smtClean="0">
                <a:solidFill>
                  <a:srgbClr val="00B050"/>
                </a:solidFill>
              </a:rPr>
              <a:t>();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SEMAPHORE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 </a:t>
            </a:r>
            <a:r>
              <a:rPr lang="en-US" b="1" dirty="0" smtClean="0"/>
              <a:t>Semaphore</a:t>
            </a:r>
            <a:r>
              <a:rPr lang="en-US" dirty="0" smtClean="0"/>
              <a:t> with a capacity of </a:t>
            </a:r>
            <a:r>
              <a:rPr lang="en-US" b="1" dirty="0" smtClean="0"/>
              <a:t>one</a:t>
            </a:r>
            <a:r>
              <a:rPr lang="en-US" dirty="0" smtClean="0"/>
              <a:t> is like a </a:t>
            </a:r>
            <a:r>
              <a:rPr lang="en-US" b="1" dirty="0" err="1" smtClean="0"/>
              <a:t>Mutex</a:t>
            </a:r>
            <a:r>
              <a:rPr lang="en-US" dirty="0" smtClean="0"/>
              <a:t> or </a:t>
            </a:r>
            <a:r>
              <a:rPr lang="en-US" b="1" dirty="0" smtClean="0"/>
              <a:t>lock</a:t>
            </a:r>
            <a:r>
              <a:rPr lang="en-US" dirty="0" smtClean="0"/>
              <a:t>. However, the </a:t>
            </a:r>
            <a:r>
              <a:rPr lang="en-US" b="1" dirty="0" smtClean="0"/>
              <a:t>Semaphore</a:t>
            </a:r>
            <a:r>
              <a:rPr lang="en-US" dirty="0" smtClean="0"/>
              <a:t> has no </a:t>
            </a:r>
            <a:r>
              <a:rPr lang="en-US" b="1" dirty="0" smtClean="0"/>
              <a:t>owner.</a:t>
            </a:r>
          </a:p>
          <a:p>
            <a:r>
              <a:rPr lang="en-US" dirty="0" smtClean="0"/>
              <a:t>We can use </a:t>
            </a:r>
            <a:r>
              <a:rPr lang="en-US" b="1" dirty="0" smtClean="0"/>
              <a:t>Semaphores</a:t>
            </a:r>
            <a:r>
              <a:rPr lang="en-US" dirty="0" smtClean="0"/>
              <a:t> to limit concurrency by preventing too many threads from executing a particular piece of code at once.</a:t>
            </a:r>
          </a:p>
          <a:p>
            <a:r>
              <a:rPr lang="en-US" dirty="0" smtClean="0"/>
              <a:t>Syntax-</a:t>
            </a:r>
          </a:p>
          <a:p>
            <a:pPr lvl="2">
              <a:buNone/>
            </a:pPr>
            <a:r>
              <a:rPr lang="en-US" dirty="0" smtClean="0">
                <a:solidFill>
                  <a:srgbClr val="00B050"/>
                </a:solidFill>
              </a:rPr>
              <a:t>// 4 available from capacity of 5 static </a:t>
            </a:r>
          </a:p>
          <a:p>
            <a:pPr lvl="2">
              <a:buNone/>
            </a:pPr>
            <a:r>
              <a:rPr lang="en-US" dirty="0" smtClean="0">
                <a:solidFill>
                  <a:srgbClr val="00B050"/>
                </a:solidFill>
              </a:rPr>
              <a:t>Semaphore </a:t>
            </a:r>
            <a:r>
              <a:rPr lang="en-US" dirty="0" err="1" smtClean="0">
                <a:solidFill>
                  <a:srgbClr val="00B050"/>
                </a:solidFill>
              </a:rPr>
              <a:t>semaphore</a:t>
            </a:r>
            <a:r>
              <a:rPr lang="en-US" dirty="0" smtClean="0">
                <a:solidFill>
                  <a:srgbClr val="00B050"/>
                </a:solidFill>
              </a:rPr>
              <a:t> = </a:t>
            </a:r>
            <a:r>
              <a:rPr lang="en-US" smtClean="0">
                <a:solidFill>
                  <a:srgbClr val="00B050"/>
                </a:solidFill>
              </a:rPr>
              <a:t>new Semaphore(4,5);</a:t>
            </a:r>
            <a:endParaRPr lang="en-US" dirty="0" smtClean="0">
              <a:solidFill>
                <a:srgbClr val="00B050"/>
              </a:solidFill>
            </a:endParaRPr>
          </a:p>
          <a:p>
            <a:pPr lvl="2">
              <a:buNone/>
            </a:pPr>
            <a:r>
              <a:rPr lang="en-US" dirty="0" smtClean="0">
                <a:solidFill>
                  <a:srgbClr val="00B050"/>
                </a:solidFill>
              </a:rPr>
              <a:t>…</a:t>
            </a:r>
          </a:p>
          <a:p>
            <a:pPr lvl="2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semaphore.WaitOne</a:t>
            </a:r>
            <a:r>
              <a:rPr lang="en-US" dirty="0" smtClean="0">
                <a:solidFill>
                  <a:srgbClr val="00B050"/>
                </a:solidFill>
              </a:rPr>
              <a:t>();</a:t>
            </a:r>
          </a:p>
          <a:p>
            <a:pPr lvl="2">
              <a:buNone/>
            </a:pPr>
            <a:r>
              <a:rPr lang="en-US" dirty="0" smtClean="0">
                <a:solidFill>
                  <a:srgbClr val="00B050"/>
                </a:solidFill>
              </a:rPr>
              <a:t>	//critical section</a:t>
            </a:r>
          </a:p>
          <a:p>
            <a:pPr lvl="2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semaphore.Release</a:t>
            </a:r>
            <a:r>
              <a:rPr lang="en-US" dirty="0" smtClean="0">
                <a:solidFill>
                  <a:srgbClr val="00B050"/>
                </a:solidFill>
              </a:rPr>
              <a:t>();</a:t>
            </a:r>
          </a:p>
          <a:p>
            <a:pPr lvl="2">
              <a:buNone/>
            </a:pPr>
            <a:r>
              <a:rPr lang="en-US" dirty="0" smtClean="0">
                <a:solidFill>
                  <a:srgbClr val="00B050"/>
                </a:solidFill>
              </a:rPr>
              <a:t>…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28800" y="2895600"/>
            <a:ext cx="5410200" cy="1524000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buNone/>
            </a:pPr>
            <a:r>
              <a:rPr lang="en-US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Thank You..!!!</a:t>
            </a:r>
            <a:endParaRPr lang="en-US" sz="4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THREAD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 a single flow of execution logic in a program.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Enable your program to perform concurrent processing.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Increases  efficiency and responsiveness.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 Share resources.</a:t>
            </a:r>
          </a:p>
          <a:p>
            <a:endParaRPr lang="en-US" dirty="0" smtClean="0"/>
          </a:p>
          <a:p>
            <a:r>
              <a:rPr lang="en-US" dirty="0" smtClean="0"/>
              <a:t>Unpredictable execution order.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SYECHROIZATION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Simultaneous access to shared resource can cause inconsistent and incorrect output.</a:t>
            </a:r>
          </a:p>
          <a:p>
            <a:endParaRPr lang="en-US" dirty="0" smtClean="0"/>
          </a:p>
          <a:p>
            <a:r>
              <a:rPr lang="en-US" dirty="0" smtClean="0"/>
              <a:t>Introduce </a:t>
            </a:r>
            <a:r>
              <a:rPr lang="en-US" dirty="0" smtClean="0">
                <a:solidFill>
                  <a:srgbClr val="FF0000"/>
                </a:solidFill>
              </a:rPr>
              <a:t>resource-sharing issues</a:t>
            </a:r>
            <a:r>
              <a:rPr lang="en-US" dirty="0" smtClean="0"/>
              <a:t> such as deadlocks and race conditions</a:t>
            </a:r>
          </a:p>
          <a:p>
            <a:endParaRPr lang="en-US" dirty="0" smtClean="0"/>
          </a:p>
          <a:p>
            <a:r>
              <a:rPr lang="en-US" dirty="0" smtClean="0"/>
              <a:t>So, the need of synchronized access to the shared resources.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System. Threading</a:t>
            </a:r>
            <a:r>
              <a:rPr lang="en-US" dirty="0" smtClean="0"/>
              <a:t> namespace.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threads updating a single shared variable</a:t>
            </a:r>
          </a:p>
          <a:p>
            <a:pPr lvl="1"/>
            <a:r>
              <a:rPr lang="en-US" sz="1800" dirty="0" smtClean="0"/>
              <a:t>One thread wants to decrement amount by 10K</a:t>
            </a:r>
          </a:p>
          <a:p>
            <a:pPr lvl="1"/>
            <a:r>
              <a:rPr lang="en-US" sz="1800" dirty="0" smtClean="0"/>
              <a:t>The other thread wants to decrement amount by 50%</a:t>
            </a:r>
          </a:p>
          <a:p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00" y="2835816"/>
            <a:ext cx="3038011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 pitchFamily="1" charset="0"/>
              </a:rPr>
              <a:t>amount</a:t>
            </a:r>
            <a:r>
              <a:rPr lang="en-US" sz="2800" dirty="0">
                <a:solidFill>
                  <a:srgbClr val="0000FF"/>
                </a:solidFill>
                <a:latin typeface="Comic Sans MS" pitchFamily="1" charset="0"/>
              </a:rPr>
              <a:t>= 100000;</a:t>
            </a:r>
          </a:p>
        </p:txBody>
      </p:sp>
      <p:sp>
        <p:nvSpPr>
          <p:cNvPr id="9" name="Right Brace 8"/>
          <p:cNvSpPr/>
          <p:nvPr/>
        </p:nvSpPr>
        <p:spPr>
          <a:xfrm rot="16200000">
            <a:off x="4181172" y="2600628"/>
            <a:ext cx="685800" cy="2190144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043311" y="3981157"/>
            <a:ext cx="928467" cy="2834640"/>
          </a:xfrm>
          <a:custGeom>
            <a:avLst/>
            <a:gdLst>
              <a:gd name="connsiteX0" fmla="*/ 389206 w 928467"/>
              <a:gd name="connsiteY0" fmla="*/ 0 h 2834640"/>
              <a:gd name="connsiteX1" fmla="*/ 389206 w 928467"/>
              <a:gd name="connsiteY1" fmla="*/ 2391508 h 2834640"/>
              <a:gd name="connsiteX2" fmla="*/ 107852 w 928467"/>
              <a:gd name="connsiteY2" fmla="*/ 2658794 h 2834640"/>
              <a:gd name="connsiteX3" fmla="*/ 121920 w 928467"/>
              <a:gd name="connsiteY3" fmla="*/ 2067951 h 2834640"/>
              <a:gd name="connsiteX4" fmla="*/ 839372 w 928467"/>
              <a:gd name="connsiteY4" fmla="*/ 2011680 h 2834640"/>
              <a:gd name="connsiteX5" fmla="*/ 656492 w 928467"/>
              <a:gd name="connsiteY5" fmla="*/ 237744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467" h="2834640">
                <a:moveTo>
                  <a:pt x="389206" y="0"/>
                </a:moveTo>
                <a:cubicBezTo>
                  <a:pt x="412652" y="974188"/>
                  <a:pt x="436098" y="1948376"/>
                  <a:pt x="389206" y="2391508"/>
                </a:cubicBezTo>
                <a:cubicBezTo>
                  <a:pt x="342314" y="2834640"/>
                  <a:pt x="152400" y="2712720"/>
                  <a:pt x="107852" y="2658794"/>
                </a:cubicBezTo>
                <a:cubicBezTo>
                  <a:pt x="63304" y="2604868"/>
                  <a:pt x="0" y="2175803"/>
                  <a:pt x="121920" y="2067951"/>
                </a:cubicBezTo>
                <a:cubicBezTo>
                  <a:pt x="243840" y="1960099"/>
                  <a:pt x="750277" y="1960099"/>
                  <a:pt x="839372" y="2011680"/>
                </a:cubicBezTo>
                <a:cubicBezTo>
                  <a:pt x="928467" y="2063262"/>
                  <a:pt x="792479" y="2220351"/>
                  <a:pt x="656492" y="237744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49705" y="3967089"/>
            <a:ext cx="940190" cy="2799471"/>
          </a:xfrm>
          <a:custGeom>
            <a:avLst/>
            <a:gdLst>
              <a:gd name="connsiteX0" fmla="*/ 63304 w 940190"/>
              <a:gd name="connsiteY0" fmla="*/ 0 h 2799471"/>
              <a:gd name="connsiteX1" fmla="*/ 77372 w 940190"/>
              <a:gd name="connsiteY1" fmla="*/ 998806 h 2799471"/>
              <a:gd name="connsiteX2" fmla="*/ 77372 w 940190"/>
              <a:gd name="connsiteY2" fmla="*/ 2560320 h 2799471"/>
              <a:gd name="connsiteX3" fmla="*/ 541606 w 940190"/>
              <a:gd name="connsiteY3" fmla="*/ 2433711 h 2799471"/>
              <a:gd name="connsiteX4" fmla="*/ 893298 w 940190"/>
              <a:gd name="connsiteY4" fmla="*/ 2518117 h 2799471"/>
              <a:gd name="connsiteX5" fmla="*/ 822960 w 940190"/>
              <a:gd name="connsiteY5" fmla="*/ 2644726 h 279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0190" h="2799471">
                <a:moveTo>
                  <a:pt x="63304" y="0"/>
                </a:moveTo>
                <a:cubicBezTo>
                  <a:pt x="69165" y="286043"/>
                  <a:pt x="75027" y="572086"/>
                  <a:pt x="77372" y="998806"/>
                </a:cubicBezTo>
                <a:cubicBezTo>
                  <a:pt x="79717" y="1425526"/>
                  <a:pt x="0" y="2321169"/>
                  <a:pt x="77372" y="2560320"/>
                </a:cubicBezTo>
                <a:cubicBezTo>
                  <a:pt x="154744" y="2799471"/>
                  <a:pt x="405618" y="2440745"/>
                  <a:pt x="541606" y="2433711"/>
                </a:cubicBezTo>
                <a:cubicBezTo>
                  <a:pt x="677594" y="2426677"/>
                  <a:pt x="846406" y="2482948"/>
                  <a:pt x="893298" y="2518117"/>
                </a:cubicBezTo>
                <a:cubicBezTo>
                  <a:pt x="940190" y="2553286"/>
                  <a:pt x="881575" y="2599006"/>
                  <a:pt x="822960" y="2644726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90764" y="4144120"/>
            <a:ext cx="3650358" cy="193899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mic Sans MS" pitchFamily="1" charset="0"/>
              </a:rPr>
              <a:t>…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mic Sans MS" pitchFamily="1" charset="0"/>
              </a:rPr>
              <a:t>…</a:t>
            </a:r>
            <a:endParaRPr lang="en-US" sz="2400" dirty="0">
              <a:solidFill>
                <a:srgbClr val="FF0000"/>
              </a:solidFill>
              <a:latin typeface="Comic Sans MS" pitchFamily="1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Comic Sans MS" pitchFamily="1" charset="0"/>
              </a:rPr>
              <a:t>amount </a:t>
            </a:r>
            <a:r>
              <a:rPr lang="en-US" sz="2400" dirty="0">
                <a:solidFill>
                  <a:srgbClr val="FF0000"/>
                </a:solidFill>
                <a:latin typeface="Comic Sans MS" pitchFamily="1" charset="0"/>
              </a:rPr>
              <a:t>= 0.50 * amount;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mic Sans MS" pitchFamily="1" charset="0"/>
              </a:rPr>
              <a:t>…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mic Sans MS" pitchFamily="1" charset="0"/>
              </a:rPr>
              <a:t>…</a:t>
            </a:r>
            <a:endParaRPr lang="en-US" sz="2400" dirty="0">
              <a:solidFill>
                <a:srgbClr val="FF0000"/>
              </a:solidFill>
              <a:latin typeface="Comic Sans MS" pitchFamily="1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61660" y="3814696"/>
            <a:ext cx="3886200" cy="267765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Comic Sans MS" pitchFamily="1" charset="0"/>
              </a:rPr>
              <a:t>…</a:t>
            </a:r>
          </a:p>
          <a:p>
            <a:r>
              <a:rPr lang="en-US" sz="2400" dirty="0" smtClean="0">
                <a:solidFill>
                  <a:srgbClr val="00B050"/>
                </a:solidFill>
                <a:latin typeface="Comic Sans MS" pitchFamily="1" charset="0"/>
              </a:rPr>
              <a:t>…</a:t>
            </a:r>
          </a:p>
          <a:p>
            <a:endParaRPr lang="en-US" sz="2400" dirty="0">
              <a:solidFill>
                <a:srgbClr val="00B050"/>
              </a:solidFill>
              <a:latin typeface="Comic Sans MS" pitchFamily="1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Comic Sans MS" pitchFamily="1" charset="0"/>
              </a:rPr>
              <a:t>amount</a:t>
            </a:r>
            <a:r>
              <a:rPr lang="en-US" sz="2400" dirty="0">
                <a:solidFill>
                  <a:srgbClr val="00B050"/>
                </a:solidFill>
                <a:latin typeface="Comic Sans MS" pitchFamily="1" charset="0"/>
              </a:rPr>
              <a:t>= amount - 10000;</a:t>
            </a:r>
          </a:p>
          <a:p>
            <a:r>
              <a:rPr lang="en-US" sz="2400" dirty="0" smtClean="0">
                <a:solidFill>
                  <a:srgbClr val="00B050"/>
                </a:solidFill>
                <a:latin typeface="Comic Sans MS" pitchFamily="1" charset="0"/>
              </a:rPr>
              <a:t>…</a:t>
            </a:r>
          </a:p>
          <a:p>
            <a:r>
              <a:rPr lang="en-US" sz="2400" dirty="0" smtClean="0">
                <a:solidFill>
                  <a:srgbClr val="00B050"/>
                </a:solidFill>
                <a:latin typeface="Comic Sans MS" pitchFamily="1" charset="0"/>
              </a:rPr>
              <a:t>…</a:t>
            </a:r>
          </a:p>
          <a:p>
            <a:endParaRPr lang="en-US" sz="2400" dirty="0">
              <a:solidFill>
                <a:srgbClr val="00B050"/>
              </a:solidFill>
              <a:latin typeface="Comic Sans MS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RESULT</a:t>
            </a:r>
            <a:endParaRPr lang="en-US" b="1" dirty="0"/>
          </a:p>
        </p:txBody>
      </p:sp>
      <p:pic>
        <p:nvPicPr>
          <p:cNvPr id="1026" name="Picture 2" descr="http://4.bp.blogspot.com/-oH6yVd9djXo/UZ5slzLwzDI/AAAAAAAAAdo/_eN3RqGxW7U/s1600/confused31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9252" y="2700996"/>
            <a:ext cx="1705894" cy="128016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124200" y="30480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UNPREDICATBLE</a:t>
            </a:r>
            <a:endParaRPr lang="en-US" sz="28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(case 1)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53792" y="2380964"/>
            <a:ext cx="2789546" cy="16312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B050"/>
                </a:solidFill>
                <a:latin typeface="Comic Sans MS" pitchFamily="1" charset="0"/>
              </a:rPr>
              <a:t>…</a:t>
            </a:r>
            <a:endParaRPr lang="en-US" sz="2000" dirty="0">
              <a:solidFill>
                <a:srgbClr val="00B050"/>
              </a:solidFill>
              <a:latin typeface="Comic Sans MS" pitchFamily="1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B050"/>
                </a:solidFill>
                <a:latin typeface="Comic Sans MS" pitchFamily="1" charset="0"/>
              </a:rPr>
              <a:t>r1 </a:t>
            </a:r>
            <a:r>
              <a:rPr lang="en-US" sz="2000" dirty="0">
                <a:solidFill>
                  <a:srgbClr val="00B050"/>
                </a:solidFill>
                <a:latin typeface="Comic Sans MS" pitchFamily="1" charset="0"/>
              </a:rPr>
              <a:t>= load from amount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B050"/>
                </a:solidFill>
                <a:latin typeface="Comic Sans MS" pitchFamily="1" charset="0"/>
              </a:rPr>
              <a:t>r1 </a:t>
            </a:r>
            <a:r>
              <a:rPr lang="en-US" sz="2000" dirty="0">
                <a:solidFill>
                  <a:srgbClr val="00B050"/>
                </a:solidFill>
                <a:latin typeface="Comic Sans MS" pitchFamily="1" charset="0"/>
              </a:rPr>
              <a:t>= r1 - 10000;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B050"/>
                </a:solidFill>
                <a:latin typeface="Comic Sans MS" pitchFamily="1" charset="0"/>
              </a:rPr>
              <a:t>store </a:t>
            </a:r>
            <a:r>
              <a:rPr lang="en-US" sz="2000" dirty="0">
                <a:solidFill>
                  <a:srgbClr val="00B050"/>
                </a:solidFill>
                <a:latin typeface="Comic Sans MS" pitchFamily="1" charset="0"/>
              </a:rPr>
              <a:t>r1 to amount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B050"/>
                </a:solidFill>
                <a:latin typeface="Comic Sans MS" pitchFamily="1" charset="0"/>
              </a:rPr>
              <a:t>…</a:t>
            </a:r>
            <a:endParaRPr lang="en-US" sz="2000" dirty="0">
              <a:solidFill>
                <a:srgbClr val="00B050"/>
              </a:solidFill>
              <a:latin typeface="Comic Sans MS" pitchFamily="1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15000" y="3931384"/>
            <a:ext cx="2884123" cy="16312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Comic Sans MS" pitchFamily="1" charset="0"/>
              </a:rPr>
              <a:t>…</a:t>
            </a:r>
            <a:endParaRPr lang="en-US" sz="2000" dirty="0">
              <a:solidFill>
                <a:srgbClr val="FF0000"/>
              </a:solidFill>
              <a:latin typeface="Comic Sans MS" pitchFamily="1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Comic Sans MS" pitchFamily="1" charset="0"/>
              </a:rPr>
              <a:t>r1 </a:t>
            </a:r>
            <a:r>
              <a:rPr lang="en-US" sz="2000" dirty="0">
                <a:solidFill>
                  <a:srgbClr val="FF0000"/>
                </a:solidFill>
                <a:latin typeface="Comic Sans MS" pitchFamily="1" charset="0"/>
              </a:rPr>
              <a:t>= load from amount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Comic Sans MS" pitchFamily="1" charset="0"/>
              </a:rPr>
              <a:t>r1 </a:t>
            </a:r>
            <a:r>
              <a:rPr lang="en-US" sz="2000" dirty="0">
                <a:solidFill>
                  <a:srgbClr val="FF0000"/>
                </a:solidFill>
                <a:latin typeface="Comic Sans MS" pitchFamily="1" charset="0"/>
              </a:rPr>
              <a:t>= 0.5 * r1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Comic Sans MS" pitchFamily="1" charset="0"/>
              </a:rPr>
              <a:t>store </a:t>
            </a:r>
            <a:r>
              <a:rPr lang="en-US" sz="2000" dirty="0">
                <a:solidFill>
                  <a:srgbClr val="FF0000"/>
                </a:solidFill>
                <a:latin typeface="Comic Sans MS" pitchFamily="1" charset="0"/>
              </a:rPr>
              <a:t>r1 to	amount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Comic Sans MS" pitchFamily="1" charset="0"/>
              </a:rPr>
              <a:t>…</a:t>
            </a:r>
            <a:endParaRPr lang="en-US" sz="2000" dirty="0">
              <a:solidFill>
                <a:srgbClr val="FF0000"/>
              </a:solidFill>
              <a:latin typeface="Comic Sans MS" pitchFamily="1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40140" y="1524000"/>
            <a:ext cx="3589338" cy="669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mic Sans MS" pitchFamily="1" charset="0"/>
              </a:rPr>
              <a:t>	amount= 100000;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743200" y="6096000"/>
            <a:ext cx="2409825" cy="669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FF"/>
                </a:solidFill>
                <a:latin typeface="Comic Sans MS" pitchFamily="1" charset="0"/>
              </a:rPr>
              <a:t>	amount= ?</a:t>
            </a:r>
          </a:p>
        </p:txBody>
      </p:sp>
      <p:sp>
        <p:nvSpPr>
          <p:cNvPr id="8" name="Right Brace 7"/>
          <p:cNvSpPr/>
          <p:nvPr/>
        </p:nvSpPr>
        <p:spPr>
          <a:xfrm rot="16200000">
            <a:off x="4181172" y="1264168"/>
            <a:ext cx="685800" cy="2190144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043311" y="2644696"/>
            <a:ext cx="928467" cy="3908503"/>
          </a:xfrm>
          <a:custGeom>
            <a:avLst/>
            <a:gdLst>
              <a:gd name="connsiteX0" fmla="*/ 389206 w 928467"/>
              <a:gd name="connsiteY0" fmla="*/ 0 h 2834640"/>
              <a:gd name="connsiteX1" fmla="*/ 389206 w 928467"/>
              <a:gd name="connsiteY1" fmla="*/ 2391508 h 2834640"/>
              <a:gd name="connsiteX2" fmla="*/ 107852 w 928467"/>
              <a:gd name="connsiteY2" fmla="*/ 2658794 h 2834640"/>
              <a:gd name="connsiteX3" fmla="*/ 121920 w 928467"/>
              <a:gd name="connsiteY3" fmla="*/ 2067951 h 2834640"/>
              <a:gd name="connsiteX4" fmla="*/ 839372 w 928467"/>
              <a:gd name="connsiteY4" fmla="*/ 2011680 h 2834640"/>
              <a:gd name="connsiteX5" fmla="*/ 656492 w 928467"/>
              <a:gd name="connsiteY5" fmla="*/ 237744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467" h="2834640">
                <a:moveTo>
                  <a:pt x="389206" y="0"/>
                </a:moveTo>
                <a:cubicBezTo>
                  <a:pt x="412652" y="974188"/>
                  <a:pt x="436098" y="1948376"/>
                  <a:pt x="389206" y="2391508"/>
                </a:cubicBezTo>
                <a:cubicBezTo>
                  <a:pt x="342314" y="2834640"/>
                  <a:pt x="152400" y="2712720"/>
                  <a:pt x="107852" y="2658794"/>
                </a:cubicBezTo>
                <a:cubicBezTo>
                  <a:pt x="63304" y="2604868"/>
                  <a:pt x="0" y="2175803"/>
                  <a:pt x="121920" y="2067951"/>
                </a:cubicBezTo>
                <a:cubicBezTo>
                  <a:pt x="243840" y="1960099"/>
                  <a:pt x="750277" y="1960099"/>
                  <a:pt x="839372" y="2011680"/>
                </a:cubicBezTo>
                <a:cubicBezTo>
                  <a:pt x="928467" y="2063262"/>
                  <a:pt x="792479" y="2220351"/>
                  <a:pt x="656492" y="237744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5549705" y="2630629"/>
            <a:ext cx="940190" cy="3922571"/>
          </a:xfrm>
          <a:custGeom>
            <a:avLst/>
            <a:gdLst>
              <a:gd name="connsiteX0" fmla="*/ 63304 w 940190"/>
              <a:gd name="connsiteY0" fmla="*/ 0 h 2799471"/>
              <a:gd name="connsiteX1" fmla="*/ 77372 w 940190"/>
              <a:gd name="connsiteY1" fmla="*/ 998806 h 2799471"/>
              <a:gd name="connsiteX2" fmla="*/ 77372 w 940190"/>
              <a:gd name="connsiteY2" fmla="*/ 2560320 h 2799471"/>
              <a:gd name="connsiteX3" fmla="*/ 541606 w 940190"/>
              <a:gd name="connsiteY3" fmla="*/ 2433711 h 2799471"/>
              <a:gd name="connsiteX4" fmla="*/ 893298 w 940190"/>
              <a:gd name="connsiteY4" fmla="*/ 2518117 h 2799471"/>
              <a:gd name="connsiteX5" fmla="*/ 822960 w 940190"/>
              <a:gd name="connsiteY5" fmla="*/ 2644726 h 279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0190" h="2799471">
                <a:moveTo>
                  <a:pt x="63304" y="0"/>
                </a:moveTo>
                <a:cubicBezTo>
                  <a:pt x="69165" y="286043"/>
                  <a:pt x="75027" y="572086"/>
                  <a:pt x="77372" y="998806"/>
                </a:cubicBezTo>
                <a:cubicBezTo>
                  <a:pt x="79717" y="1425526"/>
                  <a:pt x="0" y="2321169"/>
                  <a:pt x="77372" y="2560320"/>
                </a:cubicBezTo>
                <a:cubicBezTo>
                  <a:pt x="154744" y="2799471"/>
                  <a:pt x="405618" y="2440745"/>
                  <a:pt x="541606" y="2433711"/>
                </a:cubicBezTo>
                <a:cubicBezTo>
                  <a:pt x="677594" y="2426677"/>
                  <a:pt x="846406" y="2482948"/>
                  <a:pt x="893298" y="2518117"/>
                </a:cubicBezTo>
                <a:cubicBezTo>
                  <a:pt x="940190" y="2553286"/>
                  <a:pt x="881575" y="2599006"/>
                  <a:pt x="822960" y="2644726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algn="ctr"/>
            <a:r>
              <a:rPr lang="en-US" dirty="0" smtClean="0"/>
              <a:t>(case 2)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3792" y="4069124"/>
            <a:ext cx="2789546" cy="16312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B050"/>
                </a:solidFill>
                <a:latin typeface="Comic Sans MS" pitchFamily="1" charset="0"/>
              </a:rPr>
              <a:t>…</a:t>
            </a:r>
            <a:endParaRPr lang="en-US" sz="2000" dirty="0">
              <a:solidFill>
                <a:srgbClr val="00B050"/>
              </a:solidFill>
              <a:latin typeface="Comic Sans MS" pitchFamily="1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B050"/>
                </a:solidFill>
                <a:latin typeface="Comic Sans MS" pitchFamily="1" charset="0"/>
              </a:rPr>
              <a:t>r1 </a:t>
            </a:r>
            <a:r>
              <a:rPr lang="en-US" sz="2000" dirty="0">
                <a:solidFill>
                  <a:srgbClr val="00B050"/>
                </a:solidFill>
                <a:latin typeface="Comic Sans MS" pitchFamily="1" charset="0"/>
              </a:rPr>
              <a:t>= load from amount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B050"/>
                </a:solidFill>
                <a:latin typeface="Comic Sans MS" pitchFamily="1" charset="0"/>
              </a:rPr>
              <a:t>r1 </a:t>
            </a:r>
            <a:r>
              <a:rPr lang="en-US" sz="2000" dirty="0">
                <a:solidFill>
                  <a:srgbClr val="00B050"/>
                </a:solidFill>
                <a:latin typeface="Comic Sans MS" pitchFamily="1" charset="0"/>
              </a:rPr>
              <a:t>= r1 - 10000;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B050"/>
                </a:solidFill>
                <a:latin typeface="Comic Sans MS" pitchFamily="1" charset="0"/>
              </a:rPr>
              <a:t>store </a:t>
            </a:r>
            <a:r>
              <a:rPr lang="en-US" sz="2000" dirty="0">
                <a:solidFill>
                  <a:srgbClr val="00B050"/>
                </a:solidFill>
                <a:latin typeface="Comic Sans MS" pitchFamily="1" charset="0"/>
              </a:rPr>
              <a:t>r1 to amount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B050"/>
                </a:solidFill>
                <a:latin typeface="Comic Sans MS" pitchFamily="1" charset="0"/>
              </a:rPr>
              <a:t>…</a:t>
            </a:r>
            <a:endParaRPr lang="en-US" sz="2000" dirty="0">
              <a:solidFill>
                <a:srgbClr val="00B050"/>
              </a:solidFill>
              <a:latin typeface="Comic Sans MS" pitchFamily="1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715000" y="2667000"/>
            <a:ext cx="2884123" cy="16312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Comic Sans MS" pitchFamily="1" charset="0"/>
              </a:rPr>
              <a:t>…</a:t>
            </a:r>
            <a:endParaRPr lang="en-US" sz="2000" dirty="0">
              <a:solidFill>
                <a:srgbClr val="FF0000"/>
              </a:solidFill>
              <a:latin typeface="Comic Sans MS" pitchFamily="1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Comic Sans MS" pitchFamily="1" charset="0"/>
              </a:rPr>
              <a:t>r1 </a:t>
            </a:r>
            <a:r>
              <a:rPr lang="en-US" sz="2000" dirty="0">
                <a:solidFill>
                  <a:srgbClr val="FF0000"/>
                </a:solidFill>
                <a:latin typeface="Comic Sans MS" pitchFamily="1" charset="0"/>
              </a:rPr>
              <a:t>= load from amount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Comic Sans MS" pitchFamily="1" charset="0"/>
              </a:rPr>
              <a:t>r1 </a:t>
            </a:r>
            <a:r>
              <a:rPr lang="en-US" sz="2000" dirty="0">
                <a:solidFill>
                  <a:srgbClr val="FF0000"/>
                </a:solidFill>
                <a:latin typeface="Comic Sans MS" pitchFamily="1" charset="0"/>
              </a:rPr>
              <a:t>= 0.5 * r1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Comic Sans MS" pitchFamily="1" charset="0"/>
              </a:rPr>
              <a:t>store </a:t>
            </a:r>
            <a:r>
              <a:rPr lang="en-US" sz="2000" dirty="0">
                <a:solidFill>
                  <a:srgbClr val="FF0000"/>
                </a:solidFill>
                <a:latin typeface="Comic Sans MS" pitchFamily="1" charset="0"/>
              </a:rPr>
              <a:t>r1 to	amount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Comic Sans MS" pitchFamily="1" charset="0"/>
              </a:rPr>
              <a:t>…</a:t>
            </a:r>
            <a:endParaRPr lang="en-US" sz="2000" dirty="0">
              <a:solidFill>
                <a:srgbClr val="FF0000"/>
              </a:solidFill>
              <a:latin typeface="Comic Sans MS" pitchFamily="1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940140" y="1524000"/>
            <a:ext cx="3589338" cy="669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mic Sans MS" pitchFamily="1" charset="0"/>
              </a:rPr>
              <a:t>	amount= 100000;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43200" y="6096000"/>
            <a:ext cx="2409825" cy="669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FF"/>
                </a:solidFill>
                <a:latin typeface="Comic Sans MS" pitchFamily="1" charset="0"/>
              </a:rPr>
              <a:t>	amount= ?</a:t>
            </a:r>
          </a:p>
        </p:txBody>
      </p:sp>
      <p:sp>
        <p:nvSpPr>
          <p:cNvPr id="9" name="Right Brace 8"/>
          <p:cNvSpPr/>
          <p:nvPr/>
        </p:nvSpPr>
        <p:spPr>
          <a:xfrm rot="16200000">
            <a:off x="4181172" y="1264168"/>
            <a:ext cx="685800" cy="2190144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043311" y="2644696"/>
            <a:ext cx="928467" cy="3908503"/>
          </a:xfrm>
          <a:custGeom>
            <a:avLst/>
            <a:gdLst>
              <a:gd name="connsiteX0" fmla="*/ 389206 w 928467"/>
              <a:gd name="connsiteY0" fmla="*/ 0 h 2834640"/>
              <a:gd name="connsiteX1" fmla="*/ 389206 w 928467"/>
              <a:gd name="connsiteY1" fmla="*/ 2391508 h 2834640"/>
              <a:gd name="connsiteX2" fmla="*/ 107852 w 928467"/>
              <a:gd name="connsiteY2" fmla="*/ 2658794 h 2834640"/>
              <a:gd name="connsiteX3" fmla="*/ 121920 w 928467"/>
              <a:gd name="connsiteY3" fmla="*/ 2067951 h 2834640"/>
              <a:gd name="connsiteX4" fmla="*/ 839372 w 928467"/>
              <a:gd name="connsiteY4" fmla="*/ 2011680 h 2834640"/>
              <a:gd name="connsiteX5" fmla="*/ 656492 w 928467"/>
              <a:gd name="connsiteY5" fmla="*/ 237744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467" h="2834640">
                <a:moveTo>
                  <a:pt x="389206" y="0"/>
                </a:moveTo>
                <a:cubicBezTo>
                  <a:pt x="412652" y="974188"/>
                  <a:pt x="436098" y="1948376"/>
                  <a:pt x="389206" y="2391508"/>
                </a:cubicBezTo>
                <a:cubicBezTo>
                  <a:pt x="342314" y="2834640"/>
                  <a:pt x="152400" y="2712720"/>
                  <a:pt x="107852" y="2658794"/>
                </a:cubicBezTo>
                <a:cubicBezTo>
                  <a:pt x="63304" y="2604868"/>
                  <a:pt x="0" y="2175803"/>
                  <a:pt x="121920" y="2067951"/>
                </a:cubicBezTo>
                <a:cubicBezTo>
                  <a:pt x="243840" y="1960099"/>
                  <a:pt x="750277" y="1960099"/>
                  <a:pt x="839372" y="2011680"/>
                </a:cubicBezTo>
                <a:cubicBezTo>
                  <a:pt x="928467" y="2063262"/>
                  <a:pt x="792479" y="2220351"/>
                  <a:pt x="656492" y="237744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549705" y="2630629"/>
            <a:ext cx="940190" cy="3922571"/>
          </a:xfrm>
          <a:custGeom>
            <a:avLst/>
            <a:gdLst>
              <a:gd name="connsiteX0" fmla="*/ 63304 w 940190"/>
              <a:gd name="connsiteY0" fmla="*/ 0 h 2799471"/>
              <a:gd name="connsiteX1" fmla="*/ 77372 w 940190"/>
              <a:gd name="connsiteY1" fmla="*/ 998806 h 2799471"/>
              <a:gd name="connsiteX2" fmla="*/ 77372 w 940190"/>
              <a:gd name="connsiteY2" fmla="*/ 2560320 h 2799471"/>
              <a:gd name="connsiteX3" fmla="*/ 541606 w 940190"/>
              <a:gd name="connsiteY3" fmla="*/ 2433711 h 2799471"/>
              <a:gd name="connsiteX4" fmla="*/ 893298 w 940190"/>
              <a:gd name="connsiteY4" fmla="*/ 2518117 h 2799471"/>
              <a:gd name="connsiteX5" fmla="*/ 822960 w 940190"/>
              <a:gd name="connsiteY5" fmla="*/ 2644726 h 279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0190" h="2799471">
                <a:moveTo>
                  <a:pt x="63304" y="0"/>
                </a:moveTo>
                <a:cubicBezTo>
                  <a:pt x="69165" y="286043"/>
                  <a:pt x="75027" y="572086"/>
                  <a:pt x="77372" y="998806"/>
                </a:cubicBezTo>
                <a:cubicBezTo>
                  <a:pt x="79717" y="1425526"/>
                  <a:pt x="0" y="2321169"/>
                  <a:pt x="77372" y="2560320"/>
                </a:cubicBezTo>
                <a:cubicBezTo>
                  <a:pt x="154744" y="2799471"/>
                  <a:pt x="405618" y="2440745"/>
                  <a:pt x="541606" y="2433711"/>
                </a:cubicBezTo>
                <a:cubicBezTo>
                  <a:pt x="677594" y="2426677"/>
                  <a:pt x="846406" y="2482948"/>
                  <a:pt x="893298" y="2518117"/>
                </a:cubicBezTo>
                <a:cubicBezTo>
                  <a:pt x="940190" y="2553286"/>
                  <a:pt x="881575" y="2599006"/>
                  <a:pt x="822960" y="2644726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algn="ctr"/>
            <a:r>
              <a:rPr lang="en-US" dirty="0" smtClean="0"/>
              <a:t>(case 3)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3792" y="2963592"/>
            <a:ext cx="2789546" cy="16312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B050"/>
                </a:solidFill>
                <a:latin typeface="Comic Sans MS" pitchFamily="1" charset="0"/>
              </a:rPr>
              <a:t>…</a:t>
            </a:r>
            <a:endParaRPr lang="en-US" sz="2000" dirty="0">
              <a:solidFill>
                <a:srgbClr val="00B050"/>
              </a:solidFill>
              <a:latin typeface="Comic Sans MS" pitchFamily="1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B050"/>
                </a:solidFill>
                <a:latin typeface="Comic Sans MS" pitchFamily="1" charset="0"/>
              </a:rPr>
              <a:t>r1 </a:t>
            </a:r>
            <a:r>
              <a:rPr lang="en-US" sz="2000" dirty="0">
                <a:solidFill>
                  <a:srgbClr val="00B050"/>
                </a:solidFill>
                <a:latin typeface="Comic Sans MS" pitchFamily="1" charset="0"/>
              </a:rPr>
              <a:t>= load from amount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B050"/>
                </a:solidFill>
                <a:latin typeface="Comic Sans MS" pitchFamily="1" charset="0"/>
              </a:rPr>
              <a:t>r1 </a:t>
            </a:r>
            <a:r>
              <a:rPr lang="en-US" sz="2000" dirty="0">
                <a:solidFill>
                  <a:srgbClr val="00B050"/>
                </a:solidFill>
                <a:latin typeface="Comic Sans MS" pitchFamily="1" charset="0"/>
              </a:rPr>
              <a:t>= r1 - 10000;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B050"/>
                </a:solidFill>
                <a:latin typeface="Comic Sans MS" pitchFamily="1" charset="0"/>
              </a:rPr>
              <a:t>store </a:t>
            </a:r>
            <a:r>
              <a:rPr lang="en-US" sz="2000" dirty="0">
                <a:solidFill>
                  <a:srgbClr val="00B050"/>
                </a:solidFill>
                <a:latin typeface="Comic Sans MS" pitchFamily="1" charset="0"/>
              </a:rPr>
              <a:t>r1 to amount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B050"/>
                </a:solidFill>
                <a:latin typeface="Comic Sans MS" pitchFamily="1" charset="0"/>
              </a:rPr>
              <a:t>…</a:t>
            </a:r>
            <a:endParaRPr lang="en-US" sz="2000" dirty="0">
              <a:solidFill>
                <a:srgbClr val="00B050"/>
              </a:solidFill>
              <a:latin typeface="Comic Sans MS" pitchFamily="1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715000" y="2667000"/>
            <a:ext cx="2884123" cy="16312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Comic Sans MS" pitchFamily="1" charset="0"/>
              </a:rPr>
              <a:t>…</a:t>
            </a:r>
            <a:endParaRPr lang="en-US" sz="2000" dirty="0">
              <a:solidFill>
                <a:srgbClr val="FF0000"/>
              </a:solidFill>
              <a:latin typeface="Comic Sans MS" pitchFamily="1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Comic Sans MS" pitchFamily="1" charset="0"/>
              </a:rPr>
              <a:t>r2 </a:t>
            </a:r>
            <a:r>
              <a:rPr lang="en-US" sz="2000" dirty="0">
                <a:solidFill>
                  <a:srgbClr val="FF0000"/>
                </a:solidFill>
                <a:latin typeface="Comic Sans MS" pitchFamily="1" charset="0"/>
              </a:rPr>
              <a:t>= load from amount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Comic Sans MS" pitchFamily="1" charset="0"/>
              </a:rPr>
              <a:t>r2 </a:t>
            </a:r>
            <a:r>
              <a:rPr lang="en-US" sz="2000" dirty="0">
                <a:solidFill>
                  <a:srgbClr val="FF0000"/>
                </a:solidFill>
                <a:latin typeface="Comic Sans MS" pitchFamily="1" charset="0"/>
              </a:rPr>
              <a:t>= 0.5 *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1" charset="0"/>
              </a:rPr>
              <a:t>r2</a:t>
            </a:r>
            <a:endParaRPr lang="en-US" sz="2000" dirty="0">
              <a:solidFill>
                <a:srgbClr val="FF0000"/>
              </a:solidFill>
              <a:latin typeface="Comic Sans MS" pitchFamily="1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Comic Sans MS" pitchFamily="1" charset="0"/>
              </a:rPr>
              <a:t>store r2 to amount</a:t>
            </a:r>
            <a:endParaRPr lang="en-US" sz="2000" dirty="0">
              <a:solidFill>
                <a:srgbClr val="FF0000"/>
              </a:solidFill>
              <a:latin typeface="Comic Sans MS" pitchFamily="1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Comic Sans MS" pitchFamily="1" charset="0"/>
              </a:rPr>
              <a:t>…</a:t>
            </a:r>
            <a:endParaRPr lang="en-US" sz="2000" dirty="0">
              <a:solidFill>
                <a:srgbClr val="FF0000"/>
              </a:solidFill>
              <a:latin typeface="Comic Sans MS" pitchFamily="1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940140" y="1524000"/>
            <a:ext cx="3589338" cy="669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mic Sans MS" pitchFamily="1" charset="0"/>
              </a:rPr>
              <a:t>	amount= 100000;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43200" y="6096000"/>
            <a:ext cx="2409825" cy="669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FF"/>
                </a:solidFill>
                <a:latin typeface="Comic Sans MS" pitchFamily="1" charset="0"/>
              </a:rPr>
              <a:t>	amount= ?</a:t>
            </a:r>
          </a:p>
        </p:txBody>
      </p:sp>
      <p:sp>
        <p:nvSpPr>
          <p:cNvPr id="9" name="Right Brace 8"/>
          <p:cNvSpPr/>
          <p:nvPr/>
        </p:nvSpPr>
        <p:spPr>
          <a:xfrm rot="16200000">
            <a:off x="4181172" y="1264168"/>
            <a:ext cx="685800" cy="2190144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043311" y="2644696"/>
            <a:ext cx="928467" cy="3908503"/>
          </a:xfrm>
          <a:custGeom>
            <a:avLst/>
            <a:gdLst>
              <a:gd name="connsiteX0" fmla="*/ 389206 w 928467"/>
              <a:gd name="connsiteY0" fmla="*/ 0 h 2834640"/>
              <a:gd name="connsiteX1" fmla="*/ 389206 w 928467"/>
              <a:gd name="connsiteY1" fmla="*/ 2391508 h 2834640"/>
              <a:gd name="connsiteX2" fmla="*/ 107852 w 928467"/>
              <a:gd name="connsiteY2" fmla="*/ 2658794 h 2834640"/>
              <a:gd name="connsiteX3" fmla="*/ 121920 w 928467"/>
              <a:gd name="connsiteY3" fmla="*/ 2067951 h 2834640"/>
              <a:gd name="connsiteX4" fmla="*/ 839372 w 928467"/>
              <a:gd name="connsiteY4" fmla="*/ 2011680 h 2834640"/>
              <a:gd name="connsiteX5" fmla="*/ 656492 w 928467"/>
              <a:gd name="connsiteY5" fmla="*/ 237744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467" h="2834640">
                <a:moveTo>
                  <a:pt x="389206" y="0"/>
                </a:moveTo>
                <a:cubicBezTo>
                  <a:pt x="412652" y="974188"/>
                  <a:pt x="436098" y="1948376"/>
                  <a:pt x="389206" y="2391508"/>
                </a:cubicBezTo>
                <a:cubicBezTo>
                  <a:pt x="342314" y="2834640"/>
                  <a:pt x="152400" y="2712720"/>
                  <a:pt x="107852" y="2658794"/>
                </a:cubicBezTo>
                <a:cubicBezTo>
                  <a:pt x="63304" y="2604868"/>
                  <a:pt x="0" y="2175803"/>
                  <a:pt x="121920" y="2067951"/>
                </a:cubicBezTo>
                <a:cubicBezTo>
                  <a:pt x="243840" y="1960099"/>
                  <a:pt x="750277" y="1960099"/>
                  <a:pt x="839372" y="2011680"/>
                </a:cubicBezTo>
                <a:cubicBezTo>
                  <a:pt x="928467" y="2063262"/>
                  <a:pt x="792479" y="2220351"/>
                  <a:pt x="656492" y="237744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549705" y="2630629"/>
            <a:ext cx="940190" cy="3922571"/>
          </a:xfrm>
          <a:custGeom>
            <a:avLst/>
            <a:gdLst>
              <a:gd name="connsiteX0" fmla="*/ 63304 w 940190"/>
              <a:gd name="connsiteY0" fmla="*/ 0 h 2799471"/>
              <a:gd name="connsiteX1" fmla="*/ 77372 w 940190"/>
              <a:gd name="connsiteY1" fmla="*/ 998806 h 2799471"/>
              <a:gd name="connsiteX2" fmla="*/ 77372 w 940190"/>
              <a:gd name="connsiteY2" fmla="*/ 2560320 h 2799471"/>
              <a:gd name="connsiteX3" fmla="*/ 541606 w 940190"/>
              <a:gd name="connsiteY3" fmla="*/ 2433711 h 2799471"/>
              <a:gd name="connsiteX4" fmla="*/ 893298 w 940190"/>
              <a:gd name="connsiteY4" fmla="*/ 2518117 h 2799471"/>
              <a:gd name="connsiteX5" fmla="*/ 822960 w 940190"/>
              <a:gd name="connsiteY5" fmla="*/ 2644726 h 279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0190" h="2799471">
                <a:moveTo>
                  <a:pt x="63304" y="0"/>
                </a:moveTo>
                <a:cubicBezTo>
                  <a:pt x="69165" y="286043"/>
                  <a:pt x="75027" y="572086"/>
                  <a:pt x="77372" y="998806"/>
                </a:cubicBezTo>
                <a:cubicBezTo>
                  <a:pt x="79717" y="1425526"/>
                  <a:pt x="0" y="2321169"/>
                  <a:pt x="77372" y="2560320"/>
                </a:cubicBezTo>
                <a:cubicBezTo>
                  <a:pt x="154744" y="2799471"/>
                  <a:pt x="405618" y="2440745"/>
                  <a:pt x="541606" y="2433711"/>
                </a:cubicBezTo>
                <a:cubicBezTo>
                  <a:pt x="677594" y="2426677"/>
                  <a:pt x="846406" y="2482948"/>
                  <a:pt x="893298" y="2518117"/>
                </a:cubicBezTo>
                <a:cubicBezTo>
                  <a:pt x="940190" y="2553286"/>
                  <a:pt x="881575" y="2599006"/>
                  <a:pt x="822960" y="2644726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5728" y="3324664"/>
            <a:ext cx="7620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Lock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Monitor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Mutex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Semaphore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323</TotalTime>
  <Words>235</Words>
  <Application>Microsoft Office PowerPoint</Application>
  <PresentationFormat>On-screen Show (4:3)</PresentationFormat>
  <Paragraphs>131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Thread Synchronization</vt:lpstr>
      <vt:lpstr>THREAD</vt:lpstr>
      <vt:lpstr>SYECHROIZATION</vt:lpstr>
      <vt:lpstr>PROBLEM</vt:lpstr>
      <vt:lpstr>RESULT</vt:lpstr>
      <vt:lpstr> (case 1)</vt:lpstr>
      <vt:lpstr>(case 2)</vt:lpstr>
      <vt:lpstr>(case 3)</vt:lpstr>
      <vt:lpstr>SOLUTION</vt:lpstr>
      <vt:lpstr>Lock</vt:lpstr>
      <vt:lpstr>Monitor</vt:lpstr>
      <vt:lpstr>Why Monitor ???</vt:lpstr>
      <vt:lpstr>MUTEX</vt:lpstr>
      <vt:lpstr>Mutex</vt:lpstr>
      <vt:lpstr>SEMAPHORE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 Synchronization</dc:title>
  <dc:creator>Administrator</dc:creator>
  <cp:lastModifiedBy>Badri, Prem</cp:lastModifiedBy>
  <cp:revision>58</cp:revision>
  <dcterms:created xsi:type="dcterms:W3CDTF">2014-03-10T16:17:28Z</dcterms:created>
  <dcterms:modified xsi:type="dcterms:W3CDTF">2019-04-19T08:29:55Z</dcterms:modified>
</cp:coreProperties>
</file>