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65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86" autoAdjust="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153988" y="871538"/>
            <a:ext cx="8307387" cy="4806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53988" y="6500813"/>
            <a:ext cx="1006475" cy="320675"/>
          </a:xfrm>
        </p:spPr>
        <p:txBody>
          <a:bodyPr/>
          <a:lstStyle>
            <a:lvl1pPr>
              <a:defRPr/>
            </a:lvl1pPr>
          </a:lstStyle>
          <a:p>
            <a:fld id="{D5826200-95B6-437B-AC6B-75CC813B2D1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47800" y="6500813"/>
            <a:ext cx="3811588" cy="246062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>
          <a:xfrm>
            <a:off x="5456238" y="6500813"/>
            <a:ext cx="1946275" cy="246062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5791200" cy="1828800"/>
          </a:xfrm>
        </p:spPr>
        <p:txBody>
          <a:bodyPr>
            <a:normAutofit/>
          </a:bodyPr>
          <a:lstStyle/>
          <a:p>
            <a:r>
              <a:rPr lang="en-US" sz="7200" dirty="0" smtClean="0"/>
              <a:t>Inheritance</a:t>
            </a:r>
            <a:endParaRPr lang="en-US" sz="7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81000" y="990600"/>
            <a:ext cx="8189913" cy="84137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Accessing Base Class Members</a:t>
            </a:r>
            <a:endParaRPr kumimoji="0" lang="en-US" sz="50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04800" y="1828800"/>
            <a:ext cx="8382000" cy="334803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CECECE"/>
            </a:outerShdw>
          </a:effectLst>
        </p:spPr>
        <p:txBody>
          <a:bodyPr wrap="none" anchor="ctr"/>
          <a:lstStyle/>
          <a:p>
            <a:r>
              <a:rPr lang="en-US" sz="2000" dirty="0">
                <a:latin typeface="Lucida Sans Typewriter" pitchFamily="49" charset="0"/>
              </a:rPr>
              <a:t>class Token</a:t>
            </a:r>
          </a:p>
          <a:p>
            <a:r>
              <a:rPr lang="en-US" sz="2000" dirty="0">
                <a:latin typeface="Lucida Sans Typewriter" pitchFamily="49" charset="0"/>
              </a:rPr>
              <a:t>{   ...                       class Outside</a:t>
            </a:r>
          </a:p>
          <a:p>
            <a:r>
              <a:rPr lang="en-US" sz="2000" dirty="0">
                <a:latin typeface="Lucida Sans Typewriter" pitchFamily="49" charset="0"/>
              </a:rPr>
              <a:t>    </a:t>
            </a:r>
            <a:r>
              <a:rPr lang="en-US" sz="2000" b="1" dirty="0">
                <a:latin typeface="Lucida Sans Typewriter" pitchFamily="49" charset="0"/>
              </a:rPr>
              <a:t>protected</a:t>
            </a:r>
            <a:r>
              <a:rPr lang="en-US" sz="2000" dirty="0">
                <a:latin typeface="Lucida Sans Typewriter" pitchFamily="49" charset="0"/>
              </a:rPr>
              <a:t> string name;    {</a:t>
            </a:r>
          </a:p>
          <a:p>
            <a:r>
              <a:rPr lang="en-US" sz="2000" dirty="0">
                <a:latin typeface="Lucida Sans Typewriter" pitchFamily="49" charset="0"/>
              </a:rPr>
              <a:t>}                                 void Fails(Token t)</a:t>
            </a:r>
          </a:p>
          <a:p>
            <a:r>
              <a:rPr lang="en-US" sz="2000" dirty="0">
                <a:latin typeface="Lucida Sans Typewriter" pitchFamily="49" charset="0"/>
              </a:rPr>
              <a:t>class </a:t>
            </a:r>
            <a:r>
              <a:rPr lang="en-US" sz="2000" dirty="0" err="1">
                <a:latin typeface="Lucida Sans Typewriter" pitchFamily="49" charset="0"/>
              </a:rPr>
              <a:t>CommentToken</a:t>
            </a:r>
            <a:r>
              <a:rPr lang="en-US" sz="2000" dirty="0">
                <a:latin typeface="Lucida Sans Typewriter" pitchFamily="49" charset="0"/>
              </a:rPr>
              <a:t>: Token         {</a:t>
            </a:r>
          </a:p>
          <a:p>
            <a:r>
              <a:rPr lang="en-US" sz="2000" dirty="0">
                <a:latin typeface="Lucida Sans Typewriter" pitchFamily="49" charset="0"/>
              </a:rPr>
              <a:t>{   ...                              ...</a:t>
            </a:r>
          </a:p>
          <a:p>
            <a:r>
              <a:rPr lang="en-US" sz="2000" dirty="0">
                <a:latin typeface="Lucida Sans Typewriter" pitchFamily="49" charset="0"/>
              </a:rPr>
              <a:t>    public string Name( )             t.name </a:t>
            </a:r>
          </a:p>
          <a:p>
            <a:r>
              <a:rPr lang="en-US" sz="2000" dirty="0">
                <a:latin typeface="Lucida Sans Typewriter" pitchFamily="49" charset="0"/>
              </a:rPr>
              <a:t>    {                                ...</a:t>
            </a:r>
          </a:p>
          <a:p>
            <a:r>
              <a:rPr lang="en-US" sz="2000" dirty="0">
                <a:latin typeface="Lucida Sans Typewriter" pitchFamily="49" charset="0"/>
              </a:rPr>
              <a:t> </a:t>
            </a:r>
            <a:r>
              <a:rPr lang="en-US" sz="2000" dirty="0" smtClean="0">
                <a:latin typeface="Lucida Sans Typewriter" pitchFamily="49" charset="0"/>
              </a:rPr>
              <a:t>       </a:t>
            </a:r>
            <a:r>
              <a:rPr lang="en-US" sz="2000" dirty="0">
                <a:latin typeface="Lucida Sans Typewriter" pitchFamily="49" charset="0"/>
              </a:rPr>
              <a:t>return name;              } </a:t>
            </a:r>
          </a:p>
          <a:p>
            <a:r>
              <a:rPr lang="en-US" sz="2000" dirty="0">
                <a:latin typeface="Lucida Sans Typewriter" pitchFamily="49" charset="0"/>
              </a:rPr>
              <a:t>    }                         }</a:t>
            </a:r>
          </a:p>
          <a:p>
            <a:r>
              <a:rPr lang="en-US" sz="2000" dirty="0">
                <a:latin typeface="Lucida Sans Typewriter" pitchFamily="49" charset="0"/>
              </a:rPr>
              <a:t>}                             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57200" y="2895600"/>
            <a:ext cx="7483475" cy="3810000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kumimoji="0" lang="en-GB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kumimoji="0" lang="en-GB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kumimoji="0" lang="en-GB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kumimoji="0" lang="en-GB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kumimoji="0" lang="en-GB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kumimoji="0" lang="en-GB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kumimoji="0" lang="en-GB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kumimoji="0" lang="en-GB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GB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Inherited protected members are implicitly protected in the derived class</a:t>
            </a:r>
          </a:p>
          <a:p>
            <a:pPr marL="274320" marR="0" lvl="0" indent="-27432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Methods of a derived class can access only their inherited protected members</a:t>
            </a:r>
          </a:p>
          <a:p>
            <a:pPr marL="274320" marR="0" lvl="0" indent="-27432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Protected access modifiers cannot be used in a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struct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505200" y="4114800"/>
            <a:ext cx="539750" cy="638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39775"/>
            <a:r>
              <a:rPr lang="en-US" sz="36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Wingdings" pitchFamily="2" charset="2"/>
              </a:rPr>
              <a:t></a:t>
            </a: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7315200" y="3505200"/>
            <a:ext cx="5397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defTabSz="739775"/>
            <a:r>
              <a:rPr lang="en-US" sz="4400" dirty="0">
                <a:solidFill>
                  <a:srgbClr val="FF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Wingdings" pitchFamily="2" charset="2"/>
              </a:rPr>
              <a:t>û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1"/>
          <p:cNvSpPr>
            <a:spLocks noChangeShapeType="1"/>
          </p:cNvSpPr>
          <p:nvPr/>
        </p:nvSpPr>
        <p:spPr bwMode="auto">
          <a:xfrm>
            <a:off x="228600" y="762000"/>
            <a:ext cx="8780463" cy="0"/>
          </a:xfrm>
          <a:prstGeom prst="line">
            <a:avLst/>
          </a:prstGeom>
          <a:noFill/>
          <a:ln w="547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2849563" y="219075"/>
            <a:ext cx="367665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buClr>
                <a:srgbClr val="000000"/>
              </a:buClr>
              <a:buSzPct val="38000"/>
              <a:buFont typeface="StarBats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GB" sz="2800" dirty="0">
                <a:latin typeface="Helvetica" charset="0"/>
              </a:rPr>
              <a:t>What really happens?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52400" y="1066800"/>
            <a:ext cx="8564563" cy="230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211138" indent="-211138">
              <a:spcBef>
                <a:spcPts val="275"/>
              </a:spcBef>
              <a:buClr>
                <a:srgbClr val="000000"/>
              </a:buClr>
              <a:buSzPct val="59000"/>
              <a:buFont typeface="Times New Roman" pitchFamily="18" charset="0"/>
              <a:buBlip>
                <a:blip r:embed="rId2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dirty="0">
                <a:latin typeface="Helvetica" charset="0"/>
              </a:rPr>
              <a:t>When an object is created using new, the system must allocate enough memory to hold all its instance variables.</a:t>
            </a:r>
          </a:p>
          <a:p>
            <a:pPr marL="431800" lvl="1" indent="-215900">
              <a:spcBef>
                <a:spcPts val="275"/>
              </a:spcBef>
              <a:buClr>
                <a:srgbClr val="000000"/>
              </a:buClr>
              <a:buSzPct val="85000"/>
              <a:buFont typeface="Times New Roman" pitchFamily="18" charset="0"/>
              <a:buBlip>
                <a:blip r:embed="rId2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000" dirty="0">
                <a:latin typeface="Helvetica" charset="0"/>
              </a:rPr>
              <a:t>This includes any inherited instance variables</a:t>
            </a:r>
          </a:p>
          <a:p>
            <a:pPr marL="211138" indent="-211138">
              <a:spcBef>
                <a:spcPts val="275"/>
              </a:spcBef>
              <a:buClr>
                <a:srgbClr val="000000"/>
              </a:buClr>
              <a:buSzPct val="343000"/>
              <a:buFont typeface="Times New Roman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GB" sz="1000" dirty="0">
              <a:latin typeface="Helvetica" charset="0"/>
            </a:endParaRPr>
          </a:p>
          <a:p>
            <a:pPr marL="211138" indent="-211138">
              <a:spcBef>
                <a:spcPts val="275"/>
              </a:spcBef>
              <a:buClr>
                <a:srgbClr val="000000"/>
              </a:buClr>
              <a:buSzPct val="59000"/>
              <a:buFont typeface="Times New Roman" pitchFamily="18" charset="0"/>
              <a:buBlip>
                <a:blip r:embed="rId2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dirty="0">
                <a:latin typeface="Helvetica" charset="0"/>
              </a:rPr>
              <a:t>In this example, we can say that an Employee "is a kind of" Person.  </a:t>
            </a:r>
          </a:p>
          <a:p>
            <a:pPr marL="431800" lvl="1" indent="-215900">
              <a:spcBef>
                <a:spcPts val="275"/>
              </a:spcBef>
              <a:buClr>
                <a:srgbClr val="000000"/>
              </a:buClr>
              <a:buSzPct val="85000"/>
              <a:buFont typeface="Times New Roman" pitchFamily="18" charset="0"/>
              <a:buBlip>
                <a:blip r:embed="rId2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000" dirty="0">
                <a:latin typeface="Helvetica" charset="0"/>
              </a:rPr>
              <a:t>An Employee object inherits all of the attributes, methods and associations of Person</a:t>
            </a: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762000" y="3657600"/>
            <a:ext cx="1939925" cy="1179513"/>
          </a:xfrm>
          <a:prstGeom prst="roundRect">
            <a:avLst>
              <a:gd name="adj" fmla="val 134"/>
            </a:avLst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>
              <a:buClr>
                <a:srgbClr val="000000"/>
              </a:buClr>
              <a:buSzPct val="67000"/>
              <a:buFont typeface="StarBats" charset="0"/>
              <a:buNone/>
              <a:tabLst>
                <a:tab pos="723900" algn="l"/>
                <a:tab pos="1447800" algn="l"/>
              </a:tabLst>
            </a:pPr>
            <a:r>
              <a:rPr lang="en-GB" sz="1600" dirty="0">
                <a:latin typeface="Times" charset="0"/>
              </a:rPr>
              <a:t>Person</a:t>
            </a:r>
          </a:p>
          <a:p>
            <a:pPr>
              <a:buClr>
                <a:srgbClr val="000000"/>
              </a:buClr>
              <a:buSzPct val="67000"/>
              <a:buFont typeface="StarBats" charset="0"/>
              <a:buNone/>
              <a:tabLst>
                <a:tab pos="723900" algn="l"/>
                <a:tab pos="1447800" algn="l"/>
              </a:tabLst>
            </a:pPr>
            <a:r>
              <a:rPr lang="en-GB" sz="1600" dirty="0">
                <a:latin typeface="Times" charset="0"/>
              </a:rPr>
              <a:t>- name: String          </a:t>
            </a:r>
          </a:p>
          <a:p>
            <a:pPr>
              <a:buClr>
                <a:srgbClr val="000000"/>
              </a:buClr>
              <a:buSzPct val="67000"/>
              <a:buFont typeface="StarBats" charset="0"/>
              <a:buNone/>
              <a:tabLst>
                <a:tab pos="723900" algn="l"/>
                <a:tab pos="1447800" algn="l"/>
              </a:tabLst>
            </a:pPr>
            <a:r>
              <a:rPr lang="en-GB" sz="1600" dirty="0">
                <a:latin typeface="Times" charset="0"/>
              </a:rPr>
              <a:t>- dob: Date</a:t>
            </a:r>
          </a:p>
          <a:p>
            <a:pPr>
              <a:buClr>
                <a:srgbClr val="000000"/>
              </a:buClr>
              <a:buSzPct val="67000"/>
              <a:buFont typeface="StarBats" charset="0"/>
              <a:buNone/>
              <a:tabLst>
                <a:tab pos="723900" algn="l"/>
                <a:tab pos="1447800" algn="l"/>
              </a:tabLst>
            </a:pPr>
            <a:endParaRPr lang="en-GB" sz="1600" dirty="0">
              <a:latin typeface="Times" charset="0"/>
            </a:endParaRP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 flipH="1" flipV="1">
            <a:off x="1752600" y="4800600"/>
            <a:ext cx="31750" cy="1143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809625" y="5575300"/>
            <a:ext cx="1939925" cy="1125538"/>
          </a:xfrm>
          <a:prstGeom prst="roundRect">
            <a:avLst>
              <a:gd name="adj" fmla="val 139"/>
            </a:avLst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>
              <a:buClr>
                <a:srgbClr val="000000"/>
              </a:buClr>
              <a:buSzPct val="67000"/>
              <a:buFont typeface="StarBats" charset="0"/>
              <a:buNone/>
              <a:tabLst>
                <a:tab pos="723900" algn="l"/>
                <a:tab pos="1447800" algn="l"/>
              </a:tabLst>
            </a:pPr>
            <a:r>
              <a:rPr lang="en-GB" sz="1600">
                <a:latin typeface="Times" charset="0"/>
              </a:rPr>
              <a:t>Employee</a:t>
            </a:r>
          </a:p>
          <a:p>
            <a:pPr>
              <a:buClr>
                <a:srgbClr val="000000"/>
              </a:buClr>
              <a:buSzPct val="67000"/>
              <a:buFont typeface="StarBats" charset="0"/>
              <a:buNone/>
              <a:tabLst>
                <a:tab pos="723900" algn="l"/>
                <a:tab pos="1447800" algn="l"/>
              </a:tabLst>
            </a:pPr>
            <a:r>
              <a:rPr lang="en-GB" sz="1600">
                <a:latin typeface="Times" charset="0"/>
              </a:rPr>
              <a:t>- employeeID: int</a:t>
            </a:r>
          </a:p>
          <a:p>
            <a:pPr>
              <a:buClr>
                <a:srgbClr val="000000"/>
              </a:buClr>
              <a:buSzPct val="67000"/>
              <a:buFont typeface="StarBats" charset="0"/>
              <a:buNone/>
              <a:tabLst>
                <a:tab pos="723900" algn="l"/>
                <a:tab pos="1447800" algn="l"/>
              </a:tabLst>
            </a:pPr>
            <a:r>
              <a:rPr lang="en-GB" sz="1600">
                <a:latin typeface="Times" charset="0"/>
              </a:rPr>
              <a:t>- salary: int</a:t>
            </a:r>
          </a:p>
          <a:p>
            <a:pPr>
              <a:buClr>
                <a:srgbClr val="000000"/>
              </a:buClr>
              <a:buSzPct val="67000"/>
              <a:buFont typeface="StarBats" charset="0"/>
              <a:buNone/>
              <a:tabLst>
                <a:tab pos="723900" algn="l"/>
                <a:tab pos="1447800" algn="l"/>
              </a:tabLst>
            </a:pPr>
            <a:r>
              <a:rPr lang="en-GB" sz="1600">
                <a:latin typeface="Times" charset="0"/>
              </a:rPr>
              <a:t>- startDate: Date</a:t>
            </a:r>
          </a:p>
        </p:txBody>
      </p:sp>
      <p:sp>
        <p:nvSpPr>
          <p:cNvPr id="9" name="Oval 7"/>
          <p:cNvSpPr>
            <a:spLocks noChangeArrowheads="1"/>
          </p:cNvSpPr>
          <p:nvPr/>
        </p:nvSpPr>
        <p:spPr bwMode="auto">
          <a:xfrm>
            <a:off x="3303588" y="3895725"/>
            <a:ext cx="2538412" cy="1009650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>
              <a:buClr>
                <a:srgbClr val="000000"/>
              </a:buClr>
              <a:buSzPct val="67000"/>
              <a:buFont typeface="StarBats" charset="0"/>
              <a:buNone/>
              <a:tabLst>
                <a:tab pos="723900" algn="l"/>
                <a:tab pos="1447800" algn="l"/>
                <a:tab pos="2171700" algn="l"/>
              </a:tabLst>
            </a:pPr>
            <a:r>
              <a:rPr lang="en-GB" sz="1600">
                <a:latin typeface="Times" charset="0"/>
              </a:rPr>
              <a:t>Person</a:t>
            </a:r>
          </a:p>
          <a:p>
            <a:pPr>
              <a:buClr>
                <a:srgbClr val="000000"/>
              </a:buClr>
              <a:buSzPct val="67000"/>
              <a:buFont typeface="StarBats" charset="0"/>
              <a:buNone/>
              <a:tabLst>
                <a:tab pos="723900" algn="l"/>
                <a:tab pos="1447800" algn="l"/>
                <a:tab pos="2171700" algn="l"/>
              </a:tabLst>
            </a:pPr>
            <a:r>
              <a:rPr lang="en-GB" sz="1600">
                <a:latin typeface="Times" charset="0"/>
              </a:rPr>
              <a:t>name = "John Smith"</a:t>
            </a:r>
          </a:p>
          <a:p>
            <a:pPr>
              <a:buClr>
                <a:srgbClr val="000000"/>
              </a:buClr>
              <a:buSzPct val="67000"/>
              <a:buFont typeface="StarBats" charset="0"/>
              <a:buNone/>
              <a:tabLst>
                <a:tab pos="723900" algn="l"/>
                <a:tab pos="1447800" algn="l"/>
                <a:tab pos="2171700" algn="l"/>
              </a:tabLst>
            </a:pPr>
            <a:r>
              <a:rPr lang="en-GB" sz="1600">
                <a:latin typeface="Times" charset="0"/>
              </a:rPr>
              <a:t>dob = Jan 13, 1954</a:t>
            </a:r>
          </a:p>
        </p:txBody>
      </p:sp>
      <p:sp>
        <p:nvSpPr>
          <p:cNvPr id="10" name="Oval 8"/>
          <p:cNvSpPr>
            <a:spLocks noChangeArrowheads="1"/>
          </p:cNvSpPr>
          <p:nvPr/>
        </p:nvSpPr>
        <p:spPr bwMode="auto">
          <a:xfrm>
            <a:off x="5629275" y="4586288"/>
            <a:ext cx="2778125" cy="2271712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>
              <a:buClr>
                <a:srgbClr val="000000"/>
              </a:buClr>
              <a:buSzPct val="67000"/>
              <a:buFont typeface="StarBats" charset="0"/>
              <a:buNone/>
              <a:tabLst>
                <a:tab pos="723900" algn="l"/>
                <a:tab pos="1447800" algn="l"/>
                <a:tab pos="2171700" algn="l"/>
              </a:tabLst>
            </a:pPr>
            <a:r>
              <a:rPr lang="en-GB" sz="1600">
                <a:latin typeface="Times" charset="0"/>
              </a:rPr>
              <a:t>Employee</a:t>
            </a:r>
          </a:p>
          <a:p>
            <a:pPr>
              <a:buClr>
                <a:srgbClr val="000000"/>
              </a:buClr>
              <a:buSzPct val="67000"/>
              <a:buFont typeface="StarBats" charset="0"/>
              <a:buNone/>
              <a:tabLst>
                <a:tab pos="723900" algn="l"/>
                <a:tab pos="1447800" algn="l"/>
                <a:tab pos="2171700" algn="l"/>
              </a:tabLst>
            </a:pPr>
            <a:r>
              <a:rPr lang="en-GB" sz="1600">
                <a:latin typeface="Times" charset="0"/>
              </a:rPr>
              <a:t>name = "Sally Halls"</a:t>
            </a:r>
          </a:p>
          <a:p>
            <a:pPr>
              <a:buClr>
                <a:srgbClr val="000000"/>
              </a:buClr>
              <a:buSzPct val="67000"/>
              <a:buFont typeface="StarBats" charset="0"/>
              <a:buNone/>
              <a:tabLst>
                <a:tab pos="723900" algn="l"/>
                <a:tab pos="1447800" algn="l"/>
                <a:tab pos="2171700" algn="l"/>
              </a:tabLst>
            </a:pPr>
            <a:r>
              <a:rPr lang="en-GB" sz="1600">
                <a:latin typeface="Times" charset="0"/>
              </a:rPr>
              <a:t>dob = Mar 15, 1968</a:t>
            </a:r>
          </a:p>
          <a:p>
            <a:pPr>
              <a:buClr>
                <a:srgbClr val="000000"/>
              </a:buClr>
              <a:buSzPct val="67000"/>
              <a:buFont typeface="StarBats" charset="0"/>
              <a:buNone/>
              <a:tabLst>
                <a:tab pos="723900" algn="l"/>
                <a:tab pos="1447800" algn="l"/>
                <a:tab pos="2171700" algn="l"/>
              </a:tabLst>
            </a:pPr>
            <a:r>
              <a:rPr lang="en-GB" sz="1600">
                <a:latin typeface="Times" charset="0"/>
              </a:rPr>
              <a:t>employeeID = 37518</a:t>
            </a:r>
          </a:p>
          <a:p>
            <a:pPr>
              <a:buClr>
                <a:srgbClr val="000000"/>
              </a:buClr>
              <a:buSzPct val="67000"/>
              <a:buFont typeface="StarBats" charset="0"/>
              <a:buNone/>
              <a:tabLst>
                <a:tab pos="723900" algn="l"/>
                <a:tab pos="1447800" algn="l"/>
                <a:tab pos="2171700" algn="l"/>
              </a:tabLst>
            </a:pPr>
            <a:r>
              <a:rPr lang="en-GB" sz="1600">
                <a:latin typeface="Times" charset="0"/>
              </a:rPr>
              <a:t>salary = 65000</a:t>
            </a:r>
          </a:p>
          <a:p>
            <a:pPr>
              <a:buClr>
                <a:srgbClr val="000000"/>
              </a:buClr>
              <a:buSzPct val="67000"/>
              <a:buFont typeface="StarBats" charset="0"/>
              <a:buNone/>
              <a:tabLst>
                <a:tab pos="723900" algn="l"/>
                <a:tab pos="1447800" algn="l"/>
                <a:tab pos="2171700" algn="l"/>
              </a:tabLst>
            </a:pPr>
            <a:r>
              <a:rPr lang="en-GB" sz="1600">
                <a:latin typeface="Times" charset="0"/>
              </a:rPr>
              <a:t>startDate = Dec 15, 2000</a:t>
            </a: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1849438" y="5251450"/>
            <a:ext cx="922337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Clr>
                <a:srgbClr val="000000"/>
              </a:buClr>
              <a:buSzPct val="67000"/>
              <a:buFont typeface="StarBats" charset="0"/>
              <a:buNone/>
              <a:tabLst>
                <a:tab pos="723900" algn="l"/>
              </a:tabLst>
            </a:pPr>
            <a:r>
              <a:rPr lang="en-GB" sz="1600">
                <a:latin typeface="Times" charset="0"/>
              </a:rPr>
              <a:t>is a kind of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57200" y="1905000"/>
            <a:ext cx="7854696" cy="2362200"/>
          </a:xfrm>
        </p:spPr>
        <p:txBody>
          <a:bodyPr>
            <a:normAutofit/>
          </a:bodyPr>
          <a:lstStyle/>
          <a:p>
            <a:pPr algn="ctr"/>
            <a:r>
              <a:rPr lang="en-US" sz="96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Thank you</a:t>
            </a:r>
            <a:endParaRPr lang="en-US" sz="96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81EB7-66D5-4709-A7C5-8486C9D76414}" type="slidenum">
              <a:rPr lang="en-US"/>
              <a:pPr/>
              <a:t>2</a:t>
            </a:fld>
            <a:endParaRPr lang="en-US"/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609600" y="1447800"/>
            <a:ext cx="80772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20000"/>
              </a:spcBef>
            </a:pPr>
            <a:r>
              <a:rPr lang="en-US" altLang="en-US" dirty="0">
                <a:cs typeface="Times New Roman" pitchFamily="18" charset="0"/>
              </a:rPr>
              <a:t>   </a:t>
            </a:r>
            <a:endParaRPr lang="en-US" altLang="en-US" dirty="0">
              <a:solidFill>
                <a:srgbClr val="006666"/>
              </a:solidFill>
              <a:cs typeface="Times New Roman" pitchFamily="18" charset="0"/>
            </a:endParaRPr>
          </a:p>
          <a:p>
            <a:pPr marL="742950" lvl="1" indent="-285750" algn="l">
              <a:spcBef>
                <a:spcPct val="20000"/>
              </a:spcBef>
              <a:buSzPct val="140000"/>
              <a:buFontTx/>
              <a:buChar char="•"/>
            </a:pPr>
            <a:endParaRPr lang="en-US" altLang="en-US" dirty="0">
              <a:solidFill>
                <a:srgbClr val="006666"/>
              </a:solidFill>
              <a:cs typeface="Times New Roman" pitchFamily="18" charset="0"/>
            </a:endParaRPr>
          </a:p>
          <a:p>
            <a:pPr marL="742950" lvl="1" indent="-285750" algn="l">
              <a:spcBef>
                <a:spcPct val="20000"/>
              </a:spcBef>
              <a:buSzPct val="140000"/>
            </a:pPr>
            <a:endParaRPr lang="en-US" altLang="en-US" b="1" dirty="0">
              <a:cs typeface="Times New Roman" pitchFamily="18" charset="0"/>
            </a:endParaRPr>
          </a:p>
          <a:p>
            <a:pPr marL="742950" lvl="1" indent="-285750" algn="l">
              <a:spcBef>
                <a:spcPct val="20000"/>
              </a:spcBef>
              <a:buClr>
                <a:schemeClr val="accent1"/>
              </a:buClr>
              <a:buSzPct val="125000"/>
              <a:buFontTx/>
              <a:buChar char="•"/>
            </a:pPr>
            <a:r>
              <a:rPr lang="en-US" altLang="en-US" b="1" i="1" dirty="0"/>
              <a:t>Inheritance</a:t>
            </a:r>
            <a:r>
              <a:rPr lang="en-US" altLang="en-US" dirty="0"/>
              <a:t> is the capability of a class to use the properties and methods of another class while adding its own functionality. </a:t>
            </a:r>
            <a:endParaRPr lang="en-US" altLang="en-US" dirty="0">
              <a:cs typeface="Times New Roman" pitchFamily="18" charset="0"/>
            </a:endParaRPr>
          </a:p>
          <a:p>
            <a:pPr marL="742950" lvl="1" indent="-285750" algn="l">
              <a:spcBef>
                <a:spcPct val="20000"/>
              </a:spcBef>
              <a:buClr>
                <a:schemeClr val="accent1"/>
              </a:buClr>
              <a:buSzPct val="125000"/>
            </a:pPr>
            <a:endParaRPr lang="en-US" altLang="en-US" dirty="0">
              <a:cs typeface="Times New Roman" pitchFamily="18" charset="0"/>
            </a:endParaRPr>
          </a:p>
          <a:p>
            <a:pPr marL="742950" lvl="1" indent="-285750" algn="l">
              <a:spcBef>
                <a:spcPct val="20000"/>
              </a:spcBef>
              <a:buClr>
                <a:schemeClr val="accent1"/>
              </a:buClr>
              <a:buSzPct val="125000"/>
              <a:buFontTx/>
              <a:buChar char="•"/>
            </a:pPr>
            <a:r>
              <a:rPr lang="en-US" altLang="en-US" dirty="0">
                <a:cs typeface="Times New Roman" pitchFamily="18" charset="0"/>
              </a:rPr>
              <a:t>Enables you to add new features and functionality to an existing class without modifying the existing class.</a:t>
            </a:r>
          </a:p>
          <a:p>
            <a:pPr marL="1143000" lvl="2" indent="-228600" algn="l">
              <a:spcBef>
                <a:spcPct val="20000"/>
              </a:spcBef>
              <a:buSzPct val="140000"/>
            </a:pPr>
            <a:endParaRPr lang="en-US" altLang="en-US" dirty="0">
              <a:cs typeface="Times New Roman" pitchFamily="18" charset="0"/>
            </a:endParaRPr>
          </a:p>
          <a:p>
            <a:pPr marL="742950" lvl="1" indent="-285750" algn="l">
              <a:spcBef>
                <a:spcPct val="20000"/>
              </a:spcBef>
              <a:buSzPct val="140000"/>
            </a:pPr>
            <a:r>
              <a:rPr lang="en-US" altLang="en-US" dirty="0">
                <a:solidFill>
                  <a:srgbClr val="006666"/>
                </a:solidFill>
                <a:cs typeface="Times New Roman" pitchFamily="18" charset="0"/>
              </a:rPr>
              <a:t> </a:t>
            </a:r>
          </a:p>
          <a:p>
            <a:pPr marL="1143000" lvl="2" indent="-228600" algn="l">
              <a:spcBef>
                <a:spcPct val="20000"/>
              </a:spcBef>
              <a:buSzPct val="140000"/>
            </a:pPr>
            <a:endParaRPr lang="en-US" altLang="en-US" dirty="0">
              <a:solidFill>
                <a:srgbClr val="006666"/>
              </a:solidFill>
              <a:cs typeface="Times New Roman" pitchFamily="18" charset="0"/>
            </a:endParaRPr>
          </a:p>
          <a:p>
            <a:pPr marL="1600200" lvl="3" indent="-228600" algn="l">
              <a:spcBef>
                <a:spcPct val="20000"/>
              </a:spcBef>
              <a:buSzPct val="140000"/>
            </a:pPr>
            <a:endParaRPr lang="en-US" altLang="en-US" dirty="0">
              <a:solidFill>
                <a:srgbClr val="006666"/>
              </a:solidFill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Inheritance 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A5EA6-D6A1-416A-B3B7-EC7CE00A53B6}" type="slidenum">
              <a:rPr lang="en-US"/>
              <a:pPr/>
              <a:t>3</a:t>
            </a:fld>
            <a:endParaRPr lang="en-US"/>
          </a:p>
        </p:txBody>
      </p:sp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609600" y="1600200"/>
            <a:ext cx="80772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20000"/>
              </a:spcBef>
            </a:pPr>
            <a:r>
              <a:rPr lang="en-US" dirty="0">
                <a:cs typeface="Times New Roman" pitchFamily="18" charset="0"/>
              </a:rPr>
              <a:t> </a:t>
            </a:r>
            <a:endParaRPr lang="en-US" dirty="0">
              <a:solidFill>
                <a:srgbClr val="006666"/>
              </a:solidFill>
              <a:cs typeface="Times New Roman" pitchFamily="18" charset="0"/>
            </a:endParaRPr>
          </a:p>
          <a:p>
            <a:pPr marL="742950" lvl="1" indent="-285750" algn="l">
              <a:spcBef>
                <a:spcPct val="20000"/>
              </a:spcBef>
              <a:buSzPct val="140000"/>
              <a:buFontTx/>
              <a:buChar char="•"/>
            </a:pPr>
            <a:endParaRPr lang="en-US" dirty="0">
              <a:solidFill>
                <a:srgbClr val="006666"/>
              </a:solidFill>
              <a:cs typeface="Times New Roman" pitchFamily="18" charset="0"/>
            </a:endParaRPr>
          </a:p>
          <a:p>
            <a:pPr marL="742950" lvl="1" indent="-285750" algn="l">
              <a:spcBef>
                <a:spcPct val="20000"/>
              </a:spcBef>
              <a:buClr>
                <a:schemeClr val="accent1"/>
              </a:buClr>
              <a:buSzPct val="125000"/>
              <a:buFontTx/>
              <a:buChar char="•"/>
            </a:pPr>
            <a:r>
              <a:rPr lang="en-US" dirty="0">
                <a:solidFill>
                  <a:srgbClr val="006666"/>
                </a:solidFill>
                <a:cs typeface="Times New Roman" pitchFamily="18" charset="0"/>
              </a:rPr>
              <a:t> </a:t>
            </a:r>
            <a:r>
              <a:rPr lang="en-US" dirty="0" smtClean="0">
                <a:solidFill>
                  <a:srgbClr val="006666"/>
                </a:solidFill>
                <a:cs typeface="Times New Roman" pitchFamily="18" charset="0"/>
              </a:rPr>
              <a:t>Base class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en-US" dirty="0">
                <a:cs typeface="Times New Roman" pitchFamily="18" charset="0"/>
              </a:rPr>
              <a:t>and Subclass </a:t>
            </a:r>
          </a:p>
          <a:p>
            <a:pPr marL="742950" lvl="1" indent="-285750" algn="l">
              <a:spcBef>
                <a:spcPct val="20000"/>
              </a:spcBef>
              <a:buSzPct val="140000"/>
            </a:pPr>
            <a:endParaRPr lang="en-US" dirty="0">
              <a:cs typeface="Times New Roman" pitchFamily="18" charset="0"/>
            </a:endParaRPr>
          </a:p>
          <a:p>
            <a:pPr marL="1143000" lvl="2" indent="-228600" algn="l">
              <a:spcBef>
                <a:spcPct val="20000"/>
              </a:spcBef>
              <a:buClr>
                <a:schemeClr val="accent1"/>
              </a:buClr>
              <a:buSzPct val="125000"/>
              <a:buFont typeface="Wingdings" pitchFamily="2" charset="2"/>
              <a:buChar char="ü"/>
            </a:pPr>
            <a:r>
              <a:rPr lang="en-US" dirty="0">
                <a:cs typeface="Times New Roman" pitchFamily="18" charset="0"/>
              </a:rPr>
              <a:t>A </a:t>
            </a:r>
            <a:r>
              <a:rPr lang="en-US" i="1" dirty="0" err="1" smtClean="0">
                <a:cs typeface="Times New Roman" pitchFamily="18" charset="0"/>
              </a:rPr>
              <a:t>Baseclass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en-US" dirty="0">
                <a:cs typeface="Times New Roman" pitchFamily="18" charset="0"/>
              </a:rPr>
              <a:t>or </a:t>
            </a:r>
            <a:r>
              <a:rPr lang="en-US" i="1" dirty="0">
                <a:cs typeface="Times New Roman" pitchFamily="18" charset="0"/>
              </a:rPr>
              <a:t>parent</a:t>
            </a:r>
            <a:r>
              <a:rPr lang="en-US" dirty="0">
                <a:cs typeface="Times New Roman" pitchFamily="18" charset="0"/>
              </a:rPr>
              <a:t> class is the one from which another class inherits attributes and behavior.</a:t>
            </a:r>
          </a:p>
          <a:p>
            <a:pPr marL="1143000" lvl="2" indent="-228600" algn="l">
              <a:spcBef>
                <a:spcPct val="20000"/>
              </a:spcBef>
              <a:buClr>
                <a:schemeClr val="accent1"/>
              </a:buClr>
              <a:buSzPct val="125000"/>
              <a:buFont typeface="Wingdings" pitchFamily="2" charset="2"/>
              <a:buChar char="ü"/>
            </a:pPr>
            <a:endParaRPr lang="en-US" dirty="0">
              <a:cs typeface="Times New Roman" pitchFamily="18" charset="0"/>
            </a:endParaRPr>
          </a:p>
          <a:p>
            <a:pPr marL="1143000" lvl="2" indent="-228600" algn="l">
              <a:spcBef>
                <a:spcPct val="20000"/>
              </a:spcBef>
              <a:buClr>
                <a:schemeClr val="accent1"/>
              </a:buClr>
              <a:buSzPct val="125000"/>
              <a:buFont typeface="Wingdings" pitchFamily="2" charset="2"/>
              <a:buChar char="ü"/>
            </a:pPr>
            <a:r>
              <a:rPr lang="en-US" dirty="0">
                <a:cs typeface="Times New Roman" pitchFamily="18" charset="0"/>
              </a:rPr>
              <a:t>A </a:t>
            </a:r>
            <a:r>
              <a:rPr lang="en-US" i="1" dirty="0">
                <a:cs typeface="Times New Roman" pitchFamily="18" charset="0"/>
              </a:rPr>
              <a:t>subclass</a:t>
            </a:r>
            <a:r>
              <a:rPr lang="en-US" dirty="0">
                <a:cs typeface="Times New Roman" pitchFamily="18" charset="0"/>
              </a:rPr>
              <a:t> or </a:t>
            </a:r>
            <a:r>
              <a:rPr lang="en-US" i="1" dirty="0">
                <a:cs typeface="Times New Roman" pitchFamily="18" charset="0"/>
              </a:rPr>
              <a:t>child</a:t>
            </a:r>
            <a:r>
              <a:rPr lang="en-US" dirty="0">
                <a:cs typeface="Times New Roman" pitchFamily="18" charset="0"/>
              </a:rPr>
              <a:t> class is a class that inherits attributes and behavior from a </a:t>
            </a:r>
            <a:r>
              <a:rPr lang="en-US" dirty="0" err="1" smtClean="0">
                <a:cs typeface="Times New Roman" pitchFamily="18" charset="0"/>
              </a:rPr>
              <a:t>Baseclass</a:t>
            </a:r>
            <a:r>
              <a:rPr lang="en-US" dirty="0">
                <a:cs typeface="Times New Roman" pitchFamily="18" charset="0"/>
              </a:rPr>
              <a:t>.</a:t>
            </a:r>
          </a:p>
          <a:p>
            <a:pPr marL="1600200" lvl="3" indent="-228600" algn="l">
              <a:spcBef>
                <a:spcPct val="20000"/>
              </a:spcBef>
              <a:buSzPct val="140000"/>
              <a:buFontTx/>
              <a:buChar char="•"/>
            </a:pPr>
            <a:endParaRPr lang="en-US" i="1" dirty="0">
              <a:cs typeface="Times New Roman" pitchFamily="18" charset="0"/>
            </a:endParaRPr>
          </a:p>
          <a:p>
            <a:pPr marL="742950" lvl="1" indent="-285750" algn="l">
              <a:spcBef>
                <a:spcPct val="20000"/>
              </a:spcBef>
              <a:buSzPct val="140000"/>
            </a:pPr>
            <a:r>
              <a:rPr lang="en-US" dirty="0">
                <a:solidFill>
                  <a:srgbClr val="006666"/>
                </a:solidFill>
                <a:cs typeface="Times New Roman" pitchFamily="18" charset="0"/>
              </a:rPr>
              <a:t> </a:t>
            </a:r>
          </a:p>
          <a:p>
            <a:pPr marL="1143000" lvl="2" indent="-228600" algn="l">
              <a:spcBef>
                <a:spcPct val="20000"/>
              </a:spcBef>
              <a:buSzPct val="140000"/>
            </a:pPr>
            <a:endParaRPr lang="en-US" dirty="0">
              <a:solidFill>
                <a:srgbClr val="006666"/>
              </a:solidFill>
              <a:cs typeface="Times New Roman" pitchFamily="18" charset="0"/>
            </a:endParaRPr>
          </a:p>
          <a:p>
            <a:pPr marL="1600200" lvl="3" indent="-228600" algn="l">
              <a:spcBef>
                <a:spcPct val="20000"/>
              </a:spcBef>
              <a:buSzPct val="140000"/>
            </a:pPr>
            <a:endParaRPr lang="en-US" dirty="0">
              <a:solidFill>
                <a:srgbClr val="006666"/>
              </a:solidFill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24F18-440A-4CF1-9658-D18DB18CE4CE}" type="slidenum">
              <a:rPr lang="en-US"/>
              <a:pPr/>
              <a:t>4</a:t>
            </a:fld>
            <a:endParaRPr lang="en-US"/>
          </a:p>
        </p:txBody>
      </p:sp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609600" y="1371600"/>
            <a:ext cx="80772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20000"/>
              </a:spcBef>
            </a:pPr>
            <a:r>
              <a:rPr lang="en-US" sz="3200">
                <a:latin typeface="Verdana" pitchFamily="34" charset="0"/>
                <a:cs typeface="Times New Roman" pitchFamily="18" charset="0"/>
              </a:rPr>
              <a:t>  </a:t>
            </a:r>
            <a:endParaRPr lang="en-US" sz="1400">
              <a:solidFill>
                <a:srgbClr val="006666"/>
              </a:solidFill>
              <a:latin typeface="Verdana" pitchFamily="34" charset="0"/>
              <a:cs typeface="Times New Roman" pitchFamily="18" charset="0"/>
            </a:endParaRPr>
          </a:p>
          <a:p>
            <a:pPr marL="742950" lvl="1" indent="-285750" algn="l">
              <a:spcBef>
                <a:spcPct val="20000"/>
              </a:spcBef>
              <a:buSzPct val="140000"/>
              <a:buFontTx/>
              <a:buChar char="•"/>
            </a:pPr>
            <a:endParaRPr lang="en-US" sz="1400">
              <a:solidFill>
                <a:srgbClr val="006666"/>
              </a:solidFill>
              <a:latin typeface="Verdana" pitchFamily="34" charset="0"/>
              <a:cs typeface="Times New Roman" pitchFamily="18" charset="0"/>
            </a:endParaRPr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3448050" y="2362200"/>
            <a:ext cx="1828800" cy="685800"/>
          </a:xfrm>
          <a:prstGeom prst="rect">
            <a:avLst/>
          </a:prstGeom>
          <a:solidFill>
            <a:srgbClr val="008080">
              <a:alpha val="39999"/>
            </a:srgbClr>
          </a:solidFill>
          <a:ln w="9525">
            <a:noFill/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008080"/>
            </a:extrusionClr>
          </a:sp3d>
        </p:spPr>
        <p:txBody>
          <a:bodyPr wrap="none" anchor="ctr">
            <a:flatTx/>
          </a:bodyPr>
          <a:lstStyle/>
          <a:p>
            <a:r>
              <a:rPr lang="en-US" sz="1800"/>
              <a:t>Employee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981200" y="3048000"/>
            <a:ext cx="4800600" cy="1066800"/>
            <a:chOff x="0" y="0"/>
            <a:chExt cx="3024" cy="528"/>
          </a:xfrm>
        </p:grpSpPr>
        <p:sp>
          <p:nvSpPr>
            <p:cNvPr id="32773" name="Line 5"/>
            <p:cNvSpPr>
              <a:spLocks noChangeShapeType="1"/>
            </p:cNvSpPr>
            <p:nvPr/>
          </p:nvSpPr>
          <p:spPr bwMode="auto">
            <a:xfrm>
              <a:off x="1488" y="0"/>
              <a:ext cx="0" cy="288"/>
            </a:xfrm>
            <a:prstGeom prst="line">
              <a:avLst/>
            </a:prstGeom>
            <a:noFill/>
            <a:ln w="28575" cmpd="sng">
              <a:solidFill>
                <a:srgbClr val="006666"/>
              </a:solidFill>
              <a:round/>
              <a:headEnd/>
              <a:tailEnd/>
            </a:ln>
            <a:effectLst>
              <a:prstShdw prst="shdw17" dist="17961" dir="2700000">
                <a:srgbClr val="006666">
                  <a:gamma/>
                  <a:shade val="60000"/>
                  <a:invGamma/>
                </a:srgbClr>
              </a:prst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32774" name="Line 6"/>
            <p:cNvSpPr>
              <a:spLocks noChangeShapeType="1"/>
            </p:cNvSpPr>
            <p:nvPr/>
          </p:nvSpPr>
          <p:spPr bwMode="auto">
            <a:xfrm flipH="1">
              <a:off x="0" y="288"/>
              <a:ext cx="3024" cy="0"/>
            </a:xfrm>
            <a:prstGeom prst="line">
              <a:avLst/>
            </a:prstGeom>
            <a:noFill/>
            <a:ln w="28575" cmpd="sng">
              <a:solidFill>
                <a:srgbClr val="006666"/>
              </a:solidFill>
              <a:round/>
              <a:headEnd/>
              <a:tailEnd/>
            </a:ln>
            <a:effectLst>
              <a:prstShdw prst="shdw17" dist="17961" dir="2700000">
                <a:srgbClr val="006666">
                  <a:gamma/>
                  <a:shade val="60000"/>
                  <a:invGamma/>
                </a:srgbClr>
              </a:prst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32775" name="Line 7"/>
            <p:cNvSpPr>
              <a:spLocks noChangeShapeType="1"/>
            </p:cNvSpPr>
            <p:nvPr/>
          </p:nvSpPr>
          <p:spPr bwMode="auto">
            <a:xfrm>
              <a:off x="0" y="288"/>
              <a:ext cx="0" cy="240"/>
            </a:xfrm>
            <a:prstGeom prst="line">
              <a:avLst/>
            </a:prstGeom>
            <a:noFill/>
            <a:ln w="28575" cmpd="sng">
              <a:solidFill>
                <a:srgbClr val="006666"/>
              </a:solidFill>
              <a:round/>
              <a:headEnd/>
              <a:tailEnd/>
            </a:ln>
            <a:effectLst>
              <a:prstShdw prst="shdw17" dist="17961" dir="2700000">
                <a:srgbClr val="006666">
                  <a:gamma/>
                  <a:shade val="60000"/>
                  <a:invGamma/>
                </a:srgbClr>
              </a:prst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32776" name="Line 8"/>
            <p:cNvSpPr>
              <a:spLocks noChangeShapeType="1"/>
            </p:cNvSpPr>
            <p:nvPr/>
          </p:nvSpPr>
          <p:spPr bwMode="auto">
            <a:xfrm>
              <a:off x="1488" y="288"/>
              <a:ext cx="0" cy="240"/>
            </a:xfrm>
            <a:prstGeom prst="line">
              <a:avLst/>
            </a:prstGeom>
            <a:noFill/>
            <a:ln w="28575" cmpd="sng">
              <a:solidFill>
                <a:srgbClr val="006666"/>
              </a:solidFill>
              <a:round/>
              <a:headEnd/>
              <a:tailEnd/>
            </a:ln>
            <a:effectLst>
              <a:prstShdw prst="shdw17" dist="17961" dir="2700000">
                <a:srgbClr val="006666">
                  <a:gamma/>
                  <a:shade val="60000"/>
                  <a:invGamma/>
                </a:srgbClr>
              </a:prst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32777" name="Line 9"/>
            <p:cNvSpPr>
              <a:spLocks noChangeShapeType="1"/>
            </p:cNvSpPr>
            <p:nvPr/>
          </p:nvSpPr>
          <p:spPr bwMode="auto">
            <a:xfrm>
              <a:off x="3024" y="288"/>
              <a:ext cx="0" cy="240"/>
            </a:xfrm>
            <a:prstGeom prst="line">
              <a:avLst/>
            </a:prstGeom>
            <a:noFill/>
            <a:ln w="28575" cmpd="sng">
              <a:solidFill>
                <a:srgbClr val="006666"/>
              </a:solidFill>
              <a:round/>
              <a:headEnd/>
              <a:tailEnd/>
            </a:ln>
            <a:effectLst>
              <a:prstShdw prst="shdw17" dist="17961" dir="2700000">
                <a:srgbClr val="006666">
                  <a:gamma/>
                  <a:shade val="60000"/>
                  <a:invGamma/>
                </a:srgbClr>
              </a:prstShdw>
            </a:effec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1066800" y="4114800"/>
            <a:ext cx="6858000" cy="685800"/>
            <a:chOff x="0" y="0"/>
            <a:chExt cx="4320" cy="432"/>
          </a:xfrm>
        </p:grpSpPr>
        <p:sp>
          <p:nvSpPr>
            <p:cNvPr id="32779" name="Rectangle 11"/>
            <p:cNvSpPr>
              <a:spLocks noChangeArrowheads="1"/>
            </p:cNvSpPr>
            <p:nvPr/>
          </p:nvSpPr>
          <p:spPr bwMode="auto">
            <a:xfrm>
              <a:off x="1536" y="0"/>
              <a:ext cx="1152" cy="432"/>
            </a:xfrm>
            <a:prstGeom prst="rect">
              <a:avLst/>
            </a:prstGeom>
            <a:solidFill>
              <a:srgbClr val="008080">
                <a:alpha val="39999"/>
              </a:srgbClr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PerspectiveBottom"/>
              <a:lightRig rig="legacyFlat3" dir="t"/>
            </a:scene3d>
            <a:sp3d extrusionH="887400" prstMaterial="legacyMatte">
              <a:bevelT w="13500" h="13500" prst="angle"/>
              <a:bevelB w="13500" h="13500" prst="angle"/>
              <a:extrusionClr>
                <a:srgbClr val="008080"/>
              </a:extrusionClr>
            </a:sp3d>
          </p:spPr>
          <p:txBody>
            <a:bodyPr wrap="none" anchor="ctr">
              <a:flatTx/>
            </a:bodyPr>
            <a:lstStyle/>
            <a:p>
              <a:r>
                <a:rPr lang="en-US" sz="1800"/>
                <a:t>Secretary</a:t>
              </a:r>
            </a:p>
          </p:txBody>
        </p:sp>
        <p:sp>
          <p:nvSpPr>
            <p:cNvPr id="32780" name="Rectangle 12"/>
            <p:cNvSpPr>
              <a:spLocks noChangeArrowheads="1"/>
            </p:cNvSpPr>
            <p:nvPr/>
          </p:nvSpPr>
          <p:spPr bwMode="auto">
            <a:xfrm>
              <a:off x="0" y="0"/>
              <a:ext cx="1152" cy="432"/>
            </a:xfrm>
            <a:prstGeom prst="rect">
              <a:avLst/>
            </a:prstGeom>
            <a:solidFill>
              <a:srgbClr val="008080">
                <a:alpha val="39999"/>
              </a:srgbClr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PerspectiveBottom"/>
              <a:lightRig rig="legacyFlat3" dir="t"/>
            </a:scene3d>
            <a:sp3d extrusionH="887400" prstMaterial="legacyMatte">
              <a:bevelT w="13500" h="13500" prst="angle"/>
              <a:bevelB w="13500" h="13500" prst="angle"/>
              <a:extrusionClr>
                <a:srgbClr val="008080"/>
              </a:extrusionClr>
            </a:sp3d>
          </p:spPr>
          <p:txBody>
            <a:bodyPr wrap="none" anchor="ctr">
              <a:flatTx/>
            </a:bodyPr>
            <a:lstStyle/>
            <a:p>
              <a:r>
                <a:rPr lang="en-US" sz="1800"/>
                <a:t>Manager</a:t>
              </a:r>
            </a:p>
          </p:txBody>
        </p:sp>
        <p:sp>
          <p:nvSpPr>
            <p:cNvPr id="32781" name="Rectangle 13"/>
            <p:cNvSpPr>
              <a:spLocks noChangeArrowheads="1"/>
            </p:cNvSpPr>
            <p:nvPr/>
          </p:nvSpPr>
          <p:spPr bwMode="auto">
            <a:xfrm>
              <a:off x="3168" y="0"/>
              <a:ext cx="1152" cy="432"/>
            </a:xfrm>
            <a:prstGeom prst="rect">
              <a:avLst/>
            </a:prstGeom>
            <a:solidFill>
              <a:srgbClr val="008080">
                <a:alpha val="39999"/>
              </a:srgbClr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PerspectiveBottom"/>
              <a:lightRig rig="legacyFlat3" dir="t"/>
            </a:scene3d>
            <a:sp3d extrusionH="887400" prstMaterial="legacyMatte">
              <a:bevelT w="13500" h="13500" prst="angle"/>
              <a:bevelB w="13500" h="13500" prst="angle"/>
              <a:extrusionClr>
                <a:srgbClr val="008080"/>
              </a:extrusionClr>
            </a:sp3d>
          </p:spPr>
          <p:txBody>
            <a:bodyPr wrap="none" anchor="ctr">
              <a:flatTx/>
            </a:bodyPr>
            <a:lstStyle/>
            <a:p>
              <a:r>
                <a:rPr lang="en-US" sz="1800"/>
                <a:t>Programmer</a:t>
              </a:r>
            </a:p>
          </p:txBody>
        </p:sp>
      </p:grpSp>
      <p:sp>
        <p:nvSpPr>
          <p:cNvPr id="32782" name="Rectangle 14"/>
          <p:cNvSpPr>
            <a:spLocks noChangeArrowheads="1"/>
          </p:cNvSpPr>
          <p:nvPr/>
        </p:nvSpPr>
        <p:spPr bwMode="auto">
          <a:xfrm>
            <a:off x="153988" y="871538"/>
            <a:ext cx="8245475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 algn="l">
              <a:lnSpc>
                <a:spcPct val="90000"/>
              </a:lnSpc>
            </a:pPr>
            <a:r>
              <a:rPr lang="en-US" sz="2800" dirty="0">
                <a:solidFill>
                  <a:schemeClr val="tx2"/>
                </a:solidFill>
              </a:rPr>
              <a:t>Inheritance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Types of Inheritance 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ACFDD-4083-468D-A48D-E7B363542022}" type="slidenum">
              <a:rPr lang="en-US"/>
              <a:pPr/>
              <a:t>5</a:t>
            </a:fld>
            <a:endParaRPr lang="en-US"/>
          </a:p>
        </p:txBody>
      </p:sp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609600" y="1371600"/>
            <a:ext cx="80772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20000"/>
              </a:spcBef>
            </a:pPr>
            <a:r>
              <a:rPr lang="en-US">
                <a:cs typeface="Times New Roman" pitchFamily="18" charset="0"/>
              </a:rPr>
              <a:t> </a:t>
            </a:r>
            <a:endParaRPr lang="en-US">
              <a:solidFill>
                <a:srgbClr val="006666"/>
              </a:solidFill>
              <a:cs typeface="Times New Roman" pitchFamily="18" charset="0"/>
            </a:endParaRPr>
          </a:p>
          <a:p>
            <a:pPr marL="742950" lvl="1" indent="-285750" algn="l">
              <a:spcBef>
                <a:spcPct val="20000"/>
              </a:spcBef>
              <a:buClr>
                <a:schemeClr val="accent1"/>
              </a:buClr>
              <a:buSzPct val="125000"/>
              <a:buFontTx/>
              <a:buChar char="•"/>
            </a:pPr>
            <a:r>
              <a:rPr lang="en-US">
                <a:cs typeface="Times New Roman" pitchFamily="18" charset="0"/>
              </a:rPr>
              <a:t>Single inheritance </a:t>
            </a:r>
          </a:p>
          <a:p>
            <a:pPr algn="l">
              <a:spcBef>
                <a:spcPct val="20000"/>
              </a:spcBef>
              <a:buSzPct val="140000"/>
            </a:pPr>
            <a:r>
              <a:rPr lang="en-US">
                <a:cs typeface="Times New Roman" pitchFamily="18" charset="0"/>
              </a:rPr>
              <a:t>                Subclass is derived from only one superclass. </a:t>
            </a: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3810000" y="3276600"/>
            <a:ext cx="1752600" cy="914400"/>
          </a:xfrm>
          <a:prstGeom prst="rect">
            <a:avLst/>
          </a:prstGeom>
          <a:solidFill>
            <a:srgbClr val="008080">
              <a:alpha val="39999"/>
            </a:srgbClr>
          </a:solidFill>
          <a:ln w="9525">
            <a:noFill/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290500" prstMaterial="legacyMatte">
            <a:bevelT w="13500" h="13500" prst="angle"/>
            <a:bevelB w="13500" h="13500" prst="angle"/>
            <a:extrusionClr>
              <a:srgbClr val="008080"/>
            </a:extrusionClr>
          </a:sp3d>
        </p:spPr>
        <p:txBody>
          <a:bodyPr wrap="none" anchor="ctr">
            <a:flatTx/>
          </a:bodyPr>
          <a:lstStyle/>
          <a:p>
            <a:r>
              <a:rPr lang="en-US" sz="1800"/>
              <a:t>Super class</a:t>
            </a:r>
          </a:p>
          <a:p>
            <a:r>
              <a:rPr lang="en-US" sz="1800"/>
              <a:t>/Base Class</a:t>
            </a:r>
          </a:p>
          <a:p>
            <a:r>
              <a:rPr lang="en-US" sz="1800"/>
              <a:t>(Parent)</a:t>
            </a:r>
          </a:p>
        </p:txBody>
      </p:sp>
      <p:sp>
        <p:nvSpPr>
          <p:cNvPr id="33797" name="Line 5"/>
          <p:cNvSpPr>
            <a:spLocks noChangeShapeType="1"/>
          </p:cNvSpPr>
          <p:nvPr/>
        </p:nvSpPr>
        <p:spPr bwMode="auto">
          <a:xfrm>
            <a:off x="4648200" y="4191000"/>
            <a:ext cx="0" cy="685800"/>
          </a:xfrm>
          <a:prstGeom prst="line">
            <a:avLst/>
          </a:prstGeom>
          <a:noFill/>
          <a:ln w="38100" cmpd="sng">
            <a:solidFill>
              <a:srgbClr val="006666"/>
            </a:solidFill>
            <a:round/>
            <a:headEnd/>
            <a:tailEnd type="triangle" w="med" len="med"/>
          </a:ln>
          <a:effectLst>
            <a:prstShdw prst="shdw17" dist="17961" dir="2700000">
              <a:srgbClr val="006666">
                <a:gamma/>
                <a:shade val="60000"/>
                <a:invGamma/>
              </a:srgbClr>
            </a:prstShdw>
          </a:effectLst>
        </p:spPr>
        <p:txBody>
          <a:bodyPr/>
          <a:lstStyle/>
          <a:p>
            <a:endParaRPr lang="en-US"/>
          </a:p>
        </p:txBody>
      </p:sp>
      <p:sp>
        <p:nvSpPr>
          <p:cNvPr id="33798" name="Rectangle 6"/>
          <p:cNvSpPr>
            <a:spLocks noChangeArrowheads="1"/>
          </p:cNvSpPr>
          <p:nvPr/>
        </p:nvSpPr>
        <p:spPr bwMode="auto">
          <a:xfrm>
            <a:off x="3810000" y="4953000"/>
            <a:ext cx="1752600" cy="990600"/>
          </a:xfrm>
          <a:prstGeom prst="rect">
            <a:avLst/>
          </a:prstGeom>
          <a:solidFill>
            <a:srgbClr val="008080">
              <a:alpha val="39999"/>
            </a:srgbClr>
          </a:solidFill>
          <a:ln w="9525">
            <a:noFill/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290500" prstMaterial="legacyMatte">
            <a:bevelT w="13500" h="13500" prst="angle"/>
            <a:bevelB w="13500" h="13500" prst="angle"/>
            <a:extrusionClr>
              <a:srgbClr val="008080"/>
            </a:extrusionClr>
          </a:sp3d>
        </p:spPr>
        <p:txBody>
          <a:bodyPr wrap="none" anchor="ctr">
            <a:flatTx/>
          </a:bodyPr>
          <a:lstStyle/>
          <a:p>
            <a:r>
              <a:rPr lang="en-US" sz="1800"/>
              <a:t>Sub class</a:t>
            </a:r>
          </a:p>
          <a:p>
            <a:r>
              <a:rPr lang="en-US" sz="1800"/>
              <a:t>/Derived Class</a:t>
            </a:r>
          </a:p>
          <a:p>
            <a:r>
              <a:rPr lang="en-US" sz="1800"/>
              <a:t>(Child)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33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33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6" grpId="0" animBg="1" autoUpdateAnimBg="0"/>
      <p:bldP spid="33797" grpId="0" animBg="1"/>
      <p:bldP spid="33798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Types of Inheritance </a:t>
            </a:r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7B6DC-459D-456A-8606-73E74A58B6FD}" type="slidenum">
              <a:rPr lang="en-US"/>
              <a:pPr/>
              <a:t>6</a:t>
            </a:fld>
            <a:endParaRPr lang="en-US"/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609600" y="1371600"/>
            <a:ext cx="80772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1600200" lvl="3" indent="-228600" algn="l">
              <a:spcBef>
                <a:spcPct val="20000"/>
              </a:spcBef>
              <a:buSzPct val="140000"/>
            </a:pPr>
            <a:endParaRPr lang="en-US">
              <a:solidFill>
                <a:srgbClr val="006666"/>
              </a:solidFill>
              <a:cs typeface="Times New Roman" pitchFamily="18" charset="0"/>
            </a:endParaRPr>
          </a:p>
          <a:p>
            <a:pPr algn="l">
              <a:spcBef>
                <a:spcPct val="20000"/>
              </a:spcBef>
              <a:buClr>
                <a:schemeClr val="accent1"/>
              </a:buClr>
              <a:buSzPct val="125000"/>
              <a:buFontTx/>
              <a:buChar char="•"/>
            </a:pPr>
            <a:r>
              <a:rPr lang="en-US">
                <a:solidFill>
                  <a:srgbClr val="006666"/>
                </a:solidFill>
                <a:cs typeface="Times New Roman" pitchFamily="18" charset="0"/>
              </a:rPr>
              <a:t> </a:t>
            </a:r>
            <a:r>
              <a:rPr lang="en-US">
                <a:cs typeface="Times New Roman" pitchFamily="18" charset="0"/>
              </a:rPr>
              <a:t>Multiple Inheritance</a:t>
            </a:r>
          </a:p>
          <a:p>
            <a:pPr algn="l">
              <a:spcBef>
                <a:spcPct val="20000"/>
              </a:spcBef>
              <a:buClr>
                <a:schemeClr val="accent1"/>
              </a:buClr>
              <a:buSzPct val="125000"/>
            </a:pPr>
            <a:r>
              <a:rPr lang="en-US">
                <a:cs typeface="Times New Roman" pitchFamily="18" charset="0"/>
              </a:rPr>
              <a:t>	A subclass is derived from more than one super class. </a:t>
            </a:r>
          </a:p>
          <a:p>
            <a:pPr marL="2057400" lvl="4" indent="-228600" algn="l">
              <a:spcBef>
                <a:spcPct val="20000"/>
              </a:spcBef>
              <a:buSzPct val="140000"/>
            </a:pPr>
            <a:r>
              <a:rPr lang="en-US">
                <a:solidFill>
                  <a:srgbClr val="006666"/>
                </a:solidFill>
                <a:cs typeface="Times New Roman" pitchFamily="18" charset="0"/>
              </a:rPr>
              <a:t>    </a:t>
            </a: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2438400" y="3276600"/>
            <a:ext cx="1447800" cy="685800"/>
          </a:xfrm>
          <a:prstGeom prst="rect">
            <a:avLst/>
          </a:prstGeom>
          <a:solidFill>
            <a:srgbClr val="008080">
              <a:alpha val="39999"/>
            </a:srgbClr>
          </a:solidFill>
          <a:ln w="9525">
            <a:noFill/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290500" prstMaterial="legacyMatte">
            <a:bevelT w="13500" h="13500" prst="angle"/>
            <a:bevelB w="13500" h="13500" prst="angle"/>
            <a:extrusionClr>
              <a:srgbClr val="008080"/>
            </a:extrusionClr>
          </a:sp3d>
        </p:spPr>
        <p:txBody>
          <a:bodyPr wrap="none" anchor="ctr">
            <a:flatTx/>
          </a:bodyPr>
          <a:lstStyle/>
          <a:p>
            <a:r>
              <a:rPr lang="en-US" sz="1800"/>
              <a:t>Super Class</a:t>
            </a:r>
          </a:p>
          <a:p>
            <a:r>
              <a:rPr lang="en-US" sz="1800"/>
              <a:t>(Parent 1)</a:t>
            </a: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5257800" y="3276600"/>
            <a:ext cx="1447800" cy="685800"/>
          </a:xfrm>
          <a:prstGeom prst="rect">
            <a:avLst/>
          </a:prstGeom>
          <a:solidFill>
            <a:srgbClr val="008080">
              <a:alpha val="39999"/>
            </a:srgbClr>
          </a:solidFill>
          <a:ln w="9525">
            <a:noFill/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290500" prstMaterial="legacyMatte">
            <a:bevelT w="13500" h="13500" prst="angle"/>
            <a:bevelB w="13500" h="13500" prst="angle"/>
            <a:extrusionClr>
              <a:srgbClr val="008080"/>
            </a:extrusionClr>
          </a:sp3d>
        </p:spPr>
        <p:txBody>
          <a:bodyPr wrap="none" anchor="ctr">
            <a:flatTx/>
          </a:bodyPr>
          <a:lstStyle/>
          <a:p>
            <a:r>
              <a:rPr lang="en-US" sz="1800"/>
              <a:t>Super Class</a:t>
            </a:r>
          </a:p>
          <a:p>
            <a:r>
              <a:rPr lang="en-US" sz="1800"/>
              <a:t>(Parent 2)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3048000" y="3962400"/>
            <a:ext cx="2819400" cy="838200"/>
            <a:chOff x="0" y="0"/>
            <a:chExt cx="1776" cy="528"/>
          </a:xfrm>
        </p:grpSpPr>
        <p:sp>
          <p:nvSpPr>
            <p:cNvPr id="34823" name="Line 7"/>
            <p:cNvSpPr>
              <a:spLocks noChangeShapeType="1"/>
            </p:cNvSpPr>
            <p:nvPr/>
          </p:nvSpPr>
          <p:spPr bwMode="auto">
            <a:xfrm>
              <a:off x="0" y="0"/>
              <a:ext cx="0" cy="288"/>
            </a:xfrm>
            <a:prstGeom prst="line">
              <a:avLst/>
            </a:prstGeom>
            <a:noFill/>
            <a:ln w="28575" cmpd="sng">
              <a:solidFill>
                <a:srgbClr val="006666"/>
              </a:solidFill>
              <a:round/>
              <a:headEnd/>
              <a:tailEnd/>
            </a:ln>
            <a:effectLst>
              <a:prstShdw prst="shdw17" dist="17961" dir="2700000">
                <a:srgbClr val="006666">
                  <a:gamma/>
                  <a:shade val="60000"/>
                  <a:invGamma/>
                </a:srgbClr>
              </a:prst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34824" name="Line 8"/>
            <p:cNvSpPr>
              <a:spLocks noChangeShapeType="1"/>
            </p:cNvSpPr>
            <p:nvPr/>
          </p:nvSpPr>
          <p:spPr bwMode="auto">
            <a:xfrm>
              <a:off x="1776" y="0"/>
              <a:ext cx="0" cy="288"/>
            </a:xfrm>
            <a:prstGeom prst="line">
              <a:avLst/>
            </a:prstGeom>
            <a:noFill/>
            <a:ln w="28575" cmpd="sng">
              <a:solidFill>
                <a:srgbClr val="006666"/>
              </a:solidFill>
              <a:round/>
              <a:headEnd/>
              <a:tailEnd/>
            </a:ln>
            <a:effectLst>
              <a:prstShdw prst="shdw17" dist="17961" dir="2700000">
                <a:srgbClr val="006666">
                  <a:gamma/>
                  <a:shade val="60000"/>
                  <a:invGamma/>
                </a:srgbClr>
              </a:prst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34825" name="Line 9"/>
            <p:cNvSpPr>
              <a:spLocks noChangeShapeType="1"/>
            </p:cNvSpPr>
            <p:nvPr/>
          </p:nvSpPr>
          <p:spPr bwMode="auto">
            <a:xfrm>
              <a:off x="0" y="288"/>
              <a:ext cx="1776" cy="0"/>
            </a:xfrm>
            <a:prstGeom prst="line">
              <a:avLst/>
            </a:prstGeom>
            <a:noFill/>
            <a:ln w="28575" cmpd="sng">
              <a:solidFill>
                <a:srgbClr val="006666"/>
              </a:solidFill>
              <a:round/>
              <a:headEnd/>
              <a:tailEnd/>
            </a:ln>
            <a:effectLst>
              <a:prstShdw prst="shdw17" dist="17961" dir="2700000">
                <a:srgbClr val="006666">
                  <a:gamma/>
                  <a:shade val="60000"/>
                  <a:invGamma/>
                </a:srgbClr>
              </a:prst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34826" name="Line 10"/>
            <p:cNvSpPr>
              <a:spLocks noChangeShapeType="1"/>
            </p:cNvSpPr>
            <p:nvPr/>
          </p:nvSpPr>
          <p:spPr bwMode="auto">
            <a:xfrm>
              <a:off x="912" y="288"/>
              <a:ext cx="0" cy="240"/>
            </a:xfrm>
            <a:prstGeom prst="line">
              <a:avLst/>
            </a:prstGeom>
            <a:noFill/>
            <a:ln w="28575" cmpd="sng">
              <a:solidFill>
                <a:srgbClr val="006666"/>
              </a:solidFill>
              <a:round/>
              <a:headEnd/>
              <a:tailEnd/>
            </a:ln>
            <a:effectLst>
              <a:prstShdw prst="shdw17" dist="17961" dir="2700000">
                <a:srgbClr val="006666">
                  <a:gamma/>
                  <a:shade val="60000"/>
                  <a:invGamma/>
                </a:srgbClr>
              </a:prstShdw>
            </a:effec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4827" name="Rectangle 11"/>
          <p:cNvSpPr>
            <a:spLocks noChangeArrowheads="1"/>
          </p:cNvSpPr>
          <p:nvPr/>
        </p:nvSpPr>
        <p:spPr bwMode="auto">
          <a:xfrm>
            <a:off x="3733800" y="4800600"/>
            <a:ext cx="1447800" cy="685800"/>
          </a:xfrm>
          <a:prstGeom prst="rect">
            <a:avLst/>
          </a:prstGeom>
          <a:solidFill>
            <a:srgbClr val="008080">
              <a:alpha val="39999"/>
            </a:srgbClr>
          </a:solidFill>
          <a:ln w="9525">
            <a:noFill/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290500" prstMaterial="legacyMatte">
            <a:bevelT w="13500" h="13500" prst="angle"/>
            <a:bevelB w="13500" h="13500" prst="angle"/>
            <a:extrusionClr>
              <a:srgbClr val="008080"/>
            </a:extrusionClr>
          </a:sp3d>
        </p:spPr>
        <p:txBody>
          <a:bodyPr wrap="none" anchor="ctr">
            <a:flatTx/>
          </a:bodyPr>
          <a:lstStyle/>
          <a:p>
            <a:r>
              <a:rPr lang="en-US" sz="1800"/>
              <a:t>Sub Class</a:t>
            </a:r>
          </a:p>
          <a:p>
            <a:r>
              <a:rPr lang="en-US" sz="1800"/>
              <a:t>(Child)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34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1000"/>
                                        <p:tgtEl>
                                          <p:spTgt spid="34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0" grpId="0" animBg="1" autoUpdateAnimBg="0"/>
      <p:bldP spid="34821" grpId="0" animBg="1" autoUpdateAnimBg="0"/>
      <p:bldP spid="34827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cs typeface="Segoe UI" pitchFamily="34" charset="0"/>
              </a:rPr>
              <a:t>Class inheritance</a:t>
            </a:r>
            <a:endParaRPr kumimoji="0" lang="en-US" sz="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 </a:t>
            </a:r>
            <a:r>
              <a:rPr kumimoji="0" lang="en-US" sz="18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 descr="Class Inheritanc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447800"/>
            <a:ext cx="7543800" cy="4953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838200"/>
            <a:ext cx="4419600" cy="1447802"/>
          </a:xfrm>
        </p:spPr>
        <p:txBody>
          <a:bodyPr>
            <a:noAutofit/>
          </a:bodyPr>
          <a:lstStyle/>
          <a:p>
            <a:r>
              <a:rPr lang="en-US" sz="4900" dirty="0" smtClean="0"/>
              <a:t>Deriving Classes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50925" y="1854200"/>
            <a:ext cx="7194550" cy="4287838"/>
          </a:xfrm>
        </p:spPr>
        <p:txBody>
          <a:bodyPr/>
          <a:lstStyle/>
          <a:p>
            <a:pPr>
              <a:buClr>
                <a:schemeClr val="accent2"/>
              </a:buClr>
            </a:pPr>
            <a:r>
              <a:rPr lang="en-GB" dirty="0"/>
              <a:t>Extending Base Classes</a:t>
            </a:r>
          </a:p>
          <a:p>
            <a:pPr>
              <a:buClr>
                <a:schemeClr val="accent2"/>
              </a:buClr>
            </a:pPr>
            <a:r>
              <a:rPr lang="en-GB" dirty="0"/>
              <a:t>Accessing Base </a:t>
            </a:r>
            <a:r>
              <a:rPr lang="en-GB"/>
              <a:t>Class </a:t>
            </a:r>
            <a:r>
              <a:rPr lang="en-GB" smtClean="0"/>
              <a:t>Members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33400"/>
            <a:ext cx="5791200" cy="914402"/>
          </a:xfrm>
        </p:spPr>
        <p:txBody>
          <a:bodyPr/>
          <a:lstStyle/>
          <a:p>
            <a:r>
              <a:rPr lang="en-US" sz="4000" dirty="0" smtClean="0"/>
              <a:t>Extending Base Classes</a:t>
            </a:r>
            <a:endParaRPr lang="en-US" sz="4000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407275" cy="4953000"/>
          </a:xfrm>
        </p:spPr>
        <p:txBody>
          <a:bodyPr>
            <a:normAutofit/>
          </a:bodyPr>
          <a:lstStyle/>
          <a:p>
            <a:r>
              <a:rPr lang="en-GB" dirty="0"/>
              <a:t>Syntax for deriving a class from a base class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US" dirty="0">
                <a:cs typeface="Times New Roman" pitchFamily="18" charset="0"/>
              </a:rPr>
              <a:t>A derived class inherits most elements of its base class</a:t>
            </a:r>
          </a:p>
          <a:p>
            <a:r>
              <a:rPr lang="en-US" dirty="0">
                <a:cs typeface="Times New Roman" pitchFamily="18" charset="0"/>
              </a:rPr>
              <a:t>A derived class cannot be more accessible than its base class  </a:t>
            </a:r>
            <a:endParaRPr lang="en-GB" dirty="0">
              <a:cs typeface="Times New Roman" pitchFamily="18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304800" y="2133600"/>
            <a:ext cx="8401050" cy="2438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CECECE"/>
            </a:outerShdw>
          </a:effectLst>
        </p:spPr>
        <p:txBody>
          <a:bodyPr wrap="none" anchor="ctr"/>
          <a:lstStyle/>
          <a:p>
            <a:r>
              <a:rPr lang="en-US" sz="2000">
                <a:latin typeface="Lucida Sans Typewriter" pitchFamily="49" charset="0"/>
              </a:rPr>
              <a:t>class Token</a:t>
            </a:r>
          </a:p>
          <a:p>
            <a:r>
              <a:rPr lang="en-US" sz="2000">
                <a:latin typeface="Lucida Sans Typewriter" pitchFamily="49" charset="0"/>
              </a:rPr>
              <a:t>{   </a:t>
            </a:r>
          </a:p>
          <a:p>
            <a:r>
              <a:rPr lang="en-US" sz="2000">
                <a:latin typeface="Lucida Sans Typewriter" pitchFamily="49" charset="0"/>
              </a:rPr>
              <a:t>    ...</a:t>
            </a:r>
          </a:p>
          <a:p>
            <a:r>
              <a:rPr lang="en-US" sz="2000">
                <a:latin typeface="Lucida Sans Typewriter" pitchFamily="49" charset="0"/>
              </a:rPr>
              <a:t>}</a:t>
            </a:r>
          </a:p>
          <a:p>
            <a:r>
              <a:rPr lang="en-US" sz="2000">
                <a:latin typeface="Lucida Sans Typewriter" pitchFamily="49" charset="0"/>
              </a:rPr>
              <a:t>class CommentToken: Token</a:t>
            </a:r>
          </a:p>
          <a:p>
            <a:r>
              <a:rPr lang="en-US" sz="2000">
                <a:latin typeface="Lucida Sans Typewriter" pitchFamily="49" charset="0"/>
              </a:rPr>
              <a:t>{</a:t>
            </a:r>
          </a:p>
          <a:p>
            <a:r>
              <a:rPr lang="en-US" sz="2000">
                <a:latin typeface="Lucida Sans Typewriter" pitchFamily="49" charset="0"/>
              </a:rPr>
              <a:t>    ...</a:t>
            </a:r>
          </a:p>
          <a:p>
            <a:r>
              <a:rPr lang="en-US" sz="2000">
                <a:latin typeface="Lucida Sans Typewriter" pitchFamily="49" charset="0"/>
              </a:rPr>
              <a:t>}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0" name="Text Box 15"/>
          <p:cNvSpPr txBox="1">
            <a:spLocks noChangeArrowheads="1"/>
          </p:cNvSpPr>
          <p:nvPr/>
        </p:nvSpPr>
        <p:spPr bwMode="auto">
          <a:xfrm>
            <a:off x="2133600" y="2314575"/>
            <a:ext cx="1295400" cy="336550"/>
          </a:xfrm>
          <a:prstGeom prst="rect">
            <a:avLst/>
          </a:prstGeom>
          <a:gradFill rotWithShape="0">
            <a:gsLst>
              <a:gs pos="0">
                <a:srgbClr val="6699FF">
                  <a:gamma/>
                  <a:shade val="46275"/>
                  <a:invGamma/>
                </a:srgbClr>
              </a:gs>
              <a:gs pos="50000">
                <a:srgbClr val="6699FF"/>
              </a:gs>
              <a:gs pos="100000">
                <a:srgbClr val="6699FF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rgbClr val="C0C0C0"/>
            </a:outerShdw>
          </a:effectLst>
        </p:spPr>
        <p:txBody>
          <a:bodyPr wrap="none" lIns="45720" rIns="45720" anchor="ctr"/>
          <a:lstStyle/>
          <a:p>
            <a:pPr algn="ctr"/>
            <a:r>
              <a:rPr lang="en-GB" sz="16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Derived class</a:t>
            </a:r>
          </a:p>
        </p:txBody>
      </p:sp>
      <p:sp>
        <p:nvSpPr>
          <p:cNvPr id="11" name="Text Box 19"/>
          <p:cNvSpPr txBox="1">
            <a:spLocks noChangeArrowheads="1"/>
          </p:cNvSpPr>
          <p:nvPr/>
        </p:nvSpPr>
        <p:spPr bwMode="auto">
          <a:xfrm>
            <a:off x="3733800" y="2314575"/>
            <a:ext cx="1295400" cy="336550"/>
          </a:xfrm>
          <a:prstGeom prst="rect">
            <a:avLst/>
          </a:prstGeom>
          <a:gradFill rotWithShape="0">
            <a:gsLst>
              <a:gs pos="0">
                <a:srgbClr val="6699FF">
                  <a:gamma/>
                  <a:shade val="46275"/>
                  <a:invGamma/>
                </a:srgbClr>
              </a:gs>
              <a:gs pos="50000">
                <a:srgbClr val="6699FF"/>
              </a:gs>
              <a:gs pos="100000">
                <a:srgbClr val="6699FF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rgbClr val="C0C0C0"/>
            </a:outerShdw>
          </a:effectLst>
        </p:spPr>
        <p:txBody>
          <a:bodyPr wrap="none" lIns="45720" rIns="45720" anchor="ctr"/>
          <a:lstStyle/>
          <a:p>
            <a:pPr algn="ctr"/>
            <a:r>
              <a:rPr lang="en-GB" sz="16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Base class</a:t>
            </a:r>
          </a:p>
        </p:txBody>
      </p:sp>
      <p:sp>
        <p:nvSpPr>
          <p:cNvPr id="12" name="Text Box 22"/>
          <p:cNvSpPr txBox="1">
            <a:spLocks noChangeArrowheads="1"/>
          </p:cNvSpPr>
          <p:nvPr/>
        </p:nvSpPr>
        <p:spPr bwMode="auto">
          <a:xfrm>
            <a:off x="2819400" y="3854450"/>
            <a:ext cx="762000" cy="336550"/>
          </a:xfrm>
          <a:prstGeom prst="rect">
            <a:avLst/>
          </a:prstGeom>
          <a:gradFill rotWithShape="0">
            <a:gsLst>
              <a:gs pos="0">
                <a:srgbClr val="6699FF">
                  <a:gamma/>
                  <a:shade val="46275"/>
                  <a:invGamma/>
                </a:srgbClr>
              </a:gs>
              <a:gs pos="50000">
                <a:srgbClr val="6699FF"/>
              </a:gs>
              <a:gs pos="100000">
                <a:srgbClr val="6699FF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rgbClr val="C0C0C0"/>
            </a:outerShdw>
          </a:effectLst>
        </p:spPr>
        <p:txBody>
          <a:bodyPr wrap="none" lIns="45720" rIns="45720" anchor="ctr"/>
          <a:lstStyle/>
          <a:p>
            <a:pPr algn="ctr"/>
            <a:r>
              <a:rPr lang="en-GB" sz="16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Colon</a:t>
            </a:r>
          </a:p>
        </p:txBody>
      </p:sp>
      <p:sp>
        <p:nvSpPr>
          <p:cNvPr id="13" name="Line 24"/>
          <p:cNvSpPr>
            <a:spLocks noChangeShapeType="1"/>
          </p:cNvSpPr>
          <p:nvPr/>
        </p:nvSpPr>
        <p:spPr bwMode="auto">
          <a:xfrm flipV="1">
            <a:off x="3057525" y="3400425"/>
            <a:ext cx="15240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" name="Line 26"/>
          <p:cNvSpPr>
            <a:spLocks noChangeShapeType="1"/>
          </p:cNvSpPr>
          <p:nvPr/>
        </p:nvSpPr>
        <p:spPr bwMode="auto">
          <a:xfrm rot="10800000" flipV="1">
            <a:off x="3990975" y="2647950"/>
            <a:ext cx="15240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" name="Line 27"/>
          <p:cNvSpPr>
            <a:spLocks noChangeShapeType="1"/>
          </p:cNvSpPr>
          <p:nvPr/>
        </p:nvSpPr>
        <p:spPr bwMode="auto">
          <a:xfrm rot="10800000" flipV="1">
            <a:off x="2667000" y="2647950"/>
            <a:ext cx="15240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139</TotalTime>
  <Words>425</Words>
  <Application>Microsoft Office PowerPoint</Application>
  <PresentationFormat>On-screen Show (4:3)</PresentationFormat>
  <Paragraphs>127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Flow</vt:lpstr>
      <vt:lpstr>Inheritance</vt:lpstr>
      <vt:lpstr>Inheritance</vt:lpstr>
      <vt:lpstr>Inheritance </vt:lpstr>
      <vt:lpstr>Slide 4</vt:lpstr>
      <vt:lpstr>Types of Inheritance </vt:lpstr>
      <vt:lpstr>Types of Inheritance </vt:lpstr>
      <vt:lpstr>Examples </vt:lpstr>
      <vt:lpstr>Deriving Classes  </vt:lpstr>
      <vt:lpstr>Extending Base Classes</vt:lpstr>
      <vt:lpstr>Slide 10</vt:lpstr>
      <vt:lpstr>Slide 11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Inheritance</dc:title>
  <dc:creator>Rohit</dc:creator>
  <cp:lastModifiedBy>admin</cp:lastModifiedBy>
  <cp:revision>17</cp:revision>
  <dcterms:created xsi:type="dcterms:W3CDTF">2006-08-16T00:00:00Z</dcterms:created>
  <dcterms:modified xsi:type="dcterms:W3CDTF">2014-03-11T04:26:21Z</dcterms:modified>
</cp:coreProperties>
</file>