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6"/>
  </p:notesMasterIdLst>
  <p:handoutMasterIdLst>
    <p:handoutMasterId r:id="rId27"/>
  </p:handoutMasterIdLst>
  <p:sldIdLst>
    <p:sldId id="571" r:id="rId13"/>
    <p:sldId id="652" r:id="rId14"/>
    <p:sldId id="577" r:id="rId15"/>
    <p:sldId id="653" r:id="rId16"/>
    <p:sldId id="654" r:id="rId17"/>
    <p:sldId id="655" r:id="rId18"/>
    <p:sldId id="656" r:id="rId19"/>
    <p:sldId id="659" r:id="rId20"/>
    <p:sldId id="660" r:id="rId21"/>
    <p:sldId id="658" r:id="rId22"/>
    <p:sldId id="657" r:id="rId23"/>
    <p:sldId id="661" r:id="rId24"/>
    <p:sldId id="603" r:id="rId25"/>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varScale="1">
        <p:scale>
          <a:sx n="71" d="100"/>
          <a:sy n="71" d="100"/>
        </p:scale>
        <p:origin x="858" y="78"/>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12/08/2023</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12/08/2023</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33800"/>
            <a:ext cx="9220200" cy="838200"/>
          </a:xfrm>
        </p:spPr>
        <p:txBody>
          <a:bodyPr/>
          <a:lstStyle/>
          <a:p>
            <a:r>
              <a:rPr lang="en-US" dirty="0"/>
              <a:t>            </a:t>
            </a:r>
            <a:br>
              <a:rPr lang="en-US" dirty="0"/>
            </a:br>
            <a:r>
              <a:rPr lang="en-US" dirty="0"/>
              <a:t>	</a:t>
            </a:r>
            <a:br>
              <a:rPr lang="en-US" dirty="0"/>
            </a:br>
            <a:r>
              <a:rPr lang="en-US" dirty="0"/>
              <a:t>	        Major Project  IA -2  </a:t>
            </a:r>
            <a:br>
              <a:rPr lang="en-US" dirty="0"/>
            </a:br>
            <a:r>
              <a:rPr lang="en-US" dirty="0"/>
              <a:t>           </a:t>
            </a:r>
            <a:r>
              <a:rPr lang="en-US" sz="3200" dirty="0"/>
              <a:t>Master of  Science in Computer Science  </a:t>
            </a:r>
            <a:r>
              <a:rPr lang="en-US" sz="2900" dirty="0"/>
              <a:t>	</a:t>
            </a:r>
            <a:r>
              <a:rPr lang="en-US" sz="3000" dirty="0"/>
              <a:t>		</a:t>
            </a:r>
            <a:br>
              <a:rPr lang="en-US" sz="3000" dirty="0"/>
            </a:br>
            <a:r>
              <a:rPr lang="en-US" sz="3000" dirty="0"/>
              <a:t>                        IV Semester – 2023</a:t>
            </a:r>
            <a:br>
              <a:rPr lang="en-US" sz="3000" dirty="0"/>
            </a:br>
            <a:br>
              <a:rPr lang="en-US" dirty="0"/>
            </a:br>
            <a:r>
              <a:rPr lang="en-US" dirty="0"/>
              <a:t>       </a:t>
            </a:r>
          </a:p>
        </p:txBody>
      </p:sp>
      <p:sp>
        <p:nvSpPr>
          <p:cNvPr id="3" name="Text Placeholder 2"/>
          <p:cNvSpPr>
            <a:spLocks noGrp="1"/>
          </p:cNvSpPr>
          <p:nvPr>
            <p:ph type="body" sz="quarter" idx="10"/>
          </p:nvPr>
        </p:nvSpPr>
        <p:spPr>
          <a:xfrm>
            <a:off x="228600" y="5334000"/>
            <a:ext cx="8763000" cy="990600"/>
          </a:xfrm>
        </p:spPr>
        <p:txBody>
          <a:bodyPr/>
          <a:lstStyle/>
          <a:p>
            <a:r>
              <a:rPr lang="en-US" dirty="0"/>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4B41D6-AE9A-0EAD-B1B2-DF8020D03CEF}"/>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DD833AE5-D7E7-CD87-2317-585BDFC89DEE}"/>
              </a:ext>
            </a:extLst>
          </p:cNvPr>
          <p:cNvSpPr>
            <a:spLocks noGrp="1"/>
          </p:cNvSpPr>
          <p:nvPr>
            <p:ph type="title"/>
          </p:nvPr>
        </p:nvSpPr>
        <p:spPr/>
        <p:txBody>
          <a:bodyPr/>
          <a:lstStyle/>
          <a:p>
            <a:r>
              <a:rPr lang="en-US" dirty="0"/>
              <a:t>7.conclusion</a:t>
            </a:r>
            <a:endParaRPr lang="en-IN" dirty="0"/>
          </a:p>
        </p:txBody>
      </p:sp>
      <p:sp>
        <p:nvSpPr>
          <p:cNvPr id="4" name="Text Placeholder 3">
            <a:extLst>
              <a:ext uri="{FF2B5EF4-FFF2-40B4-BE49-F238E27FC236}">
                <a16:creationId xmlns:a16="http://schemas.microsoft.com/office/drawing/2014/main" id="{F57AF7B5-ECCB-2444-D6E6-C5705D9E4A7E}"/>
              </a:ext>
            </a:extLst>
          </p:cNvPr>
          <p:cNvSpPr>
            <a:spLocks noGrp="1"/>
          </p:cNvSpPr>
          <p:nvPr>
            <p:ph type="body" sz="quarter" idx="17"/>
          </p:nvPr>
        </p:nvSpPr>
        <p:spPr>
          <a:xfrm>
            <a:off x="695400" y="1371600"/>
            <a:ext cx="10801201" cy="4343400"/>
          </a:xfrm>
        </p:spPr>
        <p:txBody>
          <a:bodyPr/>
          <a:lstStyle/>
          <a:p>
            <a:pPr marL="0" indent="0">
              <a:buNone/>
            </a:pPr>
            <a:r>
              <a:rPr lang="en-US" b="0" i="0" dirty="0">
                <a:solidFill>
                  <a:srgbClr val="374151"/>
                </a:solidFill>
                <a:effectLst/>
                <a:latin typeface="Söhne"/>
              </a:rPr>
              <a:t>In conclusion, the application of deep learning models to human activity recognition holds great promise in various domains, ranging from healthcare and sports to security and industrial settings. Through continuous research and innovation, these models have demonstrated significant advancements in accurately identifying and categorizing human activities from various data sources, such as video, audio, and sensor inputs.</a:t>
            </a:r>
            <a:endParaRPr lang="en-IN" dirty="0"/>
          </a:p>
        </p:txBody>
      </p:sp>
    </p:spTree>
    <p:extLst>
      <p:ext uri="{BB962C8B-B14F-4D97-AF65-F5344CB8AC3E}">
        <p14:creationId xmlns:p14="http://schemas.microsoft.com/office/powerpoint/2010/main" val="277976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4307AF-24ED-1408-8C7B-74B1C2C746E9}"/>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063B1BAC-4449-9082-7272-CAEB325414D7}"/>
              </a:ext>
            </a:extLst>
          </p:cNvPr>
          <p:cNvSpPr>
            <a:spLocks noGrp="1"/>
          </p:cNvSpPr>
          <p:nvPr>
            <p:ph type="title"/>
          </p:nvPr>
        </p:nvSpPr>
        <p:spPr/>
        <p:txBody>
          <a:bodyPr/>
          <a:lstStyle/>
          <a:p>
            <a:r>
              <a:rPr lang="en-US" dirty="0"/>
              <a:t>8.Future enhancement</a:t>
            </a:r>
            <a:endParaRPr lang="en-IN" dirty="0"/>
          </a:p>
        </p:txBody>
      </p:sp>
      <p:sp>
        <p:nvSpPr>
          <p:cNvPr id="4" name="Text Placeholder 3">
            <a:extLst>
              <a:ext uri="{FF2B5EF4-FFF2-40B4-BE49-F238E27FC236}">
                <a16:creationId xmlns:a16="http://schemas.microsoft.com/office/drawing/2014/main" id="{511C5D4F-B2F7-2233-E5AC-619F0179FD84}"/>
              </a:ext>
            </a:extLst>
          </p:cNvPr>
          <p:cNvSpPr>
            <a:spLocks noGrp="1"/>
          </p:cNvSpPr>
          <p:nvPr>
            <p:ph type="body" sz="quarter" idx="17"/>
          </p:nvPr>
        </p:nvSpPr>
        <p:spPr/>
        <p:txBody>
          <a:bodyPr/>
          <a:lstStyle/>
          <a:p>
            <a:r>
              <a:rPr lang="en-IN" b="1" i="0" dirty="0" err="1">
                <a:solidFill>
                  <a:schemeClr val="tx1"/>
                </a:solidFill>
                <a:effectLst/>
                <a:latin typeface="Söhne"/>
              </a:rPr>
              <a:t>Spatio</a:t>
            </a:r>
            <a:r>
              <a:rPr lang="en-IN" b="1" i="0" dirty="0">
                <a:solidFill>
                  <a:schemeClr val="tx1"/>
                </a:solidFill>
                <a:effectLst/>
                <a:latin typeface="Söhne"/>
              </a:rPr>
              <a:t>-Temporal Hierarchies</a:t>
            </a:r>
          </a:p>
          <a:p>
            <a:r>
              <a:rPr lang="en-IN" b="1" i="0" dirty="0">
                <a:solidFill>
                  <a:schemeClr val="tx1"/>
                </a:solidFill>
                <a:effectLst/>
                <a:latin typeface="Söhne"/>
              </a:rPr>
              <a:t>Long-Term </a:t>
            </a:r>
            <a:r>
              <a:rPr lang="en-IN" b="1" i="0">
                <a:solidFill>
                  <a:schemeClr val="tx1"/>
                </a:solidFill>
                <a:effectLst/>
                <a:latin typeface="Söhne"/>
              </a:rPr>
              <a:t>Temporal Modelling</a:t>
            </a:r>
            <a:endParaRPr lang="en-IN" b="1" i="0" dirty="0">
              <a:solidFill>
                <a:schemeClr val="tx1"/>
              </a:solidFill>
              <a:effectLst/>
              <a:latin typeface="Söhne"/>
            </a:endParaRPr>
          </a:p>
          <a:p>
            <a:r>
              <a:rPr lang="en-IN" b="1" i="0" dirty="0">
                <a:solidFill>
                  <a:schemeClr val="tx1"/>
                </a:solidFill>
                <a:effectLst/>
                <a:latin typeface="Söhne"/>
              </a:rPr>
              <a:t>Few-Shot and Zero-Shot Learning</a:t>
            </a:r>
          </a:p>
          <a:p>
            <a:r>
              <a:rPr lang="en-IN" b="1" i="0" dirty="0">
                <a:solidFill>
                  <a:schemeClr val="tx1"/>
                </a:solidFill>
                <a:effectLst/>
                <a:latin typeface="Söhne"/>
              </a:rPr>
              <a:t>Self-Supervised Learning</a:t>
            </a:r>
          </a:p>
          <a:p>
            <a:r>
              <a:rPr lang="en-IN" b="1" i="0" dirty="0">
                <a:solidFill>
                  <a:schemeClr val="tx1"/>
                </a:solidFill>
                <a:effectLst/>
                <a:latin typeface="Söhne"/>
              </a:rPr>
              <a:t>Multi-Modal Learning</a:t>
            </a:r>
          </a:p>
          <a:p>
            <a:r>
              <a:rPr lang="en-IN" b="1" i="0" dirty="0">
                <a:solidFill>
                  <a:schemeClr val="tx1"/>
                </a:solidFill>
                <a:effectLst/>
                <a:latin typeface="Söhne"/>
              </a:rPr>
              <a:t>Long-Term Dependencies</a:t>
            </a:r>
          </a:p>
          <a:p>
            <a:r>
              <a:rPr lang="en-IN" b="1" i="0" dirty="0">
                <a:solidFill>
                  <a:schemeClr val="tx1"/>
                </a:solidFill>
                <a:effectLst/>
                <a:latin typeface="Söhne"/>
              </a:rPr>
              <a:t>Transfer Learning and Pre-training</a:t>
            </a:r>
          </a:p>
          <a:p>
            <a:r>
              <a:rPr lang="en-IN" b="1" i="0" dirty="0">
                <a:solidFill>
                  <a:schemeClr val="tx1"/>
                </a:solidFill>
                <a:effectLst/>
                <a:latin typeface="Söhne"/>
              </a:rPr>
              <a:t>Data Augmentation</a:t>
            </a:r>
            <a:endParaRPr lang="en-IN" dirty="0">
              <a:solidFill>
                <a:schemeClr val="tx1"/>
              </a:solidFill>
            </a:endParaRPr>
          </a:p>
        </p:txBody>
      </p:sp>
    </p:spTree>
    <p:extLst>
      <p:ext uri="{BB962C8B-B14F-4D97-AF65-F5344CB8AC3E}">
        <p14:creationId xmlns:p14="http://schemas.microsoft.com/office/powerpoint/2010/main" val="416010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04E120-38F3-5F13-C553-11A6DE9E3CA4}"/>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80247586-FBDE-6A33-33E1-D18B847A6A50}"/>
              </a:ext>
            </a:extLst>
          </p:cNvPr>
          <p:cNvSpPr>
            <a:spLocks noGrp="1"/>
          </p:cNvSpPr>
          <p:nvPr>
            <p:ph type="title"/>
          </p:nvPr>
        </p:nvSpPr>
        <p:spPr/>
        <p:txBody>
          <a:bodyPr/>
          <a:lstStyle/>
          <a:p>
            <a:r>
              <a:rPr lang="en-US" dirty="0"/>
              <a:t>9.Research paper </a:t>
            </a:r>
            <a:endParaRPr lang="en-IN" dirty="0"/>
          </a:p>
        </p:txBody>
      </p:sp>
      <p:sp>
        <p:nvSpPr>
          <p:cNvPr id="4" name="Text Placeholder 3">
            <a:extLst>
              <a:ext uri="{FF2B5EF4-FFF2-40B4-BE49-F238E27FC236}">
                <a16:creationId xmlns:a16="http://schemas.microsoft.com/office/drawing/2014/main" id="{75AFC242-EE28-4847-2924-3A72AA6A0CEB}"/>
              </a:ext>
            </a:extLst>
          </p:cNvPr>
          <p:cNvSpPr>
            <a:spLocks noGrp="1"/>
          </p:cNvSpPr>
          <p:nvPr>
            <p:ph type="body" sz="quarter" idx="17"/>
          </p:nvPr>
        </p:nvSpPr>
        <p:spPr>
          <a:xfrm>
            <a:off x="695400" y="1600200"/>
            <a:ext cx="10801201" cy="3962400"/>
          </a:xfrm>
        </p:spPr>
        <p:txBody>
          <a:bodyPr/>
          <a:lstStyle/>
          <a:p>
            <a:pPr marL="0" indent="0">
              <a:buNone/>
            </a:pPr>
            <a:r>
              <a:rPr lang="en-US" sz="2800" dirty="0">
                <a:solidFill>
                  <a:schemeClr val="accent2"/>
                </a:solidFill>
              </a:rPr>
              <a:t>Title</a:t>
            </a:r>
            <a:r>
              <a:rPr lang="en-US" sz="2800" dirty="0">
                <a:solidFill>
                  <a:schemeClr val="tx1"/>
                </a:solidFill>
              </a:rPr>
              <a:t>: </a:t>
            </a:r>
            <a:r>
              <a:rPr lang="en-US" dirty="0">
                <a:solidFill>
                  <a:schemeClr val="tx1"/>
                </a:solidFill>
              </a:rPr>
              <a:t>Machine Learning Based Systematic Approach For Timely Detection Of Leukemia.</a:t>
            </a:r>
          </a:p>
          <a:p>
            <a:pPr marL="0" indent="0">
              <a:buNone/>
            </a:pPr>
            <a:r>
              <a:rPr lang="en-US" sz="2800" dirty="0">
                <a:solidFill>
                  <a:schemeClr val="accent2"/>
                </a:solidFill>
              </a:rPr>
              <a:t>Paper ID</a:t>
            </a:r>
            <a:r>
              <a:rPr lang="en-US" sz="2800" dirty="0">
                <a:solidFill>
                  <a:schemeClr val="tx1"/>
                </a:solidFill>
              </a:rPr>
              <a:t>: </a:t>
            </a:r>
            <a:r>
              <a:rPr lang="en-US" dirty="0">
                <a:solidFill>
                  <a:schemeClr val="tx1"/>
                </a:solidFill>
              </a:rPr>
              <a:t>ICICTA-129</a:t>
            </a:r>
          </a:p>
          <a:p>
            <a:pPr marL="0" indent="0">
              <a:buNone/>
            </a:pPr>
            <a:r>
              <a:rPr lang="en-US" sz="2800" dirty="0">
                <a:solidFill>
                  <a:schemeClr val="accent2"/>
                </a:solidFill>
              </a:rPr>
              <a:t>Publication Details</a:t>
            </a:r>
            <a:r>
              <a:rPr lang="en-US" sz="2800" dirty="0">
                <a:solidFill>
                  <a:schemeClr val="tx1"/>
                </a:solidFill>
              </a:rPr>
              <a:t>: </a:t>
            </a:r>
            <a:r>
              <a:rPr lang="en-US" dirty="0">
                <a:solidFill>
                  <a:schemeClr val="tx1"/>
                </a:solidFill>
              </a:rPr>
              <a:t>ICICTA-2023</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sz="2800" dirty="0">
              <a:solidFill>
                <a:schemeClr val="accent2"/>
              </a:solidFill>
            </a:endParaRP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8785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6" name="Rectangle 5"/>
          <p:cNvSpPr/>
          <p:nvPr/>
        </p:nvSpPr>
        <p:spPr>
          <a:xfrm>
            <a:off x="2438400" y="381000"/>
            <a:ext cx="6096000" cy="1569660"/>
          </a:xfrm>
          <a:prstGeom prst="rect">
            <a:avLst/>
          </a:prstGeom>
        </p:spPr>
        <p:txBody>
          <a:bodyPr>
            <a:spAutoFit/>
          </a:bodyPr>
          <a:lstStyle/>
          <a:p>
            <a:pPr algn="ctr"/>
            <a:r>
              <a:rPr lang="en-US" sz="2400" dirty="0"/>
              <a:t>A  PROJECT REPORT </a:t>
            </a:r>
            <a:br>
              <a:rPr lang="en-US" sz="2400" dirty="0"/>
            </a:br>
            <a:r>
              <a:rPr lang="en-US" sz="2400" dirty="0"/>
              <a:t> ON</a:t>
            </a:r>
            <a:br>
              <a:rPr lang="en-US" sz="2400" dirty="0"/>
            </a:br>
            <a:r>
              <a:rPr lang="en-US" sz="2400" dirty="0"/>
              <a:t>Human Activity Recognition Using Deep Learning Models</a:t>
            </a:r>
            <a:endParaRPr lang="en-IN" sz="2400" dirty="0"/>
          </a:p>
        </p:txBody>
      </p:sp>
      <p:sp>
        <p:nvSpPr>
          <p:cNvPr id="7" name="TextBox 6"/>
          <p:cNvSpPr txBox="1"/>
          <p:nvPr/>
        </p:nvSpPr>
        <p:spPr>
          <a:xfrm>
            <a:off x="3086100" y="1905000"/>
            <a:ext cx="5219700" cy="369332"/>
          </a:xfrm>
          <a:prstGeom prst="rect">
            <a:avLst/>
          </a:prstGeom>
          <a:noFill/>
        </p:spPr>
        <p:txBody>
          <a:bodyPr wrap="square" rtlCol="0">
            <a:spAutoFit/>
          </a:bodyPr>
          <a:lstStyle/>
          <a:p>
            <a:pPr algn="ctr"/>
            <a:r>
              <a:rPr lang="en-US" dirty="0"/>
              <a:t>Submitted  IA-2 Project report  completion of  MSc    </a:t>
            </a:r>
          </a:p>
        </p:txBody>
      </p:sp>
      <p:sp>
        <p:nvSpPr>
          <p:cNvPr id="8" name="Subtitle 2"/>
          <p:cNvSpPr txBox="1">
            <a:spLocks/>
          </p:cNvSpPr>
          <p:nvPr/>
        </p:nvSpPr>
        <p:spPr>
          <a:xfrm>
            <a:off x="2667000" y="2875002"/>
            <a:ext cx="6096000" cy="2133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2060"/>
                </a:solidFill>
              </a:rPr>
              <a:t>Presented by:</a:t>
            </a:r>
          </a:p>
          <a:p>
            <a:pPr marL="0" indent="0" algn="ctr">
              <a:buNone/>
            </a:pPr>
            <a:r>
              <a:rPr lang="en-US" sz="1600" dirty="0"/>
              <a:t>Mr./Ms. G Avinash	</a:t>
            </a:r>
          </a:p>
          <a:p>
            <a:pPr marL="0" indent="0">
              <a:buNone/>
            </a:pPr>
            <a:r>
              <a:rPr lang="en-US" sz="1600" dirty="0"/>
              <a:t>                                                  SRN: R21DG012</a:t>
            </a:r>
          </a:p>
          <a:p>
            <a:endParaRPr lang="en-US" sz="1600" dirty="0">
              <a:solidFill>
                <a:srgbClr val="C00000"/>
              </a:solidFill>
            </a:endParaRPr>
          </a:p>
          <a:p>
            <a:pPr marL="0" indent="0">
              <a:buNone/>
            </a:pPr>
            <a:r>
              <a:rPr lang="en-US" sz="1600" dirty="0">
                <a:solidFill>
                  <a:srgbClr val="7030A0"/>
                </a:solidFill>
              </a:rPr>
              <a:t>Internal Guide	:  Prof. Mohammed Mueen Pasha</a:t>
            </a:r>
          </a:p>
          <a:p>
            <a:pPr marL="0" indent="0">
              <a:buNone/>
            </a:pPr>
            <a:r>
              <a:rPr lang="en-US" sz="1600" dirty="0">
                <a:solidFill>
                  <a:srgbClr val="7030A0"/>
                </a:solidFill>
              </a:rPr>
              <a:t>External Guide             : Ranjith Mohan</a:t>
            </a:r>
          </a:p>
        </p:txBody>
      </p:sp>
    </p:spTree>
    <p:extLst>
      <p:ext uri="{BB962C8B-B14F-4D97-AF65-F5344CB8AC3E}">
        <p14:creationId xmlns:p14="http://schemas.microsoft.com/office/powerpoint/2010/main" val="1667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09600" y="279161"/>
            <a:ext cx="6211927" cy="838202"/>
          </a:xfrm>
        </p:spPr>
        <p:txBody>
          <a:bodyPr/>
          <a:lstStyle/>
          <a:p>
            <a:r>
              <a:rPr lang="en-US" b="1" dirty="0">
                <a:solidFill>
                  <a:srgbClr val="FF0000"/>
                </a:solidFill>
              </a:rPr>
              <a:t>Agenda</a:t>
            </a:r>
          </a:p>
        </p:txBody>
      </p:sp>
      <p:sp>
        <p:nvSpPr>
          <p:cNvPr id="6" name="Content Placeholder 2"/>
          <p:cNvSpPr>
            <a:spLocks noGrp="1"/>
          </p:cNvSpPr>
          <p:nvPr>
            <p:ph type="body" sz="quarter" idx="17"/>
          </p:nvPr>
        </p:nvSpPr>
        <p:spPr>
          <a:xfrm>
            <a:off x="834874" y="1143000"/>
            <a:ext cx="10801201" cy="4320480"/>
          </a:xfrm>
        </p:spPr>
        <p:txBody>
          <a:bodyPr>
            <a:normAutofit/>
          </a:bodyPr>
          <a:lstStyle/>
          <a:p>
            <a:pPr>
              <a:lnSpc>
                <a:spcPct val="150000"/>
              </a:lnSpc>
              <a:spcAft>
                <a:spcPts val="600"/>
              </a:spcAft>
            </a:pPr>
            <a:r>
              <a:rPr lang="en-US" sz="1400" dirty="0"/>
              <a:t>Global Certification ( Attach soft copy certificate )</a:t>
            </a:r>
          </a:p>
          <a:p>
            <a:pPr>
              <a:lnSpc>
                <a:spcPct val="150000"/>
              </a:lnSpc>
              <a:spcAft>
                <a:spcPts val="600"/>
              </a:spcAft>
            </a:pPr>
            <a:r>
              <a:rPr lang="en-US" sz="1400" dirty="0"/>
              <a:t>Internship Certificate  </a:t>
            </a:r>
          </a:p>
          <a:p>
            <a:pPr>
              <a:lnSpc>
                <a:spcPct val="150000"/>
              </a:lnSpc>
              <a:spcAft>
                <a:spcPts val="600"/>
              </a:spcAft>
            </a:pPr>
            <a:r>
              <a:rPr lang="en-US" sz="1400" dirty="0"/>
              <a:t>Project  -Architecture diagram </a:t>
            </a:r>
          </a:p>
          <a:p>
            <a:pPr>
              <a:lnSpc>
                <a:spcPct val="150000"/>
              </a:lnSpc>
              <a:spcAft>
                <a:spcPts val="600"/>
              </a:spcAft>
            </a:pPr>
            <a:r>
              <a:rPr lang="en-US" sz="1400" dirty="0"/>
              <a:t>Pseudo code </a:t>
            </a:r>
          </a:p>
          <a:p>
            <a:pPr>
              <a:lnSpc>
                <a:spcPct val="150000"/>
              </a:lnSpc>
              <a:spcAft>
                <a:spcPts val="600"/>
              </a:spcAft>
            </a:pPr>
            <a:r>
              <a:rPr lang="en-US" sz="1400" dirty="0"/>
              <a:t> Implementation  </a:t>
            </a:r>
          </a:p>
          <a:p>
            <a:pPr>
              <a:lnSpc>
                <a:spcPct val="150000"/>
              </a:lnSpc>
              <a:spcAft>
                <a:spcPts val="600"/>
              </a:spcAft>
            </a:pPr>
            <a:r>
              <a:rPr lang="en-US" sz="1400" dirty="0"/>
              <a:t>Screen shots  	</a:t>
            </a:r>
          </a:p>
          <a:p>
            <a:pPr>
              <a:lnSpc>
                <a:spcPct val="150000"/>
              </a:lnSpc>
              <a:spcAft>
                <a:spcPts val="600"/>
              </a:spcAft>
            </a:pPr>
            <a:r>
              <a:rPr lang="en-US" sz="1400" dirty="0"/>
              <a:t>Conclusion  </a:t>
            </a:r>
          </a:p>
          <a:p>
            <a:pPr>
              <a:lnSpc>
                <a:spcPct val="150000"/>
              </a:lnSpc>
              <a:spcAft>
                <a:spcPts val="600"/>
              </a:spcAft>
            </a:pPr>
            <a:r>
              <a:rPr lang="en-US" sz="1400" dirty="0"/>
              <a:t>Future Enhancement </a:t>
            </a:r>
          </a:p>
          <a:p>
            <a:pPr>
              <a:lnSpc>
                <a:spcPct val="150000"/>
              </a:lnSpc>
              <a:spcAft>
                <a:spcPts val="600"/>
              </a:spcAft>
            </a:pPr>
            <a:r>
              <a:rPr lang="en-US" sz="1400" dirty="0"/>
              <a:t>Research Paper Details </a:t>
            </a:r>
          </a:p>
          <a:p>
            <a:pPr marL="0" indent="0">
              <a:lnSpc>
                <a:spcPct val="150000"/>
              </a:lnSpc>
              <a:spcAft>
                <a:spcPts val="600"/>
              </a:spcAft>
              <a:buNone/>
            </a:pPr>
            <a:endParaRPr lang="en-US" sz="1400" dirty="0"/>
          </a:p>
          <a:p>
            <a:pPr>
              <a:lnSpc>
                <a:spcPct val="150000"/>
              </a:lnSpc>
              <a:spcAft>
                <a:spcPts val="600"/>
              </a:spcAft>
            </a:pPr>
            <a:endParaRPr lang="en-US" sz="1400" dirty="0"/>
          </a:p>
          <a:p>
            <a:pPr>
              <a:lnSpc>
                <a:spcPct val="150000"/>
              </a:lnSpc>
              <a:spcAft>
                <a:spcPts val="600"/>
              </a:spcAft>
            </a:pPr>
            <a:endParaRPr lang="en-US" sz="1400" dirty="0"/>
          </a:p>
          <a:p>
            <a:pPr marL="0" indent="0">
              <a:buNone/>
            </a:pP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DE61FC-FC38-DE36-4D0A-4F500A59DEF1}"/>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3675340F-1EC8-EFAB-5BFB-F9C05E9C1E87}"/>
              </a:ext>
            </a:extLst>
          </p:cNvPr>
          <p:cNvSpPr>
            <a:spLocks noGrp="1"/>
          </p:cNvSpPr>
          <p:nvPr>
            <p:ph type="title"/>
          </p:nvPr>
        </p:nvSpPr>
        <p:spPr/>
        <p:txBody>
          <a:bodyPr/>
          <a:lstStyle/>
          <a:p>
            <a:r>
              <a:rPr lang="en-US" dirty="0"/>
              <a:t>1.Global certification</a:t>
            </a:r>
            <a:endParaRPr lang="en-IN" dirty="0"/>
          </a:p>
        </p:txBody>
      </p:sp>
      <p:pic>
        <p:nvPicPr>
          <p:cNvPr id="5" name="Picture 4" descr="A certificate of an ethical hacking associate&#10;&#10;Description automatically generated">
            <a:extLst>
              <a:ext uri="{FF2B5EF4-FFF2-40B4-BE49-F238E27FC236}">
                <a16:creationId xmlns:a16="http://schemas.microsoft.com/office/drawing/2014/main" id="{5E329CA2-5399-DD0C-8663-CED92C5FB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95399"/>
            <a:ext cx="8305800" cy="4419601"/>
          </a:xfrm>
          <a:prstGeom prst="rect">
            <a:avLst/>
          </a:prstGeom>
        </p:spPr>
      </p:pic>
    </p:spTree>
    <p:extLst>
      <p:ext uri="{BB962C8B-B14F-4D97-AF65-F5344CB8AC3E}">
        <p14:creationId xmlns:p14="http://schemas.microsoft.com/office/powerpoint/2010/main" val="378684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40DF3E-9B17-051C-EA39-4E1FDD6A41A8}"/>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C8A8E3E5-E087-E55D-6E8F-5702ECF0851A}"/>
              </a:ext>
            </a:extLst>
          </p:cNvPr>
          <p:cNvSpPr>
            <a:spLocks noGrp="1"/>
          </p:cNvSpPr>
          <p:nvPr>
            <p:ph type="title"/>
          </p:nvPr>
        </p:nvSpPr>
        <p:spPr/>
        <p:txBody>
          <a:bodyPr/>
          <a:lstStyle/>
          <a:p>
            <a:r>
              <a:rPr lang="en-US" dirty="0"/>
              <a:t>2.Internship certification</a:t>
            </a:r>
            <a:endParaRPr lang="en-IN" dirty="0"/>
          </a:p>
        </p:txBody>
      </p:sp>
      <p:pic>
        <p:nvPicPr>
          <p:cNvPr id="6" name="Picture 5" descr="A letter with a stamp on it&#10;&#10;Description automatically generated">
            <a:extLst>
              <a:ext uri="{FF2B5EF4-FFF2-40B4-BE49-F238E27FC236}">
                <a16:creationId xmlns:a16="http://schemas.microsoft.com/office/drawing/2014/main" id="{2B350F84-CBE2-8B13-FB18-C6A128B5D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95786"/>
            <a:ext cx="4818669" cy="5853098"/>
          </a:xfrm>
          <a:prstGeom prst="rect">
            <a:avLst/>
          </a:prstGeom>
        </p:spPr>
      </p:pic>
    </p:spTree>
    <p:extLst>
      <p:ext uri="{BB962C8B-B14F-4D97-AF65-F5344CB8AC3E}">
        <p14:creationId xmlns:p14="http://schemas.microsoft.com/office/powerpoint/2010/main" val="89045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FAEADE-07A3-E2A3-C89A-6A2C35BDC328}"/>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2FCBEA53-1C5B-2B44-50F7-AC8974AFFAA9}"/>
              </a:ext>
            </a:extLst>
          </p:cNvPr>
          <p:cNvSpPr>
            <a:spLocks noGrp="1"/>
          </p:cNvSpPr>
          <p:nvPr>
            <p:ph type="title"/>
          </p:nvPr>
        </p:nvSpPr>
        <p:spPr>
          <a:xfrm>
            <a:off x="695400" y="348652"/>
            <a:ext cx="6211927" cy="838202"/>
          </a:xfrm>
        </p:spPr>
        <p:txBody>
          <a:bodyPr/>
          <a:lstStyle/>
          <a:p>
            <a:r>
              <a:rPr lang="en-US" dirty="0"/>
              <a:t>3.Architecture diagram</a:t>
            </a:r>
            <a:endParaRPr lang="en-IN" dirty="0"/>
          </a:p>
        </p:txBody>
      </p:sp>
      <p:sp>
        <p:nvSpPr>
          <p:cNvPr id="6" name="Oval 5">
            <a:extLst>
              <a:ext uri="{FF2B5EF4-FFF2-40B4-BE49-F238E27FC236}">
                <a16:creationId xmlns:a16="http://schemas.microsoft.com/office/drawing/2014/main" id="{C47D1EA7-B8C3-C2C1-8BF2-20C9A56DAAB1}"/>
              </a:ext>
            </a:extLst>
          </p:cNvPr>
          <p:cNvSpPr/>
          <p:nvPr/>
        </p:nvSpPr>
        <p:spPr>
          <a:xfrm>
            <a:off x="1143000" y="1676400"/>
            <a:ext cx="2133600" cy="1143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Set</a:t>
            </a:r>
            <a:endParaRPr lang="en-IN" dirty="0"/>
          </a:p>
        </p:txBody>
      </p:sp>
      <p:sp>
        <p:nvSpPr>
          <p:cNvPr id="8" name="Oval 7">
            <a:extLst>
              <a:ext uri="{FF2B5EF4-FFF2-40B4-BE49-F238E27FC236}">
                <a16:creationId xmlns:a16="http://schemas.microsoft.com/office/drawing/2014/main" id="{B75570A8-0023-71A9-B1C2-CE03119CE662}"/>
              </a:ext>
            </a:extLst>
          </p:cNvPr>
          <p:cNvSpPr/>
          <p:nvPr/>
        </p:nvSpPr>
        <p:spPr>
          <a:xfrm>
            <a:off x="4343400" y="1714500"/>
            <a:ext cx="2133600" cy="1143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14" name="Oval 13">
            <a:extLst>
              <a:ext uri="{FF2B5EF4-FFF2-40B4-BE49-F238E27FC236}">
                <a16:creationId xmlns:a16="http://schemas.microsoft.com/office/drawing/2014/main" id="{643D5E3E-DD41-C522-323D-998CF7A9C672}"/>
              </a:ext>
            </a:extLst>
          </p:cNvPr>
          <p:cNvSpPr/>
          <p:nvPr/>
        </p:nvSpPr>
        <p:spPr>
          <a:xfrm>
            <a:off x="7315200" y="1676400"/>
            <a:ext cx="3276600" cy="1752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Training</a:t>
            </a:r>
          </a:p>
          <a:p>
            <a:pPr algn="ctr"/>
            <a:endParaRPr lang="en-US" dirty="0"/>
          </a:p>
          <a:p>
            <a:pPr algn="ctr"/>
            <a:endParaRPr lang="en-US" dirty="0"/>
          </a:p>
          <a:p>
            <a:pPr algn="ctr"/>
            <a:endParaRPr lang="en-IN" dirty="0"/>
          </a:p>
        </p:txBody>
      </p:sp>
      <p:sp>
        <p:nvSpPr>
          <p:cNvPr id="15" name="Rectangle 14">
            <a:extLst>
              <a:ext uri="{FF2B5EF4-FFF2-40B4-BE49-F238E27FC236}">
                <a16:creationId xmlns:a16="http://schemas.microsoft.com/office/drawing/2014/main" id="{E354E414-071C-EC28-FE89-2076EC91455C}"/>
              </a:ext>
            </a:extLst>
          </p:cNvPr>
          <p:cNvSpPr/>
          <p:nvPr/>
        </p:nvSpPr>
        <p:spPr>
          <a:xfrm>
            <a:off x="8153400" y="2286000"/>
            <a:ext cx="16764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rPr>
              <a:t>LSTM</a:t>
            </a:r>
          </a:p>
          <a:p>
            <a:pPr algn="ctr"/>
            <a:r>
              <a:rPr lang="en-US" dirty="0">
                <a:solidFill>
                  <a:schemeClr val="bg2">
                    <a:lumMod val="25000"/>
                  </a:schemeClr>
                </a:solidFill>
              </a:rPr>
              <a:t>CON1D</a:t>
            </a:r>
            <a:endParaRPr lang="en-IN" dirty="0">
              <a:solidFill>
                <a:schemeClr val="bg2">
                  <a:lumMod val="25000"/>
                </a:schemeClr>
              </a:solidFill>
            </a:endParaRPr>
          </a:p>
        </p:txBody>
      </p:sp>
      <p:sp>
        <p:nvSpPr>
          <p:cNvPr id="16" name="Oval 15">
            <a:extLst>
              <a:ext uri="{FF2B5EF4-FFF2-40B4-BE49-F238E27FC236}">
                <a16:creationId xmlns:a16="http://schemas.microsoft.com/office/drawing/2014/main" id="{126DDF7D-8960-9BB8-5677-88BE058017D1}"/>
              </a:ext>
            </a:extLst>
          </p:cNvPr>
          <p:cNvSpPr/>
          <p:nvPr/>
        </p:nvSpPr>
        <p:spPr>
          <a:xfrm>
            <a:off x="7315200" y="4379674"/>
            <a:ext cx="32766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Performance</a:t>
            </a:r>
          </a:p>
          <a:p>
            <a:pPr algn="ctr"/>
            <a:endParaRPr lang="en-US" dirty="0"/>
          </a:p>
          <a:p>
            <a:pPr algn="ctr"/>
            <a:endParaRPr lang="en-US" dirty="0"/>
          </a:p>
          <a:p>
            <a:pPr algn="ctr"/>
            <a:endParaRPr lang="en-IN" dirty="0"/>
          </a:p>
        </p:txBody>
      </p:sp>
      <p:sp>
        <p:nvSpPr>
          <p:cNvPr id="17" name="Rectangle 16">
            <a:extLst>
              <a:ext uri="{FF2B5EF4-FFF2-40B4-BE49-F238E27FC236}">
                <a16:creationId xmlns:a16="http://schemas.microsoft.com/office/drawing/2014/main" id="{798E342D-572E-D085-9AAF-87DDAAFB8EA2}"/>
              </a:ext>
            </a:extLst>
          </p:cNvPr>
          <p:cNvSpPr/>
          <p:nvPr/>
        </p:nvSpPr>
        <p:spPr>
          <a:xfrm>
            <a:off x="8305800" y="5029200"/>
            <a:ext cx="14478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Accuracy</a:t>
            </a:r>
            <a:endParaRPr lang="en-IN" dirty="0">
              <a:solidFill>
                <a:schemeClr val="tx1">
                  <a:lumMod val="85000"/>
                  <a:lumOff val="15000"/>
                </a:schemeClr>
              </a:solidFill>
            </a:endParaRPr>
          </a:p>
        </p:txBody>
      </p:sp>
      <p:cxnSp>
        <p:nvCxnSpPr>
          <p:cNvPr id="19" name="Straight Arrow Connector 18">
            <a:extLst>
              <a:ext uri="{FF2B5EF4-FFF2-40B4-BE49-F238E27FC236}">
                <a16:creationId xmlns:a16="http://schemas.microsoft.com/office/drawing/2014/main" id="{460305E1-7BC9-DA82-220A-6A4CB6944B4F}"/>
              </a:ext>
            </a:extLst>
          </p:cNvPr>
          <p:cNvCxnSpPr>
            <a:stCxn id="6" idx="6"/>
            <a:endCxn id="8" idx="2"/>
          </p:cNvCxnSpPr>
          <p:nvPr/>
        </p:nvCxnSpPr>
        <p:spPr>
          <a:xfrm>
            <a:off x="3276600" y="2247900"/>
            <a:ext cx="10668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6A9C1CE-52C0-6810-71FB-856FFFF25202}"/>
              </a:ext>
            </a:extLst>
          </p:cNvPr>
          <p:cNvCxnSpPr>
            <a:stCxn id="8" idx="6"/>
            <a:endCxn id="14" idx="2"/>
          </p:cNvCxnSpPr>
          <p:nvPr/>
        </p:nvCxnSpPr>
        <p:spPr>
          <a:xfrm>
            <a:off x="6477000" y="2286000"/>
            <a:ext cx="838200" cy="266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5EC616C-BAB9-CD16-6E47-97BE7621DE87}"/>
              </a:ext>
            </a:extLst>
          </p:cNvPr>
          <p:cNvCxnSpPr/>
          <p:nvPr/>
        </p:nvCxnSpPr>
        <p:spPr>
          <a:xfrm flipH="1">
            <a:off x="8521831" y="3651846"/>
            <a:ext cx="12569" cy="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1EAB65B-AEDD-7120-1FDE-61CE32318BA3}"/>
              </a:ext>
            </a:extLst>
          </p:cNvPr>
          <p:cNvCxnSpPr>
            <a:stCxn id="14" idx="4"/>
            <a:endCxn id="16" idx="0"/>
          </p:cNvCxnSpPr>
          <p:nvPr/>
        </p:nvCxnSpPr>
        <p:spPr>
          <a:xfrm>
            <a:off x="8953500" y="3429000"/>
            <a:ext cx="0" cy="950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22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F3ACF2-3A06-5D2F-8813-D92895042F14}"/>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0186D560-E544-493F-7741-464E6A672C8B}"/>
              </a:ext>
            </a:extLst>
          </p:cNvPr>
          <p:cNvSpPr>
            <a:spLocks noGrp="1"/>
          </p:cNvSpPr>
          <p:nvPr>
            <p:ph type="title"/>
          </p:nvPr>
        </p:nvSpPr>
        <p:spPr/>
        <p:txBody>
          <a:bodyPr/>
          <a:lstStyle/>
          <a:p>
            <a:r>
              <a:rPr lang="en-US" dirty="0"/>
              <a:t>4.Pseudo code</a:t>
            </a:r>
            <a:endParaRPr lang="en-IN" dirty="0"/>
          </a:p>
        </p:txBody>
      </p:sp>
      <p:sp>
        <p:nvSpPr>
          <p:cNvPr id="4" name="Text Placeholder 3">
            <a:extLst>
              <a:ext uri="{FF2B5EF4-FFF2-40B4-BE49-F238E27FC236}">
                <a16:creationId xmlns:a16="http://schemas.microsoft.com/office/drawing/2014/main" id="{C22A631B-36B6-D090-063B-C436D7017225}"/>
              </a:ext>
            </a:extLst>
          </p:cNvPr>
          <p:cNvSpPr>
            <a:spLocks noGrp="1"/>
          </p:cNvSpPr>
          <p:nvPr>
            <p:ph type="body" sz="quarter" idx="17"/>
          </p:nvPr>
        </p:nvSpPr>
        <p:spPr>
          <a:xfrm>
            <a:off x="695400" y="1233988"/>
            <a:ext cx="10801201" cy="4633412"/>
          </a:xfrm>
        </p:spPr>
        <p:txBody>
          <a:bodyPr/>
          <a:lstStyle/>
          <a:p>
            <a:r>
              <a:rPr lang="en-US" dirty="0">
                <a:solidFill>
                  <a:schemeClr val="tx1"/>
                </a:solidFill>
              </a:rPr>
              <a:t>Initially taken a dataset of Human Activity.</a:t>
            </a:r>
          </a:p>
          <a:p>
            <a:r>
              <a:rPr lang="en-US" dirty="0">
                <a:solidFill>
                  <a:schemeClr val="tx1"/>
                </a:solidFill>
              </a:rPr>
              <a:t>Data Preprocessing has done for raw data set.</a:t>
            </a:r>
          </a:p>
          <a:p>
            <a:r>
              <a:rPr lang="en-US" dirty="0" err="1">
                <a:solidFill>
                  <a:schemeClr val="tx1"/>
                </a:solidFill>
              </a:rPr>
              <a:t>Splitted</a:t>
            </a:r>
            <a:r>
              <a:rPr lang="en-US" dirty="0">
                <a:solidFill>
                  <a:schemeClr val="tx1"/>
                </a:solidFill>
              </a:rPr>
              <a:t> data set into test and training.</a:t>
            </a:r>
          </a:p>
          <a:p>
            <a:r>
              <a:rPr lang="en-US" dirty="0">
                <a:solidFill>
                  <a:schemeClr val="tx1"/>
                </a:solidFill>
              </a:rPr>
              <a:t>Used  Long-Short-Term-Memory (LSTM) model and Convolutional Neural Network One Dimensional model (1D-CNN).</a:t>
            </a:r>
          </a:p>
          <a:p>
            <a:r>
              <a:rPr lang="en-US" dirty="0">
                <a:solidFill>
                  <a:schemeClr val="tx1"/>
                </a:solidFill>
              </a:rPr>
              <a:t>Models are trained using Human Activity data set.</a:t>
            </a:r>
          </a:p>
          <a:p>
            <a:r>
              <a:rPr lang="en-US" dirty="0">
                <a:solidFill>
                  <a:schemeClr val="tx1"/>
                </a:solidFill>
              </a:rPr>
              <a:t>Noted the accuracy and loss of the both models.</a:t>
            </a:r>
          </a:p>
          <a:p>
            <a:r>
              <a:rPr lang="en-US" dirty="0">
                <a:solidFill>
                  <a:schemeClr val="tx1"/>
                </a:solidFill>
              </a:rPr>
              <a:t>Done Grid search for hyper tuning the model for better accuracy.</a:t>
            </a:r>
            <a:endParaRPr lang="en-IN" dirty="0"/>
          </a:p>
        </p:txBody>
      </p:sp>
    </p:spTree>
    <p:extLst>
      <p:ext uri="{BB962C8B-B14F-4D97-AF65-F5344CB8AC3E}">
        <p14:creationId xmlns:p14="http://schemas.microsoft.com/office/powerpoint/2010/main" val="173410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6B5CB5-BDDF-9DA8-C40B-A169418DBE69}"/>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EDBC5E34-B7CE-C5E2-04B4-5E16C18EE62E}"/>
              </a:ext>
            </a:extLst>
          </p:cNvPr>
          <p:cNvSpPr>
            <a:spLocks noGrp="1"/>
          </p:cNvSpPr>
          <p:nvPr>
            <p:ph type="title"/>
          </p:nvPr>
        </p:nvSpPr>
        <p:spPr/>
        <p:txBody>
          <a:bodyPr/>
          <a:lstStyle/>
          <a:p>
            <a:r>
              <a:rPr lang="en-US" dirty="0"/>
              <a:t>5.implimentation</a:t>
            </a:r>
            <a:endParaRPr lang="en-IN" dirty="0"/>
          </a:p>
        </p:txBody>
      </p:sp>
      <p:pic>
        <p:nvPicPr>
          <p:cNvPr id="6" name="Picture 5" descr="A screenshot of a test&#10;&#10;Description automatically generated">
            <a:extLst>
              <a:ext uri="{FF2B5EF4-FFF2-40B4-BE49-F238E27FC236}">
                <a16:creationId xmlns:a16="http://schemas.microsoft.com/office/drawing/2014/main" id="{73E6CCCA-A710-5A4C-2694-DC2C2CB81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90" y="1828800"/>
            <a:ext cx="6592220" cy="2743200"/>
          </a:xfrm>
          <a:prstGeom prst="rect">
            <a:avLst/>
          </a:prstGeom>
        </p:spPr>
      </p:pic>
    </p:spTree>
    <p:extLst>
      <p:ext uri="{BB962C8B-B14F-4D97-AF65-F5344CB8AC3E}">
        <p14:creationId xmlns:p14="http://schemas.microsoft.com/office/powerpoint/2010/main" val="70966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79B772-49F8-3C03-262C-9A4B97E4A768}"/>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A1D5DA63-FFF7-FFF0-94BD-CEE0F31F55CC}"/>
              </a:ext>
            </a:extLst>
          </p:cNvPr>
          <p:cNvSpPr>
            <a:spLocks noGrp="1"/>
          </p:cNvSpPr>
          <p:nvPr>
            <p:ph type="title"/>
          </p:nvPr>
        </p:nvSpPr>
        <p:spPr/>
        <p:txBody>
          <a:bodyPr/>
          <a:lstStyle/>
          <a:p>
            <a:r>
              <a:rPr lang="en-US" dirty="0"/>
              <a:t>6.Screen shots</a:t>
            </a:r>
            <a:endParaRPr lang="en-IN" dirty="0"/>
          </a:p>
        </p:txBody>
      </p:sp>
      <p:pic>
        <p:nvPicPr>
          <p:cNvPr id="6" name="Picture 5" descr="A blue and yellow rectangular sign&#10;&#10;Description automatically generated">
            <a:extLst>
              <a:ext uri="{FF2B5EF4-FFF2-40B4-BE49-F238E27FC236}">
                <a16:creationId xmlns:a16="http://schemas.microsoft.com/office/drawing/2014/main" id="{E7DDED8C-B679-C021-B411-DAA562FEC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48" y="1233988"/>
            <a:ext cx="3152775" cy="1981200"/>
          </a:xfrm>
          <a:prstGeom prst="rect">
            <a:avLst/>
          </a:prstGeom>
        </p:spPr>
      </p:pic>
      <p:pic>
        <p:nvPicPr>
          <p:cNvPr id="8" name="Picture 7" descr="A graph with different colored squares&#10;&#10;Description automatically generated">
            <a:extLst>
              <a:ext uri="{FF2B5EF4-FFF2-40B4-BE49-F238E27FC236}">
                <a16:creationId xmlns:a16="http://schemas.microsoft.com/office/drawing/2014/main" id="{5C7288CC-BD2C-346C-CA51-564B025EE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266" y="1233988"/>
            <a:ext cx="4315113" cy="2514600"/>
          </a:xfrm>
          <a:prstGeom prst="rect">
            <a:avLst/>
          </a:prstGeom>
        </p:spPr>
      </p:pic>
      <p:pic>
        <p:nvPicPr>
          <p:cNvPr id="10" name="Picture 9" descr="A graph of different colored bars&#10;&#10;Description automatically generated">
            <a:extLst>
              <a:ext uri="{FF2B5EF4-FFF2-40B4-BE49-F238E27FC236}">
                <a16:creationId xmlns:a16="http://schemas.microsoft.com/office/drawing/2014/main" id="{A62CE3B0-CDFB-B554-5ECA-BAAC6CCAE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9022" y="1233988"/>
            <a:ext cx="3494377" cy="2514600"/>
          </a:xfrm>
          <a:prstGeom prst="rect">
            <a:avLst/>
          </a:prstGeom>
        </p:spPr>
      </p:pic>
      <p:pic>
        <p:nvPicPr>
          <p:cNvPr id="12" name="Picture 11" descr="A green and white graph&#10;&#10;Description automatically generated">
            <a:extLst>
              <a:ext uri="{FF2B5EF4-FFF2-40B4-BE49-F238E27FC236}">
                <a16:creationId xmlns:a16="http://schemas.microsoft.com/office/drawing/2014/main" id="{5A53FF30-B938-7BD6-88E4-11DA883E9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848" y="3642813"/>
            <a:ext cx="4772552" cy="2224587"/>
          </a:xfrm>
          <a:prstGeom prst="rect">
            <a:avLst/>
          </a:prstGeom>
        </p:spPr>
      </p:pic>
      <p:pic>
        <p:nvPicPr>
          <p:cNvPr id="14" name="Picture 13" descr="A green and white graph&#10;&#10;Description automatically generated">
            <a:extLst>
              <a:ext uri="{FF2B5EF4-FFF2-40B4-BE49-F238E27FC236}">
                <a16:creationId xmlns:a16="http://schemas.microsoft.com/office/drawing/2014/main" id="{F4FB9176-927E-2D97-1DDC-68FED6C76C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9353" y="3810000"/>
            <a:ext cx="5638799" cy="2057400"/>
          </a:xfrm>
          <a:prstGeom prst="rect">
            <a:avLst/>
          </a:prstGeom>
        </p:spPr>
      </p:pic>
    </p:spTree>
    <p:extLst>
      <p:ext uri="{BB962C8B-B14F-4D97-AF65-F5344CB8AC3E}">
        <p14:creationId xmlns:p14="http://schemas.microsoft.com/office/powerpoint/2010/main" val="2581272769"/>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74916671-0E7D-4594-8037-60C70BF44351}">
  <ds:schemaRefs>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1750</TotalTime>
  <Words>350</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13</vt:i4>
      </vt:variant>
    </vt:vector>
  </HeadingPairs>
  <TitlesOfParts>
    <vt:vector size="26" baseType="lpstr">
      <vt:lpstr>Arial</vt:lpstr>
      <vt:lpstr>Nobel-Book</vt:lpstr>
      <vt:lpstr>Roboto Medium</vt:lpstr>
      <vt:lpstr>Söhne</vt:lpstr>
      <vt:lpstr>REVA REVISED TEMPLATE-1</vt:lpstr>
      <vt:lpstr>Agenda</vt:lpstr>
      <vt:lpstr>Divider</vt:lpstr>
      <vt:lpstr>Media / Video Slide</vt:lpstr>
      <vt:lpstr>Copy Slides</vt:lpstr>
      <vt:lpstr>Copy and Image</vt:lpstr>
      <vt:lpstr>Table &amp; Graphs Slide</vt:lpstr>
      <vt:lpstr>Flow Slides</vt:lpstr>
      <vt:lpstr>Thank You </vt:lpstr>
      <vt:lpstr>                        Major Project  IA -2              Master of  Science in Computer Science                              IV Semester – 2023         </vt:lpstr>
      <vt:lpstr>PowerPoint Presentation</vt:lpstr>
      <vt:lpstr>Agenda</vt:lpstr>
      <vt:lpstr>1.Global certification</vt:lpstr>
      <vt:lpstr>2.Internship certification</vt:lpstr>
      <vt:lpstr>3.Architecture diagram</vt:lpstr>
      <vt:lpstr>4.Pseudo code</vt:lpstr>
      <vt:lpstr>5.implimentation</vt:lpstr>
      <vt:lpstr>6.Screen shots</vt:lpstr>
      <vt:lpstr>7.conclusion</vt:lpstr>
      <vt:lpstr>8.Future enhancement</vt:lpstr>
      <vt:lpstr>9.Research paper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avinash reddy</cp:lastModifiedBy>
  <cp:revision>264</cp:revision>
  <cp:lastPrinted>2018-09-28T07:11:06Z</cp:lastPrinted>
  <dcterms:created xsi:type="dcterms:W3CDTF">2020-08-17T03:18:34Z</dcterms:created>
  <dcterms:modified xsi:type="dcterms:W3CDTF">2023-08-12T05:53:38Z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