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79" r:id="rId4"/>
    <p:sldId id="266" r:id="rId5"/>
    <p:sldId id="267" r:id="rId6"/>
    <p:sldId id="268" r:id="rId7"/>
    <p:sldId id="277" r:id="rId8"/>
    <p:sldId id="262" r:id="rId9"/>
    <p:sldId id="261" r:id="rId10"/>
    <p:sldId id="280" r:id="rId11"/>
    <p:sldId id="281" r:id="rId12"/>
    <p:sldId id="282" r:id="rId13"/>
    <p:sldId id="285" r:id="rId14"/>
    <p:sldId id="283" r:id="rId15"/>
    <p:sldId id="270" r:id="rId16"/>
    <p:sldId id="278" r:id="rId17"/>
    <p:sldId id="284" r:id="rId18"/>
    <p:sldId id="265"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4660"/>
  </p:normalViewPr>
  <p:slideViewPr>
    <p:cSldViewPr>
      <p:cViewPr>
        <p:scale>
          <a:sx n="50" d="100"/>
          <a:sy n="50" d="100"/>
        </p:scale>
        <p:origin x="1301"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000" b="0" i="0">
                <a:solidFill>
                  <a:srgbClr val="4E7386"/>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sp>
        <p:nvSpPr>
          <p:cNvPr id="17" name="bg object 17"/>
          <p:cNvSpPr/>
          <p:nvPr/>
        </p:nvSpPr>
        <p:spPr>
          <a:xfrm>
            <a:off x="9296398" y="1192002"/>
            <a:ext cx="0" cy="7820025"/>
          </a:xfrm>
          <a:custGeom>
            <a:avLst/>
            <a:gdLst/>
            <a:ahLst/>
            <a:cxnLst/>
            <a:rect l="l" t="t" r="r" b="b"/>
            <a:pathLst>
              <a:path h="7820025">
                <a:moveTo>
                  <a:pt x="0" y="0"/>
                </a:moveTo>
                <a:lnTo>
                  <a:pt x="0" y="7819947"/>
                </a:lnTo>
              </a:path>
            </a:pathLst>
          </a:custGeom>
          <a:ln w="76212">
            <a:solidFill>
              <a:srgbClr val="F5A1A1"/>
            </a:solidFill>
          </a:ln>
        </p:spPr>
        <p:txBody>
          <a:bodyPr wrap="square" lIns="0" tIns="0" rIns="0" bIns="0" rtlCol="0"/>
          <a:lstStyle/>
          <a:p>
            <a:endParaRPr/>
          </a:p>
        </p:txBody>
      </p:sp>
      <p:sp>
        <p:nvSpPr>
          <p:cNvPr id="18" name="bg object 18"/>
          <p:cNvSpPr/>
          <p:nvPr/>
        </p:nvSpPr>
        <p:spPr>
          <a:xfrm>
            <a:off x="9182098" y="982419"/>
            <a:ext cx="228600" cy="229235"/>
          </a:xfrm>
          <a:custGeom>
            <a:avLst/>
            <a:gdLst/>
            <a:ahLst/>
            <a:cxnLst/>
            <a:rect l="l" t="t" r="r" b="b"/>
            <a:pathLst>
              <a:path w="228600" h="229234">
                <a:moveTo>
                  <a:pt x="114299" y="0"/>
                </a:moveTo>
                <a:lnTo>
                  <a:pt x="228599" y="114318"/>
                </a:lnTo>
                <a:lnTo>
                  <a:pt x="114299" y="228636"/>
                </a:lnTo>
                <a:lnTo>
                  <a:pt x="0" y="114318"/>
                </a:lnTo>
                <a:lnTo>
                  <a:pt x="114299" y="0"/>
                </a:lnTo>
                <a:close/>
              </a:path>
            </a:pathLst>
          </a:custGeom>
          <a:ln w="76206">
            <a:solidFill>
              <a:srgbClr val="F5A1A1"/>
            </a:solidFill>
          </a:ln>
        </p:spPr>
        <p:txBody>
          <a:bodyPr wrap="square" lIns="0" tIns="0" rIns="0" bIns="0" rtlCol="0"/>
          <a:lstStyle/>
          <a:p>
            <a:endParaRPr/>
          </a:p>
        </p:txBody>
      </p:sp>
      <p:sp>
        <p:nvSpPr>
          <p:cNvPr id="19" name="bg object 19"/>
          <p:cNvSpPr/>
          <p:nvPr/>
        </p:nvSpPr>
        <p:spPr>
          <a:xfrm>
            <a:off x="9182098" y="8992896"/>
            <a:ext cx="228600" cy="229235"/>
          </a:xfrm>
          <a:custGeom>
            <a:avLst/>
            <a:gdLst/>
            <a:ahLst/>
            <a:cxnLst/>
            <a:rect l="l" t="t" r="r" b="b"/>
            <a:pathLst>
              <a:path w="228600" h="229234">
                <a:moveTo>
                  <a:pt x="114299" y="228636"/>
                </a:moveTo>
                <a:lnTo>
                  <a:pt x="228599" y="114318"/>
                </a:lnTo>
                <a:lnTo>
                  <a:pt x="114299" y="0"/>
                </a:lnTo>
                <a:lnTo>
                  <a:pt x="0" y="114318"/>
                </a:lnTo>
                <a:lnTo>
                  <a:pt x="114299" y="228636"/>
                </a:lnTo>
                <a:close/>
              </a:path>
            </a:pathLst>
          </a:custGeom>
          <a:ln w="76206">
            <a:solidFill>
              <a:srgbClr val="F5A1A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000" b="0" i="0">
                <a:solidFill>
                  <a:srgbClr val="4E7386"/>
                </a:solidFill>
                <a:latin typeface="Arial MT"/>
                <a:cs typeface="Arial MT"/>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7999" cy="10286999"/>
          </a:xfrm>
          <a:prstGeom prst="rect">
            <a:avLst/>
          </a:prstGeom>
        </p:spPr>
      </p:pic>
      <p:pic>
        <p:nvPicPr>
          <p:cNvPr id="17" name="bg object 17"/>
          <p:cNvPicPr/>
          <p:nvPr/>
        </p:nvPicPr>
        <p:blipFill>
          <a:blip r:embed="rId3" cstate="print"/>
          <a:stretch>
            <a:fillRect/>
          </a:stretch>
        </p:blipFill>
        <p:spPr>
          <a:xfrm>
            <a:off x="9516019" y="0"/>
            <a:ext cx="8771982" cy="10286999"/>
          </a:xfrm>
          <a:prstGeom prst="rect">
            <a:avLst/>
          </a:prstGeom>
        </p:spPr>
      </p:pic>
      <p:pic>
        <p:nvPicPr>
          <p:cNvPr id="18" name="bg object 18"/>
          <p:cNvPicPr/>
          <p:nvPr/>
        </p:nvPicPr>
        <p:blipFill>
          <a:blip r:embed="rId4" cstate="print"/>
          <a:stretch>
            <a:fillRect/>
          </a:stretch>
        </p:blipFill>
        <p:spPr>
          <a:xfrm>
            <a:off x="11225920" y="1367895"/>
            <a:ext cx="7062078" cy="7556500"/>
          </a:xfrm>
          <a:prstGeom prst="rect">
            <a:avLst/>
          </a:prstGeom>
        </p:spPr>
      </p:pic>
      <p:sp>
        <p:nvSpPr>
          <p:cNvPr id="19" name="bg object 19"/>
          <p:cNvSpPr/>
          <p:nvPr/>
        </p:nvSpPr>
        <p:spPr>
          <a:xfrm>
            <a:off x="7157068" y="5739771"/>
            <a:ext cx="883285" cy="702310"/>
          </a:xfrm>
          <a:custGeom>
            <a:avLst/>
            <a:gdLst/>
            <a:ahLst/>
            <a:cxnLst/>
            <a:rect l="l" t="t" r="r" b="b"/>
            <a:pathLst>
              <a:path w="883284" h="702310">
                <a:moveTo>
                  <a:pt x="11936" y="701975"/>
                </a:moveTo>
                <a:lnTo>
                  <a:pt x="11219" y="696897"/>
                </a:lnTo>
                <a:lnTo>
                  <a:pt x="4547" y="640555"/>
                </a:lnTo>
                <a:lnTo>
                  <a:pt x="763" y="585729"/>
                </a:lnTo>
                <a:lnTo>
                  <a:pt x="0" y="532491"/>
                </a:lnTo>
                <a:lnTo>
                  <a:pt x="2393" y="480912"/>
                </a:lnTo>
                <a:lnTo>
                  <a:pt x="8078" y="431062"/>
                </a:lnTo>
                <a:lnTo>
                  <a:pt x="17190" y="383012"/>
                </a:lnTo>
                <a:lnTo>
                  <a:pt x="29863" y="336833"/>
                </a:lnTo>
                <a:lnTo>
                  <a:pt x="46998" y="291209"/>
                </a:lnTo>
                <a:lnTo>
                  <a:pt x="67781" y="249252"/>
                </a:lnTo>
                <a:lnTo>
                  <a:pt x="91967" y="210881"/>
                </a:lnTo>
                <a:lnTo>
                  <a:pt x="119307" y="176012"/>
                </a:lnTo>
                <a:lnTo>
                  <a:pt x="149557" y="144563"/>
                </a:lnTo>
                <a:lnTo>
                  <a:pt x="182468" y="116452"/>
                </a:lnTo>
                <a:lnTo>
                  <a:pt x="217794" y="91596"/>
                </a:lnTo>
                <a:lnTo>
                  <a:pt x="255289" y="69912"/>
                </a:lnTo>
                <a:lnTo>
                  <a:pt x="294704" y="51317"/>
                </a:lnTo>
                <a:lnTo>
                  <a:pt x="335795" y="35729"/>
                </a:lnTo>
                <a:lnTo>
                  <a:pt x="378313" y="23065"/>
                </a:lnTo>
                <a:lnTo>
                  <a:pt x="422013" y="13243"/>
                </a:lnTo>
                <a:lnTo>
                  <a:pt x="466646" y="6180"/>
                </a:lnTo>
                <a:lnTo>
                  <a:pt x="511967" y="1793"/>
                </a:lnTo>
                <a:lnTo>
                  <a:pt x="557729" y="0"/>
                </a:lnTo>
                <a:lnTo>
                  <a:pt x="603685" y="717"/>
                </a:lnTo>
                <a:lnTo>
                  <a:pt x="649588" y="3863"/>
                </a:lnTo>
                <a:lnTo>
                  <a:pt x="695191" y="9355"/>
                </a:lnTo>
                <a:lnTo>
                  <a:pt x="740247" y="17110"/>
                </a:lnTo>
                <a:lnTo>
                  <a:pt x="784511" y="27045"/>
                </a:lnTo>
                <a:lnTo>
                  <a:pt x="827734" y="39079"/>
                </a:lnTo>
                <a:lnTo>
                  <a:pt x="869671" y="53127"/>
                </a:lnTo>
                <a:lnTo>
                  <a:pt x="882808" y="68891"/>
                </a:lnTo>
                <a:lnTo>
                  <a:pt x="881785" y="79137"/>
                </a:lnTo>
                <a:lnTo>
                  <a:pt x="875258" y="88043"/>
                </a:lnTo>
                <a:lnTo>
                  <a:pt x="850986" y="109419"/>
                </a:lnTo>
                <a:lnTo>
                  <a:pt x="828525" y="132997"/>
                </a:lnTo>
                <a:lnTo>
                  <a:pt x="788080" y="185598"/>
                </a:lnTo>
                <a:lnTo>
                  <a:pt x="752013" y="243522"/>
                </a:lnTo>
                <a:lnTo>
                  <a:pt x="718413" y="304447"/>
                </a:lnTo>
                <a:lnTo>
                  <a:pt x="701941" y="335308"/>
                </a:lnTo>
                <a:lnTo>
                  <a:pt x="685370" y="366049"/>
                </a:lnTo>
                <a:lnTo>
                  <a:pt x="650974" y="426005"/>
                </a:lnTo>
                <a:lnTo>
                  <a:pt x="613314" y="481991"/>
                </a:lnTo>
                <a:lnTo>
                  <a:pt x="570480" y="531686"/>
                </a:lnTo>
                <a:lnTo>
                  <a:pt x="520561" y="572765"/>
                </a:lnTo>
                <a:lnTo>
                  <a:pt x="461648" y="602906"/>
                </a:lnTo>
                <a:lnTo>
                  <a:pt x="391829" y="619785"/>
                </a:lnTo>
                <a:lnTo>
                  <a:pt x="352233" y="622525"/>
                </a:lnTo>
                <a:lnTo>
                  <a:pt x="309195" y="621079"/>
                </a:lnTo>
                <a:lnTo>
                  <a:pt x="262475" y="615156"/>
                </a:lnTo>
                <a:lnTo>
                  <a:pt x="211835" y="604465"/>
                </a:lnTo>
                <a:lnTo>
                  <a:pt x="157036" y="588717"/>
                </a:lnTo>
                <a:lnTo>
                  <a:pt x="97838" y="567620"/>
                </a:lnTo>
                <a:lnTo>
                  <a:pt x="114637" y="519623"/>
                </a:lnTo>
                <a:lnTo>
                  <a:pt x="133438" y="473877"/>
                </a:lnTo>
                <a:lnTo>
                  <a:pt x="154286" y="430434"/>
                </a:lnTo>
                <a:lnTo>
                  <a:pt x="177231" y="389349"/>
                </a:lnTo>
                <a:lnTo>
                  <a:pt x="202319" y="350673"/>
                </a:lnTo>
                <a:lnTo>
                  <a:pt x="229598" y="314461"/>
                </a:lnTo>
                <a:lnTo>
                  <a:pt x="259115" y="280765"/>
                </a:lnTo>
                <a:lnTo>
                  <a:pt x="290918" y="249640"/>
                </a:lnTo>
                <a:lnTo>
                  <a:pt x="325053" y="221137"/>
                </a:lnTo>
                <a:lnTo>
                  <a:pt x="361569" y="195311"/>
                </a:lnTo>
                <a:lnTo>
                  <a:pt x="400512" y="172214"/>
                </a:lnTo>
                <a:lnTo>
                  <a:pt x="441930" y="151900"/>
                </a:lnTo>
                <a:lnTo>
                  <a:pt x="485871" y="134422"/>
                </a:lnTo>
                <a:lnTo>
                  <a:pt x="532381" y="119833"/>
                </a:lnTo>
                <a:lnTo>
                  <a:pt x="581509" y="108186"/>
                </a:lnTo>
                <a:lnTo>
                  <a:pt x="633301" y="99535"/>
                </a:lnTo>
                <a:lnTo>
                  <a:pt x="687805" y="93933"/>
                </a:lnTo>
                <a:lnTo>
                  <a:pt x="631456" y="94907"/>
                </a:lnTo>
                <a:lnTo>
                  <a:pt x="577537" y="98353"/>
                </a:lnTo>
                <a:lnTo>
                  <a:pt x="526055" y="104277"/>
                </a:lnTo>
                <a:lnTo>
                  <a:pt x="477016" y="112685"/>
                </a:lnTo>
                <a:lnTo>
                  <a:pt x="430428" y="123585"/>
                </a:lnTo>
                <a:lnTo>
                  <a:pt x="386296" y="136983"/>
                </a:lnTo>
                <a:lnTo>
                  <a:pt x="344628" y="152886"/>
                </a:lnTo>
                <a:lnTo>
                  <a:pt x="305429" y="171301"/>
                </a:lnTo>
                <a:lnTo>
                  <a:pt x="268707" y="192234"/>
                </a:lnTo>
                <a:lnTo>
                  <a:pt x="234468" y="215691"/>
                </a:lnTo>
                <a:lnTo>
                  <a:pt x="202718" y="241681"/>
                </a:lnTo>
                <a:lnTo>
                  <a:pt x="173465" y="270208"/>
                </a:lnTo>
                <a:lnTo>
                  <a:pt x="146715" y="301281"/>
                </a:lnTo>
                <a:lnTo>
                  <a:pt x="122474" y="334906"/>
                </a:lnTo>
                <a:lnTo>
                  <a:pt x="100750" y="371089"/>
                </a:lnTo>
                <a:lnTo>
                  <a:pt x="81548" y="409837"/>
                </a:lnTo>
                <a:lnTo>
                  <a:pt x="64875" y="451158"/>
                </a:lnTo>
                <a:lnTo>
                  <a:pt x="50738" y="495057"/>
                </a:lnTo>
                <a:lnTo>
                  <a:pt x="39144" y="541541"/>
                </a:lnTo>
                <a:lnTo>
                  <a:pt x="30098" y="590617"/>
                </a:lnTo>
                <a:lnTo>
                  <a:pt x="23609" y="642292"/>
                </a:lnTo>
                <a:lnTo>
                  <a:pt x="19681" y="696573"/>
                </a:lnTo>
                <a:lnTo>
                  <a:pt x="19438" y="701693"/>
                </a:lnTo>
                <a:lnTo>
                  <a:pt x="11936" y="701975"/>
                </a:lnTo>
                <a:close/>
              </a:path>
            </a:pathLst>
          </a:custGeom>
          <a:solidFill>
            <a:srgbClr val="25995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000" b="0" i="0">
                <a:solidFill>
                  <a:srgbClr val="4E7386"/>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3"/>
            <a:ext cx="18287999" cy="10286999"/>
          </a:xfrm>
          <a:prstGeom prst="rect">
            <a:avLst/>
          </a:prstGeom>
        </p:spPr>
      </p:pic>
      <p:sp>
        <p:nvSpPr>
          <p:cNvPr id="2" name="Holder 2"/>
          <p:cNvSpPr>
            <a:spLocks noGrp="1"/>
          </p:cNvSpPr>
          <p:nvPr>
            <p:ph type="title"/>
          </p:nvPr>
        </p:nvSpPr>
        <p:spPr>
          <a:xfrm>
            <a:off x="5525703" y="955707"/>
            <a:ext cx="7236592" cy="1092200"/>
          </a:xfrm>
          <a:prstGeom prst="rect">
            <a:avLst/>
          </a:prstGeom>
        </p:spPr>
        <p:txBody>
          <a:bodyPr wrap="square" lIns="0" tIns="0" rIns="0" bIns="0">
            <a:spAutoFit/>
          </a:bodyPr>
          <a:lstStyle>
            <a:lvl1pPr>
              <a:defRPr sz="7000" b="0" i="0">
                <a:solidFill>
                  <a:srgbClr val="4E7386"/>
                </a:solidFill>
                <a:latin typeface="Arial MT"/>
                <a:cs typeface="Arial MT"/>
              </a:defRPr>
            </a:lvl1pPr>
          </a:lstStyle>
          <a:p>
            <a:endParaRPr/>
          </a:p>
        </p:txBody>
      </p:sp>
      <p:sp>
        <p:nvSpPr>
          <p:cNvPr id="3" name="Holder 3"/>
          <p:cNvSpPr>
            <a:spLocks noGrp="1"/>
          </p:cNvSpPr>
          <p:nvPr>
            <p:ph type="body" idx="1"/>
          </p:nvPr>
        </p:nvSpPr>
        <p:spPr>
          <a:xfrm>
            <a:off x="1016019" y="3090837"/>
            <a:ext cx="16255960" cy="3959225"/>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12/20/2022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5654" y="3170939"/>
            <a:ext cx="8218805" cy="3337560"/>
          </a:xfrm>
          <a:prstGeom prst="rect">
            <a:avLst/>
          </a:prstGeom>
        </p:spPr>
        <p:txBody>
          <a:bodyPr vert="horz" wrap="square" lIns="0" tIns="11430" rIns="0" bIns="0" rtlCol="0">
            <a:spAutoFit/>
          </a:bodyPr>
          <a:lstStyle/>
          <a:p>
            <a:pPr marL="12700" marR="5080" algn="ctr">
              <a:lnSpc>
                <a:spcPct val="116799"/>
              </a:lnSpc>
              <a:spcBef>
                <a:spcPts val="90"/>
              </a:spcBef>
            </a:pPr>
            <a:r>
              <a:rPr sz="6200" spc="15" dirty="0">
                <a:solidFill>
                  <a:srgbClr val="000000"/>
                </a:solidFill>
              </a:rPr>
              <a:t>Leaf Disease </a:t>
            </a:r>
            <a:r>
              <a:rPr sz="6200" spc="10" dirty="0">
                <a:solidFill>
                  <a:srgbClr val="000000"/>
                </a:solidFill>
              </a:rPr>
              <a:t>Detection </a:t>
            </a:r>
            <a:r>
              <a:rPr sz="6200" spc="-1710" dirty="0">
                <a:solidFill>
                  <a:srgbClr val="000000"/>
                </a:solidFill>
              </a:rPr>
              <a:t> </a:t>
            </a:r>
            <a:r>
              <a:rPr sz="6200" spc="15" dirty="0">
                <a:solidFill>
                  <a:srgbClr val="000000"/>
                </a:solidFill>
              </a:rPr>
              <a:t>Using </a:t>
            </a:r>
            <a:r>
              <a:rPr sz="6200" spc="20" dirty="0">
                <a:solidFill>
                  <a:srgbClr val="000000"/>
                </a:solidFill>
              </a:rPr>
              <a:t>Deep </a:t>
            </a:r>
            <a:r>
              <a:rPr sz="6200" spc="10" dirty="0">
                <a:solidFill>
                  <a:srgbClr val="000000"/>
                </a:solidFill>
              </a:rPr>
              <a:t>Learning </a:t>
            </a:r>
            <a:r>
              <a:rPr sz="6200" spc="15" dirty="0">
                <a:solidFill>
                  <a:srgbClr val="000000"/>
                </a:solidFill>
              </a:rPr>
              <a:t> Techniques</a:t>
            </a:r>
            <a:endParaRPr sz="6200" dirty="0"/>
          </a:p>
        </p:txBody>
      </p:sp>
      <p:sp>
        <p:nvSpPr>
          <p:cNvPr id="3" name="TextBox 2">
            <a:extLst>
              <a:ext uri="{FF2B5EF4-FFF2-40B4-BE49-F238E27FC236}">
                <a16:creationId xmlns:a16="http://schemas.microsoft.com/office/drawing/2014/main" id="{1310122C-85EB-9229-6FA6-981F01DD0500}"/>
              </a:ext>
            </a:extLst>
          </p:cNvPr>
          <p:cNvSpPr txBox="1"/>
          <p:nvPr/>
        </p:nvSpPr>
        <p:spPr>
          <a:xfrm>
            <a:off x="1143000" y="6819900"/>
            <a:ext cx="8382000" cy="283154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TEAM NO : 12</a:t>
            </a:r>
          </a:p>
          <a:p>
            <a:r>
              <a:rPr lang="en-US" sz="3200" dirty="0">
                <a:latin typeface="Times New Roman" panose="02020603050405020304" pitchFamily="18" charset="0"/>
                <a:cs typeface="Times New Roman" panose="02020603050405020304" pitchFamily="18" charset="0"/>
              </a:rPr>
              <a:t>1. 20R21A1229- K. NAVEEN </a:t>
            </a:r>
          </a:p>
          <a:p>
            <a:r>
              <a:rPr lang="en-US" sz="3200" dirty="0">
                <a:latin typeface="Times New Roman" panose="02020603050405020304" pitchFamily="18" charset="0"/>
                <a:cs typeface="Times New Roman" panose="02020603050405020304" pitchFamily="18" charset="0"/>
              </a:rPr>
              <a:t>2. 20R21A1232- K. HARSHA VARDHAN</a:t>
            </a:r>
          </a:p>
          <a:p>
            <a:r>
              <a:rPr lang="en-US" sz="3200" dirty="0">
                <a:latin typeface="Times New Roman" panose="02020603050405020304" pitchFamily="18" charset="0"/>
                <a:cs typeface="Times New Roman" panose="02020603050405020304" pitchFamily="18" charset="0"/>
              </a:rPr>
              <a:t>3. 20R21A1225- J. PREM CHANDRA</a:t>
            </a:r>
          </a:p>
          <a:p>
            <a:r>
              <a:rPr lang="en-US" sz="3200" dirty="0">
                <a:latin typeface="Times New Roman" panose="02020603050405020304" pitchFamily="18" charset="0"/>
                <a:cs typeface="Times New Roman" panose="02020603050405020304" pitchFamily="18" charset="0"/>
              </a:rPr>
              <a:t>4. 20R21A1241- P. NANDU</a:t>
            </a:r>
          </a:p>
          <a:p>
            <a:endParaRPr lang="en-IN" dirty="0"/>
          </a:p>
        </p:txBody>
      </p:sp>
      <p:sp>
        <p:nvSpPr>
          <p:cNvPr id="4" name="TextBox 3">
            <a:extLst>
              <a:ext uri="{FF2B5EF4-FFF2-40B4-BE49-F238E27FC236}">
                <a16:creationId xmlns:a16="http://schemas.microsoft.com/office/drawing/2014/main" id="{CA485BCB-DF48-5D9D-1540-14E76A1A2E34}"/>
              </a:ext>
            </a:extLst>
          </p:cNvPr>
          <p:cNvSpPr txBox="1"/>
          <p:nvPr/>
        </p:nvSpPr>
        <p:spPr>
          <a:xfrm>
            <a:off x="685800" y="9486900"/>
            <a:ext cx="9601200" cy="738664"/>
          </a:xfrm>
          <a:prstGeom prst="rect">
            <a:avLst/>
          </a:prstGeom>
          <a:noFill/>
        </p:spPr>
        <p:txBody>
          <a:bodyPr wrap="square" rtlCol="0">
            <a:spAutoFit/>
          </a:bodyPr>
          <a:lstStyle/>
          <a:p>
            <a:r>
              <a:rPr lang="en-US" sz="2400" b="1" dirty="0"/>
              <a:t>GUIDE NAME :- </a:t>
            </a:r>
            <a:r>
              <a:rPr lang="en-US" sz="2400" dirty="0">
                <a:latin typeface="Times New Roman" panose="02020603050405020304" pitchFamily="18" charset="0"/>
                <a:cs typeface="Times New Roman" panose="02020603050405020304" pitchFamily="18" charset="0"/>
              </a:rPr>
              <a:t>Mrs. JEETHU PHILIP (Assistant professor</a:t>
            </a:r>
            <a:r>
              <a:rPr lang="en-US" sz="1800" dirty="0">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9E94C1C1-6B61-8065-BAF7-2100C7C5F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31767"/>
            <a:ext cx="12643322" cy="124821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7B37-18A0-2CEF-7671-6AD0F0915326}"/>
              </a:ext>
            </a:extLst>
          </p:cNvPr>
          <p:cNvSpPr>
            <a:spLocks noGrp="1"/>
          </p:cNvSpPr>
          <p:nvPr>
            <p:ph type="title"/>
          </p:nvPr>
        </p:nvSpPr>
        <p:spPr>
          <a:xfrm>
            <a:off x="5943600" y="8648700"/>
            <a:ext cx="7236592" cy="49244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Figure System Architecture</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0844AD2-5A63-4B4E-4A84-597AA8A2F2DF}"/>
              </a:ext>
            </a:extLst>
          </p:cNvPr>
          <p:cNvPicPr>
            <a:picLocks noChangeAspect="1"/>
          </p:cNvPicPr>
          <p:nvPr/>
        </p:nvPicPr>
        <p:blipFill>
          <a:blip r:embed="rId2"/>
          <a:stretch>
            <a:fillRect/>
          </a:stretch>
        </p:blipFill>
        <p:spPr>
          <a:xfrm>
            <a:off x="2438400" y="1028700"/>
            <a:ext cx="12801600" cy="7086600"/>
          </a:xfrm>
          <a:prstGeom prst="rect">
            <a:avLst/>
          </a:prstGeom>
        </p:spPr>
      </p:pic>
    </p:spTree>
    <p:extLst>
      <p:ext uri="{BB962C8B-B14F-4D97-AF65-F5344CB8AC3E}">
        <p14:creationId xmlns:p14="http://schemas.microsoft.com/office/powerpoint/2010/main" val="88844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B7EE-21C5-CE8C-A2CA-0D1D4712C275}"/>
              </a:ext>
            </a:extLst>
          </p:cNvPr>
          <p:cNvSpPr>
            <a:spLocks noGrp="1"/>
          </p:cNvSpPr>
          <p:nvPr>
            <p:ph type="title"/>
          </p:nvPr>
        </p:nvSpPr>
        <p:spPr>
          <a:xfrm>
            <a:off x="533400" y="647700"/>
            <a:ext cx="9561895" cy="1077218"/>
          </a:xfrm>
        </p:spPr>
        <p:txBody>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Data Flow Diagram:</a:t>
            </a:r>
            <a:endParaRPr lang="en-IN"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E538814-DFD4-387C-F95D-C65214E7500C}"/>
              </a:ext>
            </a:extLst>
          </p:cNvPr>
          <p:cNvSpPr>
            <a:spLocks noGrp="1"/>
          </p:cNvSpPr>
          <p:nvPr>
            <p:ph type="body" idx="1"/>
          </p:nvPr>
        </p:nvSpPr>
        <p:spPr>
          <a:xfrm>
            <a:off x="571500" y="2019300"/>
            <a:ext cx="16255960" cy="6401753"/>
          </a:xfrm>
        </p:spPr>
        <p:txBody>
          <a:bodyPr/>
          <a:lstStyle/>
          <a:p>
            <a:pPr marL="457200" indent="-457200" algn="just">
              <a:lnSpc>
                <a:spcPct val="150000"/>
              </a:lnSpc>
              <a:buFont typeface="Arial" panose="020B0604020202020204" pitchFamily="34" charset="0"/>
              <a:buChar char="•"/>
            </a:pPr>
            <a:r>
              <a:rPr lang="en-IN" dirty="0">
                <a:effectLst/>
                <a:latin typeface="Times New Roman" panose="02020603050405020304" pitchFamily="18" charset="0"/>
                <a:ea typeface="Arial" panose="020B0604020202020204" pitchFamily="34" charset="0"/>
                <a:cs typeface="Times New Roman" panose="02020603050405020304" pitchFamily="18" charset="0"/>
              </a:rPr>
              <a:t>The data flow diagram (DFD) is one of the most important </a:t>
            </a:r>
            <a:r>
              <a:rPr lang="en-IN" dirty="0" err="1">
                <a:effectLst/>
                <a:latin typeface="Times New Roman" panose="02020603050405020304" pitchFamily="18" charset="0"/>
                <a:ea typeface="Arial" panose="020B0604020202020204" pitchFamily="34" charset="0"/>
                <a:cs typeface="Times New Roman" panose="02020603050405020304" pitchFamily="18" charset="0"/>
              </a:rPr>
              <a:t>modeling</a:t>
            </a:r>
            <a:r>
              <a:rPr lang="en-IN" dirty="0">
                <a:effectLst/>
                <a:latin typeface="Times New Roman" panose="02020603050405020304" pitchFamily="18" charset="0"/>
                <a:ea typeface="Arial" panose="020B0604020202020204" pitchFamily="34" charset="0"/>
                <a:cs typeface="Times New Roman" panose="02020603050405020304" pitchFamily="18" charset="0"/>
              </a:rPr>
              <a:t> tools. It is used to model the system components. These components are the system process, the data used by the process, an external entity that interacts with the system and the information flows in the system.</a:t>
            </a:r>
          </a:p>
          <a:p>
            <a:pPr marL="457200" indent="-457200" algn="just">
              <a:lnSpc>
                <a:spcPct val="150000"/>
              </a:lnSpc>
              <a:buFont typeface="Arial" panose="020B0604020202020204" pitchFamily="34" charset="0"/>
              <a:buChar char="•"/>
            </a:pPr>
            <a:r>
              <a:rPr lang="en-IN" dirty="0">
                <a:effectLst/>
                <a:latin typeface="Times New Roman" panose="02020603050405020304" pitchFamily="18" charset="0"/>
                <a:ea typeface="Arial" panose="020B0604020202020204" pitchFamily="34" charset="0"/>
                <a:cs typeface="Times New Roman" panose="02020603050405020304" pitchFamily="18" charset="0"/>
              </a:rPr>
              <a:t>DFD shows how the information moves through the system and how it is modified by a series of transformations. It is a graphical technique that depicts information flow and the transformations that are applied as data moves from input to output.</a:t>
            </a:r>
          </a:p>
          <a:p>
            <a:pPr algn="just">
              <a:lnSpc>
                <a:spcPct val="150000"/>
              </a:lnSpc>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indent="-457200" algn="just">
              <a:lnSpc>
                <a:spcPct val="150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237808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4AEC-2765-B7B9-2184-BECA9768FE06}"/>
              </a:ext>
            </a:extLst>
          </p:cNvPr>
          <p:cNvSpPr>
            <a:spLocks noGrp="1"/>
          </p:cNvSpPr>
          <p:nvPr>
            <p:ph type="title"/>
          </p:nvPr>
        </p:nvSpPr>
        <p:spPr>
          <a:xfrm>
            <a:off x="5525704" y="9080183"/>
            <a:ext cx="7236592" cy="492443"/>
          </a:xfrm>
        </p:spPr>
        <p:txBody>
          <a:bodyPr/>
          <a:lstStyle/>
          <a:p>
            <a:r>
              <a:rPr lang="en-US" sz="3200" b="1" dirty="0">
                <a:solidFill>
                  <a:schemeClr val="tx1"/>
                </a:solidFill>
                <a:latin typeface="Times New Roman" panose="02020603050405020304" pitchFamily="18" charset="0"/>
                <a:cs typeface="Times New Roman" panose="02020603050405020304" pitchFamily="18" charset="0"/>
              </a:rPr>
              <a:t>Figure Data Flow Diagram</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C73537-56D1-8761-7B11-8D9391BAEBC2}"/>
              </a:ext>
            </a:extLst>
          </p:cNvPr>
          <p:cNvPicPr>
            <a:picLocks noChangeAspect="1"/>
          </p:cNvPicPr>
          <p:nvPr/>
        </p:nvPicPr>
        <p:blipFill>
          <a:blip r:embed="rId2"/>
          <a:stretch>
            <a:fillRect/>
          </a:stretch>
        </p:blipFill>
        <p:spPr>
          <a:xfrm>
            <a:off x="1905000" y="688657"/>
            <a:ext cx="14097000" cy="7960043"/>
          </a:xfrm>
          <a:prstGeom prst="rect">
            <a:avLst/>
          </a:prstGeom>
        </p:spPr>
      </p:pic>
    </p:spTree>
    <p:extLst>
      <p:ext uri="{BB962C8B-B14F-4D97-AF65-F5344CB8AC3E}">
        <p14:creationId xmlns:p14="http://schemas.microsoft.com/office/powerpoint/2010/main" val="125881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2A49-FB2C-27D4-A354-83506DE4827C}"/>
              </a:ext>
            </a:extLst>
          </p:cNvPr>
          <p:cNvSpPr>
            <a:spLocks noGrp="1"/>
          </p:cNvSpPr>
          <p:nvPr>
            <p:ph type="title"/>
          </p:nvPr>
        </p:nvSpPr>
        <p:spPr>
          <a:xfrm>
            <a:off x="0" y="190500"/>
            <a:ext cx="7236592" cy="738664"/>
          </a:xfrm>
        </p:spPr>
        <p:txBody>
          <a:bodyPr/>
          <a:lstStyle/>
          <a:p>
            <a:r>
              <a:rPr lang="en-US" sz="4800" b="1" dirty="0">
                <a:solidFill>
                  <a:schemeClr val="tx1"/>
                </a:solidFill>
                <a:latin typeface="Times New Roman" panose="02020603050405020304" pitchFamily="18" charset="0"/>
                <a:cs typeface="Times New Roman" panose="02020603050405020304" pitchFamily="18" charset="0"/>
              </a:rPr>
              <a:t>UML DIAGRAMS:</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A766690-DAE3-56EC-BE49-BD61B63395C9}"/>
              </a:ext>
            </a:extLst>
          </p:cNvPr>
          <p:cNvSpPr>
            <a:spLocks noGrp="1"/>
          </p:cNvSpPr>
          <p:nvPr>
            <p:ph type="body" idx="1"/>
          </p:nvPr>
        </p:nvSpPr>
        <p:spPr>
          <a:xfrm>
            <a:off x="304800" y="1498421"/>
            <a:ext cx="16255960" cy="430887"/>
          </a:xfrm>
        </p:spPr>
        <p:txBody>
          <a:bodyPr/>
          <a:lstStyle/>
          <a:p>
            <a:r>
              <a:rPr lang="en-IN" sz="2800" b="1" dirty="0">
                <a:solidFill>
                  <a:schemeClr val="accent1">
                    <a:lumMod val="50000"/>
                  </a:schemeClr>
                </a:solidFill>
                <a:effectLst/>
                <a:latin typeface="Times New Roman" panose="02020603050405020304" pitchFamily="18" charset="0"/>
                <a:ea typeface="Times New Roman" panose="02020603050405020304" pitchFamily="18" charset="0"/>
              </a:rPr>
              <a:t>CLASS DIAGRAM:</a:t>
            </a:r>
            <a:endParaRPr lang="en-IN" sz="2800" dirty="0">
              <a:solidFill>
                <a:schemeClr val="accent1">
                  <a:lumMod val="50000"/>
                </a:schemeClr>
              </a:solidFill>
            </a:endParaRPr>
          </a:p>
        </p:txBody>
      </p:sp>
      <p:pic>
        <p:nvPicPr>
          <p:cNvPr id="4" name="Picture 3">
            <a:extLst>
              <a:ext uri="{FF2B5EF4-FFF2-40B4-BE49-F238E27FC236}">
                <a16:creationId xmlns:a16="http://schemas.microsoft.com/office/drawing/2014/main" id="{86836502-94E9-A0EB-F29C-A78BBDA463C0}"/>
              </a:ext>
            </a:extLst>
          </p:cNvPr>
          <p:cNvPicPr>
            <a:picLocks noChangeAspect="1"/>
          </p:cNvPicPr>
          <p:nvPr/>
        </p:nvPicPr>
        <p:blipFill>
          <a:blip r:embed="rId2"/>
          <a:stretch>
            <a:fillRect/>
          </a:stretch>
        </p:blipFill>
        <p:spPr>
          <a:xfrm>
            <a:off x="5562600" y="1691004"/>
            <a:ext cx="8763000" cy="7951470"/>
          </a:xfrm>
          <a:prstGeom prst="rect">
            <a:avLst/>
          </a:prstGeom>
        </p:spPr>
      </p:pic>
    </p:spTree>
    <p:extLst>
      <p:ext uri="{BB962C8B-B14F-4D97-AF65-F5344CB8AC3E}">
        <p14:creationId xmlns:p14="http://schemas.microsoft.com/office/powerpoint/2010/main" val="191703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1BFF-7506-948A-61FD-F1B638A0F0C4}"/>
              </a:ext>
            </a:extLst>
          </p:cNvPr>
          <p:cNvSpPr>
            <a:spLocks noGrp="1"/>
          </p:cNvSpPr>
          <p:nvPr>
            <p:ph type="title"/>
          </p:nvPr>
        </p:nvSpPr>
        <p:spPr>
          <a:xfrm>
            <a:off x="381000" y="266700"/>
            <a:ext cx="9561895" cy="1077218"/>
          </a:xfrm>
        </p:spPr>
        <p:txBody>
          <a:bodyPr/>
          <a:lstStyle/>
          <a:p>
            <a:r>
              <a:rPr lang="en-US" b="1" dirty="0">
                <a:solidFill>
                  <a:srgbClr val="7030A0"/>
                </a:solidFill>
                <a:latin typeface="Times New Roman" panose="02020603050405020304" pitchFamily="18" charset="0"/>
                <a:cs typeface="Times New Roman" panose="02020603050405020304" pitchFamily="18" charset="0"/>
              </a:rPr>
              <a:t>IMPLEMENTATION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A5F3FB4-2F85-B971-B8DE-2F827DCD3A72}"/>
              </a:ext>
            </a:extLst>
          </p:cNvPr>
          <p:cNvSpPr>
            <a:spLocks noGrp="1"/>
          </p:cNvSpPr>
          <p:nvPr>
            <p:ph type="body" idx="1"/>
          </p:nvPr>
        </p:nvSpPr>
        <p:spPr>
          <a:xfrm>
            <a:off x="533400" y="1714500"/>
            <a:ext cx="16255960" cy="8239500"/>
          </a:xfrm>
        </p:spPr>
        <p:txBody>
          <a:bodyPr/>
          <a:lstStyle/>
          <a:p>
            <a:r>
              <a:rPr lang="en-US" sz="4000" b="1" dirty="0">
                <a:latin typeface="Times New Roman" panose="02020603050405020304" pitchFamily="18" charset="0"/>
                <a:cs typeface="Times New Roman" panose="02020603050405020304" pitchFamily="18" charset="0"/>
              </a:rPr>
              <a:t>MODULES:</a:t>
            </a:r>
          </a:p>
          <a:p>
            <a:pPr>
              <a:lnSpc>
                <a:spcPct val="150000"/>
              </a:lnSpc>
              <a:spcBef>
                <a:spcPts val="800"/>
              </a:spcBef>
              <a:spcAft>
                <a:spcPts val="400"/>
              </a:spcAft>
              <a:tabLst>
                <a:tab pos="318135" algn="l"/>
              </a:tabLst>
            </a:pPr>
            <a:r>
              <a:rPr lang="en-IN" sz="3600" b="1" dirty="0">
                <a:effectLst/>
                <a:latin typeface="Times New Roman" panose="02020603050405020304" pitchFamily="18" charset="0"/>
                <a:ea typeface="Arial" panose="020B0604020202020204" pitchFamily="34" charset="0"/>
                <a:cs typeface="Times New Roman" panose="02020603050405020304" pitchFamily="18" charset="0"/>
              </a:rPr>
              <a:t>List of modules:</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spcBef>
                <a:spcPts val="800"/>
              </a:spcBef>
              <a:spcAft>
                <a:spcPts val="400"/>
              </a:spcAft>
              <a:tabLst>
                <a:tab pos="318135" algn="l"/>
              </a:tabLst>
            </a:pPr>
            <a:r>
              <a:rPr lang="en-IN" sz="3600" dirty="0">
                <a:effectLst/>
                <a:latin typeface="Times New Roman" panose="02020603050405020304" pitchFamily="18" charset="0"/>
                <a:ea typeface="Arial" panose="020B0604020202020204" pitchFamily="34" charset="0"/>
                <a:cs typeface="Times New Roman" panose="02020603050405020304" pitchFamily="18" charset="0"/>
                <a:sym typeface="Symbol" panose="05050102010706020507" pitchFamily="18" charset="2"/>
              </a:rPr>
              <a:t></a:t>
            </a:r>
            <a:r>
              <a:rPr lang="en-IN" sz="3600" dirty="0">
                <a:effectLst/>
                <a:latin typeface="Times New Roman" panose="02020603050405020304" pitchFamily="18" charset="0"/>
                <a:ea typeface="Arial" panose="020B0604020202020204" pitchFamily="34" charset="0"/>
                <a:cs typeface="Times New Roman" panose="02020603050405020304" pitchFamily="18" charset="0"/>
              </a:rPr>
              <a:t> Image acquisition. </a:t>
            </a:r>
          </a:p>
          <a:p>
            <a:pPr>
              <a:lnSpc>
                <a:spcPct val="150000"/>
              </a:lnSpc>
              <a:spcBef>
                <a:spcPts val="800"/>
              </a:spcBef>
              <a:spcAft>
                <a:spcPts val="400"/>
              </a:spcAft>
              <a:tabLst>
                <a:tab pos="318135" algn="l"/>
              </a:tabLst>
            </a:pPr>
            <a:r>
              <a:rPr lang="en-IN" sz="3600" dirty="0">
                <a:effectLst/>
                <a:latin typeface="Times New Roman" panose="02020603050405020304" pitchFamily="18" charset="0"/>
                <a:ea typeface="Arial" panose="020B0604020202020204" pitchFamily="34" charset="0"/>
                <a:cs typeface="Times New Roman" panose="02020603050405020304" pitchFamily="18" charset="0"/>
                <a:sym typeface="Symbol" panose="05050102010706020507" pitchFamily="18" charset="2"/>
              </a:rPr>
              <a:t></a:t>
            </a:r>
            <a:r>
              <a:rPr lang="en-IN" sz="3600" dirty="0">
                <a:effectLst/>
                <a:latin typeface="Times New Roman" panose="02020603050405020304" pitchFamily="18" charset="0"/>
                <a:ea typeface="Arial" panose="020B0604020202020204" pitchFamily="34" charset="0"/>
                <a:cs typeface="Times New Roman" panose="02020603050405020304" pitchFamily="18" charset="0"/>
              </a:rPr>
              <a:t> Image pre-processing.</a:t>
            </a:r>
          </a:p>
          <a:p>
            <a:pPr>
              <a:lnSpc>
                <a:spcPct val="150000"/>
              </a:lnSpc>
              <a:spcBef>
                <a:spcPts val="800"/>
              </a:spcBef>
              <a:spcAft>
                <a:spcPts val="400"/>
              </a:spcAft>
              <a:tabLst>
                <a:tab pos="318135" algn="l"/>
              </a:tabLst>
            </a:pPr>
            <a:r>
              <a:rPr lang="en-IN" sz="3600" dirty="0">
                <a:effectLst/>
                <a:latin typeface="Times New Roman" panose="02020603050405020304" pitchFamily="18" charset="0"/>
                <a:ea typeface="Arial" panose="020B0604020202020204" pitchFamily="34" charset="0"/>
                <a:cs typeface="Times New Roman" panose="02020603050405020304" pitchFamily="18" charset="0"/>
              </a:rPr>
              <a:t> </a:t>
            </a:r>
            <a:r>
              <a:rPr lang="en-IN" sz="3600" dirty="0">
                <a:effectLst/>
                <a:latin typeface="Times New Roman" panose="02020603050405020304" pitchFamily="18" charset="0"/>
                <a:ea typeface="Arial" panose="020B0604020202020204" pitchFamily="34" charset="0"/>
                <a:cs typeface="Times New Roman" panose="02020603050405020304" pitchFamily="18" charset="0"/>
                <a:sym typeface="Symbol" panose="05050102010706020507" pitchFamily="18" charset="2"/>
              </a:rPr>
              <a:t></a:t>
            </a:r>
            <a:r>
              <a:rPr lang="en-IN" sz="3600" dirty="0">
                <a:effectLst/>
                <a:latin typeface="Times New Roman" panose="02020603050405020304" pitchFamily="18" charset="0"/>
                <a:ea typeface="Arial" panose="020B0604020202020204" pitchFamily="34" charset="0"/>
                <a:cs typeface="Times New Roman" panose="02020603050405020304" pitchFamily="18" charset="0"/>
              </a:rPr>
              <a:t> Image enhancement.</a:t>
            </a:r>
          </a:p>
          <a:p>
            <a:pPr>
              <a:lnSpc>
                <a:spcPct val="150000"/>
              </a:lnSpc>
              <a:spcBef>
                <a:spcPts val="800"/>
              </a:spcBef>
              <a:spcAft>
                <a:spcPts val="400"/>
              </a:spcAft>
              <a:tabLst>
                <a:tab pos="318135" algn="l"/>
              </a:tabLst>
            </a:pPr>
            <a:r>
              <a:rPr lang="en-IN" sz="3600" dirty="0">
                <a:effectLst/>
                <a:latin typeface="Times New Roman" panose="02020603050405020304" pitchFamily="18" charset="0"/>
                <a:ea typeface="Arial" panose="020B0604020202020204" pitchFamily="34" charset="0"/>
                <a:cs typeface="Times New Roman" panose="02020603050405020304" pitchFamily="18" charset="0"/>
              </a:rPr>
              <a:t> </a:t>
            </a:r>
            <a:r>
              <a:rPr lang="en-IN" sz="3600" dirty="0">
                <a:effectLst/>
                <a:latin typeface="Times New Roman" panose="02020603050405020304" pitchFamily="18" charset="0"/>
                <a:ea typeface="Arial" panose="020B0604020202020204" pitchFamily="34" charset="0"/>
                <a:cs typeface="Times New Roman" panose="02020603050405020304" pitchFamily="18" charset="0"/>
                <a:sym typeface="Symbol" panose="05050102010706020507" pitchFamily="18" charset="2"/>
              </a:rPr>
              <a:t></a:t>
            </a:r>
            <a:r>
              <a:rPr lang="en-IN" sz="3600" dirty="0">
                <a:effectLst/>
                <a:latin typeface="Times New Roman" panose="02020603050405020304" pitchFamily="18" charset="0"/>
                <a:ea typeface="Arial" panose="020B0604020202020204" pitchFamily="34" charset="0"/>
                <a:cs typeface="Times New Roman" panose="02020603050405020304" pitchFamily="18" charset="0"/>
              </a:rPr>
              <a:t> Image segmentation.</a:t>
            </a:r>
          </a:p>
          <a:p>
            <a:pPr>
              <a:lnSpc>
                <a:spcPct val="150000"/>
              </a:lnSpc>
              <a:spcBef>
                <a:spcPts val="800"/>
              </a:spcBef>
              <a:spcAft>
                <a:spcPts val="400"/>
              </a:spcAft>
              <a:tabLst>
                <a:tab pos="318135" algn="l"/>
              </a:tabLst>
            </a:pPr>
            <a:r>
              <a:rPr lang="en-IN" sz="3600" dirty="0">
                <a:effectLst/>
                <a:latin typeface="Times New Roman" panose="02020603050405020304" pitchFamily="18" charset="0"/>
                <a:ea typeface="Arial" panose="020B0604020202020204" pitchFamily="34" charset="0"/>
                <a:cs typeface="Times New Roman" panose="02020603050405020304" pitchFamily="18" charset="0"/>
              </a:rPr>
              <a:t> </a:t>
            </a:r>
            <a:r>
              <a:rPr lang="en-IN" sz="3600" dirty="0">
                <a:effectLst/>
                <a:latin typeface="Times New Roman" panose="02020603050405020304" pitchFamily="18" charset="0"/>
                <a:ea typeface="Arial" panose="020B0604020202020204" pitchFamily="34" charset="0"/>
                <a:cs typeface="Times New Roman" panose="02020603050405020304" pitchFamily="18" charset="0"/>
                <a:sym typeface="Symbol" panose="05050102010706020507" pitchFamily="18" charset="2"/>
              </a:rPr>
              <a:t></a:t>
            </a:r>
            <a:r>
              <a:rPr lang="en-IN" sz="3600" dirty="0">
                <a:effectLst/>
                <a:latin typeface="Times New Roman" panose="02020603050405020304" pitchFamily="18" charset="0"/>
                <a:ea typeface="Arial" panose="020B0604020202020204" pitchFamily="34" charset="0"/>
                <a:cs typeface="Times New Roman" panose="02020603050405020304" pitchFamily="18" charset="0"/>
              </a:rPr>
              <a:t> Image analysis.</a:t>
            </a:r>
          </a:p>
          <a:p>
            <a:pPr>
              <a:lnSpc>
                <a:spcPct val="150000"/>
              </a:lnSpc>
              <a:spcBef>
                <a:spcPts val="800"/>
              </a:spcBef>
              <a:spcAft>
                <a:spcPts val="400"/>
              </a:spcAft>
              <a:tabLst>
                <a:tab pos="318135" algn="l"/>
              </a:tabLst>
            </a:pPr>
            <a:r>
              <a:rPr lang="en-IN" sz="3600" dirty="0">
                <a:effectLst/>
                <a:latin typeface="Times New Roman" panose="02020603050405020304" pitchFamily="18" charset="0"/>
                <a:ea typeface="Arial" panose="020B0604020202020204" pitchFamily="34" charset="0"/>
                <a:cs typeface="Times New Roman" panose="02020603050405020304" pitchFamily="18" charset="0"/>
              </a:rPr>
              <a:t> </a:t>
            </a:r>
            <a:r>
              <a:rPr lang="en-IN" sz="3600" dirty="0">
                <a:effectLst/>
                <a:latin typeface="Times New Roman" panose="02020603050405020304" pitchFamily="18" charset="0"/>
                <a:ea typeface="Arial" panose="020B0604020202020204" pitchFamily="34" charset="0"/>
                <a:cs typeface="Times New Roman" panose="02020603050405020304" pitchFamily="18" charset="0"/>
                <a:sym typeface="Symbol" panose="05050102010706020507" pitchFamily="18" charset="2"/>
              </a:rPr>
              <a:t></a:t>
            </a:r>
            <a:r>
              <a:rPr lang="en-IN" sz="3600" dirty="0">
                <a:effectLst/>
                <a:latin typeface="Times New Roman" panose="02020603050405020304" pitchFamily="18" charset="0"/>
                <a:ea typeface="Arial" panose="020B0604020202020204" pitchFamily="34" charset="0"/>
                <a:cs typeface="Times New Roman" panose="02020603050405020304" pitchFamily="18" charset="0"/>
              </a:rPr>
              <a:t> Feature extraction.</a:t>
            </a:r>
          </a:p>
          <a:p>
            <a:pPr>
              <a:lnSpc>
                <a:spcPct val="150000"/>
              </a:lnSpc>
            </a:pPr>
            <a:r>
              <a:rPr lang="en-IN" sz="3600" dirty="0">
                <a:effectLst/>
                <a:latin typeface="Times New Roman" panose="02020603050405020304" pitchFamily="18" charset="0"/>
                <a:ea typeface="Arial" panose="020B0604020202020204" pitchFamily="34" charset="0"/>
                <a:cs typeface="Times New Roman" panose="02020603050405020304" pitchFamily="18" charset="0"/>
              </a:rPr>
              <a:t> </a:t>
            </a:r>
            <a:r>
              <a:rPr lang="en-IN" sz="3600" dirty="0">
                <a:effectLst/>
                <a:latin typeface="Times New Roman" panose="02020603050405020304" pitchFamily="18" charset="0"/>
                <a:ea typeface="Arial" panose="020B0604020202020204" pitchFamily="34" charset="0"/>
                <a:cs typeface="Times New Roman" panose="02020603050405020304" pitchFamily="18" charset="0"/>
                <a:sym typeface="Symbol" panose="05050102010706020507" pitchFamily="18" charset="2"/>
              </a:rPr>
              <a:t></a:t>
            </a:r>
            <a:r>
              <a:rPr lang="en-IN" sz="3600" dirty="0">
                <a:effectLst/>
                <a:latin typeface="Times New Roman" panose="02020603050405020304" pitchFamily="18" charset="0"/>
                <a:ea typeface="Arial" panose="020B0604020202020204" pitchFamily="34" charset="0"/>
                <a:cs typeface="Times New Roman" panose="02020603050405020304" pitchFamily="18" charset="0"/>
              </a:rPr>
              <a:t> Disease classification.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86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C77F3F-A641-4E37-B0C2-1214D46EABEA}"/>
              </a:ext>
            </a:extLst>
          </p:cNvPr>
          <p:cNvSpPr txBox="1"/>
          <p:nvPr/>
        </p:nvSpPr>
        <p:spPr>
          <a:xfrm>
            <a:off x="22860" y="0"/>
            <a:ext cx="7229475" cy="877163"/>
          </a:xfrm>
          <a:prstGeom prst="rect">
            <a:avLst/>
          </a:prstGeom>
          <a:noFill/>
        </p:spPr>
        <p:txBody>
          <a:bodyPr rot="0" spcFirstLastPara="0" vertOverflow="overflow" horzOverflow="overflow" vert="horz" wrap="square" lIns="137160" tIns="68580" rIns="137160" bIns="68580" numCol="1" spcCol="0" rtlCol="0" fromWordArt="0" anchor="t" anchorCtr="0" forceAA="0" compatLnSpc="1">
            <a:prstTxWarp prst="textNoShape">
              <a:avLst/>
            </a:prstTxWarp>
            <a:spAutoFit/>
          </a:bodyPr>
          <a:lstStyle/>
          <a:p>
            <a:pPr algn="l"/>
            <a:r>
              <a:rPr lang="en-US" sz="4800" dirty="0">
                <a:solidFill>
                  <a:schemeClr val="tx1">
                    <a:lumMod val="95000"/>
                    <a:lumOff val="5000"/>
                  </a:schemeClr>
                </a:solidFill>
                <a:latin typeface="Times New Roman"/>
                <a:cs typeface="Times New Roman"/>
              </a:rPr>
              <a:t>RESULTS</a:t>
            </a:r>
            <a:r>
              <a:rPr lang="en-US" sz="4800" b="1" dirty="0">
                <a:latin typeface="Times New Roman"/>
                <a:cs typeface="Times New Roman"/>
              </a:rPr>
              <a:t>:</a:t>
            </a:r>
          </a:p>
        </p:txBody>
      </p:sp>
      <p:pic>
        <p:nvPicPr>
          <p:cNvPr id="5" name="Picture 4">
            <a:extLst>
              <a:ext uri="{FF2B5EF4-FFF2-40B4-BE49-F238E27FC236}">
                <a16:creationId xmlns:a16="http://schemas.microsoft.com/office/drawing/2014/main" id="{C5E4F3EE-BBA8-8354-E4B8-D6FF3BCB16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181100"/>
            <a:ext cx="3276600" cy="1724025"/>
          </a:xfrm>
          <a:prstGeom prst="rect">
            <a:avLst/>
          </a:prstGeom>
          <a:noFill/>
          <a:ln>
            <a:noFill/>
          </a:ln>
        </p:spPr>
      </p:pic>
      <p:sp>
        <p:nvSpPr>
          <p:cNvPr id="6" name="TextBox 5">
            <a:extLst>
              <a:ext uri="{FF2B5EF4-FFF2-40B4-BE49-F238E27FC236}">
                <a16:creationId xmlns:a16="http://schemas.microsoft.com/office/drawing/2014/main" id="{3EB71E6F-E7E8-69C2-1ED6-1BCCC4693E04}"/>
              </a:ext>
            </a:extLst>
          </p:cNvPr>
          <p:cNvSpPr txBox="1"/>
          <p:nvPr/>
        </p:nvSpPr>
        <p:spPr>
          <a:xfrm>
            <a:off x="2110740" y="2947452"/>
            <a:ext cx="2743200" cy="523220"/>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 </a:t>
            </a:r>
            <a:r>
              <a:rPr lang="en-IN" sz="2800" b="1" dirty="0">
                <a:effectLst/>
                <a:latin typeface="Times New Roman" panose="02020603050405020304" pitchFamily="18" charset="0"/>
                <a:ea typeface="Times New Roman" panose="02020603050405020304" pitchFamily="18" charset="0"/>
              </a:rPr>
              <a:t>Figure 1 </a:t>
            </a:r>
            <a:endParaRPr lang="en-IN" sz="2800" dirty="0"/>
          </a:p>
        </p:txBody>
      </p:sp>
      <p:sp>
        <p:nvSpPr>
          <p:cNvPr id="7" name="TextBox 6">
            <a:extLst>
              <a:ext uri="{FF2B5EF4-FFF2-40B4-BE49-F238E27FC236}">
                <a16:creationId xmlns:a16="http://schemas.microsoft.com/office/drawing/2014/main" id="{2248429B-5C1A-B550-0D01-2DA6FF1799D7}"/>
              </a:ext>
            </a:extLst>
          </p:cNvPr>
          <p:cNvSpPr txBox="1"/>
          <p:nvPr/>
        </p:nvSpPr>
        <p:spPr>
          <a:xfrm>
            <a:off x="472440" y="3424297"/>
            <a:ext cx="5867400" cy="7340984"/>
          </a:xfrm>
          <a:prstGeom prst="rect">
            <a:avLst/>
          </a:prstGeom>
          <a:noFill/>
        </p:spPr>
        <p:txBody>
          <a:bodyPr wrap="square" rtlCol="0">
            <a:spAutoFit/>
          </a:bodyPr>
          <a:lstStyle/>
          <a:p>
            <a:pPr>
              <a:lnSpc>
                <a:spcPct val="115000"/>
              </a:lnSpc>
              <a:spcBef>
                <a:spcPts val="800"/>
              </a:spcBef>
              <a:spcAft>
                <a:spcPts val="400"/>
              </a:spcAft>
            </a:pPr>
            <a:r>
              <a:rPr lang="en-IN" sz="1800" b="1" dirty="0">
                <a:effectLst/>
                <a:latin typeface="Times New Roman" panose="02020603050405020304" pitchFamily="18" charset="0"/>
                <a:ea typeface="Times New Roman" panose="02020603050405020304" pitchFamily="18" charset="0"/>
              </a:rPr>
              <a:t>Output:-</a:t>
            </a:r>
            <a:endParaRPr lang="en-IN" sz="18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err="1">
                <a:effectLst/>
                <a:latin typeface="Times New Roman" panose="02020603050405020304" pitchFamily="18" charset="0"/>
                <a:ea typeface="Times New Roman" panose="02020603050405020304" pitchFamily="18" charset="0"/>
              </a:rPr>
              <a:t>heightLB</a:t>
            </a:r>
            <a:r>
              <a:rPr lang="en-IN" sz="2000" dirty="0">
                <a:effectLst/>
                <a:latin typeface="Times New Roman" panose="02020603050405020304" pitchFamily="18" charset="0"/>
                <a:ea typeface="Times New Roman" panose="02020603050405020304" pitchFamily="18" charset="0"/>
              </a:rPr>
              <a:t> = 400</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light brown </a:t>
            </a:r>
            <a:r>
              <a:rPr lang="en-IN" sz="2000" dirty="0" err="1">
                <a:effectLst/>
                <a:latin typeface="Times New Roman" panose="02020603050405020304" pitchFamily="18" charset="0"/>
                <a:ea typeface="Times New Roman" panose="02020603050405020304" pitchFamily="18" charset="0"/>
              </a:rPr>
              <a:t>LBmax_x</a:t>
            </a:r>
            <a:r>
              <a:rPr lang="en-IN" sz="2000" dirty="0">
                <a:effectLst/>
                <a:latin typeface="Times New Roman" panose="02020603050405020304" pitchFamily="18" charset="0"/>
                <a:ea typeface="Times New Roman" panose="02020603050405020304" pitchFamily="18" charset="0"/>
              </a:rPr>
              <a:t> = 316</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light brown </a:t>
            </a:r>
            <a:r>
              <a:rPr lang="en-IN" sz="2000" dirty="0" err="1">
                <a:effectLst/>
                <a:latin typeface="Times New Roman" panose="02020603050405020304" pitchFamily="18" charset="0"/>
                <a:ea typeface="Times New Roman" panose="02020603050405020304" pitchFamily="18" charset="0"/>
              </a:rPr>
              <a:t>LBmax_y</a:t>
            </a:r>
            <a:r>
              <a:rPr lang="en-IN" sz="2000" dirty="0">
                <a:effectLst/>
                <a:latin typeface="Times New Roman" panose="02020603050405020304" pitchFamily="18" charset="0"/>
                <a:ea typeface="Times New Roman" panose="02020603050405020304" pitchFamily="18" charset="0"/>
              </a:rPr>
              <a:t> = 235</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yellow to light brown </a:t>
            </a:r>
            <a:r>
              <a:rPr lang="en-IN" sz="2000" dirty="0" err="1">
                <a:effectLst/>
                <a:latin typeface="Times New Roman" panose="02020603050405020304" pitchFamily="18" charset="0"/>
                <a:ea typeface="Times New Roman" panose="02020603050405020304" pitchFamily="18" charset="0"/>
              </a:rPr>
              <a:t>Ymax_x</a:t>
            </a:r>
            <a:r>
              <a:rPr lang="en-IN" sz="2000" dirty="0">
                <a:effectLst/>
                <a:latin typeface="Times New Roman" panose="02020603050405020304" pitchFamily="18" charset="0"/>
                <a:ea typeface="Times New Roman" panose="02020603050405020304" pitchFamily="18" charset="0"/>
              </a:rPr>
              <a:t> = 16</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yellow to light brown </a:t>
            </a:r>
            <a:r>
              <a:rPr lang="en-IN" sz="2000" dirty="0" err="1">
                <a:effectLst/>
                <a:latin typeface="Times New Roman" panose="02020603050405020304" pitchFamily="18" charset="0"/>
                <a:ea typeface="Times New Roman" panose="02020603050405020304" pitchFamily="18" charset="0"/>
              </a:rPr>
              <a:t>Ymax_y</a:t>
            </a:r>
            <a:r>
              <a:rPr lang="en-IN" sz="2000" dirty="0">
                <a:effectLst/>
                <a:latin typeface="Times New Roman" panose="02020603050405020304" pitchFamily="18" charset="0"/>
                <a:ea typeface="Times New Roman" panose="02020603050405020304" pitchFamily="18" charset="0"/>
              </a:rPr>
              <a:t> = 21</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brown to black </a:t>
            </a:r>
            <a:r>
              <a:rPr lang="en-IN" sz="2000" dirty="0" err="1">
                <a:effectLst/>
                <a:latin typeface="Times New Roman" panose="02020603050405020304" pitchFamily="18" charset="0"/>
                <a:ea typeface="Times New Roman" panose="02020603050405020304" pitchFamily="18" charset="0"/>
              </a:rPr>
              <a:t>Bmax_x</a:t>
            </a:r>
            <a:r>
              <a:rPr lang="en-IN" sz="2000" dirty="0">
                <a:effectLst/>
                <a:latin typeface="Times New Roman" panose="02020603050405020304" pitchFamily="18" charset="0"/>
                <a:ea typeface="Times New Roman" panose="02020603050405020304" pitchFamily="18" charset="0"/>
              </a:rPr>
              <a:t> = 8</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brown to black </a:t>
            </a:r>
            <a:r>
              <a:rPr lang="en-IN" sz="2000" dirty="0" err="1">
                <a:effectLst/>
                <a:latin typeface="Times New Roman" panose="02020603050405020304" pitchFamily="18" charset="0"/>
                <a:ea typeface="Times New Roman" panose="02020603050405020304" pitchFamily="18" charset="0"/>
              </a:rPr>
              <a:t>Bmax_y</a:t>
            </a:r>
            <a:r>
              <a:rPr lang="en-IN" sz="2000" dirty="0">
                <a:effectLst/>
                <a:latin typeface="Times New Roman" panose="02020603050405020304" pitchFamily="18" charset="0"/>
                <a:ea typeface="Times New Roman" panose="02020603050405020304" pitchFamily="18" charset="0"/>
              </a:rPr>
              <a:t> = 12</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only yellow </a:t>
            </a:r>
            <a:r>
              <a:rPr lang="en-IN" sz="2000" dirty="0" err="1">
                <a:effectLst/>
                <a:latin typeface="Times New Roman" panose="02020603050405020304" pitchFamily="18" charset="0"/>
                <a:ea typeface="Times New Roman" panose="02020603050405020304" pitchFamily="18" charset="0"/>
              </a:rPr>
              <a:t>TYmax_x</a:t>
            </a:r>
            <a:r>
              <a:rPr lang="en-IN" sz="2000" dirty="0">
                <a:effectLst/>
                <a:latin typeface="Times New Roman" panose="02020603050405020304" pitchFamily="18" charset="0"/>
                <a:ea typeface="Times New Roman" panose="02020603050405020304" pitchFamily="18" charset="0"/>
              </a:rPr>
              <a:t> = 16</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only yellow </a:t>
            </a:r>
            <a:r>
              <a:rPr lang="en-IN" sz="2000" dirty="0" err="1">
                <a:effectLst/>
                <a:latin typeface="Times New Roman" panose="02020603050405020304" pitchFamily="18" charset="0"/>
                <a:ea typeface="Times New Roman" panose="02020603050405020304" pitchFamily="18" charset="0"/>
              </a:rPr>
              <a:t>TYmax_y</a:t>
            </a:r>
            <a:r>
              <a:rPr lang="en-IN" sz="2000" dirty="0">
                <a:effectLst/>
                <a:latin typeface="Times New Roman" panose="02020603050405020304" pitchFamily="18" charset="0"/>
                <a:ea typeface="Times New Roman" panose="02020603050405020304" pitchFamily="18" charset="0"/>
              </a:rPr>
              <a:t> = 21</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only brown </a:t>
            </a:r>
            <a:r>
              <a:rPr lang="en-IN" sz="2000" dirty="0" err="1">
                <a:effectLst/>
                <a:latin typeface="Times New Roman" panose="02020603050405020304" pitchFamily="18" charset="0"/>
                <a:ea typeface="Times New Roman" panose="02020603050405020304" pitchFamily="18" charset="0"/>
              </a:rPr>
              <a:t>TBmax_x</a:t>
            </a:r>
            <a:r>
              <a:rPr lang="en-IN" sz="2000" dirty="0">
                <a:effectLst/>
                <a:latin typeface="Times New Roman" panose="02020603050405020304" pitchFamily="18" charset="0"/>
                <a:ea typeface="Times New Roman" panose="02020603050405020304" pitchFamily="18" charset="0"/>
              </a:rPr>
              <a:t> = 8</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only brown </a:t>
            </a:r>
            <a:r>
              <a:rPr lang="en-IN" sz="2000" dirty="0" err="1">
                <a:effectLst/>
                <a:latin typeface="Times New Roman" panose="02020603050405020304" pitchFamily="18" charset="0"/>
                <a:ea typeface="Times New Roman" panose="02020603050405020304" pitchFamily="18" charset="0"/>
              </a:rPr>
              <a:t>TBmax_y</a:t>
            </a:r>
            <a:r>
              <a:rPr lang="en-IN" sz="2000" dirty="0">
                <a:effectLst/>
                <a:latin typeface="Times New Roman" panose="02020603050405020304" pitchFamily="18" charset="0"/>
                <a:ea typeface="Times New Roman" panose="02020603050405020304" pitchFamily="18" charset="0"/>
              </a:rPr>
              <a:t> = 10</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Yellow =  21</a:t>
            </a:r>
            <a:endParaRPr lang="en-IN" sz="2000" dirty="0">
              <a:effectLst/>
              <a:latin typeface="Arial" panose="020B0604020202020204" pitchFamily="34" charset="0"/>
              <a:ea typeface="Arial" panose="020B0604020202020204" pitchFamily="34" charset="0"/>
            </a:endParaRPr>
          </a:p>
          <a:p>
            <a:pPr>
              <a:lnSpc>
                <a:spcPct val="115000"/>
              </a:lnSpc>
              <a:spcBef>
                <a:spcPts val="800"/>
              </a:spcBef>
              <a:spcAft>
                <a:spcPts val="400"/>
              </a:spcAft>
            </a:pPr>
            <a:r>
              <a:rPr lang="en-IN" sz="2000" dirty="0">
                <a:effectLst/>
                <a:latin typeface="Times New Roman" panose="02020603050405020304" pitchFamily="18" charset="0"/>
                <a:ea typeface="Times New Roman" panose="02020603050405020304" pitchFamily="18" charset="0"/>
              </a:rPr>
              <a:t>Brown =  10</a:t>
            </a:r>
            <a:endParaRPr lang="en-IN" sz="2000" dirty="0">
              <a:effectLst/>
              <a:latin typeface="Arial" panose="020B0604020202020204" pitchFamily="34" charset="0"/>
              <a:ea typeface="Arial" panose="020B0604020202020204" pitchFamily="34" charset="0"/>
            </a:endParaRPr>
          </a:p>
          <a:p>
            <a:endParaRPr lang="en-IN" dirty="0"/>
          </a:p>
        </p:txBody>
      </p:sp>
      <p:pic>
        <p:nvPicPr>
          <p:cNvPr id="8" name="Picture 7">
            <a:extLst>
              <a:ext uri="{FF2B5EF4-FFF2-40B4-BE49-F238E27FC236}">
                <a16:creationId xmlns:a16="http://schemas.microsoft.com/office/drawing/2014/main" id="{1AE96ADB-B411-2BFB-4B23-FE8E5B81C8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00901" y="982979"/>
            <a:ext cx="3753801" cy="2120265"/>
          </a:xfrm>
          <a:prstGeom prst="rect">
            <a:avLst/>
          </a:prstGeom>
          <a:noFill/>
          <a:ln>
            <a:noFill/>
          </a:ln>
        </p:spPr>
      </p:pic>
      <p:sp>
        <p:nvSpPr>
          <p:cNvPr id="9" name="TextBox 8">
            <a:extLst>
              <a:ext uri="{FF2B5EF4-FFF2-40B4-BE49-F238E27FC236}">
                <a16:creationId xmlns:a16="http://schemas.microsoft.com/office/drawing/2014/main" id="{B01D3F7F-102C-50F3-ED09-5D9EC6E73F0F}"/>
              </a:ext>
            </a:extLst>
          </p:cNvPr>
          <p:cNvSpPr txBox="1"/>
          <p:nvPr/>
        </p:nvSpPr>
        <p:spPr>
          <a:xfrm>
            <a:off x="11148060" y="3209062"/>
            <a:ext cx="3657600" cy="738664"/>
          </a:xfrm>
          <a:prstGeom prst="rect">
            <a:avLst/>
          </a:prstGeom>
          <a:noFill/>
        </p:spPr>
        <p:txBody>
          <a:bodyPr wrap="square" rtlCol="0">
            <a:spAutoFit/>
          </a:bodyPr>
          <a:lstStyle/>
          <a:p>
            <a:r>
              <a:rPr lang="en-IN" sz="2400" b="1" dirty="0">
                <a:effectLst/>
                <a:latin typeface="Times New Roman" panose="02020603050405020304" pitchFamily="18" charset="0"/>
                <a:ea typeface="Times New Roman" panose="02020603050405020304" pitchFamily="18" charset="0"/>
              </a:rPr>
              <a:t>Figure 2</a:t>
            </a:r>
            <a:endParaRPr lang="en-IN" sz="2400" dirty="0">
              <a:effectLst/>
              <a:latin typeface="Arial" panose="020B0604020202020204" pitchFamily="34" charset="0"/>
              <a:ea typeface="Arial" panose="020B0604020202020204" pitchFamily="34" charset="0"/>
            </a:endParaRPr>
          </a:p>
          <a:p>
            <a:endParaRPr lang="en-IN" dirty="0"/>
          </a:p>
        </p:txBody>
      </p:sp>
      <p:sp>
        <p:nvSpPr>
          <p:cNvPr id="10" name="TextBox 9">
            <a:extLst>
              <a:ext uri="{FF2B5EF4-FFF2-40B4-BE49-F238E27FC236}">
                <a16:creationId xmlns:a16="http://schemas.microsoft.com/office/drawing/2014/main" id="{FAF2E570-058B-C23F-8835-D68F7750BA80}"/>
              </a:ext>
            </a:extLst>
          </p:cNvPr>
          <p:cNvSpPr txBox="1"/>
          <p:nvPr/>
        </p:nvSpPr>
        <p:spPr>
          <a:xfrm>
            <a:off x="11000900" y="3678469"/>
            <a:ext cx="4696299" cy="6832640"/>
          </a:xfrm>
          <a:prstGeom prst="rect">
            <a:avLst/>
          </a:prstGeom>
          <a:noFill/>
        </p:spPr>
        <p:txBody>
          <a:bodyPr wrap="square" rtlCol="0">
            <a:spAutoFit/>
          </a:bodyPr>
          <a:lstStyle/>
          <a:p>
            <a:pPr>
              <a:lnSpc>
                <a:spcPct val="150000"/>
              </a:lnSpc>
            </a:pPr>
            <a:r>
              <a:rPr lang="en-US" sz="2000" b="1" dirty="0">
                <a:effectLst/>
                <a:latin typeface="Times New Roman" panose="02020603050405020304" pitchFamily="18" charset="0"/>
                <a:ea typeface="Arial" panose="020B0604020202020204" pitchFamily="34" charset="0"/>
              </a:rPr>
              <a:t>Output:-</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err="1">
                <a:effectLst/>
                <a:latin typeface="Times New Roman" panose="02020603050405020304" pitchFamily="18" charset="0"/>
                <a:ea typeface="Arial" panose="020B0604020202020204" pitchFamily="34" charset="0"/>
              </a:rPr>
              <a:t>heightLB</a:t>
            </a:r>
            <a:r>
              <a:rPr lang="en-US" sz="2000" dirty="0">
                <a:effectLst/>
                <a:latin typeface="Times New Roman" panose="02020603050405020304" pitchFamily="18" charset="0"/>
                <a:ea typeface="Arial" panose="020B0604020202020204" pitchFamily="34" charset="0"/>
              </a:rPr>
              <a:t> = 400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light brown </a:t>
            </a:r>
            <a:r>
              <a:rPr lang="en-US" sz="2000" dirty="0" err="1">
                <a:effectLst/>
                <a:latin typeface="Times New Roman" panose="02020603050405020304" pitchFamily="18" charset="0"/>
                <a:ea typeface="Arial" panose="020B0604020202020204" pitchFamily="34" charset="0"/>
              </a:rPr>
              <a:t>LBmax_x</a:t>
            </a:r>
            <a:r>
              <a:rPr lang="en-US" sz="2000" dirty="0">
                <a:effectLst/>
                <a:latin typeface="Times New Roman" panose="02020603050405020304" pitchFamily="18" charset="0"/>
                <a:ea typeface="Arial" panose="020B0604020202020204" pitchFamily="34" charset="0"/>
              </a:rPr>
              <a:t> = 10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light brown </a:t>
            </a:r>
            <a:r>
              <a:rPr lang="en-US" sz="2000" dirty="0" err="1">
                <a:effectLst/>
                <a:latin typeface="Times New Roman" panose="02020603050405020304" pitchFamily="18" charset="0"/>
                <a:ea typeface="Arial" panose="020B0604020202020204" pitchFamily="34" charset="0"/>
              </a:rPr>
              <a:t>LBmax_y</a:t>
            </a:r>
            <a:r>
              <a:rPr lang="en-US" sz="2000" dirty="0">
                <a:effectLst/>
                <a:latin typeface="Times New Roman" panose="02020603050405020304" pitchFamily="18" charset="0"/>
                <a:ea typeface="Arial" panose="020B0604020202020204" pitchFamily="34" charset="0"/>
              </a:rPr>
              <a:t> = 21</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yellow to light brown </a:t>
            </a:r>
            <a:r>
              <a:rPr lang="en-US" sz="2000" dirty="0" err="1">
                <a:effectLst/>
                <a:latin typeface="Times New Roman" panose="02020603050405020304" pitchFamily="18" charset="0"/>
                <a:ea typeface="Arial" panose="020B0604020202020204" pitchFamily="34" charset="0"/>
              </a:rPr>
              <a:t>Ymax_x</a:t>
            </a:r>
            <a:r>
              <a:rPr lang="en-US" sz="2000" dirty="0">
                <a:effectLst/>
                <a:latin typeface="Times New Roman" panose="02020603050405020304" pitchFamily="18" charset="0"/>
                <a:ea typeface="Arial" panose="020B0604020202020204" pitchFamily="34" charset="0"/>
              </a:rPr>
              <a:t> = 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yellow to light brown </a:t>
            </a:r>
            <a:r>
              <a:rPr lang="en-US" sz="2000" dirty="0" err="1">
                <a:effectLst/>
                <a:latin typeface="Times New Roman" panose="02020603050405020304" pitchFamily="18" charset="0"/>
                <a:ea typeface="Arial" panose="020B0604020202020204" pitchFamily="34" charset="0"/>
              </a:rPr>
              <a:t>Ymax_y</a:t>
            </a:r>
            <a:r>
              <a:rPr lang="en-US" sz="2000" dirty="0">
                <a:effectLst/>
                <a:latin typeface="Times New Roman" panose="02020603050405020304" pitchFamily="18" charset="0"/>
                <a:ea typeface="Arial" panose="020B0604020202020204" pitchFamily="34" charset="0"/>
              </a:rPr>
              <a:t> = 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brown to black </a:t>
            </a:r>
            <a:r>
              <a:rPr lang="en-US" sz="2000" dirty="0" err="1">
                <a:effectLst/>
                <a:latin typeface="Times New Roman" panose="02020603050405020304" pitchFamily="18" charset="0"/>
                <a:ea typeface="Arial" panose="020B0604020202020204" pitchFamily="34" charset="0"/>
              </a:rPr>
              <a:t>Bmax_x</a:t>
            </a:r>
            <a:r>
              <a:rPr lang="en-US" sz="2000" dirty="0">
                <a:effectLst/>
                <a:latin typeface="Times New Roman" panose="02020603050405020304" pitchFamily="18" charset="0"/>
                <a:ea typeface="Arial" panose="020B0604020202020204" pitchFamily="34" charset="0"/>
              </a:rPr>
              <a:t> = 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brown to black </a:t>
            </a:r>
            <a:r>
              <a:rPr lang="en-US" sz="2000" dirty="0" err="1">
                <a:effectLst/>
                <a:latin typeface="Times New Roman" panose="02020603050405020304" pitchFamily="18" charset="0"/>
                <a:ea typeface="Arial" panose="020B0604020202020204" pitchFamily="34" charset="0"/>
              </a:rPr>
              <a:t>Bmax_y</a:t>
            </a:r>
            <a:r>
              <a:rPr lang="en-US" sz="2000" dirty="0">
                <a:effectLst/>
                <a:latin typeface="Times New Roman" panose="02020603050405020304" pitchFamily="18" charset="0"/>
                <a:ea typeface="Arial" panose="020B0604020202020204" pitchFamily="34" charset="0"/>
              </a:rPr>
              <a:t> = 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only yellow </a:t>
            </a:r>
            <a:r>
              <a:rPr lang="en-US" sz="2000" dirty="0" err="1">
                <a:effectLst/>
                <a:latin typeface="Times New Roman" panose="02020603050405020304" pitchFamily="18" charset="0"/>
                <a:ea typeface="Arial" panose="020B0604020202020204" pitchFamily="34" charset="0"/>
              </a:rPr>
              <a:t>TYmax_x</a:t>
            </a:r>
            <a:r>
              <a:rPr lang="en-US" sz="2000" dirty="0">
                <a:effectLst/>
                <a:latin typeface="Times New Roman" panose="02020603050405020304" pitchFamily="18" charset="0"/>
                <a:ea typeface="Arial" panose="020B0604020202020204" pitchFamily="34" charset="0"/>
              </a:rPr>
              <a:t> = 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only yellow </a:t>
            </a:r>
            <a:r>
              <a:rPr lang="en-US" sz="2000" dirty="0" err="1">
                <a:effectLst/>
                <a:latin typeface="Times New Roman" panose="02020603050405020304" pitchFamily="18" charset="0"/>
                <a:ea typeface="Arial" panose="020B0604020202020204" pitchFamily="34" charset="0"/>
              </a:rPr>
              <a:t>TYmax_y</a:t>
            </a:r>
            <a:r>
              <a:rPr lang="en-US" sz="2000" dirty="0">
                <a:effectLst/>
                <a:latin typeface="Times New Roman" panose="02020603050405020304" pitchFamily="18" charset="0"/>
                <a:ea typeface="Arial" panose="020B0604020202020204" pitchFamily="34" charset="0"/>
              </a:rPr>
              <a:t> = 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only brown </a:t>
            </a:r>
            <a:r>
              <a:rPr lang="en-US" sz="2000" dirty="0" err="1">
                <a:effectLst/>
                <a:latin typeface="Times New Roman" panose="02020603050405020304" pitchFamily="18" charset="0"/>
                <a:ea typeface="Arial" panose="020B0604020202020204" pitchFamily="34" charset="0"/>
              </a:rPr>
              <a:t>TBmax_x</a:t>
            </a:r>
            <a:r>
              <a:rPr lang="en-US" sz="2000" dirty="0">
                <a:effectLst/>
                <a:latin typeface="Times New Roman" panose="02020603050405020304" pitchFamily="18" charset="0"/>
                <a:ea typeface="Arial" panose="020B0604020202020204" pitchFamily="34" charset="0"/>
              </a:rPr>
              <a:t> = 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only brown </a:t>
            </a:r>
            <a:r>
              <a:rPr lang="en-US" sz="2000" dirty="0" err="1">
                <a:effectLst/>
                <a:latin typeface="Times New Roman" panose="02020603050405020304" pitchFamily="18" charset="0"/>
                <a:ea typeface="Arial" panose="020B0604020202020204" pitchFamily="34" charset="0"/>
              </a:rPr>
              <a:t>TBmax_y</a:t>
            </a:r>
            <a:r>
              <a:rPr lang="en-US" sz="2000" dirty="0">
                <a:effectLst/>
                <a:latin typeface="Times New Roman" panose="02020603050405020304" pitchFamily="18" charset="0"/>
                <a:ea typeface="Arial" panose="020B0604020202020204" pitchFamily="34" charset="0"/>
              </a:rPr>
              <a:t> = 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Yellow =  0</a:t>
            </a:r>
            <a:endParaRPr lang="en-IN" sz="2000" dirty="0">
              <a:effectLst/>
              <a:latin typeface="Arial" panose="020B0604020202020204" pitchFamily="34" charset="0"/>
              <a:ea typeface="Arial" panose="020B0604020202020204" pitchFamily="34" charset="0"/>
            </a:endParaRPr>
          </a:p>
          <a:p>
            <a:pPr>
              <a:lnSpc>
                <a:spcPct val="150000"/>
              </a:lnSpc>
            </a:pPr>
            <a:r>
              <a:rPr lang="en-US" sz="2000" dirty="0">
                <a:effectLst/>
                <a:latin typeface="Times New Roman" panose="02020603050405020304" pitchFamily="18" charset="0"/>
                <a:ea typeface="Arial" panose="020B0604020202020204" pitchFamily="34" charset="0"/>
              </a:rPr>
              <a:t>Brown =  0</a:t>
            </a:r>
            <a:endParaRPr lang="en-IN" sz="20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46517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B480-BA60-0FB8-6460-6EB18D3950FD}"/>
              </a:ext>
            </a:extLst>
          </p:cNvPr>
          <p:cNvSpPr>
            <a:spLocks noGrp="1"/>
          </p:cNvSpPr>
          <p:nvPr>
            <p:ph type="title"/>
          </p:nvPr>
        </p:nvSpPr>
        <p:spPr>
          <a:xfrm>
            <a:off x="838200" y="723900"/>
            <a:ext cx="7236592" cy="1092200"/>
          </a:xfrm>
        </p:spPr>
        <p:txBody>
          <a:bodyPr/>
          <a:lstStyle/>
          <a:p>
            <a:r>
              <a:rPr lang="en-US" dirty="0">
                <a:solidFill>
                  <a:schemeClr val="tx1"/>
                </a:solidFill>
              </a:rPr>
              <a:t>CONCLUSION:</a:t>
            </a:r>
            <a:endParaRPr lang="en-IN" dirty="0">
              <a:solidFill>
                <a:schemeClr val="tx1"/>
              </a:solidFill>
            </a:endParaRPr>
          </a:p>
        </p:txBody>
      </p:sp>
      <p:sp>
        <p:nvSpPr>
          <p:cNvPr id="3" name="Text Placeholder 2">
            <a:extLst>
              <a:ext uri="{FF2B5EF4-FFF2-40B4-BE49-F238E27FC236}">
                <a16:creationId xmlns:a16="http://schemas.microsoft.com/office/drawing/2014/main" id="{5D3B91F0-2968-F3E8-0279-949B4D2B0ABC}"/>
              </a:ext>
            </a:extLst>
          </p:cNvPr>
          <p:cNvSpPr>
            <a:spLocks noGrp="1"/>
          </p:cNvSpPr>
          <p:nvPr>
            <p:ph type="body" idx="1"/>
          </p:nvPr>
        </p:nvSpPr>
        <p:spPr>
          <a:xfrm>
            <a:off x="838200" y="1816100"/>
            <a:ext cx="16255960" cy="8036815"/>
          </a:xfrm>
        </p:spPr>
        <p:txBody>
          <a:bodyPr/>
          <a:lstStyle/>
          <a:p>
            <a:pPr marL="457200" indent="-457200">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Disease detection and identification is done by using an image processing.</a:t>
            </a:r>
          </a:p>
          <a:p>
            <a:pPr marL="457200" indent="-457200">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This helps by using eye observations, a farmer observes symptoms of disease in plants that need continuous monitoring. </a:t>
            </a:r>
            <a:r>
              <a:rPr lang="en-US" dirty="0">
                <a:solidFill>
                  <a:srgbClr val="000000"/>
                </a:solidFill>
                <a:latin typeface="Times New Roman" panose="02020603050405020304" pitchFamily="18" charset="0"/>
                <a:cs typeface="Times New Roman" panose="02020603050405020304" pitchFamily="18" charset="0"/>
              </a:rPr>
              <a:t>This help them in this problem to make it easy using these deep learning technique</a:t>
            </a:r>
          </a:p>
          <a:p>
            <a:pPr marL="457200" indent="-457200">
              <a:lnSpc>
                <a:spcPct val="150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Plant diseases have long been a major issue in agriculture. Making the best judgments possible based on the outcomes of DL techniques has made precision agriculture possible, enabling early disease identification and the minimizing of losses.</a:t>
            </a:r>
          </a:p>
          <a:p>
            <a:pPr marL="457200" indent="-457200">
              <a:lnSpc>
                <a:spcPct val="150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Recent developments in DL offer solutions with extremely precise findings, and the technology that is now accessible permits quick processing. The decision-making procedure, nevertheless, may be enhanced. The models that are now available perform poorly when evaluated under actual circumstances.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36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7BA6-B9D0-99BC-808F-C08EC04E7BE1}"/>
              </a:ext>
            </a:extLst>
          </p:cNvPr>
          <p:cNvSpPr>
            <a:spLocks noGrp="1"/>
          </p:cNvSpPr>
          <p:nvPr>
            <p:ph type="title"/>
          </p:nvPr>
        </p:nvSpPr>
        <p:spPr>
          <a:xfrm>
            <a:off x="609600" y="571500"/>
            <a:ext cx="7236592" cy="1092200"/>
          </a:xfrm>
        </p:spPr>
        <p:txBody>
          <a:bodyPr/>
          <a:lstStyle/>
          <a:p>
            <a:r>
              <a:rPr lang="en-US" dirty="0">
                <a:solidFill>
                  <a:srgbClr val="002060"/>
                </a:solidFill>
                <a:latin typeface="Times New Roman" panose="02020603050405020304" pitchFamily="18" charset="0"/>
                <a:cs typeface="Times New Roman" panose="02020603050405020304" pitchFamily="18" charset="0"/>
              </a:rPr>
              <a:t>REFERENCES: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9DFDCBB-2A87-DBDF-E2F6-8B9918A421F4}"/>
              </a:ext>
            </a:extLst>
          </p:cNvPr>
          <p:cNvSpPr>
            <a:spLocks noGrp="1"/>
          </p:cNvSpPr>
          <p:nvPr>
            <p:ph type="body" idx="1"/>
          </p:nvPr>
        </p:nvSpPr>
        <p:spPr>
          <a:xfrm>
            <a:off x="609600" y="2095500"/>
            <a:ext cx="16255960" cy="7371249"/>
          </a:xfrm>
        </p:spPr>
        <p:txBody>
          <a:bodyPr/>
          <a:lstStyle/>
          <a:p>
            <a:pPr marL="342900" lvl="0" indent="-342900" algn="just">
              <a:lnSpc>
                <a:spcPct val="150000"/>
              </a:lnSpc>
              <a:spcAft>
                <a:spcPts val="250"/>
              </a:spcAft>
              <a:buSzPts val="800"/>
              <a:buFont typeface="Wingdings" panose="05000000000000000000" pitchFamily="2" charset="2"/>
              <a:buChar char="q"/>
              <a:tabLst>
                <a:tab pos="228600" algn="l"/>
              </a:tabLst>
            </a:pPr>
            <a:r>
              <a:rPr lang="en-US" sz="2400" dirty="0">
                <a:effectLst/>
                <a:latin typeface="Times New Roman" panose="02020603050405020304" pitchFamily="18" charset="0"/>
                <a:ea typeface="MS Mincho" panose="02020609040205080304" pitchFamily="49" charset="-128"/>
              </a:rPr>
              <a:t>Jiang, Peng, et al. "Real-time detection of apple leaf diseases using deep learning approach based on improved convolutional neural networks." IEEE Access 7 (2019): 59069-59080.</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800"/>
              <a:buFont typeface="Wingdings" panose="05000000000000000000" pitchFamily="2" charset="2"/>
              <a:buChar char="q"/>
              <a:tabLst>
                <a:tab pos="228600" algn="l"/>
              </a:tabLst>
            </a:pPr>
            <a:r>
              <a:rPr lang="en-US" sz="2400" dirty="0">
                <a:effectLst/>
                <a:latin typeface="Times New Roman" panose="02020603050405020304" pitchFamily="18" charset="0"/>
                <a:ea typeface="MS Mincho" panose="02020609040205080304" pitchFamily="49" charset="-128"/>
              </a:rPr>
              <a:t>Wang, </a:t>
            </a:r>
            <a:r>
              <a:rPr lang="en-US" sz="2400" dirty="0" err="1">
                <a:effectLst/>
                <a:latin typeface="Times New Roman" panose="02020603050405020304" pitchFamily="18" charset="0"/>
                <a:ea typeface="MS Mincho" panose="02020609040205080304" pitchFamily="49" charset="-128"/>
              </a:rPr>
              <a:t>Qimei</a:t>
            </a:r>
            <a:r>
              <a:rPr lang="en-US" sz="2400" dirty="0">
                <a:effectLst/>
                <a:latin typeface="Times New Roman" panose="02020603050405020304" pitchFamily="18" charset="0"/>
                <a:ea typeface="MS Mincho" panose="02020609040205080304" pitchFamily="49" charset="-128"/>
              </a:rPr>
              <a:t>, et al. "Identification of Tomato Disease Types and Detection of Infected Areas Based on Deep Convolutional Neural Networks and Object Detection Techniques." Computational Intelligence and Neuroscience 2019 (2019).</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800"/>
              <a:buFont typeface="Wingdings" panose="05000000000000000000" pitchFamily="2" charset="2"/>
              <a:buChar char="q"/>
              <a:tabLst>
                <a:tab pos="228600" algn="l"/>
              </a:tabLst>
            </a:pPr>
            <a:r>
              <a:rPr lang="en-US" sz="2400" dirty="0">
                <a:effectLst/>
                <a:latin typeface="Times New Roman" panose="02020603050405020304" pitchFamily="18" charset="0"/>
                <a:ea typeface="MS Mincho" panose="02020609040205080304" pitchFamily="49" charset="-128"/>
              </a:rPr>
              <a:t>Kumar, </a:t>
            </a:r>
            <a:r>
              <a:rPr lang="en-US" sz="2400" dirty="0" err="1">
                <a:effectLst/>
                <a:latin typeface="Times New Roman" panose="02020603050405020304" pitchFamily="18" charset="0"/>
                <a:ea typeface="MS Mincho" panose="02020609040205080304" pitchFamily="49" charset="-128"/>
              </a:rPr>
              <a:t>Akshay</a:t>
            </a:r>
            <a:r>
              <a:rPr lang="en-US" sz="2400" dirty="0">
                <a:effectLst/>
                <a:latin typeface="Times New Roman" panose="02020603050405020304" pitchFamily="18" charset="0"/>
                <a:ea typeface="MS Mincho" panose="02020609040205080304" pitchFamily="49" charset="-128"/>
              </a:rPr>
              <a:t>, and M. Vani. "Image Based Tomato Leaf Disease Detection." 2019 10th International Conference on Computing, Communication and Networking Technologies  (ICCCNT). IEEE, 2019.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800"/>
              <a:buFont typeface="Wingdings" panose="05000000000000000000" pitchFamily="2" charset="2"/>
              <a:buChar char="q"/>
              <a:tabLst>
                <a:tab pos="228600" algn="l"/>
              </a:tabLst>
            </a:pPr>
            <a:r>
              <a:rPr lang="en-US" sz="2400" dirty="0" err="1">
                <a:effectLst/>
                <a:latin typeface="Times New Roman" panose="02020603050405020304" pitchFamily="18" charset="0"/>
                <a:ea typeface="MS Mincho" panose="02020609040205080304" pitchFamily="49" charset="-128"/>
              </a:rPr>
              <a:t>Ozguven</a:t>
            </a:r>
            <a:r>
              <a:rPr lang="en-US" sz="2400" dirty="0">
                <a:effectLst/>
                <a:latin typeface="Times New Roman" panose="02020603050405020304" pitchFamily="18" charset="0"/>
                <a:ea typeface="MS Mincho" panose="02020609040205080304" pitchFamily="49" charset="-128"/>
              </a:rPr>
              <a:t>, Mehmet </a:t>
            </a:r>
            <a:r>
              <a:rPr lang="en-US" sz="2400" dirty="0" err="1">
                <a:effectLst/>
                <a:latin typeface="Times New Roman" panose="02020603050405020304" pitchFamily="18" charset="0"/>
                <a:ea typeface="MS Mincho" panose="02020609040205080304" pitchFamily="49" charset="-128"/>
              </a:rPr>
              <a:t>Metin</a:t>
            </a:r>
            <a:r>
              <a:rPr lang="en-US" sz="2400" dirty="0">
                <a:effectLst/>
                <a:latin typeface="Times New Roman" panose="02020603050405020304" pitchFamily="18" charset="0"/>
                <a:ea typeface="MS Mincho" panose="02020609040205080304" pitchFamily="49" charset="-128"/>
              </a:rPr>
              <a:t>, and Kemal </a:t>
            </a:r>
            <a:r>
              <a:rPr lang="en-US" sz="2400" dirty="0" err="1">
                <a:effectLst/>
                <a:latin typeface="Times New Roman" panose="02020603050405020304" pitchFamily="18" charset="0"/>
                <a:ea typeface="MS Mincho" panose="02020609040205080304" pitchFamily="49" charset="-128"/>
              </a:rPr>
              <a:t>Adem</a:t>
            </a:r>
            <a:r>
              <a:rPr lang="en-US" sz="2400" dirty="0">
                <a:effectLst/>
                <a:latin typeface="Times New Roman" panose="02020603050405020304" pitchFamily="18" charset="0"/>
                <a:ea typeface="MS Mincho" panose="02020609040205080304" pitchFamily="49" charset="-128"/>
              </a:rPr>
              <a:t>. "Automatic detection and classification of leaf spot disease in sugar beet using deep learning algorithms." </a:t>
            </a:r>
            <a:r>
              <a:rPr lang="en-US" sz="2400" dirty="0" err="1">
                <a:effectLst/>
                <a:latin typeface="Times New Roman" panose="02020603050405020304" pitchFamily="18" charset="0"/>
                <a:ea typeface="MS Mincho" panose="02020609040205080304" pitchFamily="49" charset="-128"/>
              </a:rPr>
              <a:t>Physica</a:t>
            </a:r>
            <a:r>
              <a:rPr lang="en-US" sz="2400" dirty="0">
                <a:effectLst/>
                <a:latin typeface="Times New Roman" panose="02020603050405020304" pitchFamily="18" charset="0"/>
                <a:ea typeface="MS Mincho" panose="02020609040205080304" pitchFamily="49" charset="-128"/>
              </a:rPr>
              <a:t> A: Statistical Mechanics and its Applications 535 (2019): 122537.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800"/>
              <a:buFont typeface="Wingdings" panose="05000000000000000000" pitchFamily="2" charset="2"/>
              <a:buChar char="q"/>
              <a:tabLst>
                <a:tab pos="228600" algn="l"/>
              </a:tabLst>
            </a:pPr>
            <a:r>
              <a:rPr lang="en-US" sz="2400" dirty="0">
                <a:effectLst/>
                <a:latin typeface="Times New Roman" panose="02020603050405020304" pitchFamily="18" charset="0"/>
                <a:ea typeface="MS Mincho" panose="02020609040205080304" pitchFamily="49" charset="-128"/>
              </a:rPr>
              <a:t>Karthik, R., et al. "Attention embedded residual CNN for disease detection in tomato leaves." Applied Soft Computing 86 (2020): 105933.</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250"/>
              </a:spcAft>
              <a:buSzPts val="800"/>
              <a:buFont typeface="Wingdings" panose="05000000000000000000" pitchFamily="2" charset="2"/>
              <a:buChar char="q"/>
              <a:tabLst>
                <a:tab pos="228600" algn="l"/>
              </a:tabLst>
            </a:pPr>
            <a:r>
              <a:rPr lang="en-US" sz="2400" dirty="0">
                <a:effectLst/>
                <a:latin typeface="Times New Roman" panose="02020603050405020304" pitchFamily="18" charset="0"/>
                <a:ea typeface="MS Mincho" panose="02020609040205080304" pitchFamily="49" charset="-128"/>
              </a:rPr>
              <a:t>Ashok, </a:t>
            </a:r>
            <a:r>
              <a:rPr lang="en-US" sz="2400" dirty="0" err="1">
                <a:effectLst/>
                <a:latin typeface="Times New Roman" panose="02020603050405020304" pitchFamily="18" charset="0"/>
                <a:ea typeface="MS Mincho" panose="02020609040205080304" pitchFamily="49" charset="-128"/>
              </a:rPr>
              <a:t>Surampalli</a:t>
            </a:r>
            <a:r>
              <a:rPr lang="en-US" sz="2400" dirty="0">
                <a:effectLst/>
                <a:latin typeface="Times New Roman" panose="02020603050405020304" pitchFamily="18" charset="0"/>
                <a:ea typeface="MS Mincho" panose="02020609040205080304" pitchFamily="49" charset="-128"/>
              </a:rPr>
              <a:t>, et al. "Tomato Leaf Disease Detection Using Deep Learning Techniques." 2020 5th International Conference on Communication and Electronics Systems (ICCES). IEEE, 2020.</a:t>
            </a:r>
            <a:endParaRPr lang="en-IN" sz="24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endParaRPr lang="en-IN" dirty="0"/>
          </a:p>
        </p:txBody>
      </p:sp>
    </p:spTree>
    <p:extLst>
      <p:ext uri="{BB962C8B-B14F-4D97-AF65-F5344CB8AC3E}">
        <p14:creationId xmlns:p14="http://schemas.microsoft.com/office/powerpoint/2010/main" val="2364670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1214607"/>
            <a:ext cx="16230599" cy="66960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54172"/>
            <a:ext cx="4343299" cy="680720"/>
          </a:xfrm>
          <a:custGeom>
            <a:avLst/>
            <a:gdLst/>
            <a:ahLst/>
            <a:cxnLst/>
            <a:rect l="l" t="t" r="r" b="b"/>
            <a:pathLst>
              <a:path w="5343525" h="1276350">
                <a:moveTo>
                  <a:pt x="4703948" y="1276349"/>
                </a:moveTo>
                <a:lnTo>
                  <a:pt x="0" y="1276349"/>
                </a:lnTo>
                <a:lnTo>
                  <a:pt x="639373" y="638174"/>
                </a:lnTo>
                <a:lnTo>
                  <a:pt x="0" y="0"/>
                </a:lnTo>
                <a:lnTo>
                  <a:pt x="4703948" y="0"/>
                </a:lnTo>
                <a:lnTo>
                  <a:pt x="5343322" y="638174"/>
                </a:lnTo>
                <a:lnTo>
                  <a:pt x="4703948" y="1276349"/>
                </a:lnTo>
                <a:close/>
              </a:path>
            </a:pathLst>
          </a:custGeom>
          <a:solidFill>
            <a:srgbClr val="4E7386"/>
          </a:solidFill>
        </p:spPr>
        <p:txBody>
          <a:bodyPr wrap="square" lIns="0" tIns="0" rIns="0" bIns="0" rtlCol="0"/>
          <a:lstStyle/>
          <a:p>
            <a:endParaRPr/>
          </a:p>
        </p:txBody>
      </p:sp>
      <p:sp>
        <p:nvSpPr>
          <p:cNvPr id="3" name="object 3"/>
          <p:cNvSpPr txBox="1">
            <a:spLocks noGrp="1"/>
          </p:cNvSpPr>
          <p:nvPr>
            <p:ph type="title"/>
          </p:nvPr>
        </p:nvSpPr>
        <p:spPr>
          <a:xfrm>
            <a:off x="1816397" y="496717"/>
            <a:ext cx="2028825" cy="680720"/>
          </a:xfrm>
          <a:prstGeom prst="rect">
            <a:avLst/>
          </a:prstGeom>
        </p:spPr>
        <p:txBody>
          <a:bodyPr vert="horz" wrap="square" lIns="0" tIns="12700" rIns="0" bIns="0" rtlCol="0">
            <a:spAutoFit/>
          </a:bodyPr>
          <a:lstStyle/>
          <a:p>
            <a:pPr marL="12700">
              <a:lnSpc>
                <a:spcPct val="100000"/>
              </a:lnSpc>
              <a:spcBef>
                <a:spcPts val="100"/>
              </a:spcBef>
            </a:pPr>
            <a:r>
              <a:rPr sz="4300" spc="-5" dirty="0">
                <a:solidFill>
                  <a:srgbClr val="FFFFFF"/>
                </a:solidFill>
              </a:rPr>
              <a:t>Abstract</a:t>
            </a:r>
            <a:endParaRPr sz="4300"/>
          </a:p>
        </p:txBody>
      </p:sp>
      <p:sp>
        <p:nvSpPr>
          <p:cNvPr id="7" name="object 7"/>
          <p:cNvSpPr txBox="1"/>
          <p:nvPr/>
        </p:nvSpPr>
        <p:spPr>
          <a:xfrm>
            <a:off x="1816397" y="1773067"/>
            <a:ext cx="15565755" cy="7070205"/>
          </a:xfrm>
          <a:prstGeom prst="rect">
            <a:avLst/>
          </a:prstGeom>
        </p:spPr>
        <p:txBody>
          <a:bodyPr vert="horz" wrap="square" lIns="0" tIns="12700" rIns="0" bIns="0" rtlCol="0">
            <a:spAutoFit/>
          </a:bodyPr>
          <a:lstStyle/>
          <a:p>
            <a:pPr marL="469900" marR="5080" indent="-457200" algn="just">
              <a:lnSpc>
                <a:spcPct val="150000"/>
              </a:lnSpc>
              <a:spcBef>
                <a:spcPts val="100"/>
              </a:spcBef>
              <a:buFont typeface="Arial" panose="020B0604020202020204" pitchFamily="34" charset="0"/>
              <a:buChar char="•"/>
            </a:pPr>
            <a:r>
              <a:rPr lang="en-US" sz="2800" dirty="0">
                <a:effectLst/>
                <a:latin typeface="Times New Roman" panose="02020603050405020304" pitchFamily="18" charset="0"/>
                <a:ea typeface="Cambria" panose="02040503050406030204" pitchFamily="18" charset="0"/>
                <a:cs typeface="Times New Roman" panose="02020603050405020304" pitchFamily="18" charset="0"/>
              </a:rPr>
              <a:t>Agriculture is the mainstay of the Indian economy. Immense commercialization of an agriculture has creates a very negative effect on our environment. In agricultural field the disease in plants is more common and the detection of disease in plants has become more feasible.</a:t>
            </a:r>
          </a:p>
          <a:p>
            <a:pPr marL="469900" marR="5080" indent="-457200" algn="just">
              <a:lnSpc>
                <a:spcPct val="150000"/>
              </a:lnSpc>
              <a:spcBef>
                <a:spcPts val="100"/>
              </a:spcBef>
              <a:buFont typeface="Arial" panose="020B0604020202020204" pitchFamily="34" charset="0"/>
              <a:buChar char="•"/>
            </a:pPr>
            <a:r>
              <a:rPr lang="en-IN" sz="2800" dirty="0">
                <a:effectLst/>
                <a:latin typeface="Times New Roman" panose="02020603050405020304" pitchFamily="18" charset="0"/>
                <a:ea typeface="Arial" panose="020B0604020202020204" pitchFamily="34" charset="0"/>
              </a:rPr>
              <a:t>we proposed a deep-learning-based approach to detect leaf diseases in many different plants using images of plant leaves</a:t>
            </a:r>
            <a:endParaRPr lang="en-US" sz="2800" spc="-5" dirty="0">
              <a:latin typeface="Times New Roman" panose="02020603050405020304" pitchFamily="18" charset="0"/>
              <a:cs typeface="Times New Roman" panose="02020603050405020304" pitchFamily="18" charset="0"/>
            </a:endParaRPr>
          </a:p>
          <a:p>
            <a:pPr marL="469900" marR="5080" indent="-457200" algn="just">
              <a:lnSpc>
                <a:spcPct val="150000"/>
              </a:lnSpc>
              <a:spcBef>
                <a:spcPts val="100"/>
              </a:spcBef>
              <a:buFont typeface="Arial" panose="020B0604020202020204" pitchFamily="34" charset="0"/>
              <a:buChar char="•"/>
            </a:pPr>
            <a:r>
              <a:rPr sz="2800" spc="-5" dirty="0">
                <a:latin typeface="Times New Roman" panose="02020603050405020304" pitchFamily="18" charset="0"/>
                <a:cs typeface="Times New Roman" panose="02020603050405020304" pitchFamily="18" charset="0"/>
              </a:rPr>
              <a:t>In agricultural field,the disease in plants is more common and the detection of disease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plants has become more feasible.</a:t>
            </a:r>
            <a:endParaRPr sz="2800" dirty="0">
              <a:latin typeface="Times New Roman" panose="02020603050405020304" pitchFamily="18" charset="0"/>
              <a:cs typeface="Times New Roman" panose="02020603050405020304" pitchFamily="18" charset="0"/>
            </a:endParaRPr>
          </a:p>
          <a:p>
            <a:pPr marL="469900" marR="8890" indent="-457200" algn="just">
              <a:lnSpc>
                <a:spcPct val="150000"/>
              </a:lnSpc>
              <a:buFont typeface="Arial" panose="020B0604020202020204" pitchFamily="34" charset="0"/>
              <a:buChar char="•"/>
            </a:pPr>
            <a:r>
              <a:rPr sz="2800" spc="-5" dirty="0">
                <a:latin typeface="Times New Roman" panose="02020603050405020304" pitchFamily="18" charset="0"/>
                <a:cs typeface="Times New Roman" panose="02020603050405020304" pitchFamily="18" charset="0"/>
              </a:rPr>
              <a:t>Plant leaf diseases and destructive insects are </a:t>
            </a:r>
            <a:r>
              <a:rPr sz="2800" dirty="0">
                <a:latin typeface="Times New Roman" panose="02020603050405020304" pitchFamily="18" charset="0"/>
                <a:cs typeface="Times New Roman" panose="02020603050405020304" pitchFamily="18" charset="0"/>
              </a:rPr>
              <a:t>a </a:t>
            </a:r>
            <a:r>
              <a:rPr sz="2800" spc="-5" dirty="0">
                <a:latin typeface="Times New Roman" panose="02020603050405020304" pitchFamily="18" charset="0"/>
                <a:cs typeface="Times New Roman" panose="02020603050405020304" pitchFamily="18" charset="0"/>
              </a:rPr>
              <a:t>major challenge in the agriculture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sector. Faster and an accurate prediction of leaf diseases in crops could help to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develop</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early</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treatment technique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while</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considerably reducing</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economic</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losses.</a:t>
            </a:r>
            <a:endParaRPr sz="2800" dirty="0">
              <a:latin typeface="Times New Roman" panose="02020603050405020304" pitchFamily="18" charset="0"/>
              <a:cs typeface="Times New Roman" panose="02020603050405020304" pitchFamily="18" charset="0"/>
            </a:endParaRPr>
          </a:p>
          <a:p>
            <a:pPr marL="469900" marR="10795" indent="-457200" algn="just">
              <a:lnSpc>
                <a:spcPct val="150000"/>
              </a:lnSpc>
              <a:spcBef>
                <a:spcPts val="5"/>
              </a:spcBef>
              <a:buFont typeface="Arial" panose="020B0604020202020204" pitchFamily="34" charset="0"/>
              <a:buChar char="•"/>
            </a:pPr>
            <a:r>
              <a:rPr sz="2800" spc="-5" dirty="0">
                <a:latin typeface="Times New Roman" panose="02020603050405020304" pitchFamily="18" charset="0"/>
                <a:cs typeface="Times New Roman" panose="02020603050405020304" pitchFamily="18" charset="0"/>
              </a:rPr>
              <a:t>Our goal is to find and develop the more suitable deep-learning methodologies for our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task</a:t>
            </a:r>
            <a:r>
              <a:rPr sz="2800" spc="-5" dirty="0">
                <a:latin typeface="Arial MT"/>
                <a:cs typeface="Arial MT"/>
              </a:rPr>
              <a:t>.</a:t>
            </a:r>
            <a:endParaRPr sz="2800" dirty="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854A-7281-5B6D-D216-709A011C7EDA}"/>
              </a:ext>
            </a:extLst>
          </p:cNvPr>
          <p:cNvSpPr>
            <a:spLocks noGrp="1"/>
          </p:cNvSpPr>
          <p:nvPr>
            <p:ph type="title"/>
          </p:nvPr>
        </p:nvSpPr>
        <p:spPr>
          <a:xfrm>
            <a:off x="304800" y="419100"/>
            <a:ext cx="7236592" cy="1092200"/>
          </a:xfrm>
        </p:spPr>
        <p:txBody>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DF8F170-5ACA-0518-A3E2-DCC9B5C86DF9}"/>
              </a:ext>
            </a:extLst>
          </p:cNvPr>
          <p:cNvSpPr>
            <a:spLocks noGrp="1"/>
          </p:cNvSpPr>
          <p:nvPr>
            <p:ph type="body" idx="1"/>
          </p:nvPr>
        </p:nvSpPr>
        <p:spPr>
          <a:xfrm>
            <a:off x="304800" y="1790700"/>
            <a:ext cx="16255960" cy="6598922"/>
          </a:xfrm>
        </p:spPr>
        <p:txBody>
          <a:bodyPr/>
          <a:lstStyle/>
          <a:p>
            <a:pPr marL="457200" indent="-45720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ea typeface="Arial" panose="020B0604020202020204" pitchFamily="34" charset="0"/>
              </a:rPr>
              <a:t>In agricultural field, the disease in plants is more common and the detection of disease in plants has become more feasible due to the above reason.</a:t>
            </a:r>
          </a:p>
          <a:p>
            <a:pPr marL="457200" indent="-457200">
              <a:lnSpc>
                <a:spcPct val="150000"/>
              </a:lnSpc>
              <a:buFont typeface="Arial" panose="020B0604020202020204" pitchFamily="34" charset="0"/>
              <a:buChar char="•"/>
            </a:pPr>
            <a:r>
              <a:rPr lang="en-IN" dirty="0">
                <a:solidFill>
                  <a:srgbClr val="000000"/>
                </a:solidFill>
                <a:effectLst/>
                <a:latin typeface="Times New Roman" panose="02020603050405020304" pitchFamily="18" charset="0"/>
                <a:ea typeface="Arial" panose="020B0604020202020204" pitchFamily="34" charset="0"/>
              </a:rPr>
              <a:t>In the premature phase we can detect the symptoms of the plant diseases since their first appearance on their leaves of the plants.</a:t>
            </a:r>
          </a:p>
          <a:p>
            <a:pPr marL="457200" indent="-457200" algn="just">
              <a:lnSpc>
                <a:spcPct val="150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objective of this the user may easily utilise this method to determine if a leaf is infected or not at any moment.</a:t>
            </a:r>
          </a:p>
          <a:p>
            <a:pPr marL="457200" indent="-457200" algn="just">
              <a:lnSpc>
                <a:spcPct val="150000"/>
              </a:lnSpc>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Although there are various methods for diagnosing illnesses, most are slow and have limitations</a:t>
            </a:r>
          </a:p>
          <a:p>
            <a:pPr marL="457200" indent="-457200" algn="just">
              <a:buFont typeface="Arial" panose="020B0604020202020204" pitchFamily="34" charset="0"/>
              <a:buChar char="•"/>
            </a:pP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indent="-457200">
              <a:buFont typeface="Arial" panose="020B0604020202020204" pitchFamily="34" charset="0"/>
              <a:buChar char="•"/>
            </a:pPr>
            <a:endParaRPr lang="en-IN" sz="2800" dirty="0">
              <a:solidFill>
                <a:srgbClr val="000000"/>
              </a:solidFill>
              <a:effectLst/>
              <a:latin typeface="Times New Roman" panose="02020603050405020304" pitchFamily="18" charset="0"/>
              <a:ea typeface="Arial" panose="020B0604020202020204" pitchFamily="34" charset="0"/>
            </a:endParaRPr>
          </a:p>
          <a:p>
            <a:pPr>
              <a:lnSpc>
                <a:spcPct val="150000"/>
              </a:lnSpc>
            </a:pPr>
            <a:endParaRPr lang="en-IN" sz="2800" dirty="0"/>
          </a:p>
        </p:txBody>
      </p:sp>
    </p:spTree>
    <p:extLst>
      <p:ext uri="{BB962C8B-B14F-4D97-AF65-F5344CB8AC3E}">
        <p14:creationId xmlns:p14="http://schemas.microsoft.com/office/powerpoint/2010/main" val="303974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7C0D-828F-21F1-29BB-1B36133B10B6}"/>
              </a:ext>
            </a:extLst>
          </p:cNvPr>
          <p:cNvSpPr>
            <a:spLocks noGrp="1"/>
          </p:cNvSpPr>
          <p:nvPr>
            <p:ph type="title"/>
          </p:nvPr>
        </p:nvSpPr>
        <p:spPr>
          <a:xfrm>
            <a:off x="1016019" y="955707"/>
            <a:ext cx="11746276" cy="2185214"/>
          </a:xfrm>
        </p:spPr>
        <p:txBody>
          <a:bodyPr/>
          <a:lstStyle/>
          <a:p>
            <a:r>
              <a:rPr lang="en-US" sz="7200" b="1" dirty="0">
                <a:solidFill>
                  <a:schemeClr val="tx2"/>
                </a:solidFill>
                <a:latin typeface="Times New Roman" panose="02020603050405020304" pitchFamily="18" charset="0"/>
                <a:cs typeface="Times New Roman" panose="02020603050405020304" pitchFamily="18" charset="0"/>
              </a:rPr>
              <a:t>EXISTING SYSTEM:</a:t>
            </a:r>
            <a:br>
              <a:rPr lang="en-US" sz="72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3539C952-96DF-B254-83E4-21825958D881}"/>
              </a:ext>
            </a:extLst>
          </p:cNvPr>
          <p:cNvSpPr>
            <a:spLocks noGrp="1"/>
          </p:cNvSpPr>
          <p:nvPr>
            <p:ph type="body" idx="1"/>
          </p:nvPr>
        </p:nvSpPr>
        <p:spPr>
          <a:xfrm>
            <a:off x="1016019" y="3090837"/>
            <a:ext cx="16255960" cy="6529993"/>
          </a:xfrm>
        </p:spPr>
        <p:txBody>
          <a:bodyPr/>
          <a:lstStyle/>
          <a:p>
            <a:pPr marL="285750" indent="-285750">
              <a:lnSpc>
                <a:spcPct val="150000"/>
              </a:lnSpc>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The existing method for plant disease detection is simply our  </a:t>
            </a:r>
            <a:r>
              <a:rPr lang="en-US" sz="3200" b="1" i="0" dirty="0">
                <a:effectLst/>
                <a:latin typeface="Times New Roman" panose="02020603050405020304" pitchFamily="18" charset="0"/>
                <a:cs typeface="Times New Roman" panose="02020603050405020304" pitchFamily="18" charset="0"/>
              </a:rPr>
              <a:t>naked eye observation</a:t>
            </a:r>
            <a:r>
              <a:rPr lang="en-US" sz="3200" b="0" i="0" dirty="0">
                <a:effectLst/>
                <a:latin typeface="Times New Roman" panose="02020603050405020304" pitchFamily="18" charset="0"/>
                <a:cs typeface="Times New Roman" panose="02020603050405020304" pitchFamily="18" charset="0"/>
              </a:rPr>
              <a:t> by experts through which identification and detection of plant diseases is done.</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IN" sz="3200" dirty="0">
                <a:latin typeface="Times New Roman" panose="02020603050405020304" pitchFamily="18" charset="0"/>
                <a:ea typeface="Calibri" panose="020F0502020204030204" pitchFamily="34" charset="0"/>
                <a:cs typeface="Times New Roman" panose="02020603050405020304" pitchFamily="18" charset="0"/>
              </a:rPr>
              <a:t>We use </a:t>
            </a:r>
            <a:r>
              <a:rPr lang="en-IN" sz="3200" b="1" dirty="0">
                <a:latin typeface="Times New Roman" panose="02020603050405020304" pitchFamily="18" charset="0"/>
                <a:ea typeface="Calibri" panose="020F0502020204030204" pitchFamily="34" charset="0"/>
                <a:cs typeface="Times New Roman" panose="02020603050405020304" pitchFamily="18" charset="0"/>
              </a:rPr>
              <a:t>CNN</a:t>
            </a:r>
            <a:r>
              <a:rPr lang="en-IN" sz="3200" dirty="0">
                <a:latin typeface="Times New Roman" panose="02020603050405020304" pitchFamily="18" charset="0"/>
                <a:ea typeface="Calibri" panose="020F0502020204030204" pitchFamily="34" charset="0"/>
                <a:cs typeface="Times New Roman" panose="02020603050405020304" pitchFamily="18" charset="0"/>
              </a:rPr>
              <a:t> and </a:t>
            </a:r>
            <a:r>
              <a:rPr lang="en-IN" sz="3200" b="1" dirty="0">
                <a:latin typeface="Times New Roman" panose="02020603050405020304" pitchFamily="18" charset="0"/>
                <a:ea typeface="Calibri" panose="020F0502020204030204" pitchFamily="34" charset="0"/>
                <a:cs typeface="Times New Roman" panose="02020603050405020304" pitchFamily="18" charset="0"/>
              </a:rPr>
              <a:t>DNN</a:t>
            </a:r>
            <a:r>
              <a:rPr lang="en-IN" sz="3200" dirty="0">
                <a:latin typeface="Times New Roman" panose="02020603050405020304" pitchFamily="18" charset="0"/>
                <a:ea typeface="Calibri" panose="020F0502020204030204" pitchFamily="34" charset="0"/>
                <a:cs typeface="Times New Roman" panose="02020603050405020304" pitchFamily="18" charset="0"/>
              </a:rPr>
              <a:t> neural networks.</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Classification by </a:t>
            </a: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CNN</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is divided into  phases which tackle separate tasks.</a:t>
            </a:r>
          </a:p>
          <a:p>
            <a:pPr marL="342900" lvl="0" indent="-342900">
              <a:lnSpc>
                <a:spcPct val="150000"/>
              </a:lnSpc>
              <a:buSzPts val="1600"/>
              <a:buFont typeface="+mj-lt"/>
              <a:buAutoNum type="arabicPeriod"/>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Pre-processing</a:t>
            </a:r>
          </a:p>
          <a:p>
            <a:pPr marL="342900" lvl="0" indent="-342900">
              <a:lnSpc>
                <a:spcPct val="150000"/>
              </a:lnSpc>
              <a:buSzPts val="1600"/>
              <a:buFont typeface="+mj-lt"/>
              <a:buAutoNum type="arabicPeriod"/>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Feature Extraction</a:t>
            </a:r>
          </a:p>
          <a:p>
            <a:pPr marL="342900" lvl="0" indent="-342900">
              <a:lnSpc>
                <a:spcPct val="150000"/>
              </a:lnSpc>
              <a:buSzPts val="1600"/>
              <a:buFont typeface="+mj-lt"/>
              <a:buAutoNum type="arabicPeriod"/>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Non-Linear Mapping</a:t>
            </a:r>
          </a:p>
          <a:p>
            <a:pPr marL="342900" lvl="0" indent="-342900">
              <a:lnSpc>
                <a:spcPct val="150000"/>
              </a:lnSpc>
              <a:spcAft>
                <a:spcPts val="1000"/>
              </a:spcAft>
              <a:buSzPts val="1600"/>
              <a:buFont typeface="+mj-lt"/>
              <a:buAutoNum type="arabicPeriod"/>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Reconstruction</a:t>
            </a:r>
          </a:p>
          <a:p>
            <a:endParaRPr lang="en-IN" dirty="0"/>
          </a:p>
        </p:txBody>
      </p:sp>
    </p:spTree>
    <p:extLst>
      <p:ext uri="{BB962C8B-B14F-4D97-AF65-F5344CB8AC3E}">
        <p14:creationId xmlns:p14="http://schemas.microsoft.com/office/powerpoint/2010/main" val="1170868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6BE0-04B0-1E82-2DBB-E98FCBBE3233}"/>
              </a:ext>
            </a:extLst>
          </p:cNvPr>
          <p:cNvSpPr>
            <a:spLocks noGrp="1"/>
          </p:cNvSpPr>
          <p:nvPr>
            <p:ph type="title"/>
          </p:nvPr>
        </p:nvSpPr>
        <p:spPr>
          <a:xfrm>
            <a:off x="1016019" y="1866900"/>
            <a:ext cx="11746276" cy="738664"/>
          </a:xfrm>
        </p:spPr>
        <p:txBody>
          <a:bodyPr/>
          <a:lstStyle/>
          <a:p>
            <a:r>
              <a:rPr lang="en-US" sz="4800" b="1" dirty="0">
                <a:solidFill>
                  <a:schemeClr val="tx2">
                    <a:lumMod val="75000"/>
                  </a:schemeClr>
                </a:solidFill>
                <a:latin typeface="Times New Roman" panose="02020603050405020304" pitchFamily="18" charset="0"/>
                <a:cs typeface="Times New Roman" panose="02020603050405020304" pitchFamily="18" charset="0"/>
              </a:rPr>
              <a:t>DRAWBACKS OF EXISTING SYSTEM</a:t>
            </a:r>
            <a:r>
              <a:rPr lang="en-US" sz="4800" dirty="0">
                <a:solidFill>
                  <a:schemeClr val="tx2">
                    <a:lumMod val="75000"/>
                  </a:schemeClr>
                </a:solidFill>
                <a:latin typeface="Times New Roman" panose="02020603050405020304" pitchFamily="18" charset="0"/>
                <a:cs typeface="Times New Roman" panose="02020603050405020304" pitchFamily="18" charset="0"/>
              </a:rPr>
              <a:t>:</a:t>
            </a:r>
            <a:endParaRPr lang="en-IN" sz="48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E9201B1-1387-8EA1-7549-E27DE9E258D1}"/>
              </a:ext>
            </a:extLst>
          </p:cNvPr>
          <p:cNvSpPr>
            <a:spLocks noGrp="1"/>
          </p:cNvSpPr>
          <p:nvPr>
            <p:ph type="body" idx="1"/>
          </p:nvPr>
        </p:nvSpPr>
        <p:spPr>
          <a:xfrm>
            <a:off x="1016019" y="3090837"/>
            <a:ext cx="16255960" cy="5663089"/>
          </a:xfrm>
        </p:spPr>
        <p:txBody>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humans are capable of predicting diseases.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procedure is extremely slow.</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Consumption of time and space is also very high.</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price is also high.</a:t>
            </a:r>
          </a:p>
          <a:p>
            <a:pPr marL="285750" indent="-285750" algn="just">
              <a:lnSpc>
                <a:spcPct val="150000"/>
              </a:lnSpc>
              <a:buFont typeface="Arial" panose="020B0604020202020204" pitchFamily="34" charset="0"/>
              <a:buChar char="•"/>
            </a:pPr>
            <a:r>
              <a:rPr lang="en-IN" dirty="0">
                <a:latin typeface="Times New Roman" panose="02020603050405020304" pitchFamily="18" charset="0"/>
                <a:ea typeface="Arial" panose="020B0604020202020204" pitchFamily="34" charset="0"/>
                <a:cs typeface="Times New Roman" panose="02020603050405020304" pitchFamily="18" charset="0"/>
              </a:rPr>
              <a:t>T</a:t>
            </a:r>
            <a:r>
              <a:rPr lang="en-IN" dirty="0">
                <a:effectLst/>
                <a:latin typeface="Times New Roman" panose="02020603050405020304" pitchFamily="18" charset="0"/>
                <a:ea typeface="Arial" panose="020B0604020202020204" pitchFamily="34" charset="0"/>
                <a:cs typeface="Times New Roman" panose="02020603050405020304" pitchFamily="18" charset="0"/>
              </a:rPr>
              <a:t>he proposed methods cannot detect multiple diseases in one image or cannot detect multiple occurrences of the same diseases in one image.</a:t>
            </a:r>
          </a:p>
          <a:p>
            <a:pPr marL="285750" indent="-285750">
              <a:buFont typeface="Arial" panose="020B0604020202020204" pitchFamily="34" charset="0"/>
              <a:buChar char="•"/>
            </a:pPr>
            <a:endParaRPr lang="en-IN" sz="4800" dirty="0">
              <a:latin typeface="+mn-lt"/>
            </a:endParaRPr>
          </a:p>
          <a:p>
            <a:endParaRPr lang="en-IN" dirty="0"/>
          </a:p>
        </p:txBody>
      </p:sp>
    </p:spTree>
    <p:extLst>
      <p:ext uri="{BB962C8B-B14F-4D97-AF65-F5344CB8AC3E}">
        <p14:creationId xmlns:p14="http://schemas.microsoft.com/office/powerpoint/2010/main" val="158282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8C00-A415-21CE-925A-41707D6AE60B}"/>
              </a:ext>
            </a:extLst>
          </p:cNvPr>
          <p:cNvSpPr>
            <a:spLocks noGrp="1"/>
          </p:cNvSpPr>
          <p:nvPr>
            <p:ph type="title"/>
          </p:nvPr>
        </p:nvSpPr>
        <p:spPr>
          <a:xfrm>
            <a:off x="1066800" y="1028700"/>
            <a:ext cx="7236592" cy="1092200"/>
          </a:xfrm>
        </p:spPr>
        <p:txBody>
          <a:bodyPr/>
          <a:lstStyle/>
          <a:p>
            <a:r>
              <a:rPr lang="en-US" dirty="0">
                <a:solidFill>
                  <a:schemeClr val="accent4">
                    <a:lumMod val="50000"/>
                  </a:schemeClr>
                </a:solidFill>
                <a:latin typeface="Times New Roman" panose="02020603050405020304" pitchFamily="18" charset="0"/>
                <a:cs typeface="Times New Roman" panose="02020603050405020304" pitchFamily="18" charset="0"/>
              </a:rPr>
              <a:t>Proposed System:</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E9D1A1A-3626-1218-CC6A-A42D0E1F5B10}"/>
              </a:ext>
            </a:extLst>
          </p:cNvPr>
          <p:cNvSpPr>
            <a:spLocks noGrp="1"/>
          </p:cNvSpPr>
          <p:nvPr>
            <p:ph type="body" idx="1"/>
          </p:nvPr>
        </p:nvSpPr>
        <p:spPr>
          <a:xfrm>
            <a:off x="914400" y="2247900"/>
            <a:ext cx="16255960" cy="7140416"/>
          </a:xfrm>
        </p:spPr>
        <p:txBody>
          <a:bodyPr/>
          <a:lstStyle/>
          <a:p>
            <a:pPr marL="285750" indent="-285750">
              <a:lnSpc>
                <a:spcPct val="150000"/>
              </a:lnSpc>
              <a:buFont typeface="Arial" panose="020B0604020202020204" pitchFamily="34" charset="0"/>
              <a:buChar char="•"/>
            </a:pPr>
            <a:r>
              <a:rPr lang="en-US" sz="3600" dirty="0">
                <a:latin typeface="+mn-lt"/>
              </a:rPr>
              <a:t>This project is done using Deep Learning Techniques.</a:t>
            </a:r>
          </a:p>
          <a:p>
            <a:pPr marL="285750" indent="-285750">
              <a:lnSpc>
                <a:spcPct val="150000"/>
              </a:lnSpc>
              <a:buFont typeface="Arial" panose="020B0604020202020204" pitchFamily="34" charset="0"/>
              <a:buChar char="•"/>
            </a:pPr>
            <a:r>
              <a:rPr lang="en-US" sz="3600" dirty="0">
                <a:latin typeface="+mn-lt"/>
              </a:rPr>
              <a:t>Deep learning is a learning system based on neural networks. </a:t>
            </a:r>
          </a:p>
          <a:p>
            <a:pPr marL="285750" indent="-285750">
              <a:lnSpc>
                <a:spcPct val="150000"/>
              </a:lnSpc>
              <a:buFont typeface="Arial" panose="020B0604020202020204" pitchFamily="34" charset="0"/>
              <a:buChar char="•"/>
            </a:pPr>
            <a:r>
              <a:rPr lang="en-US" sz="3600" dirty="0">
                <a:latin typeface="+mn-lt"/>
              </a:rPr>
              <a:t> Benefits of deep learning is that it can automatically extract features from photos. </a:t>
            </a:r>
          </a:p>
          <a:p>
            <a:pPr marL="285750" indent="-285750">
              <a:lnSpc>
                <a:spcPct val="150000"/>
              </a:lnSpc>
              <a:buFont typeface="Arial" panose="020B0604020202020204" pitchFamily="34" charset="0"/>
              <a:buChar char="•"/>
            </a:pPr>
            <a:r>
              <a:rPr lang="en-US" sz="3600" dirty="0">
                <a:latin typeface="+mn-lt"/>
              </a:rPr>
              <a:t>By Deep Learning, we get the results by </a:t>
            </a:r>
            <a:r>
              <a:rPr lang="en-US" sz="3600" b="1" dirty="0">
                <a:latin typeface="+mn-lt"/>
              </a:rPr>
              <a:t>CNN  </a:t>
            </a:r>
            <a:r>
              <a:rPr lang="en-US" sz="3600" dirty="0">
                <a:latin typeface="+mn-lt"/>
              </a:rPr>
              <a:t>algorithm.</a:t>
            </a:r>
          </a:p>
          <a:p>
            <a:pPr marL="285750" indent="-285750">
              <a:lnSpc>
                <a:spcPct val="150000"/>
              </a:lnSpc>
              <a:buFont typeface="Arial" panose="020B0604020202020204" pitchFamily="34" charset="0"/>
              <a:buChar char="•"/>
            </a:pPr>
            <a:r>
              <a:rPr lang="en-US" sz="3600" b="1" dirty="0">
                <a:latin typeface="+mn-lt"/>
              </a:rPr>
              <a:t>CNN</a:t>
            </a:r>
            <a:r>
              <a:rPr lang="en-US" sz="3600" dirty="0">
                <a:latin typeface="+mn-lt"/>
              </a:rPr>
              <a:t>(Convolution Neural Network)  is an efficient recognition algorithm which is widely used in pattern recognition and image processing.</a:t>
            </a:r>
          </a:p>
          <a:p>
            <a:pPr marL="285750" indent="-285750">
              <a:lnSpc>
                <a:spcPct val="150000"/>
              </a:lnSpc>
              <a:buFont typeface="Arial" panose="020B0604020202020204" pitchFamily="34" charset="0"/>
              <a:buChar char="•"/>
            </a:pPr>
            <a:r>
              <a:rPr lang="en-US" sz="3600" b="1" dirty="0">
                <a:latin typeface="+mn-lt"/>
              </a:rPr>
              <a:t>DNN</a:t>
            </a:r>
            <a:r>
              <a:rPr lang="en-US" sz="3600" dirty="0">
                <a:latin typeface="+mn-lt"/>
              </a:rPr>
              <a:t>(Deep Neural Network) solves the classification problem by connecting as many points as possible</a:t>
            </a:r>
            <a:r>
              <a:rPr lang="en-US" sz="3600" dirty="0">
                <a:latin typeface="Corbel Light" panose="020B0303020204020204" pitchFamily="34" charset="0"/>
              </a:rPr>
              <a:t>.</a:t>
            </a:r>
          </a:p>
          <a:p>
            <a:endParaRPr lang="en-IN" dirty="0"/>
          </a:p>
        </p:txBody>
      </p:sp>
    </p:spTree>
    <p:extLst>
      <p:ext uri="{BB962C8B-B14F-4D97-AF65-F5344CB8AC3E}">
        <p14:creationId xmlns:p14="http://schemas.microsoft.com/office/powerpoint/2010/main" val="365761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663E-30A8-E8FA-F0BA-48475CC2C216}"/>
              </a:ext>
            </a:extLst>
          </p:cNvPr>
          <p:cNvSpPr>
            <a:spLocks noGrp="1"/>
          </p:cNvSpPr>
          <p:nvPr>
            <p:ph type="title"/>
          </p:nvPr>
        </p:nvSpPr>
        <p:spPr>
          <a:xfrm>
            <a:off x="762000" y="1104900"/>
            <a:ext cx="7236592" cy="677108"/>
          </a:xfrm>
        </p:spPr>
        <p:txBody>
          <a:bodyPr/>
          <a:lstStyle/>
          <a:p>
            <a:r>
              <a:rPr lang="en-US" sz="4400" b="1" dirty="0">
                <a:solidFill>
                  <a:schemeClr val="tx1">
                    <a:lumMod val="85000"/>
                    <a:lumOff val="15000"/>
                  </a:schemeClr>
                </a:solidFill>
                <a:latin typeface="Times New Roman" panose="02020603050405020304" pitchFamily="18" charset="0"/>
                <a:cs typeface="Times New Roman" panose="02020603050405020304" pitchFamily="18" charset="0"/>
              </a:rPr>
              <a:t>ADVANTAGES:</a:t>
            </a:r>
            <a:endParaRPr lang="en-IN" sz="44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BE84877-B21D-6D7B-E829-E6445C870C81}"/>
              </a:ext>
            </a:extLst>
          </p:cNvPr>
          <p:cNvSpPr>
            <a:spLocks noGrp="1"/>
          </p:cNvSpPr>
          <p:nvPr>
            <p:ph type="body" idx="1"/>
          </p:nvPr>
        </p:nvSpPr>
        <p:spPr>
          <a:xfrm>
            <a:off x="1016020" y="2324100"/>
            <a:ext cx="16255960" cy="4185761"/>
          </a:xfrm>
        </p:spPr>
        <p:txBody>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Detects related images with a low-cost camera and </a:t>
            </a:r>
            <a:r>
              <a:rPr lang="en-US" b="1" dirty="0">
                <a:latin typeface="Times New Roman" panose="02020603050405020304" pitchFamily="18" charset="0"/>
                <a:cs typeface="Times New Roman" panose="02020603050405020304" pitchFamily="18" charset="0"/>
              </a:rPr>
              <a:t>open cv</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 cv adds in the efficient analysis of images.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Before this we use to take the help of agriculture professor  but  now we can find its disease by  taking photos of the leaf.</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save plants at the initial stage. So it  reduces the time and money.</a:t>
            </a:r>
          </a:p>
          <a:p>
            <a:endParaRPr lang="en-IN" dirty="0"/>
          </a:p>
        </p:txBody>
      </p:sp>
    </p:spTree>
    <p:extLst>
      <p:ext uri="{BB962C8B-B14F-4D97-AF65-F5344CB8AC3E}">
        <p14:creationId xmlns:p14="http://schemas.microsoft.com/office/powerpoint/2010/main" val="128469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1485900"/>
            <a:ext cx="3502660" cy="1587500"/>
          </a:xfrm>
          <a:prstGeom prst="rect">
            <a:avLst/>
          </a:prstGeom>
        </p:spPr>
        <p:txBody>
          <a:bodyPr vert="horz" wrap="square" lIns="0" tIns="12700" rIns="0" bIns="0" rtlCol="0">
            <a:spAutoFit/>
          </a:bodyPr>
          <a:lstStyle/>
          <a:p>
            <a:pPr marL="12700" marR="5080" indent="449580">
              <a:lnSpc>
                <a:spcPct val="116500"/>
              </a:lnSpc>
              <a:spcBef>
                <a:spcPts val="100"/>
              </a:spcBef>
            </a:pPr>
            <a:r>
              <a:rPr lang="en-US" sz="4400" spc="-10" dirty="0">
                <a:solidFill>
                  <a:srgbClr val="008037"/>
                </a:solidFill>
              </a:rPr>
              <a:t>Software</a:t>
            </a:r>
            <a:r>
              <a:rPr sz="4400" spc="-10" dirty="0">
                <a:solidFill>
                  <a:srgbClr val="008037"/>
                </a:solidFill>
              </a:rPr>
              <a:t> </a:t>
            </a:r>
            <a:r>
              <a:rPr sz="4400" spc="-5" dirty="0">
                <a:solidFill>
                  <a:srgbClr val="008037"/>
                </a:solidFill>
              </a:rPr>
              <a:t> </a:t>
            </a:r>
            <a:r>
              <a:rPr sz="4400" spc="-10" dirty="0">
                <a:solidFill>
                  <a:srgbClr val="008037"/>
                </a:solidFill>
              </a:rPr>
              <a:t>Requirement</a:t>
            </a:r>
            <a:r>
              <a:rPr sz="4400" spc="-5" dirty="0">
                <a:solidFill>
                  <a:srgbClr val="008037"/>
                </a:solidFill>
              </a:rPr>
              <a:t>s</a:t>
            </a:r>
            <a:endParaRPr sz="4400" dirty="0"/>
          </a:p>
        </p:txBody>
      </p:sp>
      <p:sp>
        <p:nvSpPr>
          <p:cNvPr id="3" name="object 3"/>
          <p:cNvSpPr txBox="1"/>
          <p:nvPr/>
        </p:nvSpPr>
        <p:spPr>
          <a:xfrm>
            <a:off x="10547984" y="1485900"/>
            <a:ext cx="3813175" cy="1527662"/>
          </a:xfrm>
          <a:prstGeom prst="rect">
            <a:avLst/>
          </a:prstGeom>
        </p:spPr>
        <p:txBody>
          <a:bodyPr vert="horz" wrap="square" lIns="0" tIns="12700" rIns="0" bIns="0" rtlCol="0">
            <a:spAutoFit/>
          </a:bodyPr>
          <a:lstStyle/>
          <a:p>
            <a:pPr marL="167640" marR="5080" indent="-155575">
              <a:lnSpc>
                <a:spcPct val="116500"/>
              </a:lnSpc>
              <a:spcBef>
                <a:spcPts val="100"/>
              </a:spcBef>
            </a:pPr>
            <a:r>
              <a:rPr lang="en-US" sz="4400" spc="-10" dirty="0">
                <a:solidFill>
                  <a:srgbClr val="008037"/>
                </a:solidFill>
                <a:latin typeface="Arial MT"/>
                <a:cs typeface="Arial MT"/>
              </a:rPr>
              <a:t>Hardware</a:t>
            </a:r>
          </a:p>
          <a:p>
            <a:pPr marL="167640" marR="5080" indent="-155575">
              <a:lnSpc>
                <a:spcPct val="116500"/>
              </a:lnSpc>
              <a:spcBef>
                <a:spcPts val="100"/>
              </a:spcBef>
            </a:pPr>
            <a:r>
              <a:rPr sz="4400" spc="-10" dirty="0">
                <a:solidFill>
                  <a:srgbClr val="008037"/>
                </a:solidFill>
                <a:latin typeface="Arial MT"/>
                <a:cs typeface="Arial MT"/>
              </a:rPr>
              <a:t>Requirements</a:t>
            </a:r>
            <a:endParaRPr sz="4400" dirty="0">
              <a:latin typeface="Arial MT"/>
              <a:cs typeface="Arial MT"/>
            </a:endParaRPr>
          </a:p>
        </p:txBody>
      </p:sp>
      <p:pic>
        <p:nvPicPr>
          <p:cNvPr id="4" name="object 4"/>
          <p:cNvPicPr/>
          <p:nvPr/>
        </p:nvPicPr>
        <p:blipFill>
          <a:blip r:embed="rId2" cstate="print"/>
          <a:stretch>
            <a:fillRect/>
          </a:stretch>
        </p:blipFill>
        <p:spPr>
          <a:xfrm>
            <a:off x="1873902" y="4162425"/>
            <a:ext cx="133350" cy="133349"/>
          </a:xfrm>
          <a:prstGeom prst="rect">
            <a:avLst/>
          </a:prstGeom>
        </p:spPr>
      </p:pic>
      <p:pic>
        <p:nvPicPr>
          <p:cNvPr id="5" name="object 5"/>
          <p:cNvPicPr/>
          <p:nvPr/>
        </p:nvPicPr>
        <p:blipFill>
          <a:blip r:embed="rId3" cstate="print"/>
          <a:stretch>
            <a:fillRect/>
          </a:stretch>
        </p:blipFill>
        <p:spPr>
          <a:xfrm>
            <a:off x="1873902" y="4781550"/>
            <a:ext cx="133350" cy="133349"/>
          </a:xfrm>
          <a:prstGeom prst="rect">
            <a:avLst/>
          </a:prstGeom>
        </p:spPr>
      </p:pic>
      <p:pic>
        <p:nvPicPr>
          <p:cNvPr id="6" name="object 6"/>
          <p:cNvPicPr/>
          <p:nvPr/>
        </p:nvPicPr>
        <p:blipFill>
          <a:blip r:embed="rId4" cstate="print"/>
          <a:stretch>
            <a:fillRect/>
          </a:stretch>
        </p:blipFill>
        <p:spPr>
          <a:xfrm>
            <a:off x="1873902" y="5400675"/>
            <a:ext cx="133350" cy="133349"/>
          </a:xfrm>
          <a:prstGeom prst="rect">
            <a:avLst/>
          </a:prstGeom>
        </p:spPr>
      </p:pic>
      <p:pic>
        <p:nvPicPr>
          <p:cNvPr id="7" name="object 7"/>
          <p:cNvPicPr/>
          <p:nvPr/>
        </p:nvPicPr>
        <p:blipFill>
          <a:blip r:embed="rId5" cstate="print"/>
          <a:stretch>
            <a:fillRect/>
          </a:stretch>
        </p:blipFill>
        <p:spPr>
          <a:xfrm>
            <a:off x="1873902" y="6019800"/>
            <a:ext cx="133350" cy="133349"/>
          </a:xfrm>
          <a:prstGeom prst="rect">
            <a:avLst/>
          </a:prstGeom>
        </p:spPr>
      </p:pic>
      <p:pic>
        <p:nvPicPr>
          <p:cNvPr id="8" name="object 8"/>
          <p:cNvPicPr/>
          <p:nvPr/>
        </p:nvPicPr>
        <p:blipFill>
          <a:blip r:embed="rId5" cstate="print"/>
          <a:stretch>
            <a:fillRect/>
          </a:stretch>
        </p:blipFill>
        <p:spPr>
          <a:xfrm>
            <a:off x="1873902" y="6638925"/>
            <a:ext cx="133350" cy="133349"/>
          </a:xfrm>
          <a:prstGeom prst="rect">
            <a:avLst/>
          </a:prstGeom>
        </p:spPr>
      </p:pic>
      <p:sp>
        <p:nvSpPr>
          <p:cNvPr id="9" name="object 9"/>
          <p:cNvSpPr txBox="1"/>
          <p:nvPr/>
        </p:nvSpPr>
        <p:spPr>
          <a:xfrm>
            <a:off x="2197703" y="3819513"/>
            <a:ext cx="6299200" cy="3121025"/>
          </a:xfrm>
          <a:prstGeom prst="rect">
            <a:avLst/>
          </a:prstGeom>
        </p:spPr>
        <p:txBody>
          <a:bodyPr vert="horz" wrap="square" lIns="0" tIns="12065" rIns="0" bIns="0" rtlCol="0">
            <a:spAutoFit/>
          </a:bodyPr>
          <a:lstStyle/>
          <a:p>
            <a:pPr marL="12700" marR="5080">
              <a:lnSpc>
                <a:spcPct val="116100"/>
              </a:lnSpc>
              <a:spcBef>
                <a:spcPts val="95"/>
              </a:spcBef>
            </a:pPr>
            <a:r>
              <a:rPr sz="3500" spc="-5" dirty="0">
                <a:latin typeface="Arial MT"/>
                <a:cs typeface="Arial MT"/>
              </a:rPr>
              <a:t>Operating system </a:t>
            </a:r>
            <a:r>
              <a:rPr sz="3500" dirty="0">
                <a:latin typeface="Arial MT"/>
                <a:cs typeface="Arial MT"/>
              </a:rPr>
              <a:t>: </a:t>
            </a:r>
            <a:r>
              <a:rPr sz="3500" spc="-5" dirty="0">
                <a:latin typeface="Arial MT"/>
                <a:cs typeface="Arial MT"/>
              </a:rPr>
              <a:t>Windows 10 </a:t>
            </a:r>
            <a:r>
              <a:rPr sz="3500" spc="-960" dirty="0">
                <a:latin typeface="Arial MT"/>
                <a:cs typeface="Arial MT"/>
              </a:rPr>
              <a:t> </a:t>
            </a:r>
            <a:r>
              <a:rPr sz="3500" spc="-5" dirty="0">
                <a:latin typeface="Arial MT"/>
                <a:cs typeface="Arial MT"/>
              </a:rPr>
              <a:t>Modules </a:t>
            </a:r>
            <a:r>
              <a:rPr sz="3500" dirty="0">
                <a:latin typeface="Arial MT"/>
                <a:cs typeface="Arial MT"/>
              </a:rPr>
              <a:t>: </a:t>
            </a:r>
            <a:r>
              <a:rPr sz="3500" spc="-5" dirty="0">
                <a:latin typeface="Arial MT"/>
                <a:cs typeface="Arial MT"/>
              </a:rPr>
              <a:t>Numpy,CV2,Tkinter </a:t>
            </a:r>
            <a:r>
              <a:rPr sz="3500" dirty="0">
                <a:latin typeface="Arial MT"/>
                <a:cs typeface="Arial MT"/>
              </a:rPr>
              <a:t> </a:t>
            </a:r>
            <a:r>
              <a:rPr sz="3500" spc="-5" dirty="0">
                <a:latin typeface="Arial MT"/>
                <a:cs typeface="Arial MT"/>
              </a:rPr>
              <a:t>Input images and videos of leaf </a:t>
            </a:r>
            <a:r>
              <a:rPr sz="3500" dirty="0">
                <a:latin typeface="Arial MT"/>
                <a:cs typeface="Arial MT"/>
              </a:rPr>
              <a:t> </a:t>
            </a:r>
            <a:r>
              <a:rPr sz="3500" spc="-5" dirty="0">
                <a:latin typeface="Arial MT"/>
                <a:cs typeface="Arial MT"/>
              </a:rPr>
              <a:t>Dataset </a:t>
            </a:r>
            <a:r>
              <a:rPr sz="3500" dirty="0">
                <a:latin typeface="Arial MT"/>
                <a:cs typeface="Arial MT"/>
              </a:rPr>
              <a:t>: </a:t>
            </a:r>
            <a:r>
              <a:rPr sz="3500" spc="-5" dirty="0">
                <a:latin typeface="Arial MT"/>
                <a:cs typeface="Arial MT"/>
              </a:rPr>
              <a:t>Plant village dataset </a:t>
            </a:r>
            <a:r>
              <a:rPr sz="3500" dirty="0">
                <a:latin typeface="Arial MT"/>
                <a:cs typeface="Arial MT"/>
              </a:rPr>
              <a:t> </a:t>
            </a:r>
            <a:r>
              <a:rPr sz="3500" spc="-5" dirty="0">
                <a:latin typeface="Arial MT"/>
                <a:cs typeface="Arial MT"/>
              </a:rPr>
              <a:t>Algorithm</a:t>
            </a:r>
            <a:r>
              <a:rPr sz="3500" spc="-15" dirty="0">
                <a:latin typeface="Arial MT"/>
                <a:cs typeface="Arial MT"/>
              </a:rPr>
              <a:t> </a:t>
            </a:r>
            <a:r>
              <a:rPr sz="3500" dirty="0">
                <a:latin typeface="Arial MT"/>
                <a:cs typeface="Arial MT"/>
              </a:rPr>
              <a:t>:</a:t>
            </a:r>
            <a:r>
              <a:rPr sz="3500" spc="-10" dirty="0">
                <a:latin typeface="Arial MT"/>
                <a:cs typeface="Arial MT"/>
              </a:rPr>
              <a:t> </a:t>
            </a:r>
            <a:r>
              <a:rPr sz="3500" spc="-5" dirty="0">
                <a:latin typeface="Arial MT"/>
                <a:cs typeface="Arial MT"/>
              </a:rPr>
              <a:t>Faster</a:t>
            </a:r>
            <a:r>
              <a:rPr sz="3500" spc="-10" dirty="0">
                <a:latin typeface="Arial MT"/>
                <a:cs typeface="Arial MT"/>
              </a:rPr>
              <a:t> </a:t>
            </a:r>
            <a:r>
              <a:rPr sz="3500" spc="-5" dirty="0">
                <a:latin typeface="Arial MT"/>
                <a:cs typeface="Arial MT"/>
              </a:rPr>
              <a:t>R-CNN</a:t>
            </a:r>
            <a:endParaRPr sz="3500" dirty="0">
              <a:latin typeface="Arial MT"/>
              <a:cs typeface="Arial MT"/>
            </a:endParaRPr>
          </a:p>
        </p:txBody>
      </p:sp>
      <p:pic>
        <p:nvPicPr>
          <p:cNvPr id="10" name="object 10"/>
          <p:cNvPicPr/>
          <p:nvPr/>
        </p:nvPicPr>
        <p:blipFill>
          <a:blip r:embed="rId6" cstate="print"/>
          <a:stretch>
            <a:fillRect/>
          </a:stretch>
        </p:blipFill>
        <p:spPr>
          <a:xfrm>
            <a:off x="10563224" y="4162425"/>
            <a:ext cx="133350" cy="133349"/>
          </a:xfrm>
          <a:prstGeom prst="rect">
            <a:avLst/>
          </a:prstGeom>
        </p:spPr>
      </p:pic>
      <p:pic>
        <p:nvPicPr>
          <p:cNvPr id="11" name="object 11"/>
          <p:cNvPicPr/>
          <p:nvPr/>
        </p:nvPicPr>
        <p:blipFill>
          <a:blip r:embed="rId7" cstate="print"/>
          <a:stretch>
            <a:fillRect/>
          </a:stretch>
        </p:blipFill>
        <p:spPr>
          <a:xfrm>
            <a:off x="10563224" y="4781550"/>
            <a:ext cx="133350" cy="133349"/>
          </a:xfrm>
          <a:prstGeom prst="rect">
            <a:avLst/>
          </a:prstGeom>
        </p:spPr>
      </p:pic>
      <p:pic>
        <p:nvPicPr>
          <p:cNvPr id="12" name="object 12"/>
          <p:cNvPicPr/>
          <p:nvPr/>
        </p:nvPicPr>
        <p:blipFill>
          <a:blip r:embed="rId8" cstate="print"/>
          <a:stretch>
            <a:fillRect/>
          </a:stretch>
        </p:blipFill>
        <p:spPr>
          <a:xfrm>
            <a:off x="10563224" y="5400675"/>
            <a:ext cx="133350" cy="133349"/>
          </a:xfrm>
          <a:prstGeom prst="rect">
            <a:avLst/>
          </a:prstGeom>
        </p:spPr>
      </p:pic>
      <p:sp>
        <p:nvSpPr>
          <p:cNvPr id="13" name="object 13"/>
          <p:cNvSpPr txBox="1"/>
          <p:nvPr/>
        </p:nvSpPr>
        <p:spPr>
          <a:xfrm>
            <a:off x="10887024" y="3819513"/>
            <a:ext cx="5706110" cy="1882775"/>
          </a:xfrm>
          <a:prstGeom prst="rect">
            <a:avLst/>
          </a:prstGeom>
        </p:spPr>
        <p:txBody>
          <a:bodyPr vert="horz" wrap="square" lIns="0" tIns="98425" rIns="0" bIns="0" rtlCol="0">
            <a:spAutoFit/>
          </a:bodyPr>
          <a:lstStyle/>
          <a:p>
            <a:pPr marL="12700">
              <a:lnSpc>
                <a:spcPct val="100000"/>
              </a:lnSpc>
              <a:spcBef>
                <a:spcPts val="775"/>
              </a:spcBef>
            </a:pPr>
            <a:r>
              <a:rPr sz="3500" spc="-5" dirty="0">
                <a:latin typeface="Arial MT"/>
                <a:cs typeface="Arial MT"/>
              </a:rPr>
              <a:t>RAM</a:t>
            </a:r>
            <a:r>
              <a:rPr sz="3500" spc="-30" dirty="0">
                <a:latin typeface="Arial MT"/>
                <a:cs typeface="Arial MT"/>
              </a:rPr>
              <a:t> </a:t>
            </a:r>
            <a:r>
              <a:rPr sz="3500" dirty="0">
                <a:latin typeface="Arial MT"/>
                <a:cs typeface="Arial MT"/>
              </a:rPr>
              <a:t>-</a:t>
            </a:r>
            <a:r>
              <a:rPr sz="3500" spc="-25" dirty="0">
                <a:latin typeface="Arial MT"/>
                <a:cs typeface="Arial MT"/>
              </a:rPr>
              <a:t> </a:t>
            </a:r>
            <a:r>
              <a:rPr sz="3500" spc="-5" dirty="0">
                <a:latin typeface="Arial MT"/>
                <a:cs typeface="Arial MT"/>
              </a:rPr>
              <a:t>8GB</a:t>
            </a:r>
            <a:r>
              <a:rPr sz="3500" spc="-25" dirty="0">
                <a:latin typeface="Arial MT"/>
                <a:cs typeface="Arial MT"/>
              </a:rPr>
              <a:t> </a:t>
            </a:r>
            <a:r>
              <a:rPr sz="3500" spc="-5" dirty="0">
                <a:latin typeface="Arial MT"/>
                <a:cs typeface="Arial MT"/>
              </a:rPr>
              <a:t>(min)</a:t>
            </a:r>
            <a:endParaRPr sz="3500">
              <a:latin typeface="Arial MT"/>
              <a:cs typeface="Arial MT"/>
            </a:endParaRPr>
          </a:p>
          <a:p>
            <a:pPr marL="12700" marR="5080">
              <a:lnSpc>
                <a:spcPts val="4880"/>
              </a:lnSpc>
              <a:spcBef>
                <a:spcPts val="90"/>
              </a:spcBef>
            </a:pPr>
            <a:r>
              <a:rPr sz="3500" spc="-5" dirty="0">
                <a:latin typeface="Arial MT"/>
                <a:cs typeface="Arial MT"/>
              </a:rPr>
              <a:t>Hard Disk </a:t>
            </a:r>
            <a:r>
              <a:rPr sz="3500" dirty="0">
                <a:latin typeface="Arial MT"/>
                <a:cs typeface="Arial MT"/>
              </a:rPr>
              <a:t>– </a:t>
            </a:r>
            <a:r>
              <a:rPr sz="3500" spc="-5" dirty="0">
                <a:latin typeface="Arial MT"/>
                <a:cs typeface="Arial MT"/>
              </a:rPr>
              <a:t>128 GB </a:t>
            </a:r>
            <a:r>
              <a:rPr sz="3500" dirty="0">
                <a:latin typeface="Arial MT"/>
                <a:cs typeface="Arial MT"/>
              </a:rPr>
              <a:t> </a:t>
            </a:r>
            <a:r>
              <a:rPr sz="3500" spc="-5" dirty="0">
                <a:latin typeface="Arial MT"/>
                <a:cs typeface="Arial MT"/>
              </a:rPr>
              <a:t>Processor</a:t>
            </a:r>
            <a:r>
              <a:rPr sz="3500" spc="-45" dirty="0">
                <a:latin typeface="Arial MT"/>
                <a:cs typeface="Arial MT"/>
              </a:rPr>
              <a:t> </a:t>
            </a:r>
            <a:r>
              <a:rPr sz="3500" spc="-5" dirty="0">
                <a:latin typeface="Arial MT"/>
                <a:cs typeface="Arial MT"/>
              </a:rPr>
              <a:t>-I5/Intel</a:t>
            </a:r>
            <a:r>
              <a:rPr sz="3500" spc="-45" dirty="0">
                <a:latin typeface="Arial MT"/>
                <a:cs typeface="Arial MT"/>
              </a:rPr>
              <a:t> </a:t>
            </a:r>
            <a:r>
              <a:rPr sz="3500" spc="-5" dirty="0">
                <a:latin typeface="Arial MT"/>
                <a:cs typeface="Arial MT"/>
              </a:rPr>
              <a:t>processor</a:t>
            </a:r>
            <a:endParaRPr sz="3500">
              <a:latin typeface="Arial MT"/>
              <a:cs typeface="Arial MT"/>
            </a:endParaRPr>
          </a:p>
        </p:txBody>
      </p:sp>
      <p:sp>
        <p:nvSpPr>
          <p:cNvPr id="14" name="TextBox 13">
            <a:extLst>
              <a:ext uri="{FF2B5EF4-FFF2-40B4-BE49-F238E27FC236}">
                <a16:creationId xmlns:a16="http://schemas.microsoft.com/office/drawing/2014/main" id="{47204C51-6859-27FF-BEF1-8123A52161D2}"/>
              </a:ext>
            </a:extLst>
          </p:cNvPr>
          <p:cNvSpPr txBox="1"/>
          <p:nvPr/>
        </p:nvSpPr>
        <p:spPr>
          <a:xfrm>
            <a:off x="965803" y="201178"/>
            <a:ext cx="8763000" cy="1077218"/>
          </a:xfrm>
          <a:prstGeom prst="rect">
            <a:avLst/>
          </a:prstGeom>
          <a:noFill/>
        </p:spPr>
        <p:txBody>
          <a:bodyPr wrap="square" rtlCol="0">
            <a:spAutoFit/>
          </a:bodyPr>
          <a:lstStyle/>
          <a:p>
            <a:r>
              <a:rPr lang="en-US" sz="3200" b="1" dirty="0">
                <a:solidFill>
                  <a:schemeClr val="tx2"/>
                </a:solidFill>
                <a:latin typeface="Times New Roman" panose="02020603050405020304" pitchFamily="18" charset="0"/>
                <a:cs typeface="Times New Roman" panose="02020603050405020304" pitchFamily="18" charset="0"/>
              </a:rPr>
              <a:t>SOFTWARE AND HARDWARE REQUIREMENTS:</a:t>
            </a:r>
            <a:endParaRPr lang="en-IN" sz="3200" b="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87244"/>
            <a:ext cx="6934200" cy="1650841"/>
          </a:xfrm>
          <a:custGeom>
            <a:avLst/>
            <a:gdLst/>
            <a:ahLst/>
            <a:cxnLst/>
            <a:rect l="l" t="t" r="r" b="b"/>
            <a:pathLst>
              <a:path w="6934200" h="1276350">
                <a:moveTo>
                  <a:pt x="6294635" y="1276349"/>
                </a:moveTo>
                <a:lnTo>
                  <a:pt x="0" y="1276349"/>
                </a:lnTo>
                <a:lnTo>
                  <a:pt x="639156" y="638174"/>
                </a:lnTo>
                <a:lnTo>
                  <a:pt x="0" y="0"/>
                </a:lnTo>
                <a:lnTo>
                  <a:pt x="6294635" y="0"/>
                </a:lnTo>
                <a:lnTo>
                  <a:pt x="6933791" y="638174"/>
                </a:lnTo>
                <a:lnTo>
                  <a:pt x="6294635" y="1276349"/>
                </a:lnTo>
                <a:close/>
              </a:path>
            </a:pathLst>
          </a:custGeom>
          <a:solidFill>
            <a:srgbClr val="4E7386"/>
          </a:solidFill>
        </p:spPr>
        <p:txBody>
          <a:bodyPr wrap="square" lIns="0" tIns="0" rIns="0" bIns="0" rtlCol="0"/>
          <a:lstStyle/>
          <a:p>
            <a:endParaRPr/>
          </a:p>
        </p:txBody>
      </p:sp>
      <p:sp>
        <p:nvSpPr>
          <p:cNvPr id="3" name="object 3"/>
          <p:cNvSpPr txBox="1">
            <a:spLocks noGrp="1"/>
          </p:cNvSpPr>
          <p:nvPr>
            <p:ph type="title"/>
          </p:nvPr>
        </p:nvSpPr>
        <p:spPr>
          <a:xfrm>
            <a:off x="1169776" y="525384"/>
            <a:ext cx="4851400" cy="1336263"/>
          </a:xfrm>
          <a:prstGeom prst="rect">
            <a:avLst/>
          </a:prstGeom>
        </p:spPr>
        <p:txBody>
          <a:bodyPr vert="horz" wrap="square" lIns="0" tIns="12700" rIns="0" bIns="0" rtlCol="0">
            <a:spAutoFit/>
          </a:bodyPr>
          <a:lstStyle/>
          <a:p>
            <a:pPr marL="12700">
              <a:lnSpc>
                <a:spcPct val="100000"/>
              </a:lnSpc>
              <a:spcBef>
                <a:spcPts val="100"/>
              </a:spcBef>
            </a:pPr>
            <a:r>
              <a:rPr lang="en-US" sz="4300" spc="-5" dirty="0">
                <a:solidFill>
                  <a:srgbClr val="FFFFFF"/>
                </a:solidFill>
              </a:rPr>
              <a:t>SYSTEM ARCITECTURE</a:t>
            </a:r>
            <a:endParaRPr sz="4300" dirty="0"/>
          </a:p>
        </p:txBody>
      </p:sp>
      <p:pic>
        <p:nvPicPr>
          <p:cNvPr id="4" name="object 4"/>
          <p:cNvPicPr/>
          <p:nvPr/>
        </p:nvPicPr>
        <p:blipFill>
          <a:blip r:embed="rId2" cstate="print"/>
          <a:stretch>
            <a:fillRect/>
          </a:stretch>
        </p:blipFill>
        <p:spPr>
          <a:xfrm>
            <a:off x="988698" y="8225110"/>
            <a:ext cx="3533774" cy="1485899"/>
          </a:xfrm>
          <a:prstGeom prst="rect">
            <a:avLst/>
          </a:prstGeom>
        </p:spPr>
      </p:pic>
      <p:sp>
        <p:nvSpPr>
          <p:cNvPr id="5" name="object 5"/>
          <p:cNvSpPr/>
          <p:nvPr/>
        </p:nvSpPr>
        <p:spPr>
          <a:xfrm>
            <a:off x="5191127" y="8560705"/>
            <a:ext cx="1494155" cy="771525"/>
          </a:xfrm>
          <a:custGeom>
            <a:avLst/>
            <a:gdLst/>
            <a:ahLst/>
            <a:cxnLst/>
            <a:rect l="l" t="t" r="r" b="b"/>
            <a:pathLst>
              <a:path w="1494154" h="771525">
                <a:moveTo>
                  <a:pt x="979555" y="771524"/>
                </a:moveTo>
                <a:lnTo>
                  <a:pt x="979555" y="606418"/>
                </a:lnTo>
                <a:lnTo>
                  <a:pt x="0" y="606418"/>
                </a:lnTo>
                <a:lnTo>
                  <a:pt x="0" y="165106"/>
                </a:lnTo>
                <a:lnTo>
                  <a:pt x="979555" y="165106"/>
                </a:lnTo>
                <a:lnTo>
                  <a:pt x="979555" y="0"/>
                </a:lnTo>
                <a:lnTo>
                  <a:pt x="1493976" y="385762"/>
                </a:lnTo>
                <a:lnTo>
                  <a:pt x="979555" y="771524"/>
                </a:lnTo>
                <a:close/>
              </a:path>
            </a:pathLst>
          </a:custGeom>
          <a:solidFill>
            <a:srgbClr val="4E7386"/>
          </a:solidFill>
        </p:spPr>
        <p:txBody>
          <a:bodyPr wrap="square" lIns="0" tIns="0" rIns="0" bIns="0" rtlCol="0"/>
          <a:lstStyle/>
          <a:p>
            <a:endParaRPr/>
          </a:p>
        </p:txBody>
      </p:sp>
      <p:sp>
        <p:nvSpPr>
          <p:cNvPr id="7" name="object 7"/>
          <p:cNvSpPr txBox="1"/>
          <p:nvPr/>
        </p:nvSpPr>
        <p:spPr>
          <a:xfrm>
            <a:off x="1706860" y="2661760"/>
            <a:ext cx="15563215" cy="5589287"/>
          </a:xfrm>
          <a:prstGeom prst="rect">
            <a:avLst/>
          </a:prstGeom>
        </p:spPr>
        <p:txBody>
          <a:bodyPr vert="horz" wrap="square" lIns="0" tIns="12700" rIns="0" bIns="0" rtlCol="0">
            <a:spAutoFit/>
          </a:bodyPr>
          <a:lstStyle/>
          <a:p>
            <a:pPr marL="469900" marR="5080" indent="-457200" algn="just">
              <a:lnSpc>
                <a:spcPct val="150000"/>
              </a:lnSpc>
              <a:spcBef>
                <a:spcPts val="100"/>
              </a:spcBef>
              <a:buFont typeface="Arial" panose="020B0604020202020204" pitchFamily="34" charset="0"/>
              <a:buChar char="•"/>
            </a:pPr>
            <a:r>
              <a:rPr sz="2800" spc="-5" dirty="0">
                <a:latin typeface="Times New Roman" panose="02020603050405020304" pitchFamily="18" charset="0"/>
                <a:cs typeface="Times New Roman" panose="02020603050405020304" pitchFamily="18" charset="0"/>
              </a:rPr>
              <a:t>Although the convolutional-neural-network-based deep-learning architecture achieved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high</a:t>
            </a:r>
            <a:r>
              <a:rPr sz="2800" spc="6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success</a:t>
            </a:r>
            <a:r>
              <a:rPr sz="2800" spc="6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rates</a:t>
            </a:r>
            <a:r>
              <a:rPr sz="2800" spc="6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a:t>
            </a:r>
            <a:r>
              <a:rPr sz="2800" spc="6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spc="6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detection</a:t>
            </a:r>
            <a:r>
              <a:rPr sz="2800" spc="6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r>
              <a:rPr sz="2800" spc="6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plant</a:t>
            </a:r>
            <a:r>
              <a:rPr sz="2800" spc="6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diseases,</a:t>
            </a:r>
            <a:r>
              <a:rPr sz="2800" spc="6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it</a:t>
            </a:r>
            <a:r>
              <a:rPr sz="2800" spc="6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has</a:t>
            </a:r>
            <a:r>
              <a:rPr sz="2800" spc="6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some</a:t>
            </a:r>
            <a:r>
              <a:rPr sz="2800" spc="6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limitations,</a:t>
            </a:r>
            <a:r>
              <a:rPr sz="2800" spc="6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 </a:t>
            </a:r>
            <a:r>
              <a:rPr sz="2800" spc="-87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there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is</a:t>
            </a:r>
            <a:r>
              <a:rPr sz="2800" dirty="0">
                <a:latin typeface="Times New Roman" panose="02020603050405020304" pitchFamily="18" charset="0"/>
                <a:cs typeface="Times New Roman" panose="02020603050405020304" pitchFamily="18" charset="0"/>
              </a:rPr>
              <a:t> a</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scope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for</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future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works.</a:t>
            </a:r>
            <a:r>
              <a:rPr sz="2800" dirty="0">
                <a:latin typeface="Times New Roman" panose="02020603050405020304" pitchFamily="18" charset="0"/>
                <a:cs typeface="Times New Roman" panose="02020603050405020304" pitchFamily="18" charset="0"/>
              </a:rPr>
              <a:t> A</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little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noise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the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sample</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images</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led</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to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misclassification</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by the deep-learning model.</a:t>
            </a:r>
            <a:endParaRPr lang="en-US" sz="2800" spc="-5" dirty="0">
              <a:latin typeface="Times New Roman" panose="02020603050405020304" pitchFamily="18" charset="0"/>
              <a:cs typeface="Times New Roman" panose="02020603050405020304" pitchFamily="18" charset="0"/>
            </a:endParaRPr>
          </a:p>
          <a:p>
            <a:pPr marL="469900" marR="5080" indent="-457200" algn="just">
              <a:lnSpc>
                <a:spcPct val="150000"/>
              </a:lnSpc>
              <a:spcBef>
                <a:spcPts val="100"/>
              </a:spcBef>
              <a:buFont typeface="Arial" panose="020B0604020202020204" pitchFamily="34" charset="0"/>
              <a:buChar char="•"/>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An architectural diagram outlines the system’s components, their relationships, and system functionality. A huge dataset where the data is pre-processed, then it is classified using RCNN algorithm and finally the model is trained. Users input the leaf image into the dataset, which evaluates the leaf based on its features and determines whether the leaf is infected or not. The final output is then sent to the user.</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469900" marR="5080" indent="-457200" algn="just">
              <a:lnSpc>
                <a:spcPct val="115199"/>
              </a:lnSpc>
              <a:spcBef>
                <a:spcPts val="100"/>
              </a:spcBef>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469900" marR="5080" indent="-457200" algn="just">
              <a:lnSpc>
                <a:spcPct val="115199"/>
              </a:lnSpc>
              <a:spcBef>
                <a:spcPts val="100"/>
              </a:spcBef>
              <a:buFont typeface="Arial" panose="020B0604020202020204" pitchFamily="34" charset="0"/>
              <a:buChar char="•"/>
            </a:pPr>
            <a:endParaRPr sz="3200" dirty="0">
              <a:latin typeface="Arial MT"/>
              <a:cs typeface="Arial MT"/>
            </a:endParaRPr>
          </a:p>
        </p:txBody>
      </p:sp>
      <p:pic>
        <p:nvPicPr>
          <p:cNvPr id="8" name="object 8"/>
          <p:cNvPicPr/>
          <p:nvPr/>
        </p:nvPicPr>
        <p:blipFill>
          <a:blip r:embed="rId2" cstate="print"/>
          <a:stretch>
            <a:fillRect/>
          </a:stretch>
        </p:blipFill>
        <p:spPr>
          <a:xfrm>
            <a:off x="6914199" y="8225111"/>
            <a:ext cx="3533774" cy="1485899"/>
          </a:xfrm>
          <a:prstGeom prst="rect">
            <a:avLst/>
          </a:prstGeom>
        </p:spPr>
      </p:pic>
      <p:sp>
        <p:nvSpPr>
          <p:cNvPr id="9" name="object 9"/>
          <p:cNvSpPr/>
          <p:nvPr/>
        </p:nvSpPr>
        <p:spPr>
          <a:xfrm>
            <a:off x="11070908" y="8582299"/>
            <a:ext cx="1494155" cy="771525"/>
          </a:xfrm>
          <a:custGeom>
            <a:avLst/>
            <a:gdLst/>
            <a:ahLst/>
            <a:cxnLst/>
            <a:rect l="l" t="t" r="r" b="b"/>
            <a:pathLst>
              <a:path w="1494154" h="771525">
                <a:moveTo>
                  <a:pt x="979555" y="771524"/>
                </a:moveTo>
                <a:lnTo>
                  <a:pt x="979555" y="606418"/>
                </a:lnTo>
                <a:lnTo>
                  <a:pt x="0" y="606418"/>
                </a:lnTo>
                <a:lnTo>
                  <a:pt x="0" y="165106"/>
                </a:lnTo>
                <a:lnTo>
                  <a:pt x="979555" y="165106"/>
                </a:lnTo>
                <a:lnTo>
                  <a:pt x="979555" y="0"/>
                </a:lnTo>
                <a:lnTo>
                  <a:pt x="1493976" y="385762"/>
                </a:lnTo>
                <a:lnTo>
                  <a:pt x="979555" y="771524"/>
                </a:lnTo>
                <a:close/>
              </a:path>
            </a:pathLst>
          </a:custGeom>
          <a:solidFill>
            <a:srgbClr val="4E7386"/>
          </a:solidFill>
        </p:spPr>
        <p:txBody>
          <a:bodyPr wrap="square" lIns="0" tIns="0" rIns="0" bIns="0" rtlCol="0"/>
          <a:lstStyle/>
          <a:p>
            <a:endParaRPr dirty="0"/>
          </a:p>
        </p:txBody>
      </p:sp>
      <p:pic>
        <p:nvPicPr>
          <p:cNvPr id="10" name="object 10"/>
          <p:cNvPicPr/>
          <p:nvPr/>
        </p:nvPicPr>
        <p:blipFill>
          <a:blip r:embed="rId2" cstate="print"/>
          <a:stretch>
            <a:fillRect/>
          </a:stretch>
        </p:blipFill>
        <p:spPr>
          <a:xfrm>
            <a:off x="12801600" y="8165603"/>
            <a:ext cx="3533774" cy="1485899"/>
          </a:xfrm>
          <a:prstGeom prst="rect">
            <a:avLst/>
          </a:prstGeom>
        </p:spPr>
      </p:pic>
      <p:sp>
        <p:nvSpPr>
          <p:cNvPr id="11" name="object 11"/>
          <p:cNvSpPr txBox="1"/>
          <p:nvPr/>
        </p:nvSpPr>
        <p:spPr>
          <a:xfrm>
            <a:off x="1899286" y="8498760"/>
            <a:ext cx="1493520" cy="817880"/>
          </a:xfrm>
          <a:prstGeom prst="rect">
            <a:avLst/>
          </a:prstGeom>
        </p:spPr>
        <p:txBody>
          <a:bodyPr vert="horz" wrap="square" lIns="0" tIns="12700" rIns="0" bIns="0" rtlCol="0">
            <a:spAutoFit/>
          </a:bodyPr>
          <a:lstStyle/>
          <a:p>
            <a:pPr marL="12700">
              <a:lnSpc>
                <a:spcPct val="100000"/>
              </a:lnSpc>
              <a:spcBef>
                <a:spcPts val="100"/>
              </a:spcBef>
            </a:pPr>
            <a:r>
              <a:rPr sz="5200" spc="35" dirty="0">
                <a:solidFill>
                  <a:srgbClr val="FFFFFF"/>
                </a:solidFill>
                <a:latin typeface="Lucida Sans Unicode"/>
                <a:cs typeface="Lucida Sans Unicode"/>
              </a:rPr>
              <a:t>C</a:t>
            </a:r>
            <a:r>
              <a:rPr sz="5200" spc="110" dirty="0">
                <a:solidFill>
                  <a:srgbClr val="FFFFFF"/>
                </a:solidFill>
                <a:latin typeface="Lucida Sans Unicode"/>
                <a:cs typeface="Lucida Sans Unicode"/>
              </a:rPr>
              <a:t>N</a:t>
            </a:r>
            <a:r>
              <a:rPr sz="5200" spc="114" dirty="0">
                <a:solidFill>
                  <a:srgbClr val="FFFFFF"/>
                </a:solidFill>
                <a:latin typeface="Lucida Sans Unicode"/>
                <a:cs typeface="Lucida Sans Unicode"/>
              </a:rPr>
              <a:t>N</a:t>
            </a:r>
            <a:endParaRPr sz="5200" dirty="0">
              <a:latin typeface="Lucida Sans Unicode"/>
              <a:cs typeface="Lucida Sans Unicode"/>
            </a:endParaRPr>
          </a:p>
        </p:txBody>
      </p:sp>
      <p:sp>
        <p:nvSpPr>
          <p:cNvPr id="12" name="object 12"/>
          <p:cNvSpPr txBox="1"/>
          <p:nvPr/>
        </p:nvSpPr>
        <p:spPr>
          <a:xfrm>
            <a:off x="7716204" y="8498760"/>
            <a:ext cx="1929764" cy="817880"/>
          </a:xfrm>
          <a:prstGeom prst="rect">
            <a:avLst/>
          </a:prstGeom>
        </p:spPr>
        <p:txBody>
          <a:bodyPr vert="horz" wrap="square" lIns="0" tIns="12700" rIns="0" bIns="0" rtlCol="0">
            <a:spAutoFit/>
          </a:bodyPr>
          <a:lstStyle/>
          <a:p>
            <a:pPr marL="12700">
              <a:lnSpc>
                <a:spcPct val="100000"/>
              </a:lnSpc>
              <a:spcBef>
                <a:spcPts val="100"/>
              </a:spcBef>
            </a:pPr>
            <a:r>
              <a:rPr sz="5200" spc="140" dirty="0">
                <a:solidFill>
                  <a:srgbClr val="FFFFFF"/>
                </a:solidFill>
                <a:latin typeface="Lucida Sans Unicode"/>
                <a:cs typeface="Lucida Sans Unicode"/>
              </a:rPr>
              <a:t>R</a:t>
            </a:r>
            <a:r>
              <a:rPr sz="5200" spc="35" dirty="0">
                <a:solidFill>
                  <a:srgbClr val="FFFFFF"/>
                </a:solidFill>
                <a:latin typeface="Lucida Sans Unicode"/>
                <a:cs typeface="Lucida Sans Unicode"/>
              </a:rPr>
              <a:t>C</a:t>
            </a:r>
            <a:r>
              <a:rPr sz="5200" spc="110" dirty="0">
                <a:solidFill>
                  <a:srgbClr val="FFFFFF"/>
                </a:solidFill>
                <a:latin typeface="Lucida Sans Unicode"/>
                <a:cs typeface="Lucida Sans Unicode"/>
              </a:rPr>
              <a:t>N</a:t>
            </a:r>
            <a:r>
              <a:rPr sz="5200" spc="114" dirty="0">
                <a:solidFill>
                  <a:srgbClr val="FFFFFF"/>
                </a:solidFill>
                <a:latin typeface="Lucida Sans Unicode"/>
                <a:cs typeface="Lucida Sans Unicode"/>
              </a:rPr>
              <a:t>N</a:t>
            </a:r>
            <a:endParaRPr sz="5200" dirty="0">
              <a:latin typeface="Lucida Sans Unicode"/>
              <a:cs typeface="Lucida Sans Unicode"/>
            </a:endParaRPr>
          </a:p>
        </p:txBody>
      </p:sp>
      <p:sp>
        <p:nvSpPr>
          <p:cNvPr id="13" name="object 13"/>
          <p:cNvSpPr txBox="1"/>
          <p:nvPr/>
        </p:nvSpPr>
        <p:spPr>
          <a:xfrm>
            <a:off x="13669644" y="8128588"/>
            <a:ext cx="2004695" cy="817880"/>
          </a:xfrm>
          <a:prstGeom prst="rect">
            <a:avLst/>
          </a:prstGeom>
        </p:spPr>
        <p:txBody>
          <a:bodyPr vert="horz" wrap="square" lIns="0" tIns="12700" rIns="0" bIns="0" rtlCol="0">
            <a:spAutoFit/>
          </a:bodyPr>
          <a:lstStyle/>
          <a:p>
            <a:pPr marL="12700">
              <a:lnSpc>
                <a:spcPct val="100000"/>
              </a:lnSpc>
              <a:spcBef>
                <a:spcPts val="100"/>
              </a:spcBef>
            </a:pPr>
            <a:r>
              <a:rPr sz="5200" spc="120" dirty="0">
                <a:solidFill>
                  <a:srgbClr val="FFFFFF"/>
                </a:solidFill>
                <a:latin typeface="Lucida Sans Unicode"/>
                <a:cs typeface="Lucida Sans Unicode"/>
              </a:rPr>
              <a:t>F</a:t>
            </a:r>
            <a:r>
              <a:rPr sz="5200" spc="-5" dirty="0">
                <a:solidFill>
                  <a:srgbClr val="FFFFFF"/>
                </a:solidFill>
                <a:latin typeface="Lucida Sans Unicode"/>
                <a:cs typeface="Lucida Sans Unicode"/>
              </a:rPr>
              <a:t>a</a:t>
            </a:r>
            <a:r>
              <a:rPr sz="5200" spc="-95" dirty="0">
                <a:solidFill>
                  <a:srgbClr val="FFFFFF"/>
                </a:solidFill>
                <a:latin typeface="Lucida Sans Unicode"/>
                <a:cs typeface="Lucida Sans Unicode"/>
              </a:rPr>
              <a:t>s</a:t>
            </a:r>
            <a:r>
              <a:rPr sz="5200" spc="155" dirty="0">
                <a:solidFill>
                  <a:srgbClr val="FFFFFF"/>
                </a:solidFill>
                <a:latin typeface="Lucida Sans Unicode"/>
                <a:cs typeface="Lucida Sans Unicode"/>
              </a:rPr>
              <a:t>t</a:t>
            </a:r>
            <a:r>
              <a:rPr sz="5200" spc="55" dirty="0">
                <a:solidFill>
                  <a:srgbClr val="FFFFFF"/>
                </a:solidFill>
                <a:latin typeface="Lucida Sans Unicode"/>
                <a:cs typeface="Lucida Sans Unicode"/>
              </a:rPr>
              <a:t>e</a:t>
            </a:r>
            <a:r>
              <a:rPr sz="5200" spc="35" dirty="0">
                <a:solidFill>
                  <a:srgbClr val="FFFFFF"/>
                </a:solidFill>
                <a:latin typeface="Lucida Sans Unicode"/>
                <a:cs typeface="Lucida Sans Unicode"/>
              </a:rPr>
              <a:t>r</a:t>
            </a:r>
            <a:endParaRPr sz="5200" dirty="0">
              <a:latin typeface="Lucida Sans Unicode"/>
              <a:cs typeface="Lucida Sans Unicode"/>
            </a:endParaRPr>
          </a:p>
        </p:txBody>
      </p:sp>
      <p:sp>
        <p:nvSpPr>
          <p:cNvPr id="14" name="object 14"/>
          <p:cNvSpPr txBox="1"/>
          <p:nvPr/>
        </p:nvSpPr>
        <p:spPr>
          <a:xfrm>
            <a:off x="13792200" y="8908552"/>
            <a:ext cx="1920239" cy="817880"/>
          </a:xfrm>
          <a:prstGeom prst="rect">
            <a:avLst/>
          </a:prstGeom>
        </p:spPr>
        <p:txBody>
          <a:bodyPr vert="horz" wrap="square" lIns="0" tIns="12700" rIns="0" bIns="0" rtlCol="0">
            <a:spAutoFit/>
          </a:bodyPr>
          <a:lstStyle/>
          <a:p>
            <a:pPr marL="12700">
              <a:lnSpc>
                <a:spcPct val="100000"/>
              </a:lnSpc>
              <a:spcBef>
                <a:spcPts val="100"/>
              </a:spcBef>
            </a:pPr>
            <a:r>
              <a:rPr sz="5200" spc="114" dirty="0">
                <a:solidFill>
                  <a:srgbClr val="FFFFFF"/>
                </a:solidFill>
                <a:latin typeface="Lucida Sans Unicode"/>
                <a:cs typeface="Lucida Sans Unicode"/>
              </a:rPr>
              <a:t>R</a:t>
            </a:r>
            <a:r>
              <a:rPr sz="5200" spc="10" dirty="0">
                <a:solidFill>
                  <a:srgbClr val="FFFFFF"/>
                </a:solidFill>
                <a:latin typeface="Lucida Sans Unicode"/>
                <a:cs typeface="Lucida Sans Unicode"/>
              </a:rPr>
              <a:t>C</a:t>
            </a:r>
            <a:r>
              <a:rPr sz="5200" spc="85" dirty="0">
                <a:solidFill>
                  <a:srgbClr val="FFFFFF"/>
                </a:solidFill>
                <a:latin typeface="Lucida Sans Unicode"/>
                <a:cs typeface="Lucida Sans Unicode"/>
              </a:rPr>
              <a:t>N</a:t>
            </a:r>
            <a:r>
              <a:rPr sz="5200" spc="114" dirty="0">
                <a:solidFill>
                  <a:srgbClr val="FFFFFF"/>
                </a:solidFill>
                <a:latin typeface="Lucida Sans Unicode"/>
                <a:cs typeface="Lucida Sans Unicode"/>
              </a:rPr>
              <a:t>N</a:t>
            </a:r>
            <a:endParaRPr sz="5200" dirty="0">
              <a:latin typeface="Lucida Sans Unicode"/>
              <a:cs typeface="Lucida Sans Unicod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425</TotalTime>
  <Words>1409</Words>
  <Application>Microsoft Office PowerPoint</Application>
  <PresentationFormat>Custom</PresentationFormat>
  <Paragraphs>120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MT</vt:lpstr>
      <vt:lpstr>Calibri</vt:lpstr>
      <vt:lpstr>Corbel Light</vt:lpstr>
      <vt:lpstr>Lucida Sans Unicode</vt:lpstr>
      <vt:lpstr>Times New Roman</vt:lpstr>
      <vt:lpstr>Wingdings</vt:lpstr>
      <vt:lpstr>Office Theme</vt:lpstr>
      <vt:lpstr>Leaf Disease Detection  Using Deep Learning  Techniques</vt:lpstr>
      <vt:lpstr>Abstract</vt:lpstr>
      <vt:lpstr>INTRODUCTION</vt:lpstr>
      <vt:lpstr>EXISTING SYSTEM: </vt:lpstr>
      <vt:lpstr>DRAWBACKS OF EXISTING SYSTEM:</vt:lpstr>
      <vt:lpstr>Proposed System:</vt:lpstr>
      <vt:lpstr>ADVANTAGES:</vt:lpstr>
      <vt:lpstr>Software  Requirements</vt:lpstr>
      <vt:lpstr>SYSTEM ARCITECTURE</vt:lpstr>
      <vt:lpstr>Figure System Architecture</vt:lpstr>
      <vt:lpstr>Data Flow Diagram:</vt:lpstr>
      <vt:lpstr>Figure Data Flow Diagram</vt:lpstr>
      <vt:lpstr>UML DIAGRAMS:</vt:lpstr>
      <vt:lpstr>IMPLEMENTATION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Leaf Disease Detection Using Deep Learning Techniques</dc:title>
  <dc:creator>Divya Sree</dc:creator>
  <cp:keywords>DAFSrXq37oo,BAE8o1V3jDs</cp:keywords>
  <cp:lastModifiedBy>prem chandra</cp:lastModifiedBy>
  <cp:revision>5</cp:revision>
  <dcterms:created xsi:type="dcterms:W3CDTF">2022-11-27T16:01:47Z</dcterms:created>
  <dcterms:modified xsi:type="dcterms:W3CDTF">2022-12-20T14:21:27Z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2022-11-23T00:00:00Z</vt:filetime>
  </property>
  <property fmtid="{D5CDD505-2E9C-101B-9397-08002B2CF9AE}" pid="3" name="Creator">
    <vt:lpwstr>Canva</vt:lpwstr>
  </property>
  <property fmtid="{D5CDD505-2E9C-101B-9397-08002B2CF9AE}" pid="4" name="LastSaved">
    <vt:filetime>2022-11-23T00:00:00Z</vt:filetime>
  </property>
</Properties>
</file>