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58" r:id="rId4"/>
    <p:sldId id="261" r:id="rId5"/>
    <p:sldId id="262" r:id="rId6"/>
    <p:sldId id="264" r:id="rId7"/>
    <p:sldId id="265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53"/>
    <a:srgbClr val="E86C6A"/>
    <a:srgbClr val="0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2E0D9-CAC0-6794-226B-E2B51C184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A0547-F5E2-D6CB-8FFA-D5245EDF8C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5241-FA71-4EB5-9930-2756317FDA9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3743-239F-30DC-CB76-1FE58823D5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8659-6E07-862E-2A0F-8F33FCF90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34035-AEC2-4F72-A4E3-69B98395E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64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92B73-17B9-489A-90DE-768134B260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4DFB-1C57-4A13-BD5F-0422C5493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14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C4DFB-1C57-4A13-BD5F-0422C5493D7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B805-27A5-4D61-9EA1-805DD919B222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6CE-C607-47C6-B877-F089FAD7E8D4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9EE-3253-4B50-BC74-59E3E10E42E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9BBA-2B75-47C4-A879-EBA659E634A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D44-7F63-42E0-9135-F0E1EBE574D4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F53D-AF53-4246-A552-5561FF2EAAB7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34C-CFD6-49CD-B9F9-382784262A69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770-56EA-41CC-B6B3-C500CE429626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57C-B981-4D6B-8F73-3AF6B637F5AB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CF3C-6AF8-4700-BB25-9D1CACE04E1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97C4-3026-4FD1-8AEB-EC8211F453C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13D6-1315-488D-8699-E8022EA640D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Wipro Capstone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2001" y="3474720"/>
            <a:ext cx="583999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C8E6FA"/>
                </a:solidFill>
              </a:defRPr>
            </a:pPr>
            <a:r>
              <a:rPr lang="en-IN" sz="2200" dirty="0"/>
              <a:t>Automation Testing using Java, Selenium, TestNG,</a:t>
            </a:r>
          </a:p>
          <a:p>
            <a:pPr algn="ctr">
              <a:defRPr sz="2200">
                <a:solidFill>
                  <a:srgbClr val="C8E6FA"/>
                </a:solidFill>
              </a:defRPr>
            </a:pPr>
            <a:r>
              <a:rPr lang="en-IN" sz="2200" dirty="0"/>
              <a:t> Cucumber, Jira, Zephyr, Jenkins, Git &amp; GitHub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974337" y="5943600"/>
            <a:ext cx="51953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DCDCDC"/>
                </a:solidFill>
              </a:defRPr>
            </a:pPr>
            <a:r>
              <a:rPr dirty="0"/>
              <a:t>Presented by Prem Kumar</a:t>
            </a:r>
            <a:r>
              <a:rPr lang="en-US" dirty="0"/>
              <a:t> | Java Selenium Batch - 03</a:t>
            </a:r>
            <a:r>
              <a:rPr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F1A33-2622-09F1-8059-3C3ACAD3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2138" r="10208"/>
          <a:stretch>
            <a:fillRect/>
          </a:stretch>
        </p:blipFill>
        <p:spPr>
          <a:xfrm>
            <a:off x="7760113" y="-148467"/>
            <a:ext cx="1383890" cy="13716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88A93-D5A6-D943-9F08-EB6B1899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949123"/>
            <a:ext cx="6151944" cy="307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E9730-5F11-5012-1697-0EC258C6B9CF}"/>
              </a:ext>
            </a:extLst>
          </p:cNvPr>
          <p:cNvSpPr txBox="1"/>
          <p:nvPr/>
        </p:nvSpPr>
        <p:spPr>
          <a:xfrm>
            <a:off x="416689" y="370390"/>
            <a:ext cx="41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Test Logs/Console Result</a:t>
            </a:r>
            <a:endParaRPr lang="en-IN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DA15-825A-D3CA-DB73-EB32D9F6BF00}"/>
              </a:ext>
            </a:extLst>
          </p:cNvPr>
          <p:cNvSpPr txBox="1"/>
          <p:nvPr/>
        </p:nvSpPr>
        <p:spPr>
          <a:xfrm>
            <a:off x="824696" y="4571999"/>
            <a:ext cx="7141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real-time execution logs of all Selenium TestNG test cases.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test result (Passed/Failed/Skipped) is clearly shown with method names.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quickly verify login flows, navigation, and sorting features in the application.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summary provides total tests run, passed, failed, and skipped, ensuring full test coverage.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7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27460-8CE2-4A31-A38E-3FAD43E1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" y="393539"/>
            <a:ext cx="5811451" cy="4190036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7F3EC25-7CBB-07F4-CEDC-299656CBC872}"/>
              </a:ext>
            </a:extLst>
          </p:cNvPr>
          <p:cNvCxnSpPr>
            <a:cxnSpLocks/>
          </p:cNvCxnSpPr>
          <p:nvPr/>
        </p:nvCxnSpPr>
        <p:spPr>
          <a:xfrm rot="5400000">
            <a:off x="-555583" y="2928394"/>
            <a:ext cx="3576575" cy="7292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CBBDCF-84F5-D307-9D0D-F88DDEA25FE2}"/>
              </a:ext>
            </a:extLst>
          </p:cNvPr>
          <p:cNvSpPr txBox="1"/>
          <p:nvPr/>
        </p:nvSpPr>
        <p:spPr>
          <a:xfrm>
            <a:off x="219920" y="5010234"/>
            <a:ext cx="82758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TestNG Automation Report generated after executing Selenium test cases in Eclipse.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number of passed, failed, skipped tests along with execution time.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 in tracking test results and validating whether all functionalities are working correctly.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detailed logs for each test method, making debugging and reporting easier.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EFF04A-0471-FE65-43B2-DBD7FA90BB1C}"/>
              </a:ext>
            </a:extLst>
          </p:cNvPr>
          <p:cNvSpPr/>
          <p:nvPr/>
        </p:nvSpPr>
        <p:spPr>
          <a:xfrm>
            <a:off x="6412376" y="1736203"/>
            <a:ext cx="2511706" cy="12384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Emailable-report.html</a:t>
            </a:r>
            <a:endParaRPr lang="en-IN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0ED256-110A-DCA7-E728-D1DB362173BB}"/>
              </a:ext>
            </a:extLst>
          </p:cNvPr>
          <p:cNvCxnSpPr/>
          <p:nvPr/>
        </p:nvCxnSpPr>
        <p:spPr>
          <a:xfrm>
            <a:off x="2627453" y="1608881"/>
            <a:ext cx="3784922" cy="8333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7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DFA8F-DB7D-5C39-B4EF-7A2911DA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1287019"/>
            <a:ext cx="6302478" cy="3353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9CBE3-EE6B-E143-7F49-FD8F0692DFA8}"/>
              </a:ext>
            </a:extLst>
          </p:cNvPr>
          <p:cNvSpPr txBox="1"/>
          <p:nvPr/>
        </p:nvSpPr>
        <p:spPr>
          <a:xfrm>
            <a:off x="540485" y="285136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4D2D3-122B-5AF0-6A3F-4B6EBA40D9EB}"/>
              </a:ext>
            </a:extLst>
          </p:cNvPr>
          <p:cNvSpPr/>
          <p:nvPr/>
        </p:nvSpPr>
        <p:spPr>
          <a:xfrm>
            <a:off x="1944546" y="2824223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ECEA1-5BF5-99E0-AB91-BBD0768E7FC4}"/>
              </a:ext>
            </a:extLst>
          </p:cNvPr>
          <p:cNvSpPr/>
          <p:nvPr/>
        </p:nvSpPr>
        <p:spPr>
          <a:xfrm>
            <a:off x="3601651" y="2826151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84B45-635A-9431-FCAE-00414188F50C}"/>
              </a:ext>
            </a:extLst>
          </p:cNvPr>
          <p:cNvSpPr/>
          <p:nvPr/>
        </p:nvSpPr>
        <p:spPr>
          <a:xfrm>
            <a:off x="5258756" y="2814578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AF2B78-8B9A-8D05-A6F6-360B1902F6DF}"/>
              </a:ext>
            </a:extLst>
          </p:cNvPr>
          <p:cNvCxnSpPr/>
          <p:nvPr/>
        </p:nvCxnSpPr>
        <p:spPr>
          <a:xfrm rot="5400000">
            <a:off x="1683794" y="4531166"/>
            <a:ext cx="657828" cy="465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737037-4E67-65A6-BFD9-1CC51CEABC6F}"/>
              </a:ext>
            </a:extLst>
          </p:cNvPr>
          <p:cNvCxnSpPr/>
          <p:nvPr/>
        </p:nvCxnSpPr>
        <p:spPr>
          <a:xfrm rot="16200000" flipH="1">
            <a:off x="4247909" y="4676172"/>
            <a:ext cx="648183" cy="1851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505480-BE9D-89B6-5D0D-454E0283E334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5949935" y="4573380"/>
            <a:ext cx="645304" cy="3686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B5EC8E21-CCEF-A7C9-727B-8033F6B55D11}"/>
              </a:ext>
            </a:extLst>
          </p:cNvPr>
          <p:cNvSpPr/>
          <p:nvPr/>
        </p:nvSpPr>
        <p:spPr>
          <a:xfrm>
            <a:off x="752354" y="5162308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 option also available for workflow visualization.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2F2CFDB-0156-37D8-1A9C-81E809CDD9E8}"/>
              </a:ext>
            </a:extLst>
          </p:cNvPr>
          <p:cNvSpPr/>
          <p:nvPr/>
        </p:nvSpPr>
        <p:spPr>
          <a:xfrm>
            <a:off x="3478192" y="5162308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Scrum framework for project tracking.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3716838-E43D-06C4-7380-B0015C6B7FB6}"/>
              </a:ext>
            </a:extLst>
          </p:cNvPr>
          <p:cNvSpPr/>
          <p:nvPr/>
        </p:nvSpPr>
        <p:spPr>
          <a:xfrm>
            <a:off x="6136521" y="4907666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option provided for broader planning and control.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6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A9D55-1538-142D-3474-ED55546E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632156"/>
            <a:ext cx="6272981" cy="328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4675E-B70B-E74F-F75A-B4EA608D1ECB}"/>
              </a:ext>
            </a:extLst>
          </p:cNvPr>
          <p:cNvSpPr txBox="1"/>
          <p:nvPr/>
        </p:nvSpPr>
        <p:spPr>
          <a:xfrm>
            <a:off x="884903" y="560439"/>
            <a:ext cx="329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And Stories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74B21-60CE-F9B5-AAEA-5816F76D2BC5}"/>
              </a:ext>
            </a:extLst>
          </p:cNvPr>
          <p:cNvSpPr txBox="1"/>
          <p:nvPr/>
        </p:nvSpPr>
        <p:spPr>
          <a:xfrm>
            <a:off x="1071716" y="5273040"/>
            <a:ext cx="700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created to represent the larger project goal 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listed under the epic to track individual tasks and progress.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8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2F3BF-9B88-CF49-95A2-B2F52BCE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7" y="982851"/>
            <a:ext cx="6980904" cy="293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4250F-3A08-79C4-A0EF-E8462A414964}"/>
              </a:ext>
            </a:extLst>
          </p:cNvPr>
          <p:cNvSpPr txBox="1"/>
          <p:nvPr/>
        </p:nvSpPr>
        <p:spPr>
          <a:xfrm>
            <a:off x="458570" y="386038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Zephyr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DACC2-931D-580E-C4EA-F77205270B05}"/>
              </a:ext>
            </a:extLst>
          </p:cNvPr>
          <p:cNvSpPr/>
          <p:nvPr/>
        </p:nvSpPr>
        <p:spPr>
          <a:xfrm>
            <a:off x="6933235" y="2349662"/>
            <a:ext cx="729206" cy="15730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CBB8-0043-C040-2DE0-03394605FDE9}"/>
              </a:ext>
            </a:extLst>
          </p:cNvPr>
          <p:cNvSpPr/>
          <p:nvPr/>
        </p:nvSpPr>
        <p:spPr>
          <a:xfrm>
            <a:off x="3281680" y="2349662"/>
            <a:ext cx="1513840" cy="15730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127845-B2C1-9FE3-B4E8-59FEC86D73FD}"/>
              </a:ext>
            </a:extLst>
          </p:cNvPr>
          <p:cNvCxnSpPr>
            <a:stCxn id="5" idx="2"/>
          </p:cNvCxnSpPr>
          <p:nvPr/>
        </p:nvCxnSpPr>
        <p:spPr>
          <a:xfrm rot="5400000">
            <a:off x="2878289" y="3858729"/>
            <a:ext cx="1096342" cy="122428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801856E-3F4B-4CA8-29C2-237AC26C8E4C}"/>
              </a:ext>
            </a:extLst>
          </p:cNvPr>
          <p:cNvCxnSpPr/>
          <p:nvPr/>
        </p:nvCxnSpPr>
        <p:spPr>
          <a:xfrm rot="16200000" flipH="1">
            <a:off x="6939749" y="4338788"/>
            <a:ext cx="933783" cy="101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73229A1-B2A7-ED07-A450-8A854026C99D}"/>
              </a:ext>
            </a:extLst>
          </p:cNvPr>
          <p:cNvSpPr/>
          <p:nvPr/>
        </p:nvSpPr>
        <p:spPr>
          <a:xfrm>
            <a:off x="458570" y="4257040"/>
            <a:ext cx="2355750" cy="1798320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Cases Perform in Eclipse as Well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FE7F30C-E7E6-CA72-13BC-B32BAFDA1C2F}"/>
              </a:ext>
            </a:extLst>
          </p:cNvPr>
          <p:cNvSpPr/>
          <p:nvPr/>
        </p:nvSpPr>
        <p:spPr>
          <a:xfrm>
            <a:off x="5932794" y="4856480"/>
            <a:ext cx="2355750" cy="157303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is Approved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8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70CF1-30BD-A4E3-4337-A60D5350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70" y="1292589"/>
            <a:ext cx="7374193" cy="2507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07D0C-1C2B-1EF0-CB96-00CC2448DA5F}"/>
              </a:ext>
            </a:extLst>
          </p:cNvPr>
          <p:cNvSpPr txBox="1"/>
          <p:nvPr/>
        </p:nvSpPr>
        <p:spPr>
          <a:xfrm>
            <a:off x="412955" y="452284"/>
            <a:ext cx="4942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Cycle and Test Plans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47B4-0812-C425-3909-DB14ACA3D398}"/>
              </a:ext>
            </a:extLst>
          </p:cNvPr>
          <p:cNvSpPr/>
          <p:nvPr/>
        </p:nvSpPr>
        <p:spPr>
          <a:xfrm>
            <a:off x="855406" y="2192594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09DAF-50D2-9AA6-5F66-B5484E628324}"/>
              </a:ext>
            </a:extLst>
          </p:cNvPr>
          <p:cNvSpPr/>
          <p:nvPr/>
        </p:nvSpPr>
        <p:spPr>
          <a:xfrm>
            <a:off x="1288026" y="2190135"/>
            <a:ext cx="496527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9E31D-8D4D-1AC5-EDC8-17E571B8074E}"/>
              </a:ext>
            </a:extLst>
          </p:cNvPr>
          <p:cNvSpPr/>
          <p:nvPr/>
        </p:nvSpPr>
        <p:spPr>
          <a:xfrm>
            <a:off x="1784553" y="2190135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03D81-0A77-A494-FC43-B25696410659}"/>
              </a:ext>
            </a:extLst>
          </p:cNvPr>
          <p:cNvSpPr/>
          <p:nvPr/>
        </p:nvSpPr>
        <p:spPr>
          <a:xfrm>
            <a:off x="2217173" y="2190135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0ABE32-FA8D-A4E7-45C9-F259966F836B}"/>
              </a:ext>
            </a:extLst>
          </p:cNvPr>
          <p:cNvCxnSpPr/>
          <p:nvPr/>
        </p:nvCxnSpPr>
        <p:spPr>
          <a:xfrm rot="5400000">
            <a:off x="-143879" y="3270045"/>
            <a:ext cx="2030034" cy="4011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B18D9-CA3D-3D4D-88FB-7CF4230F98C2}"/>
              </a:ext>
            </a:extLst>
          </p:cNvPr>
          <p:cNvCxnSpPr/>
          <p:nvPr/>
        </p:nvCxnSpPr>
        <p:spPr>
          <a:xfrm rot="16200000" flipH="1">
            <a:off x="742744" y="3191304"/>
            <a:ext cx="2600960" cy="10138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DA75DC-6F55-8901-8200-8EEDAE22E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3702" y="2434918"/>
            <a:ext cx="2418082" cy="23437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918DA-DDB4-9F71-F2BC-03E9D12F4E84}"/>
              </a:ext>
            </a:extLst>
          </p:cNvPr>
          <p:cNvCxnSpPr>
            <a:cxnSpLocks/>
          </p:cNvCxnSpPr>
          <p:nvPr/>
        </p:nvCxnSpPr>
        <p:spPr>
          <a:xfrm>
            <a:off x="2590800" y="2322870"/>
            <a:ext cx="4419600" cy="19951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0D410939-8026-C09A-FF51-2A59B927F5CE}"/>
              </a:ext>
            </a:extLst>
          </p:cNvPr>
          <p:cNvSpPr/>
          <p:nvPr/>
        </p:nvSpPr>
        <p:spPr>
          <a:xfrm>
            <a:off x="6380480" y="4318000"/>
            <a:ext cx="2631440" cy="17264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execution results and metrics for tracking test progress and quality.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EFEAFE3-50DB-A5DA-0F44-4BEA5E7D5882}"/>
              </a:ext>
            </a:extLst>
          </p:cNvPr>
          <p:cNvSpPr/>
          <p:nvPr/>
        </p:nvSpPr>
        <p:spPr>
          <a:xfrm>
            <a:off x="63993" y="4592181"/>
            <a:ext cx="1780292" cy="1650836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test scenarios with defined steps and expected results.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D413B9B-C163-C939-38A1-F3623953EC8A}"/>
              </a:ext>
            </a:extLst>
          </p:cNvPr>
          <p:cNvSpPr/>
          <p:nvPr/>
        </p:nvSpPr>
        <p:spPr>
          <a:xfrm>
            <a:off x="1960221" y="5019040"/>
            <a:ext cx="1873297" cy="141224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test cases executed together for a specific build or sprint.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E7E881AB-33A9-11B6-1B41-043CDBA377CC}"/>
              </a:ext>
            </a:extLst>
          </p:cNvPr>
          <p:cNvSpPr/>
          <p:nvPr/>
        </p:nvSpPr>
        <p:spPr>
          <a:xfrm>
            <a:off x="4043680" y="4795520"/>
            <a:ext cx="2113280" cy="151384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multiple test cycles organized for broader test coverage.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476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458F5-A4ED-71C3-61D2-997A99F0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8" y="1142003"/>
            <a:ext cx="6518787" cy="34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9BCF0-860A-F390-9AD8-1A3E3D269F2A}"/>
              </a:ext>
            </a:extLst>
          </p:cNvPr>
          <p:cNvSpPr txBox="1"/>
          <p:nvPr/>
        </p:nvSpPr>
        <p:spPr>
          <a:xfrm>
            <a:off x="373626" y="344130"/>
            <a:ext cx="5012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Execution Summary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2BECD-9FFE-555A-6F77-19C52BD82794}"/>
              </a:ext>
            </a:extLst>
          </p:cNvPr>
          <p:cNvSpPr txBox="1"/>
          <p:nvPr/>
        </p:nvSpPr>
        <p:spPr>
          <a:xfrm>
            <a:off x="703005" y="5113017"/>
            <a:ext cx="745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Progress: 23 test cases executed with all marked completed.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Results: 21 tests passed, few failed/blocked.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Effort: 50s estimated effort matched with actual execution.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41402F1-D826-C27B-8E49-000A17A32E4F}"/>
              </a:ext>
            </a:extLst>
          </p:cNvPr>
          <p:cNvCxnSpPr/>
          <p:nvPr/>
        </p:nvCxnSpPr>
        <p:spPr>
          <a:xfrm rot="5400000">
            <a:off x="752047" y="3348005"/>
            <a:ext cx="2409146" cy="11208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C55A31-9AB8-392A-D0FE-AB844A477C48}"/>
              </a:ext>
            </a:extLst>
          </p:cNvPr>
          <p:cNvCxnSpPr>
            <a:cxnSpLocks/>
          </p:cNvCxnSpPr>
          <p:nvPr/>
        </p:nvCxnSpPr>
        <p:spPr>
          <a:xfrm rot="5400000">
            <a:off x="1352041" y="3062642"/>
            <a:ext cx="2870811" cy="2251588"/>
          </a:xfrm>
          <a:prstGeom prst="bentConnector3">
            <a:avLst>
              <a:gd name="adj1" fmla="val 130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3D4BF8-A1D2-CC71-3974-ED805EB28384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>
            <a:off x="3203187" y="3930114"/>
            <a:ext cx="3332478" cy="879989"/>
          </a:xfrm>
          <a:prstGeom prst="bentConnector5">
            <a:avLst>
              <a:gd name="adj1" fmla="val 36146"/>
              <a:gd name="adj2" fmla="val -349440"/>
              <a:gd name="adj3" fmla="val 1068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90205-EB3E-E135-D036-461107E8F0E2}"/>
              </a:ext>
            </a:extLst>
          </p:cNvPr>
          <p:cNvSpPr txBox="1"/>
          <p:nvPr/>
        </p:nvSpPr>
        <p:spPr>
          <a:xfrm>
            <a:off x="570271" y="432619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8DE11-C647-B198-FA28-5855F22A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383632"/>
            <a:ext cx="5808264" cy="2598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6407FE-2602-24FA-CB9E-498E8F4E710D}"/>
              </a:ext>
            </a:extLst>
          </p:cNvPr>
          <p:cNvSpPr/>
          <p:nvPr/>
        </p:nvSpPr>
        <p:spPr>
          <a:xfrm>
            <a:off x="1641989" y="1710813"/>
            <a:ext cx="2989007" cy="18386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F04FA1-6EE0-4E4D-DAC4-173014D6F9BA}"/>
              </a:ext>
            </a:extLst>
          </p:cNvPr>
          <p:cNvCxnSpPr/>
          <p:nvPr/>
        </p:nvCxnSpPr>
        <p:spPr>
          <a:xfrm>
            <a:off x="4630996" y="2408903"/>
            <a:ext cx="2713701" cy="2851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B92E7B2-6EC9-1686-CA24-C1DACC339444}"/>
              </a:ext>
            </a:extLst>
          </p:cNvPr>
          <p:cNvSpPr/>
          <p:nvPr/>
        </p:nvSpPr>
        <p:spPr>
          <a:xfrm>
            <a:off x="7381428" y="2091814"/>
            <a:ext cx="1691148" cy="1278194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Interface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37DE8-D072-D509-C6D0-2B9CAA4AB236}"/>
              </a:ext>
            </a:extLst>
          </p:cNvPr>
          <p:cNvSpPr txBox="1"/>
          <p:nvPr/>
        </p:nvSpPr>
        <p:spPr>
          <a:xfrm>
            <a:off x="698090" y="4434348"/>
            <a:ext cx="7590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GitHub repository has been initialized successfully, and a pull request has been created to propose changes.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pull request is visible in the repository, ready for review and merging.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0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E010-539D-D9FD-CD1C-7EEA2FE6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986868"/>
            <a:ext cx="5899832" cy="3998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CEFEB-4E6F-7F83-4737-508F2D45A70F}"/>
              </a:ext>
            </a:extLst>
          </p:cNvPr>
          <p:cNvSpPr txBox="1"/>
          <p:nvPr/>
        </p:nvSpPr>
        <p:spPr>
          <a:xfrm>
            <a:off x="497712" y="263197"/>
            <a:ext cx="342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Commands 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60406-06A5-3C0C-8868-2ED52E906B20}"/>
              </a:ext>
            </a:extLst>
          </p:cNvPr>
          <p:cNvSpPr txBox="1"/>
          <p:nvPr/>
        </p:nvSpPr>
        <p:spPr>
          <a:xfrm>
            <a:off x="706055" y="5270967"/>
            <a:ext cx="715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branch for feature development or changes.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modified or new files to the staging area.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Committed the changes with a descriptive message 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 the branch and commits to the remote GitHub repository.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8A5C8-33A7-089E-0FBF-91D06425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130710"/>
            <a:ext cx="4916130" cy="167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4F547-43B9-1857-9E09-B92F6EE9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" y="3082413"/>
            <a:ext cx="4916130" cy="2743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626F0-BACF-270C-F5D0-7EBA7C1413AB}"/>
              </a:ext>
            </a:extLst>
          </p:cNvPr>
          <p:cNvSpPr txBox="1"/>
          <p:nvPr/>
        </p:nvSpPr>
        <p:spPr>
          <a:xfrm>
            <a:off x="575804" y="5934670"/>
            <a:ext cx="735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Complete repository with all project files and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Full commit history showing all changes and updates.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18FE7-3E8F-C2E9-369C-243303BED621}"/>
              </a:ext>
            </a:extLst>
          </p:cNvPr>
          <p:cNvSpPr txBox="1"/>
          <p:nvPr/>
        </p:nvSpPr>
        <p:spPr>
          <a:xfrm>
            <a:off x="294968" y="360739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EF376-BA21-3204-7739-B22AA06CE046}"/>
              </a:ext>
            </a:extLst>
          </p:cNvPr>
          <p:cNvSpPr/>
          <p:nvPr/>
        </p:nvSpPr>
        <p:spPr>
          <a:xfrm>
            <a:off x="1371600" y="1381760"/>
            <a:ext cx="2473960" cy="13055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62D84B-3AB0-9B1B-7F0B-7BE7979AEA28}"/>
              </a:ext>
            </a:extLst>
          </p:cNvPr>
          <p:cNvCxnSpPr>
            <a:stCxn id="7" idx="3"/>
          </p:cNvCxnSpPr>
          <p:nvPr/>
        </p:nvCxnSpPr>
        <p:spPr>
          <a:xfrm>
            <a:off x="3845560" y="2034540"/>
            <a:ext cx="2418080" cy="1828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38677-6E77-4F42-BB46-02523A0BF79E}"/>
              </a:ext>
            </a:extLst>
          </p:cNvPr>
          <p:cNvSpPr/>
          <p:nvPr/>
        </p:nvSpPr>
        <p:spPr>
          <a:xfrm>
            <a:off x="1463040" y="3388360"/>
            <a:ext cx="2311400" cy="1945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97533E-8B43-1505-A7AB-366096E34C51}"/>
              </a:ext>
            </a:extLst>
          </p:cNvPr>
          <p:cNvCxnSpPr>
            <a:stCxn id="12" idx="3"/>
          </p:cNvCxnSpPr>
          <p:nvPr/>
        </p:nvCxnSpPr>
        <p:spPr>
          <a:xfrm flipV="1">
            <a:off x="3774440" y="4033520"/>
            <a:ext cx="2321560" cy="327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A010A71-CBEA-AD35-A4AA-9BA43F17D69D}"/>
              </a:ext>
            </a:extLst>
          </p:cNvPr>
          <p:cNvSpPr/>
          <p:nvPr/>
        </p:nvSpPr>
        <p:spPr>
          <a:xfrm>
            <a:off x="6366076" y="1558970"/>
            <a:ext cx="2627453" cy="13694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Pull request and add description.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D0435A-2CB8-209F-CA4E-DF0421A0BDFF}"/>
              </a:ext>
            </a:extLst>
          </p:cNvPr>
          <p:cNvSpPr/>
          <p:nvPr/>
        </p:nvSpPr>
        <p:spPr>
          <a:xfrm>
            <a:off x="6390745" y="3383534"/>
            <a:ext cx="2627453" cy="13694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 Code showed into Git Repo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BC0B6-6081-C5BE-9399-8E7EA100445A}"/>
              </a:ext>
            </a:extLst>
          </p:cNvPr>
          <p:cNvSpPr txBox="1"/>
          <p:nvPr/>
        </p:nvSpPr>
        <p:spPr>
          <a:xfrm>
            <a:off x="599768" y="501445"/>
            <a:ext cx="817060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– SauceDemo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SauceDemo is an e-commerce web application where end-to-end test automation is implemented.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covers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validation, product selection, cart management, and checkout flow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building a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automation framework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detailed reporting and CI/CD integration.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BDA89-9015-66FB-764C-BC090CAD125A}"/>
              </a:ext>
            </a:extLst>
          </p:cNvPr>
          <p:cNvSpPr txBox="1"/>
          <p:nvPr/>
        </p:nvSpPr>
        <p:spPr>
          <a:xfrm>
            <a:off x="599768" y="3528078"/>
            <a:ext cx="64204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just">
              <a:buNone/>
            </a:pP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IDE for development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 management &amp; reporting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Build automation &amp; dependency management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Cucumber -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 Development (BDD) framework for writing test cases in plain English (Gherkin syntax)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 &amp; Zephyr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 case management &amp; tracking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Version control &amp; collaboration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Integration/Delivery</a:t>
            </a:r>
          </a:p>
        </p:txBody>
      </p:sp>
    </p:spTree>
    <p:extLst>
      <p:ext uri="{BB962C8B-B14F-4D97-AF65-F5344CB8AC3E}">
        <p14:creationId xmlns:p14="http://schemas.microsoft.com/office/powerpoint/2010/main" val="118733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261E9C-D19B-EE98-6B6B-BBFAA2EFFF0B}"/>
              </a:ext>
            </a:extLst>
          </p:cNvPr>
          <p:cNvSpPr txBox="1"/>
          <p:nvPr/>
        </p:nvSpPr>
        <p:spPr>
          <a:xfrm>
            <a:off x="631565" y="393539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01E09-F65E-3260-58A3-345C272A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" y="1224484"/>
            <a:ext cx="8075422" cy="36484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3BF071-8EA7-D22F-6378-CCF94CED6375}"/>
              </a:ext>
            </a:extLst>
          </p:cNvPr>
          <p:cNvSpPr/>
          <p:nvPr/>
        </p:nvSpPr>
        <p:spPr>
          <a:xfrm>
            <a:off x="2430684" y="2106592"/>
            <a:ext cx="6041984" cy="7176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897F0AA-31EB-592A-2AE3-4DA28FA1A9EC}"/>
              </a:ext>
            </a:extLst>
          </p:cNvPr>
          <p:cNvCxnSpPr/>
          <p:nvPr/>
        </p:nvCxnSpPr>
        <p:spPr>
          <a:xfrm rot="5400000">
            <a:off x="3026780" y="3802284"/>
            <a:ext cx="2708476" cy="7523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88B4DCB9-5DDD-94EF-69C8-CD58B9588BE5}"/>
              </a:ext>
            </a:extLst>
          </p:cNvPr>
          <p:cNvSpPr/>
          <p:nvPr/>
        </p:nvSpPr>
        <p:spPr>
          <a:xfrm>
            <a:off x="2905246" y="5532699"/>
            <a:ext cx="3379807" cy="1111169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Jenkins with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5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89CC5-65C5-9552-341D-9F4EAF7E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0" y="1341417"/>
            <a:ext cx="6999228" cy="3195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95D13-A405-F713-A1B5-510CC77F28F4}"/>
              </a:ext>
            </a:extLst>
          </p:cNvPr>
          <p:cNvSpPr txBox="1"/>
          <p:nvPr/>
        </p:nvSpPr>
        <p:spPr>
          <a:xfrm>
            <a:off x="636607" y="425242"/>
            <a:ext cx="2581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9C865-DEA1-6CAB-1386-9CF43AF1A492}"/>
              </a:ext>
            </a:extLst>
          </p:cNvPr>
          <p:cNvSpPr/>
          <p:nvPr/>
        </p:nvSpPr>
        <p:spPr>
          <a:xfrm>
            <a:off x="5312780" y="1921397"/>
            <a:ext cx="2326511" cy="11227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D8846-C4E4-97A3-A2C2-9AFEEF3362CA}"/>
              </a:ext>
            </a:extLst>
          </p:cNvPr>
          <p:cNvSpPr/>
          <p:nvPr/>
        </p:nvSpPr>
        <p:spPr>
          <a:xfrm>
            <a:off x="2361235" y="2268638"/>
            <a:ext cx="1701479" cy="9375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77C466A-F1C0-847C-5320-76363CB3E20D}"/>
              </a:ext>
            </a:extLst>
          </p:cNvPr>
          <p:cNvCxnSpPr>
            <a:cxnSpLocks/>
          </p:cNvCxnSpPr>
          <p:nvPr/>
        </p:nvCxnSpPr>
        <p:spPr>
          <a:xfrm rot="5400000">
            <a:off x="1509330" y="3213703"/>
            <a:ext cx="2106593" cy="20915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9684493-A0CE-56CA-B335-F64324DC840B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900195" y="3619982"/>
            <a:ext cx="1967696" cy="8160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8E96F04-1C1D-1BC4-EC74-7C4E4CD50DE5}"/>
              </a:ext>
            </a:extLst>
          </p:cNvPr>
          <p:cNvSpPr/>
          <p:nvPr/>
        </p:nvSpPr>
        <p:spPr>
          <a:xfrm>
            <a:off x="452182" y="5464498"/>
            <a:ext cx="2766350" cy="114464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Last build History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0731D49-2174-8977-BF33-7A4B82FC1B01}"/>
              </a:ext>
            </a:extLst>
          </p:cNvPr>
          <p:cNvSpPr/>
          <p:nvPr/>
        </p:nvSpPr>
        <p:spPr>
          <a:xfrm>
            <a:off x="5540215" y="5258084"/>
            <a:ext cx="2766350" cy="114464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Graph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4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09BDB-1292-191E-6197-C96393F4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3" y="974300"/>
            <a:ext cx="7180445" cy="3018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EFCB0-8B11-CAE9-E6F6-3D30A766FAD5}"/>
              </a:ext>
            </a:extLst>
          </p:cNvPr>
          <p:cNvSpPr/>
          <p:nvPr/>
        </p:nvSpPr>
        <p:spPr>
          <a:xfrm>
            <a:off x="2430684" y="2442261"/>
            <a:ext cx="3333508" cy="12384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A58F68-EB6E-1EB7-9BE4-99749D2B7B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4815" y="3744407"/>
            <a:ext cx="1134323" cy="1007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FC4B427-EBFF-9DBF-CD70-CC5A6E3A9E2F}"/>
              </a:ext>
            </a:extLst>
          </p:cNvPr>
          <p:cNvSpPr/>
          <p:nvPr/>
        </p:nvSpPr>
        <p:spPr>
          <a:xfrm>
            <a:off x="2430684" y="4710897"/>
            <a:ext cx="3499272" cy="175935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 Shows Build Success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test case fail and skip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8A07-7405-0EE2-AB35-386A96B1B729}"/>
              </a:ext>
            </a:extLst>
          </p:cNvPr>
          <p:cNvSpPr txBox="1"/>
          <p:nvPr/>
        </p:nvSpPr>
        <p:spPr>
          <a:xfrm>
            <a:off x="682721" y="202307"/>
            <a:ext cx="341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2BA75-F87B-4141-42BB-EA2C9F14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41" y="1099004"/>
            <a:ext cx="3634295" cy="3062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7D345-4378-0DC1-3F41-7D68926C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9" y="1099005"/>
            <a:ext cx="3964455" cy="3062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12143-B241-0B46-DB83-019D033B98C3}"/>
              </a:ext>
            </a:extLst>
          </p:cNvPr>
          <p:cNvSpPr txBox="1"/>
          <p:nvPr/>
        </p:nvSpPr>
        <p:spPr>
          <a:xfrm>
            <a:off x="578890" y="5324354"/>
            <a:ext cx="795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1: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triggered manually by the user.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2: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triggered automatically every 5 minutes to check for new commits on Git; if any code is pushed, the build runs automatically.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BDE2E-3D2E-5C20-8DF1-64EAD57085F6}"/>
              </a:ext>
            </a:extLst>
          </p:cNvPr>
          <p:cNvSpPr txBox="1"/>
          <p:nvPr/>
        </p:nvSpPr>
        <p:spPr>
          <a:xfrm>
            <a:off x="1469986" y="4275741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Screenshot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DF9C0-FDA7-8603-85BD-AEB756F012DC}"/>
              </a:ext>
            </a:extLst>
          </p:cNvPr>
          <p:cNvSpPr txBox="1"/>
          <p:nvPr/>
        </p:nvSpPr>
        <p:spPr>
          <a:xfrm>
            <a:off x="5578997" y="4201609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Screenshot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F179F-2F09-AC0E-9773-86AF25A5BA96}"/>
              </a:ext>
            </a:extLst>
          </p:cNvPr>
          <p:cNvSpPr txBox="1"/>
          <p:nvPr/>
        </p:nvSpPr>
        <p:spPr>
          <a:xfrm>
            <a:off x="370546" y="225300"/>
            <a:ext cx="418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- Triggering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3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D06BBD-9A31-9411-D056-9303567C56B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AE9BF-2157-22FC-42C2-61C71D414417}"/>
              </a:ext>
            </a:extLst>
          </p:cNvPr>
          <p:cNvSpPr txBox="1"/>
          <p:nvPr/>
        </p:nvSpPr>
        <p:spPr>
          <a:xfrm>
            <a:off x="811161" y="2278424"/>
            <a:ext cx="7521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!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A9789-7CB8-11A4-8F2F-775A7B23DA50}"/>
              </a:ext>
            </a:extLst>
          </p:cNvPr>
          <p:cNvSpPr/>
          <p:nvPr/>
        </p:nvSpPr>
        <p:spPr>
          <a:xfrm>
            <a:off x="2821858" y="4490883"/>
            <a:ext cx="3716593" cy="191729"/>
          </a:xfrm>
          <a:prstGeom prst="rect">
            <a:avLst/>
          </a:prstGeom>
          <a:solidFill>
            <a:srgbClr val="FFD6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87A3B-50C7-B418-A690-9B3CA6DB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2" y="1590856"/>
            <a:ext cx="4225015" cy="4220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FDA56A-EB2F-C20C-F9AF-626628C3C6A2}"/>
              </a:ext>
            </a:extLst>
          </p:cNvPr>
          <p:cNvSpPr/>
          <p:nvPr/>
        </p:nvSpPr>
        <p:spPr>
          <a:xfrm>
            <a:off x="2753360" y="3202940"/>
            <a:ext cx="843280" cy="177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EB4A6-613D-11AB-E656-4EC5F733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1" y="3202940"/>
            <a:ext cx="3462837" cy="173868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BA7D5DE-BC2E-5783-2558-9D9FA9CAF6AF}"/>
              </a:ext>
            </a:extLst>
          </p:cNvPr>
          <p:cNvCxnSpPr/>
          <p:nvPr/>
        </p:nvCxnSpPr>
        <p:spPr>
          <a:xfrm flipV="1">
            <a:off x="3596640" y="1493520"/>
            <a:ext cx="1799271" cy="1709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0AADD1E-37D0-A52B-0B15-B9DFB8AA0CFD}"/>
              </a:ext>
            </a:extLst>
          </p:cNvPr>
          <p:cNvSpPr/>
          <p:nvPr/>
        </p:nvSpPr>
        <p:spPr>
          <a:xfrm>
            <a:off x="5395911" y="763217"/>
            <a:ext cx="2782889" cy="140208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6313-E6CE-6CF2-00C1-E5A9779673AF}"/>
              </a:ext>
            </a:extLst>
          </p:cNvPr>
          <p:cNvSpPr txBox="1"/>
          <p:nvPr/>
        </p:nvSpPr>
        <p:spPr>
          <a:xfrm>
            <a:off x="5834173" y="1279591"/>
            <a:ext cx="21511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DCDCDC"/>
                </a:solidFill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as Administrator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17D073-7B2D-E802-EE53-E5F7DEBB276C}"/>
              </a:ext>
            </a:extLst>
          </p:cNvPr>
          <p:cNvCxnSpPr/>
          <p:nvPr/>
        </p:nvCxnSpPr>
        <p:spPr>
          <a:xfrm rot="5400000">
            <a:off x="7296812" y="5051451"/>
            <a:ext cx="707337" cy="406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20C68F0-7D2E-2844-044F-209FA359CC79}"/>
              </a:ext>
            </a:extLst>
          </p:cNvPr>
          <p:cNvSpPr/>
          <p:nvPr/>
        </p:nvSpPr>
        <p:spPr>
          <a:xfrm>
            <a:off x="6156960" y="5598730"/>
            <a:ext cx="2438400" cy="108655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here to launch Eclipse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4C95C-1FDC-0F10-CA6D-2C0918BD4C12}"/>
              </a:ext>
            </a:extLst>
          </p:cNvPr>
          <p:cNvSpPr/>
          <p:nvPr/>
        </p:nvSpPr>
        <p:spPr>
          <a:xfrm>
            <a:off x="7630160" y="4683760"/>
            <a:ext cx="589280" cy="2172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89361-5A6F-2621-DD51-C61E0B4F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5" y="1349078"/>
            <a:ext cx="4439270" cy="289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D17EE-7795-5715-662C-AEE3E7BF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17" y="2409536"/>
            <a:ext cx="3362073" cy="4008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1A7AE-C6AE-D191-57C8-7FA7F7729F7A}"/>
              </a:ext>
            </a:extLst>
          </p:cNvPr>
          <p:cNvSpPr txBox="1"/>
          <p:nvPr/>
        </p:nvSpPr>
        <p:spPr>
          <a:xfrm>
            <a:off x="275299" y="432621"/>
            <a:ext cx="484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into TestNG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8A1D91A-051D-12A8-D101-DEE0BE4CDCBA}"/>
              </a:ext>
            </a:extLst>
          </p:cNvPr>
          <p:cNvCxnSpPr/>
          <p:nvPr/>
        </p:nvCxnSpPr>
        <p:spPr>
          <a:xfrm rot="10800000">
            <a:off x="3229337" y="5254907"/>
            <a:ext cx="2743200" cy="9606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53B837E-6F74-762B-EE42-97EE9AD922C0}"/>
              </a:ext>
            </a:extLst>
          </p:cNvPr>
          <p:cNvSpPr/>
          <p:nvPr/>
        </p:nvSpPr>
        <p:spPr>
          <a:xfrm>
            <a:off x="6014720" y="6146800"/>
            <a:ext cx="1254760" cy="106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5C265-BC49-AA54-2D57-830D6A259A55}"/>
              </a:ext>
            </a:extLst>
          </p:cNvPr>
          <p:cNvSpPr/>
          <p:nvPr/>
        </p:nvSpPr>
        <p:spPr>
          <a:xfrm>
            <a:off x="7533640" y="6253480"/>
            <a:ext cx="878840" cy="106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A6F46D-4C7F-8942-EE3B-6768F95ECB1E}"/>
              </a:ext>
            </a:extLst>
          </p:cNvPr>
          <p:cNvCxnSpPr>
            <a:endCxn id="8" idx="1"/>
          </p:cNvCxnSpPr>
          <p:nvPr/>
        </p:nvCxnSpPr>
        <p:spPr>
          <a:xfrm>
            <a:off x="7269480" y="6215607"/>
            <a:ext cx="264160" cy="912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8FEB0E2-1D68-6154-73F6-5FEC82080AB6}"/>
              </a:ext>
            </a:extLst>
          </p:cNvPr>
          <p:cNvSpPr/>
          <p:nvPr/>
        </p:nvSpPr>
        <p:spPr>
          <a:xfrm>
            <a:off x="388784" y="4495809"/>
            <a:ext cx="2798369" cy="175767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used to convert project into TestNg.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CB7ED-457C-45F8-687E-0471489E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" y="1031876"/>
            <a:ext cx="5463251" cy="4014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B5BEF-F5DD-F64A-C71D-B194C2312E41}"/>
              </a:ext>
            </a:extLst>
          </p:cNvPr>
          <p:cNvSpPr txBox="1"/>
          <p:nvPr/>
        </p:nvSpPr>
        <p:spPr>
          <a:xfrm>
            <a:off x="432620" y="206478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</a:rPr>
              <a:t>pom.xml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AC1E0-374A-19FD-8E6D-08EF52BE8543}"/>
              </a:ext>
            </a:extLst>
          </p:cNvPr>
          <p:cNvSpPr txBox="1"/>
          <p:nvPr/>
        </p:nvSpPr>
        <p:spPr>
          <a:xfrm>
            <a:off x="486137" y="5150186"/>
            <a:ext cx="824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pom.xml defines the Maven project capstone-automation-suite with version 0.0.1-SNAPSHOT.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include Selenium, TestNG, Cucumber, Extent Reports, SLF4J, and Lombok for automation testing.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Maven Surefire Plugin is configured to run the TestNG suite (testng.xml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8CD40-57C7-C0C0-F382-6ECDDF73B24C}"/>
              </a:ext>
            </a:extLst>
          </p:cNvPr>
          <p:cNvSpPr txBox="1"/>
          <p:nvPr/>
        </p:nvSpPr>
        <p:spPr>
          <a:xfrm>
            <a:off x="304799" y="285136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testng.xml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F25AF-5ECB-8982-763D-A80C83D6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98" y="1373067"/>
            <a:ext cx="6897799" cy="177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77B51-7B7F-D83E-A4E2-45A9E9BBC935}"/>
              </a:ext>
            </a:extLst>
          </p:cNvPr>
          <p:cNvSpPr txBox="1"/>
          <p:nvPr/>
        </p:nvSpPr>
        <p:spPr>
          <a:xfrm>
            <a:off x="978898" y="3912242"/>
            <a:ext cx="6724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TestNG file defines a suite named capstone-automation-suite.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set up to execute all automated tests together.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suite points to the testcases package for running tests.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organized and efficient test execution in the project.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6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E83C1-B99D-0FED-7365-AC79A180952C}"/>
              </a:ext>
            </a:extLst>
          </p:cNvPr>
          <p:cNvSpPr txBox="1"/>
          <p:nvPr/>
        </p:nvSpPr>
        <p:spPr>
          <a:xfrm>
            <a:off x="285133" y="196645"/>
            <a:ext cx="369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B70C0-1B0E-B996-9286-36E7F61C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" y="1229032"/>
            <a:ext cx="2870592" cy="5432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241D7-C161-F07A-3CAB-713B8C1E281A}"/>
              </a:ext>
            </a:extLst>
          </p:cNvPr>
          <p:cNvSpPr/>
          <p:nvPr/>
        </p:nvSpPr>
        <p:spPr>
          <a:xfrm>
            <a:off x="762000" y="2179320"/>
            <a:ext cx="1087120" cy="2743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57FABFB-7749-BA6C-7F27-5B46A374DC5C}"/>
              </a:ext>
            </a:extLst>
          </p:cNvPr>
          <p:cNvCxnSpPr/>
          <p:nvPr/>
        </p:nvCxnSpPr>
        <p:spPr>
          <a:xfrm>
            <a:off x="1849120" y="2306320"/>
            <a:ext cx="3225800" cy="609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EDA7E62-D94B-F812-9970-EC332B6010FA}"/>
              </a:ext>
            </a:extLst>
          </p:cNvPr>
          <p:cNvSpPr/>
          <p:nvPr/>
        </p:nvSpPr>
        <p:spPr>
          <a:xfrm>
            <a:off x="5151120" y="2174812"/>
            <a:ext cx="3718560" cy="3581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Configures Cucumber to run feature files and step definitions.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77DB0-8F24-A2A1-2109-208342009AF7}"/>
              </a:ext>
            </a:extLst>
          </p:cNvPr>
          <p:cNvSpPr/>
          <p:nvPr/>
        </p:nvSpPr>
        <p:spPr>
          <a:xfrm>
            <a:off x="762000" y="2453640"/>
            <a:ext cx="1295400" cy="3206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92AE00-A5BA-C798-D1D8-3FCAB8952B96}"/>
              </a:ext>
            </a:extLst>
          </p:cNvPr>
          <p:cNvCxnSpPr>
            <a:cxnSpLocks/>
          </p:cNvCxnSpPr>
          <p:nvPr/>
        </p:nvCxnSpPr>
        <p:spPr>
          <a:xfrm>
            <a:off x="2057400" y="2755900"/>
            <a:ext cx="2895600" cy="259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FD6C7-6FC7-5DA6-D313-E22503A8E5F2}"/>
              </a:ext>
            </a:extLst>
          </p:cNvPr>
          <p:cNvSpPr/>
          <p:nvPr/>
        </p:nvSpPr>
        <p:spPr>
          <a:xfrm>
            <a:off x="5151120" y="2814892"/>
            <a:ext cx="3718560" cy="4464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Step definition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now it show Cucumber step definitions for login scenarios.</a:t>
            </a:r>
            <a:endParaRPr lang="en-IN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1EE66-B3EA-2AE1-A736-C4E1F1DE3F21}"/>
              </a:ext>
            </a:extLst>
          </p:cNvPr>
          <p:cNvSpPr/>
          <p:nvPr/>
        </p:nvSpPr>
        <p:spPr>
          <a:xfrm>
            <a:off x="708660" y="2814892"/>
            <a:ext cx="2118360" cy="1467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DA666E-2F14-0A1B-10C1-8CC7D091A967}"/>
              </a:ext>
            </a:extLst>
          </p:cNvPr>
          <p:cNvCxnSpPr>
            <a:stCxn id="16" idx="3"/>
          </p:cNvCxnSpPr>
          <p:nvPr/>
        </p:nvCxnSpPr>
        <p:spPr>
          <a:xfrm>
            <a:off x="2827020" y="3548666"/>
            <a:ext cx="2125980" cy="5432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0A02124-7CC6-41F7-D24D-AE878D95F458}"/>
              </a:ext>
            </a:extLst>
          </p:cNvPr>
          <p:cNvSpPr/>
          <p:nvPr/>
        </p:nvSpPr>
        <p:spPr>
          <a:xfrm>
            <a:off x="5151120" y="3687500"/>
            <a:ext cx="3749910" cy="883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testcases folder → Contains all automation test files (TestNG &amp; Cucumber) for Sauce Demo application. Each file validates specific functionality like login, cart, checkout, menu, sorting, and overall navigation.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11DD2E-B635-7118-DB24-7771931B48F2}"/>
              </a:ext>
            </a:extLst>
          </p:cNvPr>
          <p:cNvSpPr/>
          <p:nvPr/>
        </p:nvSpPr>
        <p:spPr>
          <a:xfrm>
            <a:off x="708660" y="4282440"/>
            <a:ext cx="2125980" cy="4476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540E3B-C1F3-B7B3-9A66-A3E939554D6F}"/>
              </a:ext>
            </a:extLst>
          </p:cNvPr>
          <p:cNvCxnSpPr>
            <a:cxnSpLocks/>
          </p:cNvCxnSpPr>
          <p:nvPr/>
        </p:nvCxnSpPr>
        <p:spPr>
          <a:xfrm>
            <a:off x="2834640" y="4511040"/>
            <a:ext cx="2118360" cy="7315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FF852-EB90-7E47-08C6-97FDA079F7C8}"/>
              </a:ext>
            </a:extLst>
          </p:cNvPr>
          <p:cNvSpPr/>
          <p:nvPr/>
        </p:nvSpPr>
        <p:spPr>
          <a:xfrm>
            <a:off x="5151120" y="4853940"/>
            <a:ext cx="3718560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utils folder → Contains base classes for test setup. BaseTest manages WebDriver lifecycle, while LoginBaseTest extends it with login-specific setup for reusability.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BF6F8-84E4-7F0D-A056-43004E37C82B}"/>
              </a:ext>
            </a:extLst>
          </p:cNvPr>
          <p:cNvSpPr/>
          <p:nvPr/>
        </p:nvSpPr>
        <p:spPr>
          <a:xfrm>
            <a:off x="708660" y="4853940"/>
            <a:ext cx="2118360" cy="3237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A50FB0-82B8-67E1-A96D-0ECB1C941E0A}"/>
              </a:ext>
            </a:extLst>
          </p:cNvPr>
          <p:cNvCxnSpPr/>
          <p:nvPr/>
        </p:nvCxnSpPr>
        <p:spPr>
          <a:xfrm>
            <a:off x="2834640" y="5044440"/>
            <a:ext cx="2240280" cy="10058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22B7C3-E24F-0DE5-DAD9-DC78B5EFE6FC}"/>
              </a:ext>
            </a:extLst>
          </p:cNvPr>
          <p:cNvSpPr/>
          <p:nvPr/>
        </p:nvSpPr>
        <p:spPr>
          <a:xfrm>
            <a:off x="5151120" y="5812135"/>
            <a:ext cx="3680460" cy="883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features folder → Contains Cucumber feature files written in Gherkin syntax, defining test scenarios such as login and other user workflows.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6C9D0-DF2E-24A3-9739-0E8FA557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1229810"/>
            <a:ext cx="4572000" cy="241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DE92A-144C-DDE0-6AE4-FD0CCB49E9BA}"/>
              </a:ext>
            </a:extLst>
          </p:cNvPr>
          <p:cNvSpPr txBox="1"/>
          <p:nvPr/>
        </p:nvSpPr>
        <p:spPr>
          <a:xfrm>
            <a:off x="219920" y="4385394"/>
            <a:ext cx="8275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Swag Labs login page from SauceDemo, used for Selenium automation testing.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login scenarios are tested using different users like standard_user, locked_out_user, problem_user, performance_glitch_user, error_user, and visual_user.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 automation verifies valid, invalid, and edge cases of login functionality</a:t>
            </a:r>
          </a:p>
          <a:p>
            <a:pPr algn="just"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Example shown here: 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with performance_glitch_user to validate system performance under specific conditions.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B7D7-7D9A-F8E6-9EB2-00A8713C64D1}"/>
              </a:ext>
            </a:extLst>
          </p:cNvPr>
          <p:cNvSpPr txBox="1"/>
          <p:nvPr/>
        </p:nvSpPr>
        <p:spPr>
          <a:xfrm>
            <a:off x="344624" y="375618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SauceDemo Login Page Automation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E9A510-9A1F-C177-EA1F-82D620280806}"/>
              </a:ext>
            </a:extLst>
          </p:cNvPr>
          <p:cNvCxnSpPr>
            <a:cxnSpLocks/>
          </p:cNvCxnSpPr>
          <p:nvPr/>
        </p:nvCxnSpPr>
        <p:spPr>
          <a:xfrm>
            <a:off x="1921397" y="1562582"/>
            <a:ext cx="4780345" cy="8565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D83E4-99FF-2DF6-D720-65F7F4D93E9B}"/>
              </a:ext>
            </a:extLst>
          </p:cNvPr>
          <p:cNvSpPr/>
          <p:nvPr/>
        </p:nvSpPr>
        <p:spPr>
          <a:xfrm>
            <a:off x="787078" y="1516862"/>
            <a:ext cx="1067122" cy="1087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9B4064D-541E-F3FC-B7DC-69905EFDD9A2}"/>
              </a:ext>
            </a:extLst>
          </p:cNvPr>
          <p:cNvSpPr/>
          <p:nvPr/>
        </p:nvSpPr>
        <p:spPr>
          <a:xfrm>
            <a:off x="6701742" y="1625600"/>
            <a:ext cx="2076498" cy="1263904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Site is under Automation using Chrome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BBBAF-B78F-0C59-192C-EB88B1DB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8" y="854293"/>
            <a:ext cx="5140778" cy="323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89FE8-AB09-F5A5-1766-5D41E1F8BB8E}"/>
              </a:ext>
            </a:extLst>
          </p:cNvPr>
          <p:cNvSpPr txBox="1"/>
          <p:nvPr/>
        </p:nvSpPr>
        <p:spPr>
          <a:xfrm>
            <a:off x="434051" y="4622559"/>
            <a:ext cx="8275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page displays a list of products available for purchase in Swag Labs (e.g., Backpack, T-Shirt, Bike Light, Jacket).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scripts validate functionalities like sorting, filtering, and adding items to the cart.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product has a price and an “Add to cart” button, which is tested for correct cart operations.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the e-commerce flow works smoothly from product selection to checkout.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84ACB8-5D75-B575-A780-40EDB4CF296A}"/>
              </a:ext>
            </a:extLst>
          </p:cNvPr>
          <p:cNvCxnSpPr/>
          <p:nvPr/>
        </p:nvCxnSpPr>
        <p:spPr>
          <a:xfrm>
            <a:off x="5171768" y="2074606"/>
            <a:ext cx="1386348" cy="9045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0285991-9DAC-8041-713E-6E56FF8B3C3E}"/>
              </a:ext>
            </a:extLst>
          </p:cNvPr>
          <p:cNvSpPr/>
          <p:nvPr/>
        </p:nvSpPr>
        <p:spPr>
          <a:xfrm>
            <a:off x="6626942" y="2349910"/>
            <a:ext cx="2192593" cy="148467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Shows Automation in Homepage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64E52-2F3A-FBE0-0C8A-949A77E04D82}"/>
              </a:ext>
            </a:extLst>
          </p:cNvPr>
          <p:cNvSpPr txBox="1"/>
          <p:nvPr/>
        </p:nvSpPr>
        <p:spPr>
          <a:xfrm>
            <a:off x="353961" y="275638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Automation in Homepage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9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1045</Words>
  <Application>Microsoft Office PowerPoint</Application>
  <PresentationFormat>On-screen Show (4:3)</PresentationFormat>
  <Paragraphs>114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Yuvraj Rawat</dc:creator>
  <cp:keywords/>
  <dc:description>generated using python-pptx</dc:description>
  <cp:lastModifiedBy>Prem kumar</cp:lastModifiedBy>
  <cp:revision>16</cp:revision>
  <dcterms:created xsi:type="dcterms:W3CDTF">2013-01-27T09:14:16Z</dcterms:created>
  <dcterms:modified xsi:type="dcterms:W3CDTF">2025-09-08T06:57:52Z</dcterms:modified>
  <cp:category/>
</cp:coreProperties>
</file>