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1" r:id="rId1"/>
  </p:sldMasterIdLst>
  <p:notesMasterIdLst>
    <p:notesMasterId r:id="rId24"/>
  </p:notesMasterIdLst>
  <p:sldIdLst>
    <p:sldId id="256" r:id="rId2"/>
    <p:sldId id="260" r:id="rId3"/>
    <p:sldId id="264" r:id="rId4"/>
    <p:sldId id="270" r:id="rId5"/>
    <p:sldId id="299" r:id="rId6"/>
    <p:sldId id="300" r:id="rId7"/>
    <p:sldId id="301" r:id="rId8"/>
    <p:sldId id="302" r:id="rId9"/>
    <p:sldId id="303" r:id="rId10"/>
    <p:sldId id="304" r:id="rId11"/>
    <p:sldId id="305" r:id="rId12"/>
    <p:sldId id="306" r:id="rId13"/>
    <p:sldId id="307" r:id="rId14"/>
    <p:sldId id="308" r:id="rId15"/>
    <p:sldId id="309" r:id="rId16"/>
    <p:sldId id="310" r:id="rId17"/>
    <p:sldId id="311" r:id="rId18"/>
    <p:sldId id="312" r:id="rId19"/>
    <p:sldId id="313" r:id="rId20"/>
    <p:sldId id="314" r:id="rId21"/>
    <p:sldId id="315" r:id="rId22"/>
    <p:sldId id="316" r:id="rId23"/>
  </p:sldIdLst>
  <p:sldSz cx="9144000" cy="5143500" type="screen16x9"/>
  <p:notesSz cx="6858000" cy="9144000"/>
  <p:embeddedFontLst>
    <p:embeddedFont>
      <p:font typeface="Livvic" pitchFamily="2" charset="0"/>
      <p:regular r:id="rId25"/>
      <p:bold r:id="rId26"/>
      <p:italic r:id="rId27"/>
      <p:boldItalic r:id="rId28"/>
    </p:embeddedFont>
    <p:embeddedFont>
      <p:font typeface="Open Sans" panose="020B0606030504020204" pitchFamily="34" charset="0"/>
      <p:regular r:id="rId29"/>
      <p:bold r:id="rId30"/>
      <p:italic r:id="rId31"/>
      <p:boldItalic r:id="rId32"/>
    </p:embeddedFont>
    <p:embeddedFont>
      <p:font typeface="Poppins" panose="00000500000000000000" pitchFamily="2" charset="0"/>
      <p:regular r:id="rId33"/>
      <p:bold r:id="rId34"/>
      <p:italic r:id="rId35"/>
      <p:boldItalic r:id="rId36"/>
    </p:embeddedFont>
    <p:embeddedFont>
      <p:font typeface="Poppins Medium" panose="00000600000000000000" pitchFamily="2" charset="0"/>
      <p:regular r:id="rId37"/>
      <p:bold r:id="rId38"/>
      <p:italic r:id="rId39"/>
      <p:boldItalic r:id="rId40"/>
    </p:embeddedFont>
    <p:embeddedFont>
      <p:font typeface="Poppins SemiBold" panose="00000700000000000000" pitchFamily="2" charset="0"/>
      <p:regular r:id="rId41"/>
      <p:bold r:id="rId42"/>
      <p:italic r:id="rId43"/>
      <p:boldItalic r:id="rId4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A96E6978-600B-44C7-B033-257E7EFFD3CF}">
          <p14:sldIdLst>
            <p14:sldId id="256"/>
            <p14:sldId id="260"/>
            <p14:sldId id="264"/>
            <p14:sldId id="270"/>
            <p14:sldId id="299"/>
            <p14:sldId id="300"/>
            <p14:sldId id="301"/>
            <p14:sldId id="302"/>
            <p14:sldId id="303"/>
            <p14:sldId id="304"/>
            <p14:sldId id="305"/>
            <p14:sldId id="306"/>
            <p14:sldId id="307"/>
            <p14:sldId id="308"/>
            <p14:sldId id="309"/>
            <p14:sldId id="310"/>
            <p14:sldId id="311"/>
            <p14:sldId id="312"/>
            <p14:sldId id="313"/>
            <p14:sldId id="314"/>
            <p14:sldId id="315"/>
            <p14:sldId id="316"/>
          </p14:sldIdLst>
        </p14:section>
      </p14:sectionLst>
    </p:ex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AC233EF-D247-41E7-B69B-482626EAB7FB}">
  <a:tblStyle styleId="{AAC233EF-D247-41E7-B69B-482626EAB7FB}"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3" d="100"/>
          <a:sy n="103" d="100"/>
        </p:scale>
        <p:origin x="586"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9" Type="http://schemas.openxmlformats.org/officeDocument/2006/relationships/font" Target="fonts/font15.fntdata"/><Relationship Id="rId21" Type="http://schemas.openxmlformats.org/officeDocument/2006/relationships/slide" Target="slides/slide20.xml"/><Relationship Id="rId34" Type="http://schemas.openxmlformats.org/officeDocument/2006/relationships/font" Target="fonts/font10.fntdata"/><Relationship Id="rId42" Type="http://schemas.openxmlformats.org/officeDocument/2006/relationships/font" Target="fonts/font18.fntdata"/><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font" Target="fonts/font8.fntdata"/><Relationship Id="rId37" Type="http://schemas.openxmlformats.org/officeDocument/2006/relationships/font" Target="fonts/font13.fntdata"/><Relationship Id="rId40" Type="http://schemas.openxmlformats.org/officeDocument/2006/relationships/font" Target="fonts/font16.fntdata"/><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36"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7.fntdata"/><Relationship Id="rId44" Type="http://schemas.openxmlformats.org/officeDocument/2006/relationships/font" Target="fonts/font20.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font" Target="fonts/font11.fntdata"/><Relationship Id="rId43" Type="http://schemas.openxmlformats.org/officeDocument/2006/relationships/font" Target="fonts/font19.fntdata"/><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font" Target="fonts/font9.fntdata"/><Relationship Id="rId38" Type="http://schemas.openxmlformats.org/officeDocument/2006/relationships/font" Target="fonts/font14.fntdata"/><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font" Target="fonts/font17.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9"/>
        <p:cNvGrpSpPr/>
        <p:nvPr/>
      </p:nvGrpSpPr>
      <p:grpSpPr>
        <a:xfrm>
          <a:off x="0" y="0"/>
          <a:ext cx="0" cy="0"/>
          <a:chOff x="0" y="0"/>
          <a:chExt cx="0" cy="0"/>
        </a:xfrm>
      </p:grpSpPr>
      <p:sp>
        <p:nvSpPr>
          <p:cNvPr id="440" name="Google Shape;440;ge013acee29_0_5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1" name="Google Shape;441;ge013acee29_0_5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077051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9"/>
        <p:cNvGrpSpPr/>
        <p:nvPr/>
      </p:nvGrpSpPr>
      <p:grpSpPr>
        <a:xfrm>
          <a:off x="0" y="0"/>
          <a:ext cx="0" cy="0"/>
          <a:chOff x="0" y="0"/>
          <a:chExt cx="0" cy="0"/>
        </a:xfrm>
      </p:grpSpPr>
      <p:sp>
        <p:nvSpPr>
          <p:cNvPr id="440" name="Google Shape;440;ge013acee29_0_5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1" name="Google Shape;441;ge013acee29_0_5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133462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9"/>
        <p:cNvGrpSpPr/>
        <p:nvPr/>
      </p:nvGrpSpPr>
      <p:grpSpPr>
        <a:xfrm>
          <a:off x="0" y="0"/>
          <a:ext cx="0" cy="0"/>
          <a:chOff x="0" y="0"/>
          <a:chExt cx="0" cy="0"/>
        </a:xfrm>
      </p:grpSpPr>
      <p:sp>
        <p:nvSpPr>
          <p:cNvPr id="440" name="Google Shape;440;ge013acee29_0_5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1" name="Google Shape;441;ge013acee29_0_5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736589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9"/>
        <p:cNvGrpSpPr/>
        <p:nvPr/>
      </p:nvGrpSpPr>
      <p:grpSpPr>
        <a:xfrm>
          <a:off x="0" y="0"/>
          <a:ext cx="0" cy="0"/>
          <a:chOff x="0" y="0"/>
          <a:chExt cx="0" cy="0"/>
        </a:xfrm>
      </p:grpSpPr>
      <p:sp>
        <p:nvSpPr>
          <p:cNvPr id="440" name="Google Shape;440;ge013acee29_0_5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1" name="Google Shape;441;ge013acee29_0_5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530309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9"/>
        <p:cNvGrpSpPr/>
        <p:nvPr/>
      </p:nvGrpSpPr>
      <p:grpSpPr>
        <a:xfrm>
          <a:off x="0" y="0"/>
          <a:ext cx="0" cy="0"/>
          <a:chOff x="0" y="0"/>
          <a:chExt cx="0" cy="0"/>
        </a:xfrm>
      </p:grpSpPr>
      <p:sp>
        <p:nvSpPr>
          <p:cNvPr id="440" name="Google Shape;440;ge013acee29_0_5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1" name="Google Shape;441;ge013acee29_0_5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4583794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9"/>
        <p:cNvGrpSpPr/>
        <p:nvPr/>
      </p:nvGrpSpPr>
      <p:grpSpPr>
        <a:xfrm>
          <a:off x="0" y="0"/>
          <a:ext cx="0" cy="0"/>
          <a:chOff x="0" y="0"/>
          <a:chExt cx="0" cy="0"/>
        </a:xfrm>
      </p:grpSpPr>
      <p:sp>
        <p:nvSpPr>
          <p:cNvPr id="440" name="Google Shape;440;ge013acee29_0_5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1" name="Google Shape;441;ge013acee29_0_5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1965037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9"/>
        <p:cNvGrpSpPr/>
        <p:nvPr/>
      </p:nvGrpSpPr>
      <p:grpSpPr>
        <a:xfrm>
          <a:off x="0" y="0"/>
          <a:ext cx="0" cy="0"/>
          <a:chOff x="0" y="0"/>
          <a:chExt cx="0" cy="0"/>
        </a:xfrm>
      </p:grpSpPr>
      <p:sp>
        <p:nvSpPr>
          <p:cNvPr id="440" name="Google Shape;440;ge013acee29_0_5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1" name="Google Shape;441;ge013acee29_0_5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8241389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9"/>
        <p:cNvGrpSpPr/>
        <p:nvPr/>
      </p:nvGrpSpPr>
      <p:grpSpPr>
        <a:xfrm>
          <a:off x="0" y="0"/>
          <a:ext cx="0" cy="0"/>
          <a:chOff x="0" y="0"/>
          <a:chExt cx="0" cy="0"/>
        </a:xfrm>
      </p:grpSpPr>
      <p:sp>
        <p:nvSpPr>
          <p:cNvPr id="440" name="Google Shape;440;ge013acee29_0_5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1" name="Google Shape;441;ge013acee29_0_5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853140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9"/>
        <p:cNvGrpSpPr/>
        <p:nvPr/>
      </p:nvGrpSpPr>
      <p:grpSpPr>
        <a:xfrm>
          <a:off x="0" y="0"/>
          <a:ext cx="0" cy="0"/>
          <a:chOff x="0" y="0"/>
          <a:chExt cx="0" cy="0"/>
        </a:xfrm>
      </p:grpSpPr>
      <p:sp>
        <p:nvSpPr>
          <p:cNvPr id="440" name="Google Shape;440;ge013acee29_0_5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1" name="Google Shape;441;ge013acee29_0_5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4167931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9"/>
        <p:cNvGrpSpPr/>
        <p:nvPr/>
      </p:nvGrpSpPr>
      <p:grpSpPr>
        <a:xfrm>
          <a:off x="0" y="0"/>
          <a:ext cx="0" cy="0"/>
          <a:chOff x="0" y="0"/>
          <a:chExt cx="0" cy="0"/>
        </a:xfrm>
      </p:grpSpPr>
      <p:sp>
        <p:nvSpPr>
          <p:cNvPr id="440" name="Google Shape;440;ge013acee29_0_5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1" name="Google Shape;441;ge013acee29_0_5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513748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db0f9523dd_0_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db0f9523dd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9"/>
        <p:cNvGrpSpPr/>
        <p:nvPr/>
      </p:nvGrpSpPr>
      <p:grpSpPr>
        <a:xfrm>
          <a:off x="0" y="0"/>
          <a:ext cx="0" cy="0"/>
          <a:chOff x="0" y="0"/>
          <a:chExt cx="0" cy="0"/>
        </a:xfrm>
      </p:grpSpPr>
      <p:sp>
        <p:nvSpPr>
          <p:cNvPr id="440" name="Google Shape;440;ge013acee29_0_5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1" name="Google Shape;441;ge013acee29_0_5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5685646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9"/>
        <p:cNvGrpSpPr/>
        <p:nvPr/>
      </p:nvGrpSpPr>
      <p:grpSpPr>
        <a:xfrm>
          <a:off x="0" y="0"/>
          <a:ext cx="0" cy="0"/>
          <a:chOff x="0" y="0"/>
          <a:chExt cx="0" cy="0"/>
        </a:xfrm>
      </p:grpSpPr>
      <p:sp>
        <p:nvSpPr>
          <p:cNvPr id="440" name="Google Shape;440;ge013acee29_0_5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1" name="Google Shape;441;ge013acee29_0_5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3216543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gdb0f9523dd_0_2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5" name="Google Shape;315;gdb0f9523dd_0_2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53760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gdb0f9523dd_0_2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5" name="Google Shape;315;gdb0f9523dd_0_2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9"/>
        <p:cNvGrpSpPr/>
        <p:nvPr/>
      </p:nvGrpSpPr>
      <p:grpSpPr>
        <a:xfrm>
          <a:off x="0" y="0"/>
          <a:ext cx="0" cy="0"/>
          <a:chOff x="0" y="0"/>
          <a:chExt cx="0" cy="0"/>
        </a:xfrm>
      </p:grpSpPr>
      <p:sp>
        <p:nvSpPr>
          <p:cNvPr id="440" name="Google Shape;440;ge013acee29_0_5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1" name="Google Shape;441;ge013acee29_0_5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9"/>
        <p:cNvGrpSpPr/>
        <p:nvPr/>
      </p:nvGrpSpPr>
      <p:grpSpPr>
        <a:xfrm>
          <a:off x="0" y="0"/>
          <a:ext cx="0" cy="0"/>
          <a:chOff x="0" y="0"/>
          <a:chExt cx="0" cy="0"/>
        </a:xfrm>
      </p:grpSpPr>
      <p:sp>
        <p:nvSpPr>
          <p:cNvPr id="440" name="Google Shape;440;ge013acee29_0_5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1" name="Google Shape;441;ge013acee29_0_5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313676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9"/>
        <p:cNvGrpSpPr/>
        <p:nvPr/>
      </p:nvGrpSpPr>
      <p:grpSpPr>
        <a:xfrm>
          <a:off x="0" y="0"/>
          <a:ext cx="0" cy="0"/>
          <a:chOff x="0" y="0"/>
          <a:chExt cx="0" cy="0"/>
        </a:xfrm>
      </p:grpSpPr>
      <p:sp>
        <p:nvSpPr>
          <p:cNvPr id="440" name="Google Shape;440;ge013acee29_0_5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1" name="Google Shape;441;ge013acee29_0_5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393102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9"/>
        <p:cNvGrpSpPr/>
        <p:nvPr/>
      </p:nvGrpSpPr>
      <p:grpSpPr>
        <a:xfrm>
          <a:off x="0" y="0"/>
          <a:ext cx="0" cy="0"/>
          <a:chOff x="0" y="0"/>
          <a:chExt cx="0" cy="0"/>
        </a:xfrm>
      </p:grpSpPr>
      <p:sp>
        <p:nvSpPr>
          <p:cNvPr id="440" name="Google Shape;440;ge013acee29_0_5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1" name="Google Shape;441;ge013acee29_0_5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660912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9"/>
        <p:cNvGrpSpPr/>
        <p:nvPr/>
      </p:nvGrpSpPr>
      <p:grpSpPr>
        <a:xfrm>
          <a:off x="0" y="0"/>
          <a:ext cx="0" cy="0"/>
          <a:chOff x="0" y="0"/>
          <a:chExt cx="0" cy="0"/>
        </a:xfrm>
      </p:grpSpPr>
      <p:sp>
        <p:nvSpPr>
          <p:cNvPr id="440" name="Google Shape;440;ge013acee29_0_5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1" name="Google Shape;441;ge013acee29_0_5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641084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9"/>
        <p:cNvGrpSpPr/>
        <p:nvPr/>
      </p:nvGrpSpPr>
      <p:grpSpPr>
        <a:xfrm>
          <a:off x="0" y="0"/>
          <a:ext cx="0" cy="0"/>
          <a:chOff x="0" y="0"/>
          <a:chExt cx="0" cy="0"/>
        </a:xfrm>
      </p:grpSpPr>
      <p:sp>
        <p:nvSpPr>
          <p:cNvPr id="440" name="Google Shape;440;ge013acee29_0_5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1" name="Google Shape;441;ge013acee29_0_5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888078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554469" y="4438606"/>
            <a:ext cx="331056" cy="330997"/>
          </a:xfrm>
          <a:custGeom>
            <a:avLst/>
            <a:gdLst/>
            <a:ahLst/>
            <a:cxnLst/>
            <a:rect l="l" t="t" r="r" b="b"/>
            <a:pathLst>
              <a:path w="23817" h="23817" extrusionOk="0">
                <a:moveTo>
                  <a:pt x="23817" y="0"/>
                </a:moveTo>
                <a:cubicBezTo>
                  <a:pt x="10662" y="0"/>
                  <a:pt x="0" y="10662"/>
                  <a:pt x="0" y="23817"/>
                </a:cubicBezTo>
                <a:lnTo>
                  <a:pt x="23817" y="23817"/>
                </a:lnTo>
                <a:lnTo>
                  <a:pt x="2381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 name="Google Shape;10;p2"/>
          <p:cNvGrpSpPr/>
          <p:nvPr/>
        </p:nvGrpSpPr>
        <p:grpSpPr>
          <a:xfrm>
            <a:off x="719100" y="539400"/>
            <a:ext cx="7705800" cy="4064700"/>
            <a:chOff x="719100" y="539400"/>
            <a:chExt cx="7705800" cy="4064700"/>
          </a:xfrm>
        </p:grpSpPr>
        <p:cxnSp>
          <p:nvCxnSpPr>
            <p:cNvPr id="11" name="Google Shape;11;p2"/>
            <p:cNvCxnSpPr/>
            <p:nvPr/>
          </p:nvCxnSpPr>
          <p:spPr>
            <a:xfrm>
              <a:off x="719100" y="539400"/>
              <a:ext cx="7705800" cy="0"/>
            </a:xfrm>
            <a:prstGeom prst="straightConnector1">
              <a:avLst/>
            </a:prstGeom>
            <a:noFill/>
            <a:ln w="9525" cap="flat" cmpd="sng">
              <a:solidFill>
                <a:schemeClr val="dk1"/>
              </a:solidFill>
              <a:prstDash val="solid"/>
              <a:round/>
              <a:headEnd type="none" w="med" len="med"/>
              <a:tailEnd type="none" w="med" len="med"/>
            </a:ln>
          </p:spPr>
        </p:cxnSp>
        <p:cxnSp>
          <p:nvCxnSpPr>
            <p:cNvPr id="12" name="Google Shape;12;p2"/>
            <p:cNvCxnSpPr/>
            <p:nvPr/>
          </p:nvCxnSpPr>
          <p:spPr>
            <a:xfrm>
              <a:off x="719100" y="4604100"/>
              <a:ext cx="7705800" cy="0"/>
            </a:xfrm>
            <a:prstGeom prst="straightConnector1">
              <a:avLst/>
            </a:prstGeom>
            <a:noFill/>
            <a:ln w="9525" cap="flat" cmpd="sng">
              <a:solidFill>
                <a:schemeClr val="dk1"/>
              </a:solidFill>
              <a:prstDash val="solid"/>
              <a:round/>
              <a:headEnd type="none" w="med" len="med"/>
              <a:tailEnd type="none" w="med" len="med"/>
            </a:ln>
          </p:spPr>
        </p:cxnSp>
      </p:grpSp>
      <p:sp>
        <p:nvSpPr>
          <p:cNvPr id="13" name="Google Shape;13;p2"/>
          <p:cNvSpPr txBox="1">
            <a:spLocks noGrp="1"/>
          </p:cNvSpPr>
          <p:nvPr>
            <p:ph type="ctrTitle"/>
          </p:nvPr>
        </p:nvSpPr>
        <p:spPr>
          <a:xfrm>
            <a:off x="1120175" y="951399"/>
            <a:ext cx="5874300" cy="2556300"/>
          </a:xfrm>
          <a:prstGeom prst="rect">
            <a:avLst/>
          </a:prstGeom>
        </p:spPr>
        <p:txBody>
          <a:bodyPr spcFirstLastPara="1" wrap="square" lIns="91425" tIns="91425" rIns="91425" bIns="91425" anchor="b" anchorCtr="0">
            <a:noAutofit/>
          </a:bodyPr>
          <a:lstStyle>
            <a:lvl1pPr lvl="0" algn="l" rtl="0">
              <a:spcBef>
                <a:spcPts val="0"/>
              </a:spcBef>
              <a:spcAft>
                <a:spcPts val="0"/>
              </a:spcAft>
              <a:buSzPts val="8500"/>
              <a:buNone/>
              <a:defRPr sz="7200"/>
            </a:lvl1pPr>
            <a:lvl2pPr lvl="1" algn="ctr" rtl="0">
              <a:spcBef>
                <a:spcPts val="0"/>
              </a:spcBef>
              <a:spcAft>
                <a:spcPts val="0"/>
              </a:spcAft>
              <a:buSzPts val="8500"/>
              <a:buNone/>
              <a:defRPr sz="8500"/>
            </a:lvl2pPr>
            <a:lvl3pPr lvl="2" algn="ctr" rtl="0">
              <a:spcBef>
                <a:spcPts val="0"/>
              </a:spcBef>
              <a:spcAft>
                <a:spcPts val="0"/>
              </a:spcAft>
              <a:buSzPts val="8500"/>
              <a:buNone/>
              <a:defRPr sz="8500"/>
            </a:lvl3pPr>
            <a:lvl4pPr lvl="3" algn="ctr" rtl="0">
              <a:spcBef>
                <a:spcPts val="0"/>
              </a:spcBef>
              <a:spcAft>
                <a:spcPts val="0"/>
              </a:spcAft>
              <a:buSzPts val="8500"/>
              <a:buNone/>
              <a:defRPr sz="8500"/>
            </a:lvl4pPr>
            <a:lvl5pPr lvl="4" algn="ctr" rtl="0">
              <a:spcBef>
                <a:spcPts val="0"/>
              </a:spcBef>
              <a:spcAft>
                <a:spcPts val="0"/>
              </a:spcAft>
              <a:buSzPts val="8500"/>
              <a:buNone/>
              <a:defRPr sz="8500"/>
            </a:lvl5pPr>
            <a:lvl6pPr lvl="5" algn="ctr" rtl="0">
              <a:spcBef>
                <a:spcPts val="0"/>
              </a:spcBef>
              <a:spcAft>
                <a:spcPts val="0"/>
              </a:spcAft>
              <a:buSzPts val="8500"/>
              <a:buNone/>
              <a:defRPr sz="8500"/>
            </a:lvl6pPr>
            <a:lvl7pPr lvl="6" algn="ctr" rtl="0">
              <a:spcBef>
                <a:spcPts val="0"/>
              </a:spcBef>
              <a:spcAft>
                <a:spcPts val="0"/>
              </a:spcAft>
              <a:buSzPts val="8500"/>
              <a:buNone/>
              <a:defRPr sz="8500"/>
            </a:lvl7pPr>
            <a:lvl8pPr lvl="7" algn="ctr" rtl="0">
              <a:spcBef>
                <a:spcPts val="0"/>
              </a:spcBef>
              <a:spcAft>
                <a:spcPts val="0"/>
              </a:spcAft>
              <a:buSzPts val="8500"/>
              <a:buNone/>
              <a:defRPr sz="8500"/>
            </a:lvl8pPr>
            <a:lvl9pPr lvl="8" algn="ctr" rtl="0">
              <a:spcBef>
                <a:spcPts val="0"/>
              </a:spcBef>
              <a:spcAft>
                <a:spcPts val="0"/>
              </a:spcAft>
              <a:buSzPts val="8500"/>
              <a:buNone/>
              <a:defRPr sz="8500"/>
            </a:lvl9pPr>
          </a:lstStyle>
          <a:p>
            <a:endParaRPr/>
          </a:p>
        </p:txBody>
      </p:sp>
      <p:sp>
        <p:nvSpPr>
          <p:cNvPr id="14" name="Google Shape;14;p2"/>
          <p:cNvSpPr txBox="1">
            <a:spLocks noGrp="1"/>
          </p:cNvSpPr>
          <p:nvPr>
            <p:ph type="subTitle" idx="1"/>
          </p:nvPr>
        </p:nvSpPr>
        <p:spPr>
          <a:xfrm>
            <a:off x="1237375" y="3620702"/>
            <a:ext cx="3969300" cy="325800"/>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rtl="0">
              <a:lnSpc>
                <a:spcPct val="100000"/>
              </a:lnSpc>
              <a:spcBef>
                <a:spcPts val="0"/>
              </a:spcBef>
              <a:spcAft>
                <a:spcPts val="0"/>
              </a:spcAft>
              <a:buSzPts val="1800"/>
              <a:buNone/>
              <a:defRPr sz="1400"/>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2">
  <p:cSld name="CUSTOM_10_2">
    <p:spTree>
      <p:nvGrpSpPr>
        <p:cNvPr id="1" name="Shape 173"/>
        <p:cNvGrpSpPr/>
        <p:nvPr/>
      </p:nvGrpSpPr>
      <p:grpSpPr>
        <a:xfrm>
          <a:off x="0" y="0"/>
          <a:ext cx="0" cy="0"/>
          <a:chOff x="0" y="0"/>
          <a:chExt cx="0" cy="0"/>
        </a:xfrm>
      </p:grpSpPr>
      <p:sp>
        <p:nvSpPr>
          <p:cNvPr id="174" name="Google Shape;174;p22"/>
          <p:cNvSpPr/>
          <p:nvPr/>
        </p:nvSpPr>
        <p:spPr>
          <a:xfrm rot="-5400000">
            <a:off x="529251" y="4413362"/>
            <a:ext cx="381489" cy="381489"/>
          </a:xfrm>
          <a:custGeom>
            <a:avLst/>
            <a:gdLst/>
            <a:ahLst/>
            <a:cxnLst/>
            <a:rect l="l" t="t" r="r" b="b"/>
            <a:pathLst>
              <a:path w="23817" h="23817" extrusionOk="0">
                <a:moveTo>
                  <a:pt x="23817" y="0"/>
                </a:moveTo>
                <a:cubicBezTo>
                  <a:pt x="10662" y="0"/>
                  <a:pt x="0" y="10662"/>
                  <a:pt x="0" y="23817"/>
                </a:cubicBezTo>
                <a:lnTo>
                  <a:pt x="23817" y="23817"/>
                </a:lnTo>
                <a:lnTo>
                  <a:pt x="2381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5" name="Google Shape;175;p22"/>
          <p:cNvGrpSpPr/>
          <p:nvPr/>
        </p:nvGrpSpPr>
        <p:grpSpPr>
          <a:xfrm>
            <a:off x="719100" y="539400"/>
            <a:ext cx="7705800" cy="4064700"/>
            <a:chOff x="719100" y="539400"/>
            <a:chExt cx="7705800" cy="4064700"/>
          </a:xfrm>
        </p:grpSpPr>
        <p:cxnSp>
          <p:nvCxnSpPr>
            <p:cNvPr id="176" name="Google Shape;176;p22"/>
            <p:cNvCxnSpPr/>
            <p:nvPr/>
          </p:nvCxnSpPr>
          <p:spPr>
            <a:xfrm>
              <a:off x="719100" y="539400"/>
              <a:ext cx="7705800" cy="0"/>
            </a:xfrm>
            <a:prstGeom prst="straightConnector1">
              <a:avLst/>
            </a:prstGeom>
            <a:noFill/>
            <a:ln w="9525" cap="flat" cmpd="sng">
              <a:solidFill>
                <a:schemeClr val="dk1"/>
              </a:solidFill>
              <a:prstDash val="solid"/>
              <a:round/>
              <a:headEnd type="none" w="med" len="med"/>
              <a:tailEnd type="none" w="med" len="med"/>
            </a:ln>
          </p:spPr>
        </p:cxnSp>
        <p:cxnSp>
          <p:nvCxnSpPr>
            <p:cNvPr id="177" name="Google Shape;177;p22"/>
            <p:cNvCxnSpPr/>
            <p:nvPr/>
          </p:nvCxnSpPr>
          <p:spPr>
            <a:xfrm>
              <a:off x="719100" y="4604100"/>
              <a:ext cx="7705800" cy="0"/>
            </a:xfrm>
            <a:prstGeom prst="straightConnector1">
              <a:avLst/>
            </a:prstGeom>
            <a:noFill/>
            <a:ln w="9525" cap="flat" cmpd="sng">
              <a:solidFill>
                <a:schemeClr val="dk1"/>
              </a:solidFill>
              <a:prstDash val="solid"/>
              <a:round/>
              <a:headEnd type="none" w="med" len="med"/>
              <a:tailEnd type="none" w="med" len="med"/>
            </a:ln>
          </p:spPr>
        </p:cxnSp>
      </p:grpSp>
      <p:grpSp>
        <p:nvGrpSpPr>
          <p:cNvPr id="178" name="Google Shape;178;p22"/>
          <p:cNvGrpSpPr/>
          <p:nvPr/>
        </p:nvGrpSpPr>
        <p:grpSpPr>
          <a:xfrm rot="10800000" flipH="1">
            <a:off x="6949440" y="209181"/>
            <a:ext cx="2284753" cy="1607435"/>
            <a:chOff x="5539150" y="3176875"/>
            <a:chExt cx="2029449" cy="1427308"/>
          </a:xfrm>
        </p:grpSpPr>
        <p:sp>
          <p:nvSpPr>
            <p:cNvPr id="179" name="Google Shape;179;p22"/>
            <p:cNvSpPr/>
            <p:nvPr/>
          </p:nvSpPr>
          <p:spPr>
            <a:xfrm rot="-5400000" flipH="1">
              <a:off x="6844880" y="3880443"/>
              <a:ext cx="849332" cy="598104"/>
            </a:xfrm>
            <a:custGeom>
              <a:avLst/>
              <a:gdLst/>
              <a:ahLst/>
              <a:cxnLst/>
              <a:rect l="l" t="t" r="r" b="b"/>
              <a:pathLst>
                <a:path w="47635" h="23817" extrusionOk="0">
                  <a:moveTo>
                    <a:pt x="1" y="0"/>
                  </a:moveTo>
                  <a:lnTo>
                    <a:pt x="1" y="23817"/>
                  </a:lnTo>
                  <a:lnTo>
                    <a:pt x="47634" y="23817"/>
                  </a:lnTo>
                  <a:lnTo>
                    <a:pt x="47634" y="0"/>
                  </a:lnTo>
                  <a:close/>
                </a:path>
              </a:pathLst>
            </a:custGeom>
            <a:gradFill>
              <a:gsLst>
                <a:gs pos="0">
                  <a:srgbClr val="174B67">
                    <a:alpha val="34901"/>
                  </a:srgbClr>
                </a:gs>
                <a:gs pos="100000">
                  <a:srgbClr val="174B67">
                    <a:alpha val="5882"/>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2"/>
            <p:cNvSpPr/>
            <p:nvPr/>
          </p:nvSpPr>
          <p:spPr>
            <a:xfrm rot="-5400000" flipH="1">
              <a:off x="5541174" y="3174850"/>
              <a:ext cx="1427293" cy="1431342"/>
            </a:xfrm>
            <a:custGeom>
              <a:avLst/>
              <a:gdLst/>
              <a:ahLst/>
              <a:cxnLst/>
              <a:rect l="l" t="t" r="r" b="b"/>
              <a:pathLst>
                <a:path w="23817" h="23817" extrusionOk="0">
                  <a:moveTo>
                    <a:pt x="23817" y="0"/>
                  </a:moveTo>
                  <a:cubicBezTo>
                    <a:pt x="10662" y="0"/>
                    <a:pt x="0" y="10662"/>
                    <a:pt x="0" y="23817"/>
                  </a:cubicBezTo>
                  <a:lnTo>
                    <a:pt x="23817" y="23817"/>
                  </a:lnTo>
                  <a:lnTo>
                    <a:pt x="23817" y="0"/>
                  </a:lnTo>
                  <a:close/>
                </a:path>
              </a:pathLst>
            </a:custGeom>
            <a:gradFill>
              <a:gsLst>
                <a:gs pos="0">
                  <a:srgbClr val="174B67">
                    <a:alpha val="34901"/>
                  </a:srgbClr>
                </a:gs>
                <a:gs pos="100000">
                  <a:srgbClr val="174B67">
                    <a:alpha val="5882"/>
                  </a:srgbClr>
                </a:gs>
              </a:gsLst>
              <a:lin ang="189007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2"/>
            <p:cNvSpPr/>
            <p:nvPr/>
          </p:nvSpPr>
          <p:spPr>
            <a:xfrm rot="-5400000" flipH="1">
              <a:off x="6122188" y="3755881"/>
              <a:ext cx="847111" cy="849493"/>
            </a:xfrm>
            <a:custGeom>
              <a:avLst/>
              <a:gdLst/>
              <a:ahLst/>
              <a:cxnLst/>
              <a:rect l="l" t="t" r="r" b="b"/>
              <a:pathLst>
                <a:path w="23817" h="23817" extrusionOk="0">
                  <a:moveTo>
                    <a:pt x="23817" y="0"/>
                  </a:moveTo>
                  <a:cubicBezTo>
                    <a:pt x="10662" y="0"/>
                    <a:pt x="0" y="10662"/>
                    <a:pt x="0" y="23817"/>
                  </a:cubicBezTo>
                  <a:lnTo>
                    <a:pt x="23817" y="23817"/>
                  </a:lnTo>
                  <a:lnTo>
                    <a:pt x="23817" y="0"/>
                  </a:lnTo>
                  <a:close/>
                </a:path>
              </a:pathLst>
            </a:custGeom>
            <a:gradFill>
              <a:gsLst>
                <a:gs pos="0">
                  <a:srgbClr val="174B67">
                    <a:alpha val="14901"/>
                  </a:srgbClr>
                </a:gs>
                <a:gs pos="100000">
                  <a:srgbClr val="174B67">
                    <a:alpha val="25882"/>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0"/>
        <p:cNvGrpSpPr/>
        <p:nvPr/>
      </p:nvGrpSpPr>
      <p:grpSpPr>
        <a:xfrm>
          <a:off x="0" y="0"/>
          <a:ext cx="0" cy="0"/>
          <a:chOff x="0" y="0"/>
          <a:chExt cx="0" cy="0"/>
        </a:xfrm>
      </p:grpSpPr>
      <p:sp>
        <p:nvSpPr>
          <p:cNvPr id="31" name="Google Shape;31;p5"/>
          <p:cNvSpPr/>
          <p:nvPr/>
        </p:nvSpPr>
        <p:spPr>
          <a:xfrm rot="10800000">
            <a:off x="8243792" y="4413356"/>
            <a:ext cx="381489" cy="381489"/>
          </a:xfrm>
          <a:custGeom>
            <a:avLst/>
            <a:gdLst/>
            <a:ahLst/>
            <a:cxnLst/>
            <a:rect l="l" t="t" r="r" b="b"/>
            <a:pathLst>
              <a:path w="23817" h="23817" extrusionOk="0">
                <a:moveTo>
                  <a:pt x="23817" y="0"/>
                </a:moveTo>
                <a:cubicBezTo>
                  <a:pt x="10662" y="0"/>
                  <a:pt x="0" y="10662"/>
                  <a:pt x="0" y="23817"/>
                </a:cubicBezTo>
                <a:lnTo>
                  <a:pt x="23817" y="23817"/>
                </a:lnTo>
                <a:lnTo>
                  <a:pt x="2381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5"/>
          <p:cNvSpPr txBox="1">
            <a:spLocks noGrp="1"/>
          </p:cNvSpPr>
          <p:nvPr>
            <p:ph type="title"/>
          </p:nvPr>
        </p:nvSpPr>
        <p:spPr>
          <a:xfrm>
            <a:off x="720000" y="539400"/>
            <a:ext cx="7704000" cy="5178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3" name="Google Shape;33;p5"/>
          <p:cNvSpPr txBox="1">
            <a:spLocks noGrp="1"/>
          </p:cNvSpPr>
          <p:nvPr>
            <p:ph type="title" idx="2"/>
          </p:nvPr>
        </p:nvSpPr>
        <p:spPr>
          <a:xfrm>
            <a:off x="720000" y="1801575"/>
            <a:ext cx="3522300" cy="393600"/>
          </a:xfrm>
          <a:prstGeom prst="rect">
            <a:avLst/>
          </a:prstGeom>
          <a:noFill/>
          <a:ln>
            <a:noFill/>
          </a:ln>
        </p:spPr>
        <p:txBody>
          <a:bodyPr spcFirstLastPara="1" wrap="square" lIns="91425" tIns="91425" rIns="91425" bIns="91425" anchor="ctr" anchorCtr="0">
            <a:noAutofit/>
          </a:bodyPr>
          <a:lstStyle>
            <a:lvl1pPr lvl="0" algn="ctr">
              <a:spcBef>
                <a:spcPts val="0"/>
              </a:spcBef>
              <a:spcAft>
                <a:spcPts val="0"/>
              </a:spcAft>
              <a:buSzPts val="1800"/>
              <a:buNone/>
              <a:defRPr sz="1800"/>
            </a:lvl1pPr>
            <a:lvl2pPr lvl="1" algn="ctr">
              <a:spcBef>
                <a:spcPts val="0"/>
              </a:spcBef>
              <a:spcAft>
                <a:spcPts val="0"/>
              </a:spcAft>
              <a:buSzPts val="1800"/>
              <a:buNone/>
              <a:defRPr sz="1800"/>
            </a:lvl2pPr>
            <a:lvl3pPr lvl="2" algn="ctr">
              <a:spcBef>
                <a:spcPts val="0"/>
              </a:spcBef>
              <a:spcAft>
                <a:spcPts val="0"/>
              </a:spcAft>
              <a:buSzPts val="1800"/>
              <a:buNone/>
              <a:defRPr sz="1800"/>
            </a:lvl3pPr>
            <a:lvl4pPr lvl="3" algn="ctr">
              <a:spcBef>
                <a:spcPts val="0"/>
              </a:spcBef>
              <a:spcAft>
                <a:spcPts val="0"/>
              </a:spcAft>
              <a:buSzPts val="1800"/>
              <a:buNone/>
              <a:defRPr sz="1800"/>
            </a:lvl4pPr>
            <a:lvl5pPr lvl="4" algn="ctr">
              <a:spcBef>
                <a:spcPts val="0"/>
              </a:spcBef>
              <a:spcAft>
                <a:spcPts val="0"/>
              </a:spcAft>
              <a:buSzPts val="1800"/>
              <a:buNone/>
              <a:defRPr sz="1800"/>
            </a:lvl5pPr>
            <a:lvl6pPr lvl="5" algn="ctr">
              <a:spcBef>
                <a:spcPts val="0"/>
              </a:spcBef>
              <a:spcAft>
                <a:spcPts val="0"/>
              </a:spcAft>
              <a:buSzPts val="1800"/>
              <a:buNone/>
              <a:defRPr sz="1800"/>
            </a:lvl6pPr>
            <a:lvl7pPr lvl="6" algn="ctr">
              <a:spcBef>
                <a:spcPts val="0"/>
              </a:spcBef>
              <a:spcAft>
                <a:spcPts val="0"/>
              </a:spcAft>
              <a:buSzPts val="1800"/>
              <a:buNone/>
              <a:defRPr sz="1800"/>
            </a:lvl7pPr>
            <a:lvl8pPr lvl="7" algn="ctr">
              <a:spcBef>
                <a:spcPts val="0"/>
              </a:spcBef>
              <a:spcAft>
                <a:spcPts val="0"/>
              </a:spcAft>
              <a:buSzPts val="1800"/>
              <a:buNone/>
              <a:defRPr sz="1800"/>
            </a:lvl8pPr>
            <a:lvl9pPr lvl="8" algn="ctr">
              <a:spcBef>
                <a:spcPts val="0"/>
              </a:spcBef>
              <a:spcAft>
                <a:spcPts val="0"/>
              </a:spcAft>
              <a:buSzPts val="1800"/>
              <a:buNone/>
              <a:defRPr sz="1800"/>
            </a:lvl9pPr>
          </a:lstStyle>
          <a:p>
            <a:endParaRPr/>
          </a:p>
        </p:txBody>
      </p:sp>
      <p:sp>
        <p:nvSpPr>
          <p:cNvPr id="34" name="Google Shape;34;p5"/>
          <p:cNvSpPr txBox="1">
            <a:spLocks noGrp="1"/>
          </p:cNvSpPr>
          <p:nvPr>
            <p:ph type="title" idx="3"/>
          </p:nvPr>
        </p:nvSpPr>
        <p:spPr>
          <a:xfrm>
            <a:off x="4901688" y="1801575"/>
            <a:ext cx="3522300" cy="3936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35" name="Google Shape;35;p5"/>
          <p:cNvSpPr txBox="1">
            <a:spLocks noGrp="1"/>
          </p:cNvSpPr>
          <p:nvPr>
            <p:ph type="subTitle" idx="1"/>
          </p:nvPr>
        </p:nvSpPr>
        <p:spPr>
          <a:xfrm>
            <a:off x="720000" y="2195175"/>
            <a:ext cx="3522300" cy="1956300"/>
          </a:xfrm>
          <a:prstGeom prst="rect">
            <a:avLst/>
          </a:prstGeom>
          <a:noFill/>
          <a:ln>
            <a:noFill/>
          </a:ln>
        </p:spPr>
        <p:txBody>
          <a:bodyPr spcFirstLastPara="1" wrap="square" lIns="91425" tIns="91425" rIns="91425" bIns="91425" anchor="t" anchorCtr="0">
            <a:noAutofit/>
          </a:bodyPr>
          <a:lstStyle>
            <a:lvl1pPr lvl="0">
              <a:lnSpc>
                <a:spcPct val="100000"/>
              </a:lnSpc>
              <a:spcBef>
                <a:spcPts val="0"/>
              </a:spcBef>
              <a:spcAft>
                <a:spcPts val="0"/>
              </a:spcAft>
              <a:buClr>
                <a:schemeClr val="dk1"/>
              </a:buClr>
              <a:buSzPts val="1200"/>
              <a:buFont typeface="Arial"/>
              <a:buChar char="•"/>
              <a:defRPr/>
            </a:lvl1pPr>
            <a:lvl2pPr lvl="1" algn="ctr">
              <a:spcBef>
                <a:spcPts val="0"/>
              </a:spcBef>
              <a:spcAft>
                <a:spcPts val="0"/>
              </a:spcAft>
              <a:buClr>
                <a:schemeClr val="dk1"/>
              </a:buClr>
              <a:buSzPts val="1200"/>
              <a:buFont typeface="Arial"/>
              <a:buChar char="○"/>
              <a:defRPr/>
            </a:lvl2pPr>
            <a:lvl3pPr lvl="2" algn="ctr">
              <a:spcBef>
                <a:spcPts val="0"/>
              </a:spcBef>
              <a:spcAft>
                <a:spcPts val="0"/>
              </a:spcAft>
              <a:buClr>
                <a:schemeClr val="dk1"/>
              </a:buClr>
              <a:buSzPts val="1200"/>
              <a:buFont typeface="Arial"/>
              <a:buChar char="■"/>
              <a:defRPr/>
            </a:lvl3pPr>
            <a:lvl4pPr lvl="3" algn="ctr">
              <a:spcBef>
                <a:spcPts val="0"/>
              </a:spcBef>
              <a:spcAft>
                <a:spcPts val="0"/>
              </a:spcAft>
              <a:buClr>
                <a:schemeClr val="dk1"/>
              </a:buClr>
              <a:buSzPts val="1200"/>
              <a:buFont typeface="Arial"/>
              <a:buChar char="●"/>
              <a:defRPr/>
            </a:lvl4pPr>
            <a:lvl5pPr lvl="4" algn="ctr">
              <a:spcBef>
                <a:spcPts val="0"/>
              </a:spcBef>
              <a:spcAft>
                <a:spcPts val="0"/>
              </a:spcAft>
              <a:buClr>
                <a:schemeClr val="dk1"/>
              </a:buClr>
              <a:buSzPts val="1200"/>
              <a:buFont typeface="Arial"/>
              <a:buChar char="○"/>
              <a:defRPr/>
            </a:lvl5pPr>
            <a:lvl6pPr lvl="5" algn="ctr">
              <a:spcBef>
                <a:spcPts val="0"/>
              </a:spcBef>
              <a:spcAft>
                <a:spcPts val="0"/>
              </a:spcAft>
              <a:buClr>
                <a:schemeClr val="dk1"/>
              </a:buClr>
              <a:buSzPts val="1200"/>
              <a:buFont typeface="Arial"/>
              <a:buChar char="■"/>
              <a:defRPr/>
            </a:lvl6pPr>
            <a:lvl7pPr lvl="6" algn="ctr">
              <a:spcBef>
                <a:spcPts val="0"/>
              </a:spcBef>
              <a:spcAft>
                <a:spcPts val="0"/>
              </a:spcAft>
              <a:buClr>
                <a:schemeClr val="dk1"/>
              </a:buClr>
              <a:buSzPts val="1200"/>
              <a:buFont typeface="Arial"/>
              <a:buChar char="●"/>
              <a:defRPr/>
            </a:lvl7pPr>
            <a:lvl8pPr lvl="7" algn="ctr">
              <a:spcBef>
                <a:spcPts val="0"/>
              </a:spcBef>
              <a:spcAft>
                <a:spcPts val="0"/>
              </a:spcAft>
              <a:buClr>
                <a:schemeClr val="dk1"/>
              </a:buClr>
              <a:buSzPts val="1200"/>
              <a:buFont typeface="Arial"/>
              <a:buChar char="○"/>
              <a:defRPr/>
            </a:lvl8pPr>
            <a:lvl9pPr lvl="8" algn="ctr">
              <a:spcBef>
                <a:spcPts val="0"/>
              </a:spcBef>
              <a:spcAft>
                <a:spcPts val="0"/>
              </a:spcAft>
              <a:buClr>
                <a:schemeClr val="dk1"/>
              </a:buClr>
              <a:buSzPts val="1200"/>
              <a:buFont typeface="Arial"/>
              <a:buChar char="■"/>
              <a:defRPr/>
            </a:lvl9pPr>
          </a:lstStyle>
          <a:p>
            <a:endParaRPr/>
          </a:p>
        </p:txBody>
      </p:sp>
      <p:sp>
        <p:nvSpPr>
          <p:cNvPr id="36" name="Google Shape;36;p5"/>
          <p:cNvSpPr txBox="1">
            <a:spLocks noGrp="1"/>
          </p:cNvSpPr>
          <p:nvPr>
            <p:ph type="subTitle" idx="4"/>
          </p:nvPr>
        </p:nvSpPr>
        <p:spPr>
          <a:xfrm>
            <a:off x="4901700" y="2195175"/>
            <a:ext cx="3522300" cy="1956300"/>
          </a:xfrm>
          <a:prstGeom prst="rect">
            <a:avLst/>
          </a:prstGeom>
          <a:noFill/>
          <a:ln>
            <a:noFill/>
          </a:ln>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200"/>
              <a:buFont typeface="Arial"/>
              <a:buChar char="•"/>
              <a:defRPr/>
            </a:lvl1pPr>
            <a:lvl2pPr lvl="1" algn="ctr" rtl="0">
              <a:spcBef>
                <a:spcPts val="0"/>
              </a:spcBef>
              <a:spcAft>
                <a:spcPts val="0"/>
              </a:spcAft>
              <a:buClr>
                <a:schemeClr val="dk1"/>
              </a:buClr>
              <a:buSzPts val="1200"/>
              <a:buFont typeface="Arial"/>
              <a:buChar char="○"/>
              <a:defRPr/>
            </a:lvl2pPr>
            <a:lvl3pPr lvl="2" algn="ctr" rtl="0">
              <a:spcBef>
                <a:spcPts val="0"/>
              </a:spcBef>
              <a:spcAft>
                <a:spcPts val="0"/>
              </a:spcAft>
              <a:buClr>
                <a:schemeClr val="dk1"/>
              </a:buClr>
              <a:buSzPts val="1200"/>
              <a:buFont typeface="Arial"/>
              <a:buChar char="■"/>
              <a:defRPr/>
            </a:lvl3pPr>
            <a:lvl4pPr lvl="3" algn="ctr" rtl="0">
              <a:spcBef>
                <a:spcPts val="0"/>
              </a:spcBef>
              <a:spcAft>
                <a:spcPts val="0"/>
              </a:spcAft>
              <a:buClr>
                <a:schemeClr val="dk1"/>
              </a:buClr>
              <a:buSzPts val="1200"/>
              <a:buFont typeface="Arial"/>
              <a:buChar char="●"/>
              <a:defRPr/>
            </a:lvl4pPr>
            <a:lvl5pPr lvl="4" algn="ctr" rtl="0">
              <a:spcBef>
                <a:spcPts val="0"/>
              </a:spcBef>
              <a:spcAft>
                <a:spcPts val="0"/>
              </a:spcAft>
              <a:buClr>
                <a:schemeClr val="dk1"/>
              </a:buClr>
              <a:buSzPts val="1200"/>
              <a:buFont typeface="Arial"/>
              <a:buChar char="○"/>
              <a:defRPr/>
            </a:lvl5pPr>
            <a:lvl6pPr lvl="5" algn="ctr" rtl="0">
              <a:spcBef>
                <a:spcPts val="0"/>
              </a:spcBef>
              <a:spcAft>
                <a:spcPts val="0"/>
              </a:spcAft>
              <a:buClr>
                <a:schemeClr val="dk1"/>
              </a:buClr>
              <a:buSzPts val="1200"/>
              <a:buFont typeface="Arial"/>
              <a:buChar char="■"/>
              <a:defRPr/>
            </a:lvl6pPr>
            <a:lvl7pPr lvl="6" algn="ctr" rtl="0">
              <a:spcBef>
                <a:spcPts val="0"/>
              </a:spcBef>
              <a:spcAft>
                <a:spcPts val="0"/>
              </a:spcAft>
              <a:buClr>
                <a:schemeClr val="dk1"/>
              </a:buClr>
              <a:buSzPts val="1200"/>
              <a:buFont typeface="Arial"/>
              <a:buChar char="●"/>
              <a:defRPr/>
            </a:lvl7pPr>
            <a:lvl8pPr lvl="7" algn="ctr" rtl="0">
              <a:spcBef>
                <a:spcPts val="0"/>
              </a:spcBef>
              <a:spcAft>
                <a:spcPts val="0"/>
              </a:spcAft>
              <a:buClr>
                <a:schemeClr val="dk1"/>
              </a:buClr>
              <a:buSzPts val="1200"/>
              <a:buFont typeface="Arial"/>
              <a:buChar char="○"/>
              <a:defRPr/>
            </a:lvl8pPr>
            <a:lvl9pPr lvl="8" algn="ctr" rtl="0">
              <a:spcBef>
                <a:spcPts val="0"/>
              </a:spcBef>
              <a:spcAft>
                <a:spcPts val="0"/>
              </a:spcAft>
              <a:buClr>
                <a:schemeClr val="dk1"/>
              </a:buClr>
              <a:buSzPts val="1200"/>
              <a:buFont typeface="Arial"/>
              <a:buChar char="■"/>
              <a:defRPr/>
            </a:lvl9pPr>
          </a:lstStyle>
          <a:p>
            <a:endParaRPr/>
          </a:p>
        </p:txBody>
      </p:sp>
      <p:grpSp>
        <p:nvGrpSpPr>
          <p:cNvPr id="37" name="Google Shape;37;p5"/>
          <p:cNvGrpSpPr/>
          <p:nvPr/>
        </p:nvGrpSpPr>
        <p:grpSpPr>
          <a:xfrm>
            <a:off x="719100" y="539400"/>
            <a:ext cx="7705800" cy="4064700"/>
            <a:chOff x="719100" y="539400"/>
            <a:chExt cx="7705800" cy="4064700"/>
          </a:xfrm>
        </p:grpSpPr>
        <p:cxnSp>
          <p:nvCxnSpPr>
            <p:cNvPr id="38" name="Google Shape;38;p5"/>
            <p:cNvCxnSpPr/>
            <p:nvPr/>
          </p:nvCxnSpPr>
          <p:spPr>
            <a:xfrm>
              <a:off x="719100" y="539400"/>
              <a:ext cx="7705800" cy="0"/>
            </a:xfrm>
            <a:prstGeom prst="straightConnector1">
              <a:avLst/>
            </a:prstGeom>
            <a:noFill/>
            <a:ln w="9525" cap="flat" cmpd="sng">
              <a:solidFill>
                <a:schemeClr val="dk1"/>
              </a:solidFill>
              <a:prstDash val="solid"/>
              <a:round/>
              <a:headEnd type="none" w="med" len="med"/>
              <a:tailEnd type="none" w="med" len="med"/>
            </a:ln>
          </p:spPr>
        </p:cxnSp>
        <p:cxnSp>
          <p:nvCxnSpPr>
            <p:cNvPr id="39" name="Google Shape;39;p5"/>
            <p:cNvCxnSpPr/>
            <p:nvPr/>
          </p:nvCxnSpPr>
          <p:spPr>
            <a:xfrm>
              <a:off x="719100" y="4604100"/>
              <a:ext cx="7705800" cy="0"/>
            </a:xfrm>
            <a:prstGeom prst="straightConnector1">
              <a:avLst/>
            </a:prstGeom>
            <a:noFill/>
            <a:ln w="9525" cap="flat" cmpd="sng">
              <a:solidFill>
                <a:schemeClr val="dk1"/>
              </a:solidFill>
              <a:prstDash val="solid"/>
              <a:round/>
              <a:headEnd type="none" w="med" len="med"/>
              <a:tailEnd type="none" w="med" len="med"/>
            </a:ln>
          </p:spPr>
        </p:cxn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6"/>
        <p:cNvGrpSpPr/>
        <p:nvPr/>
      </p:nvGrpSpPr>
      <p:grpSpPr>
        <a:xfrm>
          <a:off x="0" y="0"/>
          <a:ext cx="0" cy="0"/>
          <a:chOff x="0" y="0"/>
          <a:chExt cx="0" cy="0"/>
        </a:xfrm>
      </p:grpSpPr>
      <p:sp>
        <p:nvSpPr>
          <p:cNvPr id="47" name="Google Shape;47;p7"/>
          <p:cNvSpPr/>
          <p:nvPr/>
        </p:nvSpPr>
        <p:spPr>
          <a:xfrm rot="-5400000" flipH="1">
            <a:off x="529251" y="4413362"/>
            <a:ext cx="381489" cy="381489"/>
          </a:xfrm>
          <a:custGeom>
            <a:avLst/>
            <a:gdLst/>
            <a:ahLst/>
            <a:cxnLst/>
            <a:rect l="l" t="t" r="r" b="b"/>
            <a:pathLst>
              <a:path w="23817" h="23817" extrusionOk="0">
                <a:moveTo>
                  <a:pt x="23817" y="0"/>
                </a:moveTo>
                <a:cubicBezTo>
                  <a:pt x="10662" y="0"/>
                  <a:pt x="0" y="10662"/>
                  <a:pt x="0" y="23817"/>
                </a:cubicBezTo>
                <a:lnTo>
                  <a:pt x="23817" y="23817"/>
                </a:lnTo>
                <a:lnTo>
                  <a:pt x="2381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7"/>
          <p:cNvSpPr txBox="1">
            <a:spLocks noGrp="1"/>
          </p:cNvSpPr>
          <p:nvPr>
            <p:ph type="title"/>
          </p:nvPr>
        </p:nvSpPr>
        <p:spPr>
          <a:xfrm>
            <a:off x="1302700" y="1389775"/>
            <a:ext cx="5490000" cy="1322700"/>
          </a:xfrm>
          <a:prstGeom prst="rect">
            <a:avLst/>
          </a:prstGeom>
        </p:spPr>
        <p:txBody>
          <a:bodyPr spcFirstLastPara="1" wrap="square" lIns="91425" tIns="91425" rIns="91425" bIns="91425" anchor="b" anchorCtr="0">
            <a:noAutofit/>
          </a:bodyPr>
          <a:lstStyle>
            <a:lvl1pPr lvl="0" algn="l">
              <a:spcBef>
                <a:spcPts val="0"/>
              </a:spcBef>
              <a:spcAft>
                <a:spcPts val="0"/>
              </a:spcAft>
              <a:buClr>
                <a:schemeClr val="lt1"/>
              </a:buClr>
              <a:buSzPts val="2400"/>
              <a:buNone/>
              <a:defRPr sz="4000" b="1">
                <a:latin typeface="Poppins"/>
                <a:ea typeface="Poppins"/>
                <a:cs typeface="Poppins"/>
                <a:sym typeface="Poppins"/>
              </a:defRPr>
            </a:lvl1pPr>
            <a:lvl2pPr lvl="1">
              <a:spcBef>
                <a:spcPts val="0"/>
              </a:spcBef>
              <a:spcAft>
                <a:spcPts val="0"/>
              </a:spcAft>
              <a:buClr>
                <a:schemeClr val="lt1"/>
              </a:buClr>
              <a:buSzPts val="2400"/>
              <a:buNone/>
              <a:defRPr sz="2400">
                <a:solidFill>
                  <a:schemeClr val="lt1"/>
                </a:solidFill>
              </a:defRPr>
            </a:lvl2pPr>
            <a:lvl3pPr lvl="2">
              <a:spcBef>
                <a:spcPts val="0"/>
              </a:spcBef>
              <a:spcAft>
                <a:spcPts val="0"/>
              </a:spcAft>
              <a:buClr>
                <a:schemeClr val="lt1"/>
              </a:buClr>
              <a:buSzPts val="2400"/>
              <a:buNone/>
              <a:defRPr sz="2400">
                <a:solidFill>
                  <a:schemeClr val="lt1"/>
                </a:solidFill>
              </a:defRPr>
            </a:lvl3pPr>
            <a:lvl4pPr lvl="3">
              <a:spcBef>
                <a:spcPts val="0"/>
              </a:spcBef>
              <a:spcAft>
                <a:spcPts val="0"/>
              </a:spcAft>
              <a:buClr>
                <a:schemeClr val="lt1"/>
              </a:buClr>
              <a:buSzPts val="2400"/>
              <a:buNone/>
              <a:defRPr sz="2400">
                <a:solidFill>
                  <a:schemeClr val="lt1"/>
                </a:solidFill>
              </a:defRPr>
            </a:lvl4pPr>
            <a:lvl5pPr lvl="4">
              <a:spcBef>
                <a:spcPts val="0"/>
              </a:spcBef>
              <a:spcAft>
                <a:spcPts val="0"/>
              </a:spcAft>
              <a:buClr>
                <a:schemeClr val="lt1"/>
              </a:buClr>
              <a:buSzPts val="2400"/>
              <a:buNone/>
              <a:defRPr sz="2400">
                <a:solidFill>
                  <a:schemeClr val="lt1"/>
                </a:solidFill>
              </a:defRPr>
            </a:lvl5pPr>
            <a:lvl6pPr lvl="5">
              <a:spcBef>
                <a:spcPts val="0"/>
              </a:spcBef>
              <a:spcAft>
                <a:spcPts val="0"/>
              </a:spcAft>
              <a:buClr>
                <a:schemeClr val="lt1"/>
              </a:buClr>
              <a:buSzPts val="2400"/>
              <a:buNone/>
              <a:defRPr sz="2400">
                <a:solidFill>
                  <a:schemeClr val="lt1"/>
                </a:solidFill>
              </a:defRPr>
            </a:lvl6pPr>
            <a:lvl7pPr lvl="6">
              <a:spcBef>
                <a:spcPts val="0"/>
              </a:spcBef>
              <a:spcAft>
                <a:spcPts val="0"/>
              </a:spcAft>
              <a:buClr>
                <a:schemeClr val="lt1"/>
              </a:buClr>
              <a:buSzPts val="2400"/>
              <a:buNone/>
              <a:defRPr sz="2400">
                <a:solidFill>
                  <a:schemeClr val="lt1"/>
                </a:solidFill>
              </a:defRPr>
            </a:lvl7pPr>
            <a:lvl8pPr lvl="7">
              <a:spcBef>
                <a:spcPts val="0"/>
              </a:spcBef>
              <a:spcAft>
                <a:spcPts val="0"/>
              </a:spcAft>
              <a:buClr>
                <a:schemeClr val="lt1"/>
              </a:buClr>
              <a:buSzPts val="2400"/>
              <a:buNone/>
              <a:defRPr sz="2400">
                <a:solidFill>
                  <a:schemeClr val="lt1"/>
                </a:solidFill>
              </a:defRPr>
            </a:lvl8pPr>
            <a:lvl9pPr lvl="8">
              <a:spcBef>
                <a:spcPts val="0"/>
              </a:spcBef>
              <a:spcAft>
                <a:spcPts val="0"/>
              </a:spcAft>
              <a:buClr>
                <a:schemeClr val="lt1"/>
              </a:buClr>
              <a:buSzPts val="2400"/>
              <a:buNone/>
              <a:defRPr sz="2400">
                <a:solidFill>
                  <a:schemeClr val="lt1"/>
                </a:solidFill>
              </a:defRPr>
            </a:lvl9pPr>
          </a:lstStyle>
          <a:p>
            <a:endParaRPr/>
          </a:p>
        </p:txBody>
      </p:sp>
      <p:sp>
        <p:nvSpPr>
          <p:cNvPr id="49" name="Google Shape;49;p7"/>
          <p:cNvSpPr txBox="1">
            <a:spLocks noGrp="1"/>
          </p:cNvSpPr>
          <p:nvPr>
            <p:ph type="subTitle" idx="1"/>
          </p:nvPr>
        </p:nvSpPr>
        <p:spPr>
          <a:xfrm>
            <a:off x="1302700" y="2793725"/>
            <a:ext cx="5490000" cy="868200"/>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nSpc>
                <a:spcPct val="100000"/>
              </a:lnSpc>
              <a:spcBef>
                <a:spcPts val="0"/>
              </a:spcBef>
              <a:spcAft>
                <a:spcPts val="0"/>
              </a:spcAft>
              <a:buClr>
                <a:schemeClr val="lt1"/>
              </a:buClr>
              <a:buSzPts val="1200"/>
              <a:buNone/>
              <a:defRPr sz="1400"/>
            </a:lvl1pPr>
            <a:lvl2pPr lvl="1">
              <a:spcBef>
                <a:spcPts val="0"/>
              </a:spcBef>
              <a:spcAft>
                <a:spcPts val="0"/>
              </a:spcAft>
              <a:buClr>
                <a:schemeClr val="lt1"/>
              </a:buClr>
              <a:buSzPts val="1200"/>
              <a:buNone/>
              <a:defRPr>
                <a:solidFill>
                  <a:schemeClr val="lt1"/>
                </a:solidFill>
              </a:defRPr>
            </a:lvl2pPr>
            <a:lvl3pPr lvl="2">
              <a:spcBef>
                <a:spcPts val="0"/>
              </a:spcBef>
              <a:spcAft>
                <a:spcPts val="0"/>
              </a:spcAft>
              <a:buClr>
                <a:schemeClr val="lt1"/>
              </a:buClr>
              <a:buSzPts val="1200"/>
              <a:buNone/>
              <a:defRPr>
                <a:solidFill>
                  <a:schemeClr val="lt1"/>
                </a:solidFill>
              </a:defRPr>
            </a:lvl3pPr>
            <a:lvl4pPr lvl="3">
              <a:spcBef>
                <a:spcPts val="0"/>
              </a:spcBef>
              <a:spcAft>
                <a:spcPts val="0"/>
              </a:spcAft>
              <a:buClr>
                <a:schemeClr val="lt1"/>
              </a:buClr>
              <a:buSzPts val="1200"/>
              <a:buNone/>
              <a:defRPr>
                <a:solidFill>
                  <a:schemeClr val="lt1"/>
                </a:solidFill>
              </a:defRPr>
            </a:lvl4pPr>
            <a:lvl5pPr lvl="4">
              <a:spcBef>
                <a:spcPts val="0"/>
              </a:spcBef>
              <a:spcAft>
                <a:spcPts val="0"/>
              </a:spcAft>
              <a:buClr>
                <a:schemeClr val="lt1"/>
              </a:buClr>
              <a:buSzPts val="1200"/>
              <a:buNone/>
              <a:defRPr>
                <a:solidFill>
                  <a:schemeClr val="lt1"/>
                </a:solidFill>
              </a:defRPr>
            </a:lvl5pPr>
            <a:lvl6pPr lvl="5">
              <a:spcBef>
                <a:spcPts val="0"/>
              </a:spcBef>
              <a:spcAft>
                <a:spcPts val="0"/>
              </a:spcAft>
              <a:buClr>
                <a:schemeClr val="lt1"/>
              </a:buClr>
              <a:buSzPts val="1200"/>
              <a:buNone/>
              <a:defRPr>
                <a:solidFill>
                  <a:schemeClr val="lt1"/>
                </a:solidFill>
              </a:defRPr>
            </a:lvl6pPr>
            <a:lvl7pPr lvl="6">
              <a:spcBef>
                <a:spcPts val="0"/>
              </a:spcBef>
              <a:spcAft>
                <a:spcPts val="0"/>
              </a:spcAft>
              <a:buClr>
                <a:schemeClr val="lt1"/>
              </a:buClr>
              <a:buSzPts val="1200"/>
              <a:buNone/>
              <a:defRPr>
                <a:solidFill>
                  <a:schemeClr val="lt1"/>
                </a:solidFill>
              </a:defRPr>
            </a:lvl7pPr>
            <a:lvl8pPr lvl="7">
              <a:spcBef>
                <a:spcPts val="0"/>
              </a:spcBef>
              <a:spcAft>
                <a:spcPts val="0"/>
              </a:spcAft>
              <a:buClr>
                <a:schemeClr val="lt1"/>
              </a:buClr>
              <a:buSzPts val="1200"/>
              <a:buNone/>
              <a:defRPr>
                <a:solidFill>
                  <a:schemeClr val="lt1"/>
                </a:solidFill>
              </a:defRPr>
            </a:lvl8pPr>
            <a:lvl9pPr lvl="8">
              <a:spcBef>
                <a:spcPts val="0"/>
              </a:spcBef>
              <a:spcAft>
                <a:spcPts val="0"/>
              </a:spcAft>
              <a:buClr>
                <a:schemeClr val="lt1"/>
              </a:buClr>
              <a:buSzPts val="1200"/>
              <a:buNone/>
              <a:defRPr>
                <a:solidFill>
                  <a:schemeClr val="lt1"/>
                </a:solidFill>
              </a:defRPr>
            </a:lvl9pPr>
          </a:lstStyle>
          <a:p>
            <a:endParaRPr/>
          </a:p>
        </p:txBody>
      </p:sp>
      <p:grpSp>
        <p:nvGrpSpPr>
          <p:cNvPr id="50" name="Google Shape;50;p7"/>
          <p:cNvGrpSpPr/>
          <p:nvPr/>
        </p:nvGrpSpPr>
        <p:grpSpPr>
          <a:xfrm>
            <a:off x="719100" y="539400"/>
            <a:ext cx="7705800" cy="4064700"/>
            <a:chOff x="719100" y="539400"/>
            <a:chExt cx="7705800" cy="4064700"/>
          </a:xfrm>
        </p:grpSpPr>
        <p:cxnSp>
          <p:nvCxnSpPr>
            <p:cNvPr id="51" name="Google Shape;51;p7"/>
            <p:cNvCxnSpPr/>
            <p:nvPr/>
          </p:nvCxnSpPr>
          <p:spPr>
            <a:xfrm>
              <a:off x="719100" y="539400"/>
              <a:ext cx="7705800" cy="0"/>
            </a:xfrm>
            <a:prstGeom prst="straightConnector1">
              <a:avLst/>
            </a:prstGeom>
            <a:noFill/>
            <a:ln w="9525" cap="flat" cmpd="sng">
              <a:solidFill>
                <a:schemeClr val="dk1"/>
              </a:solidFill>
              <a:prstDash val="solid"/>
              <a:round/>
              <a:headEnd type="none" w="med" len="med"/>
              <a:tailEnd type="none" w="med" len="med"/>
            </a:ln>
          </p:spPr>
        </p:cxnSp>
        <p:cxnSp>
          <p:nvCxnSpPr>
            <p:cNvPr id="52" name="Google Shape;52;p7"/>
            <p:cNvCxnSpPr/>
            <p:nvPr/>
          </p:nvCxnSpPr>
          <p:spPr>
            <a:xfrm>
              <a:off x="719100" y="4604100"/>
              <a:ext cx="7705800" cy="0"/>
            </a:xfrm>
            <a:prstGeom prst="straightConnector1">
              <a:avLst/>
            </a:prstGeom>
            <a:noFill/>
            <a:ln w="9525" cap="flat" cmpd="sng">
              <a:solidFill>
                <a:schemeClr val="dk1"/>
              </a:solidFill>
              <a:prstDash val="solid"/>
              <a:round/>
              <a:headEnd type="none" w="med" len="med"/>
              <a:tailEnd type="none" w="med" len="med"/>
            </a:ln>
          </p:spPr>
        </p:cxnSp>
      </p:grpSp>
      <p:sp>
        <p:nvSpPr>
          <p:cNvPr id="53" name="Google Shape;53;p7"/>
          <p:cNvSpPr/>
          <p:nvPr/>
        </p:nvSpPr>
        <p:spPr>
          <a:xfrm rot="5400000">
            <a:off x="8020160" y="204135"/>
            <a:ext cx="670627" cy="670508"/>
          </a:xfrm>
          <a:custGeom>
            <a:avLst/>
            <a:gdLst/>
            <a:ahLst/>
            <a:cxnLst/>
            <a:rect l="l" t="t" r="r" b="b"/>
            <a:pathLst>
              <a:path w="23817" h="23817" extrusionOk="0">
                <a:moveTo>
                  <a:pt x="23817" y="0"/>
                </a:moveTo>
                <a:cubicBezTo>
                  <a:pt x="10662" y="0"/>
                  <a:pt x="0" y="10662"/>
                  <a:pt x="0" y="23817"/>
                </a:cubicBezTo>
                <a:lnTo>
                  <a:pt x="23817" y="23817"/>
                </a:lnTo>
                <a:lnTo>
                  <a:pt x="23817" y="0"/>
                </a:lnTo>
                <a:close/>
              </a:path>
            </a:pathLst>
          </a:custGeom>
          <a:gradFill>
            <a:gsLst>
              <a:gs pos="0">
                <a:srgbClr val="174B67">
                  <a:alpha val="34901"/>
                </a:srgbClr>
              </a:gs>
              <a:gs pos="100000">
                <a:srgbClr val="174B67">
                  <a:alpha val="5882"/>
                </a:srgbClr>
              </a:gs>
            </a:gsLst>
            <a:lin ang="189007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54"/>
        <p:cNvGrpSpPr/>
        <p:nvPr/>
      </p:nvGrpSpPr>
      <p:grpSpPr>
        <a:xfrm>
          <a:off x="0" y="0"/>
          <a:ext cx="0" cy="0"/>
          <a:chOff x="0" y="0"/>
          <a:chExt cx="0" cy="0"/>
        </a:xfrm>
      </p:grpSpPr>
      <p:sp>
        <p:nvSpPr>
          <p:cNvPr id="55" name="Google Shape;55;p8"/>
          <p:cNvSpPr/>
          <p:nvPr/>
        </p:nvSpPr>
        <p:spPr>
          <a:xfrm rot="10800000">
            <a:off x="8243792" y="4413356"/>
            <a:ext cx="381489" cy="381489"/>
          </a:xfrm>
          <a:custGeom>
            <a:avLst/>
            <a:gdLst/>
            <a:ahLst/>
            <a:cxnLst/>
            <a:rect l="l" t="t" r="r" b="b"/>
            <a:pathLst>
              <a:path w="23817" h="23817" extrusionOk="0">
                <a:moveTo>
                  <a:pt x="23817" y="0"/>
                </a:moveTo>
                <a:cubicBezTo>
                  <a:pt x="10662" y="0"/>
                  <a:pt x="0" y="10662"/>
                  <a:pt x="0" y="23817"/>
                </a:cubicBezTo>
                <a:lnTo>
                  <a:pt x="23817" y="23817"/>
                </a:lnTo>
                <a:lnTo>
                  <a:pt x="2381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6" name="Google Shape;56;p8"/>
          <p:cNvGrpSpPr/>
          <p:nvPr/>
        </p:nvGrpSpPr>
        <p:grpSpPr>
          <a:xfrm>
            <a:off x="719100" y="539400"/>
            <a:ext cx="7705800" cy="4064700"/>
            <a:chOff x="719100" y="539400"/>
            <a:chExt cx="7705800" cy="4064700"/>
          </a:xfrm>
        </p:grpSpPr>
        <p:cxnSp>
          <p:nvCxnSpPr>
            <p:cNvPr id="57" name="Google Shape;57;p8"/>
            <p:cNvCxnSpPr/>
            <p:nvPr/>
          </p:nvCxnSpPr>
          <p:spPr>
            <a:xfrm>
              <a:off x="719100" y="539400"/>
              <a:ext cx="7705800" cy="0"/>
            </a:xfrm>
            <a:prstGeom prst="straightConnector1">
              <a:avLst/>
            </a:prstGeom>
            <a:noFill/>
            <a:ln w="9525" cap="flat" cmpd="sng">
              <a:solidFill>
                <a:schemeClr val="dk1"/>
              </a:solidFill>
              <a:prstDash val="solid"/>
              <a:round/>
              <a:headEnd type="none" w="med" len="med"/>
              <a:tailEnd type="none" w="med" len="med"/>
            </a:ln>
          </p:spPr>
        </p:cxnSp>
        <p:cxnSp>
          <p:nvCxnSpPr>
            <p:cNvPr id="58" name="Google Shape;58;p8"/>
            <p:cNvCxnSpPr/>
            <p:nvPr/>
          </p:nvCxnSpPr>
          <p:spPr>
            <a:xfrm>
              <a:off x="719100" y="4604100"/>
              <a:ext cx="7705800" cy="0"/>
            </a:xfrm>
            <a:prstGeom prst="straightConnector1">
              <a:avLst/>
            </a:prstGeom>
            <a:noFill/>
            <a:ln w="9525" cap="flat" cmpd="sng">
              <a:solidFill>
                <a:schemeClr val="dk1"/>
              </a:solidFill>
              <a:prstDash val="solid"/>
              <a:round/>
              <a:headEnd type="none" w="med" len="med"/>
              <a:tailEnd type="none" w="med" len="med"/>
            </a:ln>
          </p:spPr>
        </p:cxnSp>
      </p:grpSp>
      <p:sp>
        <p:nvSpPr>
          <p:cNvPr id="59" name="Google Shape;59;p8"/>
          <p:cNvSpPr txBox="1">
            <a:spLocks noGrp="1"/>
          </p:cNvSpPr>
          <p:nvPr>
            <p:ph type="title"/>
          </p:nvPr>
        </p:nvSpPr>
        <p:spPr>
          <a:xfrm>
            <a:off x="3270000" y="1517550"/>
            <a:ext cx="5154000" cy="2108400"/>
          </a:xfrm>
          <a:prstGeom prst="rect">
            <a:avLst/>
          </a:prstGeom>
        </p:spPr>
        <p:txBody>
          <a:bodyPr spcFirstLastPara="1" wrap="square" lIns="91425" tIns="91425" rIns="91425" bIns="91425" anchor="ctr" anchorCtr="0">
            <a:noAutofit/>
          </a:bodyPr>
          <a:lstStyle>
            <a:lvl1pPr lvl="0" algn="l">
              <a:lnSpc>
                <a:spcPct val="80000"/>
              </a:lnSpc>
              <a:spcBef>
                <a:spcPts val="0"/>
              </a:spcBef>
              <a:spcAft>
                <a:spcPts val="0"/>
              </a:spcAft>
              <a:buSzPts val="4800"/>
              <a:buNone/>
              <a:defRPr sz="7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0"/>
        <p:cNvGrpSpPr/>
        <p:nvPr/>
      </p:nvGrpSpPr>
      <p:grpSpPr>
        <a:xfrm>
          <a:off x="0" y="0"/>
          <a:ext cx="0" cy="0"/>
          <a:chOff x="0" y="0"/>
          <a:chExt cx="0" cy="0"/>
        </a:xfrm>
      </p:grpSpPr>
      <p:sp>
        <p:nvSpPr>
          <p:cNvPr id="61" name="Google Shape;61;p9"/>
          <p:cNvSpPr/>
          <p:nvPr/>
        </p:nvSpPr>
        <p:spPr>
          <a:xfrm rot="-5400000">
            <a:off x="529251" y="4413362"/>
            <a:ext cx="381489" cy="381489"/>
          </a:xfrm>
          <a:custGeom>
            <a:avLst/>
            <a:gdLst/>
            <a:ahLst/>
            <a:cxnLst/>
            <a:rect l="l" t="t" r="r" b="b"/>
            <a:pathLst>
              <a:path w="23817" h="23817" extrusionOk="0">
                <a:moveTo>
                  <a:pt x="23817" y="0"/>
                </a:moveTo>
                <a:cubicBezTo>
                  <a:pt x="10662" y="0"/>
                  <a:pt x="0" y="10662"/>
                  <a:pt x="0" y="23817"/>
                </a:cubicBezTo>
                <a:lnTo>
                  <a:pt x="23817" y="23817"/>
                </a:lnTo>
                <a:lnTo>
                  <a:pt x="2381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9"/>
          <p:cNvSpPr txBox="1">
            <a:spLocks noGrp="1"/>
          </p:cNvSpPr>
          <p:nvPr>
            <p:ph type="body" idx="1"/>
          </p:nvPr>
        </p:nvSpPr>
        <p:spPr>
          <a:xfrm>
            <a:off x="720000" y="1570575"/>
            <a:ext cx="4047000" cy="2186100"/>
          </a:xfrm>
          <a:prstGeom prst="rect">
            <a:avLst/>
          </a:prstGeom>
        </p:spPr>
        <p:txBody>
          <a:bodyPr spcFirstLastPara="1" wrap="square" lIns="91425" tIns="91425" rIns="91425" bIns="91425" anchor="t" anchorCtr="0">
            <a:noAutofit/>
          </a:bodyPr>
          <a:lstStyle>
            <a:lvl1pPr marL="457200" lvl="0" indent="-279400">
              <a:spcBef>
                <a:spcPts val="0"/>
              </a:spcBef>
              <a:spcAft>
                <a:spcPts val="0"/>
              </a:spcAft>
              <a:buClr>
                <a:srgbClr val="999999"/>
              </a:buClr>
              <a:buSzPts val="800"/>
              <a:buFont typeface="Open Sans"/>
              <a:buChar char="-"/>
              <a:defRPr/>
            </a:lvl1pPr>
            <a:lvl2pPr marL="914400" lvl="1" indent="-279400">
              <a:spcBef>
                <a:spcPts val="0"/>
              </a:spcBef>
              <a:spcAft>
                <a:spcPts val="0"/>
              </a:spcAft>
              <a:buClr>
                <a:srgbClr val="999999"/>
              </a:buClr>
              <a:buSzPts val="800"/>
              <a:buFont typeface="Open Sans"/>
              <a:buChar char="○"/>
              <a:defRPr/>
            </a:lvl2pPr>
            <a:lvl3pPr marL="1371600" lvl="2" indent="-279400">
              <a:spcBef>
                <a:spcPts val="0"/>
              </a:spcBef>
              <a:spcAft>
                <a:spcPts val="0"/>
              </a:spcAft>
              <a:buClr>
                <a:srgbClr val="999999"/>
              </a:buClr>
              <a:buSzPts val="800"/>
              <a:buFont typeface="Open Sans"/>
              <a:buChar char="■"/>
              <a:defRPr/>
            </a:lvl3pPr>
            <a:lvl4pPr marL="1828800" lvl="3" indent="-279400">
              <a:spcBef>
                <a:spcPts val="0"/>
              </a:spcBef>
              <a:spcAft>
                <a:spcPts val="0"/>
              </a:spcAft>
              <a:buClr>
                <a:srgbClr val="999999"/>
              </a:buClr>
              <a:buSzPts val="800"/>
              <a:buFont typeface="Open Sans"/>
              <a:buChar char="●"/>
              <a:defRPr/>
            </a:lvl4pPr>
            <a:lvl5pPr marL="2286000" lvl="4" indent="-304800">
              <a:spcBef>
                <a:spcPts val="0"/>
              </a:spcBef>
              <a:spcAft>
                <a:spcPts val="0"/>
              </a:spcAft>
              <a:buClr>
                <a:srgbClr val="999999"/>
              </a:buClr>
              <a:buSzPts val="1200"/>
              <a:buFont typeface="Open Sans"/>
              <a:buChar char="○"/>
              <a:defRPr/>
            </a:lvl5pPr>
            <a:lvl6pPr marL="2743200" lvl="5" indent="-304800">
              <a:spcBef>
                <a:spcPts val="0"/>
              </a:spcBef>
              <a:spcAft>
                <a:spcPts val="0"/>
              </a:spcAft>
              <a:buClr>
                <a:srgbClr val="999999"/>
              </a:buClr>
              <a:buSzPts val="1200"/>
              <a:buFont typeface="Open Sans"/>
              <a:buChar char="■"/>
              <a:defRPr/>
            </a:lvl6pPr>
            <a:lvl7pPr marL="3200400" lvl="6" indent="-273050">
              <a:spcBef>
                <a:spcPts val="0"/>
              </a:spcBef>
              <a:spcAft>
                <a:spcPts val="0"/>
              </a:spcAft>
              <a:buClr>
                <a:srgbClr val="999999"/>
              </a:buClr>
              <a:buSzPts val="700"/>
              <a:buFont typeface="Open Sans"/>
              <a:buChar char="●"/>
              <a:defRPr/>
            </a:lvl7pPr>
            <a:lvl8pPr marL="3657600" lvl="7" indent="-273050">
              <a:spcBef>
                <a:spcPts val="0"/>
              </a:spcBef>
              <a:spcAft>
                <a:spcPts val="0"/>
              </a:spcAft>
              <a:buClr>
                <a:srgbClr val="999999"/>
              </a:buClr>
              <a:buSzPts val="700"/>
              <a:buFont typeface="Open Sans"/>
              <a:buChar char="○"/>
              <a:defRPr/>
            </a:lvl8pPr>
            <a:lvl9pPr marL="4114800" lvl="8" indent="-266700">
              <a:spcBef>
                <a:spcPts val="0"/>
              </a:spcBef>
              <a:spcAft>
                <a:spcPts val="0"/>
              </a:spcAft>
              <a:buClr>
                <a:srgbClr val="999999"/>
              </a:buClr>
              <a:buSzPts val="600"/>
              <a:buFont typeface="Open Sans"/>
              <a:buChar char="■"/>
              <a:defRPr/>
            </a:lvl9pPr>
          </a:lstStyle>
          <a:p>
            <a:endParaRPr/>
          </a:p>
        </p:txBody>
      </p:sp>
      <p:sp>
        <p:nvSpPr>
          <p:cNvPr id="63" name="Google Shape;63;p9"/>
          <p:cNvSpPr txBox="1">
            <a:spLocks noGrp="1"/>
          </p:cNvSpPr>
          <p:nvPr>
            <p:ph type="title"/>
          </p:nvPr>
        </p:nvSpPr>
        <p:spPr>
          <a:xfrm>
            <a:off x="720000" y="539400"/>
            <a:ext cx="7704000" cy="5178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64" name="Google Shape;64;p9"/>
          <p:cNvGrpSpPr/>
          <p:nvPr/>
        </p:nvGrpSpPr>
        <p:grpSpPr>
          <a:xfrm>
            <a:off x="719100" y="539400"/>
            <a:ext cx="7705800" cy="4064700"/>
            <a:chOff x="719100" y="539400"/>
            <a:chExt cx="7705800" cy="4064700"/>
          </a:xfrm>
        </p:grpSpPr>
        <p:cxnSp>
          <p:nvCxnSpPr>
            <p:cNvPr id="65" name="Google Shape;65;p9"/>
            <p:cNvCxnSpPr/>
            <p:nvPr/>
          </p:nvCxnSpPr>
          <p:spPr>
            <a:xfrm>
              <a:off x="719100" y="539400"/>
              <a:ext cx="7705800" cy="0"/>
            </a:xfrm>
            <a:prstGeom prst="straightConnector1">
              <a:avLst/>
            </a:prstGeom>
            <a:noFill/>
            <a:ln w="9525" cap="flat" cmpd="sng">
              <a:solidFill>
                <a:schemeClr val="dk1"/>
              </a:solidFill>
              <a:prstDash val="solid"/>
              <a:round/>
              <a:headEnd type="none" w="med" len="med"/>
              <a:tailEnd type="none" w="med" len="med"/>
            </a:ln>
          </p:spPr>
        </p:cxnSp>
        <p:cxnSp>
          <p:nvCxnSpPr>
            <p:cNvPr id="66" name="Google Shape;66;p9"/>
            <p:cNvCxnSpPr/>
            <p:nvPr/>
          </p:nvCxnSpPr>
          <p:spPr>
            <a:xfrm>
              <a:off x="719100" y="4604100"/>
              <a:ext cx="7705800" cy="0"/>
            </a:xfrm>
            <a:prstGeom prst="straightConnector1">
              <a:avLst/>
            </a:prstGeom>
            <a:noFill/>
            <a:ln w="9525" cap="flat" cmpd="sng">
              <a:solidFill>
                <a:schemeClr val="dk1"/>
              </a:solidFill>
              <a:prstDash val="solid"/>
              <a:round/>
              <a:headEnd type="none" w="med" len="med"/>
              <a:tailEnd type="none" w="med" len="med"/>
            </a:ln>
          </p:spPr>
        </p:cxn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7"/>
        <p:cNvGrpSpPr/>
        <p:nvPr/>
      </p:nvGrpSpPr>
      <p:grpSpPr>
        <a:xfrm>
          <a:off x="0" y="0"/>
          <a:ext cx="0" cy="0"/>
          <a:chOff x="0" y="0"/>
          <a:chExt cx="0" cy="0"/>
        </a:xfrm>
      </p:grpSpPr>
      <p:sp>
        <p:nvSpPr>
          <p:cNvPr id="68" name="Google Shape;68;p10"/>
          <p:cNvSpPr>
            <a:spLocks noGrp="1"/>
          </p:cNvSpPr>
          <p:nvPr>
            <p:ph type="pic" idx="2"/>
          </p:nvPr>
        </p:nvSpPr>
        <p:spPr>
          <a:xfrm>
            <a:off x="-25" y="0"/>
            <a:ext cx="9144000" cy="5143500"/>
          </a:xfrm>
          <a:prstGeom prst="rect">
            <a:avLst/>
          </a:prstGeom>
          <a:noFill/>
          <a:ln>
            <a:noFill/>
          </a:ln>
        </p:spPr>
      </p:sp>
      <p:sp>
        <p:nvSpPr>
          <p:cNvPr id="69" name="Google Shape;69;p10"/>
          <p:cNvSpPr txBox="1">
            <a:spLocks noGrp="1"/>
          </p:cNvSpPr>
          <p:nvPr>
            <p:ph type="body" idx="1"/>
          </p:nvPr>
        </p:nvSpPr>
        <p:spPr>
          <a:xfrm>
            <a:off x="1150150" y="3999000"/>
            <a:ext cx="6843600" cy="605100"/>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marL="457200" lvl="0" indent="-228600" algn="ctr">
              <a:lnSpc>
                <a:spcPct val="100000"/>
              </a:lnSpc>
              <a:spcBef>
                <a:spcPts val="0"/>
              </a:spcBef>
              <a:spcAft>
                <a:spcPts val="0"/>
              </a:spcAft>
              <a:buSzPts val="100"/>
              <a:buFont typeface="Poppins SemiBold"/>
              <a:buNone/>
              <a:defRPr sz="2500">
                <a:latin typeface="Poppins SemiBold"/>
                <a:ea typeface="Poppins SemiBold"/>
                <a:cs typeface="Poppins SemiBold"/>
                <a:sym typeface="Poppins SemiBold"/>
              </a:defRPr>
            </a:lvl1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1"/>
        </a:solidFill>
        <a:effectLst/>
      </p:bgPr>
    </p:bg>
    <p:spTree>
      <p:nvGrpSpPr>
        <p:cNvPr id="1" name="Shape 81"/>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1">
  <p:cSld name="TITLE_ONLY_2">
    <p:spTree>
      <p:nvGrpSpPr>
        <p:cNvPr id="1" name="Shape 128"/>
        <p:cNvGrpSpPr/>
        <p:nvPr/>
      </p:nvGrpSpPr>
      <p:grpSpPr>
        <a:xfrm>
          <a:off x="0" y="0"/>
          <a:ext cx="0" cy="0"/>
          <a:chOff x="0" y="0"/>
          <a:chExt cx="0" cy="0"/>
        </a:xfrm>
      </p:grpSpPr>
      <p:sp>
        <p:nvSpPr>
          <p:cNvPr id="129" name="Google Shape;129;p16"/>
          <p:cNvSpPr/>
          <p:nvPr/>
        </p:nvSpPr>
        <p:spPr>
          <a:xfrm rot="-5400000">
            <a:off x="529251" y="4413362"/>
            <a:ext cx="381489" cy="381489"/>
          </a:xfrm>
          <a:custGeom>
            <a:avLst/>
            <a:gdLst/>
            <a:ahLst/>
            <a:cxnLst/>
            <a:rect l="l" t="t" r="r" b="b"/>
            <a:pathLst>
              <a:path w="23817" h="23817" extrusionOk="0">
                <a:moveTo>
                  <a:pt x="23817" y="0"/>
                </a:moveTo>
                <a:cubicBezTo>
                  <a:pt x="10662" y="0"/>
                  <a:pt x="0" y="10662"/>
                  <a:pt x="0" y="23817"/>
                </a:cubicBezTo>
                <a:lnTo>
                  <a:pt x="23817" y="23817"/>
                </a:lnTo>
                <a:lnTo>
                  <a:pt x="2381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0" name="Google Shape;130;p16"/>
          <p:cNvGrpSpPr/>
          <p:nvPr/>
        </p:nvGrpSpPr>
        <p:grpSpPr>
          <a:xfrm>
            <a:off x="719100" y="539400"/>
            <a:ext cx="7705800" cy="4064700"/>
            <a:chOff x="719100" y="539400"/>
            <a:chExt cx="7705800" cy="4064700"/>
          </a:xfrm>
        </p:grpSpPr>
        <p:cxnSp>
          <p:nvCxnSpPr>
            <p:cNvPr id="131" name="Google Shape;131;p16"/>
            <p:cNvCxnSpPr/>
            <p:nvPr/>
          </p:nvCxnSpPr>
          <p:spPr>
            <a:xfrm>
              <a:off x="719100" y="539400"/>
              <a:ext cx="7705800" cy="0"/>
            </a:xfrm>
            <a:prstGeom prst="straightConnector1">
              <a:avLst/>
            </a:prstGeom>
            <a:noFill/>
            <a:ln w="9525" cap="flat" cmpd="sng">
              <a:solidFill>
                <a:schemeClr val="dk1"/>
              </a:solidFill>
              <a:prstDash val="solid"/>
              <a:round/>
              <a:headEnd type="none" w="med" len="med"/>
              <a:tailEnd type="none" w="med" len="med"/>
            </a:ln>
          </p:spPr>
        </p:cxnSp>
        <p:cxnSp>
          <p:nvCxnSpPr>
            <p:cNvPr id="132" name="Google Shape;132;p16"/>
            <p:cNvCxnSpPr/>
            <p:nvPr/>
          </p:nvCxnSpPr>
          <p:spPr>
            <a:xfrm>
              <a:off x="719100" y="4604100"/>
              <a:ext cx="7705800" cy="0"/>
            </a:xfrm>
            <a:prstGeom prst="straightConnector1">
              <a:avLst/>
            </a:prstGeom>
            <a:noFill/>
            <a:ln w="9525" cap="flat" cmpd="sng">
              <a:solidFill>
                <a:schemeClr val="dk1"/>
              </a:solidFill>
              <a:prstDash val="solid"/>
              <a:round/>
              <a:headEnd type="none" w="med" len="med"/>
              <a:tailEnd type="none" w="med" len="med"/>
            </a:ln>
          </p:spPr>
        </p:cxnSp>
      </p:grpSp>
      <p:sp>
        <p:nvSpPr>
          <p:cNvPr id="133" name="Google Shape;133;p16"/>
          <p:cNvSpPr txBox="1">
            <a:spLocks noGrp="1"/>
          </p:cNvSpPr>
          <p:nvPr>
            <p:ph type="title"/>
          </p:nvPr>
        </p:nvSpPr>
        <p:spPr>
          <a:xfrm>
            <a:off x="720000" y="539400"/>
            <a:ext cx="7704000" cy="5178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p:cSld name="CUSTOM_10">
    <p:spTree>
      <p:nvGrpSpPr>
        <p:cNvPr id="1" name="Shape 164"/>
        <p:cNvGrpSpPr/>
        <p:nvPr/>
      </p:nvGrpSpPr>
      <p:grpSpPr>
        <a:xfrm>
          <a:off x="0" y="0"/>
          <a:ext cx="0" cy="0"/>
          <a:chOff x="0" y="0"/>
          <a:chExt cx="0" cy="0"/>
        </a:xfrm>
      </p:grpSpPr>
      <p:sp>
        <p:nvSpPr>
          <p:cNvPr id="165" name="Google Shape;165;p21"/>
          <p:cNvSpPr/>
          <p:nvPr/>
        </p:nvSpPr>
        <p:spPr>
          <a:xfrm rot="5400000">
            <a:off x="8309239" y="348662"/>
            <a:ext cx="381489" cy="381489"/>
          </a:xfrm>
          <a:custGeom>
            <a:avLst/>
            <a:gdLst/>
            <a:ahLst/>
            <a:cxnLst/>
            <a:rect l="l" t="t" r="r" b="b"/>
            <a:pathLst>
              <a:path w="23817" h="23817" extrusionOk="0">
                <a:moveTo>
                  <a:pt x="23817" y="0"/>
                </a:moveTo>
                <a:cubicBezTo>
                  <a:pt x="10662" y="0"/>
                  <a:pt x="0" y="10662"/>
                  <a:pt x="0" y="23817"/>
                </a:cubicBezTo>
                <a:lnTo>
                  <a:pt x="23817" y="23817"/>
                </a:lnTo>
                <a:lnTo>
                  <a:pt x="2381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6" name="Google Shape;166;p21"/>
          <p:cNvGrpSpPr/>
          <p:nvPr/>
        </p:nvGrpSpPr>
        <p:grpSpPr>
          <a:xfrm>
            <a:off x="719100" y="539400"/>
            <a:ext cx="7705800" cy="4064700"/>
            <a:chOff x="719100" y="539400"/>
            <a:chExt cx="7705800" cy="4064700"/>
          </a:xfrm>
        </p:grpSpPr>
        <p:cxnSp>
          <p:nvCxnSpPr>
            <p:cNvPr id="167" name="Google Shape;167;p21"/>
            <p:cNvCxnSpPr/>
            <p:nvPr/>
          </p:nvCxnSpPr>
          <p:spPr>
            <a:xfrm>
              <a:off x="719100" y="539400"/>
              <a:ext cx="7705800" cy="0"/>
            </a:xfrm>
            <a:prstGeom prst="straightConnector1">
              <a:avLst/>
            </a:prstGeom>
            <a:noFill/>
            <a:ln w="9525" cap="flat" cmpd="sng">
              <a:solidFill>
                <a:schemeClr val="dk1"/>
              </a:solidFill>
              <a:prstDash val="solid"/>
              <a:round/>
              <a:headEnd type="none" w="med" len="med"/>
              <a:tailEnd type="none" w="med" len="med"/>
            </a:ln>
          </p:spPr>
        </p:cxnSp>
        <p:cxnSp>
          <p:nvCxnSpPr>
            <p:cNvPr id="168" name="Google Shape;168;p21"/>
            <p:cNvCxnSpPr/>
            <p:nvPr/>
          </p:nvCxnSpPr>
          <p:spPr>
            <a:xfrm>
              <a:off x="719100" y="4604100"/>
              <a:ext cx="7705800" cy="0"/>
            </a:xfrm>
            <a:prstGeom prst="straightConnector1">
              <a:avLst/>
            </a:prstGeom>
            <a:noFill/>
            <a:ln w="9525" cap="flat" cmpd="sng">
              <a:solidFill>
                <a:schemeClr val="dk1"/>
              </a:solidFill>
              <a:prstDash val="solid"/>
              <a:round/>
              <a:headEnd type="none" w="med" len="med"/>
              <a:tailEnd type="none" w="med" len="med"/>
            </a:ln>
          </p:spPr>
        </p:cxnSp>
      </p:grpSp>
      <p:grpSp>
        <p:nvGrpSpPr>
          <p:cNvPr id="169" name="Google Shape;169;p21"/>
          <p:cNvGrpSpPr/>
          <p:nvPr/>
        </p:nvGrpSpPr>
        <p:grpSpPr>
          <a:xfrm rot="5400000">
            <a:off x="-430099" y="3200731"/>
            <a:ext cx="2284753" cy="1607435"/>
            <a:chOff x="5539150" y="3176875"/>
            <a:chExt cx="2029449" cy="1427308"/>
          </a:xfrm>
        </p:grpSpPr>
        <p:sp>
          <p:nvSpPr>
            <p:cNvPr id="170" name="Google Shape;170;p21"/>
            <p:cNvSpPr/>
            <p:nvPr/>
          </p:nvSpPr>
          <p:spPr>
            <a:xfrm rot="-5400000" flipH="1">
              <a:off x="6844880" y="3880443"/>
              <a:ext cx="849332" cy="598104"/>
            </a:xfrm>
            <a:custGeom>
              <a:avLst/>
              <a:gdLst/>
              <a:ahLst/>
              <a:cxnLst/>
              <a:rect l="l" t="t" r="r" b="b"/>
              <a:pathLst>
                <a:path w="47635" h="23817" extrusionOk="0">
                  <a:moveTo>
                    <a:pt x="1" y="0"/>
                  </a:moveTo>
                  <a:lnTo>
                    <a:pt x="1" y="23817"/>
                  </a:lnTo>
                  <a:lnTo>
                    <a:pt x="47634" y="23817"/>
                  </a:lnTo>
                  <a:lnTo>
                    <a:pt x="47634" y="0"/>
                  </a:lnTo>
                  <a:close/>
                </a:path>
              </a:pathLst>
            </a:custGeom>
            <a:gradFill>
              <a:gsLst>
                <a:gs pos="0">
                  <a:srgbClr val="174B67">
                    <a:alpha val="34901"/>
                  </a:srgbClr>
                </a:gs>
                <a:gs pos="100000">
                  <a:srgbClr val="174B67">
                    <a:alpha val="5882"/>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1"/>
            <p:cNvSpPr/>
            <p:nvPr/>
          </p:nvSpPr>
          <p:spPr>
            <a:xfrm rot="-5400000" flipH="1">
              <a:off x="5541174" y="3174850"/>
              <a:ext cx="1427293" cy="1431342"/>
            </a:xfrm>
            <a:custGeom>
              <a:avLst/>
              <a:gdLst/>
              <a:ahLst/>
              <a:cxnLst/>
              <a:rect l="l" t="t" r="r" b="b"/>
              <a:pathLst>
                <a:path w="23817" h="23817" extrusionOk="0">
                  <a:moveTo>
                    <a:pt x="23817" y="0"/>
                  </a:moveTo>
                  <a:cubicBezTo>
                    <a:pt x="10662" y="0"/>
                    <a:pt x="0" y="10662"/>
                    <a:pt x="0" y="23817"/>
                  </a:cubicBezTo>
                  <a:lnTo>
                    <a:pt x="23817" y="23817"/>
                  </a:lnTo>
                  <a:lnTo>
                    <a:pt x="23817" y="0"/>
                  </a:lnTo>
                  <a:close/>
                </a:path>
              </a:pathLst>
            </a:custGeom>
            <a:gradFill>
              <a:gsLst>
                <a:gs pos="0">
                  <a:srgbClr val="174B67">
                    <a:alpha val="34901"/>
                  </a:srgbClr>
                </a:gs>
                <a:gs pos="100000">
                  <a:srgbClr val="174B67">
                    <a:alpha val="5882"/>
                  </a:srgbClr>
                </a:gs>
              </a:gsLst>
              <a:lin ang="189007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1"/>
            <p:cNvSpPr/>
            <p:nvPr/>
          </p:nvSpPr>
          <p:spPr>
            <a:xfrm rot="-5400000" flipH="1">
              <a:off x="6122188" y="3755881"/>
              <a:ext cx="847111" cy="849493"/>
            </a:xfrm>
            <a:custGeom>
              <a:avLst/>
              <a:gdLst/>
              <a:ahLst/>
              <a:cxnLst/>
              <a:rect l="l" t="t" r="r" b="b"/>
              <a:pathLst>
                <a:path w="23817" h="23817" extrusionOk="0">
                  <a:moveTo>
                    <a:pt x="23817" y="0"/>
                  </a:moveTo>
                  <a:cubicBezTo>
                    <a:pt x="10662" y="0"/>
                    <a:pt x="0" y="10662"/>
                    <a:pt x="0" y="23817"/>
                  </a:cubicBezTo>
                  <a:lnTo>
                    <a:pt x="23817" y="23817"/>
                  </a:lnTo>
                  <a:lnTo>
                    <a:pt x="23817" y="0"/>
                  </a:lnTo>
                  <a:close/>
                </a:path>
              </a:pathLst>
            </a:custGeom>
            <a:gradFill>
              <a:gsLst>
                <a:gs pos="0">
                  <a:srgbClr val="174B67">
                    <a:alpha val="14901"/>
                  </a:srgbClr>
                </a:gs>
                <a:gs pos="100000">
                  <a:srgbClr val="174B67">
                    <a:alpha val="25882"/>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539400"/>
            <a:ext cx="7704000" cy="5178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Poppins"/>
              <a:buNone/>
              <a:defRPr sz="3000" b="1">
                <a:solidFill>
                  <a:schemeClr val="dk1"/>
                </a:solidFill>
                <a:latin typeface="Poppins"/>
                <a:ea typeface="Poppins"/>
                <a:cs typeface="Poppins"/>
                <a:sym typeface="Poppins"/>
              </a:defRPr>
            </a:lvl1pPr>
            <a:lvl2pPr lvl="1">
              <a:spcBef>
                <a:spcPts val="0"/>
              </a:spcBef>
              <a:spcAft>
                <a:spcPts val="0"/>
              </a:spcAft>
              <a:buClr>
                <a:schemeClr val="dk1"/>
              </a:buClr>
              <a:buSzPts val="3000"/>
              <a:buFont typeface="Poppins"/>
              <a:buNone/>
              <a:defRPr sz="3000" b="1">
                <a:solidFill>
                  <a:schemeClr val="dk1"/>
                </a:solidFill>
                <a:latin typeface="Poppins"/>
                <a:ea typeface="Poppins"/>
                <a:cs typeface="Poppins"/>
                <a:sym typeface="Poppins"/>
              </a:defRPr>
            </a:lvl2pPr>
            <a:lvl3pPr lvl="2">
              <a:spcBef>
                <a:spcPts val="0"/>
              </a:spcBef>
              <a:spcAft>
                <a:spcPts val="0"/>
              </a:spcAft>
              <a:buClr>
                <a:schemeClr val="dk1"/>
              </a:buClr>
              <a:buSzPts val="3000"/>
              <a:buFont typeface="Poppins"/>
              <a:buNone/>
              <a:defRPr sz="3000" b="1">
                <a:solidFill>
                  <a:schemeClr val="dk1"/>
                </a:solidFill>
                <a:latin typeface="Poppins"/>
                <a:ea typeface="Poppins"/>
                <a:cs typeface="Poppins"/>
                <a:sym typeface="Poppins"/>
              </a:defRPr>
            </a:lvl3pPr>
            <a:lvl4pPr lvl="3">
              <a:spcBef>
                <a:spcPts val="0"/>
              </a:spcBef>
              <a:spcAft>
                <a:spcPts val="0"/>
              </a:spcAft>
              <a:buClr>
                <a:schemeClr val="dk1"/>
              </a:buClr>
              <a:buSzPts val="3000"/>
              <a:buFont typeface="Poppins"/>
              <a:buNone/>
              <a:defRPr sz="3000" b="1">
                <a:solidFill>
                  <a:schemeClr val="dk1"/>
                </a:solidFill>
                <a:latin typeface="Poppins"/>
                <a:ea typeface="Poppins"/>
                <a:cs typeface="Poppins"/>
                <a:sym typeface="Poppins"/>
              </a:defRPr>
            </a:lvl4pPr>
            <a:lvl5pPr lvl="4">
              <a:spcBef>
                <a:spcPts val="0"/>
              </a:spcBef>
              <a:spcAft>
                <a:spcPts val="0"/>
              </a:spcAft>
              <a:buClr>
                <a:schemeClr val="dk1"/>
              </a:buClr>
              <a:buSzPts val="3000"/>
              <a:buFont typeface="Poppins"/>
              <a:buNone/>
              <a:defRPr sz="3000" b="1">
                <a:solidFill>
                  <a:schemeClr val="dk1"/>
                </a:solidFill>
                <a:latin typeface="Poppins"/>
                <a:ea typeface="Poppins"/>
                <a:cs typeface="Poppins"/>
                <a:sym typeface="Poppins"/>
              </a:defRPr>
            </a:lvl5pPr>
            <a:lvl6pPr lvl="5">
              <a:spcBef>
                <a:spcPts val="0"/>
              </a:spcBef>
              <a:spcAft>
                <a:spcPts val="0"/>
              </a:spcAft>
              <a:buClr>
                <a:schemeClr val="dk1"/>
              </a:buClr>
              <a:buSzPts val="3000"/>
              <a:buFont typeface="Poppins"/>
              <a:buNone/>
              <a:defRPr sz="3000" b="1">
                <a:solidFill>
                  <a:schemeClr val="dk1"/>
                </a:solidFill>
                <a:latin typeface="Poppins"/>
                <a:ea typeface="Poppins"/>
                <a:cs typeface="Poppins"/>
                <a:sym typeface="Poppins"/>
              </a:defRPr>
            </a:lvl6pPr>
            <a:lvl7pPr lvl="6">
              <a:spcBef>
                <a:spcPts val="0"/>
              </a:spcBef>
              <a:spcAft>
                <a:spcPts val="0"/>
              </a:spcAft>
              <a:buClr>
                <a:schemeClr val="dk1"/>
              </a:buClr>
              <a:buSzPts val="3000"/>
              <a:buFont typeface="Poppins"/>
              <a:buNone/>
              <a:defRPr sz="3000" b="1">
                <a:solidFill>
                  <a:schemeClr val="dk1"/>
                </a:solidFill>
                <a:latin typeface="Poppins"/>
                <a:ea typeface="Poppins"/>
                <a:cs typeface="Poppins"/>
                <a:sym typeface="Poppins"/>
              </a:defRPr>
            </a:lvl7pPr>
            <a:lvl8pPr lvl="7">
              <a:spcBef>
                <a:spcPts val="0"/>
              </a:spcBef>
              <a:spcAft>
                <a:spcPts val="0"/>
              </a:spcAft>
              <a:buClr>
                <a:schemeClr val="dk1"/>
              </a:buClr>
              <a:buSzPts val="3000"/>
              <a:buFont typeface="Poppins"/>
              <a:buNone/>
              <a:defRPr sz="3000" b="1">
                <a:solidFill>
                  <a:schemeClr val="dk1"/>
                </a:solidFill>
                <a:latin typeface="Poppins"/>
                <a:ea typeface="Poppins"/>
                <a:cs typeface="Poppins"/>
                <a:sym typeface="Poppins"/>
              </a:defRPr>
            </a:lvl8pPr>
            <a:lvl9pPr lvl="8">
              <a:spcBef>
                <a:spcPts val="0"/>
              </a:spcBef>
              <a:spcAft>
                <a:spcPts val="0"/>
              </a:spcAft>
              <a:buClr>
                <a:schemeClr val="dk1"/>
              </a:buClr>
              <a:buSzPts val="3000"/>
              <a:buFont typeface="Poppins"/>
              <a:buNone/>
              <a:defRPr sz="3000" b="1">
                <a:solidFill>
                  <a:schemeClr val="dk1"/>
                </a:solidFill>
                <a:latin typeface="Poppins"/>
                <a:ea typeface="Poppins"/>
                <a:cs typeface="Poppins"/>
                <a:sym typeface="Poppins"/>
              </a:defRPr>
            </a:lvl9pPr>
          </a:lstStyle>
          <a:p>
            <a:endParaRPr/>
          </a:p>
        </p:txBody>
      </p:sp>
      <p:sp>
        <p:nvSpPr>
          <p:cNvPr id="7" name="Google Shape;7;p1"/>
          <p:cNvSpPr txBox="1">
            <a:spLocks noGrp="1"/>
          </p:cNvSpPr>
          <p:nvPr>
            <p:ph type="body" idx="1"/>
          </p:nvPr>
        </p:nvSpPr>
        <p:spPr>
          <a:xfrm>
            <a:off x="720000" y="1152475"/>
            <a:ext cx="7704000" cy="3416400"/>
          </a:xfrm>
          <a:prstGeom prst="rect">
            <a:avLst/>
          </a:prstGeom>
          <a:noFill/>
          <a:ln>
            <a:noFill/>
          </a:ln>
        </p:spPr>
        <p:txBody>
          <a:bodyPr spcFirstLastPara="1" wrap="square" lIns="91425" tIns="91425" rIns="91425" bIns="91425" anchor="t" anchorCtr="0">
            <a:noAutofit/>
          </a:bodyPr>
          <a:lstStyle>
            <a:lvl1pPr marL="457200" lvl="0" indent="-304800">
              <a:lnSpc>
                <a:spcPct val="115000"/>
              </a:lnSpc>
              <a:spcBef>
                <a:spcPts val="0"/>
              </a:spcBef>
              <a:spcAft>
                <a:spcPts val="0"/>
              </a:spcAft>
              <a:buClr>
                <a:schemeClr val="dk1"/>
              </a:buClr>
              <a:buSzPts val="1200"/>
              <a:buFont typeface="Livvic"/>
              <a:buChar char="●"/>
              <a:defRPr sz="1200">
                <a:solidFill>
                  <a:schemeClr val="dk1"/>
                </a:solidFill>
                <a:latin typeface="Livvic"/>
                <a:ea typeface="Livvic"/>
                <a:cs typeface="Livvic"/>
                <a:sym typeface="Livvic"/>
              </a:defRPr>
            </a:lvl1pPr>
            <a:lvl2pPr marL="914400" lvl="1" indent="-304800">
              <a:lnSpc>
                <a:spcPct val="115000"/>
              </a:lnSpc>
              <a:spcBef>
                <a:spcPts val="0"/>
              </a:spcBef>
              <a:spcAft>
                <a:spcPts val="0"/>
              </a:spcAft>
              <a:buClr>
                <a:schemeClr val="dk1"/>
              </a:buClr>
              <a:buSzPts val="1200"/>
              <a:buFont typeface="Livvic"/>
              <a:buChar char="○"/>
              <a:defRPr sz="1200">
                <a:solidFill>
                  <a:schemeClr val="dk1"/>
                </a:solidFill>
                <a:latin typeface="Livvic"/>
                <a:ea typeface="Livvic"/>
                <a:cs typeface="Livvic"/>
                <a:sym typeface="Livvic"/>
              </a:defRPr>
            </a:lvl2pPr>
            <a:lvl3pPr marL="1371600" lvl="2" indent="-304800">
              <a:lnSpc>
                <a:spcPct val="115000"/>
              </a:lnSpc>
              <a:spcBef>
                <a:spcPts val="0"/>
              </a:spcBef>
              <a:spcAft>
                <a:spcPts val="0"/>
              </a:spcAft>
              <a:buClr>
                <a:schemeClr val="dk1"/>
              </a:buClr>
              <a:buSzPts val="1200"/>
              <a:buFont typeface="Livvic"/>
              <a:buChar char="■"/>
              <a:defRPr sz="1200">
                <a:solidFill>
                  <a:schemeClr val="dk1"/>
                </a:solidFill>
                <a:latin typeface="Livvic"/>
                <a:ea typeface="Livvic"/>
                <a:cs typeface="Livvic"/>
                <a:sym typeface="Livvic"/>
              </a:defRPr>
            </a:lvl3pPr>
            <a:lvl4pPr marL="1828800" lvl="3" indent="-304800">
              <a:lnSpc>
                <a:spcPct val="115000"/>
              </a:lnSpc>
              <a:spcBef>
                <a:spcPts val="0"/>
              </a:spcBef>
              <a:spcAft>
                <a:spcPts val="0"/>
              </a:spcAft>
              <a:buClr>
                <a:schemeClr val="dk1"/>
              </a:buClr>
              <a:buSzPts val="1200"/>
              <a:buFont typeface="Livvic"/>
              <a:buChar char="●"/>
              <a:defRPr sz="1200">
                <a:solidFill>
                  <a:schemeClr val="dk1"/>
                </a:solidFill>
                <a:latin typeface="Livvic"/>
                <a:ea typeface="Livvic"/>
                <a:cs typeface="Livvic"/>
                <a:sym typeface="Livvic"/>
              </a:defRPr>
            </a:lvl4pPr>
            <a:lvl5pPr marL="2286000" lvl="4" indent="-304800">
              <a:lnSpc>
                <a:spcPct val="115000"/>
              </a:lnSpc>
              <a:spcBef>
                <a:spcPts val="0"/>
              </a:spcBef>
              <a:spcAft>
                <a:spcPts val="0"/>
              </a:spcAft>
              <a:buClr>
                <a:schemeClr val="dk1"/>
              </a:buClr>
              <a:buSzPts val="1200"/>
              <a:buFont typeface="Livvic"/>
              <a:buChar char="○"/>
              <a:defRPr sz="1200">
                <a:solidFill>
                  <a:schemeClr val="dk1"/>
                </a:solidFill>
                <a:latin typeface="Livvic"/>
                <a:ea typeface="Livvic"/>
                <a:cs typeface="Livvic"/>
                <a:sym typeface="Livvic"/>
              </a:defRPr>
            </a:lvl5pPr>
            <a:lvl6pPr marL="2743200" lvl="5" indent="-304800">
              <a:lnSpc>
                <a:spcPct val="115000"/>
              </a:lnSpc>
              <a:spcBef>
                <a:spcPts val="0"/>
              </a:spcBef>
              <a:spcAft>
                <a:spcPts val="0"/>
              </a:spcAft>
              <a:buClr>
                <a:schemeClr val="dk1"/>
              </a:buClr>
              <a:buSzPts val="1200"/>
              <a:buFont typeface="Livvic"/>
              <a:buChar char="■"/>
              <a:defRPr sz="1200">
                <a:solidFill>
                  <a:schemeClr val="dk1"/>
                </a:solidFill>
                <a:latin typeface="Livvic"/>
                <a:ea typeface="Livvic"/>
                <a:cs typeface="Livvic"/>
                <a:sym typeface="Livvic"/>
              </a:defRPr>
            </a:lvl6pPr>
            <a:lvl7pPr marL="3200400" lvl="6" indent="-304800">
              <a:lnSpc>
                <a:spcPct val="115000"/>
              </a:lnSpc>
              <a:spcBef>
                <a:spcPts val="0"/>
              </a:spcBef>
              <a:spcAft>
                <a:spcPts val="0"/>
              </a:spcAft>
              <a:buClr>
                <a:schemeClr val="dk1"/>
              </a:buClr>
              <a:buSzPts val="1200"/>
              <a:buFont typeface="Livvic"/>
              <a:buChar char="●"/>
              <a:defRPr sz="1200">
                <a:solidFill>
                  <a:schemeClr val="dk1"/>
                </a:solidFill>
                <a:latin typeface="Livvic"/>
                <a:ea typeface="Livvic"/>
                <a:cs typeface="Livvic"/>
                <a:sym typeface="Livvic"/>
              </a:defRPr>
            </a:lvl7pPr>
            <a:lvl8pPr marL="3657600" lvl="7" indent="-304800">
              <a:lnSpc>
                <a:spcPct val="115000"/>
              </a:lnSpc>
              <a:spcBef>
                <a:spcPts val="0"/>
              </a:spcBef>
              <a:spcAft>
                <a:spcPts val="0"/>
              </a:spcAft>
              <a:buClr>
                <a:schemeClr val="dk1"/>
              </a:buClr>
              <a:buSzPts val="1200"/>
              <a:buFont typeface="Livvic"/>
              <a:buChar char="○"/>
              <a:defRPr sz="1200">
                <a:solidFill>
                  <a:schemeClr val="dk1"/>
                </a:solidFill>
                <a:latin typeface="Livvic"/>
                <a:ea typeface="Livvic"/>
                <a:cs typeface="Livvic"/>
                <a:sym typeface="Livvic"/>
              </a:defRPr>
            </a:lvl8pPr>
            <a:lvl9pPr marL="4114800" lvl="8" indent="-304800">
              <a:lnSpc>
                <a:spcPct val="115000"/>
              </a:lnSpc>
              <a:spcBef>
                <a:spcPts val="0"/>
              </a:spcBef>
              <a:spcAft>
                <a:spcPts val="0"/>
              </a:spcAft>
              <a:buClr>
                <a:schemeClr val="dk1"/>
              </a:buClr>
              <a:buSzPts val="1200"/>
              <a:buFont typeface="Livvic"/>
              <a:buChar char="■"/>
              <a:defRPr sz="1200">
                <a:solidFill>
                  <a:schemeClr val="dk1"/>
                </a:solidFill>
                <a:latin typeface="Livvic"/>
                <a:ea typeface="Livvic"/>
                <a:cs typeface="Livvic"/>
                <a:sym typeface="Livvic"/>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3" r:id="rId3"/>
    <p:sldLayoutId id="2147483654" r:id="rId4"/>
    <p:sldLayoutId id="2147483655" r:id="rId5"/>
    <p:sldLayoutId id="2147483656" r:id="rId6"/>
    <p:sldLayoutId id="2147483658" r:id="rId7"/>
    <p:sldLayoutId id="2147483662" r:id="rId8"/>
    <p:sldLayoutId id="2147483667" r:id="rId9"/>
    <p:sldLayoutId id="214748366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26"/>
          <p:cNvSpPr txBox="1">
            <a:spLocks noGrp="1"/>
          </p:cNvSpPr>
          <p:nvPr>
            <p:ph type="ctrTitle"/>
          </p:nvPr>
        </p:nvSpPr>
        <p:spPr>
          <a:xfrm>
            <a:off x="989545" y="793269"/>
            <a:ext cx="5874300" cy="2556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5500" dirty="0">
                <a:ea typeface="Poppins Medium"/>
              </a:rPr>
              <a:t>Lending Club Case Study</a:t>
            </a:r>
            <a:endParaRPr sz="3600" b="0" dirty="0">
              <a:latin typeface="Poppins Medium"/>
              <a:ea typeface="Poppins Medium"/>
              <a:cs typeface="Poppins Medium"/>
              <a:sym typeface="Poppins Medium"/>
            </a:endParaRPr>
          </a:p>
        </p:txBody>
      </p:sp>
      <p:grpSp>
        <p:nvGrpSpPr>
          <p:cNvPr id="194" name="Google Shape;194;p26"/>
          <p:cNvGrpSpPr/>
          <p:nvPr/>
        </p:nvGrpSpPr>
        <p:grpSpPr>
          <a:xfrm>
            <a:off x="7406640" y="0"/>
            <a:ext cx="1763123" cy="2853109"/>
            <a:chOff x="7400700" y="0"/>
            <a:chExt cx="1747050" cy="2853109"/>
          </a:xfrm>
        </p:grpSpPr>
        <p:sp>
          <p:nvSpPr>
            <p:cNvPr id="195" name="Google Shape;195;p26"/>
            <p:cNvSpPr/>
            <p:nvPr/>
          </p:nvSpPr>
          <p:spPr>
            <a:xfrm rot="5400000">
              <a:off x="7402546" y="1107904"/>
              <a:ext cx="1743359" cy="1747050"/>
            </a:xfrm>
            <a:custGeom>
              <a:avLst/>
              <a:gdLst/>
              <a:ahLst/>
              <a:cxnLst/>
              <a:rect l="l" t="t" r="r" b="b"/>
              <a:pathLst>
                <a:path w="23818" h="23818" extrusionOk="0">
                  <a:moveTo>
                    <a:pt x="0" y="1"/>
                  </a:moveTo>
                  <a:lnTo>
                    <a:pt x="0" y="23817"/>
                  </a:lnTo>
                  <a:cubicBezTo>
                    <a:pt x="13155" y="23817"/>
                    <a:pt x="23817" y="13155"/>
                    <a:pt x="23817" y="1"/>
                  </a:cubicBezTo>
                  <a:close/>
                </a:path>
              </a:pathLst>
            </a:custGeom>
            <a:gradFill>
              <a:gsLst>
                <a:gs pos="0">
                  <a:srgbClr val="174B67">
                    <a:alpha val="34901"/>
                  </a:srgbClr>
                </a:gs>
                <a:gs pos="100000">
                  <a:srgbClr val="174B67">
                    <a:alpha val="5882"/>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6"/>
            <p:cNvSpPr/>
            <p:nvPr/>
          </p:nvSpPr>
          <p:spPr>
            <a:xfrm rot="5400000">
              <a:off x="8036028" y="1107829"/>
              <a:ext cx="1109800" cy="1113645"/>
            </a:xfrm>
            <a:custGeom>
              <a:avLst/>
              <a:gdLst/>
              <a:ahLst/>
              <a:cxnLst/>
              <a:rect l="l" t="t" r="r" b="b"/>
              <a:pathLst>
                <a:path w="11909" h="11910" extrusionOk="0">
                  <a:moveTo>
                    <a:pt x="0" y="1"/>
                  </a:moveTo>
                  <a:lnTo>
                    <a:pt x="0" y="11909"/>
                  </a:lnTo>
                  <a:cubicBezTo>
                    <a:pt x="6581" y="11909"/>
                    <a:pt x="11909" y="6581"/>
                    <a:pt x="11909" y="1"/>
                  </a:cubicBezTo>
                  <a:close/>
                </a:path>
              </a:pathLst>
            </a:custGeom>
            <a:gradFill>
              <a:gsLst>
                <a:gs pos="0">
                  <a:srgbClr val="174B67">
                    <a:alpha val="14901"/>
                    <a:alpha val="15000"/>
                  </a:srgbClr>
                </a:gs>
                <a:gs pos="100000">
                  <a:srgbClr val="174B67">
                    <a:alpha val="30196"/>
                    <a:alpha val="15000"/>
                  </a:srgbClr>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6"/>
            <p:cNvSpPr/>
            <p:nvPr/>
          </p:nvSpPr>
          <p:spPr>
            <a:xfrm rot="5400000">
              <a:off x="8036028" y="-1922"/>
              <a:ext cx="1109800" cy="1113645"/>
            </a:xfrm>
            <a:custGeom>
              <a:avLst/>
              <a:gdLst/>
              <a:ahLst/>
              <a:cxnLst/>
              <a:rect l="l" t="t" r="r" b="b"/>
              <a:pathLst>
                <a:path w="11909" h="11910" extrusionOk="0">
                  <a:moveTo>
                    <a:pt x="0" y="1"/>
                  </a:moveTo>
                  <a:cubicBezTo>
                    <a:pt x="0" y="6581"/>
                    <a:pt x="5334" y="11909"/>
                    <a:pt x="11908" y="11909"/>
                  </a:cubicBezTo>
                  <a:lnTo>
                    <a:pt x="11908" y="1"/>
                  </a:lnTo>
                  <a:close/>
                </a:path>
              </a:pathLst>
            </a:custGeom>
            <a:gradFill>
              <a:gsLst>
                <a:gs pos="0">
                  <a:srgbClr val="293F5D">
                    <a:alpha val="20000"/>
                  </a:srgbClr>
                </a:gs>
                <a:gs pos="100000">
                  <a:srgbClr val="4B4F73">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bg>
      <p:bgPr>
        <a:solidFill>
          <a:schemeClr val="lt1"/>
        </a:solidFill>
        <a:effectLst/>
      </p:bgPr>
    </p:bg>
    <p:spTree>
      <p:nvGrpSpPr>
        <p:cNvPr id="1" name="Shape 442"/>
        <p:cNvGrpSpPr/>
        <p:nvPr/>
      </p:nvGrpSpPr>
      <p:grpSpPr>
        <a:xfrm>
          <a:off x="0" y="0"/>
          <a:ext cx="0" cy="0"/>
          <a:chOff x="0" y="0"/>
          <a:chExt cx="0" cy="0"/>
        </a:xfrm>
      </p:grpSpPr>
      <p:sp>
        <p:nvSpPr>
          <p:cNvPr id="443" name="Google Shape;443;p40"/>
          <p:cNvSpPr txBox="1">
            <a:spLocks noGrp="1"/>
          </p:cNvSpPr>
          <p:nvPr>
            <p:ph type="title"/>
          </p:nvPr>
        </p:nvSpPr>
        <p:spPr>
          <a:xfrm>
            <a:off x="2521300" y="120094"/>
            <a:ext cx="7704000" cy="51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Univariate Analysis</a:t>
            </a:r>
            <a:endParaRPr dirty="0"/>
          </a:p>
        </p:txBody>
      </p:sp>
      <p:sp>
        <p:nvSpPr>
          <p:cNvPr id="4" name="Google Shape;241;p30">
            <a:extLst>
              <a:ext uri="{FF2B5EF4-FFF2-40B4-BE49-F238E27FC236}">
                <a16:creationId xmlns:a16="http://schemas.microsoft.com/office/drawing/2014/main" id="{63CD9BE2-E6A4-E916-9364-CB40AB2627BC}"/>
              </a:ext>
            </a:extLst>
          </p:cNvPr>
          <p:cNvSpPr txBox="1">
            <a:spLocks/>
          </p:cNvSpPr>
          <p:nvPr/>
        </p:nvSpPr>
        <p:spPr>
          <a:xfrm>
            <a:off x="5142641" y="1581293"/>
            <a:ext cx="3863856" cy="2413192"/>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lt1"/>
              </a:buClr>
              <a:buSzPts val="1200"/>
              <a:buFont typeface="Livvic"/>
              <a:buNone/>
              <a:defRPr sz="1400" b="0" i="0" u="none" strike="noStrike" cap="none">
                <a:solidFill>
                  <a:schemeClr val="dk1"/>
                </a:solidFill>
                <a:latin typeface="Livvic"/>
                <a:ea typeface="Livvic"/>
                <a:cs typeface="Livvic"/>
                <a:sym typeface="Livvic"/>
              </a:defRPr>
            </a:lvl1pPr>
            <a:lvl2pPr marL="914400" marR="0" lvl="1"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2pPr>
            <a:lvl3pPr marL="1371600" marR="0" lvl="2"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3pPr>
            <a:lvl4pPr marL="1828800" marR="0" lvl="3"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4pPr>
            <a:lvl5pPr marL="2286000" marR="0" lvl="4"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5pPr>
            <a:lvl6pPr marL="2743200" marR="0" lvl="5"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6pPr>
            <a:lvl7pPr marL="3200400" marR="0" lvl="6"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7pPr>
            <a:lvl8pPr marL="3657600" marR="0" lvl="7"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8pPr>
            <a:lvl9pPr marL="4114800" marR="0" lvl="8"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9pPr>
          </a:lstStyle>
          <a:p>
            <a:pPr algn="just"/>
            <a:endParaRPr lang="en-US" b="1" i="0" dirty="0">
              <a:effectLst/>
              <a:latin typeface="system-ui"/>
            </a:endParaRPr>
          </a:p>
          <a:p>
            <a:pPr algn="just"/>
            <a:r>
              <a:rPr lang="en-US" b="1" i="0" dirty="0">
                <a:effectLst/>
                <a:latin typeface="system-ui"/>
              </a:rPr>
              <a:t>Insights:</a:t>
            </a:r>
            <a:r>
              <a:rPr lang="en-US" b="0" i="0" dirty="0">
                <a:effectLst/>
                <a:latin typeface="system-ui"/>
              </a:rPr>
              <a:t> The category "10" has the highest frequency, indicating that a significant portion of borrowers have been employed for 10 or more years.</a:t>
            </a:r>
          </a:p>
          <a:p>
            <a:pPr algn="just"/>
            <a:endParaRPr lang="en-US" b="0" i="0" dirty="0">
              <a:effectLst/>
              <a:latin typeface="system-ui"/>
            </a:endParaRPr>
          </a:p>
          <a:p>
            <a:pPr algn="just"/>
            <a:r>
              <a:rPr lang="en-US" b="1" i="0" dirty="0">
                <a:effectLst/>
                <a:latin typeface="system-ui"/>
              </a:rPr>
              <a:t>Business Sense:</a:t>
            </a:r>
            <a:r>
              <a:rPr lang="en-US" b="0" i="0" dirty="0">
                <a:effectLst/>
                <a:latin typeface="system-ui"/>
              </a:rPr>
              <a:t> Longer employment history might be considered a positive factor in credit risk assessment, as it suggests stability and financial responsibility.</a:t>
            </a:r>
          </a:p>
          <a:p>
            <a:pPr marL="0" indent="0" algn="just">
              <a:buClr>
                <a:schemeClr val="dk1"/>
              </a:buClr>
              <a:buSzPts val="1100"/>
              <a:buFont typeface="Arial"/>
              <a:buNone/>
            </a:pPr>
            <a:endParaRPr lang="en-US" dirty="0"/>
          </a:p>
        </p:txBody>
      </p:sp>
      <p:pic>
        <p:nvPicPr>
          <p:cNvPr id="3" name="Picture 2" descr="A graph of a number of blue bars&#10;&#10;Description automatically generated">
            <a:extLst>
              <a:ext uri="{FF2B5EF4-FFF2-40B4-BE49-F238E27FC236}">
                <a16:creationId xmlns:a16="http://schemas.microsoft.com/office/drawing/2014/main" id="{08AF36D2-5371-E5EC-60D7-EE78384C5214}"/>
              </a:ext>
            </a:extLst>
          </p:cNvPr>
          <p:cNvPicPr>
            <a:picLocks noChangeAspect="1"/>
          </p:cNvPicPr>
          <p:nvPr/>
        </p:nvPicPr>
        <p:blipFill>
          <a:blip r:embed="rId3"/>
          <a:srcRect l="7251" r="13483" b="1086"/>
          <a:stretch/>
        </p:blipFill>
        <p:spPr>
          <a:xfrm>
            <a:off x="137503" y="922134"/>
            <a:ext cx="4806186" cy="3938624"/>
          </a:xfrm>
          <a:prstGeom prst="rect">
            <a:avLst/>
          </a:prstGeom>
        </p:spPr>
      </p:pic>
    </p:spTree>
    <p:extLst>
      <p:ext uri="{BB962C8B-B14F-4D97-AF65-F5344CB8AC3E}">
        <p14:creationId xmlns:p14="http://schemas.microsoft.com/office/powerpoint/2010/main" val="4056250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bg>
      <p:bgPr>
        <a:solidFill>
          <a:schemeClr val="lt1"/>
        </a:solidFill>
        <a:effectLst/>
      </p:bgPr>
    </p:bg>
    <p:spTree>
      <p:nvGrpSpPr>
        <p:cNvPr id="1" name="Shape 442"/>
        <p:cNvGrpSpPr/>
        <p:nvPr/>
      </p:nvGrpSpPr>
      <p:grpSpPr>
        <a:xfrm>
          <a:off x="0" y="0"/>
          <a:ext cx="0" cy="0"/>
          <a:chOff x="0" y="0"/>
          <a:chExt cx="0" cy="0"/>
        </a:xfrm>
      </p:grpSpPr>
      <p:sp>
        <p:nvSpPr>
          <p:cNvPr id="443" name="Google Shape;443;p40"/>
          <p:cNvSpPr txBox="1">
            <a:spLocks noGrp="1"/>
          </p:cNvSpPr>
          <p:nvPr>
            <p:ph type="title"/>
          </p:nvPr>
        </p:nvSpPr>
        <p:spPr>
          <a:xfrm>
            <a:off x="1440000" y="133844"/>
            <a:ext cx="7704000" cy="51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Segmented Univariate Analysis</a:t>
            </a:r>
            <a:endParaRPr dirty="0"/>
          </a:p>
        </p:txBody>
      </p:sp>
      <p:sp>
        <p:nvSpPr>
          <p:cNvPr id="4" name="Google Shape;241;p30">
            <a:extLst>
              <a:ext uri="{FF2B5EF4-FFF2-40B4-BE49-F238E27FC236}">
                <a16:creationId xmlns:a16="http://schemas.microsoft.com/office/drawing/2014/main" id="{63CD9BE2-E6A4-E916-9364-CB40AB2627BC}"/>
              </a:ext>
            </a:extLst>
          </p:cNvPr>
          <p:cNvSpPr txBox="1">
            <a:spLocks/>
          </p:cNvSpPr>
          <p:nvPr/>
        </p:nvSpPr>
        <p:spPr>
          <a:xfrm>
            <a:off x="5142641" y="1581293"/>
            <a:ext cx="3863856" cy="2413192"/>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lt1"/>
              </a:buClr>
              <a:buSzPts val="1200"/>
              <a:buFont typeface="Livvic"/>
              <a:buNone/>
              <a:defRPr sz="1400" b="0" i="0" u="none" strike="noStrike" cap="none">
                <a:solidFill>
                  <a:schemeClr val="dk1"/>
                </a:solidFill>
                <a:latin typeface="Livvic"/>
                <a:ea typeface="Livvic"/>
                <a:cs typeface="Livvic"/>
                <a:sym typeface="Livvic"/>
              </a:defRPr>
            </a:lvl1pPr>
            <a:lvl2pPr marL="914400" marR="0" lvl="1"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2pPr>
            <a:lvl3pPr marL="1371600" marR="0" lvl="2"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3pPr>
            <a:lvl4pPr marL="1828800" marR="0" lvl="3"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4pPr>
            <a:lvl5pPr marL="2286000" marR="0" lvl="4"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5pPr>
            <a:lvl6pPr marL="2743200" marR="0" lvl="5"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6pPr>
            <a:lvl7pPr marL="3200400" marR="0" lvl="6"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7pPr>
            <a:lvl8pPr marL="3657600" marR="0" lvl="7"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8pPr>
            <a:lvl9pPr marL="4114800" marR="0" lvl="8"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9pPr>
          </a:lstStyle>
          <a:p>
            <a:pPr algn="just"/>
            <a:endParaRPr lang="en-US" b="1" i="0" dirty="0">
              <a:effectLst/>
              <a:latin typeface="system-ui"/>
            </a:endParaRPr>
          </a:p>
          <a:p>
            <a:pPr algn="just"/>
            <a:r>
              <a:rPr lang="en-US" b="1" i="0" dirty="0">
                <a:effectLst/>
                <a:latin typeface="system-ui"/>
              </a:rPr>
              <a:t>Insights:</a:t>
            </a:r>
            <a:r>
              <a:rPr lang="en-US" b="0" i="0" dirty="0">
                <a:effectLst/>
                <a:latin typeface="system-ui"/>
              </a:rPr>
              <a:t> The median interest rate for defaulters appears to be slightly higher than that for non-defaulters. This suggests that borrowers who defaulted on their loans might have been charged higher interest rates.</a:t>
            </a:r>
          </a:p>
          <a:p>
            <a:pPr algn="just"/>
            <a:r>
              <a:rPr lang="en-US" b="1" i="0" dirty="0">
                <a:effectLst/>
                <a:latin typeface="system-ui"/>
              </a:rPr>
              <a:t>Business Sense:</a:t>
            </a:r>
            <a:r>
              <a:rPr lang="en-US" b="0" i="0" dirty="0">
                <a:effectLst/>
                <a:latin typeface="system-ui"/>
              </a:rPr>
              <a:t> The slightly higher median interest rate for defaulters suggests that interest rate might be a factor influencing default risk.</a:t>
            </a:r>
          </a:p>
          <a:p>
            <a:pPr marL="0" indent="0" algn="just">
              <a:buClr>
                <a:schemeClr val="dk1"/>
              </a:buClr>
              <a:buSzPts val="1100"/>
              <a:buFont typeface="Arial"/>
              <a:buNone/>
            </a:pPr>
            <a:endParaRPr lang="en-US" dirty="0"/>
          </a:p>
        </p:txBody>
      </p:sp>
      <p:pic>
        <p:nvPicPr>
          <p:cNvPr id="5" name="Picture 4" descr="A screenshot of a graph&#10;&#10;Description automatically generated">
            <a:extLst>
              <a:ext uri="{FF2B5EF4-FFF2-40B4-BE49-F238E27FC236}">
                <a16:creationId xmlns:a16="http://schemas.microsoft.com/office/drawing/2014/main" id="{4805F987-672E-522C-DC7F-9F3D7C033599}"/>
              </a:ext>
            </a:extLst>
          </p:cNvPr>
          <p:cNvPicPr>
            <a:picLocks noChangeAspect="1"/>
          </p:cNvPicPr>
          <p:nvPr/>
        </p:nvPicPr>
        <p:blipFill>
          <a:blip r:embed="rId3"/>
          <a:srcRect l="8247" t="7619" r="9010" b="1219"/>
          <a:stretch/>
        </p:blipFill>
        <p:spPr>
          <a:xfrm>
            <a:off x="137503" y="941901"/>
            <a:ext cx="4961386" cy="3898231"/>
          </a:xfrm>
          <a:prstGeom prst="rect">
            <a:avLst/>
          </a:prstGeom>
        </p:spPr>
      </p:pic>
      <p:sp>
        <p:nvSpPr>
          <p:cNvPr id="7" name="TextBox 6">
            <a:extLst>
              <a:ext uri="{FF2B5EF4-FFF2-40B4-BE49-F238E27FC236}">
                <a16:creationId xmlns:a16="http://schemas.microsoft.com/office/drawing/2014/main" id="{085F9EF6-63E6-5C86-37CF-B09606EEA708}"/>
              </a:ext>
            </a:extLst>
          </p:cNvPr>
          <p:cNvSpPr txBox="1"/>
          <p:nvPr/>
        </p:nvSpPr>
        <p:spPr>
          <a:xfrm>
            <a:off x="137503" y="735594"/>
            <a:ext cx="3918857" cy="253916"/>
          </a:xfrm>
          <a:prstGeom prst="rect">
            <a:avLst/>
          </a:prstGeom>
          <a:noFill/>
        </p:spPr>
        <p:txBody>
          <a:bodyPr wrap="square" rtlCol="0">
            <a:spAutoFit/>
          </a:bodyPr>
          <a:lstStyle/>
          <a:p>
            <a:r>
              <a:rPr lang="en-US" sz="1050" dirty="0"/>
              <a:t>defaulters (</a:t>
            </a:r>
            <a:r>
              <a:rPr lang="en-US" sz="1050" dirty="0" err="1"/>
              <a:t>is_default</a:t>
            </a:r>
            <a:r>
              <a:rPr lang="en-US" sz="1050" dirty="0"/>
              <a:t> = 1) and non-defaulters (</a:t>
            </a:r>
            <a:r>
              <a:rPr lang="en-US" sz="1050" dirty="0" err="1"/>
              <a:t>is_default</a:t>
            </a:r>
            <a:r>
              <a:rPr lang="en-US" sz="1050" dirty="0"/>
              <a:t> = 0)</a:t>
            </a:r>
            <a:endParaRPr lang="en-IN" sz="1050" dirty="0"/>
          </a:p>
        </p:txBody>
      </p:sp>
    </p:spTree>
    <p:extLst>
      <p:ext uri="{BB962C8B-B14F-4D97-AF65-F5344CB8AC3E}">
        <p14:creationId xmlns:p14="http://schemas.microsoft.com/office/powerpoint/2010/main" val="5248344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bg>
      <p:bgPr>
        <a:solidFill>
          <a:schemeClr val="lt1"/>
        </a:solidFill>
        <a:effectLst/>
      </p:bgPr>
    </p:bg>
    <p:spTree>
      <p:nvGrpSpPr>
        <p:cNvPr id="1" name="Shape 442"/>
        <p:cNvGrpSpPr/>
        <p:nvPr/>
      </p:nvGrpSpPr>
      <p:grpSpPr>
        <a:xfrm>
          <a:off x="0" y="0"/>
          <a:ext cx="0" cy="0"/>
          <a:chOff x="0" y="0"/>
          <a:chExt cx="0" cy="0"/>
        </a:xfrm>
      </p:grpSpPr>
      <p:sp>
        <p:nvSpPr>
          <p:cNvPr id="443" name="Google Shape;443;p40"/>
          <p:cNvSpPr txBox="1">
            <a:spLocks noGrp="1"/>
          </p:cNvSpPr>
          <p:nvPr>
            <p:ph type="title"/>
          </p:nvPr>
        </p:nvSpPr>
        <p:spPr>
          <a:xfrm>
            <a:off x="1440000" y="133844"/>
            <a:ext cx="7704000" cy="51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Segmented Univariate Analysis</a:t>
            </a:r>
            <a:endParaRPr dirty="0"/>
          </a:p>
        </p:txBody>
      </p:sp>
      <p:sp>
        <p:nvSpPr>
          <p:cNvPr id="4" name="Google Shape;241;p30">
            <a:extLst>
              <a:ext uri="{FF2B5EF4-FFF2-40B4-BE49-F238E27FC236}">
                <a16:creationId xmlns:a16="http://schemas.microsoft.com/office/drawing/2014/main" id="{63CD9BE2-E6A4-E916-9364-CB40AB2627BC}"/>
              </a:ext>
            </a:extLst>
          </p:cNvPr>
          <p:cNvSpPr txBox="1">
            <a:spLocks/>
          </p:cNvSpPr>
          <p:nvPr/>
        </p:nvSpPr>
        <p:spPr>
          <a:xfrm>
            <a:off x="4998262" y="1581293"/>
            <a:ext cx="4008235" cy="2413192"/>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lt1"/>
              </a:buClr>
              <a:buSzPts val="1200"/>
              <a:buFont typeface="Livvic"/>
              <a:buNone/>
              <a:defRPr sz="1400" b="0" i="0" u="none" strike="noStrike" cap="none">
                <a:solidFill>
                  <a:schemeClr val="dk1"/>
                </a:solidFill>
                <a:latin typeface="Livvic"/>
                <a:ea typeface="Livvic"/>
                <a:cs typeface="Livvic"/>
                <a:sym typeface="Livvic"/>
              </a:defRPr>
            </a:lvl1pPr>
            <a:lvl2pPr marL="914400" marR="0" lvl="1"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2pPr>
            <a:lvl3pPr marL="1371600" marR="0" lvl="2"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3pPr>
            <a:lvl4pPr marL="1828800" marR="0" lvl="3"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4pPr>
            <a:lvl5pPr marL="2286000" marR="0" lvl="4"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5pPr>
            <a:lvl6pPr marL="2743200" marR="0" lvl="5"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6pPr>
            <a:lvl7pPr marL="3200400" marR="0" lvl="6"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7pPr>
            <a:lvl8pPr marL="3657600" marR="0" lvl="7"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8pPr>
            <a:lvl9pPr marL="4114800" marR="0" lvl="8"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9pPr>
          </a:lstStyle>
          <a:p>
            <a:pPr algn="just"/>
            <a:r>
              <a:rPr lang="en-US" b="1" i="0" dirty="0">
                <a:effectLst/>
                <a:latin typeface="system-ui"/>
              </a:rPr>
              <a:t>Insights:</a:t>
            </a:r>
            <a:r>
              <a:rPr lang="en-US" b="0" i="0" dirty="0">
                <a:effectLst/>
                <a:latin typeface="system-ui"/>
              </a:rPr>
              <a:t> The median interest rate for defaulters appears to be slightly higher than that for non-defaulters. This suggests that borrowers who defaulted on their loans might have been charged higher interest rates.</a:t>
            </a:r>
          </a:p>
          <a:p>
            <a:pPr algn="just"/>
            <a:endParaRPr lang="en-US" b="0" i="0" dirty="0">
              <a:effectLst/>
              <a:latin typeface="system-ui"/>
            </a:endParaRPr>
          </a:p>
          <a:p>
            <a:pPr algn="just"/>
            <a:r>
              <a:rPr lang="en-US" b="1" i="0" dirty="0">
                <a:effectLst/>
                <a:latin typeface="system-ui"/>
              </a:rPr>
              <a:t>Business Sense:</a:t>
            </a:r>
            <a:r>
              <a:rPr lang="en-US" b="0" i="0" dirty="0">
                <a:effectLst/>
                <a:latin typeface="system-ui"/>
              </a:rPr>
              <a:t> The slightly higher median interest rate for defaulters suggests that interest rate might be a factor influencing default risk.</a:t>
            </a:r>
          </a:p>
        </p:txBody>
      </p:sp>
      <p:pic>
        <p:nvPicPr>
          <p:cNvPr id="3" name="Picture 2" descr="A screenshot of a graph&#10;&#10;Description automatically generated">
            <a:extLst>
              <a:ext uri="{FF2B5EF4-FFF2-40B4-BE49-F238E27FC236}">
                <a16:creationId xmlns:a16="http://schemas.microsoft.com/office/drawing/2014/main" id="{EDBEF7C0-B592-6B06-524B-76275B1C86BC}"/>
              </a:ext>
            </a:extLst>
          </p:cNvPr>
          <p:cNvPicPr>
            <a:picLocks noChangeAspect="1"/>
          </p:cNvPicPr>
          <p:nvPr/>
        </p:nvPicPr>
        <p:blipFill>
          <a:blip r:embed="rId3"/>
          <a:srcRect l="4394" t="8555" r="7652" b="1219"/>
          <a:stretch/>
        </p:blipFill>
        <p:spPr>
          <a:xfrm>
            <a:off x="137502" y="1070313"/>
            <a:ext cx="4688879" cy="3714818"/>
          </a:xfrm>
          <a:prstGeom prst="rect">
            <a:avLst/>
          </a:prstGeom>
        </p:spPr>
      </p:pic>
      <p:sp>
        <p:nvSpPr>
          <p:cNvPr id="6" name="TextBox 5">
            <a:extLst>
              <a:ext uri="{FF2B5EF4-FFF2-40B4-BE49-F238E27FC236}">
                <a16:creationId xmlns:a16="http://schemas.microsoft.com/office/drawing/2014/main" id="{19095B51-E7AF-D556-21B2-1FB0CC648940}"/>
              </a:ext>
            </a:extLst>
          </p:cNvPr>
          <p:cNvSpPr txBox="1"/>
          <p:nvPr/>
        </p:nvSpPr>
        <p:spPr>
          <a:xfrm>
            <a:off x="75626" y="816397"/>
            <a:ext cx="3918857" cy="253916"/>
          </a:xfrm>
          <a:prstGeom prst="rect">
            <a:avLst/>
          </a:prstGeom>
          <a:noFill/>
        </p:spPr>
        <p:txBody>
          <a:bodyPr wrap="square" rtlCol="0">
            <a:spAutoFit/>
          </a:bodyPr>
          <a:lstStyle/>
          <a:p>
            <a:r>
              <a:rPr lang="en-US" sz="1050" dirty="0"/>
              <a:t>defaulters (</a:t>
            </a:r>
            <a:r>
              <a:rPr lang="en-US" sz="1050" dirty="0" err="1"/>
              <a:t>is_default</a:t>
            </a:r>
            <a:r>
              <a:rPr lang="en-US" sz="1050" dirty="0"/>
              <a:t> = 1) and non-defaulters (</a:t>
            </a:r>
            <a:r>
              <a:rPr lang="en-US" sz="1050" dirty="0" err="1"/>
              <a:t>is_default</a:t>
            </a:r>
            <a:r>
              <a:rPr lang="en-US" sz="1050" dirty="0"/>
              <a:t> = 0)</a:t>
            </a:r>
            <a:endParaRPr lang="en-IN" sz="1050" dirty="0"/>
          </a:p>
        </p:txBody>
      </p:sp>
    </p:spTree>
    <p:extLst>
      <p:ext uri="{BB962C8B-B14F-4D97-AF65-F5344CB8AC3E}">
        <p14:creationId xmlns:p14="http://schemas.microsoft.com/office/powerpoint/2010/main" val="9811412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bg>
      <p:bgPr>
        <a:solidFill>
          <a:schemeClr val="lt1"/>
        </a:solidFill>
        <a:effectLst/>
      </p:bgPr>
    </p:bg>
    <p:spTree>
      <p:nvGrpSpPr>
        <p:cNvPr id="1" name="Shape 442"/>
        <p:cNvGrpSpPr/>
        <p:nvPr/>
      </p:nvGrpSpPr>
      <p:grpSpPr>
        <a:xfrm>
          <a:off x="0" y="0"/>
          <a:ext cx="0" cy="0"/>
          <a:chOff x="0" y="0"/>
          <a:chExt cx="0" cy="0"/>
        </a:xfrm>
      </p:grpSpPr>
      <p:sp>
        <p:nvSpPr>
          <p:cNvPr id="443" name="Google Shape;443;p40"/>
          <p:cNvSpPr txBox="1">
            <a:spLocks noGrp="1"/>
          </p:cNvSpPr>
          <p:nvPr>
            <p:ph type="title"/>
          </p:nvPr>
        </p:nvSpPr>
        <p:spPr>
          <a:xfrm>
            <a:off x="1440000" y="133844"/>
            <a:ext cx="7704000" cy="51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Segmented Univariate Analysis</a:t>
            </a:r>
            <a:endParaRPr dirty="0"/>
          </a:p>
        </p:txBody>
      </p:sp>
      <p:sp>
        <p:nvSpPr>
          <p:cNvPr id="4" name="Google Shape;241;p30">
            <a:extLst>
              <a:ext uri="{FF2B5EF4-FFF2-40B4-BE49-F238E27FC236}">
                <a16:creationId xmlns:a16="http://schemas.microsoft.com/office/drawing/2014/main" id="{63CD9BE2-E6A4-E916-9364-CB40AB2627BC}"/>
              </a:ext>
            </a:extLst>
          </p:cNvPr>
          <p:cNvSpPr txBox="1">
            <a:spLocks/>
          </p:cNvSpPr>
          <p:nvPr/>
        </p:nvSpPr>
        <p:spPr>
          <a:xfrm>
            <a:off x="5080764" y="1581293"/>
            <a:ext cx="3925733" cy="2413192"/>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lt1"/>
              </a:buClr>
              <a:buSzPts val="1200"/>
              <a:buFont typeface="Livvic"/>
              <a:buNone/>
              <a:defRPr sz="1400" b="0" i="0" u="none" strike="noStrike" cap="none">
                <a:solidFill>
                  <a:schemeClr val="dk1"/>
                </a:solidFill>
                <a:latin typeface="Livvic"/>
                <a:ea typeface="Livvic"/>
                <a:cs typeface="Livvic"/>
                <a:sym typeface="Livvic"/>
              </a:defRPr>
            </a:lvl1pPr>
            <a:lvl2pPr marL="914400" marR="0" lvl="1"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2pPr>
            <a:lvl3pPr marL="1371600" marR="0" lvl="2"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3pPr>
            <a:lvl4pPr marL="1828800" marR="0" lvl="3"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4pPr>
            <a:lvl5pPr marL="2286000" marR="0" lvl="4"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5pPr>
            <a:lvl6pPr marL="2743200" marR="0" lvl="5"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6pPr>
            <a:lvl7pPr marL="3200400" marR="0" lvl="6"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7pPr>
            <a:lvl8pPr marL="3657600" marR="0" lvl="7"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8pPr>
            <a:lvl9pPr marL="4114800" marR="0" lvl="8"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9pPr>
          </a:lstStyle>
          <a:p>
            <a:pPr algn="just"/>
            <a:endParaRPr lang="en-US" b="1" dirty="0">
              <a:latin typeface="system-ui"/>
            </a:endParaRPr>
          </a:p>
          <a:p>
            <a:pPr algn="just"/>
            <a:r>
              <a:rPr lang="en-US" b="1" i="0" dirty="0">
                <a:effectLst/>
                <a:latin typeface="system-ui"/>
              </a:rPr>
              <a:t>Insights:</a:t>
            </a:r>
            <a:r>
              <a:rPr lang="en-US" b="0" i="0" dirty="0">
                <a:effectLst/>
                <a:latin typeface="system-ui"/>
              </a:rPr>
              <a:t> The interquartile range (IQR) and overall spread of the data seem to be similar for both groups. This indicates that the variability in debt-to-income ratios is comparable between defaulters and non-defaulters.</a:t>
            </a:r>
          </a:p>
          <a:p>
            <a:pPr algn="just"/>
            <a:endParaRPr lang="en-US" b="0" i="0" dirty="0">
              <a:effectLst/>
              <a:latin typeface="system-ui"/>
            </a:endParaRPr>
          </a:p>
          <a:p>
            <a:pPr algn="just"/>
            <a:r>
              <a:rPr lang="en-US" b="1" i="0" dirty="0">
                <a:effectLst/>
                <a:latin typeface="system-ui"/>
              </a:rPr>
              <a:t>Business Sense:</a:t>
            </a:r>
            <a:r>
              <a:rPr lang="en-US" b="0" i="0" dirty="0">
                <a:effectLst/>
                <a:latin typeface="system-ui"/>
              </a:rPr>
              <a:t> The lender could consider incorporating debt-to-income ratio into their credit risk assessment.</a:t>
            </a:r>
          </a:p>
          <a:p>
            <a:pPr algn="just"/>
            <a:endParaRPr lang="en-US" b="0" i="0" dirty="0">
              <a:effectLst/>
              <a:latin typeface="system-ui"/>
            </a:endParaRPr>
          </a:p>
        </p:txBody>
      </p:sp>
      <p:pic>
        <p:nvPicPr>
          <p:cNvPr id="5" name="Picture 4" descr="A screenshot of a graph&#10;&#10;Description automatically generated">
            <a:extLst>
              <a:ext uri="{FF2B5EF4-FFF2-40B4-BE49-F238E27FC236}">
                <a16:creationId xmlns:a16="http://schemas.microsoft.com/office/drawing/2014/main" id="{65394070-5C53-E9FD-12C9-090A58762363}"/>
              </a:ext>
            </a:extLst>
          </p:cNvPr>
          <p:cNvPicPr>
            <a:picLocks noChangeAspect="1"/>
          </p:cNvPicPr>
          <p:nvPr/>
        </p:nvPicPr>
        <p:blipFill>
          <a:blip r:embed="rId3"/>
          <a:srcRect l="4677" t="6683" r="6355" b="2603"/>
          <a:stretch/>
        </p:blipFill>
        <p:spPr>
          <a:xfrm>
            <a:off x="54022" y="972615"/>
            <a:ext cx="4944240" cy="3956894"/>
          </a:xfrm>
          <a:prstGeom prst="rect">
            <a:avLst/>
          </a:prstGeom>
        </p:spPr>
      </p:pic>
      <p:sp>
        <p:nvSpPr>
          <p:cNvPr id="6" name="TextBox 5">
            <a:extLst>
              <a:ext uri="{FF2B5EF4-FFF2-40B4-BE49-F238E27FC236}">
                <a16:creationId xmlns:a16="http://schemas.microsoft.com/office/drawing/2014/main" id="{54A0EB70-554D-ED86-38E2-E9E2C5CDC210}"/>
              </a:ext>
            </a:extLst>
          </p:cNvPr>
          <p:cNvSpPr txBox="1"/>
          <p:nvPr/>
        </p:nvSpPr>
        <p:spPr>
          <a:xfrm>
            <a:off x="54022" y="735594"/>
            <a:ext cx="3918857" cy="253916"/>
          </a:xfrm>
          <a:prstGeom prst="rect">
            <a:avLst/>
          </a:prstGeom>
          <a:noFill/>
        </p:spPr>
        <p:txBody>
          <a:bodyPr wrap="square" rtlCol="0">
            <a:spAutoFit/>
          </a:bodyPr>
          <a:lstStyle/>
          <a:p>
            <a:r>
              <a:rPr lang="en-US" sz="1050" dirty="0"/>
              <a:t>defaulters (</a:t>
            </a:r>
            <a:r>
              <a:rPr lang="en-US" sz="1050" dirty="0" err="1"/>
              <a:t>is_default</a:t>
            </a:r>
            <a:r>
              <a:rPr lang="en-US" sz="1050" dirty="0"/>
              <a:t> = 1) and non-defaulters (</a:t>
            </a:r>
            <a:r>
              <a:rPr lang="en-US" sz="1050" dirty="0" err="1"/>
              <a:t>is_default</a:t>
            </a:r>
            <a:r>
              <a:rPr lang="en-US" sz="1050" dirty="0"/>
              <a:t> = 0)</a:t>
            </a:r>
            <a:endParaRPr lang="en-IN" sz="1050" dirty="0"/>
          </a:p>
        </p:txBody>
      </p:sp>
    </p:spTree>
    <p:extLst>
      <p:ext uri="{BB962C8B-B14F-4D97-AF65-F5344CB8AC3E}">
        <p14:creationId xmlns:p14="http://schemas.microsoft.com/office/powerpoint/2010/main" val="3025895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bg>
      <p:bgPr>
        <a:solidFill>
          <a:schemeClr val="lt1"/>
        </a:solidFill>
        <a:effectLst/>
      </p:bgPr>
    </p:bg>
    <p:spTree>
      <p:nvGrpSpPr>
        <p:cNvPr id="1" name="Shape 442"/>
        <p:cNvGrpSpPr/>
        <p:nvPr/>
      </p:nvGrpSpPr>
      <p:grpSpPr>
        <a:xfrm>
          <a:off x="0" y="0"/>
          <a:ext cx="0" cy="0"/>
          <a:chOff x="0" y="0"/>
          <a:chExt cx="0" cy="0"/>
        </a:xfrm>
      </p:grpSpPr>
      <p:sp>
        <p:nvSpPr>
          <p:cNvPr id="443" name="Google Shape;443;p40"/>
          <p:cNvSpPr txBox="1">
            <a:spLocks noGrp="1"/>
          </p:cNvSpPr>
          <p:nvPr>
            <p:ph type="title"/>
          </p:nvPr>
        </p:nvSpPr>
        <p:spPr>
          <a:xfrm>
            <a:off x="2596927" y="106344"/>
            <a:ext cx="7704000" cy="51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Bivariate Analysis</a:t>
            </a:r>
            <a:endParaRPr dirty="0"/>
          </a:p>
        </p:txBody>
      </p:sp>
      <p:sp>
        <p:nvSpPr>
          <p:cNvPr id="4" name="Google Shape;241;p30">
            <a:extLst>
              <a:ext uri="{FF2B5EF4-FFF2-40B4-BE49-F238E27FC236}">
                <a16:creationId xmlns:a16="http://schemas.microsoft.com/office/drawing/2014/main" id="{63CD9BE2-E6A4-E916-9364-CB40AB2627BC}"/>
              </a:ext>
            </a:extLst>
          </p:cNvPr>
          <p:cNvSpPr txBox="1">
            <a:spLocks/>
          </p:cNvSpPr>
          <p:nvPr/>
        </p:nvSpPr>
        <p:spPr>
          <a:xfrm>
            <a:off x="5142641" y="1581293"/>
            <a:ext cx="3863856" cy="2413192"/>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lt1"/>
              </a:buClr>
              <a:buSzPts val="1200"/>
              <a:buFont typeface="Livvic"/>
              <a:buNone/>
              <a:defRPr sz="1400" b="0" i="0" u="none" strike="noStrike" cap="none">
                <a:solidFill>
                  <a:schemeClr val="dk1"/>
                </a:solidFill>
                <a:latin typeface="Livvic"/>
                <a:ea typeface="Livvic"/>
                <a:cs typeface="Livvic"/>
                <a:sym typeface="Livvic"/>
              </a:defRPr>
            </a:lvl1pPr>
            <a:lvl2pPr marL="914400" marR="0" lvl="1"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2pPr>
            <a:lvl3pPr marL="1371600" marR="0" lvl="2"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3pPr>
            <a:lvl4pPr marL="1828800" marR="0" lvl="3"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4pPr>
            <a:lvl5pPr marL="2286000" marR="0" lvl="4"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5pPr>
            <a:lvl6pPr marL="2743200" marR="0" lvl="5"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6pPr>
            <a:lvl7pPr marL="3200400" marR="0" lvl="6"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7pPr>
            <a:lvl8pPr marL="3657600" marR="0" lvl="7"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8pPr>
            <a:lvl9pPr marL="4114800" marR="0" lvl="8"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9pPr>
          </a:lstStyle>
          <a:p>
            <a:pPr algn="l"/>
            <a:endParaRPr lang="en-US" b="1" dirty="0">
              <a:latin typeface="system-ui"/>
            </a:endParaRPr>
          </a:p>
          <a:p>
            <a:pPr algn="just"/>
            <a:r>
              <a:rPr lang="en-US" b="1" i="0" dirty="0">
                <a:effectLst/>
                <a:latin typeface="system-ui"/>
              </a:rPr>
              <a:t>Insights:</a:t>
            </a:r>
            <a:r>
              <a:rPr lang="en-US" b="0" i="0" dirty="0">
                <a:effectLst/>
                <a:latin typeface="system-ui"/>
              </a:rPr>
              <a:t> The median loan amount for "Charged Off" loans appears to be slightly higher than that for "Fully Paid" loans. This suggests that borrowers who defaulted on their loans might have tended to borrow larger amounts.</a:t>
            </a:r>
          </a:p>
          <a:p>
            <a:pPr algn="just"/>
            <a:r>
              <a:rPr lang="en-US" b="1" i="0" dirty="0">
                <a:effectLst/>
                <a:latin typeface="system-ui"/>
              </a:rPr>
              <a:t>Business Sense:</a:t>
            </a:r>
            <a:r>
              <a:rPr lang="en-US" b="0" i="0" dirty="0">
                <a:effectLst/>
                <a:latin typeface="system-ui"/>
              </a:rPr>
              <a:t> The lender could consider incorporating loan amount into their credit risk assessment models.</a:t>
            </a:r>
            <a:endParaRPr lang="en-US" dirty="0"/>
          </a:p>
        </p:txBody>
      </p:sp>
      <p:pic>
        <p:nvPicPr>
          <p:cNvPr id="5" name="Picture 4" descr="A graph of a comparison between a loan status and a loan status&#10;&#10;Description automatically generated">
            <a:extLst>
              <a:ext uri="{FF2B5EF4-FFF2-40B4-BE49-F238E27FC236}">
                <a16:creationId xmlns:a16="http://schemas.microsoft.com/office/drawing/2014/main" id="{FC00BBEB-76F6-25D6-90E2-DFDB55E30CCE}"/>
              </a:ext>
            </a:extLst>
          </p:cNvPr>
          <p:cNvPicPr>
            <a:picLocks noChangeAspect="1"/>
          </p:cNvPicPr>
          <p:nvPr/>
        </p:nvPicPr>
        <p:blipFill>
          <a:blip r:embed="rId3"/>
          <a:srcRect l="4142" t="2068" r="9827" b="3893"/>
          <a:stretch/>
        </p:blipFill>
        <p:spPr>
          <a:xfrm>
            <a:off x="112395" y="862836"/>
            <a:ext cx="4969063" cy="3850105"/>
          </a:xfrm>
          <a:prstGeom prst="rect">
            <a:avLst/>
          </a:prstGeom>
        </p:spPr>
      </p:pic>
    </p:spTree>
    <p:extLst>
      <p:ext uri="{BB962C8B-B14F-4D97-AF65-F5344CB8AC3E}">
        <p14:creationId xmlns:p14="http://schemas.microsoft.com/office/powerpoint/2010/main" val="14347973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bg>
      <p:bgPr>
        <a:solidFill>
          <a:schemeClr val="lt1"/>
        </a:solidFill>
        <a:effectLst/>
      </p:bgPr>
    </p:bg>
    <p:spTree>
      <p:nvGrpSpPr>
        <p:cNvPr id="1" name="Shape 442"/>
        <p:cNvGrpSpPr/>
        <p:nvPr/>
      </p:nvGrpSpPr>
      <p:grpSpPr>
        <a:xfrm>
          <a:off x="0" y="0"/>
          <a:ext cx="0" cy="0"/>
          <a:chOff x="0" y="0"/>
          <a:chExt cx="0" cy="0"/>
        </a:xfrm>
      </p:grpSpPr>
      <p:sp>
        <p:nvSpPr>
          <p:cNvPr id="443" name="Google Shape;443;p40"/>
          <p:cNvSpPr txBox="1">
            <a:spLocks noGrp="1"/>
          </p:cNvSpPr>
          <p:nvPr>
            <p:ph type="title"/>
          </p:nvPr>
        </p:nvSpPr>
        <p:spPr>
          <a:xfrm>
            <a:off x="2596927" y="106344"/>
            <a:ext cx="7704000" cy="51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Bivariate Analysis</a:t>
            </a:r>
            <a:endParaRPr dirty="0"/>
          </a:p>
        </p:txBody>
      </p:sp>
      <p:sp>
        <p:nvSpPr>
          <p:cNvPr id="4" name="Google Shape;241;p30">
            <a:extLst>
              <a:ext uri="{FF2B5EF4-FFF2-40B4-BE49-F238E27FC236}">
                <a16:creationId xmlns:a16="http://schemas.microsoft.com/office/drawing/2014/main" id="{63CD9BE2-E6A4-E916-9364-CB40AB2627BC}"/>
              </a:ext>
            </a:extLst>
          </p:cNvPr>
          <p:cNvSpPr txBox="1">
            <a:spLocks/>
          </p:cNvSpPr>
          <p:nvPr/>
        </p:nvSpPr>
        <p:spPr>
          <a:xfrm>
            <a:off x="5142641" y="1581293"/>
            <a:ext cx="3863856" cy="2413192"/>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lt1"/>
              </a:buClr>
              <a:buSzPts val="1200"/>
              <a:buFont typeface="Livvic"/>
              <a:buNone/>
              <a:defRPr sz="1400" b="0" i="0" u="none" strike="noStrike" cap="none">
                <a:solidFill>
                  <a:schemeClr val="dk1"/>
                </a:solidFill>
                <a:latin typeface="Livvic"/>
                <a:ea typeface="Livvic"/>
                <a:cs typeface="Livvic"/>
                <a:sym typeface="Livvic"/>
              </a:defRPr>
            </a:lvl1pPr>
            <a:lvl2pPr marL="914400" marR="0" lvl="1"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2pPr>
            <a:lvl3pPr marL="1371600" marR="0" lvl="2"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3pPr>
            <a:lvl4pPr marL="1828800" marR="0" lvl="3"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4pPr>
            <a:lvl5pPr marL="2286000" marR="0" lvl="4"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5pPr>
            <a:lvl6pPr marL="2743200" marR="0" lvl="5"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6pPr>
            <a:lvl7pPr marL="3200400" marR="0" lvl="6"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7pPr>
            <a:lvl8pPr marL="3657600" marR="0" lvl="7"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8pPr>
            <a:lvl9pPr marL="4114800" marR="0" lvl="8"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9pPr>
          </a:lstStyle>
          <a:p>
            <a:pPr algn="l"/>
            <a:endParaRPr lang="en-US" b="1" dirty="0">
              <a:latin typeface="system-ui"/>
            </a:endParaRPr>
          </a:p>
          <a:p>
            <a:pPr algn="just"/>
            <a:r>
              <a:rPr lang="en-US" b="1" i="0" dirty="0">
                <a:effectLst/>
                <a:latin typeface="system-ui"/>
              </a:rPr>
              <a:t>Insights:</a:t>
            </a:r>
            <a:r>
              <a:rPr lang="en-US" b="0" i="0" dirty="0">
                <a:effectLst/>
                <a:latin typeface="Livvic" pitchFamily="2" charset="0"/>
              </a:rPr>
              <a:t> </a:t>
            </a:r>
            <a:r>
              <a:rPr lang="en-US" b="0" i="0" dirty="0">
                <a:effectLst/>
                <a:latin typeface="system-ui"/>
              </a:rPr>
              <a:t>The interquartile range (IQR) and overall spread of the data seem to be similar for both groups. This indicates that the variability in interest rates is comparable between fully paid and charged-off loans.</a:t>
            </a:r>
          </a:p>
          <a:p>
            <a:pPr algn="just"/>
            <a:r>
              <a:rPr lang="en-US" b="1" i="0" dirty="0">
                <a:effectLst/>
                <a:latin typeface="system-ui"/>
              </a:rPr>
              <a:t>Business Sense:</a:t>
            </a:r>
            <a:r>
              <a:rPr lang="en-US" b="0" i="0" dirty="0">
                <a:effectLst/>
                <a:latin typeface="system-ui"/>
              </a:rPr>
              <a:t> The slightly higher median loan amount for defaulters suggests that loan amount might be a contributing factor to default risk.</a:t>
            </a:r>
          </a:p>
          <a:p>
            <a:pPr marL="0" indent="0" algn="just">
              <a:buClr>
                <a:schemeClr val="dk1"/>
              </a:buClr>
              <a:buSzPts val="1100"/>
              <a:buFont typeface="Arial"/>
              <a:buNone/>
            </a:pPr>
            <a:endParaRPr lang="en-US" dirty="0"/>
          </a:p>
        </p:txBody>
      </p:sp>
      <p:pic>
        <p:nvPicPr>
          <p:cNvPr id="3" name="Picture 2" descr="A graph of a graph with blue squares&#10;&#10;Description automatically generated with medium confidence">
            <a:extLst>
              <a:ext uri="{FF2B5EF4-FFF2-40B4-BE49-F238E27FC236}">
                <a16:creationId xmlns:a16="http://schemas.microsoft.com/office/drawing/2014/main" id="{4F2FC80A-F5C4-9A3D-B0AF-10FD6E9FF070}"/>
              </a:ext>
            </a:extLst>
          </p:cNvPr>
          <p:cNvPicPr>
            <a:picLocks noChangeAspect="1"/>
          </p:cNvPicPr>
          <p:nvPr/>
        </p:nvPicPr>
        <p:blipFill>
          <a:blip r:embed="rId3"/>
          <a:srcRect l="3205" t="2068" r="6191" b="3225"/>
          <a:stretch/>
        </p:blipFill>
        <p:spPr>
          <a:xfrm>
            <a:off x="75628" y="1004635"/>
            <a:ext cx="4917271" cy="3828621"/>
          </a:xfrm>
          <a:prstGeom prst="rect">
            <a:avLst/>
          </a:prstGeom>
        </p:spPr>
      </p:pic>
    </p:spTree>
    <p:extLst>
      <p:ext uri="{BB962C8B-B14F-4D97-AF65-F5344CB8AC3E}">
        <p14:creationId xmlns:p14="http://schemas.microsoft.com/office/powerpoint/2010/main" val="7398179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bg>
      <p:bgPr>
        <a:solidFill>
          <a:schemeClr val="lt1"/>
        </a:solidFill>
        <a:effectLst/>
      </p:bgPr>
    </p:bg>
    <p:spTree>
      <p:nvGrpSpPr>
        <p:cNvPr id="1" name="Shape 442"/>
        <p:cNvGrpSpPr/>
        <p:nvPr/>
      </p:nvGrpSpPr>
      <p:grpSpPr>
        <a:xfrm>
          <a:off x="0" y="0"/>
          <a:ext cx="0" cy="0"/>
          <a:chOff x="0" y="0"/>
          <a:chExt cx="0" cy="0"/>
        </a:xfrm>
      </p:grpSpPr>
      <p:sp>
        <p:nvSpPr>
          <p:cNvPr id="443" name="Google Shape;443;p40"/>
          <p:cNvSpPr txBox="1">
            <a:spLocks noGrp="1"/>
          </p:cNvSpPr>
          <p:nvPr>
            <p:ph type="title"/>
          </p:nvPr>
        </p:nvSpPr>
        <p:spPr>
          <a:xfrm>
            <a:off x="2596927" y="106344"/>
            <a:ext cx="7704000" cy="51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Bivariate Analysis</a:t>
            </a:r>
            <a:endParaRPr dirty="0"/>
          </a:p>
        </p:txBody>
      </p:sp>
      <p:sp>
        <p:nvSpPr>
          <p:cNvPr id="4" name="Google Shape;241;p30">
            <a:extLst>
              <a:ext uri="{FF2B5EF4-FFF2-40B4-BE49-F238E27FC236}">
                <a16:creationId xmlns:a16="http://schemas.microsoft.com/office/drawing/2014/main" id="{63CD9BE2-E6A4-E916-9364-CB40AB2627BC}"/>
              </a:ext>
            </a:extLst>
          </p:cNvPr>
          <p:cNvSpPr txBox="1">
            <a:spLocks/>
          </p:cNvSpPr>
          <p:nvPr/>
        </p:nvSpPr>
        <p:spPr>
          <a:xfrm>
            <a:off x="5445149" y="1588167"/>
            <a:ext cx="3561348" cy="2406317"/>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lt1"/>
              </a:buClr>
              <a:buSzPts val="1200"/>
              <a:buFont typeface="Livvic"/>
              <a:buNone/>
              <a:defRPr sz="1400" b="0" i="0" u="none" strike="noStrike" cap="none">
                <a:solidFill>
                  <a:schemeClr val="dk1"/>
                </a:solidFill>
                <a:latin typeface="Livvic"/>
                <a:ea typeface="Livvic"/>
                <a:cs typeface="Livvic"/>
                <a:sym typeface="Livvic"/>
              </a:defRPr>
            </a:lvl1pPr>
            <a:lvl2pPr marL="914400" marR="0" lvl="1"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2pPr>
            <a:lvl3pPr marL="1371600" marR="0" lvl="2"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3pPr>
            <a:lvl4pPr marL="1828800" marR="0" lvl="3"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4pPr>
            <a:lvl5pPr marL="2286000" marR="0" lvl="4"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5pPr>
            <a:lvl6pPr marL="2743200" marR="0" lvl="5"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6pPr>
            <a:lvl7pPr marL="3200400" marR="0" lvl="6"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7pPr>
            <a:lvl8pPr marL="3657600" marR="0" lvl="7"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8pPr>
            <a:lvl9pPr marL="4114800" marR="0" lvl="8"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9pPr>
          </a:lstStyle>
          <a:p>
            <a:pPr algn="just"/>
            <a:endParaRPr lang="en-US" b="1" i="0" dirty="0">
              <a:effectLst/>
              <a:latin typeface="system-ui"/>
            </a:endParaRPr>
          </a:p>
          <a:p>
            <a:pPr algn="just"/>
            <a:r>
              <a:rPr lang="en-US" b="1" i="0" dirty="0">
                <a:effectLst/>
                <a:latin typeface="system-ui"/>
              </a:rPr>
              <a:t>Insights:</a:t>
            </a:r>
            <a:r>
              <a:rPr lang="en-US" b="0" i="0" dirty="0">
                <a:effectLst/>
                <a:latin typeface="system-ui"/>
              </a:rPr>
              <a:t> The boxplot shows that there is a slight overlap between the interest rates for defaulters and non-defaulters across most employment lengths.</a:t>
            </a:r>
          </a:p>
          <a:p>
            <a:pPr algn="just"/>
            <a:endParaRPr lang="en-US" b="0" i="0" dirty="0">
              <a:effectLst/>
              <a:latin typeface="system-ui"/>
            </a:endParaRPr>
          </a:p>
          <a:p>
            <a:pPr algn="just"/>
            <a:r>
              <a:rPr lang="en-US" b="1" i="0" dirty="0">
                <a:effectLst/>
                <a:latin typeface="system-ui"/>
              </a:rPr>
              <a:t>Business Sense:</a:t>
            </a:r>
            <a:r>
              <a:rPr lang="en-US" b="0" i="0" dirty="0">
                <a:effectLst/>
                <a:latin typeface="system-ui"/>
              </a:rPr>
              <a:t> The lender could consider incorporating employment length into their credit risk assessment models, especially if it shows a correlation with other variables.</a:t>
            </a:r>
          </a:p>
          <a:p>
            <a:pPr marL="0" indent="0" algn="just">
              <a:buClr>
                <a:schemeClr val="dk1"/>
              </a:buClr>
              <a:buSzPts val="1100"/>
              <a:buFont typeface="Arial"/>
              <a:buNone/>
            </a:pPr>
            <a:endParaRPr lang="en-US" dirty="0"/>
          </a:p>
        </p:txBody>
      </p:sp>
      <p:pic>
        <p:nvPicPr>
          <p:cNvPr id="9" name="Picture 8">
            <a:extLst>
              <a:ext uri="{FF2B5EF4-FFF2-40B4-BE49-F238E27FC236}">
                <a16:creationId xmlns:a16="http://schemas.microsoft.com/office/drawing/2014/main" id="{C5ACAF19-3113-2893-C10B-E6D4CF3B986E}"/>
              </a:ext>
            </a:extLst>
          </p:cNvPr>
          <p:cNvPicPr>
            <a:picLocks noChangeAspect="1"/>
          </p:cNvPicPr>
          <p:nvPr/>
        </p:nvPicPr>
        <p:blipFill>
          <a:blip r:embed="rId3"/>
          <a:srcRect l="4211"/>
          <a:stretch/>
        </p:blipFill>
        <p:spPr>
          <a:xfrm>
            <a:off x="82502" y="1141116"/>
            <a:ext cx="5287020" cy="3300418"/>
          </a:xfrm>
          <a:prstGeom prst="rect">
            <a:avLst/>
          </a:prstGeom>
        </p:spPr>
      </p:pic>
    </p:spTree>
    <p:extLst>
      <p:ext uri="{BB962C8B-B14F-4D97-AF65-F5344CB8AC3E}">
        <p14:creationId xmlns:p14="http://schemas.microsoft.com/office/powerpoint/2010/main" val="1181339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bg>
      <p:bgPr>
        <a:solidFill>
          <a:schemeClr val="lt1"/>
        </a:solidFill>
        <a:effectLst/>
      </p:bgPr>
    </p:bg>
    <p:spTree>
      <p:nvGrpSpPr>
        <p:cNvPr id="1" name="Shape 442"/>
        <p:cNvGrpSpPr/>
        <p:nvPr/>
      </p:nvGrpSpPr>
      <p:grpSpPr>
        <a:xfrm>
          <a:off x="0" y="0"/>
          <a:ext cx="0" cy="0"/>
          <a:chOff x="0" y="0"/>
          <a:chExt cx="0" cy="0"/>
        </a:xfrm>
      </p:grpSpPr>
      <p:sp>
        <p:nvSpPr>
          <p:cNvPr id="443" name="Google Shape;443;p40"/>
          <p:cNvSpPr txBox="1">
            <a:spLocks noGrp="1"/>
          </p:cNvSpPr>
          <p:nvPr>
            <p:ph type="title"/>
          </p:nvPr>
        </p:nvSpPr>
        <p:spPr>
          <a:xfrm>
            <a:off x="2596927" y="106344"/>
            <a:ext cx="7704000" cy="51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Bivariate Analysis</a:t>
            </a:r>
            <a:endParaRPr dirty="0"/>
          </a:p>
        </p:txBody>
      </p:sp>
      <p:sp>
        <p:nvSpPr>
          <p:cNvPr id="4" name="Google Shape;241;p30">
            <a:extLst>
              <a:ext uri="{FF2B5EF4-FFF2-40B4-BE49-F238E27FC236}">
                <a16:creationId xmlns:a16="http://schemas.microsoft.com/office/drawing/2014/main" id="{63CD9BE2-E6A4-E916-9364-CB40AB2627BC}"/>
              </a:ext>
            </a:extLst>
          </p:cNvPr>
          <p:cNvSpPr txBox="1">
            <a:spLocks/>
          </p:cNvSpPr>
          <p:nvPr/>
        </p:nvSpPr>
        <p:spPr>
          <a:xfrm>
            <a:off x="5548277" y="1299410"/>
            <a:ext cx="3458220" cy="3031957"/>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lt1"/>
              </a:buClr>
              <a:buSzPts val="1200"/>
              <a:buFont typeface="Livvic"/>
              <a:buNone/>
              <a:defRPr sz="1400" b="0" i="0" u="none" strike="noStrike" cap="none">
                <a:solidFill>
                  <a:schemeClr val="dk1"/>
                </a:solidFill>
                <a:latin typeface="Livvic"/>
                <a:ea typeface="Livvic"/>
                <a:cs typeface="Livvic"/>
                <a:sym typeface="Livvic"/>
              </a:defRPr>
            </a:lvl1pPr>
            <a:lvl2pPr marL="914400" marR="0" lvl="1"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2pPr>
            <a:lvl3pPr marL="1371600" marR="0" lvl="2"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3pPr>
            <a:lvl4pPr marL="1828800" marR="0" lvl="3"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4pPr>
            <a:lvl5pPr marL="2286000" marR="0" lvl="4"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5pPr>
            <a:lvl6pPr marL="2743200" marR="0" lvl="5"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6pPr>
            <a:lvl7pPr marL="3200400" marR="0" lvl="6"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7pPr>
            <a:lvl8pPr marL="3657600" marR="0" lvl="7"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8pPr>
            <a:lvl9pPr marL="4114800" marR="0" lvl="8"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9pPr>
          </a:lstStyle>
          <a:p>
            <a:pPr algn="just"/>
            <a:endParaRPr lang="en-US" b="1" i="0" dirty="0">
              <a:effectLst/>
              <a:latin typeface="system-ui"/>
            </a:endParaRPr>
          </a:p>
          <a:p>
            <a:pPr algn="just"/>
            <a:r>
              <a:rPr lang="en-US" b="1" i="0" dirty="0">
                <a:effectLst/>
                <a:latin typeface="system-ui"/>
              </a:rPr>
              <a:t>Insights:</a:t>
            </a:r>
            <a:r>
              <a:rPr lang="en-US" b="0" i="0" dirty="0">
                <a:effectLst/>
                <a:latin typeface="system-ui"/>
              </a:rPr>
              <a:t> The median loan amounts for the "RENT" and "MORTGAGE" categories appear to be higher than for the "OWN" and "OTHER" categories. This suggests that borrowers who are renting or have a mortgage tend to borrow larger amounts.</a:t>
            </a:r>
          </a:p>
          <a:p>
            <a:pPr algn="just"/>
            <a:endParaRPr lang="en-US" b="0" i="0" dirty="0">
              <a:effectLst/>
              <a:latin typeface="system-ui"/>
            </a:endParaRPr>
          </a:p>
          <a:p>
            <a:pPr algn="just"/>
            <a:r>
              <a:rPr lang="en-US" b="1" i="0" dirty="0">
                <a:effectLst/>
                <a:latin typeface="system-ui"/>
              </a:rPr>
              <a:t>Business Sense:</a:t>
            </a:r>
            <a:r>
              <a:rPr lang="en-US" b="0" i="0" dirty="0">
                <a:effectLst/>
                <a:latin typeface="system-ui"/>
              </a:rPr>
              <a:t> The lender could consider incorporating home ownership into their credit risk assessment models, especially if it shows a correlation with other variables.</a:t>
            </a:r>
          </a:p>
          <a:p>
            <a:pPr marL="0" indent="0" algn="just">
              <a:buClr>
                <a:schemeClr val="dk1"/>
              </a:buClr>
              <a:buSzPts val="1100"/>
              <a:buFont typeface="Arial"/>
              <a:buNone/>
            </a:pPr>
            <a:endParaRPr lang="en-US" dirty="0"/>
          </a:p>
        </p:txBody>
      </p:sp>
      <p:pic>
        <p:nvPicPr>
          <p:cNvPr id="5" name="Picture 4">
            <a:extLst>
              <a:ext uri="{FF2B5EF4-FFF2-40B4-BE49-F238E27FC236}">
                <a16:creationId xmlns:a16="http://schemas.microsoft.com/office/drawing/2014/main" id="{A5944265-4F05-5C2B-8E66-9050DDA03DF2}"/>
              </a:ext>
            </a:extLst>
          </p:cNvPr>
          <p:cNvPicPr>
            <a:picLocks noChangeAspect="1"/>
          </p:cNvPicPr>
          <p:nvPr/>
        </p:nvPicPr>
        <p:blipFill>
          <a:blip r:embed="rId3"/>
          <a:srcRect l="3158" t="2999"/>
          <a:stretch/>
        </p:blipFill>
        <p:spPr>
          <a:xfrm>
            <a:off x="50915" y="1216908"/>
            <a:ext cx="5359857" cy="3304609"/>
          </a:xfrm>
          <a:prstGeom prst="rect">
            <a:avLst/>
          </a:prstGeom>
        </p:spPr>
      </p:pic>
    </p:spTree>
    <p:extLst>
      <p:ext uri="{BB962C8B-B14F-4D97-AF65-F5344CB8AC3E}">
        <p14:creationId xmlns:p14="http://schemas.microsoft.com/office/powerpoint/2010/main" val="29013954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bg>
      <p:bgPr>
        <a:solidFill>
          <a:schemeClr val="lt1"/>
        </a:solidFill>
        <a:effectLst/>
      </p:bgPr>
    </p:bg>
    <p:spTree>
      <p:nvGrpSpPr>
        <p:cNvPr id="1" name="Shape 442"/>
        <p:cNvGrpSpPr/>
        <p:nvPr/>
      </p:nvGrpSpPr>
      <p:grpSpPr>
        <a:xfrm>
          <a:off x="0" y="0"/>
          <a:ext cx="0" cy="0"/>
          <a:chOff x="0" y="0"/>
          <a:chExt cx="0" cy="0"/>
        </a:xfrm>
      </p:grpSpPr>
      <p:sp>
        <p:nvSpPr>
          <p:cNvPr id="443" name="Google Shape;443;p40"/>
          <p:cNvSpPr txBox="1">
            <a:spLocks noGrp="1"/>
          </p:cNvSpPr>
          <p:nvPr>
            <p:ph type="title"/>
          </p:nvPr>
        </p:nvSpPr>
        <p:spPr>
          <a:xfrm>
            <a:off x="2596927" y="106344"/>
            <a:ext cx="7704000" cy="51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Bivariate Analysis</a:t>
            </a:r>
            <a:endParaRPr dirty="0"/>
          </a:p>
        </p:txBody>
      </p:sp>
      <p:sp>
        <p:nvSpPr>
          <p:cNvPr id="4" name="Google Shape;241;p30">
            <a:extLst>
              <a:ext uri="{FF2B5EF4-FFF2-40B4-BE49-F238E27FC236}">
                <a16:creationId xmlns:a16="http://schemas.microsoft.com/office/drawing/2014/main" id="{63CD9BE2-E6A4-E916-9364-CB40AB2627BC}"/>
              </a:ext>
            </a:extLst>
          </p:cNvPr>
          <p:cNvSpPr txBox="1">
            <a:spLocks/>
          </p:cNvSpPr>
          <p:nvPr/>
        </p:nvSpPr>
        <p:spPr>
          <a:xfrm>
            <a:off x="5637022" y="1588599"/>
            <a:ext cx="3458220" cy="1966302"/>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lt1"/>
              </a:buClr>
              <a:buSzPts val="1200"/>
              <a:buFont typeface="Livvic"/>
              <a:buNone/>
              <a:defRPr sz="1400" b="0" i="0" u="none" strike="noStrike" cap="none">
                <a:solidFill>
                  <a:schemeClr val="dk1"/>
                </a:solidFill>
                <a:latin typeface="Livvic"/>
                <a:ea typeface="Livvic"/>
                <a:cs typeface="Livvic"/>
                <a:sym typeface="Livvic"/>
              </a:defRPr>
            </a:lvl1pPr>
            <a:lvl2pPr marL="914400" marR="0" lvl="1"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2pPr>
            <a:lvl3pPr marL="1371600" marR="0" lvl="2"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3pPr>
            <a:lvl4pPr marL="1828800" marR="0" lvl="3"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4pPr>
            <a:lvl5pPr marL="2286000" marR="0" lvl="4"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5pPr>
            <a:lvl6pPr marL="2743200" marR="0" lvl="5"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6pPr>
            <a:lvl7pPr marL="3200400" marR="0" lvl="6"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7pPr>
            <a:lvl8pPr marL="3657600" marR="0" lvl="7"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8pPr>
            <a:lvl9pPr marL="4114800" marR="0" lvl="8"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9pPr>
          </a:lstStyle>
          <a:p>
            <a:pPr algn="just"/>
            <a:endParaRPr lang="en-US" b="1" i="0" dirty="0">
              <a:effectLst/>
              <a:latin typeface="system-ui"/>
            </a:endParaRPr>
          </a:p>
          <a:p>
            <a:pPr algn="just"/>
            <a:r>
              <a:rPr lang="en-US" b="1" i="0" dirty="0">
                <a:effectLst/>
                <a:latin typeface="system-ui"/>
              </a:rPr>
              <a:t>Insights:</a:t>
            </a:r>
            <a:r>
              <a:rPr lang="en-US" b="0" i="0" dirty="0">
                <a:effectLst/>
                <a:latin typeface="system-ui"/>
              </a:rPr>
              <a:t> There are some variations in median interest rates across different loan purposes. Some purposes might have consistently higher or lower interest rates compared to others.</a:t>
            </a:r>
          </a:p>
          <a:p>
            <a:pPr algn="just"/>
            <a:r>
              <a:rPr lang="en-US" b="1" i="0" dirty="0">
                <a:effectLst/>
                <a:latin typeface="system-ui"/>
              </a:rPr>
              <a:t>Business Sense:</a:t>
            </a:r>
            <a:r>
              <a:rPr lang="en-US" b="0" i="0" dirty="0">
                <a:effectLst/>
                <a:latin typeface="system-ui"/>
              </a:rPr>
              <a:t> The lender could consider incorporating loan purpose into their credit risk assessment models.</a:t>
            </a:r>
          </a:p>
          <a:p>
            <a:pPr marL="0" indent="0" algn="just">
              <a:buClr>
                <a:schemeClr val="dk1"/>
              </a:buClr>
              <a:buSzPts val="1100"/>
              <a:buFont typeface="Arial"/>
              <a:buNone/>
            </a:pPr>
            <a:endParaRPr lang="en-US" dirty="0"/>
          </a:p>
        </p:txBody>
      </p:sp>
      <p:pic>
        <p:nvPicPr>
          <p:cNvPr id="3" name="Picture 2">
            <a:extLst>
              <a:ext uri="{FF2B5EF4-FFF2-40B4-BE49-F238E27FC236}">
                <a16:creationId xmlns:a16="http://schemas.microsoft.com/office/drawing/2014/main" id="{77E3E15E-E066-0EAD-DB30-2BB4AAF7A446}"/>
              </a:ext>
            </a:extLst>
          </p:cNvPr>
          <p:cNvPicPr>
            <a:picLocks noChangeAspect="1"/>
          </p:cNvPicPr>
          <p:nvPr/>
        </p:nvPicPr>
        <p:blipFill>
          <a:blip r:embed="rId3"/>
          <a:srcRect l="2086"/>
          <a:stretch/>
        </p:blipFill>
        <p:spPr>
          <a:xfrm>
            <a:off x="48758" y="1106905"/>
            <a:ext cx="5499519" cy="3519804"/>
          </a:xfrm>
          <a:prstGeom prst="rect">
            <a:avLst/>
          </a:prstGeom>
        </p:spPr>
      </p:pic>
    </p:spTree>
    <p:extLst>
      <p:ext uri="{BB962C8B-B14F-4D97-AF65-F5344CB8AC3E}">
        <p14:creationId xmlns:p14="http://schemas.microsoft.com/office/powerpoint/2010/main" val="36331048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bg>
      <p:bgPr>
        <a:solidFill>
          <a:schemeClr val="lt1"/>
        </a:solidFill>
        <a:effectLst/>
      </p:bgPr>
    </p:bg>
    <p:spTree>
      <p:nvGrpSpPr>
        <p:cNvPr id="1" name="Shape 442"/>
        <p:cNvGrpSpPr/>
        <p:nvPr/>
      </p:nvGrpSpPr>
      <p:grpSpPr>
        <a:xfrm>
          <a:off x="0" y="0"/>
          <a:ext cx="0" cy="0"/>
          <a:chOff x="0" y="0"/>
          <a:chExt cx="0" cy="0"/>
        </a:xfrm>
      </p:grpSpPr>
      <p:sp>
        <p:nvSpPr>
          <p:cNvPr id="443" name="Google Shape;443;p40"/>
          <p:cNvSpPr txBox="1">
            <a:spLocks noGrp="1"/>
          </p:cNvSpPr>
          <p:nvPr>
            <p:ph type="title"/>
          </p:nvPr>
        </p:nvSpPr>
        <p:spPr>
          <a:xfrm>
            <a:off x="2596927" y="106344"/>
            <a:ext cx="7704000" cy="51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Correlation Analysis</a:t>
            </a:r>
            <a:endParaRPr dirty="0"/>
          </a:p>
        </p:txBody>
      </p:sp>
      <p:sp>
        <p:nvSpPr>
          <p:cNvPr id="4" name="Google Shape;241;p30">
            <a:extLst>
              <a:ext uri="{FF2B5EF4-FFF2-40B4-BE49-F238E27FC236}">
                <a16:creationId xmlns:a16="http://schemas.microsoft.com/office/drawing/2014/main" id="{63CD9BE2-E6A4-E916-9364-CB40AB2627BC}"/>
              </a:ext>
            </a:extLst>
          </p:cNvPr>
          <p:cNvSpPr txBox="1">
            <a:spLocks/>
          </p:cNvSpPr>
          <p:nvPr/>
        </p:nvSpPr>
        <p:spPr>
          <a:xfrm>
            <a:off x="5046388" y="955650"/>
            <a:ext cx="3863856" cy="3572741"/>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lt1"/>
              </a:buClr>
              <a:buSzPts val="1200"/>
              <a:buFont typeface="Livvic"/>
              <a:buNone/>
              <a:defRPr sz="1400" b="0" i="0" u="none" strike="noStrike" cap="none">
                <a:solidFill>
                  <a:schemeClr val="dk1"/>
                </a:solidFill>
                <a:latin typeface="Livvic"/>
                <a:ea typeface="Livvic"/>
                <a:cs typeface="Livvic"/>
                <a:sym typeface="Livvic"/>
              </a:defRPr>
            </a:lvl1pPr>
            <a:lvl2pPr marL="914400" marR="0" lvl="1"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2pPr>
            <a:lvl3pPr marL="1371600" marR="0" lvl="2"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3pPr>
            <a:lvl4pPr marL="1828800" marR="0" lvl="3"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4pPr>
            <a:lvl5pPr marL="2286000" marR="0" lvl="4"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5pPr>
            <a:lvl6pPr marL="2743200" marR="0" lvl="5"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6pPr>
            <a:lvl7pPr marL="3200400" marR="0" lvl="6"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7pPr>
            <a:lvl8pPr marL="3657600" marR="0" lvl="7"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8pPr>
            <a:lvl9pPr marL="4114800" marR="0" lvl="8"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9pPr>
          </a:lstStyle>
          <a:p>
            <a:pPr algn="l"/>
            <a:endParaRPr lang="en-US" b="1" dirty="0">
              <a:latin typeface="system-ui"/>
            </a:endParaRPr>
          </a:p>
          <a:p>
            <a:pPr marL="152400" indent="0" algn="just"/>
            <a:r>
              <a:rPr lang="en-US" sz="1200" b="1" i="0" dirty="0">
                <a:effectLst/>
                <a:latin typeface="system-ui"/>
              </a:rPr>
              <a:t>Insights:</a:t>
            </a:r>
            <a:endParaRPr lang="en-US" sz="1200" b="0" i="0" dirty="0">
              <a:effectLst/>
              <a:latin typeface="system-ui"/>
            </a:endParaRPr>
          </a:p>
          <a:p>
            <a:pPr marL="152400" indent="0" algn="just"/>
            <a:r>
              <a:rPr lang="en-US" sz="1200" b="1" i="0" dirty="0">
                <a:effectLst/>
                <a:latin typeface="system-ui"/>
              </a:rPr>
              <a:t>1.Strong Positive Correlation: </a:t>
            </a:r>
            <a:r>
              <a:rPr lang="en-US" sz="1200" b="0" i="0" dirty="0" err="1">
                <a:effectLst/>
                <a:latin typeface="system-ui"/>
              </a:rPr>
              <a:t>loan_amnt</a:t>
            </a:r>
            <a:r>
              <a:rPr lang="en-US" sz="1200" b="0" i="0" dirty="0">
                <a:effectLst/>
                <a:latin typeface="system-ui"/>
              </a:rPr>
              <a:t> and </a:t>
            </a:r>
            <a:r>
              <a:rPr lang="en-US" sz="1200" b="0" i="0" dirty="0" err="1">
                <a:effectLst/>
                <a:latin typeface="system-ui"/>
              </a:rPr>
              <a:t>annual_inc</a:t>
            </a:r>
            <a:r>
              <a:rPr lang="en-US" sz="1200" b="0" i="0" dirty="0">
                <a:effectLst/>
                <a:latin typeface="system-ui"/>
              </a:rPr>
              <a:t> have a strong positive correlation of 0.43, suggesting that borrowers with higher incomes tend to borrow larger amounts.</a:t>
            </a:r>
          </a:p>
          <a:p>
            <a:pPr marL="152400" indent="0" algn="just"/>
            <a:r>
              <a:rPr lang="en-US" sz="1200" b="1" i="0" dirty="0">
                <a:effectLst/>
                <a:latin typeface="system-ui"/>
              </a:rPr>
              <a:t>2. Weak Positive Correlations: </a:t>
            </a:r>
            <a:r>
              <a:rPr lang="en-US" sz="1200" b="0" i="0" dirty="0">
                <a:effectLst/>
                <a:latin typeface="system-ui"/>
              </a:rPr>
              <a:t>There are weak positive correlations between </a:t>
            </a:r>
            <a:r>
              <a:rPr lang="en-US" sz="1200" b="0" i="0" dirty="0" err="1">
                <a:effectLst/>
                <a:latin typeface="system-ui"/>
              </a:rPr>
              <a:t>loan_amnt</a:t>
            </a:r>
            <a:r>
              <a:rPr lang="en-US" sz="1200" b="0" i="0" dirty="0">
                <a:effectLst/>
                <a:latin typeface="system-ui"/>
              </a:rPr>
              <a:t> and </a:t>
            </a:r>
            <a:r>
              <a:rPr lang="en-US" sz="1200" b="0" i="0" dirty="0" err="1">
                <a:effectLst/>
                <a:latin typeface="system-ui"/>
              </a:rPr>
              <a:t>int_rate</a:t>
            </a:r>
            <a:r>
              <a:rPr lang="en-US" sz="1200" b="0" i="0" dirty="0">
                <a:effectLst/>
                <a:latin typeface="system-ui"/>
              </a:rPr>
              <a:t> (0.3), and between </a:t>
            </a:r>
            <a:r>
              <a:rPr lang="en-US" sz="1200" b="0" i="0" dirty="0" err="1">
                <a:effectLst/>
                <a:latin typeface="system-ui"/>
              </a:rPr>
              <a:t>annual_inc</a:t>
            </a:r>
            <a:r>
              <a:rPr lang="en-US" sz="1200" b="0" i="0" dirty="0">
                <a:effectLst/>
                <a:latin typeface="system-ui"/>
              </a:rPr>
              <a:t> and </a:t>
            </a:r>
            <a:r>
              <a:rPr lang="en-US" sz="1200" b="0" i="0" dirty="0" err="1">
                <a:effectLst/>
                <a:latin typeface="system-ui"/>
              </a:rPr>
              <a:t>int_rate</a:t>
            </a:r>
            <a:r>
              <a:rPr lang="en-US" sz="1200" b="0" i="0" dirty="0">
                <a:effectLst/>
                <a:latin typeface="system-ui"/>
              </a:rPr>
              <a:t> (0.069). This might indicate that borrowers with higher incomes or larger loan amounts could be charged higher interest rates.</a:t>
            </a:r>
          </a:p>
          <a:p>
            <a:pPr marL="152400" indent="0" algn="just"/>
            <a:r>
              <a:rPr lang="en-US" sz="1200" b="1" i="0" dirty="0">
                <a:effectLst/>
                <a:latin typeface="system-ui"/>
              </a:rPr>
              <a:t>3. Negative Correlation: </a:t>
            </a:r>
            <a:r>
              <a:rPr lang="en-US" sz="1200" b="0" i="0" dirty="0" err="1">
                <a:effectLst/>
                <a:latin typeface="system-ui"/>
              </a:rPr>
              <a:t>dti</a:t>
            </a:r>
            <a:r>
              <a:rPr lang="en-US" sz="1200" b="0" i="0" dirty="0">
                <a:effectLst/>
                <a:latin typeface="system-ui"/>
              </a:rPr>
              <a:t> (debt-to-income ratio) and </a:t>
            </a:r>
            <a:r>
              <a:rPr lang="en-US" sz="1200" b="0" i="0" dirty="0" err="1">
                <a:effectLst/>
                <a:latin typeface="system-ui"/>
              </a:rPr>
              <a:t>is_default</a:t>
            </a:r>
            <a:r>
              <a:rPr lang="en-US" sz="1200" b="0" i="0" dirty="0">
                <a:effectLst/>
                <a:latin typeface="system-ui"/>
              </a:rPr>
              <a:t> have a negative correlation of -0.065. This suggests that borrowers with lower debt-to-income ratios might be less likely to default.</a:t>
            </a:r>
          </a:p>
          <a:p>
            <a:pPr marL="152400" indent="0" algn="just"/>
            <a:endParaRPr lang="en-US" sz="1200" b="0" i="0" dirty="0">
              <a:effectLst/>
              <a:latin typeface="system-ui"/>
            </a:endParaRPr>
          </a:p>
          <a:p>
            <a:pPr marL="152400" indent="0" algn="just"/>
            <a:r>
              <a:rPr lang="en-US" sz="1200" b="1" i="0" dirty="0">
                <a:effectLst/>
                <a:latin typeface="system-ui"/>
              </a:rPr>
              <a:t>Business Sense:</a:t>
            </a:r>
            <a:r>
              <a:rPr lang="en-US" sz="1200" b="0" i="0" dirty="0">
                <a:effectLst/>
                <a:latin typeface="system-ui"/>
              </a:rPr>
              <a:t> The lender could consider incorporating </a:t>
            </a:r>
            <a:r>
              <a:rPr lang="en-US" sz="1200" b="0" i="0" dirty="0" err="1">
                <a:effectLst/>
                <a:latin typeface="system-ui"/>
              </a:rPr>
              <a:t>annual_inc</a:t>
            </a:r>
            <a:r>
              <a:rPr lang="en-US" sz="1200" b="0" i="0" dirty="0">
                <a:effectLst/>
                <a:latin typeface="system-ui"/>
              </a:rPr>
              <a:t> and </a:t>
            </a:r>
            <a:r>
              <a:rPr lang="en-US" sz="1200" b="0" i="0" dirty="0" err="1">
                <a:effectLst/>
                <a:latin typeface="system-ui"/>
              </a:rPr>
              <a:t>dti</a:t>
            </a:r>
            <a:r>
              <a:rPr lang="en-US" sz="1200" b="0" i="0" dirty="0">
                <a:effectLst/>
                <a:latin typeface="system-ui"/>
              </a:rPr>
              <a:t> into their credit risk assessment models, as they seem to have some predictive power.</a:t>
            </a:r>
          </a:p>
          <a:p>
            <a:pPr algn="just"/>
            <a:endParaRPr lang="en-US" dirty="0"/>
          </a:p>
        </p:txBody>
      </p:sp>
      <p:pic>
        <p:nvPicPr>
          <p:cNvPr id="5" name="Picture 4">
            <a:extLst>
              <a:ext uri="{FF2B5EF4-FFF2-40B4-BE49-F238E27FC236}">
                <a16:creationId xmlns:a16="http://schemas.microsoft.com/office/drawing/2014/main" id="{71080DB6-37EE-7FF1-53FE-C5DE5BAB6227}"/>
              </a:ext>
            </a:extLst>
          </p:cNvPr>
          <p:cNvPicPr>
            <a:picLocks noChangeAspect="1"/>
          </p:cNvPicPr>
          <p:nvPr/>
        </p:nvPicPr>
        <p:blipFill>
          <a:blip r:embed="rId3"/>
          <a:stretch>
            <a:fillRect/>
          </a:stretch>
        </p:blipFill>
        <p:spPr>
          <a:xfrm>
            <a:off x="0" y="955650"/>
            <a:ext cx="4881636" cy="3410953"/>
          </a:xfrm>
          <a:prstGeom prst="rect">
            <a:avLst/>
          </a:prstGeom>
        </p:spPr>
      </p:pic>
    </p:spTree>
    <p:extLst>
      <p:ext uri="{BB962C8B-B14F-4D97-AF65-F5344CB8AC3E}">
        <p14:creationId xmlns:p14="http://schemas.microsoft.com/office/powerpoint/2010/main" val="10843078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30"/>
          <p:cNvSpPr txBox="1">
            <a:spLocks noGrp="1"/>
          </p:cNvSpPr>
          <p:nvPr>
            <p:ph type="title"/>
          </p:nvPr>
        </p:nvSpPr>
        <p:spPr>
          <a:xfrm>
            <a:off x="1158321" y="0"/>
            <a:ext cx="5490000" cy="1322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Problem Statement</a:t>
            </a:r>
            <a:endParaRPr dirty="0"/>
          </a:p>
        </p:txBody>
      </p:sp>
      <p:sp>
        <p:nvSpPr>
          <p:cNvPr id="241" name="Google Shape;241;p30"/>
          <p:cNvSpPr txBox="1">
            <a:spLocks noGrp="1"/>
          </p:cNvSpPr>
          <p:nvPr>
            <p:ph type="subTitle" idx="1"/>
          </p:nvPr>
        </p:nvSpPr>
        <p:spPr>
          <a:xfrm>
            <a:off x="1275198" y="1322700"/>
            <a:ext cx="6328759" cy="1186857"/>
          </a:xfrm>
          <a:prstGeom prst="rect">
            <a:avLst/>
          </a:prstGeom>
          <a:solidFill>
            <a:schemeClr val="lt2"/>
          </a:solidFill>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US" dirty="0"/>
              <a:t>A large online loan marketplace, facilitating personal loans, business loans,  wants to understand the driving factors (or driver variables) behind loan default, i.e. the variables which are strong indicators of default. </a:t>
            </a:r>
          </a:p>
        </p:txBody>
      </p:sp>
      <p:sp>
        <p:nvSpPr>
          <p:cNvPr id="2" name="Google Shape;240;p30">
            <a:extLst>
              <a:ext uri="{FF2B5EF4-FFF2-40B4-BE49-F238E27FC236}">
                <a16:creationId xmlns:a16="http://schemas.microsoft.com/office/drawing/2014/main" id="{FA25B808-D8E0-B083-9BD7-623CD267ACB7}"/>
              </a:ext>
            </a:extLst>
          </p:cNvPr>
          <p:cNvSpPr txBox="1">
            <a:spLocks/>
          </p:cNvSpPr>
          <p:nvPr/>
        </p:nvSpPr>
        <p:spPr>
          <a:xfrm>
            <a:off x="1158321" y="2104954"/>
            <a:ext cx="7009402" cy="1322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400"/>
              <a:buFont typeface="Poppins"/>
              <a:buNone/>
              <a:defRPr sz="4000" b="1" i="0" u="none" strike="noStrike" cap="none">
                <a:solidFill>
                  <a:schemeClr val="dk1"/>
                </a:solidFill>
                <a:latin typeface="Poppins"/>
                <a:ea typeface="Poppins"/>
                <a:cs typeface="Poppins"/>
                <a:sym typeface="Poppins"/>
              </a:defRPr>
            </a:lvl1pPr>
            <a:lvl2pPr marR="0" lvl="1" algn="l" rtl="0">
              <a:lnSpc>
                <a:spcPct val="100000"/>
              </a:lnSpc>
              <a:spcBef>
                <a:spcPts val="0"/>
              </a:spcBef>
              <a:spcAft>
                <a:spcPts val="0"/>
              </a:spcAft>
              <a:buClr>
                <a:schemeClr val="lt1"/>
              </a:buClr>
              <a:buSzPts val="2400"/>
              <a:buFont typeface="Poppins"/>
              <a:buNone/>
              <a:defRPr sz="2400" b="1" i="0" u="none" strike="noStrike" cap="none">
                <a:solidFill>
                  <a:schemeClr val="lt1"/>
                </a:solidFill>
                <a:latin typeface="Poppins"/>
                <a:ea typeface="Poppins"/>
                <a:cs typeface="Poppins"/>
                <a:sym typeface="Poppins"/>
              </a:defRPr>
            </a:lvl2pPr>
            <a:lvl3pPr marR="0" lvl="2" algn="l" rtl="0">
              <a:lnSpc>
                <a:spcPct val="100000"/>
              </a:lnSpc>
              <a:spcBef>
                <a:spcPts val="0"/>
              </a:spcBef>
              <a:spcAft>
                <a:spcPts val="0"/>
              </a:spcAft>
              <a:buClr>
                <a:schemeClr val="lt1"/>
              </a:buClr>
              <a:buSzPts val="2400"/>
              <a:buFont typeface="Poppins"/>
              <a:buNone/>
              <a:defRPr sz="2400" b="1" i="0" u="none" strike="noStrike" cap="none">
                <a:solidFill>
                  <a:schemeClr val="lt1"/>
                </a:solidFill>
                <a:latin typeface="Poppins"/>
                <a:ea typeface="Poppins"/>
                <a:cs typeface="Poppins"/>
                <a:sym typeface="Poppins"/>
              </a:defRPr>
            </a:lvl3pPr>
            <a:lvl4pPr marR="0" lvl="3" algn="l" rtl="0">
              <a:lnSpc>
                <a:spcPct val="100000"/>
              </a:lnSpc>
              <a:spcBef>
                <a:spcPts val="0"/>
              </a:spcBef>
              <a:spcAft>
                <a:spcPts val="0"/>
              </a:spcAft>
              <a:buClr>
                <a:schemeClr val="lt1"/>
              </a:buClr>
              <a:buSzPts val="2400"/>
              <a:buFont typeface="Poppins"/>
              <a:buNone/>
              <a:defRPr sz="2400" b="1" i="0" u="none" strike="noStrike" cap="none">
                <a:solidFill>
                  <a:schemeClr val="lt1"/>
                </a:solidFill>
                <a:latin typeface="Poppins"/>
                <a:ea typeface="Poppins"/>
                <a:cs typeface="Poppins"/>
                <a:sym typeface="Poppins"/>
              </a:defRPr>
            </a:lvl4pPr>
            <a:lvl5pPr marR="0" lvl="4" algn="l" rtl="0">
              <a:lnSpc>
                <a:spcPct val="100000"/>
              </a:lnSpc>
              <a:spcBef>
                <a:spcPts val="0"/>
              </a:spcBef>
              <a:spcAft>
                <a:spcPts val="0"/>
              </a:spcAft>
              <a:buClr>
                <a:schemeClr val="lt1"/>
              </a:buClr>
              <a:buSzPts val="2400"/>
              <a:buFont typeface="Poppins"/>
              <a:buNone/>
              <a:defRPr sz="2400" b="1" i="0" u="none" strike="noStrike" cap="none">
                <a:solidFill>
                  <a:schemeClr val="lt1"/>
                </a:solidFill>
                <a:latin typeface="Poppins"/>
                <a:ea typeface="Poppins"/>
                <a:cs typeface="Poppins"/>
                <a:sym typeface="Poppins"/>
              </a:defRPr>
            </a:lvl5pPr>
            <a:lvl6pPr marR="0" lvl="5" algn="l" rtl="0">
              <a:lnSpc>
                <a:spcPct val="100000"/>
              </a:lnSpc>
              <a:spcBef>
                <a:spcPts val="0"/>
              </a:spcBef>
              <a:spcAft>
                <a:spcPts val="0"/>
              </a:spcAft>
              <a:buClr>
                <a:schemeClr val="lt1"/>
              </a:buClr>
              <a:buSzPts val="2400"/>
              <a:buFont typeface="Poppins"/>
              <a:buNone/>
              <a:defRPr sz="2400" b="1" i="0" u="none" strike="noStrike" cap="none">
                <a:solidFill>
                  <a:schemeClr val="lt1"/>
                </a:solidFill>
                <a:latin typeface="Poppins"/>
                <a:ea typeface="Poppins"/>
                <a:cs typeface="Poppins"/>
                <a:sym typeface="Poppins"/>
              </a:defRPr>
            </a:lvl6pPr>
            <a:lvl7pPr marR="0" lvl="6" algn="l" rtl="0">
              <a:lnSpc>
                <a:spcPct val="100000"/>
              </a:lnSpc>
              <a:spcBef>
                <a:spcPts val="0"/>
              </a:spcBef>
              <a:spcAft>
                <a:spcPts val="0"/>
              </a:spcAft>
              <a:buClr>
                <a:schemeClr val="lt1"/>
              </a:buClr>
              <a:buSzPts val="2400"/>
              <a:buFont typeface="Poppins"/>
              <a:buNone/>
              <a:defRPr sz="2400" b="1" i="0" u="none" strike="noStrike" cap="none">
                <a:solidFill>
                  <a:schemeClr val="lt1"/>
                </a:solidFill>
                <a:latin typeface="Poppins"/>
                <a:ea typeface="Poppins"/>
                <a:cs typeface="Poppins"/>
                <a:sym typeface="Poppins"/>
              </a:defRPr>
            </a:lvl7pPr>
            <a:lvl8pPr marR="0" lvl="7" algn="l" rtl="0">
              <a:lnSpc>
                <a:spcPct val="100000"/>
              </a:lnSpc>
              <a:spcBef>
                <a:spcPts val="0"/>
              </a:spcBef>
              <a:spcAft>
                <a:spcPts val="0"/>
              </a:spcAft>
              <a:buClr>
                <a:schemeClr val="lt1"/>
              </a:buClr>
              <a:buSzPts val="2400"/>
              <a:buFont typeface="Poppins"/>
              <a:buNone/>
              <a:defRPr sz="2400" b="1" i="0" u="none" strike="noStrike" cap="none">
                <a:solidFill>
                  <a:schemeClr val="lt1"/>
                </a:solidFill>
                <a:latin typeface="Poppins"/>
                <a:ea typeface="Poppins"/>
                <a:cs typeface="Poppins"/>
                <a:sym typeface="Poppins"/>
              </a:defRPr>
            </a:lvl8pPr>
            <a:lvl9pPr marR="0" lvl="8" algn="l" rtl="0">
              <a:lnSpc>
                <a:spcPct val="100000"/>
              </a:lnSpc>
              <a:spcBef>
                <a:spcPts val="0"/>
              </a:spcBef>
              <a:spcAft>
                <a:spcPts val="0"/>
              </a:spcAft>
              <a:buClr>
                <a:schemeClr val="lt1"/>
              </a:buClr>
              <a:buSzPts val="2400"/>
              <a:buFont typeface="Poppins"/>
              <a:buNone/>
              <a:defRPr sz="2400" b="1" i="0" u="none" strike="noStrike" cap="none">
                <a:solidFill>
                  <a:schemeClr val="lt1"/>
                </a:solidFill>
                <a:latin typeface="Poppins"/>
                <a:ea typeface="Poppins"/>
                <a:cs typeface="Poppins"/>
                <a:sym typeface="Poppins"/>
              </a:defRPr>
            </a:lvl9pPr>
          </a:lstStyle>
          <a:p>
            <a:r>
              <a:rPr lang="en-IN" dirty="0"/>
              <a:t>Aim of the Case Study</a:t>
            </a:r>
          </a:p>
        </p:txBody>
      </p:sp>
      <p:sp>
        <p:nvSpPr>
          <p:cNvPr id="3" name="Google Shape;241;p30">
            <a:extLst>
              <a:ext uri="{FF2B5EF4-FFF2-40B4-BE49-F238E27FC236}">
                <a16:creationId xmlns:a16="http://schemas.microsoft.com/office/drawing/2014/main" id="{7D1276A5-5086-C2F7-A503-4C705FE468D9}"/>
              </a:ext>
            </a:extLst>
          </p:cNvPr>
          <p:cNvSpPr txBox="1">
            <a:spLocks/>
          </p:cNvSpPr>
          <p:nvPr/>
        </p:nvSpPr>
        <p:spPr>
          <a:xfrm>
            <a:off x="1275198" y="3499471"/>
            <a:ext cx="6328759" cy="852523"/>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lt1"/>
              </a:buClr>
              <a:buSzPts val="1200"/>
              <a:buFont typeface="Livvic"/>
              <a:buNone/>
              <a:defRPr sz="1400" b="0" i="0" u="none" strike="noStrike" cap="none">
                <a:solidFill>
                  <a:schemeClr val="dk1"/>
                </a:solidFill>
                <a:latin typeface="Livvic"/>
                <a:ea typeface="Livvic"/>
                <a:cs typeface="Livvic"/>
                <a:sym typeface="Livvic"/>
              </a:defRPr>
            </a:lvl1pPr>
            <a:lvl2pPr marL="914400" marR="0" lvl="1"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2pPr>
            <a:lvl3pPr marL="1371600" marR="0" lvl="2"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3pPr>
            <a:lvl4pPr marL="1828800" marR="0" lvl="3"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4pPr>
            <a:lvl5pPr marL="2286000" marR="0" lvl="4"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5pPr>
            <a:lvl6pPr marL="2743200" marR="0" lvl="5"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6pPr>
            <a:lvl7pPr marL="3200400" marR="0" lvl="6"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7pPr>
            <a:lvl8pPr marL="3657600" marR="0" lvl="7"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8pPr>
            <a:lvl9pPr marL="4114800" marR="0" lvl="8"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9pPr>
          </a:lstStyle>
          <a:p>
            <a:pPr marL="0" indent="0">
              <a:buClr>
                <a:schemeClr val="dk1"/>
              </a:buClr>
              <a:buSzPts val="1100"/>
              <a:buFont typeface="Arial"/>
              <a:buNone/>
            </a:pPr>
            <a:r>
              <a:rPr lang="en-US" dirty="0"/>
              <a:t>The aim of the case study is to identify applicants who are likely to default using EDA(Exploratory Data Analysis).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bg>
      <p:bgPr>
        <a:solidFill>
          <a:schemeClr val="lt1"/>
        </a:solidFill>
        <a:effectLst/>
      </p:bgPr>
    </p:bg>
    <p:spTree>
      <p:nvGrpSpPr>
        <p:cNvPr id="1" name="Shape 442"/>
        <p:cNvGrpSpPr/>
        <p:nvPr/>
      </p:nvGrpSpPr>
      <p:grpSpPr>
        <a:xfrm>
          <a:off x="0" y="0"/>
          <a:ext cx="0" cy="0"/>
          <a:chOff x="0" y="0"/>
          <a:chExt cx="0" cy="0"/>
        </a:xfrm>
      </p:grpSpPr>
      <p:sp>
        <p:nvSpPr>
          <p:cNvPr id="443" name="Google Shape;443;p40"/>
          <p:cNvSpPr txBox="1">
            <a:spLocks noGrp="1"/>
          </p:cNvSpPr>
          <p:nvPr>
            <p:ph type="title"/>
          </p:nvPr>
        </p:nvSpPr>
        <p:spPr>
          <a:xfrm>
            <a:off x="3146942" y="126970"/>
            <a:ext cx="7704000" cy="51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Date Analysis</a:t>
            </a:r>
            <a:endParaRPr dirty="0"/>
          </a:p>
        </p:txBody>
      </p:sp>
      <p:sp>
        <p:nvSpPr>
          <p:cNvPr id="4" name="Google Shape;241;p30">
            <a:extLst>
              <a:ext uri="{FF2B5EF4-FFF2-40B4-BE49-F238E27FC236}">
                <a16:creationId xmlns:a16="http://schemas.microsoft.com/office/drawing/2014/main" id="{63CD9BE2-E6A4-E916-9364-CB40AB2627BC}"/>
              </a:ext>
            </a:extLst>
          </p:cNvPr>
          <p:cNvSpPr txBox="1">
            <a:spLocks/>
          </p:cNvSpPr>
          <p:nvPr/>
        </p:nvSpPr>
        <p:spPr>
          <a:xfrm>
            <a:off x="5142641" y="1581293"/>
            <a:ext cx="3863856" cy="2062557"/>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lt1"/>
              </a:buClr>
              <a:buSzPts val="1200"/>
              <a:buFont typeface="Livvic"/>
              <a:buNone/>
              <a:defRPr sz="1400" b="0" i="0" u="none" strike="noStrike" cap="none">
                <a:solidFill>
                  <a:schemeClr val="dk1"/>
                </a:solidFill>
                <a:latin typeface="Livvic"/>
                <a:ea typeface="Livvic"/>
                <a:cs typeface="Livvic"/>
                <a:sym typeface="Livvic"/>
              </a:defRPr>
            </a:lvl1pPr>
            <a:lvl2pPr marL="914400" marR="0" lvl="1"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2pPr>
            <a:lvl3pPr marL="1371600" marR="0" lvl="2"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3pPr>
            <a:lvl4pPr marL="1828800" marR="0" lvl="3"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4pPr>
            <a:lvl5pPr marL="2286000" marR="0" lvl="4"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5pPr>
            <a:lvl6pPr marL="2743200" marR="0" lvl="5"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6pPr>
            <a:lvl7pPr marL="3200400" marR="0" lvl="6"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7pPr>
            <a:lvl8pPr marL="3657600" marR="0" lvl="7"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8pPr>
            <a:lvl9pPr marL="4114800" marR="0" lvl="8"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9pPr>
          </a:lstStyle>
          <a:p>
            <a:pPr algn="l"/>
            <a:endParaRPr lang="en-US" b="1" i="0" dirty="0">
              <a:effectLst/>
              <a:latin typeface="system-ui"/>
            </a:endParaRPr>
          </a:p>
          <a:p>
            <a:pPr algn="just"/>
            <a:r>
              <a:rPr lang="en-US" b="1" i="0" dirty="0">
                <a:effectLst/>
                <a:latin typeface="system-ui"/>
              </a:rPr>
              <a:t>Insights:</a:t>
            </a:r>
            <a:r>
              <a:rPr lang="en-US" b="0" i="0" dirty="0">
                <a:effectLst/>
                <a:latin typeface="system-ui"/>
              </a:rPr>
              <a:t> The default rate appears to have decreased from 2007 to 2009, reached a low point around 2009, and then increased slightly in 2010 and 2011.</a:t>
            </a:r>
          </a:p>
          <a:p>
            <a:pPr algn="just"/>
            <a:endParaRPr lang="en-US" b="0" i="0" dirty="0">
              <a:effectLst/>
              <a:latin typeface="system-ui"/>
            </a:endParaRPr>
          </a:p>
          <a:p>
            <a:pPr algn="just"/>
            <a:r>
              <a:rPr lang="en-US" b="1" i="0" dirty="0">
                <a:effectLst/>
                <a:latin typeface="system-ui"/>
              </a:rPr>
              <a:t>Business Sense:</a:t>
            </a:r>
            <a:r>
              <a:rPr lang="en-US" b="0" i="0" dirty="0">
                <a:effectLst/>
                <a:latin typeface="system-ui"/>
              </a:rPr>
              <a:t> The lender could analyze the factors that contributed to the decline in default rates and incorporate those insights into their product development.</a:t>
            </a:r>
          </a:p>
          <a:p>
            <a:pPr algn="l"/>
            <a:endParaRPr lang="en-US" dirty="0"/>
          </a:p>
        </p:txBody>
      </p:sp>
      <p:pic>
        <p:nvPicPr>
          <p:cNvPr id="7" name="Picture 6" descr="A screen shot of a graph&#10;&#10;Description automatically generated">
            <a:extLst>
              <a:ext uri="{FF2B5EF4-FFF2-40B4-BE49-F238E27FC236}">
                <a16:creationId xmlns:a16="http://schemas.microsoft.com/office/drawing/2014/main" id="{6AB66AD4-78F8-8590-B067-6AC1F330E9D3}"/>
              </a:ext>
            </a:extLst>
          </p:cNvPr>
          <p:cNvPicPr>
            <a:picLocks noChangeAspect="1"/>
          </p:cNvPicPr>
          <p:nvPr/>
        </p:nvPicPr>
        <p:blipFill>
          <a:blip r:embed="rId3"/>
          <a:srcRect l="3503" t="7366" r="10334" b="649"/>
          <a:stretch/>
        </p:blipFill>
        <p:spPr>
          <a:xfrm>
            <a:off x="137503" y="962525"/>
            <a:ext cx="4551375" cy="3471971"/>
          </a:xfrm>
          <a:prstGeom prst="rect">
            <a:avLst/>
          </a:prstGeom>
        </p:spPr>
      </p:pic>
    </p:spTree>
    <p:extLst>
      <p:ext uri="{BB962C8B-B14F-4D97-AF65-F5344CB8AC3E}">
        <p14:creationId xmlns:p14="http://schemas.microsoft.com/office/powerpoint/2010/main" val="35776758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bg>
      <p:bgPr>
        <a:solidFill>
          <a:schemeClr val="lt1"/>
        </a:solidFill>
        <a:effectLst/>
      </p:bgPr>
    </p:bg>
    <p:spTree>
      <p:nvGrpSpPr>
        <p:cNvPr id="1" name="Shape 442"/>
        <p:cNvGrpSpPr/>
        <p:nvPr/>
      </p:nvGrpSpPr>
      <p:grpSpPr>
        <a:xfrm>
          <a:off x="0" y="0"/>
          <a:ext cx="0" cy="0"/>
          <a:chOff x="0" y="0"/>
          <a:chExt cx="0" cy="0"/>
        </a:xfrm>
      </p:grpSpPr>
      <p:sp>
        <p:nvSpPr>
          <p:cNvPr id="443" name="Google Shape;443;p40"/>
          <p:cNvSpPr txBox="1">
            <a:spLocks noGrp="1"/>
          </p:cNvSpPr>
          <p:nvPr>
            <p:ph type="title"/>
          </p:nvPr>
        </p:nvSpPr>
        <p:spPr>
          <a:xfrm>
            <a:off x="3146942" y="126970"/>
            <a:ext cx="7704000" cy="51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Date Analysis</a:t>
            </a:r>
            <a:endParaRPr dirty="0"/>
          </a:p>
        </p:txBody>
      </p:sp>
      <p:sp>
        <p:nvSpPr>
          <p:cNvPr id="4" name="Google Shape;241;p30">
            <a:extLst>
              <a:ext uri="{FF2B5EF4-FFF2-40B4-BE49-F238E27FC236}">
                <a16:creationId xmlns:a16="http://schemas.microsoft.com/office/drawing/2014/main" id="{63CD9BE2-E6A4-E916-9364-CB40AB2627BC}"/>
              </a:ext>
            </a:extLst>
          </p:cNvPr>
          <p:cNvSpPr txBox="1">
            <a:spLocks/>
          </p:cNvSpPr>
          <p:nvPr/>
        </p:nvSpPr>
        <p:spPr>
          <a:xfrm>
            <a:off x="5142641" y="1708884"/>
            <a:ext cx="3863856" cy="2062557"/>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lt1"/>
              </a:buClr>
              <a:buSzPts val="1200"/>
              <a:buFont typeface="Livvic"/>
              <a:buNone/>
              <a:defRPr sz="1400" b="0" i="0" u="none" strike="noStrike" cap="none">
                <a:solidFill>
                  <a:schemeClr val="dk1"/>
                </a:solidFill>
                <a:latin typeface="Livvic"/>
                <a:ea typeface="Livvic"/>
                <a:cs typeface="Livvic"/>
                <a:sym typeface="Livvic"/>
              </a:defRPr>
            </a:lvl1pPr>
            <a:lvl2pPr marL="914400" marR="0" lvl="1"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2pPr>
            <a:lvl3pPr marL="1371600" marR="0" lvl="2"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3pPr>
            <a:lvl4pPr marL="1828800" marR="0" lvl="3"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4pPr>
            <a:lvl5pPr marL="2286000" marR="0" lvl="4"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5pPr>
            <a:lvl6pPr marL="2743200" marR="0" lvl="5"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6pPr>
            <a:lvl7pPr marL="3200400" marR="0" lvl="6"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7pPr>
            <a:lvl8pPr marL="3657600" marR="0" lvl="7"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8pPr>
            <a:lvl9pPr marL="4114800" marR="0" lvl="8"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9pPr>
          </a:lstStyle>
          <a:p>
            <a:pPr algn="l"/>
            <a:endParaRPr lang="en-US" b="1" i="0" dirty="0">
              <a:effectLst/>
              <a:latin typeface="system-ui"/>
            </a:endParaRPr>
          </a:p>
          <a:p>
            <a:pPr algn="just"/>
            <a:r>
              <a:rPr lang="en-US" b="1" i="0" dirty="0">
                <a:effectLst/>
                <a:latin typeface="system-ui"/>
              </a:rPr>
              <a:t>Insights:</a:t>
            </a:r>
            <a:r>
              <a:rPr lang="en-US" b="0" i="0" dirty="0">
                <a:effectLst/>
                <a:latin typeface="system-ui"/>
              </a:rPr>
              <a:t> The number of loans issued generally increases from month 1 to month 12, suggesting a growing trend in lending activity throughout the year.</a:t>
            </a:r>
          </a:p>
          <a:p>
            <a:pPr algn="just"/>
            <a:endParaRPr lang="en-US" b="0" i="0" dirty="0">
              <a:effectLst/>
              <a:latin typeface="system-ui"/>
            </a:endParaRPr>
          </a:p>
          <a:p>
            <a:pPr algn="just"/>
            <a:r>
              <a:rPr lang="en-US" b="1" i="0" dirty="0">
                <a:effectLst/>
                <a:latin typeface="system-ui"/>
              </a:rPr>
              <a:t>Business Sense:</a:t>
            </a:r>
            <a:r>
              <a:rPr lang="en-US" b="0" i="0" dirty="0">
                <a:effectLst/>
                <a:latin typeface="system-ui"/>
              </a:rPr>
              <a:t> The lender could analyze the factors driving the increase in loan demand to identify opportunities for product development or expansion.</a:t>
            </a:r>
          </a:p>
          <a:p>
            <a:pPr algn="l"/>
            <a:endParaRPr lang="en-US" dirty="0"/>
          </a:p>
        </p:txBody>
      </p:sp>
      <p:pic>
        <p:nvPicPr>
          <p:cNvPr id="3" name="Picture 2" descr="A graph of blue lines&#10;&#10;Description automatically generated">
            <a:extLst>
              <a:ext uri="{FF2B5EF4-FFF2-40B4-BE49-F238E27FC236}">
                <a16:creationId xmlns:a16="http://schemas.microsoft.com/office/drawing/2014/main" id="{79F6F99F-47F9-E338-A23C-A8E6D9FFA9CD}"/>
              </a:ext>
            </a:extLst>
          </p:cNvPr>
          <p:cNvPicPr>
            <a:picLocks noChangeAspect="1"/>
          </p:cNvPicPr>
          <p:nvPr/>
        </p:nvPicPr>
        <p:blipFill>
          <a:blip r:embed="rId3"/>
          <a:srcRect l="2496" t="3472"/>
          <a:stretch/>
        </p:blipFill>
        <p:spPr>
          <a:xfrm>
            <a:off x="0" y="1182533"/>
            <a:ext cx="5142641" cy="3249452"/>
          </a:xfrm>
          <a:prstGeom prst="rect">
            <a:avLst/>
          </a:prstGeom>
        </p:spPr>
      </p:pic>
    </p:spTree>
    <p:extLst>
      <p:ext uri="{BB962C8B-B14F-4D97-AF65-F5344CB8AC3E}">
        <p14:creationId xmlns:p14="http://schemas.microsoft.com/office/powerpoint/2010/main" val="21323051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7" name="Google Shape;317;p34"/>
          <p:cNvSpPr txBox="1">
            <a:spLocks noGrp="1"/>
          </p:cNvSpPr>
          <p:nvPr>
            <p:ph type="title"/>
          </p:nvPr>
        </p:nvSpPr>
        <p:spPr>
          <a:xfrm>
            <a:off x="2749290" y="832757"/>
            <a:ext cx="7427098" cy="578376"/>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sz="4400" b="0" dirty="0">
                <a:latin typeface="Poppins Medium"/>
                <a:ea typeface="Poppins Medium"/>
                <a:cs typeface="Poppins Medium"/>
                <a:sym typeface="Poppins Medium"/>
              </a:rPr>
              <a:t>Conclusion</a:t>
            </a:r>
            <a:endParaRPr sz="4400" b="0" dirty="0">
              <a:latin typeface="Poppins Medium"/>
              <a:ea typeface="Poppins Medium"/>
              <a:cs typeface="Poppins Medium"/>
              <a:sym typeface="Poppins Medium"/>
            </a:endParaRPr>
          </a:p>
        </p:txBody>
      </p:sp>
      <p:grpSp>
        <p:nvGrpSpPr>
          <p:cNvPr id="318" name="Google Shape;318;p34"/>
          <p:cNvGrpSpPr/>
          <p:nvPr/>
        </p:nvGrpSpPr>
        <p:grpSpPr>
          <a:xfrm rot="10800000">
            <a:off x="-15421" y="-20376"/>
            <a:ext cx="2284753" cy="1607435"/>
            <a:chOff x="5539150" y="3176875"/>
            <a:chExt cx="2029449" cy="1427308"/>
          </a:xfrm>
        </p:grpSpPr>
        <p:sp>
          <p:nvSpPr>
            <p:cNvPr id="319" name="Google Shape;319;p34"/>
            <p:cNvSpPr/>
            <p:nvPr/>
          </p:nvSpPr>
          <p:spPr>
            <a:xfrm rot="-5400000" flipH="1">
              <a:off x="6844880" y="3880443"/>
              <a:ext cx="849332" cy="598104"/>
            </a:xfrm>
            <a:custGeom>
              <a:avLst/>
              <a:gdLst/>
              <a:ahLst/>
              <a:cxnLst/>
              <a:rect l="l" t="t" r="r" b="b"/>
              <a:pathLst>
                <a:path w="47635" h="23817" extrusionOk="0">
                  <a:moveTo>
                    <a:pt x="1" y="0"/>
                  </a:moveTo>
                  <a:lnTo>
                    <a:pt x="1" y="23817"/>
                  </a:lnTo>
                  <a:lnTo>
                    <a:pt x="47634" y="23817"/>
                  </a:lnTo>
                  <a:lnTo>
                    <a:pt x="47634" y="0"/>
                  </a:lnTo>
                  <a:close/>
                </a:path>
              </a:pathLst>
            </a:custGeom>
            <a:gradFill>
              <a:gsLst>
                <a:gs pos="0">
                  <a:srgbClr val="174B67">
                    <a:alpha val="34901"/>
                  </a:srgbClr>
                </a:gs>
                <a:gs pos="100000">
                  <a:srgbClr val="174B67">
                    <a:alpha val="5882"/>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34"/>
            <p:cNvSpPr/>
            <p:nvPr/>
          </p:nvSpPr>
          <p:spPr>
            <a:xfrm rot="-5400000" flipH="1">
              <a:off x="5541174" y="3174850"/>
              <a:ext cx="1427293" cy="1431342"/>
            </a:xfrm>
            <a:custGeom>
              <a:avLst/>
              <a:gdLst/>
              <a:ahLst/>
              <a:cxnLst/>
              <a:rect l="l" t="t" r="r" b="b"/>
              <a:pathLst>
                <a:path w="23817" h="23817" extrusionOk="0">
                  <a:moveTo>
                    <a:pt x="23817" y="0"/>
                  </a:moveTo>
                  <a:cubicBezTo>
                    <a:pt x="10662" y="0"/>
                    <a:pt x="0" y="10662"/>
                    <a:pt x="0" y="23817"/>
                  </a:cubicBezTo>
                  <a:lnTo>
                    <a:pt x="23817" y="23817"/>
                  </a:lnTo>
                  <a:lnTo>
                    <a:pt x="23817" y="0"/>
                  </a:lnTo>
                  <a:close/>
                </a:path>
              </a:pathLst>
            </a:custGeom>
            <a:gradFill>
              <a:gsLst>
                <a:gs pos="0">
                  <a:srgbClr val="174B67">
                    <a:alpha val="34901"/>
                  </a:srgbClr>
                </a:gs>
                <a:gs pos="100000">
                  <a:srgbClr val="174B67">
                    <a:alpha val="5882"/>
                  </a:srgbClr>
                </a:gs>
              </a:gsLst>
              <a:lin ang="189007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34"/>
            <p:cNvSpPr/>
            <p:nvPr/>
          </p:nvSpPr>
          <p:spPr>
            <a:xfrm rot="-5400000" flipH="1">
              <a:off x="6122188" y="3755881"/>
              <a:ext cx="847111" cy="849493"/>
            </a:xfrm>
            <a:custGeom>
              <a:avLst/>
              <a:gdLst/>
              <a:ahLst/>
              <a:cxnLst/>
              <a:rect l="l" t="t" r="r" b="b"/>
              <a:pathLst>
                <a:path w="23817" h="23817" extrusionOk="0">
                  <a:moveTo>
                    <a:pt x="23817" y="0"/>
                  </a:moveTo>
                  <a:cubicBezTo>
                    <a:pt x="10662" y="0"/>
                    <a:pt x="0" y="10662"/>
                    <a:pt x="0" y="23817"/>
                  </a:cubicBezTo>
                  <a:lnTo>
                    <a:pt x="23817" y="23817"/>
                  </a:lnTo>
                  <a:lnTo>
                    <a:pt x="23817" y="0"/>
                  </a:lnTo>
                  <a:close/>
                </a:path>
              </a:pathLst>
            </a:custGeom>
            <a:gradFill>
              <a:gsLst>
                <a:gs pos="0">
                  <a:srgbClr val="174B67">
                    <a:alpha val="14901"/>
                  </a:srgbClr>
                </a:gs>
                <a:gs pos="100000">
                  <a:srgbClr val="174B67">
                    <a:alpha val="25882"/>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Google Shape;241;p30">
            <a:extLst>
              <a:ext uri="{FF2B5EF4-FFF2-40B4-BE49-F238E27FC236}">
                <a16:creationId xmlns:a16="http://schemas.microsoft.com/office/drawing/2014/main" id="{CA616DD8-4DA9-4C77-D751-34BDD320DD9F}"/>
              </a:ext>
            </a:extLst>
          </p:cNvPr>
          <p:cNvSpPr txBox="1">
            <a:spLocks/>
          </p:cNvSpPr>
          <p:nvPr/>
        </p:nvSpPr>
        <p:spPr>
          <a:xfrm>
            <a:off x="900649" y="1787548"/>
            <a:ext cx="7232697" cy="2261937"/>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lt1"/>
              </a:buClr>
              <a:buSzPts val="1200"/>
              <a:buFont typeface="Livvic"/>
              <a:buNone/>
              <a:defRPr sz="1400" b="0" i="0" u="none" strike="noStrike" cap="none">
                <a:solidFill>
                  <a:schemeClr val="dk1"/>
                </a:solidFill>
                <a:latin typeface="Livvic"/>
                <a:ea typeface="Livvic"/>
                <a:cs typeface="Livvic"/>
                <a:sym typeface="Livvic"/>
              </a:defRPr>
            </a:lvl1pPr>
            <a:lvl2pPr marL="914400" marR="0" lvl="1"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2pPr>
            <a:lvl3pPr marL="1371600" marR="0" lvl="2"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3pPr>
            <a:lvl4pPr marL="1828800" marR="0" lvl="3"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4pPr>
            <a:lvl5pPr marL="2286000" marR="0" lvl="4"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5pPr>
            <a:lvl6pPr marL="2743200" marR="0" lvl="5"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6pPr>
            <a:lvl7pPr marL="3200400" marR="0" lvl="6"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7pPr>
            <a:lvl8pPr marL="3657600" marR="0" lvl="7"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8pPr>
            <a:lvl9pPr marL="4114800" marR="0" lvl="8"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9pPr>
          </a:lstStyle>
          <a:p>
            <a:pPr algn="just"/>
            <a:r>
              <a:rPr lang="en-US" dirty="0"/>
              <a:t>        In this analysis of Lending Club loan data, we aimed to identify the key factors influencing loan defaults through a comprehensive Exploratory Data Analysis (EDA). </a:t>
            </a:r>
          </a:p>
          <a:p>
            <a:pPr algn="just"/>
            <a:endParaRPr lang="en-US" b="1" dirty="0"/>
          </a:p>
          <a:p>
            <a:pPr algn="just"/>
            <a:r>
              <a:rPr lang="en-US" b="1" dirty="0"/>
              <a:t>	</a:t>
            </a:r>
            <a:r>
              <a:rPr lang="en-US" dirty="0"/>
              <a:t>The univariate and segmented univariate analyses revealed that factors such as loan amount, interest rate, employment length, and DTI are critical indicators of loan defaults. Combining these insights in the bivariate analysis further strengthened the findings, confirming that higher-risk borrowers typically took larger, higher-interest loans and had shorter employment histories or higher financial burdens.</a:t>
            </a:r>
            <a:endParaRPr lang="en-US" b="1" dirty="0"/>
          </a:p>
        </p:txBody>
      </p:sp>
    </p:spTree>
    <p:extLst>
      <p:ext uri="{BB962C8B-B14F-4D97-AF65-F5344CB8AC3E}">
        <p14:creationId xmlns:p14="http://schemas.microsoft.com/office/powerpoint/2010/main" val="17373701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7" name="Google Shape;317;p34"/>
          <p:cNvSpPr txBox="1">
            <a:spLocks noGrp="1"/>
          </p:cNvSpPr>
          <p:nvPr>
            <p:ph type="title"/>
          </p:nvPr>
        </p:nvSpPr>
        <p:spPr>
          <a:xfrm>
            <a:off x="1463630" y="0"/>
            <a:ext cx="7427098" cy="1890677"/>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5400" b="0" dirty="0">
                <a:latin typeface="Poppins Medium"/>
                <a:ea typeface="Poppins Medium"/>
                <a:cs typeface="Poppins Medium"/>
                <a:sym typeface="Poppins Medium"/>
              </a:rPr>
              <a:t>Analysis Approach</a:t>
            </a:r>
            <a:endParaRPr sz="5400" b="0" dirty="0">
              <a:latin typeface="Poppins Medium"/>
              <a:ea typeface="Poppins Medium"/>
              <a:cs typeface="Poppins Medium"/>
              <a:sym typeface="Poppins Medium"/>
            </a:endParaRPr>
          </a:p>
        </p:txBody>
      </p:sp>
      <p:grpSp>
        <p:nvGrpSpPr>
          <p:cNvPr id="318" name="Google Shape;318;p34"/>
          <p:cNvGrpSpPr/>
          <p:nvPr/>
        </p:nvGrpSpPr>
        <p:grpSpPr>
          <a:xfrm rot="10800000">
            <a:off x="-15421" y="-20376"/>
            <a:ext cx="2284753" cy="1607435"/>
            <a:chOff x="5539150" y="3176875"/>
            <a:chExt cx="2029449" cy="1427308"/>
          </a:xfrm>
        </p:grpSpPr>
        <p:sp>
          <p:nvSpPr>
            <p:cNvPr id="319" name="Google Shape;319;p34"/>
            <p:cNvSpPr/>
            <p:nvPr/>
          </p:nvSpPr>
          <p:spPr>
            <a:xfrm rot="-5400000" flipH="1">
              <a:off x="6844880" y="3880443"/>
              <a:ext cx="849332" cy="598104"/>
            </a:xfrm>
            <a:custGeom>
              <a:avLst/>
              <a:gdLst/>
              <a:ahLst/>
              <a:cxnLst/>
              <a:rect l="l" t="t" r="r" b="b"/>
              <a:pathLst>
                <a:path w="47635" h="23817" extrusionOk="0">
                  <a:moveTo>
                    <a:pt x="1" y="0"/>
                  </a:moveTo>
                  <a:lnTo>
                    <a:pt x="1" y="23817"/>
                  </a:lnTo>
                  <a:lnTo>
                    <a:pt x="47634" y="23817"/>
                  </a:lnTo>
                  <a:lnTo>
                    <a:pt x="47634" y="0"/>
                  </a:lnTo>
                  <a:close/>
                </a:path>
              </a:pathLst>
            </a:custGeom>
            <a:gradFill>
              <a:gsLst>
                <a:gs pos="0">
                  <a:srgbClr val="174B67">
                    <a:alpha val="34901"/>
                  </a:srgbClr>
                </a:gs>
                <a:gs pos="100000">
                  <a:srgbClr val="174B67">
                    <a:alpha val="5882"/>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34"/>
            <p:cNvSpPr/>
            <p:nvPr/>
          </p:nvSpPr>
          <p:spPr>
            <a:xfrm rot="-5400000" flipH="1">
              <a:off x="5541174" y="3174850"/>
              <a:ext cx="1427293" cy="1431342"/>
            </a:xfrm>
            <a:custGeom>
              <a:avLst/>
              <a:gdLst/>
              <a:ahLst/>
              <a:cxnLst/>
              <a:rect l="l" t="t" r="r" b="b"/>
              <a:pathLst>
                <a:path w="23817" h="23817" extrusionOk="0">
                  <a:moveTo>
                    <a:pt x="23817" y="0"/>
                  </a:moveTo>
                  <a:cubicBezTo>
                    <a:pt x="10662" y="0"/>
                    <a:pt x="0" y="10662"/>
                    <a:pt x="0" y="23817"/>
                  </a:cubicBezTo>
                  <a:lnTo>
                    <a:pt x="23817" y="23817"/>
                  </a:lnTo>
                  <a:lnTo>
                    <a:pt x="23817" y="0"/>
                  </a:lnTo>
                  <a:close/>
                </a:path>
              </a:pathLst>
            </a:custGeom>
            <a:gradFill>
              <a:gsLst>
                <a:gs pos="0">
                  <a:srgbClr val="174B67">
                    <a:alpha val="34901"/>
                  </a:srgbClr>
                </a:gs>
                <a:gs pos="100000">
                  <a:srgbClr val="174B67">
                    <a:alpha val="5882"/>
                  </a:srgbClr>
                </a:gs>
              </a:gsLst>
              <a:lin ang="189007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34"/>
            <p:cNvSpPr/>
            <p:nvPr/>
          </p:nvSpPr>
          <p:spPr>
            <a:xfrm rot="-5400000" flipH="1">
              <a:off x="6122188" y="3755881"/>
              <a:ext cx="847111" cy="849493"/>
            </a:xfrm>
            <a:custGeom>
              <a:avLst/>
              <a:gdLst/>
              <a:ahLst/>
              <a:cxnLst/>
              <a:rect l="l" t="t" r="r" b="b"/>
              <a:pathLst>
                <a:path w="23817" h="23817" extrusionOk="0">
                  <a:moveTo>
                    <a:pt x="23817" y="0"/>
                  </a:moveTo>
                  <a:cubicBezTo>
                    <a:pt x="10662" y="0"/>
                    <a:pt x="0" y="10662"/>
                    <a:pt x="0" y="23817"/>
                  </a:cubicBezTo>
                  <a:lnTo>
                    <a:pt x="23817" y="23817"/>
                  </a:lnTo>
                  <a:lnTo>
                    <a:pt x="23817" y="0"/>
                  </a:lnTo>
                  <a:close/>
                </a:path>
              </a:pathLst>
            </a:custGeom>
            <a:gradFill>
              <a:gsLst>
                <a:gs pos="0">
                  <a:srgbClr val="174B67">
                    <a:alpha val="14901"/>
                  </a:srgbClr>
                </a:gs>
                <a:gs pos="100000">
                  <a:srgbClr val="174B67">
                    <a:alpha val="25882"/>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Google Shape;241;p30">
            <a:extLst>
              <a:ext uri="{FF2B5EF4-FFF2-40B4-BE49-F238E27FC236}">
                <a16:creationId xmlns:a16="http://schemas.microsoft.com/office/drawing/2014/main" id="{CA616DD8-4DA9-4C77-D751-34BDD320DD9F}"/>
              </a:ext>
            </a:extLst>
          </p:cNvPr>
          <p:cNvSpPr txBox="1">
            <a:spLocks/>
          </p:cNvSpPr>
          <p:nvPr/>
        </p:nvSpPr>
        <p:spPr>
          <a:xfrm>
            <a:off x="1395662" y="1388788"/>
            <a:ext cx="6813311" cy="3176336"/>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lt1"/>
              </a:buClr>
              <a:buSzPts val="1200"/>
              <a:buFont typeface="Livvic"/>
              <a:buNone/>
              <a:defRPr sz="1400" b="0" i="0" u="none" strike="noStrike" cap="none">
                <a:solidFill>
                  <a:schemeClr val="dk1"/>
                </a:solidFill>
                <a:latin typeface="Livvic"/>
                <a:ea typeface="Livvic"/>
                <a:cs typeface="Livvic"/>
                <a:sym typeface="Livvic"/>
              </a:defRPr>
            </a:lvl1pPr>
            <a:lvl2pPr marL="914400" marR="0" lvl="1"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2pPr>
            <a:lvl3pPr marL="1371600" marR="0" lvl="2"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3pPr>
            <a:lvl4pPr marL="1828800" marR="0" lvl="3"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4pPr>
            <a:lvl5pPr marL="2286000" marR="0" lvl="4"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5pPr>
            <a:lvl6pPr marL="2743200" marR="0" lvl="5"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6pPr>
            <a:lvl7pPr marL="3200400" marR="0" lvl="6"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7pPr>
            <a:lvl8pPr marL="3657600" marR="0" lvl="7"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8pPr>
            <a:lvl9pPr marL="4114800" marR="0" lvl="8"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9pPr>
          </a:lstStyle>
          <a:p>
            <a:pPr algn="just"/>
            <a:r>
              <a:rPr lang="en-US" b="1" dirty="0"/>
              <a:t>Data Preparation: </a:t>
            </a:r>
            <a:r>
              <a:rPr lang="en-US" dirty="0"/>
              <a:t>Cleaning and preprocessing of the loan data.</a:t>
            </a:r>
          </a:p>
          <a:p>
            <a:pPr algn="just"/>
            <a:endParaRPr lang="en-US" dirty="0"/>
          </a:p>
          <a:p>
            <a:pPr algn="just"/>
            <a:r>
              <a:rPr lang="en-US" b="1" dirty="0"/>
              <a:t>Univariate Analysis: </a:t>
            </a:r>
            <a:r>
              <a:rPr lang="en-US" dirty="0"/>
              <a:t>Investigated individual features such as loan amount, 			   annual income, interest rate, etc.</a:t>
            </a:r>
          </a:p>
          <a:p>
            <a:pPr algn="just"/>
            <a:endParaRPr lang="en-US" dirty="0"/>
          </a:p>
          <a:p>
            <a:pPr algn="just"/>
            <a:r>
              <a:rPr lang="en-US" b="1" dirty="0"/>
              <a:t>Segmented Univariate Analysis: </a:t>
            </a:r>
            <a:r>
              <a:rPr lang="en-US" dirty="0"/>
              <a:t>Analyzing a single variable within different 				     subgroups of a dataset (e.g., Loan Amount 				     segmented by Default Status).</a:t>
            </a:r>
            <a:endParaRPr lang="en-US" b="1" dirty="0"/>
          </a:p>
          <a:p>
            <a:pPr algn="just"/>
            <a:endParaRPr lang="en-US" b="1" dirty="0"/>
          </a:p>
          <a:p>
            <a:pPr algn="just"/>
            <a:r>
              <a:rPr lang="en-US" b="1" dirty="0"/>
              <a:t>Bivariate Analysis: </a:t>
            </a:r>
            <a:r>
              <a:rPr lang="en-US" dirty="0"/>
              <a:t>Examined relationships between pairs of variables (e.g., loan 		status vs. interest rate).</a:t>
            </a:r>
          </a:p>
          <a:p>
            <a:pPr marL="0" indent="0" algn="just">
              <a:buClr>
                <a:schemeClr val="dk1"/>
              </a:buClr>
              <a:buSzPts val="1100"/>
              <a:buFont typeface="Arial"/>
              <a:buNone/>
            </a:pPr>
            <a:endParaRPr lang="en-US" dirty="0"/>
          </a:p>
          <a:p>
            <a:pPr marL="0" indent="0" algn="just">
              <a:buClr>
                <a:schemeClr val="dk1"/>
              </a:buClr>
              <a:buSzPts val="1100"/>
              <a:buFont typeface="Arial"/>
              <a:buNone/>
            </a:pPr>
            <a:r>
              <a:rPr lang="en-US" b="1" dirty="0"/>
              <a:t>    Correlation Analysis: </a:t>
            </a:r>
            <a:r>
              <a:rPr lang="en-US" dirty="0"/>
              <a:t>Measures the strength and direction of the relationship                           		      between variables.</a:t>
            </a:r>
            <a:endParaRPr lang="en-US" b="1"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bg>
      <p:bgPr>
        <a:solidFill>
          <a:schemeClr val="lt1"/>
        </a:solidFill>
        <a:effectLst/>
      </p:bgPr>
    </p:bg>
    <p:spTree>
      <p:nvGrpSpPr>
        <p:cNvPr id="1" name="Shape 442"/>
        <p:cNvGrpSpPr/>
        <p:nvPr/>
      </p:nvGrpSpPr>
      <p:grpSpPr>
        <a:xfrm>
          <a:off x="0" y="0"/>
          <a:ext cx="0" cy="0"/>
          <a:chOff x="0" y="0"/>
          <a:chExt cx="0" cy="0"/>
        </a:xfrm>
      </p:grpSpPr>
      <p:sp>
        <p:nvSpPr>
          <p:cNvPr id="443" name="Google Shape;443;p40"/>
          <p:cNvSpPr txBox="1">
            <a:spLocks noGrp="1"/>
          </p:cNvSpPr>
          <p:nvPr>
            <p:ph type="title"/>
          </p:nvPr>
        </p:nvSpPr>
        <p:spPr>
          <a:xfrm>
            <a:off x="2521300" y="120094"/>
            <a:ext cx="7704000" cy="51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Univariate Analysis</a:t>
            </a:r>
            <a:endParaRPr dirty="0"/>
          </a:p>
        </p:txBody>
      </p:sp>
      <p:pic>
        <p:nvPicPr>
          <p:cNvPr id="3" name="Picture 2" descr="A graph of a graph of a loan&#10;&#10;Description automatically generated with medium confidence">
            <a:extLst>
              <a:ext uri="{FF2B5EF4-FFF2-40B4-BE49-F238E27FC236}">
                <a16:creationId xmlns:a16="http://schemas.microsoft.com/office/drawing/2014/main" id="{92BBF510-64BA-B091-32FE-A9A042093A70}"/>
              </a:ext>
            </a:extLst>
          </p:cNvPr>
          <p:cNvPicPr>
            <a:picLocks noChangeAspect="1"/>
          </p:cNvPicPr>
          <p:nvPr/>
        </p:nvPicPr>
        <p:blipFill>
          <a:blip r:embed="rId3"/>
          <a:srcRect l="4791" t="5100" r="6895" b="3220"/>
          <a:stretch/>
        </p:blipFill>
        <p:spPr>
          <a:xfrm>
            <a:off x="321587" y="845648"/>
            <a:ext cx="5034185" cy="3808855"/>
          </a:xfrm>
          <a:prstGeom prst="rect">
            <a:avLst/>
          </a:prstGeom>
        </p:spPr>
      </p:pic>
      <p:sp>
        <p:nvSpPr>
          <p:cNvPr id="4" name="Google Shape;241;p30">
            <a:extLst>
              <a:ext uri="{FF2B5EF4-FFF2-40B4-BE49-F238E27FC236}">
                <a16:creationId xmlns:a16="http://schemas.microsoft.com/office/drawing/2014/main" id="{63CD9BE2-E6A4-E916-9364-CB40AB2627BC}"/>
              </a:ext>
            </a:extLst>
          </p:cNvPr>
          <p:cNvSpPr txBox="1">
            <a:spLocks/>
          </p:cNvSpPr>
          <p:nvPr/>
        </p:nvSpPr>
        <p:spPr>
          <a:xfrm>
            <a:off x="5448437" y="1581293"/>
            <a:ext cx="3558059" cy="2413192"/>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lt1"/>
              </a:buClr>
              <a:buSzPts val="1200"/>
              <a:buFont typeface="Livvic"/>
              <a:buNone/>
              <a:defRPr sz="1400" b="0" i="0" u="none" strike="noStrike" cap="none">
                <a:solidFill>
                  <a:schemeClr val="dk1"/>
                </a:solidFill>
                <a:latin typeface="Livvic"/>
                <a:ea typeface="Livvic"/>
                <a:cs typeface="Livvic"/>
                <a:sym typeface="Livvic"/>
              </a:defRPr>
            </a:lvl1pPr>
            <a:lvl2pPr marL="914400" marR="0" lvl="1"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2pPr>
            <a:lvl3pPr marL="1371600" marR="0" lvl="2"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3pPr>
            <a:lvl4pPr marL="1828800" marR="0" lvl="3"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4pPr>
            <a:lvl5pPr marL="2286000" marR="0" lvl="4"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5pPr>
            <a:lvl6pPr marL="2743200" marR="0" lvl="5"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6pPr>
            <a:lvl7pPr marL="3200400" marR="0" lvl="6"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7pPr>
            <a:lvl8pPr marL="3657600" marR="0" lvl="7"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8pPr>
            <a:lvl9pPr marL="4114800" marR="0" lvl="8"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9pPr>
          </a:lstStyle>
          <a:p>
            <a:pPr algn="just"/>
            <a:endParaRPr lang="en-US" b="1" i="0" dirty="0">
              <a:effectLst/>
              <a:latin typeface="system-ui"/>
            </a:endParaRPr>
          </a:p>
          <a:p>
            <a:pPr algn="just"/>
            <a:r>
              <a:rPr lang="en-US" b="1" i="0" dirty="0">
                <a:effectLst/>
                <a:latin typeface="system-ui"/>
              </a:rPr>
              <a:t>Insights:</a:t>
            </a:r>
            <a:r>
              <a:rPr lang="en-US" b="0" i="0" dirty="0">
                <a:effectLst/>
                <a:latin typeface="system-ui"/>
              </a:rPr>
              <a:t> The histogram suggests that while most loans are for smaller amounts, there are a significant number of larger loans, indicating a diverse range of borrowing needs.</a:t>
            </a:r>
          </a:p>
          <a:p>
            <a:pPr algn="just"/>
            <a:endParaRPr lang="en-US" b="0" i="0" dirty="0">
              <a:effectLst/>
              <a:latin typeface="system-ui"/>
            </a:endParaRPr>
          </a:p>
          <a:p>
            <a:pPr algn="just"/>
            <a:r>
              <a:rPr lang="en-US" b="1" i="0" dirty="0">
                <a:effectLst/>
                <a:latin typeface="system-ui"/>
              </a:rPr>
              <a:t>Business Sense:</a:t>
            </a:r>
            <a:r>
              <a:rPr lang="en-US" b="0" i="0" dirty="0">
                <a:effectLst/>
                <a:latin typeface="system-ui"/>
              </a:rPr>
              <a:t> The lender might need to adjust their risk assessment models to account for the higher loan amounts, as these could pose higher risks.</a:t>
            </a:r>
          </a:p>
          <a:p>
            <a:pPr marL="0" indent="0" algn="just">
              <a:buClr>
                <a:schemeClr val="dk1"/>
              </a:buClr>
              <a:buSzPts val="1100"/>
              <a:buFont typeface="Arial"/>
              <a:buNone/>
            </a:pP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bg>
      <p:bgPr>
        <a:solidFill>
          <a:schemeClr val="lt1"/>
        </a:solidFill>
        <a:effectLst/>
      </p:bgPr>
    </p:bg>
    <p:spTree>
      <p:nvGrpSpPr>
        <p:cNvPr id="1" name="Shape 442"/>
        <p:cNvGrpSpPr/>
        <p:nvPr/>
      </p:nvGrpSpPr>
      <p:grpSpPr>
        <a:xfrm>
          <a:off x="0" y="0"/>
          <a:ext cx="0" cy="0"/>
          <a:chOff x="0" y="0"/>
          <a:chExt cx="0" cy="0"/>
        </a:xfrm>
      </p:grpSpPr>
      <p:sp>
        <p:nvSpPr>
          <p:cNvPr id="443" name="Google Shape;443;p40"/>
          <p:cNvSpPr txBox="1">
            <a:spLocks noGrp="1"/>
          </p:cNvSpPr>
          <p:nvPr>
            <p:ph type="title"/>
          </p:nvPr>
        </p:nvSpPr>
        <p:spPr>
          <a:xfrm>
            <a:off x="2521300" y="120094"/>
            <a:ext cx="7704000" cy="51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Univariate Analysis</a:t>
            </a:r>
            <a:endParaRPr dirty="0"/>
          </a:p>
        </p:txBody>
      </p:sp>
      <p:sp>
        <p:nvSpPr>
          <p:cNvPr id="4" name="Google Shape;241;p30">
            <a:extLst>
              <a:ext uri="{FF2B5EF4-FFF2-40B4-BE49-F238E27FC236}">
                <a16:creationId xmlns:a16="http://schemas.microsoft.com/office/drawing/2014/main" id="{63CD9BE2-E6A4-E916-9364-CB40AB2627BC}"/>
              </a:ext>
            </a:extLst>
          </p:cNvPr>
          <p:cNvSpPr txBox="1">
            <a:spLocks/>
          </p:cNvSpPr>
          <p:nvPr/>
        </p:nvSpPr>
        <p:spPr>
          <a:xfrm>
            <a:off x="5448437" y="1581293"/>
            <a:ext cx="3558059" cy="2413192"/>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lt1"/>
              </a:buClr>
              <a:buSzPts val="1200"/>
              <a:buFont typeface="Livvic"/>
              <a:buNone/>
              <a:defRPr sz="1400" b="0" i="0" u="none" strike="noStrike" cap="none">
                <a:solidFill>
                  <a:schemeClr val="dk1"/>
                </a:solidFill>
                <a:latin typeface="Livvic"/>
                <a:ea typeface="Livvic"/>
                <a:cs typeface="Livvic"/>
                <a:sym typeface="Livvic"/>
              </a:defRPr>
            </a:lvl1pPr>
            <a:lvl2pPr marL="914400" marR="0" lvl="1"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2pPr>
            <a:lvl3pPr marL="1371600" marR="0" lvl="2"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3pPr>
            <a:lvl4pPr marL="1828800" marR="0" lvl="3"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4pPr>
            <a:lvl5pPr marL="2286000" marR="0" lvl="4"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5pPr>
            <a:lvl6pPr marL="2743200" marR="0" lvl="5"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6pPr>
            <a:lvl7pPr marL="3200400" marR="0" lvl="6"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7pPr>
            <a:lvl8pPr marL="3657600" marR="0" lvl="7"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8pPr>
            <a:lvl9pPr marL="4114800" marR="0" lvl="8"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9pPr>
          </a:lstStyle>
          <a:p>
            <a:pPr algn="just"/>
            <a:endParaRPr lang="en-US" b="1" i="0" dirty="0">
              <a:effectLst/>
              <a:latin typeface="system-ui"/>
            </a:endParaRPr>
          </a:p>
          <a:p>
            <a:pPr algn="just"/>
            <a:r>
              <a:rPr lang="en-US" b="1" i="0" dirty="0">
                <a:effectLst/>
                <a:latin typeface="system-ui"/>
              </a:rPr>
              <a:t>Insights:</a:t>
            </a:r>
            <a:r>
              <a:rPr lang="en-US" b="0" i="0" dirty="0">
                <a:effectLst/>
                <a:latin typeface="system-ui"/>
              </a:rPr>
              <a:t> The histogram suggests that while most loans have interest rates around 12.5%, there is a significant proportion of loans with higher rates.</a:t>
            </a:r>
          </a:p>
          <a:p>
            <a:pPr algn="just"/>
            <a:endParaRPr lang="en-US" b="0" i="0" dirty="0">
              <a:effectLst/>
              <a:latin typeface="system-ui"/>
            </a:endParaRPr>
          </a:p>
          <a:p>
            <a:pPr algn="just"/>
            <a:r>
              <a:rPr lang="en-US" b="1" i="0" dirty="0">
                <a:effectLst/>
                <a:latin typeface="system-ui"/>
              </a:rPr>
              <a:t>Business Sense:</a:t>
            </a:r>
            <a:r>
              <a:rPr lang="en-US" b="0" i="0" dirty="0">
                <a:effectLst/>
                <a:latin typeface="system-ui"/>
              </a:rPr>
              <a:t> Higher interest rates are often associated with higher risk borrowers. The lender should carefully assess the default risk associated with different interest rate segments.</a:t>
            </a:r>
          </a:p>
          <a:p>
            <a:pPr marL="0" indent="0" algn="just">
              <a:buClr>
                <a:schemeClr val="dk1"/>
              </a:buClr>
              <a:buSzPts val="1100"/>
              <a:buFont typeface="Arial"/>
              <a:buNone/>
            </a:pPr>
            <a:endParaRPr lang="en-US" dirty="0"/>
          </a:p>
        </p:txBody>
      </p:sp>
      <p:pic>
        <p:nvPicPr>
          <p:cNvPr id="7" name="Picture 6" descr="A graph of a distribution of interest rate&#10;&#10;Description automatically generated">
            <a:extLst>
              <a:ext uri="{FF2B5EF4-FFF2-40B4-BE49-F238E27FC236}">
                <a16:creationId xmlns:a16="http://schemas.microsoft.com/office/drawing/2014/main" id="{A916B1D2-DF76-F0F9-8DF3-8ABD0F11E5B8}"/>
              </a:ext>
            </a:extLst>
          </p:cNvPr>
          <p:cNvPicPr>
            <a:picLocks noChangeAspect="1"/>
          </p:cNvPicPr>
          <p:nvPr/>
        </p:nvPicPr>
        <p:blipFill>
          <a:blip r:embed="rId3"/>
          <a:srcRect r="8133" b="1256"/>
          <a:stretch/>
        </p:blipFill>
        <p:spPr>
          <a:xfrm>
            <a:off x="75627" y="859398"/>
            <a:ext cx="5245768" cy="3994817"/>
          </a:xfrm>
          <a:prstGeom prst="rect">
            <a:avLst/>
          </a:prstGeom>
        </p:spPr>
      </p:pic>
    </p:spTree>
    <p:extLst>
      <p:ext uri="{BB962C8B-B14F-4D97-AF65-F5344CB8AC3E}">
        <p14:creationId xmlns:p14="http://schemas.microsoft.com/office/powerpoint/2010/main" val="27146318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bg>
      <p:bgPr>
        <a:solidFill>
          <a:schemeClr val="lt1"/>
        </a:solidFill>
        <a:effectLst/>
      </p:bgPr>
    </p:bg>
    <p:spTree>
      <p:nvGrpSpPr>
        <p:cNvPr id="1" name="Shape 442"/>
        <p:cNvGrpSpPr/>
        <p:nvPr/>
      </p:nvGrpSpPr>
      <p:grpSpPr>
        <a:xfrm>
          <a:off x="0" y="0"/>
          <a:ext cx="0" cy="0"/>
          <a:chOff x="0" y="0"/>
          <a:chExt cx="0" cy="0"/>
        </a:xfrm>
      </p:grpSpPr>
      <p:sp>
        <p:nvSpPr>
          <p:cNvPr id="443" name="Google Shape;443;p40"/>
          <p:cNvSpPr txBox="1">
            <a:spLocks noGrp="1"/>
          </p:cNvSpPr>
          <p:nvPr>
            <p:ph type="title"/>
          </p:nvPr>
        </p:nvSpPr>
        <p:spPr>
          <a:xfrm>
            <a:off x="2521300" y="120094"/>
            <a:ext cx="7704000" cy="51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Univariate Analysis</a:t>
            </a:r>
            <a:endParaRPr dirty="0"/>
          </a:p>
        </p:txBody>
      </p:sp>
      <p:sp>
        <p:nvSpPr>
          <p:cNvPr id="4" name="Google Shape;241;p30">
            <a:extLst>
              <a:ext uri="{FF2B5EF4-FFF2-40B4-BE49-F238E27FC236}">
                <a16:creationId xmlns:a16="http://schemas.microsoft.com/office/drawing/2014/main" id="{63CD9BE2-E6A4-E916-9364-CB40AB2627BC}"/>
              </a:ext>
            </a:extLst>
          </p:cNvPr>
          <p:cNvSpPr txBox="1">
            <a:spLocks/>
          </p:cNvSpPr>
          <p:nvPr/>
        </p:nvSpPr>
        <p:spPr>
          <a:xfrm>
            <a:off x="5448437" y="1581293"/>
            <a:ext cx="3558059" cy="2413192"/>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lt1"/>
              </a:buClr>
              <a:buSzPts val="1200"/>
              <a:buFont typeface="Livvic"/>
              <a:buNone/>
              <a:defRPr sz="1400" b="0" i="0" u="none" strike="noStrike" cap="none">
                <a:solidFill>
                  <a:schemeClr val="dk1"/>
                </a:solidFill>
                <a:latin typeface="Livvic"/>
                <a:ea typeface="Livvic"/>
                <a:cs typeface="Livvic"/>
                <a:sym typeface="Livvic"/>
              </a:defRPr>
            </a:lvl1pPr>
            <a:lvl2pPr marL="914400" marR="0" lvl="1"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2pPr>
            <a:lvl3pPr marL="1371600" marR="0" lvl="2"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3pPr>
            <a:lvl4pPr marL="1828800" marR="0" lvl="3"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4pPr>
            <a:lvl5pPr marL="2286000" marR="0" lvl="4"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5pPr>
            <a:lvl6pPr marL="2743200" marR="0" lvl="5"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6pPr>
            <a:lvl7pPr marL="3200400" marR="0" lvl="6"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7pPr>
            <a:lvl8pPr marL="3657600" marR="0" lvl="7"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8pPr>
            <a:lvl9pPr marL="4114800" marR="0" lvl="8"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9pPr>
          </a:lstStyle>
          <a:p>
            <a:pPr algn="just"/>
            <a:endParaRPr lang="en-US" b="1" i="0" dirty="0">
              <a:effectLst/>
              <a:latin typeface="system-ui"/>
            </a:endParaRPr>
          </a:p>
          <a:p>
            <a:pPr algn="just"/>
            <a:r>
              <a:rPr lang="en-US" b="1" i="0" dirty="0">
                <a:effectLst/>
                <a:latin typeface="system-ui"/>
              </a:rPr>
              <a:t>Insights:</a:t>
            </a:r>
            <a:r>
              <a:rPr lang="en-US" b="0" i="0" dirty="0">
                <a:effectLst/>
                <a:latin typeface="system-ui"/>
              </a:rPr>
              <a:t> The histogram suggests that while most borrowers have incomes around 60,000, there is a significant proportion of borrowers with higher incomes.</a:t>
            </a:r>
          </a:p>
          <a:p>
            <a:pPr algn="just"/>
            <a:endParaRPr lang="en-US" b="0" i="0" dirty="0">
              <a:effectLst/>
              <a:latin typeface="system-ui"/>
            </a:endParaRPr>
          </a:p>
          <a:p>
            <a:pPr algn="just"/>
            <a:r>
              <a:rPr lang="en-US" b="1" i="0" dirty="0">
                <a:effectLst/>
                <a:latin typeface="system-ui"/>
              </a:rPr>
              <a:t>Business Sense:</a:t>
            </a:r>
            <a:r>
              <a:rPr lang="en-US" b="0" i="0" dirty="0">
                <a:effectLst/>
                <a:latin typeface="system-ui"/>
              </a:rPr>
              <a:t> Higher income borrowers might have lower default risk. The lender could use income as a factor in their credit risk assessment.</a:t>
            </a:r>
          </a:p>
          <a:p>
            <a:pPr marL="0" indent="0" algn="just">
              <a:buClr>
                <a:schemeClr val="dk1"/>
              </a:buClr>
              <a:buSzPts val="1100"/>
              <a:buFont typeface="Arial"/>
              <a:buNone/>
            </a:pPr>
            <a:endParaRPr lang="en-US" dirty="0"/>
          </a:p>
        </p:txBody>
      </p:sp>
      <p:pic>
        <p:nvPicPr>
          <p:cNvPr id="3" name="Picture 2" descr="A graph of a distribution of income&#10;&#10;Description automatically generated">
            <a:extLst>
              <a:ext uri="{FF2B5EF4-FFF2-40B4-BE49-F238E27FC236}">
                <a16:creationId xmlns:a16="http://schemas.microsoft.com/office/drawing/2014/main" id="{7F2F6EE0-A9A5-8323-8332-1B107EE874FD}"/>
              </a:ext>
            </a:extLst>
          </p:cNvPr>
          <p:cNvPicPr>
            <a:picLocks noChangeAspect="1"/>
          </p:cNvPicPr>
          <p:nvPr/>
        </p:nvPicPr>
        <p:blipFill>
          <a:blip r:embed="rId3"/>
          <a:srcRect l="3925" r="8164" b="1086"/>
          <a:stretch/>
        </p:blipFill>
        <p:spPr>
          <a:xfrm>
            <a:off x="137504" y="790646"/>
            <a:ext cx="5149648" cy="3994485"/>
          </a:xfrm>
          <a:prstGeom prst="rect">
            <a:avLst/>
          </a:prstGeom>
        </p:spPr>
      </p:pic>
    </p:spTree>
    <p:extLst>
      <p:ext uri="{BB962C8B-B14F-4D97-AF65-F5344CB8AC3E}">
        <p14:creationId xmlns:p14="http://schemas.microsoft.com/office/powerpoint/2010/main" val="16590395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bg>
      <p:bgPr>
        <a:solidFill>
          <a:schemeClr val="lt1"/>
        </a:solidFill>
        <a:effectLst/>
      </p:bgPr>
    </p:bg>
    <p:spTree>
      <p:nvGrpSpPr>
        <p:cNvPr id="1" name="Shape 442"/>
        <p:cNvGrpSpPr/>
        <p:nvPr/>
      </p:nvGrpSpPr>
      <p:grpSpPr>
        <a:xfrm>
          <a:off x="0" y="0"/>
          <a:ext cx="0" cy="0"/>
          <a:chOff x="0" y="0"/>
          <a:chExt cx="0" cy="0"/>
        </a:xfrm>
      </p:grpSpPr>
      <p:sp>
        <p:nvSpPr>
          <p:cNvPr id="443" name="Google Shape;443;p40"/>
          <p:cNvSpPr txBox="1">
            <a:spLocks noGrp="1"/>
          </p:cNvSpPr>
          <p:nvPr>
            <p:ph type="title"/>
          </p:nvPr>
        </p:nvSpPr>
        <p:spPr>
          <a:xfrm>
            <a:off x="2521300" y="120094"/>
            <a:ext cx="7704000" cy="51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Univariate Analysis</a:t>
            </a:r>
            <a:endParaRPr dirty="0"/>
          </a:p>
        </p:txBody>
      </p:sp>
      <p:sp>
        <p:nvSpPr>
          <p:cNvPr id="4" name="Google Shape;241;p30">
            <a:extLst>
              <a:ext uri="{FF2B5EF4-FFF2-40B4-BE49-F238E27FC236}">
                <a16:creationId xmlns:a16="http://schemas.microsoft.com/office/drawing/2014/main" id="{63CD9BE2-E6A4-E916-9364-CB40AB2627BC}"/>
              </a:ext>
            </a:extLst>
          </p:cNvPr>
          <p:cNvSpPr txBox="1">
            <a:spLocks/>
          </p:cNvSpPr>
          <p:nvPr/>
        </p:nvSpPr>
        <p:spPr>
          <a:xfrm>
            <a:off x="5293895" y="1581293"/>
            <a:ext cx="3712601" cy="2413192"/>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lt1"/>
              </a:buClr>
              <a:buSzPts val="1200"/>
              <a:buFont typeface="Livvic"/>
              <a:buNone/>
              <a:defRPr sz="1400" b="0" i="0" u="none" strike="noStrike" cap="none">
                <a:solidFill>
                  <a:schemeClr val="dk1"/>
                </a:solidFill>
                <a:latin typeface="Livvic"/>
                <a:ea typeface="Livvic"/>
                <a:cs typeface="Livvic"/>
                <a:sym typeface="Livvic"/>
              </a:defRPr>
            </a:lvl1pPr>
            <a:lvl2pPr marL="914400" marR="0" lvl="1"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2pPr>
            <a:lvl3pPr marL="1371600" marR="0" lvl="2"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3pPr>
            <a:lvl4pPr marL="1828800" marR="0" lvl="3"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4pPr>
            <a:lvl5pPr marL="2286000" marR="0" lvl="4"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5pPr>
            <a:lvl6pPr marL="2743200" marR="0" lvl="5"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6pPr>
            <a:lvl7pPr marL="3200400" marR="0" lvl="6"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7pPr>
            <a:lvl8pPr marL="3657600" marR="0" lvl="7"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8pPr>
            <a:lvl9pPr marL="4114800" marR="0" lvl="8"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9pPr>
          </a:lstStyle>
          <a:p>
            <a:pPr algn="just"/>
            <a:endParaRPr lang="en-US" b="1" i="0" dirty="0">
              <a:effectLst/>
              <a:latin typeface="system-ui"/>
            </a:endParaRPr>
          </a:p>
          <a:p>
            <a:pPr algn="just"/>
            <a:r>
              <a:rPr lang="en-US" b="1" i="0" dirty="0">
                <a:effectLst/>
                <a:latin typeface="system-ui"/>
              </a:rPr>
              <a:t>Insights:</a:t>
            </a:r>
            <a:r>
              <a:rPr lang="en-US" b="0" i="0" dirty="0">
                <a:effectLst/>
                <a:latin typeface="system-ui"/>
              </a:rPr>
              <a:t> The histogram suggests that while most borrowers have debt-to-income ratios around 15, there is a significant proportion of borrowers with higher ratios.</a:t>
            </a:r>
          </a:p>
          <a:p>
            <a:pPr algn="just"/>
            <a:r>
              <a:rPr lang="en-US" b="1" i="0" dirty="0">
                <a:effectLst/>
                <a:latin typeface="system-ui"/>
              </a:rPr>
              <a:t>Business Sense:</a:t>
            </a:r>
            <a:r>
              <a:rPr lang="en-US" b="0" i="0" dirty="0">
                <a:effectLst/>
                <a:latin typeface="system-ui"/>
              </a:rPr>
              <a:t> Higher debt-to-income ratios are often associated with higher default risk. The lender could use debt-to-income ratio as a key factor in their credit risk assessment.</a:t>
            </a:r>
          </a:p>
          <a:p>
            <a:pPr marL="0" indent="0" algn="just">
              <a:buClr>
                <a:schemeClr val="dk1"/>
              </a:buClr>
              <a:buSzPts val="1100"/>
              <a:buFont typeface="Arial"/>
              <a:buNone/>
            </a:pPr>
            <a:endParaRPr lang="en-US" dirty="0"/>
          </a:p>
        </p:txBody>
      </p:sp>
      <p:pic>
        <p:nvPicPr>
          <p:cNvPr id="5" name="Picture 4" descr="A graph of a distribution of debt&#10;&#10;Description automatically generated">
            <a:extLst>
              <a:ext uri="{FF2B5EF4-FFF2-40B4-BE49-F238E27FC236}">
                <a16:creationId xmlns:a16="http://schemas.microsoft.com/office/drawing/2014/main" id="{956AB645-936F-3EAF-AB52-EBDF819E8093}"/>
              </a:ext>
            </a:extLst>
          </p:cNvPr>
          <p:cNvPicPr>
            <a:picLocks noChangeAspect="1"/>
          </p:cNvPicPr>
          <p:nvPr/>
        </p:nvPicPr>
        <p:blipFill>
          <a:blip r:embed="rId3"/>
          <a:srcRect r="5385"/>
          <a:stretch/>
        </p:blipFill>
        <p:spPr>
          <a:xfrm>
            <a:off x="137504" y="852523"/>
            <a:ext cx="5012011" cy="3818796"/>
          </a:xfrm>
          <a:prstGeom prst="rect">
            <a:avLst/>
          </a:prstGeom>
        </p:spPr>
      </p:pic>
    </p:spTree>
    <p:extLst>
      <p:ext uri="{BB962C8B-B14F-4D97-AF65-F5344CB8AC3E}">
        <p14:creationId xmlns:p14="http://schemas.microsoft.com/office/powerpoint/2010/main" val="6804611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bg>
      <p:bgPr>
        <a:solidFill>
          <a:schemeClr val="lt1"/>
        </a:solidFill>
        <a:effectLst/>
      </p:bgPr>
    </p:bg>
    <p:spTree>
      <p:nvGrpSpPr>
        <p:cNvPr id="1" name="Shape 442"/>
        <p:cNvGrpSpPr/>
        <p:nvPr/>
      </p:nvGrpSpPr>
      <p:grpSpPr>
        <a:xfrm>
          <a:off x="0" y="0"/>
          <a:ext cx="0" cy="0"/>
          <a:chOff x="0" y="0"/>
          <a:chExt cx="0" cy="0"/>
        </a:xfrm>
      </p:grpSpPr>
      <p:sp>
        <p:nvSpPr>
          <p:cNvPr id="443" name="Google Shape;443;p40"/>
          <p:cNvSpPr txBox="1">
            <a:spLocks noGrp="1"/>
          </p:cNvSpPr>
          <p:nvPr>
            <p:ph type="title"/>
          </p:nvPr>
        </p:nvSpPr>
        <p:spPr>
          <a:xfrm>
            <a:off x="2521300" y="120094"/>
            <a:ext cx="7704000" cy="51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Univariate Analysis</a:t>
            </a:r>
            <a:endParaRPr dirty="0"/>
          </a:p>
        </p:txBody>
      </p:sp>
      <p:sp>
        <p:nvSpPr>
          <p:cNvPr id="4" name="Google Shape;241;p30">
            <a:extLst>
              <a:ext uri="{FF2B5EF4-FFF2-40B4-BE49-F238E27FC236}">
                <a16:creationId xmlns:a16="http://schemas.microsoft.com/office/drawing/2014/main" id="{63CD9BE2-E6A4-E916-9364-CB40AB2627BC}"/>
              </a:ext>
            </a:extLst>
          </p:cNvPr>
          <p:cNvSpPr txBox="1">
            <a:spLocks/>
          </p:cNvSpPr>
          <p:nvPr/>
        </p:nvSpPr>
        <p:spPr>
          <a:xfrm>
            <a:off x="5287021" y="1581293"/>
            <a:ext cx="3719476" cy="2413192"/>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lt1"/>
              </a:buClr>
              <a:buSzPts val="1200"/>
              <a:buFont typeface="Livvic"/>
              <a:buNone/>
              <a:defRPr sz="1400" b="0" i="0" u="none" strike="noStrike" cap="none">
                <a:solidFill>
                  <a:schemeClr val="dk1"/>
                </a:solidFill>
                <a:latin typeface="Livvic"/>
                <a:ea typeface="Livvic"/>
                <a:cs typeface="Livvic"/>
                <a:sym typeface="Livvic"/>
              </a:defRPr>
            </a:lvl1pPr>
            <a:lvl2pPr marL="914400" marR="0" lvl="1"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2pPr>
            <a:lvl3pPr marL="1371600" marR="0" lvl="2"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3pPr>
            <a:lvl4pPr marL="1828800" marR="0" lvl="3"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4pPr>
            <a:lvl5pPr marL="2286000" marR="0" lvl="4"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5pPr>
            <a:lvl6pPr marL="2743200" marR="0" lvl="5"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6pPr>
            <a:lvl7pPr marL="3200400" marR="0" lvl="6"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7pPr>
            <a:lvl8pPr marL="3657600" marR="0" lvl="7"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8pPr>
            <a:lvl9pPr marL="4114800" marR="0" lvl="8"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9pPr>
          </a:lstStyle>
          <a:p>
            <a:pPr algn="just"/>
            <a:endParaRPr lang="en-US" b="1" i="0" dirty="0">
              <a:effectLst/>
              <a:latin typeface="system-ui"/>
            </a:endParaRPr>
          </a:p>
          <a:p>
            <a:pPr algn="just"/>
            <a:r>
              <a:rPr lang="en-US" b="1" i="0" dirty="0">
                <a:effectLst/>
                <a:latin typeface="system-ui"/>
              </a:rPr>
              <a:t>Insights:</a:t>
            </a:r>
            <a:r>
              <a:rPr lang="en-US" b="0" i="0" dirty="0">
                <a:effectLst/>
                <a:latin typeface="system-ui"/>
              </a:rPr>
              <a:t> The majority of loans are issued with grades B and A, indicating that most borrowers are considered to be in the lower-risk categories.</a:t>
            </a:r>
          </a:p>
          <a:p>
            <a:pPr algn="just"/>
            <a:endParaRPr lang="en-US" b="0" i="0" dirty="0">
              <a:effectLst/>
              <a:latin typeface="system-ui"/>
            </a:endParaRPr>
          </a:p>
          <a:p>
            <a:pPr algn="just"/>
            <a:r>
              <a:rPr lang="en-US" b="1" i="0" dirty="0">
                <a:effectLst/>
                <a:latin typeface="system-ui"/>
              </a:rPr>
              <a:t>Business Sense:</a:t>
            </a:r>
            <a:r>
              <a:rPr lang="en-US" b="0" i="0" dirty="0">
                <a:effectLst/>
                <a:latin typeface="system-ui"/>
              </a:rPr>
              <a:t> To minimize default rates and improve profitability, the lender appears to be focusing on lower-risk borrowers, which could be a strategic decision.</a:t>
            </a:r>
          </a:p>
          <a:p>
            <a:pPr marL="0" indent="0" algn="just">
              <a:buClr>
                <a:schemeClr val="dk1"/>
              </a:buClr>
              <a:buSzPts val="1100"/>
              <a:buFont typeface="Arial"/>
              <a:buNone/>
            </a:pPr>
            <a:endParaRPr lang="en-US" dirty="0"/>
          </a:p>
        </p:txBody>
      </p:sp>
      <p:pic>
        <p:nvPicPr>
          <p:cNvPr id="3" name="Picture 2" descr="A graph of a bar graph&#10;&#10;Description automatically generated with medium confidence">
            <a:extLst>
              <a:ext uri="{FF2B5EF4-FFF2-40B4-BE49-F238E27FC236}">
                <a16:creationId xmlns:a16="http://schemas.microsoft.com/office/drawing/2014/main" id="{DC7EE3B9-00E3-5613-36A3-C6FEB04794B0}"/>
              </a:ext>
            </a:extLst>
          </p:cNvPr>
          <p:cNvPicPr>
            <a:picLocks noChangeAspect="1"/>
          </p:cNvPicPr>
          <p:nvPr/>
        </p:nvPicPr>
        <p:blipFill>
          <a:blip r:embed="rId3"/>
          <a:srcRect l="6244" t="2619" r="8073" b="2254"/>
          <a:stretch/>
        </p:blipFill>
        <p:spPr>
          <a:xfrm>
            <a:off x="185630" y="942855"/>
            <a:ext cx="4929510" cy="3690068"/>
          </a:xfrm>
          <a:prstGeom prst="rect">
            <a:avLst/>
          </a:prstGeom>
        </p:spPr>
      </p:pic>
    </p:spTree>
    <p:extLst>
      <p:ext uri="{BB962C8B-B14F-4D97-AF65-F5344CB8AC3E}">
        <p14:creationId xmlns:p14="http://schemas.microsoft.com/office/powerpoint/2010/main" val="39305204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bg>
      <p:bgPr>
        <a:solidFill>
          <a:schemeClr val="lt1"/>
        </a:solidFill>
        <a:effectLst/>
      </p:bgPr>
    </p:bg>
    <p:spTree>
      <p:nvGrpSpPr>
        <p:cNvPr id="1" name="Shape 442"/>
        <p:cNvGrpSpPr/>
        <p:nvPr/>
      </p:nvGrpSpPr>
      <p:grpSpPr>
        <a:xfrm>
          <a:off x="0" y="0"/>
          <a:ext cx="0" cy="0"/>
          <a:chOff x="0" y="0"/>
          <a:chExt cx="0" cy="0"/>
        </a:xfrm>
      </p:grpSpPr>
      <p:sp>
        <p:nvSpPr>
          <p:cNvPr id="443" name="Google Shape;443;p40"/>
          <p:cNvSpPr txBox="1">
            <a:spLocks noGrp="1"/>
          </p:cNvSpPr>
          <p:nvPr>
            <p:ph type="title"/>
          </p:nvPr>
        </p:nvSpPr>
        <p:spPr>
          <a:xfrm>
            <a:off x="2521300" y="120094"/>
            <a:ext cx="7704000" cy="51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Univariate Analysis</a:t>
            </a:r>
            <a:endParaRPr dirty="0"/>
          </a:p>
        </p:txBody>
      </p:sp>
      <p:sp>
        <p:nvSpPr>
          <p:cNvPr id="4" name="Google Shape;241;p30">
            <a:extLst>
              <a:ext uri="{FF2B5EF4-FFF2-40B4-BE49-F238E27FC236}">
                <a16:creationId xmlns:a16="http://schemas.microsoft.com/office/drawing/2014/main" id="{63CD9BE2-E6A4-E916-9364-CB40AB2627BC}"/>
              </a:ext>
            </a:extLst>
          </p:cNvPr>
          <p:cNvSpPr txBox="1">
            <a:spLocks/>
          </p:cNvSpPr>
          <p:nvPr/>
        </p:nvSpPr>
        <p:spPr>
          <a:xfrm>
            <a:off x="5142641" y="1581293"/>
            <a:ext cx="3863856" cy="2413192"/>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lt1"/>
              </a:buClr>
              <a:buSzPts val="1200"/>
              <a:buFont typeface="Livvic"/>
              <a:buNone/>
              <a:defRPr sz="1400" b="0" i="0" u="none" strike="noStrike" cap="none">
                <a:solidFill>
                  <a:schemeClr val="dk1"/>
                </a:solidFill>
                <a:latin typeface="Livvic"/>
                <a:ea typeface="Livvic"/>
                <a:cs typeface="Livvic"/>
                <a:sym typeface="Livvic"/>
              </a:defRPr>
            </a:lvl1pPr>
            <a:lvl2pPr marL="914400" marR="0" lvl="1"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2pPr>
            <a:lvl3pPr marL="1371600" marR="0" lvl="2"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3pPr>
            <a:lvl4pPr marL="1828800" marR="0" lvl="3"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4pPr>
            <a:lvl5pPr marL="2286000" marR="0" lvl="4"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5pPr>
            <a:lvl6pPr marL="2743200" marR="0" lvl="5"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6pPr>
            <a:lvl7pPr marL="3200400" marR="0" lvl="6"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7pPr>
            <a:lvl8pPr marL="3657600" marR="0" lvl="7"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8pPr>
            <a:lvl9pPr marL="4114800" marR="0" lvl="8"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9pPr>
          </a:lstStyle>
          <a:p>
            <a:pPr algn="just"/>
            <a:endParaRPr lang="en-US" b="1" i="0" dirty="0">
              <a:effectLst/>
              <a:latin typeface="system-ui"/>
            </a:endParaRPr>
          </a:p>
          <a:p>
            <a:pPr algn="just"/>
            <a:r>
              <a:rPr lang="en-US" b="1" i="0" dirty="0">
                <a:effectLst/>
                <a:latin typeface="system-ui"/>
              </a:rPr>
              <a:t>Insights:</a:t>
            </a:r>
            <a:r>
              <a:rPr lang="en-US" b="0" i="0" dirty="0">
                <a:effectLst/>
                <a:latin typeface="system-ui"/>
              </a:rPr>
              <a:t> The majority of borrowers are either renting or have a mortgage. These two categories account for the vast majority of the observations.</a:t>
            </a:r>
          </a:p>
          <a:p>
            <a:pPr algn="just"/>
            <a:endParaRPr lang="en-US" b="0" i="0" dirty="0">
              <a:effectLst/>
              <a:latin typeface="system-ui"/>
            </a:endParaRPr>
          </a:p>
          <a:p>
            <a:pPr algn="just"/>
            <a:r>
              <a:rPr lang="en-US" b="1" i="0" dirty="0">
                <a:effectLst/>
                <a:latin typeface="system-ui"/>
              </a:rPr>
              <a:t>Business Sense:</a:t>
            </a:r>
            <a:r>
              <a:rPr lang="en-US" b="0" i="0" dirty="0">
                <a:effectLst/>
                <a:latin typeface="system-ui"/>
              </a:rPr>
              <a:t> Home ownership might be considered a factor in credit risk assessment, as homeowners might be perceived as more stable and less likely to default.</a:t>
            </a:r>
          </a:p>
          <a:p>
            <a:pPr marL="0" indent="0" algn="just">
              <a:buClr>
                <a:schemeClr val="dk1"/>
              </a:buClr>
              <a:buSzPts val="1100"/>
              <a:buFont typeface="Arial"/>
              <a:buNone/>
            </a:pPr>
            <a:endParaRPr lang="en-US" dirty="0"/>
          </a:p>
        </p:txBody>
      </p:sp>
      <p:pic>
        <p:nvPicPr>
          <p:cNvPr id="5" name="Picture 4" descr="A graph of a home ownership distribution&#10;&#10;Description automatically generated">
            <a:extLst>
              <a:ext uri="{FF2B5EF4-FFF2-40B4-BE49-F238E27FC236}">
                <a16:creationId xmlns:a16="http://schemas.microsoft.com/office/drawing/2014/main" id="{3B5B6005-5B48-A514-B90C-2BDC02964892}"/>
              </a:ext>
            </a:extLst>
          </p:cNvPr>
          <p:cNvPicPr>
            <a:picLocks noChangeAspect="1"/>
          </p:cNvPicPr>
          <p:nvPr/>
        </p:nvPicPr>
        <p:blipFill>
          <a:blip r:embed="rId3"/>
          <a:srcRect l="6936" r="6723"/>
          <a:stretch/>
        </p:blipFill>
        <p:spPr>
          <a:xfrm>
            <a:off x="295633" y="921275"/>
            <a:ext cx="4572000" cy="3994485"/>
          </a:xfrm>
          <a:prstGeom prst="rect">
            <a:avLst/>
          </a:prstGeom>
        </p:spPr>
      </p:pic>
    </p:spTree>
    <p:extLst>
      <p:ext uri="{BB962C8B-B14F-4D97-AF65-F5344CB8AC3E}">
        <p14:creationId xmlns:p14="http://schemas.microsoft.com/office/powerpoint/2010/main" val="623017159"/>
      </p:ext>
    </p:extLst>
  </p:cSld>
  <p:clrMapOvr>
    <a:masterClrMapping/>
  </p:clrMapOvr>
</p:sld>
</file>

<file path=ppt/theme/theme1.xml><?xml version="1.0" encoding="utf-8"?>
<a:theme xmlns:a="http://schemas.openxmlformats.org/drawingml/2006/main" name="Bank Loan Granting Consulting by Slidesgo">
  <a:themeElements>
    <a:clrScheme name="Simple Light">
      <a:dk1>
        <a:srgbClr val="174B67"/>
      </a:dk1>
      <a:lt1>
        <a:srgbClr val="F8F8F8"/>
      </a:lt1>
      <a:dk2>
        <a:srgbClr val="A7BBC7"/>
      </a:dk2>
      <a:lt2>
        <a:srgbClr val="DAE6EC"/>
      </a:lt2>
      <a:accent1>
        <a:srgbClr val="FFFFFF"/>
      </a:accent1>
      <a:accent2>
        <a:srgbClr val="FFFFFF"/>
      </a:accent2>
      <a:accent3>
        <a:srgbClr val="FFFFFF"/>
      </a:accent3>
      <a:accent4>
        <a:srgbClr val="FFFFFF"/>
      </a:accent4>
      <a:accent5>
        <a:srgbClr val="FFFFFF"/>
      </a:accent5>
      <a:accent6>
        <a:srgbClr val="FFFFFF"/>
      </a:accent6>
      <a:hlink>
        <a:srgbClr val="174B6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192</TotalTime>
  <Words>1479</Words>
  <Application>Microsoft Office PowerPoint</Application>
  <PresentationFormat>On-screen Show (16:9)</PresentationFormat>
  <Paragraphs>109</Paragraphs>
  <Slides>22</Slides>
  <Notes>22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Open Sans</vt:lpstr>
      <vt:lpstr>Poppins</vt:lpstr>
      <vt:lpstr>Poppins Medium</vt:lpstr>
      <vt:lpstr>Poppins SemiBold</vt:lpstr>
      <vt:lpstr>system-ui</vt:lpstr>
      <vt:lpstr>Arial</vt:lpstr>
      <vt:lpstr>Livvic</vt:lpstr>
      <vt:lpstr>Bank Loan Granting Consulting by Slidesgo</vt:lpstr>
      <vt:lpstr>Lending Club Case Study</vt:lpstr>
      <vt:lpstr>Problem Statement</vt:lpstr>
      <vt:lpstr>Analysis Approach</vt:lpstr>
      <vt:lpstr>Univariate Analysis</vt:lpstr>
      <vt:lpstr>Univariate Analysis</vt:lpstr>
      <vt:lpstr>Univariate Analysis</vt:lpstr>
      <vt:lpstr>Univariate Analysis</vt:lpstr>
      <vt:lpstr>Univariate Analysis</vt:lpstr>
      <vt:lpstr>Univariate Analysis</vt:lpstr>
      <vt:lpstr>Univariate Analysis</vt:lpstr>
      <vt:lpstr>Segmented Univariate Analysis</vt:lpstr>
      <vt:lpstr>Segmented Univariate Analysis</vt:lpstr>
      <vt:lpstr>Segmented Univariate Analysis</vt:lpstr>
      <vt:lpstr>Bivariate Analysis</vt:lpstr>
      <vt:lpstr>Bivariate Analysis</vt:lpstr>
      <vt:lpstr>Bivariate Analysis</vt:lpstr>
      <vt:lpstr>Bivariate Analysis</vt:lpstr>
      <vt:lpstr>Bivariate Analysis</vt:lpstr>
      <vt:lpstr>Correlation Analysis</vt:lpstr>
      <vt:lpstr>Date Analysis</vt:lpstr>
      <vt:lpstr>Date Analysis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Pritam</dc:creator>
  <cp:lastModifiedBy>Prem Chavan</cp:lastModifiedBy>
  <cp:revision>4</cp:revision>
  <dcterms:modified xsi:type="dcterms:W3CDTF">2024-09-25T08:10:31Z</dcterms:modified>
</cp:coreProperties>
</file>