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7583475" cx="10110775"/>
  <p:notesSz cx="6794500" cy="9906000"/>
  <p:embeddedFontLst>
    <p:embeddedFont>
      <p:font typeface="Arimo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69">
          <p15:clr>
            <a:srgbClr val="A4A3A4"/>
          </p15:clr>
        </p15:guide>
        <p15:guide id="2" orient="horz" pos="4093">
          <p15:clr>
            <a:srgbClr val="A4A3A4"/>
          </p15:clr>
        </p15:guide>
        <p15:guide id="3" orient="horz" pos="1353">
          <p15:clr>
            <a:srgbClr val="A4A3A4"/>
          </p15:clr>
        </p15:guide>
        <p15:guide id="4" orient="horz" pos="4405">
          <p15:clr>
            <a:srgbClr val="A4A3A4"/>
          </p15:clr>
        </p15:guide>
        <p15:guide id="5" orient="horz" pos="589">
          <p15:clr>
            <a:srgbClr val="A4A3A4"/>
          </p15:clr>
        </p15:guide>
        <p15:guide id="6" orient="horz" pos="349">
          <p15:clr>
            <a:srgbClr val="A4A3A4"/>
          </p15:clr>
        </p15:guide>
        <p15:guide id="7" pos="3070">
          <p15:clr>
            <a:srgbClr val="A4A3A4"/>
          </p15:clr>
        </p15:guide>
        <p15:guide id="8" pos="497">
          <p15:clr>
            <a:srgbClr val="A4A3A4"/>
          </p15:clr>
        </p15:guide>
        <p15:guide id="9" pos="3281">
          <p15:clr>
            <a:srgbClr val="A4A3A4"/>
          </p15:clr>
        </p15:guide>
        <p15:guide id="10" pos="6041">
          <p15:clr>
            <a:srgbClr val="A4A3A4"/>
          </p15:clr>
        </p15:guide>
      </p15:sldGuideLst>
    </p:ext>
    <p:ext uri="{2D200454-40CA-4A62-9FC3-DE9A4176ACB9}">
      <p15:notesGuideLst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6" roundtripDataSignature="AMtx7mjb9M5tCW/GGa+p03rmTHYklt0q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15DC5F-A37D-4DCC-8D2D-CD4BF6119074}">
  <a:tblStyle styleId="{1F15DC5F-A37D-4DCC-8D2D-CD4BF611907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AE18734-0370-4A05-8108-A4959A72D2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69" orient="horz"/>
        <p:guide pos="4093" orient="horz"/>
        <p:guide pos="1353" orient="horz"/>
        <p:guide pos="4405" orient="horz"/>
        <p:guide pos="589" orient="horz"/>
        <p:guide pos="349" orient="horz"/>
        <p:guide pos="3070"/>
        <p:guide pos="497"/>
        <p:guide pos="3281"/>
        <p:guide pos="604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Arimo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rim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Arimo-boldItalic.fntdata"/><Relationship Id="rId30" Type="http://schemas.openxmlformats.org/officeDocument/2006/relationships/font" Target="fonts/Arimo-italic.fntdata"/><Relationship Id="rId11" Type="http://schemas.openxmlformats.org/officeDocument/2006/relationships/slide" Target="slides/slide4.xml"/><Relationship Id="rId33" Type="http://schemas.openxmlformats.org/officeDocument/2006/relationships/font" Target="fonts/Nunito-bold.fntdata"/><Relationship Id="rId10" Type="http://schemas.openxmlformats.org/officeDocument/2006/relationships/slide" Target="slides/slide3.xml"/><Relationship Id="rId32" Type="http://schemas.openxmlformats.org/officeDocument/2006/relationships/font" Target="fonts/Nunito-regular.fntdata"/><Relationship Id="rId13" Type="http://schemas.openxmlformats.org/officeDocument/2006/relationships/slide" Target="slides/slide6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5.xml"/><Relationship Id="rId34" Type="http://schemas.openxmlformats.org/officeDocument/2006/relationships/font" Target="fonts/Nunito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customschemas.google.com/relationships/presentationmetadata" Target="meta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2338" y="742950"/>
            <a:ext cx="4949825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9207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 txBox="1"/>
          <p:nvPr>
            <p:ph idx="12" type="sldNum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922338" y="742950"/>
            <a:ext cx="4949825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922338" y="742950"/>
            <a:ext cx="4949825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922338" y="742950"/>
            <a:ext cx="4949825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7012f9ba7_1_5:notes"/>
          <p:cNvSpPr/>
          <p:nvPr>
            <p:ph idx="2" type="sldImg"/>
          </p:nvPr>
        </p:nvSpPr>
        <p:spPr>
          <a:xfrm>
            <a:off x="922338" y="742950"/>
            <a:ext cx="49497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7012f9ba7_1_5:notes"/>
          <p:cNvSpPr txBox="1"/>
          <p:nvPr>
            <p:ph idx="1" type="body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47012f9ba7_1_5:notes"/>
          <p:cNvSpPr txBox="1"/>
          <p:nvPr>
            <p:ph idx="12" type="sldNum"/>
          </p:nvPr>
        </p:nvSpPr>
        <p:spPr>
          <a:xfrm>
            <a:off x="3848100" y="9409113"/>
            <a:ext cx="29448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7012f9ba7_1_12:notes"/>
          <p:cNvSpPr txBox="1"/>
          <p:nvPr>
            <p:ph idx="1" type="body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47012f9ba7_1_12:notes"/>
          <p:cNvSpPr/>
          <p:nvPr>
            <p:ph idx="2" type="sldImg"/>
          </p:nvPr>
        </p:nvSpPr>
        <p:spPr>
          <a:xfrm>
            <a:off x="922338" y="742950"/>
            <a:ext cx="49497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922338" y="742950"/>
            <a:ext cx="4949825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922338" y="742950"/>
            <a:ext cx="4949825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a731756ee_1_1:notes"/>
          <p:cNvSpPr txBox="1"/>
          <p:nvPr>
            <p:ph idx="1" type="body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4a731756ee_1_1:notes"/>
          <p:cNvSpPr/>
          <p:nvPr>
            <p:ph idx="2" type="sldImg"/>
          </p:nvPr>
        </p:nvSpPr>
        <p:spPr>
          <a:xfrm>
            <a:off x="922338" y="742950"/>
            <a:ext cx="49497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d48c7e36_0_78:notes"/>
          <p:cNvSpPr txBox="1"/>
          <p:nvPr>
            <p:ph idx="1" type="body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46d48c7e36_0_78:notes"/>
          <p:cNvSpPr/>
          <p:nvPr>
            <p:ph idx="2" type="sldImg"/>
          </p:nvPr>
        </p:nvSpPr>
        <p:spPr>
          <a:xfrm>
            <a:off x="922338" y="742950"/>
            <a:ext cx="49497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922338" y="742950"/>
            <a:ext cx="4949825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922338" y="742950"/>
            <a:ext cx="4949825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922338" y="742950"/>
            <a:ext cx="4949825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d48c7e36_0_7:notes"/>
          <p:cNvSpPr txBox="1"/>
          <p:nvPr>
            <p:ph idx="1" type="body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46d48c7e36_0_7:notes"/>
          <p:cNvSpPr/>
          <p:nvPr>
            <p:ph idx="2" type="sldImg"/>
          </p:nvPr>
        </p:nvSpPr>
        <p:spPr>
          <a:xfrm>
            <a:off x="922338" y="742950"/>
            <a:ext cx="49497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6d48c7e36_0_14:notes"/>
          <p:cNvSpPr txBox="1"/>
          <p:nvPr>
            <p:ph idx="1" type="body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46d48c7e36_0_14:notes"/>
          <p:cNvSpPr/>
          <p:nvPr>
            <p:ph idx="2" type="sldImg"/>
          </p:nvPr>
        </p:nvSpPr>
        <p:spPr>
          <a:xfrm>
            <a:off x="922338" y="742950"/>
            <a:ext cx="49497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922338" y="742950"/>
            <a:ext cx="4949825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d48c7e36_0_26:notes"/>
          <p:cNvSpPr txBox="1"/>
          <p:nvPr>
            <p:ph idx="1" type="body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46d48c7e36_0_26:notes"/>
          <p:cNvSpPr/>
          <p:nvPr>
            <p:ph idx="2" type="sldImg"/>
          </p:nvPr>
        </p:nvSpPr>
        <p:spPr>
          <a:xfrm>
            <a:off x="922338" y="742950"/>
            <a:ext cx="49497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6d48c7e36_0_40:notes"/>
          <p:cNvSpPr txBox="1"/>
          <p:nvPr>
            <p:ph idx="1" type="body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46d48c7e36_0_40:notes"/>
          <p:cNvSpPr/>
          <p:nvPr>
            <p:ph idx="2" type="sldImg"/>
          </p:nvPr>
        </p:nvSpPr>
        <p:spPr>
          <a:xfrm>
            <a:off x="922338" y="742950"/>
            <a:ext cx="49497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d48c7e36_0_33:notes"/>
          <p:cNvSpPr txBox="1"/>
          <p:nvPr>
            <p:ph idx="1" type="body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46d48c7e36_0_33:notes"/>
          <p:cNvSpPr/>
          <p:nvPr>
            <p:ph idx="2" type="sldImg"/>
          </p:nvPr>
        </p:nvSpPr>
        <p:spPr>
          <a:xfrm>
            <a:off x="922338" y="742950"/>
            <a:ext cx="49497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6d48c7e36_0_51:notes"/>
          <p:cNvSpPr txBox="1"/>
          <p:nvPr>
            <p:ph idx="1" type="body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46d48c7e36_0_51:notes"/>
          <p:cNvSpPr/>
          <p:nvPr>
            <p:ph idx="2" type="sldImg"/>
          </p:nvPr>
        </p:nvSpPr>
        <p:spPr>
          <a:xfrm>
            <a:off x="922338" y="742950"/>
            <a:ext cx="49497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two line subtitle">
  <p:cSld name="1_Title Slide - two line 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ctrTitle"/>
          </p:nvPr>
        </p:nvSpPr>
        <p:spPr>
          <a:xfrm>
            <a:off x="1328361" y="1326558"/>
            <a:ext cx="8242490" cy="1001597"/>
          </a:xfrm>
          <a:prstGeom prst="rect">
            <a:avLst/>
          </a:prstGeom>
          <a:noFill/>
          <a:ln>
            <a:noFill/>
          </a:ln>
        </p:spPr>
        <p:txBody>
          <a:bodyPr anchorCtr="0" anchor="b" bIns="11355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- content areas only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3"/>
          <p:cNvCxnSpPr/>
          <p:nvPr/>
        </p:nvCxnSpPr>
        <p:spPr>
          <a:xfrm rot="10800000">
            <a:off x="541541" y="7042150"/>
            <a:ext cx="8591308" cy="16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23"/>
          <p:cNvSpPr txBox="1"/>
          <p:nvPr>
            <p:ph type="title"/>
          </p:nvPr>
        </p:nvSpPr>
        <p:spPr>
          <a:xfrm>
            <a:off x="539953" y="371273"/>
            <a:ext cx="8487988" cy="756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53945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540508" y="1729456"/>
            <a:ext cx="4334291" cy="4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sz="2000">
                <a:solidFill>
                  <a:srgbClr val="0092D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—"/>
              <a:defRPr b="0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—"/>
              <a:defRPr b="0"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—"/>
              <a:defRPr b="0"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algn="l">
              <a:spcBef>
                <a:spcPts val="30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spcBef>
                <a:spcPts val="20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algn="l">
              <a:spcBef>
                <a:spcPts val="20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algn="l">
              <a:spcBef>
                <a:spcPts val="200"/>
              </a:spcBef>
              <a:spcAft>
                <a:spcPts val="20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64" name="Google Shape;64;p23"/>
          <p:cNvSpPr txBox="1"/>
          <p:nvPr>
            <p:ph idx="2" type="body"/>
          </p:nvPr>
        </p:nvSpPr>
        <p:spPr>
          <a:xfrm>
            <a:off x="5237276" y="1728003"/>
            <a:ext cx="4334291" cy="4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sz="2000">
                <a:solidFill>
                  <a:srgbClr val="0092D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—"/>
              <a:defRPr b="0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—"/>
              <a:defRPr b="0"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—"/>
              <a:defRPr b="0"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algn="l">
              <a:spcBef>
                <a:spcPts val="30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spcBef>
                <a:spcPts val="20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algn="l">
              <a:spcBef>
                <a:spcPts val="20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algn="l">
              <a:spcBef>
                <a:spcPts val="200"/>
              </a:spcBef>
              <a:spcAft>
                <a:spcPts val="20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2065806" y="7444994"/>
            <a:ext cx="231745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- content titles and areas">
  <p:cSld name="Two Content - content titles and area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4"/>
          <p:cNvCxnSpPr/>
          <p:nvPr/>
        </p:nvCxnSpPr>
        <p:spPr>
          <a:xfrm>
            <a:off x="541536" y="2149475"/>
            <a:ext cx="433387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24"/>
          <p:cNvCxnSpPr/>
          <p:nvPr/>
        </p:nvCxnSpPr>
        <p:spPr>
          <a:xfrm>
            <a:off x="5236971" y="2149475"/>
            <a:ext cx="433387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24"/>
          <p:cNvCxnSpPr/>
          <p:nvPr/>
        </p:nvCxnSpPr>
        <p:spPr>
          <a:xfrm rot="10800000">
            <a:off x="541541" y="7042150"/>
            <a:ext cx="8624761" cy="16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" name="Google Shape;71;p24"/>
          <p:cNvGrpSpPr/>
          <p:nvPr/>
        </p:nvGrpSpPr>
        <p:grpSpPr>
          <a:xfrm>
            <a:off x="2" y="7042166"/>
            <a:ext cx="1676564" cy="542925"/>
            <a:chOff x="1" y="7040563"/>
            <a:chExt cx="1670364" cy="542925"/>
          </a:xfrm>
        </p:grpSpPr>
        <p:sp>
          <p:nvSpPr>
            <p:cNvPr id="72" name="Google Shape;72;p24"/>
            <p:cNvSpPr txBox="1"/>
            <p:nvPr/>
          </p:nvSpPr>
          <p:spPr>
            <a:xfrm>
              <a:off x="1" y="7212339"/>
              <a:ext cx="1491492" cy="371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230400" lIns="53640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0092D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Human Resources</a:t>
              </a:r>
              <a:endParaRPr/>
            </a:p>
          </p:txBody>
        </p:sp>
        <p:sp>
          <p:nvSpPr>
            <p:cNvPr id="73" name="Google Shape;73;p24"/>
            <p:cNvSpPr txBox="1"/>
            <p:nvPr/>
          </p:nvSpPr>
          <p:spPr>
            <a:xfrm>
              <a:off x="1" y="7040563"/>
              <a:ext cx="1670364" cy="178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536400" spcFirstLastPara="1" rIns="0" wrap="square" tIns="396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0018A8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Deutsche Bank Group</a:t>
              </a:r>
              <a:endParaRPr/>
            </a:p>
          </p:txBody>
        </p:sp>
      </p:grpSp>
      <p:sp>
        <p:nvSpPr>
          <p:cNvPr id="74" name="Google Shape;74;p24"/>
          <p:cNvSpPr txBox="1"/>
          <p:nvPr>
            <p:ph type="title"/>
          </p:nvPr>
        </p:nvSpPr>
        <p:spPr>
          <a:xfrm>
            <a:off x="539953" y="504005"/>
            <a:ext cx="8487988" cy="756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53945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" type="body"/>
          </p:nvPr>
        </p:nvSpPr>
        <p:spPr>
          <a:xfrm>
            <a:off x="541795" y="2149202"/>
            <a:ext cx="4334291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sz="2000">
                <a:solidFill>
                  <a:srgbClr val="0092D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—"/>
              <a:defRPr b="0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—"/>
              <a:defRPr b="0"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—"/>
              <a:defRPr b="0"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algn="l">
              <a:spcBef>
                <a:spcPts val="30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spcBef>
                <a:spcPts val="20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algn="l">
              <a:spcBef>
                <a:spcPts val="20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algn="l">
              <a:spcBef>
                <a:spcPts val="200"/>
              </a:spcBef>
              <a:spcAft>
                <a:spcPts val="20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76" name="Google Shape;76;p24"/>
          <p:cNvSpPr txBox="1"/>
          <p:nvPr>
            <p:ph idx="2" type="body"/>
          </p:nvPr>
        </p:nvSpPr>
        <p:spPr>
          <a:xfrm>
            <a:off x="5237276" y="2149202"/>
            <a:ext cx="4334291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sz="2000">
                <a:solidFill>
                  <a:srgbClr val="0092D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—"/>
              <a:defRPr b="0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—"/>
              <a:defRPr b="0"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—"/>
              <a:defRPr b="0"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algn="l">
              <a:spcBef>
                <a:spcPts val="30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spcBef>
                <a:spcPts val="20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algn="l">
              <a:spcBef>
                <a:spcPts val="20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algn="l">
              <a:spcBef>
                <a:spcPts val="200"/>
              </a:spcBef>
              <a:spcAft>
                <a:spcPts val="20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77" name="Google Shape;77;p24"/>
          <p:cNvSpPr txBox="1"/>
          <p:nvPr>
            <p:ph idx="3" type="body"/>
          </p:nvPr>
        </p:nvSpPr>
        <p:spPr>
          <a:xfrm>
            <a:off x="541795" y="1730377"/>
            <a:ext cx="4334291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25" lIns="0" spcFirstLastPara="1" rIns="0" wrap="square" tIns="3595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4" type="body"/>
          </p:nvPr>
        </p:nvSpPr>
        <p:spPr>
          <a:xfrm>
            <a:off x="5237276" y="1730377"/>
            <a:ext cx="4334291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25" lIns="0" spcFirstLastPara="1" rIns="0" wrap="square" tIns="3595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2065806" y="7446587"/>
            <a:ext cx="231745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- content titles only">
  <p:cSld name="Two Content - content titles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25"/>
          <p:cNvCxnSpPr/>
          <p:nvPr/>
        </p:nvCxnSpPr>
        <p:spPr>
          <a:xfrm>
            <a:off x="541536" y="2149475"/>
            <a:ext cx="433387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25"/>
          <p:cNvCxnSpPr/>
          <p:nvPr/>
        </p:nvCxnSpPr>
        <p:spPr>
          <a:xfrm>
            <a:off x="5236971" y="2149475"/>
            <a:ext cx="433387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25"/>
          <p:cNvCxnSpPr/>
          <p:nvPr/>
        </p:nvCxnSpPr>
        <p:spPr>
          <a:xfrm rot="10800000">
            <a:off x="541541" y="7042150"/>
            <a:ext cx="8569005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25"/>
          <p:cNvSpPr txBox="1"/>
          <p:nvPr>
            <p:ph type="title"/>
          </p:nvPr>
        </p:nvSpPr>
        <p:spPr>
          <a:xfrm>
            <a:off x="539951" y="504005"/>
            <a:ext cx="8489367" cy="756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53945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541795" y="1730377"/>
            <a:ext cx="4334291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25" lIns="0" spcFirstLastPara="1" rIns="0" wrap="square" tIns="3595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2" type="body"/>
          </p:nvPr>
        </p:nvSpPr>
        <p:spPr>
          <a:xfrm>
            <a:off x="5237276" y="1730377"/>
            <a:ext cx="4334291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25" lIns="0" spcFirstLastPara="1" rIns="0" wrap="square" tIns="3595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0" type="dt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>
            <a:off x="2065806" y="7444994"/>
            <a:ext cx="231745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itle only">
  <p:cSld name="Slide 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26"/>
          <p:cNvCxnSpPr/>
          <p:nvPr/>
        </p:nvCxnSpPr>
        <p:spPr>
          <a:xfrm rot="10800000">
            <a:off x="541541" y="7042150"/>
            <a:ext cx="8602459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26"/>
          <p:cNvSpPr txBox="1"/>
          <p:nvPr>
            <p:ph type="title"/>
          </p:nvPr>
        </p:nvSpPr>
        <p:spPr>
          <a:xfrm>
            <a:off x="0" y="504005"/>
            <a:ext cx="8487988" cy="572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53945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531984" y="7446587"/>
            <a:ext cx="139206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2065806" y="7444994"/>
            <a:ext cx="231745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7"/>
          <p:cNvCxnSpPr/>
          <p:nvPr/>
        </p:nvCxnSpPr>
        <p:spPr>
          <a:xfrm rot="10800000">
            <a:off x="541541" y="7042150"/>
            <a:ext cx="8613610" cy="16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27"/>
          <p:cNvSpPr txBox="1"/>
          <p:nvPr>
            <p:ph idx="10" type="dt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1" type="ftr"/>
          </p:nvPr>
        </p:nvSpPr>
        <p:spPr>
          <a:xfrm>
            <a:off x="2065806" y="7444994"/>
            <a:ext cx="231745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ide positions">
  <p:cSld name="Guide positio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/>
          <p:nvPr/>
        </p:nvSpPr>
        <p:spPr>
          <a:xfrm rot="-5400000">
            <a:off x="-24336" y="-595504"/>
            <a:ext cx="8880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12.5 cm (4.92 in)</a:t>
            </a:r>
            <a:endParaRPr/>
          </a:p>
        </p:txBody>
      </p:sp>
      <p:sp>
        <p:nvSpPr>
          <p:cNvPr id="101" name="Google Shape;101;p28"/>
          <p:cNvSpPr txBox="1"/>
          <p:nvPr/>
        </p:nvSpPr>
        <p:spPr>
          <a:xfrm rot="-5400000">
            <a:off x="4338411" y="-559784"/>
            <a:ext cx="8271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0.5 cm (0.20 in)</a:t>
            </a:r>
            <a:endParaRPr/>
          </a:p>
        </p:txBody>
      </p:sp>
      <p:sp>
        <p:nvSpPr>
          <p:cNvPr id="102" name="Google Shape;102;p28"/>
          <p:cNvSpPr txBox="1"/>
          <p:nvPr/>
        </p:nvSpPr>
        <p:spPr>
          <a:xfrm rot="-5400000">
            <a:off x="4942060" y="-559784"/>
            <a:ext cx="8271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0.5 cm (0.20 in)</a:t>
            </a:r>
            <a:endParaRPr/>
          </a:p>
        </p:txBody>
      </p:sp>
      <p:sp>
        <p:nvSpPr>
          <p:cNvPr id="103" name="Google Shape;103;p28"/>
          <p:cNvSpPr txBox="1"/>
          <p:nvPr/>
        </p:nvSpPr>
        <p:spPr>
          <a:xfrm rot="-5400000">
            <a:off x="9245481" y="-595504"/>
            <a:ext cx="8880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12.5 cm (4.92 in)</a:t>
            </a:r>
            <a:endParaRPr/>
          </a:p>
        </p:txBody>
      </p:sp>
      <p:sp>
        <p:nvSpPr>
          <p:cNvPr id="104" name="Google Shape;104;p28"/>
          <p:cNvSpPr txBox="1"/>
          <p:nvPr/>
        </p:nvSpPr>
        <p:spPr>
          <a:xfrm>
            <a:off x="-1450217" y="357796"/>
            <a:ext cx="137217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Logo top 9.03 cm (3.55 in)</a:t>
            </a:r>
            <a:endParaRPr/>
          </a:p>
        </p:txBody>
      </p:sp>
      <p:sp>
        <p:nvSpPr>
          <p:cNvPr id="105" name="Google Shape;105;p28"/>
          <p:cNvSpPr txBox="1"/>
          <p:nvPr/>
        </p:nvSpPr>
        <p:spPr>
          <a:xfrm rot="-5400000">
            <a:off x="-634877" y="-942372"/>
            <a:ext cx="1548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13.25 cm – identifier (5.51 in)</a:t>
            </a:r>
            <a:endParaRPr/>
          </a:p>
        </p:txBody>
      </p:sp>
      <p:sp>
        <p:nvSpPr>
          <p:cNvPr id="106" name="Google Shape;106;p28"/>
          <p:cNvSpPr txBox="1"/>
          <p:nvPr/>
        </p:nvSpPr>
        <p:spPr>
          <a:xfrm>
            <a:off x="-2793527" y="1558738"/>
            <a:ext cx="2715488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Top text box without title content 5.72 cm (2.25 in)</a:t>
            </a:r>
            <a:endParaRPr/>
          </a:p>
        </p:txBody>
      </p:sp>
      <p:sp>
        <p:nvSpPr>
          <p:cNvPr id="107" name="Google Shape;107;p28"/>
          <p:cNvSpPr txBox="1"/>
          <p:nvPr/>
        </p:nvSpPr>
        <p:spPr>
          <a:xfrm>
            <a:off x="-1182510" y="6848292"/>
            <a:ext cx="110447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 9.03cm (3.55 in)</a:t>
            </a:r>
            <a:endParaRPr/>
          </a:p>
        </p:txBody>
      </p:sp>
      <p:sp>
        <p:nvSpPr>
          <p:cNvPr id="108" name="Google Shape;108;p28"/>
          <p:cNvSpPr txBox="1"/>
          <p:nvPr/>
        </p:nvSpPr>
        <p:spPr>
          <a:xfrm>
            <a:off x="-2622010" y="1957199"/>
            <a:ext cx="2543966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Top text box with title content 4.56 cm (1.80 in)</a:t>
            </a:r>
            <a:endParaRPr/>
          </a:p>
        </p:txBody>
      </p:sp>
      <p:sp>
        <p:nvSpPr>
          <p:cNvPr id="109" name="Google Shape;109;p28"/>
          <p:cNvSpPr txBox="1"/>
          <p:nvPr/>
        </p:nvSpPr>
        <p:spPr>
          <a:xfrm>
            <a:off x="-1878211" y="1068202"/>
            <a:ext cx="1800173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box bottom 7.03 cm (2.77 in)</a:t>
            </a:r>
            <a:endParaRPr/>
          </a:p>
        </p:txBody>
      </p:sp>
      <p:sp>
        <p:nvSpPr>
          <p:cNvPr id="110" name="Google Shape;110;p28"/>
          <p:cNvSpPr txBox="1"/>
          <p:nvPr/>
        </p:nvSpPr>
        <p:spPr>
          <a:xfrm>
            <a:off x="-1849359" y="6276788"/>
            <a:ext cx="177131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Bottom text box 7.44 cm (2.93 in)</a:t>
            </a:r>
            <a:endParaRPr/>
          </a:p>
        </p:txBody>
      </p:sp>
      <p:cxnSp>
        <p:nvCxnSpPr>
          <p:cNvPr id="111" name="Google Shape;111;p28"/>
          <p:cNvCxnSpPr/>
          <p:nvPr/>
        </p:nvCxnSpPr>
        <p:spPr>
          <a:xfrm rot="10800000">
            <a:off x="541541" y="7042150"/>
            <a:ext cx="8487777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8"/>
          <p:cNvSpPr txBox="1"/>
          <p:nvPr>
            <p:ph type="title"/>
          </p:nvPr>
        </p:nvSpPr>
        <p:spPr>
          <a:xfrm>
            <a:off x="0" y="504005"/>
            <a:ext cx="8489367" cy="5641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53945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two line subtitle">
  <p:cSld name="1_Title Slide - two line sub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ctrTitle"/>
          </p:nvPr>
        </p:nvSpPr>
        <p:spPr>
          <a:xfrm>
            <a:off x="0" y="383458"/>
            <a:ext cx="8242490" cy="661587"/>
          </a:xfrm>
          <a:prstGeom prst="rect">
            <a:avLst/>
          </a:prstGeom>
          <a:noFill/>
          <a:ln>
            <a:noFill/>
          </a:ln>
        </p:spPr>
        <p:txBody>
          <a:bodyPr anchorCtr="0" anchor="b" bIns="113550" lIns="0" spcFirstLastPara="1" rIns="53945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one line subtitle">
  <p:cSld name="1_Title Slide - one line 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539954" y="1728792"/>
            <a:ext cx="9029307" cy="4741862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Autofit/>
          </a:bodyPr>
          <a:lstStyle>
            <a:lvl1pPr indent="-228600" lvl="0" marL="457200" marR="0" rtl="0" algn="l">
              <a:spcBef>
                <a:spcPts val="401"/>
              </a:spcBef>
              <a:spcAft>
                <a:spcPts val="0"/>
              </a:spcAft>
              <a:buSzPts val="1400"/>
              <a:buNone/>
              <a:defRPr b="0" i="0" sz="2004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1"/>
              </a:spcBef>
              <a:spcAft>
                <a:spcPts val="0"/>
              </a:spcAft>
              <a:buSzPts val="1400"/>
              <a:buNone/>
              <a:defRPr b="0" i="0" sz="20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854" lvl="2" marL="1371600" marR="0" rtl="0" algn="l">
              <a:spcBef>
                <a:spcPts val="401"/>
              </a:spcBef>
              <a:spcAft>
                <a:spcPts val="0"/>
              </a:spcAft>
              <a:buClr>
                <a:schemeClr val="lt1"/>
              </a:buClr>
              <a:buSzPts val="2004"/>
              <a:buFont typeface="Arial"/>
              <a:buChar char="–"/>
              <a:defRPr b="0" i="0" sz="20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709" lvl="3" marL="1828800" marR="0" rtl="0" algn="l">
              <a:spcBef>
                <a:spcPts val="1088"/>
              </a:spcBef>
              <a:spcAft>
                <a:spcPts val="0"/>
              </a:spcAft>
              <a:buClr>
                <a:schemeClr val="lt1"/>
              </a:buClr>
              <a:buSzPts val="1797"/>
              <a:buFont typeface="Arial"/>
              <a:buChar char="–"/>
              <a:defRPr b="0" i="0" sz="179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9564" lvl="4" marL="2286000" marR="0" rtl="0" algn="l">
              <a:spcBef>
                <a:spcPts val="984"/>
              </a:spcBef>
              <a:spcAft>
                <a:spcPts val="0"/>
              </a:spcAft>
              <a:buClr>
                <a:schemeClr val="lt1"/>
              </a:buClr>
              <a:buSzPts val="1590"/>
              <a:buFont typeface="Arial"/>
              <a:buChar char="–"/>
              <a:defRPr b="0" i="0" sz="1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0067" lvl="5" marL="2743200" marR="0" rtl="0" algn="l">
              <a:spcBef>
                <a:spcPts val="786"/>
              </a:spcBef>
              <a:spcAft>
                <a:spcPts val="0"/>
              </a:spcAft>
              <a:buClr>
                <a:schemeClr val="lt2"/>
              </a:buClr>
              <a:buSzPts val="968"/>
              <a:buFont typeface="Arial"/>
              <a:buChar char="-"/>
              <a:defRPr b="0" i="0" sz="96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0067" lvl="6" marL="3200400" marR="0" rtl="0" algn="l">
              <a:spcBef>
                <a:spcPts val="97"/>
              </a:spcBef>
              <a:spcAft>
                <a:spcPts val="0"/>
              </a:spcAft>
              <a:buClr>
                <a:schemeClr val="lt2"/>
              </a:buClr>
              <a:buSzPts val="968"/>
              <a:buFont typeface="Arial"/>
              <a:buChar char="-"/>
              <a:defRPr b="0" i="0" sz="96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0067" lvl="7" marL="3657600" marR="0" rtl="0" algn="l">
              <a:spcBef>
                <a:spcPts val="97"/>
              </a:spcBef>
              <a:spcAft>
                <a:spcPts val="0"/>
              </a:spcAft>
              <a:buClr>
                <a:schemeClr val="lt2"/>
              </a:buClr>
              <a:buSzPts val="968"/>
              <a:buFont typeface="Arial"/>
              <a:buChar char="-"/>
              <a:defRPr b="0" i="0" sz="96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0067" lvl="8" marL="4114800" marR="0" rtl="0" algn="l">
              <a:spcBef>
                <a:spcPts val="97"/>
              </a:spcBef>
              <a:spcAft>
                <a:spcPts val="97"/>
              </a:spcAft>
              <a:buClr>
                <a:schemeClr val="lt2"/>
              </a:buClr>
              <a:buSzPts val="968"/>
              <a:buFont typeface="Arial"/>
              <a:buChar char="-"/>
              <a:defRPr b="0" i="0" sz="96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type="title"/>
          </p:nvPr>
        </p:nvSpPr>
        <p:spPr>
          <a:xfrm>
            <a:off x="223040" y="283976"/>
            <a:ext cx="8489367" cy="394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53945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4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ne line subtitl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ctrTitle"/>
          </p:nvPr>
        </p:nvSpPr>
        <p:spPr>
          <a:xfrm>
            <a:off x="1328364" y="3951027"/>
            <a:ext cx="8242491" cy="1001597"/>
          </a:xfrm>
          <a:prstGeom prst="rect">
            <a:avLst/>
          </a:prstGeom>
          <a:noFill/>
          <a:ln>
            <a:noFill/>
          </a:ln>
        </p:spPr>
        <p:txBody>
          <a:bodyPr anchorCtr="0" anchor="b" bIns="125850" lIns="0" spcFirstLastPara="1" rIns="53945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subTitle"/>
          </p:nvPr>
        </p:nvSpPr>
        <p:spPr>
          <a:xfrm>
            <a:off x="1328364" y="4952610"/>
            <a:ext cx="8242491" cy="647014"/>
          </a:xfrm>
          <a:prstGeom prst="rect">
            <a:avLst/>
          </a:prstGeom>
          <a:noFill/>
          <a:ln>
            <a:noFill/>
          </a:ln>
        </p:spPr>
        <p:txBody>
          <a:bodyPr anchorCtr="0" anchor="b" bIns="276900" lIns="0" spcFirstLastPara="1" rIns="0" wrap="square" tIns="35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</a:defRPr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lvl="6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lvl="7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lvl="8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descr="For internal use only" id="31" name="Google Shape;31;p15"/>
          <p:cNvSpPr txBox="1"/>
          <p:nvPr/>
        </p:nvSpPr>
        <p:spPr>
          <a:xfrm>
            <a:off x="0" y="7390447"/>
            <a:ext cx="10110788" cy="232705"/>
          </a:xfrm>
          <a:prstGeom prst="rect">
            <a:avLst/>
          </a:prstGeom>
          <a:noFill/>
          <a:ln>
            <a:noFill/>
          </a:ln>
        </p:spPr>
        <p:txBody>
          <a:bodyPr anchorCtr="0" anchor="t" bIns="50450" lIns="100900" spcFirstLastPara="1" rIns="100900" wrap="square" tIns="50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 internal use only</a:t>
            </a:r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ctrTitle"/>
          </p:nvPr>
        </p:nvSpPr>
        <p:spPr>
          <a:xfrm>
            <a:off x="1174149" y="423272"/>
            <a:ext cx="7762491" cy="367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54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subTitle"/>
          </p:nvPr>
        </p:nvSpPr>
        <p:spPr>
          <a:xfrm>
            <a:off x="1516618" y="4246754"/>
            <a:ext cx="70775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lvl="6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lvl="7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lvl="8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920342" y="7120548"/>
            <a:ext cx="1964474" cy="2409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505540" y="7125580"/>
            <a:ext cx="2325481" cy="306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518741" y="7072775"/>
            <a:ext cx="672109" cy="1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69997" marR="0" rtl="0" algn="l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b="0" i="0" sz="816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69997" marR="0" rtl="0" algn="l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b="0" i="0" sz="816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69997" marR="0" rtl="0" algn="l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b="0" i="0" sz="816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69997" marR="0" rtl="0" algn="l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b="0" i="0" sz="816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69997" marR="0" rtl="0" algn="l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b="0" i="0" sz="816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69997" marR="0" rtl="0" algn="l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b="0" i="0" sz="816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69997" marR="0" rtl="0" algn="l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b="0" i="0" sz="816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69997" marR="0" rtl="0" algn="l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b="0" i="0" sz="816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69997" marR="0" rtl="0" algn="l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b="0" i="0" sz="816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6999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of 89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wo line subtitle">
  <p:cSld name="Title Slide - two line sub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ctrTitle"/>
          </p:nvPr>
        </p:nvSpPr>
        <p:spPr>
          <a:xfrm>
            <a:off x="1328351" y="2149491"/>
            <a:ext cx="8242500" cy="1001597"/>
          </a:xfrm>
          <a:prstGeom prst="rect">
            <a:avLst/>
          </a:prstGeom>
          <a:noFill/>
          <a:ln>
            <a:noFill/>
          </a:ln>
        </p:spPr>
        <p:txBody>
          <a:bodyPr anchorCtr="0" anchor="b" bIns="12585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subTitle"/>
          </p:nvPr>
        </p:nvSpPr>
        <p:spPr>
          <a:xfrm>
            <a:off x="1328351" y="3151070"/>
            <a:ext cx="82425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276900" lIns="0" spcFirstLastPara="1" rIns="0" wrap="square" tIns="35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</a:defRPr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lvl="6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lvl="7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lvl="8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ntent - content area only">
  <p:cSld name="One Content - content area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20"/>
          <p:cNvCxnSpPr/>
          <p:nvPr/>
        </p:nvCxnSpPr>
        <p:spPr>
          <a:xfrm rot="10800000">
            <a:off x="541541" y="7042150"/>
            <a:ext cx="8580157" cy="16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541788" y="1641889"/>
            <a:ext cx="9029774" cy="4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0092D0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indent="-355600" lvl="2" marL="1371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—"/>
              <a:defRPr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—"/>
              <a:defRPr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—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type="title"/>
          </p:nvPr>
        </p:nvSpPr>
        <p:spPr>
          <a:xfrm>
            <a:off x="539951" y="341777"/>
            <a:ext cx="8489367" cy="756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53945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ntent - content title and area">
  <p:cSld name="One Content - content title and area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21"/>
          <p:cNvCxnSpPr/>
          <p:nvPr/>
        </p:nvCxnSpPr>
        <p:spPr>
          <a:xfrm>
            <a:off x="541541" y="2149475"/>
            <a:ext cx="902931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21"/>
          <p:cNvCxnSpPr/>
          <p:nvPr/>
        </p:nvCxnSpPr>
        <p:spPr>
          <a:xfrm rot="10800000">
            <a:off x="541541" y="7042150"/>
            <a:ext cx="8486404" cy="16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539944" y="2149202"/>
            <a:ext cx="9029774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0092D0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type="title"/>
          </p:nvPr>
        </p:nvSpPr>
        <p:spPr>
          <a:xfrm>
            <a:off x="539957" y="327029"/>
            <a:ext cx="8487988" cy="756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53945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541285" y="1730377"/>
            <a:ext cx="9029774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25" lIns="0" spcFirstLastPara="1" rIns="0" wrap="square" tIns="3595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2065806" y="7444994"/>
            <a:ext cx="231745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ntent - content title only">
  <p:cSld name="One Content - content 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22"/>
          <p:cNvCxnSpPr/>
          <p:nvPr/>
        </p:nvCxnSpPr>
        <p:spPr>
          <a:xfrm>
            <a:off x="541541" y="2149475"/>
            <a:ext cx="902931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22"/>
          <p:cNvCxnSpPr/>
          <p:nvPr/>
        </p:nvCxnSpPr>
        <p:spPr>
          <a:xfrm rot="10800000">
            <a:off x="541541" y="7042150"/>
            <a:ext cx="861361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22"/>
          <p:cNvSpPr txBox="1"/>
          <p:nvPr>
            <p:ph type="title"/>
          </p:nvPr>
        </p:nvSpPr>
        <p:spPr>
          <a:xfrm>
            <a:off x="539951" y="356525"/>
            <a:ext cx="8489367" cy="756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53945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541285" y="1730377"/>
            <a:ext cx="9029774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25" lIns="0" spcFirstLastPara="1" rIns="0" wrap="square" tIns="3595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2065806" y="7444994"/>
            <a:ext cx="231745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920x1080_holding generic.jpg" id="10" name="Google Shape;10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110788" cy="7583488"/>
          </a:xfrm>
          <a:prstGeom prst="rect">
            <a:avLst/>
          </a:prstGeom>
          <a:noFill/>
          <a:ln>
            <a:noFill/>
          </a:ln>
        </p:spPr>
      </p:pic>
      <p:sp>
        <p:nvSpPr>
          <p:cNvPr descr="For internal use only" id="11" name="Google Shape;11;p12"/>
          <p:cNvSpPr txBox="1"/>
          <p:nvPr/>
        </p:nvSpPr>
        <p:spPr>
          <a:xfrm>
            <a:off x="0" y="7390447"/>
            <a:ext cx="10110788" cy="223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For internal use only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transition>
    <p:wipe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66074"/>
            <a:ext cx="8846350" cy="63015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type="title"/>
          </p:nvPr>
        </p:nvSpPr>
        <p:spPr>
          <a:xfrm>
            <a:off x="9009" y="240405"/>
            <a:ext cx="8073107" cy="58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53945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333474" y="1492823"/>
            <a:ext cx="9029308" cy="4741862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92D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—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—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—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-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15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-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15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-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150"/>
              </a:spcBef>
              <a:spcAft>
                <a:spcPts val="150"/>
              </a:spcAft>
              <a:buClr>
                <a:schemeClr val="lt2"/>
              </a:buClr>
              <a:buSzPts val="1500"/>
              <a:buFont typeface="Arial"/>
              <a:buChar char="-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2165447" y="7444994"/>
            <a:ext cx="2317454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For internal use only" id="24" name="Google Shape;24;p14"/>
          <p:cNvSpPr txBox="1"/>
          <p:nvPr/>
        </p:nvSpPr>
        <p:spPr>
          <a:xfrm>
            <a:off x="44244" y="7390447"/>
            <a:ext cx="10110788" cy="232705"/>
          </a:xfrm>
          <a:prstGeom prst="rect">
            <a:avLst/>
          </a:prstGeom>
          <a:noFill/>
          <a:ln>
            <a:noFill/>
          </a:ln>
        </p:spPr>
        <p:txBody>
          <a:bodyPr anchorCtr="0" anchor="t" bIns="50450" lIns="100900" spcFirstLastPara="1" rIns="100900" wrap="square" tIns="50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 internal use only</a:t>
            </a:r>
            <a:endParaRPr/>
          </a:p>
        </p:txBody>
      </p:sp>
      <p:cxnSp>
        <p:nvCxnSpPr>
          <p:cNvPr id="25" name="Google Shape;25;p14"/>
          <p:cNvCxnSpPr/>
          <p:nvPr/>
        </p:nvCxnSpPr>
        <p:spPr>
          <a:xfrm rot="10800000">
            <a:off x="630029" y="7042150"/>
            <a:ext cx="8613610" cy="16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14"/>
          <p:cNvSpPr txBox="1"/>
          <p:nvPr/>
        </p:nvSpPr>
        <p:spPr>
          <a:xfrm>
            <a:off x="4873916" y="7064283"/>
            <a:ext cx="541536" cy="312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" name="Google Shape;2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9353" y="220252"/>
            <a:ext cx="782955" cy="6946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transition>
    <p:wipe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388">
          <p15:clr>
            <a:srgbClr val="F26B43"/>
          </p15:clr>
        </p15:guide>
        <p15:guide id="2" pos="31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/>
        </p:nvSpPr>
        <p:spPr>
          <a:xfrm>
            <a:off x="788435" y="2200922"/>
            <a:ext cx="5674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25" spcFirstLastPara="1" rIns="91325" wrap="square" tIns="45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Barclays Post Grad Induction</a:t>
            </a:r>
            <a:endParaRPr b="0" i="0" sz="2800" u="none" cap="none" strike="noStrike">
              <a:solidFill>
                <a:srgbClr val="B271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B271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B271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178835" y="1432469"/>
            <a:ext cx="4694790" cy="69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25" spcFirstLastPara="1" rIns="91325" wrap="square" tIns="45675">
            <a:noAutofit/>
          </a:bodyPr>
          <a:lstStyle/>
          <a:p>
            <a:pPr indent="0" lvl="0" marL="0" marR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Payments System</a:t>
            </a:r>
            <a:endParaRPr b="0" i="0" sz="4000" u="none" cap="none" strike="noStrike">
              <a:solidFill>
                <a:srgbClr val="B271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597825" y="1524911"/>
            <a:ext cx="7921527" cy="4006004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State any assumptions you have made</a:t>
            </a:r>
            <a:endParaRPr b="1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244905" y="230583"/>
            <a:ext cx="6456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475" lIns="39475" spcFirstLastPara="1" rIns="39475" wrap="square" tIns="39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9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Assumptions</a:t>
            </a:r>
            <a:endParaRPr/>
          </a:p>
        </p:txBody>
      </p:sp>
    </p:spTree>
  </p:cSld>
  <p:clrMapOvr>
    <a:masterClrMapping/>
  </p:clrMapOvr>
  <p:transition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/>
        </p:nvSpPr>
        <p:spPr>
          <a:xfrm>
            <a:off x="597825" y="1524911"/>
            <a:ext cx="7921527" cy="4006004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are the major parts of the system?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does each part do? it’s inputs? it’s outputs?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picture would be nice here …</a:t>
            </a:r>
            <a:endParaRPr b="1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244905" y="230583"/>
            <a:ext cx="6456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475" lIns="39475" spcFirstLastPara="1" rIns="39475" wrap="square" tIns="39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9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Architecture of the System</a:t>
            </a:r>
            <a:endParaRPr/>
          </a:p>
        </p:txBody>
      </p:sp>
    </p:spTree>
  </p:cSld>
  <p:clrMapOvr>
    <a:masterClrMapping/>
  </p:clrMapOvr>
  <p:transition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/>
        </p:nvSpPr>
        <p:spPr>
          <a:xfrm>
            <a:off x="750225" y="1448711"/>
            <a:ext cx="79215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Agile methodology is a way to manage a project by breaking it up into several phases. It involves constant collaboration with stakeholders and continuous improvement at every stage.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168705" y="230519"/>
            <a:ext cx="6456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475" lIns="39475" spcFirstLastPara="1" rIns="39475" wrap="square" tIns="39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Process - Methodolog</a:t>
            </a:r>
            <a:r>
              <a:rPr b="1" lang="en-US" sz="2400">
                <a:solidFill>
                  <a:schemeClr val="dk2"/>
                </a:solidFill>
              </a:rPr>
              <a:t>y</a:t>
            </a:r>
            <a:endParaRPr b="1" i="0" sz="2399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0" name="Google Shape;19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475" y="2609850"/>
            <a:ext cx="7121813" cy="40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147012f9ba7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838" y="1271375"/>
            <a:ext cx="8133100" cy="50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7012f9ba7_1_12"/>
          <p:cNvSpPr txBox="1"/>
          <p:nvPr/>
        </p:nvSpPr>
        <p:spPr>
          <a:xfrm>
            <a:off x="597825" y="1524911"/>
            <a:ext cx="79215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steps did you go through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Briefly define each step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Indicate how much time and effort went into the step (estimated per the project plan and actual)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g147012f9ba7_1_12"/>
          <p:cNvSpPr/>
          <p:nvPr/>
        </p:nvSpPr>
        <p:spPr>
          <a:xfrm>
            <a:off x="168705" y="230519"/>
            <a:ext cx="6456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475" lIns="39475" spcFirstLastPara="1" rIns="39475" wrap="square" tIns="39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Process - Methodolog</a:t>
            </a:r>
            <a:r>
              <a:rPr b="1" lang="en-US" sz="2400">
                <a:solidFill>
                  <a:schemeClr val="dk2"/>
                </a:solidFill>
              </a:rPr>
              <a:t>y</a:t>
            </a:r>
            <a:endParaRPr b="1" i="0" sz="2399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/>
        </p:nvSpPr>
        <p:spPr>
          <a:xfrm>
            <a:off x="150644" y="232952"/>
            <a:ext cx="76692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lang="en-US" sz="2400">
                <a:solidFill>
                  <a:schemeClr val="dk2"/>
                </a:solidFill>
              </a:rPr>
              <a:t>Show Your Schedule</a:t>
            </a:r>
            <a:endParaRPr b="1" i="0" sz="2654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" name="Google Shape;208;p7"/>
          <p:cNvGraphicFramePr/>
          <p:nvPr/>
        </p:nvGraphicFramePr>
        <p:xfrm>
          <a:off x="384188" y="10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{1F15DC5F-A37D-4DCC-8D2D-CD4BF6119074}</a:tableStyleId>
              </a:tblPr>
              <a:tblGrid>
                <a:gridCol w="550300"/>
                <a:gridCol w="4588250"/>
                <a:gridCol w="810600"/>
                <a:gridCol w="746350"/>
                <a:gridCol w="681450"/>
                <a:gridCol w="1049200"/>
                <a:gridCol w="919400"/>
              </a:tblGrid>
              <a:tr h="93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 ID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 Description</a:t>
                      </a:r>
                      <a:endParaRPr sz="14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Date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Date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 Point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Assignee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Login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 Completed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 Master Billers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 Completed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manager: Create Bills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 Completed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holder: Create Registered Billers (Auto Pay)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 Completed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holder: View Registered Billers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 Completed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holder: Delete Registered Billers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 Completed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holder: View Bills/Scheduled Payments (Due Date)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 Completed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holder: Manual Payment (Override Auto Pay)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 Completed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01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holder: View/Export Past payments (date range / biller) (csv)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 Completed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E-mail Provision: (3), (8)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24-08-2022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 Completed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/>
        </p:nvSpPr>
        <p:spPr>
          <a:xfrm>
            <a:off x="-1755" y="131352"/>
            <a:ext cx="6656556" cy="456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enhancements - additional enhancements that could be made? 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597825" y="1372500"/>
            <a:ext cx="8687400" cy="5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Customer Care/ Helpline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More Security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t/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8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a731756ee_1_1"/>
          <p:cNvSpPr txBox="1"/>
          <p:nvPr/>
        </p:nvSpPr>
        <p:spPr>
          <a:xfrm>
            <a:off x="150645" y="296452"/>
            <a:ext cx="6643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</a:rPr>
              <a:t>Project Dynamics -How did your team divide up the work? 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0" name="Google Shape;220;g14a731756ee_1_1"/>
          <p:cNvGraphicFramePr/>
          <p:nvPr/>
        </p:nvGraphicFramePr>
        <p:xfrm>
          <a:off x="952488" y="151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{5AE18734-0370-4A05-8108-A4959A72D2F1}</a:tableStyleId>
              </a:tblPr>
              <a:tblGrid>
                <a:gridCol w="4102900"/>
                <a:gridCol w="4102900"/>
              </a:tblGrid>
              <a:tr h="174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Prem Chhabria</a:t>
                      </a:r>
                      <a:endParaRPr b="1" sz="2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Pranay Shridhar</a:t>
                      </a:r>
                      <a:endParaRPr b="1" sz="2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Sumit Raut</a:t>
                      </a:r>
                      <a:endParaRPr b="1" sz="2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Swapnil Ghule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login, Bill creation and  Payment interaction API</a:t>
                      </a:r>
                      <a:endParaRPr sz="2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Anuj Kotarkar</a:t>
                      </a:r>
                      <a:endParaRPr b="1" sz="2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Nishtha Sehgal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Handled the database and  User-Reg.biller interaction API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Rutuja More</a:t>
                      </a:r>
                      <a:endParaRPr b="1" sz="2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Sravya Oruganti</a:t>
                      </a:r>
                      <a:endParaRPr b="1" sz="2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Vaishnavi Deokate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Email notifications and .csv export feature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d48c7e36_0_78"/>
          <p:cNvSpPr txBox="1"/>
          <p:nvPr>
            <p:ph idx="1" type="subTitle"/>
          </p:nvPr>
        </p:nvSpPr>
        <p:spPr>
          <a:xfrm>
            <a:off x="1011079" y="1432560"/>
            <a:ext cx="80886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new entry for every member, a brief description as well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 1:</a:t>
            </a:r>
            <a:endParaRPr/>
          </a:p>
          <a:p>
            <a:pPr indent="0" lvl="1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Gathered user information, responsible for reverse engineering site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 2:</a:t>
            </a:r>
            <a:endParaRPr/>
          </a:p>
          <a:p>
            <a:pPr indent="0" lvl="1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Wrote proxy, designed intermediate database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 3:</a:t>
            </a:r>
            <a:endParaRPr/>
          </a:p>
          <a:p>
            <a:pPr indent="0" lvl="1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Did some other stuff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g146d48c7e36_0_78"/>
          <p:cNvSpPr txBox="1"/>
          <p:nvPr/>
        </p:nvSpPr>
        <p:spPr>
          <a:xfrm>
            <a:off x="-1755" y="67852"/>
            <a:ext cx="6643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Dynamics -</a:t>
            </a:r>
            <a:r>
              <a:rPr b="1" i="1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did your team divide up the work?</a:t>
            </a: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>
            <p:ph idx="1" type="subTitle"/>
          </p:nvPr>
        </p:nvSpPr>
        <p:spPr>
          <a:xfrm>
            <a:off x="1011079" y="1432560"/>
            <a:ext cx="8046502" cy="2323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the lessons that you learnt at the end of this project in the following manner: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Lesson 1: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Lesson 2: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Lesson 3: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-1756" y="232952"/>
            <a:ext cx="7669103" cy="456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Lessons Learned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244905" y="230583"/>
            <a:ext cx="6456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475" lIns="39475" spcFirstLastPara="1" rIns="39475" wrap="square" tIns="39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9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597825" y="1524911"/>
            <a:ext cx="79215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rmAutofit lnSpcReduction="10000"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Anuj Kotarkar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Prem Chhabria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Pranay Shridhar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Nishtha Sehgal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Rutuja More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Sravya Oruganti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Sumit Raut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Swapnil Ghule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Vaishnavi Deokate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/>
        </p:nvSpPr>
        <p:spPr>
          <a:xfrm>
            <a:off x="355801" y="1160711"/>
            <a:ext cx="102630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3000" u="none" cap="none" strike="noStrike">
                <a:latin typeface="Arial"/>
                <a:ea typeface="Arial"/>
                <a:cs typeface="Arial"/>
                <a:sym typeface="Arial"/>
              </a:rPr>
              <a:t>Product Demo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d48c7e36_0_7"/>
          <p:cNvSpPr/>
          <p:nvPr/>
        </p:nvSpPr>
        <p:spPr>
          <a:xfrm>
            <a:off x="244905" y="230583"/>
            <a:ext cx="6456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475" lIns="39475" spcFirstLastPara="1" rIns="39475" wrap="square" tIns="39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9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Requirement</a:t>
            </a:r>
            <a:endParaRPr/>
          </a:p>
        </p:txBody>
      </p:sp>
      <p:sp>
        <p:nvSpPr>
          <p:cNvPr id="133" name="Google Shape;133;g146d48c7e36_0_7"/>
          <p:cNvSpPr txBox="1"/>
          <p:nvPr/>
        </p:nvSpPr>
        <p:spPr>
          <a:xfrm>
            <a:off x="597825" y="1524911"/>
            <a:ext cx="79215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rm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 Workbench (Hibernate) - Database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PostMan (API creation)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Eclipse with maven (Spring Boot) - Implementation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6d48c7e36_0_14"/>
          <p:cNvSpPr/>
          <p:nvPr/>
        </p:nvSpPr>
        <p:spPr>
          <a:xfrm>
            <a:off x="244905" y="230583"/>
            <a:ext cx="6456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475" lIns="39475" spcFirstLastPara="1" rIns="39475" wrap="square" tIns="39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9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Overview</a:t>
            </a:r>
            <a:endParaRPr/>
          </a:p>
        </p:txBody>
      </p:sp>
      <p:sp>
        <p:nvSpPr>
          <p:cNvPr id="139" name="Google Shape;139;g146d48c7e36_0_14"/>
          <p:cNvSpPr txBox="1"/>
          <p:nvPr/>
        </p:nvSpPr>
        <p:spPr>
          <a:xfrm>
            <a:off x="597825" y="1524911"/>
            <a:ext cx="79215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rmAutofit lnSpcReduction="10000"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 build a system for users to to make payment from the account to the biller, he / she can register the biller by selecting biller from master list and consumer number.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Biller is an entity (vendor / service provider) to whom payments can be made from bank by existing account holders. Each Biller will be uniquely identified by Biller Code. Bank will maintain a master list of billers.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All payment transactions would be recorded in transaction table with unique transaction reference / id.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/>
          <p:nvPr/>
        </p:nvSpPr>
        <p:spPr>
          <a:xfrm>
            <a:off x="244905" y="230519"/>
            <a:ext cx="6456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475" lIns="39475" spcFirstLastPara="1" rIns="39475" wrap="square" tIns="39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</a:rPr>
              <a:t>Use Cases</a:t>
            </a:r>
            <a:endParaRPr b="1" i="0" sz="2399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597825" y="1143900"/>
            <a:ext cx="8687400" cy="5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-US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System Roles (Actors)</a:t>
            </a:r>
            <a:endParaRPr b="1"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US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Bank Manager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US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Account Holder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-US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 cases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US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Login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US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Role Bank Manager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Create New Bill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US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Role Account Holder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Delete / View Registered Billers.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Add New Biller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View Scheduled Bill Payments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Manual Payment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View Payments done for all or selected biller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Export Payments Data in CSV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US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Role System – Batch Job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Execute Auto pay – run once a day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-US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Mail Provision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6d48c7e36_0_26"/>
          <p:cNvSpPr/>
          <p:nvPr/>
        </p:nvSpPr>
        <p:spPr>
          <a:xfrm>
            <a:off x="244905" y="230519"/>
            <a:ext cx="6456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475" lIns="39475" spcFirstLastPara="1" rIns="39475" wrap="square" tIns="39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</a:rPr>
              <a:t>Database Schema</a:t>
            </a:r>
            <a:endParaRPr b="1" i="0" sz="2399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1" name="Google Shape;151;g146d48c7e36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63" y="935575"/>
            <a:ext cx="6510650" cy="59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6d48c7e36_0_40"/>
          <p:cNvSpPr/>
          <p:nvPr/>
        </p:nvSpPr>
        <p:spPr>
          <a:xfrm>
            <a:off x="244905" y="230519"/>
            <a:ext cx="6456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475" lIns="39475" spcFirstLastPara="1" rIns="39475" wrap="square" tIns="39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</a:rPr>
              <a:t>User Story </a:t>
            </a:r>
            <a:endParaRPr b="1" i="0" sz="2399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g146d48c7e36_0_40"/>
          <p:cNvSpPr txBox="1"/>
          <p:nvPr/>
        </p:nvSpPr>
        <p:spPr>
          <a:xfrm>
            <a:off x="597825" y="1372500"/>
            <a:ext cx="8687400" cy="5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b="1"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User Login</a:t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b="1"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Access Master Billers</a:t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Bank manager: </a:t>
            </a:r>
            <a:r>
              <a:rPr b="1"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Create Bills</a:t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Account holder: </a:t>
            </a:r>
            <a:r>
              <a:rPr b="1"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Create Registered Billers</a:t>
            </a:r>
            <a:r>
              <a:rPr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(Auto Pay)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Account holder: </a:t>
            </a:r>
            <a:r>
              <a:rPr b="1"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View Registered Billers</a:t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Account holder: </a:t>
            </a:r>
            <a:r>
              <a:rPr b="1"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Delete Registered Billers</a:t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Account holder:</a:t>
            </a:r>
            <a:r>
              <a:rPr b="1"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View Bills/Scheduled Payments </a:t>
            </a:r>
            <a:r>
              <a:rPr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(Due Date)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Account holder: </a:t>
            </a:r>
            <a:r>
              <a:rPr b="1"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Manual Payment</a:t>
            </a:r>
            <a:r>
              <a:rPr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(Override Auto Pay)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Account holder: </a:t>
            </a:r>
            <a:r>
              <a:rPr b="1"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View/Export Past payments</a:t>
            </a:r>
            <a:r>
              <a:rPr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(date range / biller) (csv)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AutoNum type="arabicPeriod"/>
            </a:pPr>
            <a:r>
              <a:rPr b="1"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E-mail Provision</a:t>
            </a:r>
            <a:r>
              <a:rPr lang="en-US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(3), (8)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8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d48c7e36_0_33"/>
          <p:cNvSpPr/>
          <p:nvPr/>
        </p:nvSpPr>
        <p:spPr>
          <a:xfrm>
            <a:off x="244905" y="230519"/>
            <a:ext cx="6456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475" lIns="39475" spcFirstLastPara="1" rIns="39475" wrap="square" tIns="39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</a:rPr>
              <a:t>Tables and Features</a:t>
            </a:r>
            <a:endParaRPr b="1" i="0" sz="2399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g146d48c7e36_0_33"/>
          <p:cNvSpPr txBox="1"/>
          <p:nvPr/>
        </p:nvSpPr>
        <p:spPr>
          <a:xfrm>
            <a:off x="597825" y="1448700"/>
            <a:ext cx="86988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Master List of Billers with the bank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Each Biller will be uniquely identified by Biller Code. Bank will maintain a master list of billers. (E.g Biller could be Mobile Service Provider (Airtel, Vi, Jio etc) or Electricity Companies etc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g146d48c7e36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697" y="2033950"/>
            <a:ext cx="7257374" cy="23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d48c7e36_0_51"/>
          <p:cNvSpPr/>
          <p:nvPr/>
        </p:nvSpPr>
        <p:spPr>
          <a:xfrm>
            <a:off x="244905" y="230519"/>
            <a:ext cx="6456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475" lIns="39475" spcFirstLastPara="1" rIns="39475" wrap="square" tIns="39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</a:rPr>
              <a:t>Tables and Features</a:t>
            </a:r>
            <a:endParaRPr b="1" i="0" sz="2399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g146d48c7e36_0_51"/>
          <p:cNvSpPr txBox="1"/>
          <p:nvPr/>
        </p:nvSpPr>
        <p:spPr>
          <a:xfrm>
            <a:off x="597825" y="1448700"/>
            <a:ext cx="86988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950" lIns="0" spcFirstLastPara="1" rIns="0" wrap="square" tIns="3595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Bank Manager will register a new bill by entering the following information Bill ID, Biller Code, Consumer Number, Amount, Due Date. New bills will have status of PENDING.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When bill payment is done account will be debited, Bill status will be set to PAID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1" name="Google Shape;171;g146d48c7e36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925" y="2537825"/>
            <a:ext cx="8102924" cy="250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B Screenshow White">
  <a:themeElements>
    <a:clrScheme name="DB Screenshow White">
      <a:dk1>
        <a:srgbClr val="B4D2F0"/>
      </a:dk1>
      <a:lt1>
        <a:srgbClr val="000000"/>
      </a:lt1>
      <a:dk2>
        <a:srgbClr val="FFFFFF"/>
      </a:dk2>
      <a:lt2>
        <a:srgbClr val="8296AA"/>
      </a:lt2>
      <a:accent1>
        <a:srgbClr val="193296"/>
      </a:accent1>
      <a:accent2>
        <a:srgbClr val="0092D0"/>
      </a:accent2>
      <a:accent3>
        <a:srgbClr val="FFA005"/>
      </a:accent3>
      <a:accent4>
        <a:srgbClr val="D70032"/>
      </a:accent4>
      <a:accent5>
        <a:srgbClr val="2D962D"/>
      </a:accent5>
      <a:accent6>
        <a:srgbClr val="0055AA"/>
      </a:accent6>
      <a:hlink>
        <a:srgbClr val="961414"/>
      </a:hlink>
      <a:folHlink>
        <a:srgbClr val="379B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6x9 Holding slides 2">
  <a:themeElements>
    <a:clrScheme name="9kld0551_New CS3">
      <a:dk1>
        <a:srgbClr val="FFC766"/>
      </a:dk1>
      <a:lt1>
        <a:srgbClr val="FFFFFF"/>
      </a:lt1>
      <a:dk2>
        <a:srgbClr val="002244"/>
      </a:dk2>
      <a:lt2>
        <a:srgbClr val="EC6685"/>
      </a:lt2>
      <a:accent1>
        <a:srgbClr val="002244"/>
      </a:accent1>
      <a:accent2>
        <a:srgbClr val="0092D0"/>
      </a:accent2>
      <a:accent3>
        <a:srgbClr val="FFA100"/>
      </a:accent3>
      <a:accent4>
        <a:srgbClr val="E00034"/>
      </a:accent4>
      <a:accent5>
        <a:srgbClr val="334E69"/>
      </a:accent5>
      <a:accent6>
        <a:srgbClr val="66C1E9"/>
      </a:accent6>
      <a:hlink>
        <a:srgbClr val="961414"/>
      </a:hlink>
      <a:folHlink>
        <a:srgbClr val="379B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2019-08-20T09:03:44Z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e951d408-65dc-48b8-aac8-a17dc4d30e45</vt:lpwstr>
  </property>
  <property fmtid="{D5CDD505-2E9C-101B-9397-08002B2CF9AE}" pid="3" name="ContentTypeId">
    <vt:lpwstr>0x010100C777E5E4CC2845A982076CBB472177EA001C5F85888F34AE42BEC45E4FBA3732BD</vt:lpwstr>
  </property>
  <property fmtid="{D5CDD505-2E9C-101B-9397-08002B2CF9AE}" pid="4" name="_dlc_DocIdItemGuid">
    <vt:lpwstr>e7b62917-f810-4886-86e3-7b6ce045e08f</vt:lpwstr>
  </property>
  <property fmtid="{D5CDD505-2E9C-101B-9397-08002B2CF9AE}" pid="5" name="db.comClassification">
    <vt:lpwstr>For internal use only</vt:lpwstr>
  </property>
  <property fmtid="{D5CDD505-2E9C-101B-9397-08002B2CF9AE}" pid="6" name="aliashDocumentMarking">
    <vt:lpwstr>For internal use only</vt:lpwstr>
  </property>
</Properties>
</file>