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7" r:id="rId11"/>
    <p:sldId id="268" r:id="rId12"/>
    <p:sldId id="269" r:id="rId13"/>
    <p:sldId id="270" r:id="rId14"/>
    <p:sldId id="271" r:id="rId15"/>
    <p:sldId id="264" r:id="rId16"/>
    <p:sldId id="265" r:id="rId17"/>
    <p:sldId id="266"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DANAV" userId="c37859a817c6a7a6" providerId="LiveId" clId="{97F4F11D-F3AB-478A-83C3-1FAE1BE2A813}"/>
    <pc:docChg chg="custSel modSld">
      <pc:chgData name="SUMIT DANAV" userId="c37859a817c6a7a6" providerId="LiveId" clId="{97F4F11D-F3AB-478A-83C3-1FAE1BE2A813}" dt="2023-08-31T11:00:24.571" v="142" actId="5793"/>
      <pc:docMkLst>
        <pc:docMk/>
      </pc:docMkLst>
      <pc:sldChg chg="addSp modSp mod">
        <pc:chgData name="SUMIT DANAV" userId="c37859a817c6a7a6" providerId="LiveId" clId="{97F4F11D-F3AB-478A-83C3-1FAE1BE2A813}" dt="2023-08-31T06:49:31.987" v="24" actId="20577"/>
        <pc:sldMkLst>
          <pc:docMk/>
          <pc:sldMk cId="70545454" sldId="256"/>
        </pc:sldMkLst>
        <pc:spChg chg="mod">
          <ac:chgData name="SUMIT DANAV" userId="c37859a817c6a7a6" providerId="LiveId" clId="{97F4F11D-F3AB-478A-83C3-1FAE1BE2A813}" dt="2023-08-30T08:17:23.740" v="6" actId="1076"/>
          <ac:spMkLst>
            <pc:docMk/>
            <pc:sldMk cId="70545454" sldId="256"/>
            <ac:spMk id="2" creationId="{50A78163-B87E-C2AF-0005-31B69784A968}"/>
          </ac:spMkLst>
        </pc:spChg>
        <pc:spChg chg="mod">
          <ac:chgData name="SUMIT DANAV" userId="c37859a817c6a7a6" providerId="LiveId" clId="{97F4F11D-F3AB-478A-83C3-1FAE1BE2A813}" dt="2023-08-31T06:49:31.987" v="24" actId="20577"/>
          <ac:spMkLst>
            <pc:docMk/>
            <pc:sldMk cId="70545454" sldId="256"/>
            <ac:spMk id="3" creationId="{CB0FD09B-11C9-9AC2-4322-3F5FC34FEB61}"/>
          </ac:spMkLst>
        </pc:spChg>
        <pc:picChg chg="add mod">
          <ac:chgData name="SUMIT DANAV" userId="c37859a817c6a7a6" providerId="LiveId" clId="{97F4F11D-F3AB-478A-83C3-1FAE1BE2A813}" dt="2023-08-30T08:17:27.238" v="7" actId="14100"/>
          <ac:picMkLst>
            <pc:docMk/>
            <pc:sldMk cId="70545454" sldId="256"/>
            <ac:picMk id="5" creationId="{50BD696F-2446-ED3F-D12D-FAD1C7A1AFE4}"/>
          </ac:picMkLst>
        </pc:picChg>
        <pc:picChg chg="add mod">
          <ac:chgData name="SUMIT DANAV" userId="c37859a817c6a7a6" providerId="LiveId" clId="{97F4F11D-F3AB-478A-83C3-1FAE1BE2A813}" dt="2023-08-30T08:17:31.253" v="8" actId="14100"/>
          <ac:picMkLst>
            <pc:docMk/>
            <pc:sldMk cId="70545454" sldId="256"/>
            <ac:picMk id="7" creationId="{486ECD65-5104-8078-98FB-6A5E16FFB218}"/>
          </ac:picMkLst>
        </pc:picChg>
      </pc:sldChg>
      <pc:sldChg chg="modSp mod">
        <pc:chgData name="SUMIT DANAV" userId="c37859a817c6a7a6" providerId="LiveId" clId="{97F4F11D-F3AB-478A-83C3-1FAE1BE2A813}" dt="2023-08-31T10:25:11.729" v="63"/>
        <pc:sldMkLst>
          <pc:docMk/>
          <pc:sldMk cId="559257663" sldId="257"/>
        </pc:sldMkLst>
        <pc:spChg chg="mod">
          <ac:chgData name="SUMIT DANAV" userId="c37859a817c6a7a6" providerId="LiveId" clId="{97F4F11D-F3AB-478A-83C3-1FAE1BE2A813}" dt="2023-08-31T10:25:11.729" v="63"/>
          <ac:spMkLst>
            <pc:docMk/>
            <pc:sldMk cId="559257663" sldId="257"/>
            <ac:spMk id="3" creationId="{237BF812-4BB9-97BC-00F9-CD3A8C08CDF1}"/>
          </ac:spMkLst>
        </pc:spChg>
      </pc:sldChg>
      <pc:sldChg chg="modSp mod">
        <pc:chgData name="SUMIT DANAV" userId="c37859a817c6a7a6" providerId="LiveId" clId="{97F4F11D-F3AB-478A-83C3-1FAE1BE2A813}" dt="2023-08-31T10:51:28.350" v="90" actId="20577"/>
        <pc:sldMkLst>
          <pc:docMk/>
          <pc:sldMk cId="4057040150" sldId="258"/>
        </pc:sldMkLst>
        <pc:spChg chg="mod">
          <ac:chgData name="SUMIT DANAV" userId="c37859a817c6a7a6" providerId="LiveId" clId="{97F4F11D-F3AB-478A-83C3-1FAE1BE2A813}" dt="2023-08-31T10:51:28.350" v="90" actId="20577"/>
          <ac:spMkLst>
            <pc:docMk/>
            <pc:sldMk cId="4057040150" sldId="258"/>
            <ac:spMk id="3" creationId="{60F57152-70A8-6382-B3BA-9C91A0063679}"/>
          </ac:spMkLst>
        </pc:spChg>
      </pc:sldChg>
      <pc:sldChg chg="modSp mod">
        <pc:chgData name="SUMIT DANAV" userId="c37859a817c6a7a6" providerId="LiveId" clId="{97F4F11D-F3AB-478A-83C3-1FAE1BE2A813}" dt="2023-08-30T20:06:01.432" v="11" actId="1036"/>
        <pc:sldMkLst>
          <pc:docMk/>
          <pc:sldMk cId="663913582" sldId="263"/>
        </pc:sldMkLst>
        <pc:picChg chg="mod">
          <ac:chgData name="SUMIT DANAV" userId="c37859a817c6a7a6" providerId="LiveId" clId="{97F4F11D-F3AB-478A-83C3-1FAE1BE2A813}" dt="2023-08-30T20:06:01.432" v="11" actId="1036"/>
          <ac:picMkLst>
            <pc:docMk/>
            <pc:sldMk cId="663913582" sldId="263"/>
            <ac:picMk id="5" creationId="{1F1E2541-840E-8728-E1A6-D33A115DAB11}"/>
          </ac:picMkLst>
        </pc:picChg>
      </pc:sldChg>
      <pc:sldChg chg="modSp mod">
        <pc:chgData name="SUMIT DANAV" userId="c37859a817c6a7a6" providerId="LiveId" clId="{97F4F11D-F3AB-478A-83C3-1FAE1BE2A813}" dt="2023-08-31T10:58:04.780" v="140" actId="20577"/>
        <pc:sldMkLst>
          <pc:docMk/>
          <pc:sldMk cId="369955006" sldId="265"/>
        </pc:sldMkLst>
        <pc:spChg chg="mod">
          <ac:chgData name="SUMIT DANAV" userId="c37859a817c6a7a6" providerId="LiveId" clId="{97F4F11D-F3AB-478A-83C3-1FAE1BE2A813}" dt="2023-08-31T10:58:04.780" v="140" actId="20577"/>
          <ac:spMkLst>
            <pc:docMk/>
            <pc:sldMk cId="369955006" sldId="265"/>
            <ac:spMk id="3" creationId="{29ACE788-F09A-2954-DD73-BE4945D96CCA}"/>
          </ac:spMkLst>
        </pc:spChg>
      </pc:sldChg>
      <pc:sldChg chg="modSp mod">
        <pc:chgData name="SUMIT DANAV" userId="c37859a817c6a7a6" providerId="LiveId" clId="{97F4F11D-F3AB-478A-83C3-1FAE1BE2A813}" dt="2023-08-31T11:00:24.571" v="142" actId="5793"/>
        <pc:sldMkLst>
          <pc:docMk/>
          <pc:sldMk cId="399329472" sldId="266"/>
        </pc:sldMkLst>
        <pc:spChg chg="mod">
          <ac:chgData name="SUMIT DANAV" userId="c37859a817c6a7a6" providerId="LiveId" clId="{97F4F11D-F3AB-478A-83C3-1FAE1BE2A813}" dt="2023-08-31T11:00:24.571" v="142" actId="5793"/>
          <ac:spMkLst>
            <pc:docMk/>
            <pc:sldMk cId="399329472" sldId="266"/>
            <ac:spMk id="3" creationId="{D1B4BC0A-2DB1-1CC4-B757-98BAB0ABBF4A}"/>
          </ac:spMkLst>
        </pc:spChg>
      </pc:sldChg>
      <pc:sldChg chg="modSp mod">
        <pc:chgData name="SUMIT DANAV" userId="c37859a817c6a7a6" providerId="LiveId" clId="{97F4F11D-F3AB-478A-83C3-1FAE1BE2A813}" dt="2023-08-30T20:08:06.110" v="13" actId="1036"/>
        <pc:sldMkLst>
          <pc:docMk/>
          <pc:sldMk cId="3145583497" sldId="268"/>
        </pc:sldMkLst>
        <pc:picChg chg="mod">
          <ac:chgData name="SUMIT DANAV" userId="c37859a817c6a7a6" providerId="LiveId" clId="{97F4F11D-F3AB-478A-83C3-1FAE1BE2A813}" dt="2023-08-30T20:08:06.110" v="13" actId="1036"/>
          <ac:picMkLst>
            <pc:docMk/>
            <pc:sldMk cId="3145583497" sldId="268"/>
            <ac:picMk id="7" creationId="{013D6EBE-DB71-46D3-B54F-D24425C69C7B}"/>
          </ac:picMkLst>
        </pc:picChg>
      </pc:sldChg>
      <pc:sldChg chg="modSp mod">
        <pc:chgData name="SUMIT DANAV" userId="c37859a817c6a7a6" providerId="LiveId" clId="{97F4F11D-F3AB-478A-83C3-1FAE1BE2A813}" dt="2023-08-30T20:09:34.767" v="14" actId="1036"/>
        <pc:sldMkLst>
          <pc:docMk/>
          <pc:sldMk cId="2281499587" sldId="269"/>
        </pc:sldMkLst>
        <pc:picChg chg="mod">
          <ac:chgData name="SUMIT DANAV" userId="c37859a817c6a7a6" providerId="LiveId" clId="{97F4F11D-F3AB-478A-83C3-1FAE1BE2A813}" dt="2023-08-30T20:09:34.767" v="14" actId="1036"/>
          <ac:picMkLst>
            <pc:docMk/>
            <pc:sldMk cId="2281499587" sldId="269"/>
            <ac:picMk id="7" creationId="{90CE4640-81F5-A0E5-1F25-8E45BC995284}"/>
          </ac:picMkLst>
        </pc:picChg>
      </pc:sldChg>
      <pc:sldChg chg="modSp mod">
        <pc:chgData name="SUMIT DANAV" userId="c37859a817c6a7a6" providerId="LiveId" clId="{97F4F11D-F3AB-478A-83C3-1FAE1BE2A813}" dt="2023-08-30T20:11:22.678" v="16" actId="1036"/>
        <pc:sldMkLst>
          <pc:docMk/>
          <pc:sldMk cId="993850095" sldId="270"/>
        </pc:sldMkLst>
        <pc:picChg chg="mod">
          <ac:chgData name="SUMIT DANAV" userId="c37859a817c6a7a6" providerId="LiveId" clId="{97F4F11D-F3AB-478A-83C3-1FAE1BE2A813}" dt="2023-08-30T20:11:22.678" v="16" actId="1036"/>
          <ac:picMkLst>
            <pc:docMk/>
            <pc:sldMk cId="993850095" sldId="270"/>
            <ac:picMk id="7" creationId="{144CFA47-9C55-16AD-09F7-2FC3B7FBCFB2}"/>
          </ac:picMkLst>
        </pc:picChg>
      </pc:sldChg>
      <pc:sldChg chg="modSp mod">
        <pc:chgData name="SUMIT DANAV" userId="c37859a817c6a7a6" providerId="LiveId" clId="{97F4F11D-F3AB-478A-83C3-1FAE1BE2A813}" dt="2023-08-30T20:06:30.774" v="12" actId="1035"/>
        <pc:sldMkLst>
          <pc:docMk/>
          <pc:sldMk cId="3477206271" sldId="271"/>
        </pc:sldMkLst>
        <pc:picChg chg="mod">
          <ac:chgData name="SUMIT DANAV" userId="c37859a817c6a7a6" providerId="LiveId" clId="{97F4F11D-F3AB-478A-83C3-1FAE1BE2A813}" dt="2023-08-30T20:06:30.774" v="12" actId="1035"/>
          <ac:picMkLst>
            <pc:docMk/>
            <pc:sldMk cId="3477206271" sldId="271"/>
            <ac:picMk id="5" creationId="{7CDD9E2D-A3C5-D0E4-9110-D36E3B9DBB1B}"/>
          </ac:picMkLst>
        </pc:picChg>
      </pc:sldChg>
      <pc:sldChg chg="modSp mod">
        <pc:chgData name="SUMIT DANAV" userId="c37859a817c6a7a6" providerId="LiveId" clId="{97F4F11D-F3AB-478A-83C3-1FAE1BE2A813}" dt="2023-08-30T21:00:55.951" v="17" actId="1076"/>
        <pc:sldMkLst>
          <pc:docMk/>
          <pc:sldMk cId="800230943" sldId="272"/>
        </pc:sldMkLst>
        <pc:spChg chg="mod">
          <ac:chgData name="SUMIT DANAV" userId="c37859a817c6a7a6" providerId="LiveId" clId="{97F4F11D-F3AB-478A-83C3-1FAE1BE2A813}" dt="2023-08-30T21:00:55.951" v="17" actId="1076"/>
          <ac:spMkLst>
            <pc:docMk/>
            <pc:sldMk cId="800230943" sldId="272"/>
            <ac:spMk id="3" creationId="{C82A4E09-4250-364C-9B9E-F5D7ACDE493C}"/>
          </ac:spMkLst>
        </pc:spChg>
      </pc:sldChg>
      <pc:sldChg chg="modSp mod">
        <pc:chgData name="SUMIT DANAV" userId="c37859a817c6a7a6" providerId="LiveId" clId="{97F4F11D-F3AB-478A-83C3-1FAE1BE2A813}" dt="2023-08-31T10:19:41.011" v="28" actId="20577"/>
        <pc:sldMkLst>
          <pc:docMk/>
          <pc:sldMk cId="258958671" sldId="274"/>
        </pc:sldMkLst>
        <pc:spChg chg="mod">
          <ac:chgData name="SUMIT DANAV" userId="c37859a817c6a7a6" providerId="LiveId" clId="{97F4F11D-F3AB-478A-83C3-1FAE1BE2A813}" dt="2023-08-31T10:19:41.011" v="28" actId="20577"/>
          <ac:spMkLst>
            <pc:docMk/>
            <pc:sldMk cId="258958671" sldId="274"/>
            <ac:spMk id="3" creationId="{FFCF3816-5E90-83F7-852B-6782BA91FC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9DFB-4C36-19FA-2E18-9D9FDCA5C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AF627-B253-68A5-734E-83E7F8171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76185-EFCF-3805-0E6B-1F01D9D4BAD8}"/>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5" name="Footer Placeholder 4">
            <a:extLst>
              <a:ext uri="{FF2B5EF4-FFF2-40B4-BE49-F238E27FC236}">
                <a16:creationId xmlns:a16="http://schemas.microsoft.com/office/drawing/2014/main" id="{2654FFD4-DBF9-8EDE-04D7-0652A594D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F5DC6-9C83-41C1-EAD7-F36B5FB63F06}"/>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402908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1987-BB1F-2500-8AFB-0617914878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C7E68D-FBBB-0639-ED78-8BE58ECF6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2E2DA-ED51-4F6A-3DEF-6793EBAFE6EE}"/>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5" name="Footer Placeholder 4">
            <a:extLst>
              <a:ext uri="{FF2B5EF4-FFF2-40B4-BE49-F238E27FC236}">
                <a16:creationId xmlns:a16="http://schemas.microsoft.com/office/drawing/2014/main" id="{BEDBBC03-58A2-FA8A-3A2E-618D6AA73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EA292-1F79-4BB7-D578-AF97DA796D60}"/>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206800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E8CAE-DA27-6F7A-6F8D-59AF730F3B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5B7850-6F1B-020C-B3F0-BFB055B11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71A25-9D50-D94A-32EA-11510E8B7EAE}"/>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5" name="Footer Placeholder 4">
            <a:extLst>
              <a:ext uri="{FF2B5EF4-FFF2-40B4-BE49-F238E27FC236}">
                <a16:creationId xmlns:a16="http://schemas.microsoft.com/office/drawing/2014/main" id="{46592385-3D28-0B44-3AAE-248F74D11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538C1-B46E-56BE-2C9F-247246E15303}"/>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161155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5C93-1EED-E1E4-3310-F9E757667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E0603-7B7C-ABFF-A8FC-E068419B4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EDCE6-8CB8-DB69-47AB-D5205A12BEBC}"/>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5" name="Footer Placeholder 4">
            <a:extLst>
              <a:ext uri="{FF2B5EF4-FFF2-40B4-BE49-F238E27FC236}">
                <a16:creationId xmlns:a16="http://schemas.microsoft.com/office/drawing/2014/main" id="{17C068F6-9960-199C-3215-323D1FD9F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2533C-D84B-86A8-4D67-4C1B0D8B3C26}"/>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258508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6E73-5FCB-B60D-D721-C1901CCA4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CD68A-7626-B659-B62C-C47AFF80E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2409A-4320-56A2-AE3D-784D091ED7DA}"/>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5" name="Footer Placeholder 4">
            <a:extLst>
              <a:ext uri="{FF2B5EF4-FFF2-40B4-BE49-F238E27FC236}">
                <a16:creationId xmlns:a16="http://schemas.microsoft.com/office/drawing/2014/main" id="{72BF8038-4B96-5073-648A-6FA3505AF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EB46B-6867-C826-83E5-C0EB32DD74F7}"/>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171672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525C-0DBE-27A3-EBDB-04ED709B9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1ABD3-8EC1-BA73-9AF5-14B4F7C6F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0F2240-060A-9A15-8B7B-9C4DAF533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E9F8CA-6752-D69F-3D89-44903200483F}"/>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6" name="Footer Placeholder 5">
            <a:extLst>
              <a:ext uri="{FF2B5EF4-FFF2-40B4-BE49-F238E27FC236}">
                <a16:creationId xmlns:a16="http://schemas.microsoft.com/office/drawing/2014/main" id="{F4DE53A9-E491-CBDF-D87C-BA95776B4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31A02-4EC7-EC91-B183-B04EE9C1E678}"/>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329267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CE88-1CA6-CA59-C2A1-870F16632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5DAA78-F006-55A9-A14E-1E4D593BB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AFC22-1223-7970-7879-8446EB44C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F3EFE-76E9-E052-D46E-47D8DCE08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E23A4-71F4-FC35-F8C6-B362ADB8D3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31B0BF-4A6C-78E0-ACD5-6CD0794D0869}"/>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8" name="Footer Placeholder 7">
            <a:extLst>
              <a:ext uri="{FF2B5EF4-FFF2-40B4-BE49-F238E27FC236}">
                <a16:creationId xmlns:a16="http://schemas.microsoft.com/office/drawing/2014/main" id="{D92C21E3-3D55-F66C-A8D2-0D565B3B8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A6148-0EE8-DDB8-26E6-80C34D014DCC}"/>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38346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3F68-D449-DFC9-524C-FE4D55F259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14BC99-5BB8-70DC-70A9-ECC04A49976A}"/>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4" name="Footer Placeholder 3">
            <a:extLst>
              <a:ext uri="{FF2B5EF4-FFF2-40B4-BE49-F238E27FC236}">
                <a16:creationId xmlns:a16="http://schemas.microsoft.com/office/drawing/2014/main" id="{1F887FD8-9705-5053-05C2-7D8493C73A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EF799-EBC6-2014-47B8-6AE1ED09D6E2}"/>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10788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4F49F-4CCA-1D0A-B785-EE4EFDE7CD4E}"/>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3" name="Footer Placeholder 2">
            <a:extLst>
              <a:ext uri="{FF2B5EF4-FFF2-40B4-BE49-F238E27FC236}">
                <a16:creationId xmlns:a16="http://schemas.microsoft.com/office/drawing/2014/main" id="{B2E04417-4753-FB30-1EC1-11F6D6DC4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E7B7-DD97-5DCD-9CBA-71248074B060}"/>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237995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9D47-23EA-552A-7CB7-51D271348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437A8-6C51-F4AA-77E3-CF0D08B8D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9B27C-FDAC-56AA-F7BA-AF38AE9ED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CF2B8-4CDB-FA75-CFE5-B30B1A2209E5}"/>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6" name="Footer Placeholder 5">
            <a:extLst>
              <a:ext uri="{FF2B5EF4-FFF2-40B4-BE49-F238E27FC236}">
                <a16:creationId xmlns:a16="http://schemas.microsoft.com/office/drawing/2014/main" id="{84CE08B3-464E-9ED7-D7E7-9BD91A3B7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C8864-2944-687C-A948-2D86B3E884B1}"/>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102790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E954-8C0C-10C6-ED65-1EB28A7D0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051F5-4323-346A-6132-DC8F437FB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08A8D-1871-ACC1-857E-9D3AA400A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F7099-2973-4899-8B56-95BD17EED21F}"/>
              </a:ext>
            </a:extLst>
          </p:cNvPr>
          <p:cNvSpPr>
            <a:spLocks noGrp="1"/>
          </p:cNvSpPr>
          <p:nvPr>
            <p:ph type="dt" sz="half" idx="10"/>
          </p:nvPr>
        </p:nvSpPr>
        <p:spPr/>
        <p:txBody>
          <a:bodyPr/>
          <a:lstStyle/>
          <a:p>
            <a:fld id="{ACFC403E-1C1D-4A4C-809B-C197CD995CD6}" type="datetimeFigureOut">
              <a:rPr lang="en-US" smtClean="0"/>
              <a:t>8/31/2023</a:t>
            </a:fld>
            <a:endParaRPr lang="en-US"/>
          </a:p>
        </p:txBody>
      </p:sp>
      <p:sp>
        <p:nvSpPr>
          <p:cNvPr id="6" name="Footer Placeholder 5">
            <a:extLst>
              <a:ext uri="{FF2B5EF4-FFF2-40B4-BE49-F238E27FC236}">
                <a16:creationId xmlns:a16="http://schemas.microsoft.com/office/drawing/2014/main" id="{3FE3C469-C8CE-551C-A978-23CA30224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EB3F1-B371-AA55-CEBD-E8A7F5B00CB3}"/>
              </a:ext>
            </a:extLst>
          </p:cNvPr>
          <p:cNvSpPr>
            <a:spLocks noGrp="1"/>
          </p:cNvSpPr>
          <p:nvPr>
            <p:ph type="sldNum" sz="quarter" idx="12"/>
          </p:nvPr>
        </p:nvSpPr>
        <p:spPr/>
        <p:txBody>
          <a:bodyPr/>
          <a:lstStyle/>
          <a:p>
            <a:fld id="{1BFCFE1E-6EDF-405B-ADEE-E5BD5D784738}" type="slidenum">
              <a:rPr lang="en-US" smtClean="0"/>
              <a:t>‹#›</a:t>
            </a:fld>
            <a:endParaRPr lang="en-US"/>
          </a:p>
        </p:txBody>
      </p:sp>
    </p:spTree>
    <p:extLst>
      <p:ext uri="{BB962C8B-B14F-4D97-AF65-F5344CB8AC3E}">
        <p14:creationId xmlns:p14="http://schemas.microsoft.com/office/powerpoint/2010/main" val="168545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B4E16-08AA-697B-06E5-CB0D4C761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DBA41D-384D-4EDE-1694-D5B9E0E93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A03F-FFA9-13F0-972F-B283BD86F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C403E-1C1D-4A4C-809B-C197CD995CD6}" type="datetimeFigureOut">
              <a:rPr lang="en-US" smtClean="0"/>
              <a:t>8/31/2023</a:t>
            </a:fld>
            <a:endParaRPr lang="en-US"/>
          </a:p>
        </p:txBody>
      </p:sp>
      <p:sp>
        <p:nvSpPr>
          <p:cNvPr id="5" name="Footer Placeholder 4">
            <a:extLst>
              <a:ext uri="{FF2B5EF4-FFF2-40B4-BE49-F238E27FC236}">
                <a16:creationId xmlns:a16="http://schemas.microsoft.com/office/drawing/2014/main" id="{2B568C7C-3AE9-3CF7-FAD7-45F49F091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F786D-A7E6-D464-FE62-4F3B0C8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FE1E-6EDF-405B-ADEE-E5BD5D784738}" type="slidenum">
              <a:rPr lang="en-US" smtClean="0"/>
              <a:t>‹#›</a:t>
            </a:fld>
            <a:endParaRPr lang="en-US"/>
          </a:p>
        </p:txBody>
      </p:sp>
    </p:spTree>
    <p:extLst>
      <p:ext uri="{BB962C8B-B14F-4D97-AF65-F5344CB8AC3E}">
        <p14:creationId xmlns:p14="http://schemas.microsoft.com/office/powerpoint/2010/main" val="317840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8163-B87E-C2AF-0005-31B69784A968}"/>
              </a:ext>
            </a:extLst>
          </p:cNvPr>
          <p:cNvSpPr>
            <a:spLocks noGrp="1"/>
          </p:cNvSpPr>
          <p:nvPr>
            <p:ph type="ctrTitle"/>
          </p:nvPr>
        </p:nvSpPr>
        <p:spPr>
          <a:xfrm>
            <a:off x="1452283" y="896647"/>
            <a:ext cx="9144000" cy="2157505"/>
          </a:xfrm>
        </p:spPr>
        <p:txBody>
          <a:bodyPr>
            <a:normAutofit fontScale="90000"/>
          </a:bodyPr>
          <a:lstStyle/>
          <a:p>
            <a:r>
              <a:rPr lang="en-US" b="1" i="0" dirty="0">
                <a:effectLst/>
                <a:latin typeface="Söhne"/>
              </a:rPr>
              <a:t>Software Requirement Specification (SRS) for Online Fresh Market Website</a:t>
            </a:r>
            <a:endParaRPr lang="en-US" dirty="0"/>
          </a:p>
        </p:txBody>
      </p:sp>
      <p:sp>
        <p:nvSpPr>
          <p:cNvPr id="3" name="Subtitle 2">
            <a:extLst>
              <a:ext uri="{FF2B5EF4-FFF2-40B4-BE49-F238E27FC236}">
                <a16:creationId xmlns:a16="http://schemas.microsoft.com/office/drawing/2014/main" id="{CB0FD09B-11C9-9AC2-4322-3F5FC34FEB61}"/>
              </a:ext>
            </a:extLst>
          </p:cNvPr>
          <p:cNvSpPr>
            <a:spLocks noGrp="1"/>
          </p:cNvSpPr>
          <p:nvPr>
            <p:ph type="subTitle" idx="1"/>
          </p:nvPr>
        </p:nvSpPr>
        <p:spPr>
          <a:xfrm>
            <a:off x="1075764" y="3325906"/>
            <a:ext cx="9654988" cy="4347883"/>
          </a:xfrm>
        </p:spPr>
        <p:txBody>
          <a:bodyPr>
            <a:normAutofit fontScale="32500" lnSpcReduction="20000"/>
          </a:bodyPr>
          <a:lstStyle/>
          <a:p>
            <a:pPr algn="just"/>
            <a:r>
              <a:rPr lang="en-US" sz="3100" b="1" i="0" dirty="0">
                <a:solidFill>
                  <a:schemeClr val="accent1"/>
                </a:solidFill>
                <a:effectLst/>
                <a:latin typeface="Söhne"/>
              </a:rPr>
              <a:t>                                                                                                                                 </a:t>
            </a:r>
            <a:r>
              <a:rPr lang="en-US" sz="6400" b="1" i="0" dirty="0">
                <a:solidFill>
                  <a:schemeClr val="accent1"/>
                </a:solidFill>
                <a:effectLst/>
                <a:latin typeface="Söhne"/>
              </a:rPr>
              <a:t>Under guidance of</a:t>
            </a:r>
          </a:p>
          <a:p>
            <a:pPr algn="just"/>
            <a:r>
              <a:rPr lang="en-US" sz="8600" b="1" dirty="0">
                <a:solidFill>
                  <a:srgbClr val="FF0000"/>
                </a:solidFill>
                <a:latin typeface="Söhne"/>
              </a:rPr>
              <a:t>                                       </a:t>
            </a:r>
            <a:r>
              <a:rPr lang="en-US" sz="8600" b="1" i="0" dirty="0">
                <a:solidFill>
                  <a:srgbClr val="FF0000"/>
                </a:solidFill>
                <a:effectLst/>
                <a:latin typeface="Söhne"/>
              </a:rPr>
              <a:t> Mr. Onkar </a:t>
            </a:r>
            <a:r>
              <a:rPr lang="en-US" sz="8600" b="1" i="0">
                <a:solidFill>
                  <a:srgbClr val="FF0000"/>
                </a:solidFill>
                <a:effectLst/>
                <a:latin typeface="Söhne"/>
              </a:rPr>
              <a:t>Mirashe                                 </a:t>
            </a:r>
            <a:endParaRPr lang="en-US" sz="8600" b="1" i="0" dirty="0">
              <a:solidFill>
                <a:srgbClr val="FF0000"/>
              </a:solidFill>
              <a:effectLst/>
              <a:latin typeface="Söhne"/>
            </a:endParaRPr>
          </a:p>
          <a:p>
            <a:pPr algn="just"/>
            <a:endParaRPr lang="en-US" sz="6400" b="1" dirty="0">
              <a:latin typeface="Söhne"/>
            </a:endParaRPr>
          </a:p>
          <a:p>
            <a:pPr algn="just"/>
            <a:r>
              <a:rPr lang="en-US" sz="6400" b="1" dirty="0">
                <a:solidFill>
                  <a:schemeClr val="tx2"/>
                </a:solidFill>
                <a:latin typeface="Söhne"/>
              </a:rPr>
              <a:t>Members:      </a:t>
            </a:r>
            <a:r>
              <a:rPr lang="en-US" sz="6400" b="1" dirty="0">
                <a:latin typeface="Söhne"/>
              </a:rPr>
              <a:t>1) Premkumar </a:t>
            </a:r>
            <a:r>
              <a:rPr lang="en-US" sz="6400" b="1" dirty="0" err="1">
                <a:latin typeface="Söhne"/>
              </a:rPr>
              <a:t>Danav</a:t>
            </a:r>
            <a:r>
              <a:rPr lang="en-US" sz="6400" b="1" dirty="0">
                <a:latin typeface="Söhne"/>
              </a:rPr>
              <a:t>      (PRN:230340120167)</a:t>
            </a:r>
          </a:p>
          <a:p>
            <a:pPr algn="just"/>
            <a:r>
              <a:rPr lang="en-US" sz="6400" b="1" dirty="0">
                <a:latin typeface="Söhne"/>
              </a:rPr>
              <a:t>                         2) Ganesh Godse              (PRN:230340120066)</a:t>
            </a:r>
          </a:p>
          <a:p>
            <a:pPr algn="just"/>
            <a:r>
              <a:rPr lang="en-US" sz="6400" b="1" dirty="0">
                <a:latin typeface="Söhne"/>
              </a:rPr>
              <a:t>                         3) Pranay </a:t>
            </a:r>
            <a:r>
              <a:rPr lang="en-US" sz="6400" b="1" dirty="0" err="1">
                <a:latin typeface="Söhne"/>
              </a:rPr>
              <a:t>Sonsare</a:t>
            </a:r>
            <a:r>
              <a:rPr lang="en-US" sz="6400" b="1" dirty="0">
                <a:latin typeface="Söhne"/>
              </a:rPr>
              <a:t>            (PRN:230340120160)</a:t>
            </a:r>
          </a:p>
          <a:p>
            <a:pPr algn="just"/>
            <a:r>
              <a:rPr lang="en-US" sz="6400" b="1" dirty="0">
                <a:latin typeface="Söhne"/>
              </a:rPr>
              <a:t>                         4) Sukanya </a:t>
            </a:r>
            <a:r>
              <a:rPr lang="en-US" sz="6400" b="1" dirty="0" err="1">
                <a:latin typeface="Söhne"/>
              </a:rPr>
              <a:t>Suralkar</a:t>
            </a:r>
            <a:r>
              <a:rPr lang="en-US" sz="6400" b="1" dirty="0">
                <a:latin typeface="Söhne"/>
              </a:rPr>
              <a:t>         (PRN:230340120205)</a:t>
            </a:r>
          </a:p>
          <a:p>
            <a:pPr algn="just"/>
            <a:r>
              <a:rPr lang="en-US" sz="6400" b="1" dirty="0">
                <a:latin typeface="Söhne"/>
              </a:rPr>
              <a:t>                         5) Samiksha </a:t>
            </a:r>
            <a:r>
              <a:rPr lang="en-US" sz="6400" b="1" dirty="0" err="1">
                <a:latin typeface="Söhne"/>
              </a:rPr>
              <a:t>Soor</a:t>
            </a:r>
            <a:r>
              <a:rPr lang="en-US" sz="6400" b="1" dirty="0">
                <a:latin typeface="Söhne"/>
              </a:rPr>
              <a:t>             (PRN:230340120182)</a:t>
            </a:r>
          </a:p>
          <a:p>
            <a:pPr algn="just"/>
            <a:endParaRPr lang="en-US" sz="3200" b="1" dirty="0">
              <a:latin typeface="Söhne"/>
            </a:endParaRPr>
          </a:p>
          <a:p>
            <a:pPr algn="just"/>
            <a:r>
              <a:rPr lang="en-US" sz="3100" b="1" dirty="0">
                <a:latin typeface="Söhne"/>
              </a:rPr>
              <a:t>   </a:t>
            </a:r>
          </a:p>
          <a:p>
            <a:pPr algn="just"/>
            <a:endParaRPr lang="en-US" sz="700" b="1" dirty="0">
              <a:latin typeface="Söhne"/>
            </a:endParaRPr>
          </a:p>
          <a:p>
            <a:pPr algn="just"/>
            <a:endParaRPr lang="en-US" sz="700" b="1" dirty="0">
              <a:latin typeface="Söhne"/>
            </a:endParaRPr>
          </a:p>
          <a:p>
            <a:pPr algn="just"/>
            <a:endParaRPr lang="en-US" sz="700" b="1" dirty="0">
              <a:latin typeface="Söhne"/>
            </a:endParaRPr>
          </a:p>
          <a:p>
            <a:pPr algn="just"/>
            <a:r>
              <a:rPr lang="en-US" sz="700" b="1" i="0" dirty="0">
                <a:solidFill>
                  <a:srgbClr val="FF0000"/>
                </a:solidFill>
                <a:effectLst/>
                <a:latin typeface="Söhne"/>
              </a:rPr>
              <a:t>                                                        </a:t>
            </a:r>
          </a:p>
        </p:txBody>
      </p:sp>
      <p:pic>
        <p:nvPicPr>
          <p:cNvPr id="5" name="Picture 4">
            <a:extLst>
              <a:ext uri="{FF2B5EF4-FFF2-40B4-BE49-F238E27FC236}">
                <a16:creationId xmlns:a16="http://schemas.microsoft.com/office/drawing/2014/main" id="{50BD696F-2446-ED3F-D12D-FAD1C7A1AFE4}"/>
              </a:ext>
            </a:extLst>
          </p:cNvPr>
          <p:cNvPicPr>
            <a:picLocks noChangeAspect="1"/>
          </p:cNvPicPr>
          <p:nvPr/>
        </p:nvPicPr>
        <p:blipFill>
          <a:blip r:embed="rId2"/>
          <a:stretch>
            <a:fillRect/>
          </a:stretch>
        </p:blipFill>
        <p:spPr>
          <a:xfrm>
            <a:off x="0" y="-1"/>
            <a:ext cx="4755340" cy="726141"/>
          </a:xfrm>
          <a:prstGeom prst="rect">
            <a:avLst/>
          </a:prstGeom>
        </p:spPr>
      </p:pic>
      <p:pic>
        <p:nvPicPr>
          <p:cNvPr id="7" name="Picture 6">
            <a:extLst>
              <a:ext uri="{FF2B5EF4-FFF2-40B4-BE49-F238E27FC236}">
                <a16:creationId xmlns:a16="http://schemas.microsoft.com/office/drawing/2014/main" id="{486ECD65-5104-8078-98FB-6A5E16FFB218}"/>
              </a:ext>
            </a:extLst>
          </p:cNvPr>
          <p:cNvPicPr>
            <a:picLocks noChangeAspect="1"/>
          </p:cNvPicPr>
          <p:nvPr/>
        </p:nvPicPr>
        <p:blipFill>
          <a:blip r:embed="rId3"/>
          <a:stretch>
            <a:fillRect/>
          </a:stretch>
        </p:blipFill>
        <p:spPr>
          <a:xfrm>
            <a:off x="8749553" y="4482"/>
            <a:ext cx="3155721" cy="753069"/>
          </a:xfrm>
          <a:prstGeom prst="rect">
            <a:avLst/>
          </a:prstGeom>
        </p:spPr>
      </p:pic>
    </p:spTree>
    <p:extLst>
      <p:ext uri="{BB962C8B-B14F-4D97-AF65-F5344CB8AC3E}">
        <p14:creationId xmlns:p14="http://schemas.microsoft.com/office/powerpoint/2010/main" val="7054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22527-600D-B26D-25ED-3D1AB8349177}"/>
              </a:ext>
            </a:extLst>
          </p:cNvPr>
          <p:cNvSpPr>
            <a:spLocks noGrp="1"/>
          </p:cNvSpPr>
          <p:nvPr>
            <p:ph idx="1"/>
          </p:nvPr>
        </p:nvSpPr>
        <p:spPr>
          <a:xfrm>
            <a:off x="618565" y="251012"/>
            <a:ext cx="10735235" cy="5925951"/>
          </a:xfrm>
        </p:spPr>
        <p:txBody>
          <a:bodyPr/>
          <a:lstStyle/>
          <a:p>
            <a:pPr marL="0" indent="0">
              <a:buNone/>
            </a:pPr>
            <a:r>
              <a:rPr lang="en-US" b="1" dirty="0">
                <a:solidFill>
                  <a:srgbClr val="FF0000"/>
                </a:solidFill>
                <a:latin typeface="Söhne"/>
              </a:rPr>
              <a:t>                                       Database</a:t>
            </a:r>
            <a:r>
              <a:rPr lang="en-US" b="1" i="0" dirty="0">
                <a:solidFill>
                  <a:srgbClr val="FF0000"/>
                </a:solidFill>
                <a:effectLst/>
                <a:latin typeface="Söhne"/>
              </a:rPr>
              <a:t> Interface Mockups</a:t>
            </a:r>
          </a:p>
          <a:p>
            <a:pPr marL="0" indent="0">
              <a:buNone/>
            </a:pPr>
            <a:r>
              <a:rPr lang="en-US" dirty="0"/>
              <a:t>Address Table:</a:t>
            </a:r>
          </a:p>
          <a:p>
            <a:pPr marL="0" indent="0">
              <a:buNone/>
            </a:pPr>
            <a:endParaRPr lang="en-US" dirty="0"/>
          </a:p>
        </p:txBody>
      </p:sp>
      <p:pic>
        <p:nvPicPr>
          <p:cNvPr id="5" name="Picture 4">
            <a:extLst>
              <a:ext uri="{FF2B5EF4-FFF2-40B4-BE49-F238E27FC236}">
                <a16:creationId xmlns:a16="http://schemas.microsoft.com/office/drawing/2014/main" id="{0A192981-A55F-3544-C4BA-85E6B5F24D6D}"/>
              </a:ext>
            </a:extLst>
          </p:cNvPr>
          <p:cNvPicPr>
            <a:picLocks noChangeAspect="1"/>
          </p:cNvPicPr>
          <p:nvPr/>
        </p:nvPicPr>
        <p:blipFill>
          <a:blip r:embed="rId2"/>
          <a:stretch>
            <a:fillRect/>
          </a:stretch>
        </p:blipFill>
        <p:spPr>
          <a:xfrm>
            <a:off x="618564" y="1150544"/>
            <a:ext cx="9619129" cy="5091795"/>
          </a:xfrm>
          <a:prstGeom prst="rect">
            <a:avLst/>
          </a:prstGeom>
        </p:spPr>
      </p:pic>
    </p:spTree>
    <p:extLst>
      <p:ext uri="{BB962C8B-B14F-4D97-AF65-F5344CB8AC3E}">
        <p14:creationId xmlns:p14="http://schemas.microsoft.com/office/powerpoint/2010/main" val="57766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E12FB-91CC-7908-1A04-06222794623B}"/>
              </a:ext>
            </a:extLst>
          </p:cNvPr>
          <p:cNvSpPr>
            <a:spLocks noGrp="1"/>
          </p:cNvSpPr>
          <p:nvPr>
            <p:ph idx="1"/>
          </p:nvPr>
        </p:nvSpPr>
        <p:spPr>
          <a:xfrm>
            <a:off x="573741" y="277907"/>
            <a:ext cx="10780059" cy="4921622"/>
          </a:xfrm>
        </p:spPr>
        <p:txBody>
          <a:bodyPr/>
          <a:lstStyle/>
          <a:p>
            <a:pPr marL="0" indent="0">
              <a:buNone/>
            </a:pPr>
            <a:r>
              <a:rPr lang="en-US" dirty="0"/>
              <a:t>Product Table:</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013D6EBE-DB71-46D3-B54F-D24425C69C7B}"/>
              </a:ext>
            </a:extLst>
          </p:cNvPr>
          <p:cNvPicPr>
            <a:picLocks noChangeAspect="1"/>
          </p:cNvPicPr>
          <p:nvPr/>
        </p:nvPicPr>
        <p:blipFill>
          <a:blip r:embed="rId2"/>
          <a:stretch>
            <a:fillRect/>
          </a:stretch>
        </p:blipFill>
        <p:spPr>
          <a:xfrm>
            <a:off x="573741" y="1003881"/>
            <a:ext cx="8546115" cy="5585178"/>
          </a:xfrm>
          <a:prstGeom prst="rect">
            <a:avLst/>
          </a:prstGeom>
        </p:spPr>
      </p:pic>
    </p:spTree>
    <p:extLst>
      <p:ext uri="{BB962C8B-B14F-4D97-AF65-F5344CB8AC3E}">
        <p14:creationId xmlns:p14="http://schemas.microsoft.com/office/powerpoint/2010/main" val="314558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924B8-5702-C0D6-939F-4376761901C9}"/>
              </a:ext>
            </a:extLst>
          </p:cNvPr>
          <p:cNvSpPr>
            <a:spLocks noGrp="1"/>
          </p:cNvSpPr>
          <p:nvPr>
            <p:ph idx="1"/>
          </p:nvPr>
        </p:nvSpPr>
        <p:spPr>
          <a:xfrm>
            <a:off x="448235" y="242047"/>
            <a:ext cx="10905565" cy="5934916"/>
          </a:xfrm>
        </p:spPr>
        <p:txBody>
          <a:bodyPr/>
          <a:lstStyle/>
          <a:p>
            <a:pPr marL="0" indent="0">
              <a:buNone/>
            </a:pPr>
            <a:r>
              <a:rPr lang="en-US" dirty="0"/>
              <a:t>Cart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Category Table:</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90CE4640-81F5-A0E5-1F25-8E45BC995284}"/>
              </a:ext>
            </a:extLst>
          </p:cNvPr>
          <p:cNvPicPr>
            <a:picLocks noChangeAspect="1"/>
          </p:cNvPicPr>
          <p:nvPr/>
        </p:nvPicPr>
        <p:blipFill>
          <a:blip r:embed="rId2"/>
          <a:stretch>
            <a:fillRect/>
          </a:stretch>
        </p:blipFill>
        <p:spPr>
          <a:xfrm>
            <a:off x="466164" y="3831901"/>
            <a:ext cx="5046349" cy="2489711"/>
          </a:xfrm>
          <a:prstGeom prst="rect">
            <a:avLst/>
          </a:prstGeom>
        </p:spPr>
      </p:pic>
      <p:pic>
        <p:nvPicPr>
          <p:cNvPr id="9" name="Picture 8">
            <a:extLst>
              <a:ext uri="{FF2B5EF4-FFF2-40B4-BE49-F238E27FC236}">
                <a16:creationId xmlns:a16="http://schemas.microsoft.com/office/drawing/2014/main" id="{3AD3CF1C-4CE2-43A9-AC5E-BD719925BF59}"/>
              </a:ext>
            </a:extLst>
          </p:cNvPr>
          <p:cNvPicPr>
            <a:picLocks noChangeAspect="1"/>
          </p:cNvPicPr>
          <p:nvPr/>
        </p:nvPicPr>
        <p:blipFill>
          <a:blip r:embed="rId3"/>
          <a:stretch>
            <a:fillRect/>
          </a:stretch>
        </p:blipFill>
        <p:spPr>
          <a:xfrm>
            <a:off x="466164" y="775858"/>
            <a:ext cx="4760260" cy="2259205"/>
          </a:xfrm>
          <a:prstGeom prst="rect">
            <a:avLst/>
          </a:prstGeom>
        </p:spPr>
      </p:pic>
    </p:spTree>
    <p:extLst>
      <p:ext uri="{BB962C8B-B14F-4D97-AF65-F5344CB8AC3E}">
        <p14:creationId xmlns:p14="http://schemas.microsoft.com/office/powerpoint/2010/main" val="228149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37B97-1D7E-4BFA-9760-5313C155193F}"/>
              </a:ext>
            </a:extLst>
          </p:cNvPr>
          <p:cNvSpPr>
            <a:spLocks noGrp="1"/>
          </p:cNvSpPr>
          <p:nvPr>
            <p:ph idx="1"/>
          </p:nvPr>
        </p:nvSpPr>
        <p:spPr>
          <a:xfrm>
            <a:off x="331694" y="179294"/>
            <a:ext cx="11022106" cy="5970775"/>
          </a:xfrm>
        </p:spPr>
        <p:txBody>
          <a:bodyPr/>
          <a:lstStyle/>
          <a:p>
            <a:pPr marL="0" indent="0">
              <a:buNone/>
            </a:pPr>
            <a:r>
              <a:rPr lang="en-US" dirty="0"/>
              <a:t>Orders Table:</a:t>
            </a:r>
          </a:p>
          <a:p>
            <a:pPr marL="0" indent="0">
              <a:buNone/>
            </a:pPr>
            <a:endParaRPr lang="en-US" dirty="0"/>
          </a:p>
        </p:txBody>
      </p:sp>
      <p:pic>
        <p:nvPicPr>
          <p:cNvPr id="7" name="Picture 6">
            <a:extLst>
              <a:ext uri="{FF2B5EF4-FFF2-40B4-BE49-F238E27FC236}">
                <a16:creationId xmlns:a16="http://schemas.microsoft.com/office/drawing/2014/main" id="{144CFA47-9C55-16AD-09F7-2FC3B7FBCFB2}"/>
              </a:ext>
            </a:extLst>
          </p:cNvPr>
          <p:cNvPicPr>
            <a:picLocks noChangeAspect="1"/>
          </p:cNvPicPr>
          <p:nvPr/>
        </p:nvPicPr>
        <p:blipFill>
          <a:blip r:embed="rId2"/>
          <a:stretch>
            <a:fillRect/>
          </a:stretch>
        </p:blipFill>
        <p:spPr>
          <a:xfrm>
            <a:off x="331694" y="923365"/>
            <a:ext cx="10727899" cy="4437530"/>
          </a:xfrm>
          <a:prstGeom prst="rect">
            <a:avLst/>
          </a:prstGeom>
        </p:spPr>
      </p:pic>
    </p:spTree>
    <p:extLst>
      <p:ext uri="{BB962C8B-B14F-4D97-AF65-F5344CB8AC3E}">
        <p14:creationId xmlns:p14="http://schemas.microsoft.com/office/powerpoint/2010/main" val="99385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11AA1-DF84-2922-27D2-E10057CB85F4}"/>
              </a:ext>
            </a:extLst>
          </p:cNvPr>
          <p:cNvSpPr>
            <a:spLocks noGrp="1"/>
          </p:cNvSpPr>
          <p:nvPr>
            <p:ph idx="1"/>
          </p:nvPr>
        </p:nvSpPr>
        <p:spPr>
          <a:xfrm>
            <a:off x="555812" y="304800"/>
            <a:ext cx="10797988" cy="5872163"/>
          </a:xfrm>
        </p:spPr>
        <p:txBody>
          <a:bodyPr/>
          <a:lstStyle/>
          <a:p>
            <a:pPr marL="0" indent="0">
              <a:buNone/>
            </a:pPr>
            <a:r>
              <a:rPr lang="en-US" dirty="0"/>
              <a:t>Users Table</a:t>
            </a:r>
          </a:p>
          <a:p>
            <a:pPr marL="0" indent="0">
              <a:buNone/>
            </a:pPr>
            <a:endParaRPr lang="en-US" dirty="0"/>
          </a:p>
        </p:txBody>
      </p:sp>
      <p:pic>
        <p:nvPicPr>
          <p:cNvPr id="5" name="Picture 4">
            <a:extLst>
              <a:ext uri="{FF2B5EF4-FFF2-40B4-BE49-F238E27FC236}">
                <a16:creationId xmlns:a16="http://schemas.microsoft.com/office/drawing/2014/main" id="{7CDD9E2D-A3C5-D0E4-9110-D36E3B9DBB1B}"/>
              </a:ext>
            </a:extLst>
          </p:cNvPr>
          <p:cNvPicPr>
            <a:picLocks noChangeAspect="1"/>
          </p:cNvPicPr>
          <p:nvPr/>
        </p:nvPicPr>
        <p:blipFill>
          <a:blip r:embed="rId2"/>
          <a:stretch>
            <a:fillRect/>
          </a:stretch>
        </p:blipFill>
        <p:spPr>
          <a:xfrm>
            <a:off x="440722" y="914400"/>
            <a:ext cx="10478289" cy="5016651"/>
          </a:xfrm>
          <a:prstGeom prst="rect">
            <a:avLst/>
          </a:prstGeom>
        </p:spPr>
      </p:pic>
    </p:spTree>
    <p:extLst>
      <p:ext uri="{BB962C8B-B14F-4D97-AF65-F5344CB8AC3E}">
        <p14:creationId xmlns:p14="http://schemas.microsoft.com/office/powerpoint/2010/main" val="347720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AF07A-5529-8357-B2EB-6101EBE2BB48}"/>
              </a:ext>
            </a:extLst>
          </p:cNvPr>
          <p:cNvSpPr>
            <a:spLocks noGrp="1"/>
          </p:cNvSpPr>
          <p:nvPr>
            <p:ph idx="1"/>
          </p:nvPr>
        </p:nvSpPr>
        <p:spPr>
          <a:xfrm>
            <a:off x="510988" y="224118"/>
            <a:ext cx="10842812" cy="6347011"/>
          </a:xfrm>
        </p:spPr>
        <p:txBody>
          <a:bodyPr>
            <a:normAutofit fontScale="85000" lnSpcReduction="20000"/>
          </a:bodyPr>
          <a:lstStyle/>
          <a:p>
            <a:pPr marL="0" indent="0">
              <a:buNone/>
            </a:pPr>
            <a:r>
              <a:rPr lang="en-US" b="1" i="0" dirty="0">
                <a:solidFill>
                  <a:srgbClr val="FF0000"/>
                </a:solidFill>
                <a:effectLst/>
                <a:latin typeface="Söhne"/>
              </a:rPr>
              <a:t>                                                                     Use Cases</a:t>
            </a:r>
          </a:p>
          <a:p>
            <a:pPr marL="0" indent="0" algn="l">
              <a:buNone/>
            </a:pPr>
            <a:r>
              <a:rPr lang="en-US" b="1" i="0" dirty="0">
                <a:solidFill>
                  <a:srgbClr val="374151"/>
                </a:solidFill>
                <a:effectLst/>
                <a:latin typeface="Söhne"/>
              </a:rPr>
              <a:t>User Registration and Authentication</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User Registration</a:t>
            </a:r>
          </a:p>
          <a:p>
            <a:pPr marL="742950" lvl="1" indent="-285750" algn="l">
              <a:buFont typeface="Arial" panose="020B0604020202020204" pitchFamily="34" charset="0"/>
              <a:buChar char="•"/>
            </a:pPr>
            <a:r>
              <a:rPr lang="en-US" b="1" i="0" dirty="0">
                <a:solidFill>
                  <a:srgbClr val="374151"/>
                </a:solidFill>
                <a:effectLst/>
                <a:latin typeface="Söhne"/>
              </a:rPr>
              <a:t>Actors:</a:t>
            </a:r>
            <a:r>
              <a:rPr lang="en-US" b="0" i="0" dirty="0">
                <a:solidFill>
                  <a:srgbClr val="374151"/>
                </a:solidFill>
                <a:effectLst/>
                <a:latin typeface="Söhne"/>
              </a:rPr>
              <a:t> Customer</a:t>
            </a:r>
          </a:p>
          <a:p>
            <a:pPr marL="742950" lvl="1" indent="-285750"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Customers can register on the platform by providing their details.</a:t>
            </a:r>
          </a:p>
          <a:p>
            <a:pPr marL="742950" lvl="1" indent="-285750" algn="l">
              <a:buFont typeface="Arial" panose="020B0604020202020204" pitchFamily="34" charset="0"/>
              <a:buChar char="•"/>
            </a:pPr>
            <a:r>
              <a:rPr lang="en-US" b="1" i="0" dirty="0">
                <a:solidFill>
                  <a:srgbClr val="374151"/>
                </a:solidFill>
                <a:effectLst/>
                <a:latin typeface="Söhne"/>
              </a:rPr>
              <a:t>Preconditions:</a:t>
            </a:r>
            <a:r>
              <a:rPr lang="en-US" b="0" i="0" dirty="0">
                <a:solidFill>
                  <a:srgbClr val="374151"/>
                </a:solidFill>
                <a:effectLst/>
                <a:latin typeface="Söhne"/>
              </a:rPr>
              <a:t> None</a:t>
            </a:r>
          </a:p>
          <a:p>
            <a:pPr marL="742950" lvl="1" indent="-285750" algn="l">
              <a:buFont typeface="Arial" panose="020B0604020202020204" pitchFamily="34" charset="0"/>
              <a:buChar char="•"/>
            </a:pPr>
            <a:r>
              <a:rPr lang="en-US" b="1" i="0" dirty="0">
                <a:solidFill>
                  <a:srgbClr val="374151"/>
                </a:solidFill>
                <a:effectLst/>
                <a:latin typeface="Söhne"/>
              </a:rPr>
              <a:t>Flow:</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Customer provides registration details.</a:t>
            </a:r>
          </a:p>
          <a:p>
            <a:pPr marL="1143000" lvl="2" indent="-228600" algn="l">
              <a:buFont typeface="Arial" panose="020B0604020202020204" pitchFamily="34" charset="0"/>
              <a:buChar char="•"/>
            </a:pPr>
            <a:r>
              <a:rPr lang="en-US" b="0" i="0" dirty="0">
                <a:solidFill>
                  <a:srgbClr val="374151"/>
                </a:solidFill>
                <a:effectLst/>
                <a:latin typeface="Söhne"/>
              </a:rPr>
              <a:t>System validates and stores the information.</a:t>
            </a:r>
          </a:p>
          <a:p>
            <a:pPr marL="1143000" lvl="2" indent="-228600" algn="l">
              <a:buFont typeface="Arial" panose="020B0604020202020204" pitchFamily="34" charset="0"/>
              <a:buChar char="•"/>
            </a:pPr>
            <a:r>
              <a:rPr lang="en-US" b="0" i="0" dirty="0">
                <a:solidFill>
                  <a:srgbClr val="374151"/>
                </a:solidFill>
                <a:effectLst/>
                <a:latin typeface="Söhne"/>
              </a:rPr>
              <a:t>System generates a unique user ID.</a:t>
            </a:r>
          </a:p>
          <a:p>
            <a:pPr marL="742950" lvl="1" indent="-285750" algn="l">
              <a:buFont typeface="Arial" panose="020B0604020202020204" pitchFamily="34" charset="0"/>
              <a:buChar char="•"/>
            </a:pPr>
            <a:r>
              <a:rPr lang="en-US" b="1" i="0" dirty="0">
                <a:solidFill>
                  <a:srgbClr val="374151"/>
                </a:solidFill>
                <a:effectLst/>
                <a:latin typeface="Söhne"/>
              </a:rPr>
              <a:t>Postconditions:</a:t>
            </a:r>
            <a:r>
              <a:rPr lang="en-US" b="0" i="0" dirty="0">
                <a:solidFill>
                  <a:srgbClr val="374151"/>
                </a:solidFill>
                <a:effectLst/>
                <a:latin typeface="Söhne"/>
              </a:rPr>
              <a:t> Customer is registered and can log in.</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User Login</a:t>
            </a:r>
          </a:p>
          <a:p>
            <a:pPr marL="742950" lvl="1" indent="-285750" algn="l">
              <a:buFont typeface="Arial" panose="020B0604020202020204" pitchFamily="34" charset="0"/>
              <a:buChar char="•"/>
            </a:pPr>
            <a:r>
              <a:rPr lang="en-US" b="1" i="0" dirty="0">
                <a:solidFill>
                  <a:srgbClr val="374151"/>
                </a:solidFill>
                <a:effectLst/>
                <a:latin typeface="Söhne"/>
              </a:rPr>
              <a:t>Actors:</a:t>
            </a:r>
            <a:r>
              <a:rPr lang="en-US" b="0" i="0" dirty="0">
                <a:solidFill>
                  <a:srgbClr val="374151"/>
                </a:solidFill>
                <a:effectLst/>
                <a:latin typeface="Söhne"/>
              </a:rPr>
              <a:t> Customer</a:t>
            </a:r>
          </a:p>
          <a:p>
            <a:pPr marL="742950" lvl="1" indent="-285750"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Registered customers can log in to their accounts.</a:t>
            </a:r>
          </a:p>
          <a:p>
            <a:pPr marL="742950" lvl="1" indent="-285750" algn="l">
              <a:buFont typeface="Arial" panose="020B0604020202020204" pitchFamily="34" charset="0"/>
              <a:buChar char="•"/>
            </a:pPr>
            <a:r>
              <a:rPr lang="en-US" b="1" i="0" dirty="0">
                <a:solidFill>
                  <a:srgbClr val="374151"/>
                </a:solidFill>
                <a:effectLst/>
                <a:latin typeface="Söhne"/>
              </a:rPr>
              <a:t>Preconditions:</a:t>
            </a:r>
            <a:r>
              <a:rPr lang="en-US" b="0" i="0" dirty="0">
                <a:solidFill>
                  <a:srgbClr val="374151"/>
                </a:solidFill>
                <a:effectLst/>
                <a:latin typeface="Söhne"/>
              </a:rPr>
              <a:t> Customer is registered.</a:t>
            </a:r>
          </a:p>
          <a:p>
            <a:pPr marL="742950" lvl="1" indent="-285750" algn="l">
              <a:buFont typeface="Arial" panose="020B0604020202020204" pitchFamily="34" charset="0"/>
              <a:buChar char="•"/>
            </a:pPr>
            <a:r>
              <a:rPr lang="en-US" b="1" i="0" dirty="0">
                <a:solidFill>
                  <a:srgbClr val="374151"/>
                </a:solidFill>
                <a:effectLst/>
                <a:latin typeface="Söhne"/>
              </a:rPr>
              <a:t>Flow:</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Customer enters login credentials.</a:t>
            </a:r>
          </a:p>
          <a:p>
            <a:pPr marL="1143000" lvl="2" indent="-228600" algn="l">
              <a:buFont typeface="Arial" panose="020B0604020202020204" pitchFamily="34" charset="0"/>
              <a:buChar char="•"/>
            </a:pPr>
            <a:r>
              <a:rPr lang="en-US" b="0" i="0" dirty="0">
                <a:solidFill>
                  <a:srgbClr val="374151"/>
                </a:solidFill>
                <a:effectLst/>
                <a:latin typeface="Söhne"/>
              </a:rPr>
              <a:t>System validates the credentials.</a:t>
            </a:r>
          </a:p>
          <a:p>
            <a:pPr marL="1143000" lvl="2" indent="-228600" algn="l">
              <a:buFont typeface="Arial" panose="020B0604020202020204" pitchFamily="34" charset="0"/>
              <a:buChar char="•"/>
            </a:pPr>
            <a:r>
              <a:rPr lang="en-US" b="0" i="0" dirty="0">
                <a:solidFill>
                  <a:srgbClr val="374151"/>
                </a:solidFill>
                <a:effectLst/>
                <a:latin typeface="Söhne"/>
              </a:rPr>
              <a:t>Customer gains access to their account.</a:t>
            </a:r>
          </a:p>
          <a:p>
            <a:pPr marL="742950" lvl="1" indent="-285750" algn="l">
              <a:buFont typeface="Arial" panose="020B0604020202020204" pitchFamily="34" charset="0"/>
              <a:buChar char="•"/>
            </a:pPr>
            <a:r>
              <a:rPr lang="en-US" b="1" i="0" dirty="0">
                <a:solidFill>
                  <a:srgbClr val="374151"/>
                </a:solidFill>
                <a:effectLst/>
                <a:latin typeface="Söhne"/>
              </a:rPr>
              <a:t>Postconditions:</a:t>
            </a:r>
            <a:r>
              <a:rPr lang="en-US" b="0" i="0" dirty="0">
                <a:solidFill>
                  <a:srgbClr val="374151"/>
                </a:solidFill>
                <a:effectLst/>
                <a:latin typeface="Söhne"/>
              </a:rPr>
              <a:t> Customer is logged in.</a:t>
            </a:r>
          </a:p>
          <a:p>
            <a:endParaRPr lang="en-US" dirty="0"/>
          </a:p>
        </p:txBody>
      </p:sp>
    </p:spTree>
    <p:extLst>
      <p:ext uri="{BB962C8B-B14F-4D97-AF65-F5344CB8AC3E}">
        <p14:creationId xmlns:p14="http://schemas.microsoft.com/office/powerpoint/2010/main" val="235299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CE788-F09A-2954-DD73-BE4945D96CCA}"/>
              </a:ext>
            </a:extLst>
          </p:cNvPr>
          <p:cNvSpPr>
            <a:spLocks noGrp="1"/>
          </p:cNvSpPr>
          <p:nvPr>
            <p:ph idx="1"/>
          </p:nvPr>
        </p:nvSpPr>
        <p:spPr>
          <a:xfrm>
            <a:off x="546847" y="251012"/>
            <a:ext cx="10806953" cy="6284259"/>
          </a:xfrm>
        </p:spPr>
        <p:txBody>
          <a:bodyPr>
            <a:normAutofit fontScale="85000" lnSpcReduction="20000"/>
          </a:bodyPr>
          <a:lstStyle/>
          <a:p>
            <a:pPr marL="0" indent="0" algn="l">
              <a:buNone/>
            </a:pPr>
            <a:r>
              <a:rPr lang="en-US" b="1" i="0" dirty="0">
                <a:solidFill>
                  <a:srgbClr val="374151"/>
                </a:solidFill>
                <a:effectLst/>
                <a:latin typeface="Söhne"/>
              </a:rPr>
              <a:t>Product Management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Add Product</a:t>
            </a:r>
          </a:p>
          <a:p>
            <a:pPr marL="742950" lvl="1" indent="-285750" algn="l">
              <a:buFont typeface="Arial" panose="020B0604020202020204" pitchFamily="34" charset="0"/>
              <a:buChar char="•"/>
            </a:pPr>
            <a:r>
              <a:rPr lang="en-US" b="1" i="0" dirty="0">
                <a:solidFill>
                  <a:srgbClr val="374151"/>
                </a:solidFill>
                <a:effectLst/>
                <a:latin typeface="Söhne"/>
              </a:rPr>
              <a:t>Actors:</a:t>
            </a:r>
            <a:r>
              <a:rPr lang="en-US" b="0" i="0" dirty="0">
                <a:solidFill>
                  <a:srgbClr val="374151"/>
                </a:solidFill>
                <a:effectLst/>
                <a:latin typeface="Söhne"/>
              </a:rPr>
              <a:t> Supplier</a:t>
            </a:r>
          </a:p>
          <a:p>
            <a:pPr marL="742950" lvl="1" indent="-285750"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Suppliers can add products to specific categories.</a:t>
            </a:r>
          </a:p>
          <a:p>
            <a:pPr marL="742950" lvl="1" indent="-285750" algn="l">
              <a:buFont typeface="Arial" panose="020B0604020202020204" pitchFamily="34" charset="0"/>
              <a:buChar char="•"/>
            </a:pPr>
            <a:r>
              <a:rPr lang="en-US" b="1" i="0" dirty="0">
                <a:solidFill>
                  <a:srgbClr val="374151"/>
                </a:solidFill>
                <a:effectLst/>
                <a:latin typeface="Söhne"/>
              </a:rPr>
              <a:t>Preconditions:</a:t>
            </a:r>
            <a:r>
              <a:rPr lang="en-US" b="0" i="0" dirty="0">
                <a:solidFill>
                  <a:srgbClr val="374151"/>
                </a:solidFill>
                <a:effectLst/>
                <a:latin typeface="Söhne"/>
              </a:rPr>
              <a:t> Supplier is registered.</a:t>
            </a:r>
          </a:p>
          <a:p>
            <a:pPr marL="742950" lvl="1" indent="-285750" algn="l">
              <a:buFont typeface="Arial" panose="020B0604020202020204" pitchFamily="34" charset="0"/>
              <a:buChar char="•"/>
            </a:pPr>
            <a:r>
              <a:rPr lang="en-US" b="1" i="0" dirty="0">
                <a:solidFill>
                  <a:srgbClr val="374151"/>
                </a:solidFill>
                <a:effectLst/>
                <a:latin typeface="Söhne"/>
              </a:rPr>
              <a:t>Flow:</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Supplier selects a category.</a:t>
            </a:r>
          </a:p>
          <a:p>
            <a:pPr marL="1143000" lvl="2" indent="-228600" algn="l">
              <a:buFont typeface="Arial" panose="020B0604020202020204" pitchFamily="34" charset="0"/>
              <a:buChar char="•"/>
            </a:pPr>
            <a:r>
              <a:rPr lang="en-US" b="0" i="0" dirty="0">
                <a:solidFill>
                  <a:srgbClr val="374151"/>
                </a:solidFill>
                <a:effectLst/>
                <a:latin typeface="Söhne"/>
              </a:rPr>
              <a:t>Supplier provides product details (name, price, description).</a:t>
            </a:r>
          </a:p>
          <a:p>
            <a:pPr marL="1143000" lvl="2" indent="-228600" algn="l">
              <a:buFont typeface="Arial" panose="020B0604020202020204" pitchFamily="34" charset="0"/>
              <a:buChar char="•"/>
            </a:pPr>
            <a:r>
              <a:rPr lang="en-US" b="0" i="0" dirty="0">
                <a:solidFill>
                  <a:srgbClr val="374151"/>
                </a:solidFill>
                <a:effectLst/>
                <a:latin typeface="Söhne"/>
              </a:rPr>
              <a:t>System validates and stores the information.</a:t>
            </a:r>
          </a:p>
          <a:p>
            <a:pPr marL="742950" lvl="1" indent="-285750" algn="l">
              <a:buFont typeface="Arial" panose="020B0604020202020204" pitchFamily="34" charset="0"/>
              <a:buChar char="•"/>
            </a:pPr>
            <a:r>
              <a:rPr lang="en-US" b="1" i="0" dirty="0">
                <a:solidFill>
                  <a:srgbClr val="374151"/>
                </a:solidFill>
                <a:effectLst/>
                <a:latin typeface="Söhne"/>
              </a:rPr>
              <a:t>Postconditions:</a:t>
            </a:r>
            <a:r>
              <a:rPr lang="en-US" b="0" i="0" dirty="0">
                <a:solidFill>
                  <a:srgbClr val="374151"/>
                </a:solidFill>
                <a:effectLst/>
                <a:latin typeface="Söhne"/>
              </a:rPr>
              <a:t> Product is added to the category.</a:t>
            </a:r>
          </a:p>
          <a:p>
            <a:pPr marL="0" indent="0" algn="l">
              <a:buNone/>
            </a:pPr>
            <a:r>
              <a:rPr lang="en-US" b="1" i="0" dirty="0">
                <a:solidFill>
                  <a:srgbClr val="374151"/>
                </a:solidFill>
                <a:effectLst/>
                <a:latin typeface="Söhne"/>
              </a:rPr>
              <a:t>Order Placement and Management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Place Order</a:t>
            </a:r>
          </a:p>
          <a:p>
            <a:pPr marL="742950" lvl="1" indent="-285750" algn="l">
              <a:buFont typeface="Arial" panose="020B0604020202020204" pitchFamily="34" charset="0"/>
              <a:buChar char="•"/>
            </a:pPr>
            <a:r>
              <a:rPr lang="en-US" b="1" i="0" dirty="0">
                <a:solidFill>
                  <a:srgbClr val="374151"/>
                </a:solidFill>
                <a:effectLst/>
                <a:latin typeface="Söhne"/>
              </a:rPr>
              <a:t>Actors:</a:t>
            </a:r>
            <a:r>
              <a:rPr lang="en-US" b="0" i="0" dirty="0">
                <a:solidFill>
                  <a:srgbClr val="374151"/>
                </a:solidFill>
                <a:effectLst/>
                <a:latin typeface="Söhne"/>
              </a:rPr>
              <a:t> Customer</a:t>
            </a:r>
          </a:p>
          <a:p>
            <a:pPr marL="742950" lvl="1" indent="-285750"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Customers can place orders for items in their cart.</a:t>
            </a:r>
          </a:p>
          <a:p>
            <a:pPr marL="742950" lvl="1" indent="-285750" algn="l">
              <a:buFont typeface="Arial" panose="020B0604020202020204" pitchFamily="34" charset="0"/>
              <a:buChar char="•"/>
            </a:pPr>
            <a:r>
              <a:rPr lang="en-US" b="1" i="0" dirty="0">
                <a:solidFill>
                  <a:srgbClr val="374151"/>
                </a:solidFill>
                <a:effectLst/>
                <a:latin typeface="Söhne"/>
              </a:rPr>
              <a:t>Preconditions:</a:t>
            </a:r>
            <a:r>
              <a:rPr lang="en-US" b="0" i="0" dirty="0">
                <a:solidFill>
                  <a:srgbClr val="374151"/>
                </a:solidFill>
                <a:effectLst/>
                <a:latin typeface="Söhne"/>
              </a:rPr>
              <a:t> Customer is </a:t>
            </a:r>
            <a:r>
              <a:rPr lang="en-US" dirty="0">
                <a:solidFill>
                  <a:srgbClr val="374151"/>
                </a:solidFill>
                <a:latin typeface="Söhne"/>
              </a:rPr>
              <a:t>registered</a:t>
            </a:r>
            <a:r>
              <a:rPr lang="en-US" b="0" i="0" dirty="0">
                <a:solidFill>
                  <a:srgbClr val="374151"/>
                </a:solidFill>
                <a:effectLst/>
                <a:latin typeface="Söhne"/>
              </a:rPr>
              <a:t> and has items in the cart.</a:t>
            </a:r>
          </a:p>
          <a:p>
            <a:pPr marL="742950" lvl="1" indent="-285750" algn="l">
              <a:buFont typeface="Arial" panose="020B0604020202020204" pitchFamily="34" charset="0"/>
              <a:buChar char="•"/>
            </a:pPr>
            <a:r>
              <a:rPr lang="en-US" b="1" i="0" dirty="0">
                <a:solidFill>
                  <a:srgbClr val="374151"/>
                </a:solidFill>
                <a:effectLst/>
                <a:latin typeface="Söhne"/>
              </a:rPr>
              <a:t>Flow:</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Customer reviews the cart.</a:t>
            </a:r>
          </a:p>
          <a:p>
            <a:pPr marL="1143000" lvl="2" indent="-228600" algn="l">
              <a:buFont typeface="Arial" panose="020B0604020202020204" pitchFamily="34" charset="0"/>
              <a:buChar char="•"/>
            </a:pPr>
            <a:r>
              <a:rPr lang="en-US" b="0" i="0" dirty="0">
                <a:solidFill>
                  <a:srgbClr val="374151"/>
                </a:solidFill>
                <a:effectLst/>
                <a:latin typeface="Söhne"/>
              </a:rPr>
              <a:t>Customer proceeds to checkout.</a:t>
            </a:r>
          </a:p>
          <a:p>
            <a:pPr marL="1143000" lvl="2" indent="-228600" algn="l">
              <a:buFont typeface="Arial" panose="020B0604020202020204" pitchFamily="34" charset="0"/>
              <a:buChar char="•"/>
            </a:pPr>
            <a:r>
              <a:rPr lang="en-US" b="0" i="0" dirty="0">
                <a:solidFill>
                  <a:srgbClr val="374151"/>
                </a:solidFill>
                <a:effectLst/>
                <a:latin typeface="Söhne"/>
              </a:rPr>
              <a:t>System calculates the total cost.</a:t>
            </a:r>
          </a:p>
          <a:p>
            <a:pPr marL="1143000" lvl="2" indent="-228600" algn="l">
              <a:buFont typeface="Arial" panose="020B0604020202020204" pitchFamily="34" charset="0"/>
              <a:buChar char="•"/>
            </a:pPr>
            <a:r>
              <a:rPr lang="en-US" b="0" i="0" dirty="0">
                <a:solidFill>
                  <a:srgbClr val="374151"/>
                </a:solidFill>
                <a:effectLst/>
                <a:latin typeface="Söhne"/>
              </a:rPr>
              <a:t>Customer confirms the order.</a:t>
            </a:r>
          </a:p>
          <a:p>
            <a:pPr marL="742950" lvl="1" indent="-285750" algn="l">
              <a:buFont typeface="Arial" panose="020B0604020202020204" pitchFamily="34" charset="0"/>
              <a:buChar char="•"/>
            </a:pPr>
            <a:r>
              <a:rPr lang="en-US" b="1" i="0" dirty="0">
                <a:solidFill>
                  <a:srgbClr val="374151"/>
                </a:solidFill>
                <a:effectLst/>
                <a:latin typeface="Söhne"/>
              </a:rPr>
              <a:t>Postconditions:</a:t>
            </a:r>
            <a:r>
              <a:rPr lang="en-US" b="0" i="0" dirty="0">
                <a:solidFill>
                  <a:srgbClr val="374151"/>
                </a:solidFill>
                <a:effectLst/>
                <a:latin typeface="Söhne"/>
              </a:rPr>
              <a:t> Order is placed.</a:t>
            </a:r>
          </a:p>
          <a:p>
            <a:endParaRPr lang="en-US" dirty="0"/>
          </a:p>
        </p:txBody>
      </p:sp>
    </p:spTree>
    <p:extLst>
      <p:ext uri="{BB962C8B-B14F-4D97-AF65-F5344CB8AC3E}">
        <p14:creationId xmlns:p14="http://schemas.microsoft.com/office/powerpoint/2010/main" val="36995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4BC0A-2DB1-1CC4-B757-98BAB0ABBF4A}"/>
              </a:ext>
            </a:extLst>
          </p:cNvPr>
          <p:cNvSpPr>
            <a:spLocks noGrp="1"/>
          </p:cNvSpPr>
          <p:nvPr>
            <p:ph idx="1"/>
          </p:nvPr>
        </p:nvSpPr>
        <p:spPr>
          <a:xfrm>
            <a:off x="618565" y="259976"/>
            <a:ext cx="10735235" cy="6248400"/>
          </a:xfrm>
        </p:spPr>
        <p:txBody>
          <a:bodyPr>
            <a:normAutofit lnSpcReduction="10000"/>
          </a:bodyPr>
          <a:lstStyle/>
          <a:p>
            <a:pPr marL="0" indent="0" algn="l">
              <a:buNone/>
            </a:pPr>
            <a:r>
              <a:rPr lang="en-US" b="1" i="0" dirty="0">
                <a:solidFill>
                  <a:srgbClr val="374151"/>
                </a:solidFill>
                <a:effectLst/>
                <a:latin typeface="Söhne"/>
              </a:rPr>
              <a:t>Order Tracking</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Track Order</a:t>
            </a:r>
          </a:p>
          <a:p>
            <a:pPr marL="742950" lvl="1" indent="-285750" algn="l">
              <a:buFont typeface="Arial" panose="020B0604020202020204" pitchFamily="34" charset="0"/>
              <a:buChar char="•"/>
            </a:pPr>
            <a:r>
              <a:rPr lang="en-US" b="1" i="0" dirty="0">
                <a:solidFill>
                  <a:srgbClr val="374151"/>
                </a:solidFill>
                <a:effectLst/>
                <a:latin typeface="Söhne"/>
              </a:rPr>
              <a:t>Actors:</a:t>
            </a:r>
            <a:r>
              <a:rPr lang="en-US" b="0" i="0" dirty="0">
                <a:solidFill>
                  <a:srgbClr val="374151"/>
                </a:solidFill>
                <a:effectLst/>
                <a:latin typeface="Söhne"/>
              </a:rPr>
              <a:t> Customer, Delivery Person</a:t>
            </a:r>
          </a:p>
          <a:p>
            <a:pPr marL="742950" lvl="1" indent="-285750"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Customers and delivery persons can track the status of orders.</a:t>
            </a:r>
          </a:p>
          <a:p>
            <a:pPr marL="742950" lvl="1" indent="-285750" algn="l">
              <a:buFont typeface="Arial" panose="020B0604020202020204" pitchFamily="34" charset="0"/>
              <a:buChar char="•"/>
            </a:pPr>
            <a:r>
              <a:rPr lang="en-US" b="1" i="0" dirty="0">
                <a:solidFill>
                  <a:srgbClr val="374151"/>
                </a:solidFill>
                <a:effectLst/>
                <a:latin typeface="Söhne"/>
              </a:rPr>
              <a:t>Preconditions:</a:t>
            </a:r>
            <a:r>
              <a:rPr lang="en-US" b="0" i="0" dirty="0">
                <a:solidFill>
                  <a:srgbClr val="374151"/>
                </a:solidFill>
                <a:effectLst/>
                <a:latin typeface="Söhne"/>
              </a:rPr>
              <a:t> Order is placed and assigned to a delivery person.</a:t>
            </a:r>
          </a:p>
          <a:p>
            <a:pPr marL="742950" lvl="1" indent="-285750" algn="l">
              <a:buFont typeface="Arial" panose="020B0604020202020204" pitchFamily="34" charset="0"/>
              <a:buChar char="•"/>
            </a:pPr>
            <a:r>
              <a:rPr lang="en-US" b="1" i="0" dirty="0">
                <a:solidFill>
                  <a:srgbClr val="374151"/>
                </a:solidFill>
                <a:effectLst/>
                <a:latin typeface="Söhne"/>
              </a:rPr>
              <a:t>Flow:</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Customer or delivery person selects the order.</a:t>
            </a:r>
          </a:p>
          <a:p>
            <a:pPr marL="1143000" lvl="2" indent="-228600" algn="l">
              <a:buFont typeface="Arial" panose="020B0604020202020204" pitchFamily="34" charset="0"/>
              <a:buChar char="•"/>
            </a:pPr>
            <a:r>
              <a:rPr lang="en-US" b="0" i="0" dirty="0">
                <a:solidFill>
                  <a:srgbClr val="374151"/>
                </a:solidFill>
                <a:effectLst/>
                <a:latin typeface="Söhne"/>
              </a:rPr>
              <a:t>System displays the current status of the order.</a:t>
            </a:r>
          </a:p>
          <a:p>
            <a:pPr marL="1143000" lvl="2" indent="-228600" algn="l">
              <a:buFont typeface="Arial" panose="020B0604020202020204" pitchFamily="34" charset="0"/>
              <a:buChar char="•"/>
            </a:pPr>
            <a:r>
              <a:rPr lang="en-US" b="0" i="0" dirty="0">
                <a:solidFill>
                  <a:srgbClr val="374151"/>
                </a:solidFill>
                <a:effectLst/>
                <a:latin typeface="Söhne"/>
              </a:rPr>
              <a:t>Delivery person can update the status.</a:t>
            </a:r>
          </a:p>
          <a:p>
            <a:pPr marL="742950" lvl="1" indent="-285750" algn="l">
              <a:buFont typeface="Arial" panose="020B0604020202020204" pitchFamily="34" charset="0"/>
              <a:buChar char="•"/>
            </a:pPr>
            <a:r>
              <a:rPr lang="en-US" b="1" i="0" dirty="0">
                <a:solidFill>
                  <a:srgbClr val="374151"/>
                </a:solidFill>
                <a:effectLst/>
                <a:latin typeface="Söhne"/>
              </a:rPr>
              <a:t>Postconditions:</a:t>
            </a:r>
            <a:r>
              <a:rPr lang="en-US" b="0" i="0" dirty="0">
                <a:solidFill>
                  <a:srgbClr val="374151"/>
                </a:solidFill>
                <a:effectLst/>
                <a:latin typeface="Söhne"/>
              </a:rPr>
              <a:t> Order status is updated and visible to relevant parties.</a:t>
            </a:r>
          </a:p>
          <a:p>
            <a:pPr marL="0" indent="0">
              <a:buNone/>
            </a:pPr>
            <a:r>
              <a:rPr lang="en-US" b="1" i="0" dirty="0">
                <a:effectLst/>
                <a:latin typeface="Söhne"/>
              </a:rPr>
              <a:t>                                      </a:t>
            </a:r>
            <a:endParaRPr lang="en-US" b="1" i="0" dirty="0">
              <a:solidFill>
                <a:srgbClr val="FF0000"/>
              </a:solidFill>
              <a:effectLst/>
              <a:latin typeface="Söhne"/>
            </a:endParaRPr>
          </a:p>
          <a:p>
            <a:pPr marL="0" indent="0" algn="l">
              <a:buNone/>
            </a:pPr>
            <a:r>
              <a:rPr lang="en-US" b="1" i="0" dirty="0">
                <a:effectLst/>
                <a:latin typeface="Söhne"/>
              </a:rPr>
              <a:t>                                         </a:t>
            </a:r>
            <a:r>
              <a:rPr lang="en-US" b="1" i="0" dirty="0">
                <a:solidFill>
                  <a:srgbClr val="FF0000"/>
                </a:solidFill>
                <a:effectLst/>
                <a:latin typeface="Söhne"/>
              </a:rPr>
              <a:t>User Interface Mockups</a:t>
            </a:r>
          </a:p>
          <a:p>
            <a:pPr algn="l"/>
            <a:r>
              <a:rPr lang="en-US" b="0" i="0" dirty="0">
                <a:solidFill>
                  <a:srgbClr val="374151"/>
                </a:solidFill>
                <a:effectLst/>
                <a:latin typeface="Söhne"/>
              </a:rPr>
              <a:t>Include mockups of the user interfaces for various interactions, such as user registration, product browsing, cart management, and order tracking </a:t>
            </a:r>
            <a:r>
              <a:rPr lang="en-US" b="0" i="0">
                <a:solidFill>
                  <a:srgbClr val="374151"/>
                </a:solidFill>
                <a:effectLst/>
                <a:latin typeface="Söhne"/>
              </a:rPr>
              <a:t>after competition.</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9932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A4E09-4250-364C-9B9E-F5D7ACDE493C}"/>
              </a:ext>
            </a:extLst>
          </p:cNvPr>
          <p:cNvSpPr>
            <a:spLocks noGrp="1"/>
          </p:cNvSpPr>
          <p:nvPr>
            <p:ph idx="1"/>
          </p:nvPr>
        </p:nvSpPr>
        <p:spPr>
          <a:xfrm>
            <a:off x="759759" y="246529"/>
            <a:ext cx="10672482" cy="6364941"/>
          </a:xfrm>
        </p:spPr>
        <p:txBody>
          <a:bodyPr>
            <a:normAutofit/>
          </a:bodyPr>
          <a:lstStyle/>
          <a:p>
            <a:pPr marL="0" indent="0">
              <a:buNone/>
            </a:pPr>
            <a:r>
              <a:rPr lang="en-US" dirty="0"/>
              <a:t>                                                  </a:t>
            </a:r>
            <a:r>
              <a:rPr lang="en-US" dirty="0">
                <a:solidFill>
                  <a:srgbClr val="FF0000"/>
                </a:solidFill>
              </a:rPr>
              <a:t>Future Scope</a:t>
            </a:r>
          </a:p>
          <a:p>
            <a:pPr marL="0" indent="0">
              <a:buNone/>
            </a:pPr>
            <a:r>
              <a:rPr lang="en-US" b="1" i="0" dirty="0">
                <a:effectLst/>
                <a:latin typeface="Söhne"/>
              </a:rPr>
              <a:t>JWT Security:</a:t>
            </a:r>
          </a:p>
          <a:p>
            <a:pPr algn="l">
              <a:buFont typeface="+mj-lt"/>
              <a:buAutoNum type="arabicPeriod"/>
            </a:pPr>
            <a:r>
              <a:rPr lang="en-US" b="1" i="0" dirty="0">
                <a:solidFill>
                  <a:srgbClr val="374151"/>
                </a:solidFill>
                <a:effectLst/>
                <a:latin typeface="Söhne"/>
              </a:rPr>
              <a:t> JWT Authentication</a:t>
            </a:r>
            <a:r>
              <a:rPr lang="en-US" b="0" i="0" dirty="0">
                <a:solidFill>
                  <a:srgbClr val="374151"/>
                </a:solidFill>
                <a:effectLst/>
                <a:latin typeface="Söhne"/>
              </a:rPr>
              <a:t>: Implement JSON Web Token (JWT) authentication to enhance security and protect user data during login and API interactions.</a:t>
            </a:r>
          </a:p>
          <a:p>
            <a:pPr algn="l">
              <a:buFont typeface="+mj-lt"/>
              <a:buAutoNum type="arabicPeriod"/>
            </a:pPr>
            <a:r>
              <a:rPr lang="en-US" b="1" i="0" dirty="0">
                <a:solidFill>
                  <a:srgbClr val="374151"/>
                </a:solidFill>
                <a:effectLst/>
                <a:latin typeface="Söhne"/>
              </a:rPr>
              <a:t> Token Expiry and Refresh</a:t>
            </a:r>
            <a:r>
              <a:rPr lang="en-US" b="0" i="0" dirty="0">
                <a:solidFill>
                  <a:srgbClr val="374151"/>
                </a:solidFill>
                <a:effectLst/>
                <a:latin typeface="Söhne"/>
              </a:rPr>
              <a:t>: Set token expiration and implement token refresh mechanisms to ensure secure and uninterrupted user sessions.</a:t>
            </a:r>
          </a:p>
          <a:p>
            <a:pPr algn="l">
              <a:buFont typeface="+mj-lt"/>
              <a:buAutoNum type="arabicPeriod"/>
            </a:pPr>
            <a:r>
              <a:rPr lang="en-US" b="1" i="0" dirty="0">
                <a:solidFill>
                  <a:srgbClr val="374151"/>
                </a:solidFill>
                <a:effectLst/>
                <a:latin typeface="Söhne"/>
              </a:rPr>
              <a:t> Role-Based Access Control</a:t>
            </a:r>
            <a:r>
              <a:rPr lang="en-US" b="0" i="0" dirty="0">
                <a:solidFill>
                  <a:srgbClr val="374151"/>
                </a:solidFill>
                <a:effectLst/>
                <a:latin typeface="Söhne"/>
              </a:rPr>
              <a:t>: Utilize JWT claims to manage role-based access control, ensuring that users have appropriate permissions.</a:t>
            </a:r>
          </a:p>
          <a:p>
            <a:pPr algn="l">
              <a:buFont typeface="+mj-lt"/>
              <a:buAutoNum type="arabicPeriod"/>
            </a:pPr>
            <a:r>
              <a:rPr lang="en-US" b="1" i="0" dirty="0">
                <a:solidFill>
                  <a:srgbClr val="374151"/>
                </a:solidFill>
                <a:effectLst/>
                <a:latin typeface="Söhne"/>
              </a:rPr>
              <a:t> HTTPS Implementation</a:t>
            </a:r>
            <a:r>
              <a:rPr lang="en-US" b="0" i="0" dirty="0">
                <a:solidFill>
                  <a:srgbClr val="374151"/>
                </a:solidFill>
                <a:effectLst/>
                <a:latin typeface="Söhne"/>
              </a:rPr>
              <a:t>: Deploy the system over HTTPS to encrypt data transmission and ensure secure communication between clients and the server.</a:t>
            </a:r>
          </a:p>
          <a:p>
            <a:pPr marL="0" indent="0">
              <a:buNone/>
            </a:pPr>
            <a:endParaRPr lang="en-US" dirty="0">
              <a:solidFill>
                <a:srgbClr val="FF0000"/>
              </a:solidFill>
            </a:endParaRPr>
          </a:p>
        </p:txBody>
      </p:sp>
    </p:spTree>
    <p:extLst>
      <p:ext uri="{BB962C8B-B14F-4D97-AF65-F5344CB8AC3E}">
        <p14:creationId xmlns:p14="http://schemas.microsoft.com/office/powerpoint/2010/main" val="80023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3043A-8F07-68F4-14D3-E79B575A0ED8}"/>
              </a:ext>
            </a:extLst>
          </p:cNvPr>
          <p:cNvSpPr>
            <a:spLocks noGrp="1"/>
          </p:cNvSpPr>
          <p:nvPr>
            <p:ph idx="1"/>
          </p:nvPr>
        </p:nvSpPr>
        <p:spPr>
          <a:xfrm>
            <a:off x="546847" y="376518"/>
            <a:ext cx="10806953" cy="5800445"/>
          </a:xfrm>
        </p:spPr>
        <p:txBody>
          <a:bodyPr>
            <a:normAutofit lnSpcReduction="10000"/>
          </a:bodyPr>
          <a:lstStyle/>
          <a:p>
            <a:pPr marL="0" indent="0">
              <a:buNone/>
            </a:pPr>
            <a:r>
              <a:rPr lang="en-US" b="1" i="0" dirty="0">
                <a:effectLst/>
                <a:latin typeface="Söhne"/>
              </a:rPr>
              <a:t>Testing Strategies:</a:t>
            </a:r>
          </a:p>
          <a:p>
            <a:pPr marL="514350" indent="-514350">
              <a:buAutoNum type="arabicPeriod"/>
            </a:pPr>
            <a:r>
              <a:rPr lang="en-US" b="1" dirty="0">
                <a:latin typeface="Söhne"/>
              </a:rPr>
              <a:t>Automation Testing : </a:t>
            </a:r>
            <a:r>
              <a:rPr lang="en-US" dirty="0">
                <a:latin typeface="Söhne"/>
              </a:rPr>
              <a:t>Test the various functionalities using automation testing platform like selenium</a:t>
            </a:r>
          </a:p>
          <a:p>
            <a:pPr marL="514350" indent="-514350">
              <a:buAutoNum type="arabicPeriod"/>
            </a:pPr>
            <a:endParaRPr lang="en-US" dirty="0">
              <a:latin typeface="Söhne"/>
            </a:endParaRPr>
          </a:p>
          <a:p>
            <a:pPr marL="0" indent="0">
              <a:buNone/>
            </a:pPr>
            <a:r>
              <a:rPr lang="en-US" b="1" i="0" dirty="0">
                <a:effectLst/>
                <a:latin typeface="Söhne"/>
              </a:rPr>
              <a:t>Deployment Strategies :</a:t>
            </a:r>
          </a:p>
          <a:p>
            <a:pPr algn="l">
              <a:buFont typeface="+mj-lt"/>
              <a:buAutoNum type="arabicPeriod"/>
            </a:pPr>
            <a:r>
              <a:rPr lang="en-US" b="1" i="0" dirty="0">
                <a:solidFill>
                  <a:srgbClr val="374151"/>
                </a:solidFill>
                <a:effectLst/>
                <a:latin typeface="Söhne"/>
              </a:rPr>
              <a:t>Containerization (Docker)</a:t>
            </a:r>
            <a:r>
              <a:rPr lang="en-US" b="0" i="0" dirty="0">
                <a:solidFill>
                  <a:srgbClr val="374151"/>
                </a:solidFill>
                <a:effectLst/>
                <a:latin typeface="Söhne"/>
              </a:rPr>
              <a:t>: Containerize the application using Docker to ensure consistent deployment across different environments.</a:t>
            </a:r>
          </a:p>
          <a:p>
            <a:pPr algn="l">
              <a:buFont typeface="+mj-lt"/>
              <a:buAutoNum type="arabicPeriod"/>
            </a:pPr>
            <a:r>
              <a:rPr lang="en-US" b="1" i="0" dirty="0">
                <a:solidFill>
                  <a:srgbClr val="374151"/>
                </a:solidFill>
                <a:effectLst/>
                <a:latin typeface="Söhne"/>
              </a:rPr>
              <a:t>Continuous Integration and Deployment (CI/CD)</a:t>
            </a:r>
            <a:r>
              <a:rPr lang="en-US" b="0" i="0" dirty="0">
                <a:solidFill>
                  <a:srgbClr val="374151"/>
                </a:solidFill>
                <a:effectLst/>
                <a:latin typeface="Söhne"/>
              </a:rPr>
              <a:t>: Implement CI/CD pipelines to automate the build, test, and deployment processes, ensuring faster and reliable updates.</a:t>
            </a:r>
          </a:p>
          <a:p>
            <a:pPr algn="l">
              <a:buFont typeface="+mj-lt"/>
              <a:buAutoNum type="arabicPeriod"/>
            </a:pPr>
            <a:r>
              <a:rPr lang="en-US" b="1" i="0" dirty="0">
                <a:solidFill>
                  <a:srgbClr val="374151"/>
                </a:solidFill>
                <a:effectLst/>
                <a:latin typeface="Söhne"/>
              </a:rPr>
              <a:t>Load Balancing</a:t>
            </a:r>
            <a:r>
              <a:rPr lang="en-US" b="0" i="0" dirty="0">
                <a:solidFill>
                  <a:srgbClr val="374151"/>
                </a:solidFill>
                <a:effectLst/>
                <a:latin typeface="Söhne"/>
              </a:rPr>
              <a:t>: Use load balancers to distribute incoming traffic across multiple server instances, enhancing system reliability and performance.</a:t>
            </a:r>
          </a:p>
        </p:txBody>
      </p:sp>
    </p:spTree>
    <p:extLst>
      <p:ext uri="{BB962C8B-B14F-4D97-AF65-F5344CB8AC3E}">
        <p14:creationId xmlns:p14="http://schemas.microsoft.com/office/powerpoint/2010/main" val="36183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F3816-5E90-83F7-852B-6782BA91FC7D}"/>
              </a:ext>
            </a:extLst>
          </p:cNvPr>
          <p:cNvSpPr>
            <a:spLocks noGrp="1"/>
          </p:cNvSpPr>
          <p:nvPr>
            <p:ph idx="1"/>
          </p:nvPr>
        </p:nvSpPr>
        <p:spPr>
          <a:xfrm>
            <a:off x="555812" y="233082"/>
            <a:ext cx="10797988" cy="5943881"/>
          </a:xfrm>
        </p:spPr>
        <p:txBody>
          <a:bodyPr/>
          <a:lstStyle/>
          <a:p>
            <a:pPr marL="0" indent="0" algn="just">
              <a:buNone/>
            </a:pPr>
            <a:r>
              <a:rPr lang="en-US" b="1" dirty="0">
                <a:solidFill>
                  <a:srgbClr val="FF0000"/>
                </a:solidFill>
                <a:latin typeface="Söhne"/>
              </a:rPr>
              <a:t>                                                       </a:t>
            </a:r>
            <a:r>
              <a:rPr lang="en-US" sz="2800" b="1" i="0" dirty="0">
                <a:solidFill>
                  <a:srgbClr val="FF0000"/>
                </a:solidFill>
                <a:effectLst/>
                <a:latin typeface="Söhne"/>
              </a:rPr>
              <a:t>Introduction</a:t>
            </a:r>
            <a:endParaRPr lang="en-US" b="1" dirty="0">
              <a:latin typeface="Söhne"/>
            </a:endParaRPr>
          </a:p>
          <a:p>
            <a:pPr algn="l"/>
            <a:r>
              <a:rPr lang="en-US" b="1" i="0" dirty="0">
                <a:effectLst/>
                <a:latin typeface="Söhne"/>
              </a:rPr>
              <a:t>Purpose</a:t>
            </a:r>
          </a:p>
          <a:p>
            <a:pPr algn="l"/>
            <a:endParaRPr lang="en-US" b="1" i="0" dirty="0">
              <a:effectLst/>
              <a:latin typeface="Söhne"/>
            </a:endParaRPr>
          </a:p>
          <a:p>
            <a:pPr algn="l"/>
            <a:r>
              <a:rPr lang="en-US" b="0" i="0" dirty="0">
                <a:solidFill>
                  <a:srgbClr val="374151"/>
                </a:solidFill>
                <a:effectLst/>
                <a:latin typeface="Söhne"/>
              </a:rPr>
              <a:t>The purpose of this document is to provide a comprehensive overview of the Online Fresh Market system's requirements. It aims to guide the development team in building a functional and reliable e-commerce platform that caters to the needs of different user roles: admin, supplier, customer, and delivery person.</a:t>
            </a:r>
          </a:p>
          <a:p>
            <a:pPr algn="l"/>
            <a:endParaRPr lang="en-US" b="0" i="0" dirty="0">
              <a:solidFill>
                <a:srgbClr val="374151"/>
              </a:solidFill>
              <a:effectLst/>
              <a:latin typeface="Söhne"/>
            </a:endParaRPr>
          </a:p>
          <a:p>
            <a:pPr marL="0" indent="0" algn="l">
              <a:buNone/>
            </a:pPr>
            <a:r>
              <a:rPr lang="en-US" b="1" i="0" dirty="0">
                <a:effectLst/>
                <a:latin typeface="Söhne"/>
              </a:rPr>
              <a:t>Definitions, Acronyms, and Abbreviations</a:t>
            </a:r>
          </a:p>
          <a:p>
            <a:pPr algn="l">
              <a:buFont typeface="Arial" panose="020B0604020202020204" pitchFamily="34" charset="0"/>
              <a:buChar char="•"/>
            </a:pPr>
            <a:r>
              <a:rPr lang="en-US" b="1" i="0" dirty="0">
                <a:solidFill>
                  <a:srgbClr val="374151"/>
                </a:solidFill>
                <a:effectLst/>
                <a:latin typeface="Söhne"/>
              </a:rPr>
              <a:t>SRS:</a:t>
            </a:r>
            <a:r>
              <a:rPr lang="en-US" b="0" i="0" dirty="0">
                <a:solidFill>
                  <a:srgbClr val="374151"/>
                </a:solidFill>
                <a:effectLst/>
                <a:latin typeface="Söhne"/>
              </a:rPr>
              <a:t> Software Requirements Specification</a:t>
            </a:r>
          </a:p>
          <a:p>
            <a:pPr algn="l">
              <a:buFont typeface="Arial" panose="020B0604020202020204" pitchFamily="34" charset="0"/>
              <a:buChar char="•"/>
            </a:pPr>
            <a:r>
              <a:rPr lang="en-US" b="1" i="0" dirty="0">
                <a:solidFill>
                  <a:srgbClr val="374151"/>
                </a:solidFill>
                <a:effectLst/>
                <a:latin typeface="Söhne"/>
              </a:rPr>
              <a:t>API:</a:t>
            </a:r>
            <a:r>
              <a:rPr lang="en-US" b="0" i="0" dirty="0">
                <a:solidFill>
                  <a:srgbClr val="374151"/>
                </a:solidFill>
                <a:effectLst/>
                <a:latin typeface="Söhne"/>
              </a:rPr>
              <a:t> Application Programming Interface</a:t>
            </a:r>
          </a:p>
          <a:p>
            <a:pPr algn="l"/>
            <a:endParaRPr lang="en-US" dirty="0"/>
          </a:p>
        </p:txBody>
      </p:sp>
    </p:spTree>
    <p:extLst>
      <p:ext uri="{BB962C8B-B14F-4D97-AF65-F5344CB8AC3E}">
        <p14:creationId xmlns:p14="http://schemas.microsoft.com/office/powerpoint/2010/main" val="25895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BF812-4BB9-97BC-00F9-CD3A8C08CDF1}"/>
              </a:ext>
            </a:extLst>
          </p:cNvPr>
          <p:cNvSpPr>
            <a:spLocks noGrp="1"/>
          </p:cNvSpPr>
          <p:nvPr>
            <p:ph idx="1"/>
          </p:nvPr>
        </p:nvSpPr>
        <p:spPr>
          <a:xfrm>
            <a:off x="591671" y="340659"/>
            <a:ext cx="10762129" cy="6275294"/>
          </a:xfrm>
        </p:spPr>
        <p:txBody>
          <a:bodyPr>
            <a:normAutofit/>
          </a:bodyPr>
          <a:lstStyle/>
          <a:p>
            <a:pPr marL="0" indent="0" algn="l">
              <a:buNone/>
            </a:pPr>
            <a:r>
              <a:rPr lang="en-US" b="1" i="0" dirty="0">
                <a:effectLst/>
                <a:latin typeface="Söhne"/>
              </a:rPr>
              <a:t>Scope</a:t>
            </a:r>
          </a:p>
          <a:p>
            <a:pPr marL="0" indent="0" algn="l">
              <a:buNone/>
            </a:pPr>
            <a:r>
              <a:rPr lang="en-US" b="0" i="0" dirty="0">
                <a:solidFill>
                  <a:srgbClr val="374151"/>
                </a:solidFill>
                <a:effectLst/>
                <a:latin typeface="Söhne"/>
              </a:rPr>
              <a:t>The Online Fresh Market system will offer an intuitive and user-friendly interface for users to browse, purchase, and manage fresh products online. It will include features such as user registration and authentication, product management, category management, cart functionality, order placement and tracking, and user management.</a:t>
            </a:r>
          </a:p>
          <a:p>
            <a:pPr marL="0" indent="0" algn="l">
              <a:buNone/>
            </a:pPr>
            <a:endParaRPr lang="en-US" b="0" i="0" dirty="0">
              <a:solidFill>
                <a:srgbClr val="374151"/>
              </a:solidFill>
              <a:effectLst/>
              <a:latin typeface="Söhne"/>
            </a:endParaRPr>
          </a:p>
          <a:p>
            <a:pPr marL="0" indent="0">
              <a:buNone/>
            </a:pPr>
            <a:r>
              <a:rPr lang="en-US" sz="3200" b="1" i="0" dirty="0">
                <a:solidFill>
                  <a:srgbClr val="FF0000"/>
                </a:solidFill>
                <a:effectLst/>
                <a:latin typeface="Söhne"/>
              </a:rPr>
              <a:t>                                        Overall Description</a:t>
            </a:r>
          </a:p>
          <a:p>
            <a:pPr marL="0" indent="0" algn="l">
              <a:buNone/>
            </a:pPr>
            <a:r>
              <a:rPr lang="en-US" b="1" i="0" dirty="0">
                <a:effectLst/>
                <a:latin typeface="Söhne"/>
              </a:rPr>
              <a:t> Product Perspective</a:t>
            </a:r>
          </a:p>
          <a:p>
            <a:pPr algn="l"/>
            <a:r>
              <a:rPr lang="en-US" b="0" i="0" dirty="0">
                <a:solidFill>
                  <a:srgbClr val="374151"/>
                </a:solidFill>
                <a:effectLst/>
                <a:latin typeface="Söhne"/>
              </a:rPr>
              <a:t>The Online Fresh Market website will consist of a React-based frontend, a Java Spring Boot backend, and a MySQL database. The front end and back end will communicate via RESTful APIs.</a:t>
            </a:r>
          </a:p>
          <a:p>
            <a:endParaRPr lang="en-US" dirty="0"/>
          </a:p>
        </p:txBody>
      </p:sp>
    </p:spTree>
    <p:extLst>
      <p:ext uri="{BB962C8B-B14F-4D97-AF65-F5344CB8AC3E}">
        <p14:creationId xmlns:p14="http://schemas.microsoft.com/office/powerpoint/2010/main" val="55925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57152-70A8-6382-B3BA-9C91A0063679}"/>
              </a:ext>
            </a:extLst>
          </p:cNvPr>
          <p:cNvSpPr>
            <a:spLocks noGrp="1"/>
          </p:cNvSpPr>
          <p:nvPr>
            <p:ph idx="1"/>
          </p:nvPr>
        </p:nvSpPr>
        <p:spPr>
          <a:xfrm>
            <a:off x="412376" y="286871"/>
            <a:ext cx="10941424" cy="5890092"/>
          </a:xfrm>
        </p:spPr>
        <p:txBody>
          <a:bodyPr>
            <a:normAutofit fontScale="92500" lnSpcReduction="10000"/>
          </a:bodyPr>
          <a:lstStyle/>
          <a:p>
            <a:pPr marL="0" indent="0" algn="l">
              <a:buNone/>
            </a:pPr>
            <a:r>
              <a:rPr lang="en-US" b="1" i="0" dirty="0">
                <a:effectLst/>
                <a:latin typeface="Söhne"/>
              </a:rPr>
              <a:t>User Classes and Characteristics</a:t>
            </a:r>
          </a:p>
          <a:p>
            <a:pPr algn="l">
              <a:buFont typeface="Arial" panose="020B0604020202020204" pitchFamily="34" charset="0"/>
              <a:buChar char="•"/>
            </a:pPr>
            <a:r>
              <a:rPr lang="en-US" b="1" i="0" dirty="0">
                <a:solidFill>
                  <a:srgbClr val="374151"/>
                </a:solidFill>
                <a:effectLst/>
                <a:latin typeface="Söhne"/>
              </a:rPr>
              <a:t>Admin:</a:t>
            </a:r>
            <a:r>
              <a:rPr lang="en-US" b="0" i="0" dirty="0">
                <a:solidFill>
                  <a:srgbClr val="374151"/>
                </a:solidFill>
                <a:effectLst/>
                <a:latin typeface="Söhne"/>
              </a:rPr>
              <a:t> Responsible for managing users, products, categories, and orders.</a:t>
            </a:r>
          </a:p>
          <a:p>
            <a:pPr algn="l">
              <a:buFont typeface="Arial" panose="020B0604020202020204" pitchFamily="34" charset="0"/>
              <a:buChar char="•"/>
            </a:pPr>
            <a:r>
              <a:rPr lang="en-US" b="1" i="0" dirty="0">
                <a:solidFill>
                  <a:srgbClr val="374151"/>
                </a:solidFill>
                <a:effectLst/>
                <a:latin typeface="Söhne"/>
              </a:rPr>
              <a:t>Supplier:</a:t>
            </a:r>
            <a:r>
              <a:rPr lang="en-US" b="0" i="0" dirty="0">
                <a:solidFill>
                  <a:srgbClr val="374151"/>
                </a:solidFill>
                <a:effectLst/>
                <a:latin typeface="Söhne"/>
              </a:rPr>
              <a:t> Can add new products to the system </a:t>
            </a:r>
            <a:r>
              <a:rPr lang="en-US" dirty="0">
                <a:solidFill>
                  <a:srgbClr val="374151"/>
                </a:solidFill>
                <a:latin typeface="Söhne"/>
              </a:rPr>
              <a:t>to specific</a:t>
            </a:r>
            <a:r>
              <a:rPr lang="en-US" b="0" i="0" dirty="0">
                <a:solidFill>
                  <a:srgbClr val="374151"/>
                </a:solidFill>
                <a:effectLst/>
                <a:latin typeface="Söhne"/>
              </a:rPr>
              <a:t> categories.</a:t>
            </a:r>
          </a:p>
          <a:p>
            <a:pPr algn="l">
              <a:buFont typeface="Arial" panose="020B0604020202020204" pitchFamily="34" charset="0"/>
              <a:buChar char="•"/>
            </a:pPr>
            <a:r>
              <a:rPr lang="en-US" b="1" i="0" dirty="0">
                <a:solidFill>
                  <a:srgbClr val="374151"/>
                </a:solidFill>
                <a:effectLst/>
                <a:latin typeface="Söhne"/>
              </a:rPr>
              <a:t>Customer:</a:t>
            </a:r>
            <a:r>
              <a:rPr lang="en-US" b="0" i="0" dirty="0">
                <a:solidFill>
                  <a:srgbClr val="374151"/>
                </a:solidFill>
                <a:effectLst/>
                <a:latin typeface="Söhne"/>
              </a:rPr>
              <a:t> Can browse products, add them to the cart, place orders, and track order status.</a:t>
            </a:r>
          </a:p>
          <a:p>
            <a:pPr algn="l">
              <a:buFont typeface="Arial" panose="020B0604020202020204" pitchFamily="34" charset="0"/>
              <a:buChar char="•"/>
            </a:pPr>
            <a:r>
              <a:rPr lang="en-US" b="1" i="0" dirty="0">
                <a:solidFill>
                  <a:srgbClr val="374151"/>
                </a:solidFill>
                <a:effectLst/>
                <a:latin typeface="Söhne"/>
              </a:rPr>
              <a:t>Delivery Person:</a:t>
            </a:r>
            <a:r>
              <a:rPr lang="en-US" b="0" i="0" dirty="0">
                <a:solidFill>
                  <a:srgbClr val="374151"/>
                </a:solidFill>
                <a:effectLst/>
                <a:latin typeface="Söhne"/>
              </a:rPr>
              <a:t> Can be assigned to orders and update their delivery status.</a:t>
            </a:r>
          </a:p>
          <a:p>
            <a:pPr algn="l">
              <a:buFont typeface="Arial" panose="020B0604020202020204" pitchFamily="34" charset="0"/>
              <a:buChar char="•"/>
            </a:pPr>
            <a:endParaRPr lang="en-US" dirty="0">
              <a:solidFill>
                <a:srgbClr val="374151"/>
              </a:solidFill>
              <a:latin typeface="Söhne"/>
            </a:endParaRPr>
          </a:p>
          <a:p>
            <a:pPr marL="0" indent="0" algn="l">
              <a:buNone/>
            </a:pPr>
            <a:r>
              <a:rPr lang="en-US" b="1" i="0" dirty="0">
                <a:effectLst/>
                <a:latin typeface="Söhne"/>
              </a:rPr>
              <a:t>Operating Environment</a:t>
            </a:r>
          </a:p>
          <a:p>
            <a:pPr marL="0" indent="0" algn="l">
              <a:buNone/>
            </a:pPr>
            <a:r>
              <a:rPr lang="en-US" b="0" i="0" dirty="0">
                <a:solidFill>
                  <a:srgbClr val="374151"/>
                </a:solidFill>
                <a:effectLst/>
                <a:latin typeface="Söhne"/>
              </a:rPr>
              <a:t>The Online Fresh Market system will be developed using the following technologies:</a:t>
            </a:r>
          </a:p>
          <a:p>
            <a:pPr algn="l">
              <a:buFont typeface="Arial" panose="020B0604020202020204" pitchFamily="34" charset="0"/>
              <a:buChar char="•"/>
            </a:pPr>
            <a:r>
              <a:rPr lang="en-US" b="0" i="0" dirty="0">
                <a:solidFill>
                  <a:srgbClr val="374151"/>
                </a:solidFill>
                <a:effectLst/>
                <a:latin typeface="Söhne"/>
              </a:rPr>
              <a:t>Frontend: React JS</a:t>
            </a:r>
          </a:p>
          <a:p>
            <a:pPr algn="l">
              <a:buFont typeface="Arial" panose="020B0604020202020204" pitchFamily="34" charset="0"/>
              <a:buChar char="•"/>
            </a:pPr>
            <a:r>
              <a:rPr lang="en-US" b="0" i="0" dirty="0">
                <a:solidFill>
                  <a:srgbClr val="374151"/>
                </a:solidFill>
                <a:effectLst/>
                <a:latin typeface="Söhne"/>
              </a:rPr>
              <a:t>Backend: Spring Boot (Java)</a:t>
            </a:r>
          </a:p>
          <a:p>
            <a:pPr algn="l">
              <a:buFont typeface="Arial" panose="020B0604020202020204" pitchFamily="34" charset="0"/>
              <a:buChar char="•"/>
            </a:pPr>
            <a:r>
              <a:rPr lang="en-US" b="0" i="0" dirty="0">
                <a:solidFill>
                  <a:srgbClr val="374151"/>
                </a:solidFill>
                <a:effectLst/>
                <a:latin typeface="Söhne"/>
              </a:rPr>
              <a:t>Database: MySQL</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405704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CF9F3-98D5-ECB8-F9BB-D765C088A760}"/>
              </a:ext>
            </a:extLst>
          </p:cNvPr>
          <p:cNvSpPr>
            <a:spLocks noGrp="1"/>
          </p:cNvSpPr>
          <p:nvPr>
            <p:ph idx="1"/>
          </p:nvPr>
        </p:nvSpPr>
        <p:spPr>
          <a:xfrm>
            <a:off x="537882" y="259976"/>
            <a:ext cx="10815918" cy="5916987"/>
          </a:xfrm>
        </p:spPr>
        <p:txBody>
          <a:bodyPr>
            <a:normAutofit lnSpcReduction="10000"/>
          </a:bodyPr>
          <a:lstStyle/>
          <a:p>
            <a:pPr marL="0" indent="0">
              <a:buNone/>
            </a:pPr>
            <a:r>
              <a:rPr lang="en-US" b="1" i="0" dirty="0">
                <a:effectLst/>
                <a:latin typeface="Söhne"/>
              </a:rPr>
              <a:t>                                           </a:t>
            </a:r>
            <a:r>
              <a:rPr lang="en-US" b="1" i="0" dirty="0">
                <a:solidFill>
                  <a:srgbClr val="FF0000"/>
                </a:solidFill>
                <a:effectLst/>
                <a:latin typeface="Söhne"/>
              </a:rPr>
              <a:t>Specific Requirements</a:t>
            </a:r>
          </a:p>
          <a:p>
            <a:pPr marL="0" indent="0" algn="l">
              <a:buNone/>
            </a:pPr>
            <a:r>
              <a:rPr lang="en-US" b="1" i="0" dirty="0">
                <a:effectLst/>
                <a:latin typeface="Söhne"/>
              </a:rPr>
              <a:t>User Registration and Authentication</a:t>
            </a:r>
          </a:p>
          <a:p>
            <a:pPr algn="l">
              <a:buFont typeface="Arial" panose="020B0604020202020204" pitchFamily="34" charset="0"/>
              <a:buChar char="•"/>
            </a:pPr>
            <a:r>
              <a:rPr lang="en-US" b="0" i="0" dirty="0">
                <a:solidFill>
                  <a:srgbClr val="374151"/>
                </a:solidFill>
                <a:effectLst/>
                <a:latin typeface="Söhne"/>
              </a:rPr>
              <a:t>Users should be able to register with the system by providing necessary information such as name, email, and password.</a:t>
            </a:r>
          </a:p>
          <a:p>
            <a:pPr algn="l">
              <a:buFont typeface="Arial" panose="020B0604020202020204" pitchFamily="34" charset="0"/>
              <a:buChar char="•"/>
            </a:pPr>
            <a:r>
              <a:rPr lang="en-US" b="0" i="0" dirty="0">
                <a:solidFill>
                  <a:srgbClr val="374151"/>
                </a:solidFill>
                <a:effectLst/>
                <a:latin typeface="Söhne"/>
              </a:rPr>
              <a:t>Users should be able to log in using their registered email and password.</a:t>
            </a:r>
          </a:p>
          <a:p>
            <a:pPr algn="l">
              <a:buFont typeface="Arial" panose="020B0604020202020204" pitchFamily="34" charset="0"/>
              <a:buChar char="•"/>
            </a:pPr>
            <a:r>
              <a:rPr lang="en-US" b="0" i="0" dirty="0">
                <a:solidFill>
                  <a:srgbClr val="374151"/>
                </a:solidFill>
                <a:effectLst/>
                <a:latin typeface="Söhne"/>
              </a:rPr>
              <a:t>User registration and login should be secure, with password hashing and protection against common security vulnerabilities.</a:t>
            </a:r>
          </a:p>
          <a:p>
            <a:endParaRPr lang="en-US" dirty="0"/>
          </a:p>
          <a:p>
            <a:pPr marL="0" indent="0" algn="l">
              <a:buNone/>
            </a:pPr>
            <a:r>
              <a:rPr lang="en-US" b="1" i="0" dirty="0">
                <a:effectLst/>
                <a:latin typeface="Söhne"/>
              </a:rPr>
              <a:t>User Management</a:t>
            </a:r>
          </a:p>
          <a:p>
            <a:pPr algn="l">
              <a:buFont typeface="Arial" panose="020B0604020202020204" pitchFamily="34" charset="0"/>
              <a:buChar char="•"/>
            </a:pPr>
            <a:r>
              <a:rPr lang="en-US" b="0" i="0" dirty="0">
                <a:solidFill>
                  <a:srgbClr val="374151"/>
                </a:solidFill>
                <a:effectLst/>
                <a:latin typeface="Söhne"/>
              </a:rPr>
              <a:t>Admin users should have the ability to view, add, edit, and delete users of all types.</a:t>
            </a:r>
          </a:p>
          <a:p>
            <a:pPr algn="l">
              <a:buFont typeface="Arial" panose="020B0604020202020204" pitchFamily="34" charset="0"/>
              <a:buChar char="•"/>
            </a:pPr>
            <a:r>
              <a:rPr lang="en-US" b="0" i="0" dirty="0">
                <a:solidFill>
                  <a:srgbClr val="374151"/>
                </a:solidFill>
                <a:effectLst/>
                <a:latin typeface="Söhne"/>
              </a:rPr>
              <a:t>User data should include fields like name, email, user type, and contact information.</a:t>
            </a:r>
          </a:p>
          <a:p>
            <a:endParaRPr lang="en-US" dirty="0"/>
          </a:p>
        </p:txBody>
      </p:sp>
    </p:spTree>
    <p:extLst>
      <p:ext uri="{BB962C8B-B14F-4D97-AF65-F5344CB8AC3E}">
        <p14:creationId xmlns:p14="http://schemas.microsoft.com/office/powerpoint/2010/main" val="71185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66DBF01-6B8F-821C-2748-1504553D25DE}"/>
              </a:ext>
            </a:extLst>
          </p:cNvPr>
          <p:cNvSpPr>
            <a:spLocks noGrp="1"/>
          </p:cNvSpPr>
          <p:nvPr>
            <p:ph idx="1"/>
          </p:nvPr>
        </p:nvSpPr>
        <p:spPr>
          <a:xfrm>
            <a:off x="439271" y="259976"/>
            <a:ext cx="10914529" cy="5916987"/>
          </a:xfrm>
        </p:spPr>
        <p:txBody>
          <a:bodyPr/>
          <a:lstStyle/>
          <a:p>
            <a:pPr algn="l"/>
            <a:r>
              <a:rPr lang="en-US" b="1" i="0" dirty="0">
                <a:effectLst/>
                <a:latin typeface="Söhne"/>
              </a:rPr>
              <a:t>Product Management</a:t>
            </a:r>
          </a:p>
          <a:p>
            <a:pPr algn="l">
              <a:buFont typeface="Arial" panose="020B0604020202020204" pitchFamily="34" charset="0"/>
              <a:buChar char="•"/>
            </a:pPr>
            <a:r>
              <a:rPr lang="en-US" b="0" i="0" dirty="0">
                <a:solidFill>
                  <a:srgbClr val="374151"/>
                </a:solidFill>
                <a:effectLst/>
                <a:latin typeface="Söhne"/>
              </a:rPr>
              <a:t>Suppliers should be able to add new products by providing details such as name, description, price, and category.</a:t>
            </a:r>
          </a:p>
          <a:p>
            <a:pPr algn="l">
              <a:buFont typeface="Arial" panose="020B0604020202020204" pitchFamily="34" charset="0"/>
              <a:buChar char="•"/>
            </a:pPr>
            <a:r>
              <a:rPr lang="en-US" b="0" i="0" dirty="0">
                <a:solidFill>
                  <a:srgbClr val="374151"/>
                </a:solidFill>
                <a:effectLst/>
                <a:latin typeface="Söhne"/>
              </a:rPr>
              <a:t>Products should have associated images, which can be accessed via the </a:t>
            </a:r>
          </a:p>
          <a:p>
            <a:pPr marL="0" indent="0" algn="l">
              <a:buNone/>
            </a:pPr>
            <a:r>
              <a:rPr lang="en-US" b="1" i="0" dirty="0">
                <a:solidFill>
                  <a:srgbClr val="111827"/>
                </a:solidFill>
                <a:effectLst/>
                <a:latin typeface="Söhne Mono"/>
              </a:rPr>
              <a:t>    /</a:t>
            </a:r>
            <a:r>
              <a:rPr lang="en-US" b="1" i="0" dirty="0" err="1">
                <a:solidFill>
                  <a:srgbClr val="111827"/>
                </a:solidFill>
                <a:effectLst/>
                <a:latin typeface="Söhne Mono"/>
              </a:rPr>
              <a:t>api</a:t>
            </a:r>
            <a:r>
              <a:rPr lang="en-US" b="1" i="0" dirty="0">
                <a:solidFill>
                  <a:srgbClr val="111827"/>
                </a:solidFill>
                <a:effectLst/>
                <a:latin typeface="Söhne Mono"/>
              </a:rPr>
              <a:t>/product/{</a:t>
            </a:r>
            <a:r>
              <a:rPr lang="en-US" b="1" i="0" dirty="0" err="1">
                <a:solidFill>
                  <a:srgbClr val="111827"/>
                </a:solidFill>
                <a:effectLst/>
                <a:latin typeface="Söhne Mono"/>
              </a:rPr>
              <a:t>productImageName</a:t>
            </a:r>
            <a:r>
              <a:rPr lang="en-US" b="1" i="0" dirty="0">
                <a:solidFill>
                  <a:srgbClr val="111827"/>
                </a:solidFill>
                <a:effectLst/>
                <a:latin typeface="Söhne Mono"/>
              </a:rPr>
              <a:t>}</a:t>
            </a:r>
            <a:r>
              <a:rPr lang="en-US" b="0" i="0" dirty="0">
                <a:solidFill>
                  <a:srgbClr val="374151"/>
                </a:solidFill>
                <a:effectLst/>
                <a:latin typeface="Söhne"/>
              </a:rPr>
              <a:t> endpoint.</a:t>
            </a:r>
          </a:p>
          <a:p>
            <a:pPr algn="l">
              <a:buFont typeface="Arial" panose="020B0604020202020204" pitchFamily="34" charset="0"/>
              <a:buChar char="•"/>
            </a:pPr>
            <a:r>
              <a:rPr lang="en-US" b="0" i="0" dirty="0">
                <a:solidFill>
                  <a:srgbClr val="374151"/>
                </a:solidFill>
                <a:effectLst/>
                <a:latin typeface="Söhne"/>
              </a:rPr>
              <a:t>Customers should be able to view a list of all products and filter them by category.</a:t>
            </a:r>
          </a:p>
          <a:p>
            <a:pPr algn="l">
              <a:buFont typeface="Arial" panose="020B0604020202020204" pitchFamily="34" charset="0"/>
              <a:buChar char="•"/>
            </a:pPr>
            <a:endParaRPr lang="en-US" b="0" i="0" dirty="0">
              <a:solidFill>
                <a:srgbClr val="374151"/>
              </a:solidFill>
              <a:effectLst/>
              <a:latin typeface="Söhne"/>
            </a:endParaRPr>
          </a:p>
          <a:p>
            <a:pPr marL="0" indent="0" algn="l">
              <a:buNone/>
            </a:pPr>
            <a:r>
              <a:rPr lang="en-US" b="1" i="0" dirty="0">
                <a:effectLst/>
                <a:latin typeface="Söhne"/>
              </a:rPr>
              <a:t>Category Management</a:t>
            </a:r>
          </a:p>
          <a:p>
            <a:pPr algn="l">
              <a:buFont typeface="Arial" panose="020B0604020202020204" pitchFamily="34" charset="0"/>
              <a:buChar char="•"/>
            </a:pPr>
            <a:r>
              <a:rPr lang="en-US" b="0" i="0" dirty="0">
                <a:solidFill>
                  <a:srgbClr val="374151"/>
                </a:solidFill>
                <a:effectLst/>
                <a:latin typeface="Söhne"/>
              </a:rPr>
              <a:t>Admin users should have the ability to add, edit, and delete product categories.</a:t>
            </a:r>
          </a:p>
          <a:p>
            <a:pPr algn="l">
              <a:buFont typeface="Arial" panose="020B0604020202020204" pitchFamily="34" charset="0"/>
              <a:buChar char="•"/>
            </a:pPr>
            <a:r>
              <a:rPr lang="en-US" b="0" i="0" dirty="0">
                <a:solidFill>
                  <a:srgbClr val="374151"/>
                </a:solidFill>
                <a:effectLst/>
                <a:latin typeface="Söhne"/>
              </a:rPr>
              <a:t>Categories should have a name and description.</a:t>
            </a:r>
          </a:p>
          <a:p>
            <a:pPr marL="0" indent="0">
              <a:buNone/>
            </a:pPr>
            <a:endParaRPr lang="en-US" dirty="0"/>
          </a:p>
        </p:txBody>
      </p:sp>
    </p:spTree>
    <p:extLst>
      <p:ext uri="{BB962C8B-B14F-4D97-AF65-F5344CB8AC3E}">
        <p14:creationId xmlns:p14="http://schemas.microsoft.com/office/powerpoint/2010/main" val="422477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37E63-DEDB-980D-E86A-87B579DFCCBA}"/>
              </a:ext>
            </a:extLst>
          </p:cNvPr>
          <p:cNvSpPr>
            <a:spLocks noGrp="1"/>
          </p:cNvSpPr>
          <p:nvPr>
            <p:ph idx="1"/>
          </p:nvPr>
        </p:nvSpPr>
        <p:spPr>
          <a:xfrm>
            <a:off x="358588" y="277906"/>
            <a:ext cx="10995212" cy="5899057"/>
          </a:xfrm>
        </p:spPr>
        <p:txBody>
          <a:bodyPr>
            <a:normAutofit fontScale="92500" lnSpcReduction="10000"/>
          </a:bodyPr>
          <a:lstStyle/>
          <a:p>
            <a:pPr marL="0" indent="0">
              <a:buNone/>
            </a:pPr>
            <a:r>
              <a:rPr lang="en-US" b="1" dirty="0"/>
              <a:t> Cart Functionality</a:t>
            </a:r>
          </a:p>
          <a:p>
            <a:r>
              <a:rPr lang="en-US" dirty="0"/>
              <a:t>Customers should be able to add products to their cart along with quantities using the </a:t>
            </a:r>
            <a:r>
              <a:rPr lang="en-US" b="1" dirty="0"/>
              <a:t>/</a:t>
            </a:r>
            <a:r>
              <a:rPr lang="en-US" b="1" dirty="0" err="1"/>
              <a:t>api</a:t>
            </a:r>
            <a:r>
              <a:rPr lang="en-US" b="1" dirty="0"/>
              <a:t>/user/cart/add </a:t>
            </a:r>
            <a:r>
              <a:rPr lang="en-US" dirty="0"/>
              <a:t>endpoint.</a:t>
            </a:r>
          </a:p>
          <a:p>
            <a:r>
              <a:rPr lang="en-US" dirty="0"/>
              <a:t>Customers should be able to view their cart, see individual product details, update quantities, and remove items.</a:t>
            </a:r>
          </a:p>
          <a:p>
            <a:r>
              <a:rPr lang="en-US" dirty="0"/>
              <a:t>Customers should have the ability to clear their entire cart using the </a:t>
            </a:r>
            <a:r>
              <a:rPr lang="en-US" b="1" dirty="0"/>
              <a:t>/</a:t>
            </a:r>
            <a:r>
              <a:rPr lang="en-US" b="1" dirty="0" err="1"/>
              <a:t>api</a:t>
            </a:r>
            <a:r>
              <a:rPr lang="en-US" b="1" dirty="0"/>
              <a:t>/user/</a:t>
            </a:r>
            <a:r>
              <a:rPr lang="en-US" b="1" dirty="0" err="1"/>
              <a:t>clearcart</a:t>
            </a:r>
            <a:r>
              <a:rPr lang="en-US" b="1" dirty="0"/>
              <a:t> </a:t>
            </a:r>
            <a:r>
              <a:rPr lang="en-US" dirty="0"/>
              <a:t>endpoint.</a:t>
            </a:r>
          </a:p>
          <a:p>
            <a:endParaRPr lang="en-US" dirty="0"/>
          </a:p>
          <a:p>
            <a:pPr marL="0" indent="0">
              <a:buNone/>
            </a:pPr>
            <a:r>
              <a:rPr lang="en-US" b="1" dirty="0"/>
              <a:t>Order Placement and Management</a:t>
            </a:r>
          </a:p>
          <a:p>
            <a:r>
              <a:rPr lang="en-US" dirty="0"/>
              <a:t>Customers should be able to place orders by selecting items from their cart using the </a:t>
            </a:r>
            <a:r>
              <a:rPr lang="en-US" b="1" dirty="0"/>
              <a:t>/</a:t>
            </a:r>
            <a:r>
              <a:rPr lang="en-US" b="1" dirty="0" err="1"/>
              <a:t>api</a:t>
            </a:r>
            <a:r>
              <a:rPr lang="en-US" b="1" dirty="0"/>
              <a:t>/user/order </a:t>
            </a:r>
            <a:r>
              <a:rPr lang="en-US" dirty="0"/>
              <a:t>endpoint.</a:t>
            </a:r>
          </a:p>
          <a:p>
            <a:r>
              <a:rPr lang="en-US" dirty="0"/>
              <a:t>Admin users should have the ability to assign delivery persons to orders using the </a:t>
            </a:r>
            <a:r>
              <a:rPr lang="en-US" b="1" dirty="0"/>
              <a:t>/</a:t>
            </a:r>
            <a:r>
              <a:rPr lang="en-US" b="1" dirty="0" err="1"/>
              <a:t>api</a:t>
            </a:r>
            <a:r>
              <a:rPr lang="en-US" b="1" dirty="0"/>
              <a:t>/user/admin/order/</a:t>
            </a:r>
            <a:r>
              <a:rPr lang="en-US" b="1" dirty="0" err="1"/>
              <a:t>assignDelivery</a:t>
            </a:r>
            <a:r>
              <a:rPr lang="en-US" b="1" dirty="0"/>
              <a:t> </a:t>
            </a:r>
            <a:r>
              <a:rPr lang="en-US" dirty="0"/>
              <a:t>endpoint.</a:t>
            </a:r>
          </a:p>
          <a:p>
            <a:r>
              <a:rPr lang="en-US" dirty="0"/>
              <a:t>Admin users should be able to update the delivery status of orders using the </a:t>
            </a:r>
            <a:r>
              <a:rPr lang="en-US" b="1" dirty="0"/>
              <a:t>/</a:t>
            </a:r>
            <a:r>
              <a:rPr lang="en-US" b="1" dirty="0" err="1"/>
              <a:t>api</a:t>
            </a:r>
            <a:r>
              <a:rPr lang="en-US" b="1" dirty="0"/>
              <a:t>/user/admin/order/</a:t>
            </a:r>
            <a:r>
              <a:rPr lang="en-US" b="1" dirty="0" err="1"/>
              <a:t>deliveryStatus</a:t>
            </a:r>
            <a:r>
              <a:rPr lang="en-US" b="1" dirty="0"/>
              <a:t>/update </a:t>
            </a:r>
            <a:r>
              <a:rPr lang="en-US" dirty="0"/>
              <a:t>endpoint</a:t>
            </a:r>
          </a:p>
        </p:txBody>
      </p:sp>
    </p:spTree>
    <p:extLst>
      <p:ext uri="{BB962C8B-B14F-4D97-AF65-F5344CB8AC3E}">
        <p14:creationId xmlns:p14="http://schemas.microsoft.com/office/powerpoint/2010/main" val="200053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FC8AD-FDB7-7A1A-7824-D7348BABE36A}"/>
              </a:ext>
            </a:extLst>
          </p:cNvPr>
          <p:cNvSpPr>
            <a:spLocks noGrp="1"/>
          </p:cNvSpPr>
          <p:nvPr>
            <p:ph idx="1"/>
          </p:nvPr>
        </p:nvSpPr>
        <p:spPr>
          <a:xfrm>
            <a:off x="448235" y="188259"/>
            <a:ext cx="10905565" cy="5988704"/>
          </a:xfrm>
        </p:spPr>
        <p:txBody>
          <a:bodyPr>
            <a:normAutofit fontScale="92500" lnSpcReduction="20000"/>
          </a:bodyPr>
          <a:lstStyle/>
          <a:p>
            <a:pPr marL="0" indent="0">
              <a:buNone/>
            </a:pPr>
            <a:r>
              <a:rPr lang="en-US" b="1" dirty="0"/>
              <a:t>Order Tracking</a:t>
            </a:r>
          </a:p>
          <a:p>
            <a:r>
              <a:rPr lang="en-US" dirty="0"/>
              <a:t>Customers should be able to view their orders, including order status and delivery details, using the </a:t>
            </a:r>
            <a:r>
              <a:rPr lang="en-US" b="1" dirty="0"/>
              <a:t>/</a:t>
            </a:r>
            <a:r>
              <a:rPr lang="en-US" b="1" dirty="0" err="1"/>
              <a:t>api</a:t>
            </a:r>
            <a:r>
              <a:rPr lang="en-US" b="1" dirty="0"/>
              <a:t>/user/</a:t>
            </a:r>
            <a:r>
              <a:rPr lang="en-US" b="1" dirty="0" err="1"/>
              <a:t>myorder</a:t>
            </a:r>
            <a:r>
              <a:rPr lang="en-US" b="1" dirty="0"/>
              <a:t> </a:t>
            </a:r>
            <a:r>
              <a:rPr lang="en-US" dirty="0"/>
              <a:t>endpoint.</a:t>
            </a:r>
          </a:p>
          <a:p>
            <a:r>
              <a:rPr lang="en-US" dirty="0"/>
              <a:t>Delivery persons should be able to update the delivery status of orders they are assigned to.</a:t>
            </a:r>
          </a:p>
          <a:p>
            <a:endParaRPr lang="en-US" dirty="0"/>
          </a:p>
          <a:p>
            <a:pPr marL="0" indent="0" algn="l">
              <a:buNone/>
            </a:pPr>
            <a:r>
              <a:rPr lang="en-US" b="1" i="0" dirty="0">
                <a:effectLst/>
                <a:latin typeface="Söhne"/>
              </a:rPr>
              <a:t>                                          </a:t>
            </a:r>
            <a:r>
              <a:rPr lang="en-US" b="1" i="0" dirty="0">
                <a:solidFill>
                  <a:srgbClr val="FF0000"/>
                </a:solidFill>
                <a:effectLst/>
                <a:latin typeface="Söhne"/>
              </a:rPr>
              <a:t>Non-Functional Requirements</a:t>
            </a:r>
          </a:p>
          <a:p>
            <a:pPr algn="l">
              <a:buFont typeface="Arial" panose="020B0604020202020204" pitchFamily="34" charset="0"/>
              <a:buChar char="•"/>
            </a:pPr>
            <a:r>
              <a:rPr lang="en-US" b="1" i="0" dirty="0">
                <a:solidFill>
                  <a:srgbClr val="374151"/>
                </a:solidFill>
                <a:effectLst/>
                <a:latin typeface="Söhne"/>
              </a:rPr>
              <a:t>Performance:</a:t>
            </a:r>
            <a:r>
              <a:rPr lang="en-US" b="0" i="0" dirty="0">
                <a:solidFill>
                  <a:srgbClr val="374151"/>
                </a:solidFill>
                <a:effectLst/>
                <a:latin typeface="Söhne"/>
              </a:rPr>
              <a:t> The system should handle concurrent user interactions without significant delays.</a:t>
            </a:r>
          </a:p>
          <a:p>
            <a:pPr algn="l">
              <a:buFont typeface="Arial" panose="020B0604020202020204" pitchFamily="34" charset="0"/>
              <a:buChar char="•"/>
            </a:pPr>
            <a:r>
              <a:rPr lang="en-US" b="1" i="0" dirty="0">
                <a:solidFill>
                  <a:srgbClr val="374151"/>
                </a:solidFill>
                <a:effectLst/>
                <a:latin typeface="Söhne"/>
              </a:rPr>
              <a:t>Security:</a:t>
            </a:r>
            <a:r>
              <a:rPr lang="en-US" b="0" i="0" dirty="0">
                <a:solidFill>
                  <a:srgbClr val="374151"/>
                </a:solidFill>
                <a:effectLst/>
                <a:latin typeface="Söhne"/>
              </a:rPr>
              <a:t> User data and passwords should be stored securely using encryption and hashing techniques.</a:t>
            </a:r>
          </a:p>
          <a:p>
            <a:pPr algn="l">
              <a:buFont typeface="Arial" panose="020B0604020202020204" pitchFamily="34" charset="0"/>
              <a:buChar char="•"/>
            </a:pPr>
            <a:r>
              <a:rPr lang="en-US" b="1" i="0" dirty="0">
                <a:solidFill>
                  <a:srgbClr val="374151"/>
                </a:solidFill>
                <a:effectLst/>
                <a:latin typeface="Söhne"/>
              </a:rPr>
              <a:t>Usability:</a:t>
            </a:r>
            <a:r>
              <a:rPr lang="en-US" b="0" i="0" dirty="0">
                <a:solidFill>
                  <a:srgbClr val="374151"/>
                </a:solidFill>
                <a:effectLst/>
                <a:latin typeface="Söhne"/>
              </a:rPr>
              <a:t> The user interface should be intuitive and responsive across different devices.</a:t>
            </a:r>
          </a:p>
          <a:p>
            <a:pPr algn="l">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The system should be designed to accommodate future growth in terms of users and products.</a:t>
            </a:r>
          </a:p>
          <a:p>
            <a:pPr algn="l">
              <a:buFont typeface="Arial" panose="020B0604020202020204" pitchFamily="34" charset="0"/>
              <a:buChar char="•"/>
            </a:pPr>
            <a:r>
              <a:rPr lang="en-US" b="1" i="0" dirty="0">
                <a:solidFill>
                  <a:srgbClr val="374151"/>
                </a:solidFill>
                <a:effectLst/>
                <a:latin typeface="Söhne"/>
              </a:rPr>
              <a:t>Reliability:</a:t>
            </a:r>
            <a:r>
              <a:rPr lang="en-US" b="0" i="0" dirty="0">
                <a:solidFill>
                  <a:srgbClr val="374151"/>
                </a:solidFill>
                <a:effectLst/>
                <a:latin typeface="Söhne"/>
              </a:rPr>
              <a:t> The system should be available and functional with minimal downtime.</a:t>
            </a:r>
          </a:p>
          <a:p>
            <a:endParaRPr lang="en-US" dirty="0"/>
          </a:p>
        </p:txBody>
      </p:sp>
    </p:spTree>
    <p:extLst>
      <p:ext uri="{BB962C8B-B14F-4D97-AF65-F5344CB8AC3E}">
        <p14:creationId xmlns:p14="http://schemas.microsoft.com/office/powerpoint/2010/main" val="179751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96647-7AC0-D3CC-571F-828C7C5DA05A}"/>
              </a:ext>
            </a:extLst>
          </p:cNvPr>
          <p:cNvSpPr>
            <a:spLocks noGrp="1"/>
          </p:cNvSpPr>
          <p:nvPr>
            <p:ph idx="1"/>
          </p:nvPr>
        </p:nvSpPr>
        <p:spPr>
          <a:xfrm>
            <a:off x="421341" y="188259"/>
            <a:ext cx="10932459" cy="5988704"/>
          </a:xfrm>
        </p:spPr>
        <p:txBody>
          <a:bodyPr/>
          <a:lstStyle/>
          <a:p>
            <a:pPr marL="0" indent="0" algn="l">
              <a:buNone/>
            </a:pPr>
            <a:r>
              <a:rPr lang="en-US" b="1" i="0" dirty="0">
                <a:effectLst/>
                <a:latin typeface="Söhne"/>
              </a:rPr>
              <a:t>                                                </a:t>
            </a:r>
            <a:r>
              <a:rPr lang="en-US" b="1" i="0" dirty="0">
                <a:solidFill>
                  <a:srgbClr val="FF0000"/>
                </a:solidFill>
                <a:effectLst/>
                <a:latin typeface="Söhne"/>
              </a:rPr>
              <a:t>Appendices </a:t>
            </a:r>
          </a:p>
          <a:p>
            <a:pPr marL="0" indent="0" algn="l">
              <a:buNone/>
            </a:pPr>
            <a:r>
              <a:rPr lang="en-US" dirty="0">
                <a:solidFill>
                  <a:srgbClr val="374151"/>
                </a:solidFill>
                <a:latin typeface="Söhne"/>
              </a:rPr>
              <a:t>ER-Diagram</a:t>
            </a:r>
            <a:r>
              <a:rPr lang="en-US" b="0" i="0" dirty="0">
                <a:solidFill>
                  <a:srgbClr val="374151"/>
                </a:solidFill>
                <a:effectLst/>
                <a:latin typeface="Söhne"/>
              </a:rPr>
              <a:t>:</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endParaRPr lang="en-US" dirty="0"/>
          </a:p>
        </p:txBody>
      </p:sp>
      <p:pic>
        <p:nvPicPr>
          <p:cNvPr id="5" name="Picture 4">
            <a:extLst>
              <a:ext uri="{FF2B5EF4-FFF2-40B4-BE49-F238E27FC236}">
                <a16:creationId xmlns:a16="http://schemas.microsoft.com/office/drawing/2014/main" id="{1F1E2541-840E-8728-E1A6-D33A115DA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23" y="1272987"/>
            <a:ext cx="8842746" cy="5118847"/>
          </a:xfrm>
          <a:prstGeom prst="rect">
            <a:avLst/>
          </a:prstGeom>
        </p:spPr>
      </p:pic>
    </p:spTree>
    <p:extLst>
      <p:ext uri="{BB962C8B-B14F-4D97-AF65-F5344CB8AC3E}">
        <p14:creationId xmlns:p14="http://schemas.microsoft.com/office/powerpoint/2010/main" val="66391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1352</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Söhne</vt:lpstr>
      <vt:lpstr>Söhne Mono</vt:lpstr>
      <vt:lpstr>Office Theme</vt:lpstr>
      <vt:lpstr>Software Requirement Specification (SRS) for Online Fresh Market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 (SRS) for Online Fresh Market Website</dc:title>
  <dc:creator>SUMIT DANAV</dc:creator>
  <cp:lastModifiedBy>SUMIT DANAV</cp:lastModifiedBy>
  <cp:revision>1</cp:revision>
  <dcterms:created xsi:type="dcterms:W3CDTF">2023-08-30T07:54:15Z</dcterms:created>
  <dcterms:modified xsi:type="dcterms:W3CDTF">2023-08-31T11:00:26Z</dcterms:modified>
</cp:coreProperties>
</file>