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Light"/>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erriweatherLight-bold.fntdata"/><Relationship Id="rId21" Type="http://schemas.openxmlformats.org/officeDocument/2006/relationships/font" Target="fonts/MerriweatherLight-regular.fntdata"/><Relationship Id="rId24" Type="http://schemas.openxmlformats.org/officeDocument/2006/relationships/font" Target="fonts/MerriweatherLight-boldItalic.fntdata"/><Relationship Id="rId23" Type="http://schemas.openxmlformats.org/officeDocument/2006/relationships/font" Target="fonts/Merriweather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dd5bb3fb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dd5bb3fb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6b0137b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6b0137b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fd6f5025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fd6f5025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7969602e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7969602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6b2cd2d1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6b2cd2d1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7969602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7969602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7969602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7969602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6b2cd2d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6b2cd2d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dd5bb3f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dd5bb3f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6b0137b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6b0137b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d6f5025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d6f5025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800">
                <a:solidFill>
                  <a:schemeClr val="dk1"/>
                </a:solidFill>
              </a:rPr>
              <a:t>The output of these components in the helmet will be input for the microcontroller which is embedded on the helmet. Then the processed data which is the output of the microcontroller of the helmet is sent to the bike module through the RF transmitter.</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76475" y="296863"/>
            <a:ext cx="8520600" cy="13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sz="2900"/>
              <a:t>Pune Institute of Computer Technology</a:t>
            </a:r>
            <a:endParaRPr sz="2700"/>
          </a:p>
        </p:txBody>
      </p:sp>
      <p:sp>
        <p:nvSpPr>
          <p:cNvPr id="65" name="Google Shape;65;p13"/>
          <p:cNvSpPr txBox="1"/>
          <p:nvPr>
            <p:ph idx="1" type="subTitle"/>
          </p:nvPr>
        </p:nvSpPr>
        <p:spPr>
          <a:xfrm>
            <a:off x="258325" y="2526248"/>
            <a:ext cx="4260300" cy="17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erriweather Light"/>
                <a:ea typeface="Merriweather Light"/>
                <a:cs typeface="Merriweather Light"/>
                <a:sym typeface="Merriweather Light"/>
              </a:rPr>
              <a:t>22102 Aditi Zeminder</a:t>
            </a:r>
            <a:endParaRPr>
              <a:latin typeface="Merriweather Light"/>
              <a:ea typeface="Merriweather Light"/>
              <a:cs typeface="Merriweather Light"/>
              <a:sym typeface="Merriweather Light"/>
            </a:endParaRPr>
          </a:p>
          <a:p>
            <a:pPr indent="0" lvl="0" marL="0" rtl="0" algn="l">
              <a:spcBef>
                <a:spcPts val="0"/>
              </a:spcBef>
              <a:spcAft>
                <a:spcPts val="0"/>
              </a:spcAft>
              <a:buNone/>
            </a:pPr>
            <a:r>
              <a:rPr lang="en-GB">
                <a:latin typeface="Merriweather Light"/>
                <a:ea typeface="Merriweather Light"/>
                <a:cs typeface="Merriweather Light"/>
                <a:sym typeface="Merriweather Light"/>
              </a:rPr>
              <a:t>22112 Pranav Bhiungade</a:t>
            </a:r>
            <a:endParaRPr>
              <a:latin typeface="Merriweather Light"/>
              <a:ea typeface="Merriweather Light"/>
              <a:cs typeface="Merriweather Light"/>
              <a:sym typeface="Merriweather Light"/>
            </a:endParaRPr>
          </a:p>
          <a:p>
            <a:pPr indent="0" lvl="0" marL="0" rtl="0" algn="l">
              <a:spcBef>
                <a:spcPts val="0"/>
              </a:spcBef>
              <a:spcAft>
                <a:spcPts val="0"/>
              </a:spcAft>
              <a:buNone/>
            </a:pPr>
            <a:r>
              <a:rPr lang="en-GB">
                <a:latin typeface="Merriweather Light"/>
                <a:ea typeface="Merriweather Light"/>
                <a:cs typeface="Merriweather Light"/>
                <a:sym typeface="Merriweather Light"/>
              </a:rPr>
              <a:t>22117 Prem Deshmukh</a:t>
            </a:r>
            <a:endParaRPr>
              <a:latin typeface="Merriweather Light"/>
              <a:ea typeface="Merriweather Light"/>
              <a:cs typeface="Merriweather Light"/>
              <a:sym typeface="Merriweather Light"/>
            </a:endParaRPr>
          </a:p>
          <a:p>
            <a:pPr indent="0" lvl="0" marL="0" rtl="0" algn="l">
              <a:spcBef>
                <a:spcPts val="0"/>
              </a:spcBef>
              <a:spcAft>
                <a:spcPts val="0"/>
              </a:spcAft>
              <a:buNone/>
            </a:pPr>
            <a:r>
              <a:rPr lang="en-GB">
                <a:latin typeface="Merriweather Light"/>
                <a:ea typeface="Merriweather Light"/>
                <a:cs typeface="Merriweather Light"/>
                <a:sym typeface="Merriweather Light"/>
              </a:rPr>
              <a:t>22118 Shravani Deshmukh</a:t>
            </a:r>
            <a:endParaRPr>
              <a:latin typeface="Merriweather"/>
              <a:ea typeface="Merriweather"/>
              <a:cs typeface="Merriweather"/>
              <a:sym typeface="Merriweather"/>
            </a:endParaRPr>
          </a:p>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91450" y="219124"/>
            <a:ext cx="1009825" cy="1009825"/>
          </a:xfrm>
          <a:prstGeom prst="rect">
            <a:avLst/>
          </a:prstGeom>
          <a:noFill/>
          <a:ln>
            <a:noFill/>
          </a:ln>
        </p:spPr>
      </p:pic>
      <p:sp>
        <p:nvSpPr>
          <p:cNvPr id="67" name="Google Shape;67;p13"/>
          <p:cNvSpPr txBox="1"/>
          <p:nvPr/>
        </p:nvSpPr>
        <p:spPr>
          <a:xfrm>
            <a:off x="258325" y="1940025"/>
            <a:ext cx="746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Merriweather Light"/>
                <a:ea typeface="Merriweather Light"/>
                <a:cs typeface="Merriweather Light"/>
                <a:sym typeface="Merriweather Light"/>
              </a:rPr>
              <a:t>Group No. E5_1</a:t>
            </a:r>
            <a:endParaRPr sz="1800">
              <a:latin typeface="Merriweather Light"/>
              <a:ea typeface="Merriweather Light"/>
              <a:cs typeface="Merriweather Light"/>
              <a:sym typeface="Merriweather Light"/>
            </a:endParaRPr>
          </a:p>
        </p:txBody>
      </p:sp>
      <p:pic>
        <p:nvPicPr>
          <p:cNvPr id="68" name="Google Shape;68;p13"/>
          <p:cNvPicPr preferRelativeResize="0"/>
          <p:nvPr/>
        </p:nvPicPr>
        <p:blipFill>
          <a:blip r:embed="rId4">
            <a:alphaModFix/>
          </a:blip>
          <a:stretch>
            <a:fillRect/>
          </a:stretch>
        </p:blipFill>
        <p:spPr>
          <a:xfrm>
            <a:off x="5556075" y="1940038"/>
            <a:ext cx="2917050" cy="2935526"/>
          </a:xfrm>
          <a:prstGeom prst="rect">
            <a:avLst/>
          </a:prstGeom>
          <a:noFill/>
          <a:ln>
            <a:noFill/>
          </a:ln>
        </p:spPr>
      </p:pic>
      <p:sp>
        <p:nvSpPr>
          <p:cNvPr id="69" name="Google Shape;69;p13"/>
          <p:cNvSpPr txBox="1"/>
          <p:nvPr/>
        </p:nvSpPr>
        <p:spPr>
          <a:xfrm>
            <a:off x="1502925" y="1139625"/>
            <a:ext cx="6970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00">
                <a:solidFill>
                  <a:schemeClr val="accent1"/>
                </a:solidFill>
                <a:latin typeface="Merriweather"/>
                <a:ea typeface="Merriweather"/>
                <a:cs typeface="Merriweather"/>
                <a:sym typeface="Merriweather"/>
              </a:rPr>
              <a:t>Saferide - "Helmet wear and alcohol detection system"</a:t>
            </a:r>
            <a:endParaRPr sz="100">
              <a:latin typeface="Roboto"/>
              <a:ea typeface="Roboto"/>
              <a:cs typeface="Roboto"/>
              <a:sym typeface="Roboto"/>
            </a:endParaRPr>
          </a:p>
        </p:txBody>
      </p:sp>
      <p:sp>
        <p:nvSpPr>
          <p:cNvPr id="70" name="Google Shape;70;p13"/>
          <p:cNvSpPr txBox="1"/>
          <p:nvPr/>
        </p:nvSpPr>
        <p:spPr>
          <a:xfrm>
            <a:off x="258325" y="4413875"/>
            <a:ext cx="746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rgbClr val="FFF2CC"/>
                </a:solidFill>
                <a:latin typeface="Roboto"/>
                <a:ea typeface="Roboto"/>
                <a:cs typeface="Roboto"/>
                <a:sym typeface="Roboto"/>
              </a:rPr>
              <a:t>Guide - Ms Bhakti Kadam</a:t>
            </a:r>
            <a:endParaRPr sz="2000">
              <a:solidFill>
                <a:srgbClr val="FFF2CC"/>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237800" y="1671750"/>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Hardware and Software Requirements </a:t>
            </a:r>
            <a:endParaRPr/>
          </a:p>
        </p:txBody>
      </p:sp>
      <p:sp>
        <p:nvSpPr>
          <p:cNvPr id="163" name="Google Shape;163;p22"/>
          <p:cNvSpPr txBox="1"/>
          <p:nvPr/>
        </p:nvSpPr>
        <p:spPr>
          <a:xfrm>
            <a:off x="3856125" y="508650"/>
            <a:ext cx="5216100" cy="415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u="sng"/>
              <a:t>HARDWARE REQUIREMENTS :</a:t>
            </a:r>
            <a:endParaRPr u="sng"/>
          </a:p>
          <a:p>
            <a:pPr indent="0" lvl="0" marL="0" rtl="0" algn="l">
              <a:lnSpc>
                <a:spcPct val="115000"/>
              </a:lnSpc>
              <a:spcBef>
                <a:spcPts val="0"/>
              </a:spcBef>
              <a:spcAft>
                <a:spcPts val="0"/>
              </a:spcAft>
              <a:buNone/>
            </a:pPr>
            <a:r>
              <a:rPr lang="en-GB"/>
              <a:t> </a:t>
            </a:r>
            <a:endParaRPr/>
          </a:p>
          <a:p>
            <a:pPr indent="-317500" lvl="0" marL="457200" rtl="0" algn="l">
              <a:lnSpc>
                <a:spcPct val="115000"/>
              </a:lnSpc>
              <a:spcBef>
                <a:spcPts val="0"/>
              </a:spcBef>
              <a:spcAft>
                <a:spcPts val="0"/>
              </a:spcAft>
              <a:buSzPts val="1400"/>
              <a:buChar char="●"/>
            </a:pPr>
            <a:r>
              <a:rPr lang="en-GB"/>
              <a:t>To check Helmet Wear:</a:t>
            </a:r>
            <a:r>
              <a:rPr b="1" lang="en-GB"/>
              <a:t> Push Button </a:t>
            </a:r>
            <a:endParaRPr b="1"/>
          </a:p>
          <a:p>
            <a:pPr indent="-317500" lvl="0" marL="457200" rtl="0" algn="l">
              <a:lnSpc>
                <a:spcPct val="115000"/>
              </a:lnSpc>
              <a:spcBef>
                <a:spcPts val="0"/>
              </a:spcBef>
              <a:spcAft>
                <a:spcPts val="0"/>
              </a:spcAft>
              <a:buSzPts val="1400"/>
              <a:buChar char="●"/>
            </a:pPr>
            <a:r>
              <a:rPr lang="en-GB"/>
              <a:t>To check alcohol measure: </a:t>
            </a:r>
            <a:r>
              <a:rPr b="1" lang="en-GB"/>
              <a:t>Alcohol Sensor MQ3 [4753]</a:t>
            </a:r>
            <a:endParaRPr b="1"/>
          </a:p>
          <a:p>
            <a:pPr indent="-317500" lvl="0" marL="457200" rtl="0" algn="l">
              <a:lnSpc>
                <a:spcPct val="115000"/>
              </a:lnSpc>
              <a:spcBef>
                <a:spcPts val="0"/>
              </a:spcBef>
              <a:spcAft>
                <a:spcPts val="0"/>
              </a:spcAft>
              <a:buSzPts val="1400"/>
              <a:buChar char="●"/>
            </a:pPr>
            <a:r>
              <a:rPr lang="en-GB"/>
              <a:t>Microcontroller </a:t>
            </a:r>
            <a:r>
              <a:rPr b="1" lang="en-GB"/>
              <a:t>ESP8266 </a:t>
            </a:r>
            <a:r>
              <a:rPr lang="en-GB"/>
              <a:t>to interface the sensors, send and receive data.</a:t>
            </a:r>
            <a:endParaRPr/>
          </a:p>
          <a:p>
            <a:pPr indent="-317500" lvl="0" marL="457200" rtl="0" algn="l">
              <a:lnSpc>
                <a:spcPct val="110000"/>
              </a:lnSpc>
              <a:spcBef>
                <a:spcPts val="0"/>
              </a:spcBef>
              <a:spcAft>
                <a:spcPts val="0"/>
              </a:spcAft>
              <a:buSzPts val="1400"/>
              <a:buChar char="●"/>
            </a:pPr>
            <a:r>
              <a:rPr b="1" lang="en-GB"/>
              <a:t>FS1000A 433mHz Transmitter Receiver RF Radio Module</a:t>
            </a:r>
            <a:r>
              <a:rPr lang="en-GB"/>
              <a:t>, for wireless communication.</a:t>
            </a:r>
            <a:endParaRPr sz="2800">
              <a:solidFill>
                <a:srgbClr val="212121"/>
              </a:solidFill>
            </a:endParaRPr>
          </a:p>
          <a:p>
            <a:pPr indent="-317500" lvl="0" marL="457200" rtl="0" algn="l">
              <a:lnSpc>
                <a:spcPct val="110000"/>
              </a:lnSpc>
              <a:spcBef>
                <a:spcPts val="0"/>
              </a:spcBef>
              <a:spcAft>
                <a:spcPts val="0"/>
              </a:spcAft>
              <a:buSzPts val="1400"/>
              <a:buChar char="●"/>
            </a:pPr>
            <a:r>
              <a:rPr b="1" lang="en-GB"/>
              <a:t>16x2 (1602) Character Green Backlight LCD Display</a:t>
            </a:r>
            <a:r>
              <a:rPr lang="en-GB"/>
              <a:t> to display appropriate messages.</a:t>
            </a:r>
            <a:endParaRPr sz="2800">
              <a:solidFill>
                <a:srgbClr val="212121"/>
              </a:solidFill>
            </a:endParaRPr>
          </a:p>
          <a:p>
            <a:pPr indent="-317500" lvl="0" marL="457200" rtl="0" algn="l">
              <a:lnSpc>
                <a:spcPct val="110000"/>
              </a:lnSpc>
              <a:spcBef>
                <a:spcPts val="0"/>
              </a:spcBef>
              <a:spcAft>
                <a:spcPts val="0"/>
              </a:spcAft>
              <a:buSzPts val="1400"/>
              <a:buChar char="●"/>
            </a:pPr>
            <a:r>
              <a:rPr b="1" lang="en-GB"/>
              <a:t>150 RPM Single Shaft BO Motor</a:t>
            </a:r>
            <a:r>
              <a:rPr lang="en-GB"/>
              <a:t> - Straight to show how the motors of bike can be controlled (for the prototype)</a:t>
            </a:r>
            <a:endParaRPr sz="2300"/>
          </a:p>
          <a:p>
            <a:pPr indent="0" lvl="0" marL="0" rtl="0" algn="l">
              <a:lnSpc>
                <a:spcPct val="115000"/>
              </a:lnSpc>
              <a:spcBef>
                <a:spcPts val="800"/>
              </a:spcBef>
              <a:spcAft>
                <a:spcPts val="0"/>
              </a:spcAft>
              <a:buNone/>
            </a:pPr>
            <a:r>
              <a:rPr lang="en-GB" u="sng"/>
              <a:t>SOFTWARE REQUIREMENTS : </a:t>
            </a:r>
            <a:endParaRPr u="sng"/>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GB"/>
              <a:t>Arduino IDE </a:t>
            </a:r>
            <a:r>
              <a:rPr lang="en-GB"/>
              <a:t>and </a:t>
            </a:r>
            <a:r>
              <a:rPr b="1" lang="en-GB"/>
              <a:t>ESP8266 library</a:t>
            </a:r>
            <a:r>
              <a:rPr lang="en-GB"/>
              <a:t> for interfacing the     microcontroller with the sensors and different modules.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nvSpPr>
        <p:spPr>
          <a:xfrm>
            <a:off x="1949225" y="2171550"/>
            <a:ext cx="5357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latin typeface="Roboto"/>
                <a:ea typeface="Roboto"/>
                <a:cs typeface="Roboto"/>
                <a:sym typeface="Roboto"/>
              </a:rPr>
              <a:t>THANK YOU !</a:t>
            </a:r>
            <a:endParaRPr sz="5000">
              <a:latin typeface="Roboto"/>
              <a:ea typeface="Roboto"/>
              <a:cs typeface="Roboto"/>
              <a:sym typeface="Roboto"/>
            </a:endParaRPr>
          </a:p>
        </p:txBody>
      </p:sp>
      <p:pic>
        <p:nvPicPr>
          <p:cNvPr id="169" name="Google Shape;169;p23"/>
          <p:cNvPicPr preferRelativeResize="0"/>
          <p:nvPr/>
        </p:nvPicPr>
        <p:blipFill>
          <a:blip r:embed="rId3">
            <a:alphaModFix/>
          </a:blip>
          <a:stretch>
            <a:fillRect/>
          </a:stretch>
        </p:blipFill>
        <p:spPr>
          <a:xfrm>
            <a:off x="152400" y="152400"/>
            <a:ext cx="5003659" cy="1866750"/>
          </a:xfrm>
          <a:prstGeom prst="rect">
            <a:avLst/>
          </a:prstGeom>
          <a:noFill/>
          <a:ln>
            <a:noFill/>
          </a:ln>
        </p:spPr>
      </p:pic>
      <p:pic>
        <p:nvPicPr>
          <p:cNvPr id="170" name="Google Shape;170;p23"/>
          <p:cNvPicPr preferRelativeResize="0"/>
          <p:nvPr/>
        </p:nvPicPr>
        <p:blipFill>
          <a:blip r:embed="rId3">
            <a:alphaModFix/>
          </a:blip>
          <a:stretch>
            <a:fillRect/>
          </a:stretch>
        </p:blipFill>
        <p:spPr>
          <a:xfrm flipH="1">
            <a:off x="4495800" y="3278250"/>
            <a:ext cx="4591144" cy="171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4"/>
          <p:cNvPicPr preferRelativeResize="0"/>
          <p:nvPr/>
        </p:nvPicPr>
        <p:blipFill>
          <a:blip r:embed="rId3">
            <a:alphaModFix/>
          </a:blip>
          <a:stretch>
            <a:fillRect/>
          </a:stretch>
        </p:blipFill>
        <p:spPr>
          <a:xfrm>
            <a:off x="0" y="651033"/>
            <a:ext cx="3743200" cy="3853392"/>
          </a:xfrm>
          <a:prstGeom prst="rect">
            <a:avLst/>
          </a:prstGeom>
          <a:noFill/>
          <a:ln>
            <a:noFill/>
          </a:ln>
          <a:effectLst>
            <a:outerShdw blurRad="57150" rotWithShape="0" algn="bl" dir="5400000" dist="19050">
              <a:srgbClr val="000000">
                <a:alpha val="50000"/>
              </a:srgbClr>
            </a:outerShdw>
          </a:effectLst>
        </p:spPr>
      </p:pic>
      <p:sp>
        <p:nvSpPr>
          <p:cNvPr id="76" name="Google Shape;76;p14"/>
          <p:cNvSpPr txBox="1"/>
          <p:nvPr>
            <p:ph idx="1" type="body"/>
          </p:nvPr>
        </p:nvSpPr>
        <p:spPr>
          <a:xfrm>
            <a:off x="4052425" y="154150"/>
            <a:ext cx="4967100" cy="47451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AutoNum type="arabicPeriod"/>
            </a:pPr>
            <a:r>
              <a:rPr b="1" lang="en-GB" sz="1500">
                <a:solidFill>
                  <a:schemeClr val="dk1"/>
                </a:solidFill>
              </a:rPr>
              <a:t>"SafeRide"</a:t>
            </a:r>
            <a:r>
              <a:rPr lang="en-GB" sz="1500">
                <a:solidFill>
                  <a:schemeClr val="dk1"/>
                </a:solidFill>
              </a:rPr>
              <a:t> is an innovative and advanced technology designed to improve bike riders' safety. </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GB" sz="1500">
                <a:solidFill>
                  <a:schemeClr val="dk1"/>
                </a:solidFill>
              </a:rPr>
              <a:t>This  project has the potential to revolutionize safety in bike riding where risks of accidents are very high due to not wearing helmets and consuming alcohol while driving. </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GB" sz="1500">
                <a:solidFill>
                  <a:schemeClr val="dk1"/>
                </a:solidFill>
              </a:rPr>
              <a:t>We will look into the technology used and the challenges faced during the development process.</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GB" sz="1500">
                <a:solidFill>
                  <a:schemeClr val="dk1"/>
                </a:solidFill>
              </a:rPr>
              <a:t>This project aims to benefit the bike riders and  prevent deaths due to accidents. </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
        <p:nvSpPr>
          <p:cNvPr id="77" name="Google Shape;77;p14"/>
          <p:cNvSpPr txBox="1"/>
          <p:nvPr>
            <p:ph type="title"/>
          </p:nvPr>
        </p:nvSpPr>
        <p:spPr>
          <a:xfrm>
            <a:off x="-251462" y="1177725"/>
            <a:ext cx="4344600" cy="2508900"/>
          </a:xfrm>
          <a:prstGeom prst="rect">
            <a:avLst/>
          </a:prstGeom>
          <a:effectLst>
            <a:outerShdw blurRad="57150" rotWithShape="0" algn="bl" dir="5400000" dist="19050">
              <a:schemeClr val="dk1"/>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lang="en-GB" sz="3500"/>
              <a:t>INTRODUCTION</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Motivation</a:t>
            </a:r>
            <a:endParaRPr/>
          </a:p>
        </p:txBody>
      </p:sp>
      <p:sp>
        <p:nvSpPr>
          <p:cNvPr id="83" name="Google Shape;83;p15"/>
          <p:cNvSpPr txBox="1"/>
          <p:nvPr>
            <p:ph idx="1" type="body"/>
          </p:nvPr>
        </p:nvSpPr>
        <p:spPr>
          <a:xfrm>
            <a:off x="346500" y="1454700"/>
            <a:ext cx="5473500" cy="36888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GB"/>
              <a:t>During 2021, a total of</a:t>
            </a:r>
            <a:r>
              <a:rPr b="1" lang="en-GB"/>
              <a:t> 46,593 </a:t>
            </a:r>
            <a:r>
              <a:rPr lang="en-GB"/>
              <a:t>persons were </a:t>
            </a:r>
            <a:r>
              <a:rPr b="1" lang="en-GB">
                <a:solidFill>
                  <a:srgbClr val="980000"/>
                </a:solidFill>
              </a:rPr>
              <a:t>killed due to non-wearing of helmet</a:t>
            </a:r>
            <a:r>
              <a:rPr lang="en-GB"/>
              <a:t>, of which </a:t>
            </a:r>
            <a:r>
              <a:rPr b="1" lang="en-GB"/>
              <a:t>32,877(70.6%) </a:t>
            </a:r>
            <a:r>
              <a:rPr lang="en-GB"/>
              <a:t>persons were </a:t>
            </a:r>
            <a:r>
              <a:rPr b="1" lang="en-GB"/>
              <a:t>drivers</a:t>
            </a:r>
            <a:r>
              <a:rPr lang="en-GB"/>
              <a:t> and </a:t>
            </a:r>
            <a:r>
              <a:rPr b="1" lang="en-GB"/>
              <a:t>13,716 (29.4%)</a:t>
            </a:r>
            <a:r>
              <a:rPr lang="en-GB"/>
              <a:t> were </a:t>
            </a:r>
            <a:r>
              <a:rPr b="1" lang="en-GB"/>
              <a:t>passengers</a:t>
            </a:r>
            <a:r>
              <a:rPr lang="en-GB"/>
              <a:t> and Non-wearing of helmet caused</a:t>
            </a:r>
            <a:r>
              <a:rPr b="1" lang="en-GB"/>
              <a:t> injuries</a:t>
            </a:r>
            <a:r>
              <a:rPr lang="en-GB"/>
              <a:t> to </a:t>
            </a:r>
            <a:r>
              <a:rPr b="1" lang="en-GB"/>
              <a:t>93,763</a:t>
            </a:r>
            <a:r>
              <a:rPr lang="en-GB"/>
              <a:t> persons.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a:t>In most countries, motorcycle riders are forced to wear the helmet and not over speed the vehicle, but the riders are still violating the rules. Riders are vulnerable to accidents and injuries, and even the slightest mistake can have severe consequences. While wearing a helmet is a crucial safety measure, it is not always enough to prevent accidents. Therefore, there is a need for a smart helmet that ensures the safety of the rider and checks for alcohol consumption.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5"/>
          <p:cNvPicPr preferRelativeResize="0"/>
          <p:nvPr/>
        </p:nvPicPr>
        <p:blipFill>
          <a:blip r:embed="rId3">
            <a:alphaModFix/>
          </a:blip>
          <a:stretch>
            <a:fillRect/>
          </a:stretch>
        </p:blipFill>
        <p:spPr>
          <a:xfrm>
            <a:off x="5957325" y="1408875"/>
            <a:ext cx="2875000" cy="345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070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Statistics 2020</a:t>
            </a:r>
            <a:endParaRPr/>
          </a:p>
        </p:txBody>
      </p:sp>
      <p:pic>
        <p:nvPicPr>
          <p:cNvPr id="90" name="Google Shape;90;p16"/>
          <p:cNvPicPr preferRelativeResize="0"/>
          <p:nvPr/>
        </p:nvPicPr>
        <p:blipFill>
          <a:blip r:embed="rId3">
            <a:alphaModFix/>
          </a:blip>
          <a:stretch>
            <a:fillRect/>
          </a:stretch>
        </p:blipFill>
        <p:spPr>
          <a:xfrm>
            <a:off x="5262375" y="1672350"/>
            <a:ext cx="3726000" cy="2171075"/>
          </a:xfrm>
          <a:prstGeom prst="rect">
            <a:avLst/>
          </a:prstGeom>
          <a:noFill/>
          <a:ln>
            <a:noFill/>
          </a:ln>
        </p:spPr>
      </p:pic>
      <p:sp>
        <p:nvSpPr>
          <p:cNvPr id="91" name="Google Shape;91;p16"/>
          <p:cNvSpPr txBox="1"/>
          <p:nvPr>
            <p:ph idx="1" type="body"/>
          </p:nvPr>
        </p:nvSpPr>
        <p:spPr>
          <a:xfrm>
            <a:off x="5182500" y="3874975"/>
            <a:ext cx="3805800" cy="19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Data of Drivers and Passengers who died due to accidents in 2020</a:t>
            </a:r>
            <a:endParaRPr/>
          </a:p>
        </p:txBody>
      </p:sp>
      <p:sp>
        <p:nvSpPr>
          <p:cNvPr id="92" name="Google Shape;92;p16"/>
          <p:cNvSpPr txBox="1"/>
          <p:nvPr>
            <p:ph idx="1" type="body"/>
          </p:nvPr>
        </p:nvSpPr>
        <p:spPr>
          <a:xfrm>
            <a:off x="83100" y="4592275"/>
            <a:ext cx="8981400" cy="413100"/>
          </a:xfrm>
          <a:prstGeom prst="rect">
            <a:avLst/>
          </a:prstGeom>
          <a:solidFill>
            <a:schemeClr val="accent3"/>
          </a:solidFill>
        </p:spPr>
        <p:txBody>
          <a:bodyPr anchorCtr="0" anchor="ctr" bIns="91425" lIns="91425" spcFirstLastPara="1" rIns="91425" wrap="square" tIns="91425">
            <a:normAutofit fontScale="77500"/>
          </a:bodyPr>
          <a:lstStyle/>
          <a:p>
            <a:pPr indent="0" lvl="0" marL="0" rtl="0" algn="ctr">
              <a:spcBef>
                <a:spcPts val="0"/>
              </a:spcBef>
              <a:spcAft>
                <a:spcPts val="1200"/>
              </a:spcAft>
              <a:buNone/>
            </a:pPr>
            <a:r>
              <a:rPr lang="en-GB"/>
              <a:t>Source : Government of India Ministry of Road Transport and Highway Transport Research Wing (2020), “Road accidents in India 2020” [Online]</a:t>
            </a:r>
            <a:endParaRPr/>
          </a:p>
        </p:txBody>
      </p:sp>
      <p:pic>
        <p:nvPicPr>
          <p:cNvPr id="93" name="Google Shape;93;p16"/>
          <p:cNvPicPr preferRelativeResize="0"/>
          <p:nvPr/>
        </p:nvPicPr>
        <p:blipFill>
          <a:blip r:embed="rId4">
            <a:alphaModFix/>
          </a:blip>
          <a:stretch>
            <a:fillRect/>
          </a:stretch>
        </p:blipFill>
        <p:spPr>
          <a:xfrm>
            <a:off x="142200" y="1389300"/>
            <a:ext cx="4953900" cy="29776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307025"/>
            <a:ext cx="8520600" cy="62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Statistics 2021</a:t>
            </a:r>
            <a:endParaRPr/>
          </a:p>
        </p:txBody>
      </p:sp>
      <p:pic>
        <p:nvPicPr>
          <p:cNvPr id="99" name="Google Shape;99;p17"/>
          <p:cNvPicPr preferRelativeResize="0"/>
          <p:nvPr/>
        </p:nvPicPr>
        <p:blipFill>
          <a:blip r:embed="rId3">
            <a:alphaModFix/>
          </a:blip>
          <a:stretch>
            <a:fillRect/>
          </a:stretch>
        </p:blipFill>
        <p:spPr>
          <a:xfrm>
            <a:off x="159300" y="1387300"/>
            <a:ext cx="4817126" cy="2895375"/>
          </a:xfrm>
          <a:prstGeom prst="rect">
            <a:avLst/>
          </a:prstGeom>
          <a:noFill/>
          <a:ln>
            <a:noFill/>
          </a:ln>
        </p:spPr>
      </p:pic>
      <p:pic>
        <p:nvPicPr>
          <p:cNvPr id="100" name="Google Shape;100;p17"/>
          <p:cNvPicPr preferRelativeResize="0"/>
          <p:nvPr/>
        </p:nvPicPr>
        <p:blipFill rotWithShape="1">
          <a:blip r:embed="rId4">
            <a:alphaModFix/>
          </a:blip>
          <a:srcRect b="0" l="0" r="35417" t="0"/>
          <a:stretch/>
        </p:blipFill>
        <p:spPr>
          <a:xfrm>
            <a:off x="5057525" y="1578425"/>
            <a:ext cx="3774776" cy="2261525"/>
          </a:xfrm>
          <a:prstGeom prst="rect">
            <a:avLst/>
          </a:prstGeom>
          <a:noFill/>
          <a:ln>
            <a:noFill/>
          </a:ln>
        </p:spPr>
      </p:pic>
      <p:sp>
        <p:nvSpPr>
          <p:cNvPr id="101" name="Google Shape;101;p17"/>
          <p:cNvSpPr txBox="1"/>
          <p:nvPr>
            <p:ph idx="1" type="body"/>
          </p:nvPr>
        </p:nvSpPr>
        <p:spPr>
          <a:xfrm>
            <a:off x="5106297" y="3798775"/>
            <a:ext cx="3726000" cy="19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Data of Drivers and Passengers who died due to accidents in 2021</a:t>
            </a:r>
            <a:endParaRPr/>
          </a:p>
        </p:txBody>
      </p:sp>
      <p:sp>
        <p:nvSpPr>
          <p:cNvPr id="102" name="Google Shape;102;p17"/>
          <p:cNvSpPr txBox="1"/>
          <p:nvPr>
            <p:ph idx="1" type="body"/>
          </p:nvPr>
        </p:nvSpPr>
        <p:spPr>
          <a:xfrm>
            <a:off x="159300" y="4516075"/>
            <a:ext cx="8838900" cy="413100"/>
          </a:xfrm>
          <a:prstGeom prst="rect">
            <a:avLst/>
          </a:prstGeom>
          <a:solidFill>
            <a:schemeClr val="accent3"/>
          </a:solidFill>
        </p:spPr>
        <p:txBody>
          <a:bodyPr anchorCtr="0" anchor="ctr" bIns="91425" lIns="91425" spcFirstLastPara="1" rIns="91425" wrap="square" tIns="91425">
            <a:normAutofit fontScale="70000"/>
          </a:bodyPr>
          <a:lstStyle/>
          <a:p>
            <a:pPr indent="0" lvl="0" marL="0" rtl="0" algn="ctr">
              <a:spcBef>
                <a:spcPts val="0"/>
              </a:spcBef>
              <a:spcAft>
                <a:spcPts val="1200"/>
              </a:spcAft>
              <a:buNone/>
            </a:pPr>
            <a:r>
              <a:rPr lang="en-GB"/>
              <a:t>Source :</a:t>
            </a:r>
            <a:r>
              <a:rPr lang="en-GB"/>
              <a:t> Government of India Ministry of Road Transport and Highway Transport Research Wing (2021), “Road accidents in India 2021” [Online]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Survey</a:t>
            </a:r>
            <a:endParaRPr/>
          </a:p>
        </p:txBody>
      </p:sp>
      <p:sp>
        <p:nvSpPr>
          <p:cNvPr id="108" name="Google Shape;108;p18"/>
          <p:cNvSpPr txBox="1"/>
          <p:nvPr/>
        </p:nvSpPr>
        <p:spPr>
          <a:xfrm>
            <a:off x="-25" y="1370100"/>
            <a:ext cx="9166800" cy="646500"/>
          </a:xfrm>
          <a:prstGeom prst="rect">
            <a:avLst/>
          </a:prstGeom>
          <a:solidFill>
            <a:schemeClr val="accent3"/>
          </a:solid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The objective of the present invention was to develop a safety helmet for two-wheeler drivers that can provide safety and avoid road accidents. Various sensors are integrated for effective improvement in safety purposes. </a:t>
            </a:r>
            <a:endParaRPr sz="1200"/>
          </a:p>
        </p:txBody>
      </p:sp>
      <p:sp>
        <p:nvSpPr>
          <p:cNvPr id="109" name="Google Shape;109;p18"/>
          <p:cNvSpPr txBox="1"/>
          <p:nvPr/>
        </p:nvSpPr>
        <p:spPr>
          <a:xfrm>
            <a:off x="-25" y="2239075"/>
            <a:ext cx="9144000" cy="646500"/>
          </a:xfrm>
          <a:prstGeom prst="rect">
            <a:avLst/>
          </a:prstGeom>
          <a:solidFill>
            <a:schemeClr val="accent3"/>
          </a:solid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The proposed invention is a smart helmet that is incorporated with an </a:t>
            </a:r>
            <a:r>
              <a:rPr b="1" lang="en-GB" sz="1200"/>
              <a:t>infrared sensor</a:t>
            </a:r>
            <a:r>
              <a:rPr lang="en-GB" sz="1200"/>
              <a:t> to sense the motion of the human head inside the helmet.</a:t>
            </a:r>
            <a:endParaRPr sz="1200"/>
          </a:p>
        </p:txBody>
      </p:sp>
      <p:sp>
        <p:nvSpPr>
          <p:cNvPr id="110" name="Google Shape;110;p18"/>
          <p:cNvSpPr txBox="1"/>
          <p:nvPr/>
        </p:nvSpPr>
        <p:spPr>
          <a:xfrm>
            <a:off x="0" y="3124200"/>
            <a:ext cx="9144000" cy="646500"/>
          </a:xfrm>
          <a:prstGeom prst="rect">
            <a:avLst/>
          </a:prstGeom>
          <a:solidFill>
            <a:schemeClr val="accent3"/>
          </a:solid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It checks whether the helmet is worn or not. The helmet is also equipped with</a:t>
            </a:r>
            <a:r>
              <a:rPr b="1" lang="en-GB" sz="1200"/>
              <a:t> alcohol sensors</a:t>
            </a:r>
            <a:r>
              <a:rPr lang="en-GB" sz="1200"/>
              <a:t> that sense alcohol consumption by analyzing human breath. The </a:t>
            </a:r>
            <a:r>
              <a:rPr b="1" lang="en-GB" sz="1200"/>
              <a:t>ignition will be conditioned</a:t>
            </a:r>
            <a:r>
              <a:rPr lang="en-GB" sz="1200"/>
              <a:t> on the level of alcohol content in the breath. </a:t>
            </a:r>
            <a:endParaRPr sz="1200"/>
          </a:p>
        </p:txBody>
      </p:sp>
      <p:sp>
        <p:nvSpPr>
          <p:cNvPr id="111" name="Google Shape;111;p18"/>
          <p:cNvSpPr txBox="1"/>
          <p:nvPr/>
        </p:nvSpPr>
        <p:spPr>
          <a:xfrm>
            <a:off x="0" y="4038600"/>
            <a:ext cx="9144000" cy="646500"/>
          </a:xfrm>
          <a:prstGeom prst="rect">
            <a:avLst/>
          </a:prstGeom>
          <a:solidFill>
            <a:schemeClr val="accent3"/>
          </a:solid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sz="1200"/>
              <a:t>It fits with a </a:t>
            </a:r>
            <a:r>
              <a:rPr b="1" lang="en-GB" sz="1200"/>
              <a:t>piezo-electric sensor</a:t>
            </a:r>
            <a:r>
              <a:rPr lang="en-GB" sz="1200"/>
              <a:t> used to measure changes in acceleration, pressure, or force used to inform the system about the accident. Additionally, an ultrasonic sensor detects obstacles in the path to avoid any accidents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Problem Statement</a:t>
            </a:r>
            <a:endParaRPr/>
          </a:p>
        </p:txBody>
      </p:sp>
      <p:sp>
        <p:nvSpPr>
          <p:cNvPr id="117" name="Google Shape;117;p19"/>
          <p:cNvSpPr txBox="1"/>
          <p:nvPr>
            <p:ph idx="1" type="body"/>
          </p:nvPr>
        </p:nvSpPr>
        <p:spPr>
          <a:xfrm>
            <a:off x="311700" y="1505700"/>
            <a:ext cx="8458500" cy="1066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770"/>
              <a:buFont typeface="Arial"/>
              <a:buNone/>
            </a:pPr>
            <a:r>
              <a:rPr lang="en-GB" sz="2000"/>
              <a:t>Design a smart helmet integrating a force sensor and a breath analyzer to ensure safety of riders and prevent accidents caused by drunk driving. </a:t>
            </a:r>
            <a:endParaRPr sz="2000"/>
          </a:p>
        </p:txBody>
      </p:sp>
      <p:sp>
        <p:nvSpPr>
          <p:cNvPr id="118" name="Google Shape;118;p19"/>
          <p:cNvSpPr txBox="1"/>
          <p:nvPr/>
        </p:nvSpPr>
        <p:spPr>
          <a:xfrm>
            <a:off x="3501300" y="3265375"/>
            <a:ext cx="56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9" name="Google Shape;119;p19"/>
          <p:cNvPicPr preferRelativeResize="0"/>
          <p:nvPr/>
        </p:nvPicPr>
        <p:blipFill>
          <a:blip r:embed="rId3">
            <a:alphaModFix/>
          </a:blip>
          <a:stretch>
            <a:fillRect/>
          </a:stretch>
        </p:blipFill>
        <p:spPr>
          <a:xfrm>
            <a:off x="3186050" y="2571750"/>
            <a:ext cx="2284964" cy="226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0" y="1481100"/>
            <a:ext cx="9144000" cy="6237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Arial"/>
                <a:ea typeface="Arial"/>
                <a:cs typeface="Arial"/>
                <a:sym typeface="Arial"/>
              </a:rPr>
              <a:t>1) To study statistics and research papers on existing projects related to the smart helmet to realize the depth of a problem and to define a final problem statement.</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GB" sz="1200">
                <a:solidFill>
                  <a:srgbClr val="000000"/>
                </a:solidFill>
                <a:latin typeface="Arial"/>
                <a:ea typeface="Arial"/>
                <a:cs typeface="Arial"/>
                <a:sym typeface="Arial"/>
              </a:rPr>
              <a:t>  </a:t>
            </a:r>
            <a:endParaRPr sz="1200"/>
          </a:p>
        </p:txBody>
      </p:sp>
      <p:sp>
        <p:nvSpPr>
          <p:cNvPr id="125" name="Google Shape;125;p20"/>
          <p:cNvSpPr txBox="1"/>
          <p:nvPr/>
        </p:nvSpPr>
        <p:spPr>
          <a:xfrm>
            <a:off x="0" y="2240475"/>
            <a:ext cx="9144000" cy="7389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2) To Explore various electronic components and sensors applicable to the proposed system. Decide the most feasible components and check their availability in the market.Getting familiar with the Arduino IDE and design logic for integrating the microcontroller and various sensors.</a:t>
            </a:r>
            <a:endParaRPr sz="1200"/>
          </a:p>
        </p:txBody>
      </p:sp>
      <p:sp>
        <p:nvSpPr>
          <p:cNvPr id="126" name="Google Shape;126;p20"/>
          <p:cNvSpPr txBox="1"/>
          <p:nvPr/>
        </p:nvSpPr>
        <p:spPr>
          <a:xfrm>
            <a:off x="0" y="3100300"/>
            <a:ext cx="9202500" cy="369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3) To design a circuit diagram and use available simulation software to check the reliability of the designed circuit diagram.</a:t>
            </a:r>
            <a:endParaRPr sz="1200"/>
          </a:p>
        </p:txBody>
      </p:sp>
      <p:sp>
        <p:nvSpPr>
          <p:cNvPr id="127" name="Google Shape;127;p20"/>
          <p:cNvSpPr txBox="1"/>
          <p:nvPr/>
        </p:nvSpPr>
        <p:spPr>
          <a:xfrm>
            <a:off x="0" y="3733800"/>
            <a:ext cx="9144000" cy="369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4) To test and debug the finalized circuit diagram for various cases.</a:t>
            </a:r>
            <a:endParaRPr sz="1200"/>
          </a:p>
        </p:txBody>
      </p:sp>
      <p:sp>
        <p:nvSpPr>
          <p:cNvPr id="128" name="Google Shape;128;p20"/>
          <p:cNvSpPr txBox="1"/>
          <p:nvPr/>
        </p:nvSpPr>
        <p:spPr>
          <a:xfrm>
            <a:off x="0" y="4343400"/>
            <a:ext cx="9144000" cy="369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5) To create a final report on the proposed system including the literature survey, circuit diagram, working, and conclusion.</a:t>
            </a:r>
            <a:endParaRPr sz="1200"/>
          </a:p>
        </p:txBody>
      </p:sp>
      <p:sp>
        <p:nvSpPr>
          <p:cNvPr id="129" name="Google Shape;129;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OBJECTIVES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BLOCK DIAGRAM </a:t>
            </a:r>
            <a:endParaRPr/>
          </a:p>
        </p:txBody>
      </p:sp>
      <p:grpSp>
        <p:nvGrpSpPr>
          <p:cNvPr id="135" name="Google Shape;135;p21"/>
          <p:cNvGrpSpPr/>
          <p:nvPr/>
        </p:nvGrpSpPr>
        <p:grpSpPr>
          <a:xfrm>
            <a:off x="299600" y="2035350"/>
            <a:ext cx="8297575" cy="2583600"/>
            <a:chOff x="299600" y="2035350"/>
            <a:chExt cx="8297575" cy="2583600"/>
          </a:xfrm>
        </p:grpSpPr>
        <p:sp>
          <p:nvSpPr>
            <p:cNvPr id="136" name="Google Shape;136;p21"/>
            <p:cNvSpPr/>
            <p:nvPr/>
          </p:nvSpPr>
          <p:spPr>
            <a:xfrm>
              <a:off x="3119050" y="4045950"/>
              <a:ext cx="1263600" cy="573000"/>
            </a:xfrm>
            <a:prstGeom prst="curvedUpArrow">
              <a:avLst>
                <a:gd fmla="val 25019" name="adj1"/>
                <a:gd fmla="val 47541" name="adj2"/>
                <a:gd fmla="val 38937"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461850" y="2617500"/>
              <a:ext cx="1328700" cy="139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5366575" y="2064600"/>
              <a:ext cx="12636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299600" y="2610850"/>
              <a:ext cx="1328700" cy="69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299600" y="3544250"/>
              <a:ext cx="1328700" cy="859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7437650" y="2035350"/>
              <a:ext cx="1159500" cy="1491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1677250" y="2719750"/>
              <a:ext cx="713100" cy="3258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1673977" y="3609400"/>
              <a:ext cx="713100" cy="3258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6737500" y="2618100"/>
              <a:ext cx="592800" cy="3258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311725" y="2607750"/>
              <a:ext cx="1328700" cy="7389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To check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Helmet wear</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(Push button)</a:t>
              </a:r>
              <a:endParaRPr sz="1200">
                <a:solidFill>
                  <a:schemeClr val="dk1"/>
                </a:solidFill>
                <a:latin typeface="Roboto"/>
                <a:ea typeface="Roboto"/>
                <a:cs typeface="Roboto"/>
                <a:sym typeface="Roboto"/>
              </a:endParaRPr>
            </a:p>
          </p:txBody>
        </p:sp>
        <p:sp>
          <p:nvSpPr>
            <p:cNvPr id="146" name="Google Shape;146;p21"/>
            <p:cNvSpPr txBox="1"/>
            <p:nvPr/>
          </p:nvSpPr>
          <p:spPr>
            <a:xfrm>
              <a:off x="311725" y="3544700"/>
              <a:ext cx="1328700" cy="9234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Sensor to check</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alcohol</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(alcohol sensor MQ3)</a:t>
              </a:r>
              <a:endParaRPr sz="1200">
                <a:solidFill>
                  <a:schemeClr val="dk1"/>
                </a:solidFill>
                <a:latin typeface="Roboto"/>
                <a:ea typeface="Roboto"/>
                <a:cs typeface="Roboto"/>
                <a:sym typeface="Roboto"/>
              </a:endParaRPr>
            </a:p>
          </p:txBody>
        </p:sp>
        <p:sp>
          <p:nvSpPr>
            <p:cNvPr id="147" name="Google Shape;147;p21"/>
            <p:cNvSpPr txBox="1"/>
            <p:nvPr/>
          </p:nvSpPr>
          <p:spPr>
            <a:xfrm>
              <a:off x="2635800" y="3082800"/>
              <a:ext cx="10389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ESP8266</a:t>
              </a:r>
              <a:endParaRPr>
                <a:solidFill>
                  <a:schemeClr val="dk1"/>
                </a:solidFill>
                <a:latin typeface="Roboto"/>
                <a:ea typeface="Roboto"/>
                <a:cs typeface="Roboto"/>
                <a:sym typeface="Roboto"/>
              </a:endParaRPr>
            </a:p>
          </p:txBody>
        </p:sp>
        <p:sp>
          <p:nvSpPr>
            <p:cNvPr id="148" name="Google Shape;148;p21"/>
            <p:cNvSpPr txBox="1"/>
            <p:nvPr/>
          </p:nvSpPr>
          <p:spPr>
            <a:xfrm>
              <a:off x="5470763" y="2110650"/>
              <a:ext cx="10389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RECEIVER</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(matching RFID)</a:t>
              </a:r>
              <a:r>
                <a:rPr lang="en-GB">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149" name="Google Shape;149;p21"/>
            <p:cNvSpPr txBox="1"/>
            <p:nvPr/>
          </p:nvSpPr>
          <p:spPr>
            <a:xfrm>
              <a:off x="7497950" y="2257650"/>
              <a:ext cx="10389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ENGINE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MOTOR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ON/OFF </a:t>
              </a:r>
              <a:endParaRPr>
                <a:solidFill>
                  <a:schemeClr val="dk1"/>
                </a:solidFill>
                <a:latin typeface="Roboto"/>
                <a:ea typeface="Roboto"/>
                <a:cs typeface="Roboto"/>
                <a:sym typeface="Roboto"/>
              </a:endParaRPr>
            </a:p>
          </p:txBody>
        </p:sp>
        <p:sp>
          <p:nvSpPr>
            <p:cNvPr id="150" name="Google Shape;150;p21"/>
            <p:cNvSpPr/>
            <p:nvPr/>
          </p:nvSpPr>
          <p:spPr>
            <a:xfrm>
              <a:off x="7437675" y="3667800"/>
              <a:ext cx="1159500" cy="623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5370175" y="3148950"/>
              <a:ext cx="1263600" cy="139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nvSpPr>
          <p:spPr>
            <a:xfrm>
              <a:off x="5515075" y="3645750"/>
              <a:ext cx="10389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ESP8266</a:t>
              </a:r>
              <a:endParaRPr>
                <a:solidFill>
                  <a:schemeClr val="dk1"/>
                </a:solidFill>
                <a:latin typeface="Roboto"/>
                <a:ea typeface="Roboto"/>
                <a:cs typeface="Roboto"/>
                <a:sym typeface="Roboto"/>
              </a:endParaRPr>
            </a:p>
          </p:txBody>
        </p:sp>
        <p:sp>
          <p:nvSpPr>
            <p:cNvPr id="153" name="Google Shape;153;p21"/>
            <p:cNvSpPr/>
            <p:nvPr/>
          </p:nvSpPr>
          <p:spPr>
            <a:xfrm>
              <a:off x="6737500" y="3816750"/>
              <a:ext cx="592800" cy="3258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nvSpPr>
          <p:spPr>
            <a:xfrm>
              <a:off x="7488500" y="3779550"/>
              <a:ext cx="1038900" cy="400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DISPLAY</a:t>
              </a:r>
              <a:endParaRPr>
                <a:solidFill>
                  <a:schemeClr val="dk1"/>
                </a:solidFill>
                <a:latin typeface="Roboto"/>
                <a:ea typeface="Roboto"/>
                <a:cs typeface="Roboto"/>
                <a:sym typeface="Roboto"/>
              </a:endParaRPr>
            </a:p>
          </p:txBody>
        </p:sp>
        <p:sp>
          <p:nvSpPr>
            <p:cNvPr id="155" name="Google Shape;155;p21"/>
            <p:cNvSpPr/>
            <p:nvPr/>
          </p:nvSpPr>
          <p:spPr>
            <a:xfrm>
              <a:off x="3918775" y="2902800"/>
              <a:ext cx="12636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4022977" y="2948850"/>
              <a:ext cx="11595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Transmitter</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(sending RFID) `</a:t>
              </a:r>
              <a:endParaRPr>
                <a:solidFill>
                  <a:schemeClr val="dk1"/>
                </a:solidFill>
                <a:latin typeface="Roboto"/>
                <a:ea typeface="Roboto"/>
                <a:cs typeface="Roboto"/>
                <a:sym typeface="Roboto"/>
              </a:endParaRPr>
            </a:p>
          </p:txBody>
        </p:sp>
        <p:sp>
          <p:nvSpPr>
            <p:cNvPr id="157" name="Google Shape;157;p21"/>
            <p:cNvSpPr/>
            <p:nvPr/>
          </p:nvSpPr>
          <p:spPr>
            <a:xfrm>
              <a:off x="4595225" y="2339850"/>
              <a:ext cx="713100" cy="475200"/>
            </a:xfrm>
            <a:prstGeom prst="bentArrow">
              <a:avLst>
                <a:gd fmla="val 25000" name="adj1"/>
                <a:gd fmla="val 25000" name="adj2"/>
                <a:gd fmla="val 25000" name="adj3"/>
                <a:gd fmla="val 43750"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