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  <a:endParaRPr sz="4500"/>
          </a:p>
          <a:p>
            <a:pPr lvl="1">
              <a:defRPr sz="1800"/>
            </a:pPr>
            <a:r>
              <a:rPr sz="4500"/>
              <a:t>Body Level Two</a:t>
            </a:r>
            <a:endParaRPr sz="4500"/>
          </a:p>
          <a:p>
            <a:pPr lvl="2">
              <a:defRPr sz="1800"/>
            </a:pPr>
            <a:r>
              <a:rPr sz="4500"/>
              <a:t>Body Level Three</a:t>
            </a:r>
            <a:endParaRPr sz="4500"/>
          </a:p>
          <a:p>
            <a:pPr lvl="3">
              <a:defRPr sz="1800"/>
            </a:pPr>
            <a:r>
              <a:rPr sz="4500"/>
              <a:t>Body Level Four</a:t>
            </a:r>
            <a:endParaRPr sz="4500"/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22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0649585" y="10246072"/>
            <a:ext cx="308483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– Einstein</a:t>
            </a:r>
          </a:p>
        </p:txBody>
      </p:sp>
      <p:sp>
        <p:nvSpPr>
          <p:cNvPr id="33" name="Shape 33"/>
          <p:cNvSpPr/>
          <p:nvPr/>
        </p:nvSpPr>
        <p:spPr>
          <a:xfrm>
            <a:off x="4667841" y="5537200"/>
            <a:ext cx="15048318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Imagination is more important than knowledge. For knowledge is limited, whereas imagination embraces the entire world, stimulating progress, giving birth to evolution.</a:t>
            </a:r>
          </a:p>
        </p:txBody>
      </p:sp>
      <p:sp>
        <p:nvSpPr>
          <p:cNvPr id="34" name="Shape 34"/>
          <p:cNvSpPr/>
          <p:nvPr/>
        </p:nvSpPr>
        <p:spPr>
          <a:xfrm>
            <a:off x="5652769" y="2843349"/>
            <a:ext cx="1307846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0">
                <a:solidFill>
                  <a:srgbClr val="FFFFFF"/>
                </a:solidFill>
                <a:latin typeface="Gotham Extra Light"/>
                <a:ea typeface="Gotham Extra Light"/>
                <a:cs typeface="Gotham Extra Light"/>
                <a:sym typeface="Gotham Ex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Imagination is power!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nodeType="afterEffect" presetClass="entr" presetSubtype="32" presetID="23" grpId="2" fill="hold">
                                  <p:stCondLst>
                                    <p:cond delay="6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nodeType="afterEffect" presetClass="entr" presetSubtype="32" presetID="23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" grpId="2"/>
      <p:bldP build="whole" bldLvl="1" animBg="1" rev="0" advAuto="0" spid="32" grpId="3"/>
      <p:bldP build="whole" bldLvl="1" animBg="1" rev="0" advAuto="0" spid="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8350" y="4445000"/>
            <a:ext cx="9385300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10373677" y="3224349"/>
            <a:ext cx="36366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Gotham Extra Light"/>
                <a:ea typeface="Gotham Extra Light"/>
                <a:cs typeface="Gotham Extra Light"/>
                <a:sym typeface="Gotham Ex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Introducing</a:t>
            </a:r>
          </a:p>
        </p:txBody>
      </p:sp>
      <p:sp>
        <p:nvSpPr>
          <p:cNvPr id="38" name="Shape 38"/>
          <p:cNvSpPr/>
          <p:nvPr/>
        </p:nvSpPr>
        <p:spPr>
          <a:xfrm>
            <a:off x="9989829" y="10225840"/>
            <a:ext cx="2029625" cy="2029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151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fast" advClick="1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22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3150" y="3359150"/>
            <a:ext cx="6997700" cy="6997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" name="Group 43"/>
          <p:cNvGrpSpPr/>
          <p:nvPr/>
        </p:nvGrpSpPr>
        <p:grpSpPr>
          <a:xfrm>
            <a:off x="1395428" y="2918837"/>
            <a:ext cx="4008756" cy="4199362"/>
            <a:chOff x="0" y="0"/>
            <a:chExt cx="4008754" cy="4199360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4008756" cy="73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>
                  <a:solidFill>
                    <a:srgbClr val="F15117"/>
                  </a:solidFill>
                  <a:latin typeface="Gotham Light"/>
                  <a:ea typeface="Gotham Light"/>
                  <a:cs typeface="Gotham Light"/>
                  <a:sym typeface="Gotham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000">
                  <a:solidFill>
                    <a:srgbClr val="F15117"/>
                  </a:solidFill>
                </a:rPr>
                <a:t>Form Factor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1049761"/>
              <a:ext cx="2329053" cy="314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Wrist Band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Clip-on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Buckle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Keychain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Freeform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Locket</a:t>
              </a:r>
            </a:p>
          </p:txBody>
        </p:sp>
      </p:grpSp>
      <p:pic>
        <p:nvPicPr>
          <p:cNvPr id="4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6204" y="11662087"/>
            <a:ext cx="3201763" cy="948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51895" y="11653821"/>
            <a:ext cx="2755901" cy="965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" name="Group 48"/>
          <p:cNvGrpSpPr/>
          <p:nvPr/>
        </p:nvGrpSpPr>
        <p:grpSpPr>
          <a:xfrm>
            <a:off x="1395428" y="8511713"/>
            <a:ext cx="3371851" cy="2285450"/>
            <a:chOff x="0" y="0"/>
            <a:chExt cx="3371850" cy="2285449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2279650" cy="73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>
                  <a:solidFill>
                    <a:srgbClr val="F15117"/>
                  </a:solidFill>
                  <a:latin typeface="Gotham Light"/>
                  <a:ea typeface="Gotham Light"/>
                  <a:cs typeface="Gotham Light"/>
                  <a:sym typeface="Gotham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000">
                  <a:solidFill>
                    <a:srgbClr val="F15117"/>
                  </a:solidFill>
                </a:rPr>
                <a:t>Pricing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1086569"/>
              <a:ext cx="3371851" cy="1198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Hardware: ₹1499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App: Free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7617087" y="3340782"/>
            <a:ext cx="4829938" cy="3665962"/>
            <a:chOff x="0" y="0"/>
            <a:chExt cx="4829936" cy="3665960"/>
          </a:xfrm>
        </p:grpSpPr>
        <p:sp>
          <p:nvSpPr>
            <p:cNvPr id="49" name="Shape 49"/>
            <p:cNvSpPr/>
            <p:nvPr/>
          </p:nvSpPr>
          <p:spPr>
            <a:xfrm>
              <a:off x="28133" y="0"/>
              <a:ext cx="2572386" cy="73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>
                  <a:solidFill>
                    <a:srgbClr val="F15117"/>
                  </a:solidFill>
                  <a:latin typeface="Gotham Light"/>
                  <a:ea typeface="Gotham Light"/>
                  <a:cs typeface="Gotham Light"/>
                  <a:sym typeface="Gotham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000">
                  <a:solidFill>
                    <a:srgbClr val="F15117"/>
                  </a:solidFill>
                </a:rPr>
                <a:t>Sensors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1049761"/>
              <a:ext cx="4829937" cy="2616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Temperature &amp; Humidity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Ultraviolet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Light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Sound</a:t>
              </a:r>
              <a:endPara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Dust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7646530" y="8522065"/>
            <a:ext cx="3971926" cy="1853153"/>
            <a:chOff x="0" y="0"/>
            <a:chExt cx="3971925" cy="1853151"/>
          </a:xfrm>
        </p:grpSpPr>
        <p:pic>
          <p:nvPicPr>
            <p:cNvPr id="52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668" y="1218151"/>
              <a:ext cx="412751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" name="Shape 53"/>
            <p:cNvSpPr/>
            <p:nvPr/>
          </p:nvSpPr>
          <p:spPr>
            <a:xfrm>
              <a:off x="0" y="0"/>
              <a:ext cx="3971925" cy="73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>
                  <a:solidFill>
                    <a:srgbClr val="F15117"/>
                  </a:solidFill>
                  <a:latin typeface="Gotham Light"/>
                  <a:ea typeface="Gotham Light"/>
                  <a:cs typeface="Gotham Light"/>
                  <a:sym typeface="Gotham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000">
                  <a:solidFill>
                    <a:srgbClr val="F15117"/>
                  </a:solidFill>
                </a:rPr>
                <a:t>Smartphone</a:t>
              </a:r>
            </a:p>
          </p:txBody>
        </p:sp>
        <p:pic>
          <p:nvPicPr>
            <p:cNvPr id="54" name="pasted-image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20783" y="1256251"/>
              <a:ext cx="528200" cy="52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6" name="Shape 56"/>
          <p:cNvSpPr/>
          <p:nvPr/>
        </p:nvSpPr>
        <p:spPr>
          <a:xfrm>
            <a:off x="-7030999" y="-6794989"/>
            <a:ext cx="36071280" cy="3607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151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22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5131904" y="1721081"/>
            <a:ext cx="49168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rgbClr val="F15117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15117"/>
                </a:solidFill>
              </a:rPr>
              <a:t>Business Model</a:t>
            </a:r>
          </a:p>
        </p:txBody>
      </p:sp>
      <p:sp>
        <p:nvSpPr>
          <p:cNvPr id="59" name="Shape 59"/>
          <p:cNvSpPr/>
          <p:nvPr/>
        </p:nvSpPr>
        <p:spPr>
          <a:xfrm>
            <a:off x="15131904" y="2770843"/>
            <a:ext cx="5961508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Hardware ($)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App (Free)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Community (User Acquisition)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Context Aware Marketplace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Data Analytics</a:t>
            </a:r>
          </a:p>
        </p:txBody>
      </p:sp>
      <p:sp>
        <p:nvSpPr>
          <p:cNvPr id="60" name="Shape 60"/>
          <p:cNvSpPr/>
          <p:nvPr/>
        </p:nvSpPr>
        <p:spPr>
          <a:xfrm>
            <a:off x="1395428" y="8732152"/>
            <a:ext cx="349123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rgbClr val="F15117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15117"/>
                </a:solidFill>
              </a:rPr>
              <a:t>Extensions</a:t>
            </a:r>
          </a:p>
        </p:txBody>
      </p:sp>
      <p:sp>
        <p:nvSpPr>
          <p:cNvPr id="61" name="Shape 61"/>
          <p:cNvSpPr/>
          <p:nvPr/>
        </p:nvSpPr>
        <p:spPr>
          <a:xfrm>
            <a:off x="1395428" y="9781913"/>
            <a:ext cx="12867133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Uber API (book when raining)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Booking.com (sends preferences for experiential selling)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Masks (when outdoors and in pollution)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Out of Home Advertising (ordering coffee in rain, ice-cream in sun)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Etc… </a:t>
            </a:r>
          </a:p>
        </p:txBody>
      </p:sp>
      <p:sp>
        <p:nvSpPr>
          <p:cNvPr id="62" name="Shape 62"/>
          <p:cNvSpPr/>
          <p:nvPr/>
        </p:nvSpPr>
        <p:spPr>
          <a:xfrm>
            <a:off x="1458716" y="1723019"/>
            <a:ext cx="7531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rgbClr val="F15117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15117"/>
                </a:solidFill>
              </a:rPr>
              <a:t>Lifestyle Enhancements</a:t>
            </a:r>
          </a:p>
        </p:txBody>
      </p:sp>
      <p:sp>
        <p:nvSpPr>
          <p:cNvPr id="63" name="Shape 63"/>
          <p:cNvSpPr/>
          <p:nvPr/>
        </p:nvSpPr>
        <p:spPr>
          <a:xfrm>
            <a:off x="1458716" y="2772780"/>
            <a:ext cx="7141084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What to wear based on environment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Experiential zones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Happiness Index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Accessory as Gift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Social connects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Exploration &amp; Discovery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Planning Trips &amp; Outings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Health &amp; Wellness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Family Preferences</a:t>
            </a:r>
          </a:p>
        </p:txBody>
      </p:sp>
      <p:sp>
        <p:nvSpPr>
          <p:cNvPr id="64" name="Shape 64"/>
          <p:cNvSpPr/>
          <p:nvPr/>
        </p:nvSpPr>
        <p:spPr>
          <a:xfrm>
            <a:off x="15131905" y="6237504"/>
            <a:ext cx="4585336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rgbClr val="F15117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15117"/>
                </a:solidFill>
              </a:rPr>
              <a:t>Differentiators</a:t>
            </a:r>
          </a:p>
        </p:txBody>
      </p:sp>
      <p:sp>
        <p:nvSpPr>
          <p:cNvPr id="65" name="Shape 65"/>
          <p:cNvSpPr/>
          <p:nvPr/>
        </p:nvSpPr>
        <p:spPr>
          <a:xfrm>
            <a:off x="15131905" y="7287265"/>
            <a:ext cx="740473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Ambience vs Weather tracking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Hyperlocal &amp; Personal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Personal &amp; Collective Insights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User Experience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Accessory Formfactor (Customizable)</a:t>
            </a:r>
            <a:endParaRPr sz="30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30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Preventive Measures</a:t>
            </a:r>
          </a:p>
        </p:txBody>
      </p:sp>
      <p:pic>
        <p:nvPicPr>
          <p:cNvPr id="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7598" y="5983598"/>
            <a:ext cx="1748804" cy="1748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22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5367020" y="2844800"/>
            <a:ext cx="13649961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0">
                <a:solidFill>
                  <a:srgbClr val="FFFFFF"/>
                </a:solidFill>
                <a:latin typeface="Gotham Extra Light"/>
                <a:ea typeface="Gotham Extra Light"/>
                <a:cs typeface="Gotham Extra Light"/>
                <a:sym typeface="Gotham Ex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Know better. Live well.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1096" y="5097097"/>
            <a:ext cx="3521807" cy="352180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10105072" y="9499600"/>
            <a:ext cx="41738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15117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15117"/>
                </a:solidFill>
              </a:rPr>
              <a:t>getambee.co</a:t>
            </a:r>
          </a:p>
        </p:txBody>
      </p:sp>
      <p:sp>
        <p:nvSpPr>
          <p:cNvPr id="71" name="Shape 71"/>
          <p:cNvSpPr/>
          <p:nvPr/>
        </p:nvSpPr>
        <p:spPr>
          <a:xfrm>
            <a:off x="8211693" y="10599454"/>
            <a:ext cx="796061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F15117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15117"/>
                </a:solidFill>
              </a:rPr>
              <a:t>Prototype at: https://invis.io/QC3YKCH5G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32" presetID="23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nodeType="afterEffect" presetClass="entr" presetSubtype="32" presetID="23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1"/>
      <p:bldP build="whole" bldLvl="1" animBg="1" rev="0" advAuto="0" spid="71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