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2"/>
  </p:notesMasterIdLst>
  <p:sldIdLst>
    <p:sldId id="386" r:id="rId5"/>
    <p:sldId id="368" r:id="rId6"/>
    <p:sldId id="369" r:id="rId7"/>
    <p:sldId id="357" r:id="rId8"/>
    <p:sldId id="358" r:id="rId9"/>
    <p:sldId id="331" r:id="rId10"/>
    <p:sldId id="375" r:id="rId11"/>
    <p:sldId id="376" r:id="rId12"/>
    <p:sldId id="335" r:id="rId13"/>
    <p:sldId id="299" r:id="rId14"/>
    <p:sldId id="338" r:id="rId15"/>
    <p:sldId id="339" r:id="rId16"/>
    <p:sldId id="340" r:id="rId17"/>
    <p:sldId id="341" r:id="rId18"/>
    <p:sldId id="342" r:id="rId19"/>
    <p:sldId id="343" r:id="rId20"/>
    <p:sldId id="361" r:id="rId21"/>
    <p:sldId id="394" r:id="rId22"/>
    <p:sldId id="364" r:id="rId23"/>
    <p:sldId id="381" r:id="rId24"/>
    <p:sldId id="362" r:id="rId25"/>
    <p:sldId id="311" r:id="rId26"/>
    <p:sldId id="348" r:id="rId27"/>
    <p:sldId id="349" r:id="rId28"/>
    <p:sldId id="350" r:id="rId29"/>
    <p:sldId id="351" r:id="rId30"/>
    <p:sldId id="352" r:id="rId31"/>
    <p:sldId id="387" r:id="rId32"/>
    <p:sldId id="354" r:id="rId33"/>
    <p:sldId id="388" r:id="rId34"/>
    <p:sldId id="356" r:id="rId35"/>
    <p:sldId id="389" r:id="rId36"/>
    <p:sldId id="390" r:id="rId37"/>
    <p:sldId id="391" r:id="rId38"/>
    <p:sldId id="392" r:id="rId39"/>
    <p:sldId id="393" r:id="rId40"/>
    <p:sldId id="366"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DCDCDC"/>
    <a:srgbClr val="4F81BD"/>
    <a:srgbClr val="595A5D"/>
    <a:srgbClr val="414042"/>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2" autoAdjust="0"/>
    <p:restoredTop sz="76789" autoAdjust="0"/>
  </p:normalViewPr>
  <p:slideViewPr>
    <p:cSldViewPr snapToGrid="0" showGuides="1">
      <p:cViewPr varScale="1">
        <p:scale>
          <a:sx n="120" d="100"/>
          <a:sy n="120" d="100"/>
        </p:scale>
        <p:origin x="69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docker.com/develop/develop-images/multistage-buil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engine/docker-overview/#docker-architectu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solve for all the different applications/queues/</a:t>
            </a:r>
            <a:r>
              <a:rPr lang="en-US" dirty="0" err="1"/>
              <a:t>etc</a:t>
            </a:r>
            <a:r>
              <a:rPr lang="en-US" dirty="0"/>
              <a:t> across of the different platforms (cloud, onsite, customer servers, </a:t>
            </a:r>
            <a:r>
              <a:rPr lang="en-US" dirty="0" err="1"/>
              <a:t>etc</a:t>
            </a:r>
            <a:r>
              <a:rPr lang="en-US" dirty="0"/>
              <a: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99737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30017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mazon Ember Regular" charset="0"/>
                <a:ea typeface="+mn-ea"/>
                <a:cs typeface="+mn-cs"/>
              </a:rPr>
              <a:t>https://</a:t>
            </a:r>
            <a:r>
              <a:rPr lang="en-US" sz="1200" b="0" i="0" u="none" strike="noStrike" kern="1200" dirty="0" err="1">
                <a:solidFill>
                  <a:schemeClr val="tx1"/>
                </a:solidFill>
                <a:effectLst/>
                <a:latin typeface="Amazon Ember Regular" charset="0"/>
                <a:ea typeface="+mn-ea"/>
                <a:cs typeface="+mn-cs"/>
              </a:rPr>
              <a:t>docs.docker.com</a:t>
            </a:r>
            <a:r>
              <a:rPr lang="en-US" sz="1200" b="0" i="0" u="none" strike="noStrike" kern="1200" dirty="0">
                <a:solidFill>
                  <a:schemeClr val="tx1"/>
                </a:solidFill>
                <a:effectLst/>
                <a:latin typeface="Amazon Ember Regular" charset="0"/>
                <a:ea typeface="+mn-ea"/>
                <a:cs typeface="+mn-cs"/>
              </a:rPr>
              <a:t>/develop/develop-images/</a:t>
            </a:r>
            <a:r>
              <a:rPr lang="en-US" sz="1200" b="0" i="0" u="none" strike="noStrike" kern="1200" dirty="0" err="1">
                <a:solidFill>
                  <a:schemeClr val="tx1"/>
                </a:solidFill>
                <a:effectLst/>
                <a:latin typeface="Amazon Ember Regular" charset="0"/>
                <a:ea typeface="+mn-ea"/>
                <a:cs typeface="+mn-cs"/>
              </a:rPr>
              <a:t>dockerfile_best</a:t>
            </a:r>
            <a:r>
              <a:rPr lang="en-US" sz="1200" b="0" i="0" u="none" strike="noStrike" kern="1200" dirty="0">
                <a:solidFill>
                  <a:schemeClr val="tx1"/>
                </a:solidFill>
                <a:effectLst/>
                <a:latin typeface="Amazon Ember Regular" charset="0"/>
                <a:ea typeface="+mn-ea"/>
                <a:cs typeface="+mn-cs"/>
              </a:rPr>
              <a:t>-practices/#</a:t>
            </a:r>
            <a:r>
              <a:rPr lang="en-US" sz="1200" b="0" i="0" u="none" strike="noStrike" kern="1200" dirty="0" err="1">
                <a:solidFill>
                  <a:schemeClr val="tx1"/>
                </a:solidFill>
                <a:effectLst/>
                <a:latin typeface="Amazon Ember Regular" charset="0"/>
                <a:ea typeface="+mn-ea"/>
                <a:cs typeface="+mn-cs"/>
              </a:rPr>
              <a:t>dont</a:t>
            </a:r>
            <a:r>
              <a:rPr lang="en-US" sz="1200" b="0" i="0" u="none" strike="noStrike" kern="1200" dirty="0">
                <a:solidFill>
                  <a:schemeClr val="tx1"/>
                </a:solidFill>
                <a:effectLst/>
                <a:latin typeface="Amazon Ember Regular" charset="0"/>
                <a:ea typeface="+mn-ea"/>
                <a:cs typeface="+mn-cs"/>
              </a:rPr>
              <a:t>-install-unnecessary-packages</a:t>
            </a: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In Docker 1.10 and higher, only the instructions RUN, COPY, ADD create layers. Other instructions create temporary intermediate images, and do not directly increase the size of the build.</a:t>
            </a:r>
          </a:p>
          <a:p>
            <a:r>
              <a:rPr lang="en-US" sz="1200" b="0" i="0" u="none" strike="noStrike" kern="1200" dirty="0">
                <a:solidFill>
                  <a:schemeClr val="tx1"/>
                </a:solidFill>
                <a:effectLst/>
                <a:latin typeface="Amazon Ember Regular" charset="0"/>
                <a:ea typeface="+mn-ea"/>
                <a:cs typeface="+mn-cs"/>
              </a:rPr>
              <a:t>In Docker 17.05 and higher, you can do </a:t>
            </a:r>
            <a:r>
              <a:rPr lang="en-US" sz="1200" b="0" i="0" u="none" strike="noStrike" kern="1200" dirty="0">
                <a:solidFill>
                  <a:schemeClr val="tx1"/>
                </a:solidFill>
                <a:effectLst/>
                <a:latin typeface="Amazon Ember Regular" charset="0"/>
                <a:ea typeface="+mn-ea"/>
                <a:cs typeface="+mn-cs"/>
                <a:hlinkClick r:id="rId3"/>
              </a:rPr>
              <a:t>multi-stage builds</a:t>
            </a:r>
            <a:r>
              <a:rPr lang="en-US" sz="1200" b="0" i="0" u="none" strike="noStrike" kern="1200" dirty="0">
                <a:solidFill>
                  <a:schemeClr val="tx1"/>
                </a:solidFill>
                <a:effectLst/>
                <a:latin typeface="Amazon Ember Regular" charset="0"/>
                <a:ea typeface="+mn-ea"/>
                <a:cs typeface="+mn-cs"/>
              </a:rPr>
              <a:t> and only copy the artifacts you need into the final image. This allows you to include tools and debug information in your intermediate build stages without increasing the size of the final image.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5751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commands for working with registries.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12860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docs.docker.com</a:t>
            </a:r>
            <a:r>
              <a:rPr lang="en-US" dirty="0"/>
              <a:t>/engine/reference/</a:t>
            </a:r>
            <a:r>
              <a:rPr lang="en-US" dirty="0" err="1"/>
              <a:t>commandline</a:t>
            </a:r>
            <a:r>
              <a:rPr lang="en-US" dirty="0"/>
              <a:t>/images/#extended-description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99422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-p allows us to bind the ports, in this case 6379 on the guest to 45000 on the host. If we just give it one number (6379), it will automatically pick a high port on the host.</a:t>
            </a:r>
          </a:p>
          <a:p>
            <a:pPr lvl="0">
              <a:defRPr sz="1800"/>
            </a:pPr>
            <a:endParaRPr lang="en-US" sz="1200" dirty="0"/>
          </a:p>
          <a:p>
            <a:pPr lvl="0">
              <a:defRPr sz="1800"/>
            </a:pPr>
            <a:r>
              <a:rPr lang="en-US" sz="1200" dirty="0"/>
              <a:t>We can also bind to interfaces, as in the 2nd example. Here’s we’re binding to a random port on the 127.0.0.1 interface.</a:t>
            </a:r>
          </a:p>
          <a:p>
            <a:pPr lvl="0">
              <a:defRPr sz="1800"/>
            </a:pPr>
            <a:endParaRPr lang="en-US" sz="1200" dirty="0"/>
          </a:p>
          <a:p>
            <a:pPr lvl="0">
              <a:defRPr sz="1800"/>
            </a:pPr>
            <a:r>
              <a:rPr lang="en-US" sz="1200" dirty="0"/>
              <a:t>We can also use </a:t>
            </a:r>
            <a:r>
              <a:rPr lang="en-US" sz="1200" dirty="0" err="1"/>
              <a:t>docker</a:t>
            </a:r>
            <a:r>
              <a:rPr lang="en-US" sz="1200" dirty="0"/>
              <a:t> port to find out which ports are bound, and then connect to that port on the host.</a:t>
            </a:r>
          </a:p>
          <a:p>
            <a:pPr lvl="0">
              <a:defRPr sz="1800"/>
            </a:pPr>
            <a:endParaRPr lang="en-US" sz="1200" dirty="0"/>
          </a:p>
          <a:p>
            <a:pPr lvl="0">
              <a:defRPr sz="1800"/>
            </a:pPr>
            <a:r>
              <a:rPr lang="en-US" sz="1200" dirty="0"/>
              <a:t>-P can be used to bind all ports exposed via the EXPOSE command.</a:t>
            </a:r>
          </a:p>
          <a:p>
            <a:pPr lvl="0">
              <a:defRPr sz="1800"/>
            </a:pPr>
            <a:endParaRPr lang="en-US" sz="1200" dirty="0"/>
          </a:p>
          <a:p>
            <a:pPr lvl="0">
              <a:defRPr sz="1800"/>
            </a:pPr>
            <a:r>
              <a:rPr lang="en-US" sz="1200" dirty="0"/>
              <a:t>Of course, you can bind the same port on the guest to the same port on the host, but given that it needs to be unique, things get messy with multiple containers.</a:t>
            </a:r>
          </a:p>
          <a:p>
            <a:pPr lvl="0">
              <a:defRPr sz="1800"/>
            </a:pPr>
            <a:endParaRPr lang="en-US" sz="1200" dirty="0"/>
          </a:p>
          <a:p>
            <a:pPr lvl="0">
              <a:defRPr sz="1800"/>
            </a:pPr>
            <a:endParaRPr lang="en-US" sz="120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970575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We can create a volume in the </a:t>
            </a:r>
            <a:r>
              <a:rPr lang="en-US" sz="1200" dirty="0" err="1"/>
              <a:t>Dockerfile</a:t>
            </a:r>
            <a:r>
              <a:rPr lang="en-US" sz="1200" dirty="0"/>
              <a:t> using the VOLUME statement.</a:t>
            </a:r>
          </a:p>
          <a:p>
            <a:pPr lvl="0">
              <a:defRPr sz="1800"/>
            </a:pPr>
            <a:r>
              <a:rPr lang="en-US" sz="1200" dirty="0"/>
              <a:t>From the cli, we can use the -v flag to create a volume in the same way.</a:t>
            </a:r>
          </a:p>
          <a:p>
            <a:pPr lvl="0">
              <a:defRPr sz="1800"/>
            </a:pPr>
            <a:endParaRPr lang="en-US" sz="1200" dirty="0"/>
          </a:p>
          <a:p>
            <a:pPr lvl="0">
              <a:defRPr sz="1800"/>
            </a:pPr>
            <a:r>
              <a:rPr lang="en-US" sz="1200" dirty="0"/>
              <a:t>The -v option can also be used to bind a host directory to a guest one. If we want to make it read-only, we can set :</a:t>
            </a:r>
            <a:r>
              <a:rPr lang="en-US" sz="1200" dirty="0" err="1"/>
              <a:t>ro</a:t>
            </a:r>
            <a:r>
              <a:rPr lang="en-US" sz="1200" dirty="0"/>
              <a:t> on the end of the bind.</a:t>
            </a:r>
          </a:p>
          <a:p>
            <a:pPr lvl="0">
              <a:defRPr sz="1800"/>
            </a:pPr>
            <a:endParaRPr lang="en-US" sz="1200" dirty="0"/>
          </a:p>
          <a:p>
            <a:pPr lvl="0">
              <a:defRPr sz="1800"/>
            </a:pPr>
            <a:r>
              <a:rPr lang="en-US" sz="1200" dirty="0"/>
              <a:t>This is useful	for things such as sharing code or data between containers, or for local dev &amp; containerized test.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646040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Here we create a volume (/</a:t>
            </a:r>
            <a:r>
              <a:rPr lang="en-US" sz="1200" dirty="0" err="1"/>
              <a:t>dbdata</a:t>
            </a:r>
            <a:r>
              <a:rPr lang="en-US" sz="1200" dirty="0"/>
              <a:t>) on one container, and then use it on another container.</a:t>
            </a:r>
          </a:p>
          <a:p>
            <a:pPr lvl="0">
              <a:defRPr sz="1800"/>
            </a:pPr>
            <a:r>
              <a:rPr lang="en-US" sz="1200" dirty="0"/>
              <a:t>We could have multiple containers, all attached &amp; writing to the same /</a:t>
            </a:r>
            <a:r>
              <a:rPr lang="en-US" sz="1200" dirty="0" err="1"/>
              <a:t>dbdata</a:t>
            </a:r>
            <a:r>
              <a:rPr lang="en-US" sz="1200" dirty="0"/>
              <a:t> </a:t>
            </a:r>
            <a:r>
              <a:rPr lang="en-US" sz="1200" dirty="0" err="1"/>
              <a:t>dir</a:t>
            </a:r>
            <a:r>
              <a:rPr lang="en-US" sz="1200" dirty="0"/>
              <a:t> if we wanted to.</a:t>
            </a:r>
          </a:p>
          <a:p>
            <a:pPr lvl="0">
              <a:defRPr sz="1800"/>
            </a:pPr>
            <a:endParaRPr lang="en-US" sz="1200" dirty="0"/>
          </a:p>
          <a:p>
            <a:pPr lvl="0">
              <a:defRPr sz="1800"/>
            </a:pPr>
            <a:r>
              <a:rPr lang="en-US" sz="1200" dirty="0"/>
              <a:t>This can be useful for things like back-up &amp; restore. E.g. connect a container to the volumes, run the backup there, kill that 2nd container.</a:t>
            </a:r>
          </a:p>
          <a:p>
            <a:pPr lvl="0">
              <a:defRPr sz="1800"/>
            </a:pPr>
            <a:endParaRPr lang="en-US" sz="1200" dirty="0"/>
          </a:p>
          <a:p>
            <a:pPr lvl="0">
              <a:defRPr sz="1800"/>
            </a:pPr>
            <a:r>
              <a:rPr lang="en-US" sz="1200" dirty="0"/>
              <a:t>Another common practice is to log to that volume &amp; have a 2nd container pull metrics from it.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2130946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223665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requires something that can run anything everywhere, and is consistent, lightweight </a:t>
            </a:r>
            <a:r>
              <a:rPr lang="en-US"/>
              <a:t>and portable.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76690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were the solution to the problem.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33258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Windows containers</a:t>
            </a:r>
            <a:r>
              <a:rPr lang="en-US" baseline="0" dirty="0"/>
              <a:t> </a:t>
            </a:r>
            <a:r>
              <a:rPr lang="en-US" dirty="0"/>
              <a:t>don't honor the </a:t>
            </a:r>
            <a:r>
              <a:rPr lang="en-US" dirty="0" err="1"/>
              <a:t>cgroup</a:t>
            </a:r>
            <a:r>
              <a:rPr lang="en-US" dirty="0"/>
              <a:t> RAM and CPU settings?</a:t>
            </a:r>
          </a:p>
          <a:p>
            <a:r>
              <a:rPr lang="en-US" dirty="0"/>
              <a:t>https://azure.microsoft.com/en-us/blog/containers-docker-windows-and-trends/</a:t>
            </a:r>
          </a:p>
          <a:p>
            <a:endParaRPr lang="en-US" dirty="0"/>
          </a:p>
        </p:txBody>
      </p:sp>
    </p:spTree>
    <p:extLst>
      <p:ext uri="{BB962C8B-B14F-4D97-AF65-F5344CB8AC3E}">
        <p14:creationId xmlns:p14="http://schemas.microsoft.com/office/powerpoint/2010/main" val="60303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62415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defRPr sz="1800"/>
            </a:pPr>
            <a:r>
              <a:rPr lang="en-US" sz="1200" dirty="0"/>
              <a:t>Makes it easier to build &amp; deploy things more rapidly, because the environment is the same. Build the container in dev, push to test, release to prod. This can also be useful for customers running hybrid environments.</a:t>
            </a:r>
          </a:p>
          <a:p>
            <a:pPr lvl="0">
              <a:defRPr sz="1800"/>
            </a:pPr>
            <a:endParaRPr lang="en-US" sz="1200" dirty="0"/>
          </a:p>
          <a:p>
            <a:pPr lvl="0">
              <a:defRPr sz="1800"/>
            </a:pPr>
            <a:r>
              <a:rPr lang="en-US" sz="1200" dirty="0"/>
              <a:t>Makes it easier to keep consistent environments for SOAs or Micro-Services. Also, many of these services aren’t very resource intensive, so you can place them together on one instance.</a:t>
            </a:r>
          </a:p>
          <a:p>
            <a:pPr lvl="0">
              <a:defRPr sz="1800"/>
            </a:pPr>
            <a:endParaRPr lang="en-US" sz="1200" dirty="0"/>
          </a:p>
          <a:p>
            <a:pPr lvl="0">
              <a:defRPr sz="1800"/>
            </a:pPr>
            <a:r>
              <a:rPr lang="en-US" sz="1200" dirty="0"/>
              <a:t>Sometimes customers have short-lived workflows that need to setup environments (e.g. queue systems, CI jobs, etc.), which doesn’t always map too well to EC2’s per-hour billing model. Docker can be one workaround, allowing them to push &amp; pop containers on to the instance.</a:t>
            </a:r>
          </a:p>
          <a:p>
            <a:pPr lvl="0">
              <a:defRPr sz="1800"/>
            </a:pPr>
            <a:endParaRPr lang="en-US" sz="1200" dirty="0"/>
          </a:p>
          <a:p>
            <a:pPr lvl="0">
              <a:defRPr sz="1800"/>
            </a:pPr>
            <a:r>
              <a:rPr lang="en-US" sz="1200" dirty="0"/>
              <a:t>Can be useful for isolated execution when testing user code. E.g. Go Playground or similar.</a:t>
            </a:r>
          </a:p>
          <a:p>
            <a:pPr lvl="0">
              <a:defRPr sz="1800"/>
            </a:pPr>
            <a:endParaRPr lang="en-US" sz="1200" dirty="0"/>
          </a:p>
          <a:p>
            <a:pPr lvl="0">
              <a:defRPr sz="1800"/>
            </a:pPr>
            <a:endParaRPr lang="en-US" sz="1200" dirty="0"/>
          </a:p>
          <a:p>
            <a:pPr lvl="0">
              <a:defRPr sz="1800"/>
            </a:pPr>
            <a:r>
              <a:rPr lang="en-US" sz="1200" dirty="0"/>
              <a:t>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410060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Docker is a platform designed to help automate deployment of application containers.</a:t>
            </a:r>
          </a:p>
          <a:p>
            <a:pPr lvl="0">
              <a:defRPr sz="1800"/>
            </a:pPr>
            <a:r>
              <a:rPr lang="en-US" sz="1200" dirty="0"/>
              <a:t>It was built by the Docker, Inc., who were previously “</a:t>
            </a:r>
            <a:r>
              <a:rPr lang="en-US" sz="1200" dirty="0" err="1"/>
              <a:t>DotCloud</a:t>
            </a:r>
            <a:r>
              <a:rPr lang="en-US" sz="1200" dirty="0"/>
              <a:t>”, a PaaS platform.</a:t>
            </a:r>
          </a:p>
          <a:p>
            <a:pPr lvl="0">
              <a:defRPr sz="1800"/>
            </a:pPr>
            <a:endParaRPr lang="en-US" sz="1200" dirty="0"/>
          </a:p>
          <a:p>
            <a:pPr lvl="0">
              <a:defRPr sz="1800"/>
            </a:pPr>
            <a:endParaRPr lang="en-US" sz="1200" dirty="0"/>
          </a:p>
          <a:p>
            <a:pPr lvl="0">
              <a:defRPr sz="1800"/>
            </a:pPr>
            <a:endParaRPr lang="en-US" sz="1200" dirty="0"/>
          </a:p>
          <a:p>
            <a:pPr lvl="0">
              <a:defRPr sz="1800"/>
            </a:pPr>
            <a:endParaRPr lang="en-US" sz="1200"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41569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Image source - </a:t>
            </a:r>
            <a:r>
              <a:rPr lang="en-US" sz="800" u="sng" dirty="0">
                <a:hlinkClick r:id="rId3"/>
              </a:rPr>
              <a:t>https://docs.docker.com/engine/docker-overview/ - docker-architecture</a:t>
            </a:r>
            <a:r>
              <a:rPr lang="en-US" sz="800" dirty="0"/>
              <a: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23433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a:t>Images are stored in repositories, which are stored in registries. Docker Hub is the default public registry.</a:t>
            </a:r>
          </a:p>
          <a:p>
            <a:pPr lvl="0">
              <a:defRPr sz="1800"/>
            </a:pPr>
            <a:endParaRPr lang="en-US" sz="1200" dirty="0"/>
          </a:p>
          <a:p>
            <a:pPr lvl="0">
              <a:defRPr sz="1800"/>
            </a:pPr>
            <a:r>
              <a:rPr lang="en-US" sz="1200" dirty="0"/>
              <a:t>A tag collects together the images layers that make up that image.</a:t>
            </a:r>
          </a:p>
          <a:p>
            <a:pPr lvl="0">
              <a:defRPr sz="1800"/>
            </a:pPr>
            <a:r>
              <a:rPr lang="en-US" sz="1200" dirty="0"/>
              <a:t>Images can have multiple tags e.g. version number, codename, etc.</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789741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137" y="437055"/>
            <a:ext cx="979394" cy="58552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2018,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83339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2018, Amazon Web Services, Inc. or its Affiliates. All rights reserved.</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6" r:id="rId17"/>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pPsREQbf3PA&amp;index=9&amp;list=PLkA60AVN3hh8_lyxE2jjGaGyr0UoqIv4K"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hyperlink" Target="https://www.slideshare.net/Docker/creating-effective-images-abby-fuller-aw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docker.com/engine/articles/dockerfile_best-practices/#add-or-cop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EC7B37-3CCD-A844-B757-1A4AF629047F}"/>
              </a:ext>
            </a:extLst>
          </p:cNvPr>
          <p:cNvSpPr>
            <a:spLocks noGrp="1"/>
          </p:cNvSpPr>
          <p:nvPr>
            <p:ph type="body" sz="quarter" idx="12"/>
          </p:nvPr>
        </p:nvSpPr>
        <p:spPr/>
        <p:txBody>
          <a:bodyPr/>
          <a:lstStyle/>
          <a:p>
            <a:r>
              <a:rPr lang="en-US" dirty="0"/>
              <a:t>Introduction to Containers</a:t>
            </a:r>
          </a:p>
        </p:txBody>
      </p:sp>
    </p:spTree>
    <p:extLst>
      <p:ext uri="{BB962C8B-B14F-4D97-AF65-F5344CB8AC3E}">
        <p14:creationId xmlns:p14="http://schemas.microsoft.com/office/powerpoint/2010/main" val="275045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prstGeom prst="rect">
            <a:avLst/>
          </a:prstGeom>
        </p:spPr>
        <p:txBody>
          <a:bodyPr/>
          <a:lstStyle/>
          <a:p>
            <a:pPr lvl="0">
              <a:defRPr sz="1800"/>
            </a:pPr>
            <a:r>
              <a:rPr sz="4200"/>
              <a:t>Docker Platform = </a:t>
            </a:r>
          </a:p>
          <a:p>
            <a:pPr lvl="0">
              <a:defRPr sz="1800"/>
            </a:pPr>
            <a:r>
              <a:rPr sz="4200"/>
              <a:t>Docker Engine + Docker Hub</a:t>
            </a:r>
          </a:p>
        </p:txBody>
      </p:sp>
    </p:spTree>
    <p:extLst>
      <p:ext uri="{BB962C8B-B14F-4D97-AF65-F5344CB8AC3E}">
        <p14:creationId xmlns:p14="http://schemas.microsoft.com/office/powerpoint/2010/main" val="424970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a:t>
            </a:r>
          </a:p>
        </p:txBody>
      </p:sp>
      <p:sp>
        <p:nvSpPr>
          <p:cNvPr id="3" name="Content Placeholder 2"/>
          <p:cNvSpPr>
            <a:spLocks noGrp="1"/>
          </p:cNvSpPr>
          <p:nvPr>
            <p:ph idx="1"/>
          </p:nvPr>
        </p:nvSpPr>
        <p:spPr/>
        <p:txBody>
          <a:bodyPr anchor="ctr"/>
          <a:lstStyle/>
          <a:p>
            <a:pPr>
              <a:spcBef>
                <a:spcPts val="1200"/>
              </a:spcBef>
            </a:pPr>
            <a:r>
              <a:rPr lang="en-US" sz="1800" dirty="0"/>
              <a:t>Docker daemon </a:t>
            </a:r>
          </a:p>
          <a:p>
            <a:pPr>
              <a:spcBef>
                <a:spcPts val="1200"/>
              </a:spcBef>
            </a:pPr>
            <a:r>
              <a:rPr lang="en-US" sz="1800" dirty="0"/>
              <a:t>Docker client</a:t>
            </a:r>
          </a:p>
        </p:txBody>
      </p:sp>
      <p:sp>
        <p:nvSpPr>
          <p:cNvPr id="5" name="Shape 111"/>
          <p:cNvSpPr/>
          <p:nvPr/>
        </p:nvSpPr>
        <p:spPr>
          <a:xfrm>
            <a:off x="5107" y="4971140"/>
            <a:ext cx="38537" cy="153888"/>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lvl="0">
              <a:defRPr sz="1800"/>
            </a:pPr>
            <a:endParaRPr sz="750" dirty="0"/>
          </a:p>
        </p:txBody>
      </p:sp>
      <p:sp>
        <p:nvSpPr>
          <p:cNvPr id="6" name="Rectangle 5"/>
          <p:cNvSpPr/>
          <p:nvPr/>
        </p:nvSpPr>
        <p:spPr>
          <a:xfrm>
            <a:off x="2686318" y="1077362"/>
            <a:ext cx="1321806" cy="1484769"/>
          </a:xfrm>
          <a:prstGeom prst="rect">
            <a:avLst/>
          </a:prstGeom>
          <a:solidFill>
            <a:schemeClr val="accent3">
              <a:lumMod val="20000"/>
              <a:lumOff val="80000"/>
            </a:schemeClr>
          </a:solidFill>
          <a:ln w="127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4252567" y="1077361"/>
            <a:ext cx="2574623" cy="3204927"/>
          </a:xfrm>
          <a:prstGeom prst="rect">
            <a:avLst/>
          </a:prstGeom>
          <a:solidFill>
            <a:schemeClr val="accent3">
              <a:lumMod val="20000"/>
              <a:lumOff val="80000"/>
            </a:schemeClr>
          </a:solidFill>
          <a:ln w="1270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7071633" y="1077362"/>
            <a:ext cx="1828800" cy="1484769"/>
          </a:xfrm>
          <a:prstGeom prst="rect">
            <a:avLst/>
          </a:prstGeom>
          <a:solidFill>
            <a:schemeClr val="accent3">
              <a:lumMod val="20000"/>
              <a:lumOff val="80000"/>
            </a:schemeClr>
          </a:solidFill>
          <a:ln w="1270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758745" y="938861"/>
            <a:ext cx="841973" cy="276999"/>
          </a:xfrm>
          <a:prstGeom prst="rect">
            <a:avLst/>
          </a:prstGeom>
          <a:solidFill>
            <a:schemeClr val="bg1"/>
          </a:solidFill>
          <a:ln w="19050" cmpd="sng">
            <a:solidFill>
              <a:schemeClr val="accent3">
                <a:lumMod val="60000"/>
                <a:lumOff val="40000"/>
              </a:schemeClr>
            </a:solidFill>
          </a:ln>
        </p:spPr>
        <p:txBody>
          <a:bodyPr wrap="square" rtlCol="0" anchor="ctr">
            <a:spAutoFit/>
          </a:bodyPr>
          <a:lstStyle/>
          <a:p>
            <a:r>
              <a:rPr lang="en-US" sz="1200" b="1" dirty="0"/>
              <a:t>Client</a:t>
            </a:r>
          </a:p>
        </p:txBody>
      </p:sp>
      <p:sp>
        <p:nvSpPr>
          <p:cNvPr id="10" name="TextBox 9"/>
          <p:cNvSpPr txBox="1"/>
          <p:nvPr/>
        </p:nvSpPr>
        <p:spPr>
          <a:xfrm>
            <a:off x="4324994" y="938861"/>
            <a:ext cx="1371600" cy="276999"/>
          </a:xfrm>
          <a:prstGeom prst="rect">
            <a:avLst/>
          </a:prstGeom>
          <a:solidFill>
            <a:schemeClr val="bg1"/>
          </a:solidFill>
          <a:ln w="19050" cmpd="sng">
            <a:solidFill>
              <a:srgbClr val="49A8F2"/>
            </a:solidFill>
          </a:ln>
        </p:spPr>
        <p:txBody>
          <a:bodyPr wrap="square" rtlCol="0" anchor="ctr">
            <a:spAutoFit/>
          </a:bodyPr>
          <a:lstStyle/>
          <a:p>
            <a:r>
              <a:rPr lang="en-US" sz="1200" b="1" dirty="0"/>
              <a:t>DOCKER_HOST</a:t>
            </a:r>
          </a:p>
        </p:txBody>
      </p:sp>
      <p:sp>
        <p:nvSpPr>
          <p:cNvPr id="11" name="TextBox 10"/>
          <p:cNvSpPr txBox="1"/>
          <p:nvPr/>
        </p:nvSpPr>
        <p:spPr>
          <a:xfrm>
            <a:off x="7149101" y="938861"/>
            <a:ext cx="841973" cy="276999"/>
          </a:xfrm>
          <a:prstGeom prst="rect">
            <a:avLst/>
          </a:prstGeom>
          <a:solidFill>
            <a:schemeClr val="bg1"/>
          </a:solidFill>
          <a:ln w="19050" cmpd="sng">
            <a:solidFill>
              <a:srgbClr val="49A8F2"/>
            </a:solidFill>
          </a:ln>
        </p:spPr>
        <p:txBody>
          <a:bodyPr wrap="square" rtlCol="0" anchor="ctr">
            <a:spAutoFit/>
          </a:bodyPr>
          <a:lstStyle/>
          <a:p>
            <a:r>
              <a:rPr lang="en-US" sz="1200" b="1" dirty="0"/>
              <a:t>Registry</a:t>
            </a:r>
          </a:p>
        </p:txBody>
      </p:sp>
      <p:sp>
        <p:nvSpPr>
          <p:cNvPr id="13" name="TextBox 12"/>
          <p:cNvSpPr txBox="1"/>
          <p:nvPr/>
        </p:nvSpPr>
        <p:spPr>
          <a:xfrm>
            <a:off x="2758746" y="1797576"/>
            <a:ext cx="1058564" cy="253916"/>
          </a:xfrm>
          <a:prstGeom prst="rect">
            <a:avLst/>
          </a:prstGeom>
          <a:solidFill>
            <a:schemeClr val="bg1"/>
          </a:solidFill>
          <a:ln w="28575">
            <a:noFill/>
          </a:ln>
        </p:spPr>
        <p:txBody>
          <a:bodyPr wrap="square" rtlCol="0" anchor="ctr">
            <a:spAutoFit/>
          </a:bodyPr>
          <a:lstStyle/>
          <a:p>
            <a:r>
              <a:rPr lang="en-US" sz="1050" dirty="0" err="1">
                <a:latin typeface="PT Mono"/>
              </a:rPr>
              <a:t>docker</a:t>
            </a:r>
            <a:r>
              <a:rPr lang="en-US" sz="1050" dirty="0">
                <a:latin typeface="PT Mono"/>
              </a:rPr>
              <a:t> pull</a:t>
            </a:r>
          </a:p>
        </p:txBody>
      </p:sp>
      <p:sp>
        <p:nvSpPr>
          <p:cNvPr id="14" name="TextBox 13"/>
          <p:cNvSpPr txBox="1"/>
          <p:nvPr/>
        </p:nvSpPr>
        <p:spPr>
          <a:xfrm>
            <a:off x="2758746" y="2205216"/>
            <a:ext cx="1058564" cy="261610"/>
          </a:xfrm>
          <a:prstGeom prst="rect">
            <a:avLst/>
          </a:prstGeom>
          <a:solidFill>
            <a:schemeClr val="bg1"/>
          </a:solidFill>
          <a:ln w="28575">
            <a:noFill/>
          </a:ln>
        </p:spPr>
        <p:txBody>
          <a:bodyPr wrap="square" rtlCol="0" anchor="ctr">
            <a:spAutoFit/>
          </a:bodyPr>
          <a:lstStyle/>
          <a:p>
            <a:r>
              <a:rPr lang="en-US" sz="1050" dirty="0" err="1">
                <a:latin typeface="PT Mono"/>
              </a:rPr>
              <a:t>docker</a:t>
            </a:r>
            <a:r>
              <a:rPr lang="en-US" sz="1050" dirty="0">
                <a:latin typeface="PT Mono"/>
              </a:rPr>
              <a:t> run</a:t>
            </a:r>
          </a:p>
        </p:txBody>
      </p:sp>
      <p:sp>
        <p:nvSpPr>
          <p:cNvPr id="15" name="TextBox 14"/>
          <p:cNvSpPr txBox="1"/>
          <p:nvPr/>
        </p:nvSpPr>
        <p:spPr>
          <a:xfrm>
            <a:off x="4324995" y="1374548"/>
            <a:ext cx="2425754" cy="276999"/>
          </a:xfrm>
          <a:prstGeom prst="rect">
            <a:avLst/>
          </a:prstGeom>
          <a:solidFill>
            <a:schemeClr val="bg1"/>
          </a:solidFill>
          <a:ln w="28575">
            <a:noFill/>
          </a:ln>
        </p:spPr>
        <p:txBody>
          <a:bodyPr wrap="square" rtlCol="0" anchor="ctr">
            <a:spAutoFit/>
          </a:bodyPr>
          <a:lstStyle/>
          <a:p>
            <a:pPr algn="ctr"/>
            <a:r>
              <a:rPr lang="en-US" sz="1200" dirty="0"/>
              <a:t>Docker daemon</a:t>
            </a:r>
          </a:p>
        </p:txBody>
      </p:sp>
      <p:sp>
        <p:nvSpPr>
          <p:cNvPr id="16" name="TextBox 15"/>
          <p:cNvSpPr txBox="1"/>
          <p:nvPr/>
        </p:nvSpPr>
        <p:spPr>
          <a:xfrm>
            <a:off x="4324995" y="1948734"/>
            <a:ext cx="1097280" cy="2128414"/>
          </a:xfrm>
          <a:prstGeom prst="rect">
            <a:avLst/>
          </a:prstGeom>
          <a:solidFill>
            <a:schemeClr val="bg1"/>
          </a:solidFill>
          <a:ln w="28575">
            <a:noFill/>
          </a:ln>
        </p:spPr>
        <p:txBody>
          <a:bodyPr wrap="square" rtlCol="0" anchor="ctr">
            <a:spAutoFit/>
          </a:bodyPr>
          <a:lstStyle/>
          <a:p>
            <a:pPr algn="ctr"/>
            <a:endParaRPr lang="en-US" sz="1200" dirty="0"/>
          </a:p>
        </p:txBody>
      </p:sp>
      <p:sp>
        <p:nvSpPr>
          <p:cNvPr id="17" name="TextBox 16"/>
          <p:cNvSpPr txBox="1"/>
          <p:nvPr/>
        </p:nvSpPr>
        <p:spPr>
          <a:xfrm>
            <a:off x="5653469" y="1948734"/>
            <a:ext cx="1097280" cy="2128414"/>
          </a:xfrm>
          <a:prstGeom prst="rect">
            <a:avLst/>
          </a:prstGeom>
          <a:solidFill>
            <a:schemeClr val="bg1"/>
          </a:solidFill>
          <a:ln w="28575">
            <a:noFill/>
          </a:ln>
        </p:spPr>
        <p:txBody>
          <a:bodyPr wrap="square" rtlCol="0" anchor="ctr">
            <a:spAutoFit/>
          </a:bodyPr>
          <a:lstStyle/>
          <a:p>
            <a:pPr algn="ctr"/>
            <a:endParaRPr lang="en-US" sz="1200" dirty="0"/>
          </a:p>
        </p:txBody>
      </p:sp>
      <p:sp>
        <p:nvSpPr>
          <p:cNvPr id="18" name="TextBox 17"/>
          <p:cNvSpPr txBox="1"/>
          <p:nvPr/>
        </p:nvSpPr>
        <p:spPr>
          <a:xfrm>
            <a:off x="4387776" y="1810234"/>
            <a:ext cx="978408" cy="276999"/>
          </a:xfrm>
          <a:prstGeom prst="rect">
            <a:avLst/>
          </a:prstGeom>
          <a:solidFill>
            <a:schemeClr val="bg1"/>
          </a:solidFill>
          <a:ln w="19050" cmpd="sng">
            <a:solidFill>
              <a:srgbClr val="49A8F2"/>
            </a:solidFill>
          </a:ln>
        </p:spPr>
        <p:txBody>
          <a:bodyPr wrap="square" rtlCol="0" anchor="ctr">
            <a:spAutoFit/>
          </a:bodyPr>
          <a:lstStyle/>
          <a:p>
            <a:r>
              <a:rPr lang="en-US" sz="1200" b="1" dirty="0"/>
              <a:t>Containers</a:t>
            </a:r>
          </a:p>
        </p:txBody>
      </p:sp>
      <p:sp>
        <p:nvSpPr>
          <p:cNvPr id="19" name="TextBox 18"/>
          <p:cNvSpPr txBox="1"/>
          <p:nvPr/>
        </p:nvSpPr>
        <p:spPr>
          <a:xfrm>
            <a:off x="5723663" y="1810234"/>
            <a:ext cx="731520" cy="276999"/>
          </a:xfrm>
          <a:prstGeom prst="rect">
            <a:avLst/>
          </a:prstGeom>
          <a:solidFill>
            <a:schemeClr val="bg1"/>
          </a:solidFill>
          <a:ln w="19050" cmpd="sng">
            <a:solidFill>
              <a:srgbClr val="49A8F2"/>
            </a:solidFill>
          </a:ln>
        </p:spPr>
        <p:txBody>
          <a:bodyPr wrap="square" rtlCol="0" anchor="ctr">
            <a:spAutoFit/>
          </a:bodyPr>
          <a:lstStyle/>
          <a:p>
            <a:r>
              <a:rPr lang="en-US" sz="1200" b="1" dirty="0"/>
              <a:t>Images</a:t>
            </a:r>
          </a:p>
        </p:txBody>
      </p:sp>
      <p:pic>
        <p:nvPicPr>
          <p:cNvPr id="20" name="Picture 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04428" y="764565"/>
            <a:ext cx="575058" cy="555123"/>
          </a:xfrm>
          <a:prstGeom prst="rect">
            <a:avLst/>
          </a:prstGeom>
        </p:spPr>
      </p:pic>
      <p:cxnSp>
        <p:nvCxnSpPr>
          <p:cNvPr id="34" name="Elbow Connector 33"/>
          <p:cNvCxnSpPr>
            <a:stCxn id="13" idx="3"/>
            <a:endCxn id="15" idx="1"/>
          </p:cNvCxnSpPr>
          <p:nvPr/>
        </p:nvCxnSpPr>
        <p:spPr>
          <a:xfrm flipV="1">
            <a:off x="3817310" y="1513048"/>
            <a:ext cx="507685" cy="411486"/>
          </a:xfrm>
          <a:prstGeom prst="bentConnector3">
            <a:avLst>
              <a:gd name="adj1" fmla="val 50000"/>
            </a:avLst>
          </a:prstGeom>
          <a:ln w="1905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Elbow Connector 35"/>
          <p:cNvCxnSpPr>
            <a:stCxn id="14" idx="3"/>
            <a:endCxn id="15" idx="1"/>
          </p:cNvCxnSpPr>
          <p:nvPr/>
        </p:nvCxnSpPr>
        <p:spPr>
          <a:xfrm flipV="1">
            <a:off x="3817310" y="1513048"/>
            <a:ext cx="507685" cy="822973"/>
          </a:xfrm>
          <a:prstGeom prst="bentConnector3">
            <a:avLst>
              <a:gd name="adj1" fmla="val 50000"/>
            </a:avLst>
          </a:prstGeom>
          <a:ln w="19050" cmpd="sng">
            <a:solidFill>
              <a:schemeClr val="accent1"/>
            </a:solidFill>
            <a:prstDash val="lgDashDot"/>
            <a:tailEnd type="triangle"/>
          </a:ln>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15" idx="2"/>
          </p:cNvCxnSpPr>
          <p:nvPr/>
        </p:nvCxnSpPr>
        <p:spPr>
          <a:xfrm rot="16200000" flipH="1">
            <a:off x="5423072" y="1766346"/>
            <a:ext cx="893837" cy="664237"/>
          </a:xfrm>
          <a:prstGeom prst="bentConnector3">
            <a:avLst>
              <a:gd name="adj1" fmla="val 75274"/>
            </a:avLst>
          </a:prstGeom>
          <a:ln w="19050" cmpd="sng">
            <a:solidFill>
              <a:schemeClr val="accent1"/>
            </a:solidFill>
            <a:prstDash val="lgDashDot"/>
            <a:tailEnd type="triangle"/>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p:nvPr/>
        </p:nvCxnSpPr>
        <p:spPr>
          <a:xfrm rot="10800000">
            <a:off x="5077609" y="2377700"/>
            <a:ext cx="918760" cy="373425"/>
          </a:xfrm>
          <a:prstGeom prst="bentConnector3">
            <a:avLst>
              <a:gd name="adj1" fmla="val 78101"/>
            </a:avLst>
          </a:prstGeom>
          <a:ln w="19050" cmpd="sng">
            <a:solidFill>
              <a:schemeClr val="accent1"/>
            </a:solidFill>
            <a:prstDash val="lgDashDot"/>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15" idx="2"/>
          </p:cNvCxnSpPr>
          <p:nvPr/>
        </p:nvCxnSpPr>
        <p:spPr>
          <a:xfrm rot="16200000" flipH="1">
            <a:off x="5423072" y="1766346"/>
            <a:ext cx="1099577" cy="869977"/>
          </a:xfrm>
          <a:prstGeom prst="bentConnector4">
            <a:avLst>
              <a:gd name="adj1" fmla="val 7382"/>
              <a:gd name="adj2" fmla="val 126122"/>
            </a:avLst>
          </a:prstGeom>
          <a:ln w="19050" cmpd="sng">
            <a:solidFill>
              <a:schemeClr val="accent5"/>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15" idx="3"/>
          </p:cNvCxnSpPr>
          <p:nvPr/>
        </p:nvCxnSpPr>
        <p:spPr>
          <a:xfrm>
            <a:off x="6750749" y="1513048"/>
            <a:ext cx="608432" cy="658911"/>
          </a:xfrm>
          <a:prstGeom prst="bentConnector3">
            <a:avLst>
              <a:gd name="adj1" fmla="val 32319"/>
            </a:avLst>
          </a:prstGeom>
          <a:ln w="19050" cmpd="sng">
            <a:solidFill>
              <a:schemeClr val="accent2"/>
            </a:solidFill>
            <a:prstDash val="lg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Elbow Connector 60"/>
          <p:cNvCxnSpPr/>
          <p:nvPr/>
        </p:nvCxnSpPr>
        <p:spPr>
          <a:xfrm rot="5400000">
            <a:off x="6463226" y="2322322"/>
            <a:ext cx="1046319" cy="1157072"/>
          </a:xfrm>
          <a:prstGeom prst="bentConnector2">
            <a:avLst/>
          </a:prstGeom>
          <a:ln w="19050" cmpd="sng">
            <a:solidFill>
              <a:schemeClr val="accent2"/>
            </a:solidFill>
            <a:prstDash val="lgDash"/>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cxnSpLocks/>
            <a:endCxn id="15" idx="1"/>
          </p:cNvCxnSpPr>
          <p:nvPr/>
        </p:nvCxnSpPr>
        <p:spPr>
          <a:xfrm>
            <a:off x="3817310" y="1513048"/>
            <a:ext cx="507685" cy="0"/>
          </a:xfrm>
          <a:prstGeom prst="straightConnector1">
            <a:avLst/>
          </a:prstGeom>
          <a:ln w="19050" cmpd="sng">
            <a:solidFill>
              <a:schemeClr val="accent5"/>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4" name="Cube 3"/>
          <p:cNvSpPr/>
          <p:nvPr/>
        </p:nvSpPr>
        <p:spPr>
          <a:xfrm>
            <a:off x="4573201" y="2245020"/>
            <a:ext cx="436155" cy="274008"/>
          </a:xfrm>
          <a:prstGeom prst="cube">
            <a:avLst/>
          </a:prstGeom>
          <a:solidFill>
            <a:srgbClr val="2478FF">
              <a:alpha val="90000"/>
            </a:srgbClr>
          </a:solid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Cube 38"/>
          <p:cNvSpPr/>
          <p:nvPr/>
        </p:nvSpPr>
        <p:spPr>
          <a:xfrm>
            <a:off x="4573201" y="2715405"/>
            <a:ext cx="436155" cy="274008"/>
          </a:xfrm>
          <a:prstGeom prst="cube">
            <a:avLst/>
          </a:prstGeom>
          <a:solidFill>
            <a:srgbClr val="2478FF">
              <a:alpha val="90000"/>
            </a:srgbClr>
          </a:solid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Cube 39"/>
          <p:cNvSpPr/>
          <p:nvPr/>
        </p:nvSpPr>
        <p:spPr>
          <a:xfrm>
            <a:off x="4573201" y="3185790"/>
            <a:ext cx="436155" cy="274008"/>
          </a:xfrm>
          <a:prstGeom prst="cube">
            <a:avLst/>
          </a:prstGeom>
          <a:solidFill>
            <a:srgbClr val="2478FF">
              <a:alpha val="90000"/>
            </a:srgbClr>
          </a:solid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Cube 40"/>
          <p:cNvSpPr/>
          <p:nvPr/>
        </p:nvSpPr>
        <p:spPr>
          <a:xfrm>
            <a:off x="4573201" y="3656175"/>
            <a:ext cx="436155" cy="274008"/>
          </a:xfrm>
          <a:prstGeom prst="cube">
            <a:avLst/>
          </a:prstGeom>
          <a:solidFill>
            <a:srgbClr val="2478FF">
              <a:alpha val="90000"/>
            </a:srgbClr>
          </a:solid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19945" y="2562131"/>
            <a:ext cx="374904" cy="374904"/>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257501" y="1452154"/>
            <a:ext cx="306563" cy="30656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096053" y="2087059"/>
            <a:ext cx="640080" cy="147239"/>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014259" y="3270523"/>
            <a:ext cx="375699" cy="320040"/>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395994" y="2011339"/>
            <a:ext cx="375699" cy="320040"/>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86801" y="1443078"/>
            <a:ext cx="374904" cy="374904"/>
          </a:xfrm>
          <a:prstGeom prst="rect">
            <a:avLst/>
          </a:prstGeom>
        </p:spPr>
      </p:pic>
      <p:sp>
        <p:nvSpPr>
          <p:cNvPr id="42" name="TextBox 41">
            <a:extLst>
              <a:ext uri="{FF2B5EF4-FFF2-40B4-BE49-F238E27FC236}">
                <a16:creationId xmlns:a16="http://schemas.microsoft.com/office/drawing/2014/main" id="{007F24BF-9DEB-1748-AAAB-191860D94BE9}"/>
              </a:ext>
            </a:extLst>
          </p:cNvPr>
          <p:cNvSpPr txBox="1"/>
          <p:nvPr/>
        </p:nvSpPr>
        <p:spPr>
          <a:xfrm>
            <a:off x="2758746" y="1395888"/>
            <a:ext cx="1058564" cy="230832"/>
          </a:xfrm>
          <a:prstGeom prst="rect">
            <a:avLst/>
          </a:prstGeom>
          <a:solidFill>
            <a:schemeClr val="bg1"/>
          </a:solidFill>
          <a:ln w="28575">
            <a:noFill/>
          </a:ln>
        </p:spPr>
        <p:txBody>
          <a:bodyPr wrap="square" rtlCol="0" anchor="ctr">
            <a:spAutoFit/>
          </a:bodyPr>
          <a:lstStyle/>
          <a:p>
            <a:r>
              <a:rPr lang="en-US" sz="900" dirty="0">
                <a:latin typeface="PT Mono"/>
              </a:rPr>
              <a:t>docker build</a:t>
            </a:r>
          </a:p>
        </p:txBody>
      </p:sp>
    </p:spTree>
    <p:extLst>
      <p:ext uri="{BB962C8B-B14F-4D97-AF65-F5344CB8AC3E}">
        <p14:creationId xmlns:p14="http://schemas.microsoft.com/office/powerpoint/2010/main" val="15996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Daemon</a:t>
            </a:r>
          </a:p>
        </p:txBody>
      </p:sp>
      <p:sp>
        <p:nvSpPr>
          <p:cNvPr id="3" name="Content Placeholder 2"/>
          <p:cNvSpPr>
            <a:spLocks noGrp="1"/>
          </p:cNvSpPr>
          <p:nvPr>
            <p:ph idx="1"/>
          </p:nvPr>
        </p:nvSpPr>
        <p:spPr/>
        <p:txBody>
          <a:bodyPr/>
          <a:lstStyle/>
          <a:p>
            <a:r>
              <a:rPr lang="en-US" sz="2200" dirty="0"/>
              <a:t>Runs on a host machine.</a:t>
            </a:r>
          </a:p>
          <a:p>
            <a:pPr>
              <a:lnSpc>
                <a:spcPct val="200000"/>
              </a:lnSpc>
            </a:pPr>
            <a:r>
              <a:rPr lang="en-US" sz="2200" dirty="0"/>
              <a:t>Builds images.</a:t>
            </a:r>
          </a:p>
          <a:p>
            <a:pPr>
              <a:lnSpc>
                <a:spcPct val="200000"/>
              </a:lnSpc>
            </a:pPr>
            <a:r>
              <a:rPr lang="en-US" sz="2200" dirty="0"/>
              <a:t>Runs containers. </a:t>
            </a:r>
          </a:p>
          <a:p>
            <a:pPr>
              <a:lnSpc>
                <a:spcPct val="200000"/>
              </a:lnSpc>
            </a:pPr>
            <a:r>
              <a:rPr lang="en-US" sz="2200" dirty="0"/>
              <a:t>Users interact with the daemon through the </a:t>
            </a:r>
            <a:r>
              <a:rPr lang="en-US" sz="2200" dirty="0" err="1"/>
              <a:t>Docker</a:t>
            </a:r>
            <a:r>
              <a:rPr lang="en-US" sz="2200" dirty="0"/>
              <a:t> client.</a:t>
            </a:r>
          </a:p>
        </p:txBody>
      </p:sp>
    </p:spTree>
    <p:extLst>
      <p:ext uri="{BB962C8B-B14F-4D97-AF65-F5344CB8AC3E}">
        <p14:creationId xmlns:p14="http://schemas.microsoft.com/office/powerpoint/2010/main" val="113187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Client</a:t>
            </a:r>
          </a:p>
        </p:txBody>
      </p:sp>
      <p:sp>
        <p:nvSpPr>
          <p:cNvPr id="3" name="Content Placeholder 2"/>
          <p:cNvSpPr>
            <a:spLocks noGrp="1"/>
          </p:cNvSpPr>
          <p:nvPr>
            <p:ph idx="1"/>
          </p:nvPr>
        </p:nvSpPr>
        <p:spPr/>
        <p:txBody>
          <a:bodyPr/>
          <a:lstStyle/>
          <a:p>
            <a:pPr lvl="0"/>
            <a:r>
              <a:rPr lang="en-US" sz="2200" dirty="0" err="1"/>
              <a:t>Docker</a:t>
            </a:r>
            <a:r>
              <a:rPr lang="en-US" sz="2200" dirty="0"/>
              <a:t> binary. </a:t>
            </a:r>
          </a:p>
          <a:p>
            <a:pPr lvl="0">
              <a:lnSpc>
                <a:spcPct val="200000"/>
              </a:lnSpc>
            </a:pPr>
            <a:r>
              <a:rPr lang="en-US" sz="2200" dirty="0"/>
              <a:t>Primary user interface to </a:t>
            </a:r>
            <a:r>
              <a:rPr lang="en-US" sz="2200" dirty="0" err="1"/>
              <a:t>Docker</a:t>
            </a:r>
            <a:r>
              <a:rPr lang="en-US" sz="2200" dirty="0"/>
              <a:t>.</a:t>
            </a:r>
          </a:p>
          <a:p>
            <a:pPr lvl="0">
              <a:lnSpc>
                <a:spcPct val="200000"/>
              </a:lnSpc>
            </a:pPr>
            <a:r>
              <a:rPr lang="en-US" sz="2200" dirty="0"/>
              <a:t>Communicates back and forth with a </a:t>
            </a:r>
            <a:r>
              <a:rPr lang="en-US" sz="2200" dirty="0" err="1"/>
              <a:t>Docker</a:t>
            </a:r>
            <a:r>
              <a:rPr lang="en-US" sz="2200" dirty="0"/>
              <a:t> daemon.</a:t>
            </a:r>
          </a:p>
        </p:txBody>
      </p:sp>
    </p:spTree>
    <p:extLst>
      <p:ext uri="{BB962C8B-B14F-4D97-AF65-F5344CB8AC3E}">
        <p14:creationId xmlns:p14="http://schemas.microsoft.com/office/powerpoint/2010/main" val="120182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Registry – Docker Hub</a:t>
            </a:r>
          </a:p>
        </p:txBody>
      </p:sp>
      <p:sp>
        <p:nvSpPr>
          <p:cNvPr id="3" name="Content Placeholder 2"/>
          <p:cNvSpPr>
            <a:spLocks noGrp="1"/>
          </p:cNvSpPr>
          <p:nvPr>
            <p:ph idx="1"/>
          </p:nvPr>
        </p:nvSpPr>
        <p:spPr>
          <a:xfrm>
            <a:off x="340591" y="1009332"/>
            <a:ext cx="8735260" cy="3553926"/>
          </a:xfrm>
        </p:spPr>
        <p:txBody>
          <a:bodyPr/>
          <a:lstStyle/>
          <a:p>
            <a:pPr lvl="0"/>
            <a:r>
              <a:rPr lang="en-US" sz="2200" dirty="0"/>
              <a:t>Cloud-based </a:t>
            </a:r>
            <a:r>
              <a:rPr lang="en-US" sz="2200" dirty="0" err="1"/>
              <a:t>Docker</a:t>
            </a:r>
            <a:r>
              <a:rPr lang="en-US" sz="2200" dirty="0"/>
              <a:t> registry</a:t>
            </a:r>
          </a:p>
          <a:p>
            <a:pPr lvl="0">
              <a:lnSpc>
                <a:spcPct val="200000"/>
              </a:lnSpc>
            </a:pPr>
            <a:r>
              <a:rPr lang="en-US" sz="2200" dirty="0"/>
              <a:t>Library of public images (Official repositories)</a:t>
            </a:r>
          </a:p>
          <a:p>
            <a:pPr lvl="0">
              <a:lnSpc>
                <a:spcPct val="200000"/>
              </a:lnSpc>
            </a:pPr>
            <a:r>
              <a:rPr lang="en-US" sz="2200" dirty="0"/>
              <a:t>Storage for your images (public and private repositories)</a:t>
            </a:r>
          </a:p>
          <a:p>
            <a:pPr lvl="0">
              <a:lnSpc>
                <a:spcPct val="200000"/>
              </a:lnSpc>
            </a:pPr>
            <a:r>
              <a:rPr lang="en-US" sz="2200" dirty="0"/>
              <a:t>Automated image builds (commit to a </a:t>
            </a:r>
            <a:r>
              <a:rPr lang="en-US" sz="2200" dirty="0" err="1"/>
              <a:t>GitHub</a:t>
            </a:r>
            <a:r>
              <a:rPr lang="en-US" sz="2200" dirty="0"/>
              <a:t> or </a:t>
            </a:r>
            <a:r>
              <a:rPr lang="en-US" sz="2200" dirty="0" err="1"/>
              <a:t>Bitbucket</a:t>
            </a:r>
            <a:r>
              <a:rPr lang="en-US" sz="2200" dirty="0"/>
              <a:t> repository) </a:t>
            </a:r>
          </a:p>
        </p:txBody>
      </p:sp>
    </p:spTree>
    <p:extLst>
      <p:ext uri="{BB962C8B-B14F-4D97-AF65-F5344CB8AC3E}">
        <p14:creationId xmlns:p14="http://schemas.microsoft.com/office/powerpoint/2010/main" val="345342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Registry – Docker Hub</a:t>
            </a:r>
          </a:p>
        </p:txBody>
      </p:sp>
      <p:sp>
        <p:nvSpPr>
          <p:cNvPr id="3" name="Content Placeholder 2"/>
          <p:cNvSpPr>
            <a:spLocks noGrp="1"/>
          </p:cNvSpPr>
          <p:nvPr>
            <p:ph idx="1"/>
          </p:nvPr>
        </p:nvSpPr>
        <p:spPr>
          <a:xfrm>
            <a:off x="340592" y="1270040"/>
            <a:ext cx="8205304" cy="1699800"/>
          </a:xfrm>
        </p:spPr>
        <p:txBody>
          <a:bodyPr anchor="ctr"/>
          <a:lstStyle/>
          <a:p>
            <a:pPr lvl="0">
              <a:spcBef>
                <a:spcPts val="1200"/>
              </a:spcBef>
            </a:pPr>
            <a:r>
              <a:rPr lang="en-US" sz="1800" dirty="0">
                <a:hlinkClick r:id="rId3"/>
              </a:rPr>
              <a:t>https://hub.docker.com</a:t>
            </a:r>
            <a:endParaRPr lang="en-US" sz="1800" dirty="0"/>
          </a:p>
          <a:p>
            <a:pPr lvl="0">
              <a:spcBef>
                <a:spcPts val="1200"/>
              </a:spcBef>
            </a:pPr>
            <a:r>
              <a:rPr lang="en-US" sz="1800" dirty="0"/>
              <a:t>&lt;username&gt;/</a:t>
            </a:r>
            <a:r>
              <a:rPr lang="en-US" sz="1800" dirty="0" err="1"/>
              <a:t>foobar</a:t>
            </a:r>
            <a:endParaRPr lang="en-US" sz="1800" dirty="0"/>
          </a:p>
          <a:p>
            <a:pPr lvl="0">
              <a:spcBef>
                <a:spcPts val="1200"/>
              </a:spcBef>
            </a:pPr>
            <a:r>
              <a:rPr lang="en-US" sz="1800" dirty="0"/>
              <a:t>ubuntu:14.04</a:t>
            </a:r>
          </a:p>
        </p:txBody>
      </p:sp>
      <p:cxnSp>
        <p:nvCxnSpPr>
          <p:cNvPr id="5" name="Straight Arrow Connector 4"/>
          <p:cNvCxnSpPr>
            <a:cxnSpLocks/>
          </p:cNvCxnSpPr>
          <p:nvPr/>
        </p:nvCxnSpPr>
        <p:spPr>
          <a:xfrm flipH="1">
            <a:off x="2631842" y="2140349"/>
            <a:ext cx="121894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cxnSpLocks/>
          </p:cNvCxnSpPr>
          <p:nvPr/>
        </p:nvCxnSpPr>
        <p:spPr>
          <a:xfrm flipH="1">
            <a:off x="2631842" y="2593062"/>
            <a:ext cx="1218941"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cxnSpLocks/>
          </p:cNvCxnSpPr>
          <p:nvPr/>
        </p:nvCxnSpPr>
        <p:spPr>
          <a:xfrm flipH="1" flipV="1">
            <a:off x="1671782" y="2687782"/>
            <a:ext cx="729395" cy="63111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769165" y="2768491"/>
            <a:ext cx="119444" cy="55040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850782" y="1940952"/>
            <a:ext cx="3296991" cy="369332"/>
          </a:xfrm>
          <a:prstGeom prst="rect">
            <a:avLst/>
          </a:prstGeom>
          <a:noFill/>
        </p:spPr>
        <p:txBody>
          <a:bodyPr wrap="square" rtlCol="0">
            <a:spAutoFit/>
          </a:bodyPr>
          <a:lstStyle/>
          <a:p>
            <a:r>
              <a:rPr lang="en-US" dirty="0">
                <a:solidFill>
                  <a:schemeClr val="bg1"/>
                </a:solidFill>
              </a:rPr>
              <a:t>User maintained repository</a:t>
            </a:r>
          </a:p>
        </p:txBody>
      </p:sp>
      <p:sp>
        <p:nvSpPr>
          <p:cNvPr id="11" name="TextBox 10"/>
          <p:cNvSpPr txBox="1"/>
          <p:nvPr/>
        </p:nvSpPr>
        <p:spPr>
          <a:xfrm>
            <a:off x="3850782" y="2399159"/>
            <a:ext cx="4691311" cy="369332"/>
          </a:xfrm>
          <a:prstGeom prst="rect">
            <a:avLst/>
          </a:prstGeom>
          <a:noFill/>
        </p:spPr>
        <p:txBody>
          <a:bodyPr wrap="square" rtlCol="0">
            <a:spAutoFit/>
          </a:bodyPr>
          <a:lstStyle/>
          <a:p>
            <a:r>
              <a:rPr lang="en-US" dirty="0">
                <a:solidFill>
                  <a:schemeClr val="bg1"/>
                </a:solidFill>
              </a:rPr>
              <a:t>Top-level, Docker maintained repository</a:t>
            </a:r>
          </a:p>
        </p:txBody>
      </p:sp>
      <p:sp>
        <p:nvSpPr>
          <p:cNvPr id="12" name="TextBox 11"/>
          <p:cNvSpPr txBox="1"/>
          <p:nvPr/>
        </p:nvSpPr>
        <p:spPr>
          <a:xfrm>
            <a:off x="270458" y="3284403"/>
            <a:ext cx="1545464" cy="369332"/>
          </a:xfrm>
          <a:prstGeom prst="rect">
            <a:avLst/>
          </a:prstGeom>
          <a:noFill/>
        </p:spPr>
        <p:txBody>
          <a:bodyPr wrap="square" rtlCol="0">
            <a:spAutoFit/>
          </a:bodyPr>
          <a:lstStyle/>
          <a:p>
            <a:r>
              <a:rPr lang="en-US" dirty="0">
                <a:solidFill>
                  <a:schemeClr val="bg1"/>
                </a:solidFill>
              </a:rPr>
              <a:t>Image name</a:t>
            </a:r>
          </a:p>
        </p:txBody>
      </p:sp>
      <p:sp>
        <p:nvSpPr>
          <p:cNvPr id="13" name="TextBox 12"/>
          <p:cNvSpPr txBox="1"/>
          <p:nvPr/>
        </p:nvSpPr>
        <p:spPr>
          <a:xfrm>
            <a:off x="1886056" y="3284403"/>
            <a:ext cx="1545464" cy="369332"/>
          </a:xfrm>
          <a:prstGeom prst="rect">
            <a:avLst/>
          </a:prstGeom>
          <a:noFill/>
        </p:spPr>
        <p:txBody>
          <a:bodyPr wrap="square" rtlCol="0">
            <a:spAutoFit/>
          </a:bodyPr>
          <a:lstStyle/>
          <a:p>
            <a:r>
              <a:rPr lang="en-US" dirty="0">
                <a:solidFill>
                  <a:schemeClr val="bg1"/>
                </a:solidFill>
              </a:rPr>
              <a:t>Image tag</a:t>
            </a:r>
          </a:p>
        </p:txBody>
      </p:sp>
    </p:spTree>
    <p:extLst>
      <p:ext uri="{BB962C8B-B14F-4D97-AF65-F5344CB8AC3E}">
        <p14:creationId xmlns:p14="http://schemas.microsoft.com/office/powerpoint/2010/main" val="18454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a:t>
            </a:r>
          </a:p>
        </p:txBody>
      </p:sp>
      <p:sp>
        <p:nvSpPr>
          <p:cNvPr id="3" name="Content Placeholder 2"/>
          <p:cNvSpPr>
            <a:spLocks noGrp="1"/>
          </p:cNvSpPr>
          <p:nvPr>
            <p:ph idx="1"/>
          </p:nvPr>
        </p:nvSpPr>
        <p:spPr/>
        <p:txBody>
          <a:bodyPr/>
          <a:lstStyle/>
          <a:p>
            <a:pPr lvl="0"/>
            <a:r>
              <a:rPr lang="en-US" sz="2000" dirty="0"/>
              <a:t>Read-only template</a:t>
            </a:r>
          </a:p>
          <a:p>
            <a:pPr lvl="0">
              <a:lnSpc>
                <a:spcPct val="50000"/>
              </a:lnSpc>
            </a:pPr>
            <a:endParaRPr lang="en-US" sz="2000" dirty="0"/>
          </a:p>
          <a:p>
            <a:pPr lvl="0"/>
            <a:r>
              <a:rPr lang="en-US" sz="2000" dirty="0"/>
              <a:t>Used to launch container</a:t>
            </a:r>
          </a:p>
          <a:p>
            <a:pPr lvl="0">
              <a:lnSpc>
                <a:spcPct val="50000"/>
              </a:lnSpc>
            </a:pPr>
            <a:endParaRPr lang="en-US" sz="2000" dirty="0"/>
          </a:p>
          <a:p>
            <a:pPr lvl="0"/>
            <a:r>
              <a:rPr lang="en-US" sz="2000" dirty="0"/>
              <a:t>Union file systems to combine </a:t>
            </a:r>
          </a:p>
          <a:p>
            <a:pPr lvl="0"/>
            <a:r>
              <a:rPr lang="en-US" sz="2000" dirty="0"/>
              <a:t>different layers into a single image</a:t>
            </a:r>
          </a:p>
          <a:p>
            <a:pPr lvl="0">
              <a:lnSpc>
                <a:spcPct val="50000"/>
              </a:lnSpc>
            </a:pPr>
            <a:endParaRPr lang="en-US" sz="2000" dirty="0"/>
          </a:p>
          <a:p>
            <a:pPr lvl="0"/>
            <a:r>
              <a:rPr lang="en-US" sz="2000" dirty="0" err="1"/>
              <a:t>Docker</a:t>
            </a:r>
            <a:r>
              <a:rPr lang="en-US" sz="2000" dirty="0"/>
              <a:t> images built from base </a:t>
            </a:r>
          </a:p>
          <a:p>
            <a:pPr lvl="0"/>
            <a:r>
              <a:rPr lang="en-US" sz="2000" dirty="0"/>
              <a:t>image, instructions to add layers on top</a:t>
            </a:r>
          </a:p>
          <a:p>
            <a:pPr lvl="0">
              <a:lnSpc>
                <a:spcPct val="50000"/>
              </a:lnSpc>
            </a:pPr>
            <a:endParaRPr lang="en-US" sz="2000" dirty="0"/>
          </a:p>
          <a:p>
            <a:pPr lvl="0"/>
            <a:r>
              <a:rPr lang="en-US" sz="2000" dirty="0"/>
              <a:t>Instructions stored in </a:t>
            </a:r>
            <a:r>
              <a:rPr lang="en-US" sz="2000" dirty="0" err="1"/>
              <a:t>Dockerfile</a:t>
            </a:r>
            <a:endParaRPr lang="en-US" sz="2000" dirty="0"/>
          </a:p>
        </p:txBody>
      </p:sp>
      <p:sp>
        <p:nvSpPr>
          <p:cNvPr id="18" name="Freeform 13"/>
          <p:cNvSpPr>
            <a:spLocks/>
          </p:cNvSpPr>
          <p:nvPr/>
        </p:nvSpPr>
        <p:spPr bwMode="auto">
          <a:xfrm>
            <a:off x="-2759707" y="2404279"/>
            <a:ext cx="335975" cy="339511"/>
          </a:xfrm>
          <a:custGeom>
            <a:avLst/>
            <a:gdLst>
              <a:gd name="T0" fmla="*/ 0 w 570"/>
              <a:gd name="T1" fmla="*/ 0 h 575"/>
              <a:gd name="T2" fmla="*/ 0 w 570"/>
              <a:gd name="T3" fmla="*/ 0 h 575"/>
              <a:gd name="T4" fmla="*/ 570 w 570"/>
              <a:gd name="T5" fmla="*/ 575 h 575"/>
              <a:gd name="T6" fmla="*/ 570 w 570"/>
              <a:gd name="T7" fmla="*/ 575 h 575"/>
              <a:gd name="T8" fmla="*/ 0 w 570"/>
              <a:gd name="T9" fmla="*/ 0 h 575"/>
            </a:gdLst>
            <a:ahLst/>
            <a:cxnLst>
              <a:cxn ang="0">
                <a:pos x="T0" y="T1"/>
              </a:cxn>
              <a:cxn ang="0">
                <a:pos x="T2" y="T3"/>
              </a:cxn>
              <a:cxn ang="0">
                <a:pos x="T4" y="T5"/>
              </a:cxn>
              <a:cxn ang="0">
                <a:pos x="T6" y="T7"/>
              </a:cxn>
              <a:cxn ang="0">
                <a:pos x="T8" y="T9"/>
              </a:cxn>
            </a:cxnLst>
            <a:rect l="0" t="0" r="r" b="b"/>
            <a:pathLst>
              <a:path w="570" h="575">
                <a:moveTo>
                  <a:pt x="0" y="0"/>
                </a:moveTo>
                <a:lnTo>
                  <a:pt x="0" y="0"/>
                </a:lnTo>
                <a:lnTo>
                  <a:pt x="570" y="575"/>
                </a:lnTo>
                <a:lnTo>
                  <a:pt x="570" y="57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398648" y="1760622"/>
            <a:ext cx="572925" cy="577641"/>
          </a:xfrm>
          <a:custGeom>
            <a:avLst/>
            <a:gdLst>
              <a:gd name="T0" fmla="*/ 0 w 972"/>
              <a:gd name="T1" fmla="*/ 0 h 980"/>
              <a:gd name="T2" fmla="*/ 972 w 972"/>
              <a:gd name="T3" fmla="*/ 978 h 980"/>
              <a:gd name="T4" fmla="*/ 972 w 972"/>
              <a:gd name="T5" fmla="*/ 980 h 980"/>
              <a:gd name="T6" fmla="*/ 0 w 972"/>
              <a:gd name="T7" fmla="*/ 0 h 980"/>
              <a:gd name="T8" fmla="*/ 0 w 972"/>
              <a:gd name="T9" fmla="*/ 0 h 980"/>
            </a:gdLst>
            <a:ahLst/>
            <a:cxnLst>
              <a:cxn ang="0">
                <a:pos x="T0" y="T1"/>
              </a:cxn>
              <a:cxn ang="0">
                <a:pos x="T2" y="T3"/>
              </a:cxn>
              <a:cxn ang="0">
                <a:pos x="T4" y="T5"/>
              </a:cxn>
              <a:cxn ang="0">
                <a:pos x="T6" y="T7"/>
              </a:cxn>
              <a:cxn ang="0">
                <a:pos x="T8" y="T9"/>
              </a:cxn>
            </a:cxnLst>
            <a:rect l="0" t="0" r="r" b="b"/>
            <a:pathLst>
              <a:path w="972" h="980">
                <a:moveTo>
                  <a:pt x="0" y="0"/>
                </a:moveTo>
                <a:lnTo>
                  <a:pt x="972" y="978"/>
                </a:lnTo>
                <a:lnTo>
                  <a:pt x="972" y="980"/>
                </a:lnTo>
                <a:lnTo>
                  <a:pt x="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398648" y="1187697"/>
            <a:ext cx="572925" cy="577641"/>
          </a:xfrm>
          <a:custGeom>
            <a:avLst/>
            <a:gdLst>
              <a:gd name="T0" fmla="*/ 0 w 972"/>
              <a:gd name="T1" fmla="*/ 0 h 980"/>
              <a:gd name="T2" fmla="*/ 972 w 972"/>
              <a:gd name="T3" fmla="*/ 980 h 980"/>
              <a:gd name="T4" fmla="*/ 0 w 972"/>
              <a:gd name="T5" fmla="*/ 0 h 980"/>
              <a:gd name="T6" fmla="*/ 0 w 972"/>
              <a:gd name="T7" fmla="*/ 0 h 980"/>
            </a:gdLst>
            <a:ahLst/>
            <a:cxnLst>
              <a:cxn ang="0">
                <a:pos x="T0" y="T1"/>
              </a:cxn>
              <a:cxn ang="0">
                <a:pos x="T2" y="T3"/>
              </a:cxn>
              <a:cxn ang="0">
                <a:pos x="T4" y="T5"/>
              </a:cxn>
              <a:cxn ang="0">
                <a:pos x="T6" y="T7"/>
              </a:cxn>
            </a:cxnLst>
            <a:rect l="0" t="0" r="r" b="b"/>
            <a:pathLst>
              <a:path w="972" h="980">
                <a:moveTo>
                  <a:pt x="0" y="0"/>
                </a:moveTo>
                <a:lnTo>
                  <a:pt x="972" y="980"/>
                </a:lnTo>
                <a:lnTo>
                  <a:pt x="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398648" y="44205"/>
            <a:ext cx="572925" cy="577641"/>
          </a:xfrm>
          <a:custGeom>
            <a:avLst/>
            <a:gdLst>
              <a:gd name="T0" fmla="*/ 0 w 972"/>
              <a:gd name="T1" fmla="*/ 0 h 980"/>
              <a:gd name="T2" fmla="*/ 972 w 972"/>
              <a:gd name="T3" fmla="*/ 980 h 980"/>
              <a:gd name="T4" fmla="*/ 0 w 972"/>
              <a:gd name="T5" fmla="*/ 0 h 980"/>
              <a:gd name="T6" fmla="*/ 0 w 972"/>
              <a:gd name="T7" fmla="*/ 0 h 980"/>
            </a:gdLst>
            <a:ahLst/>
            <a:cxnLst>
              <a:cxn ang="0">
                <a:pos x="T0" y="T1"/>
              </a:cxn>
              <a:cxn ang="0">
                <a:pos x="T2" y="T3"/>
              </a:cxn>
              <a:cxn ang="0">
                <a:pos x="T4" y="T5"/>
              </a:cxn>
              <a:cxn ang="0">
                <a:pos x="T6" y="T7"/>
              </a:cxn>
            </a:cxnLst>
            <a:rect l="0" t="0" r="r" b="b"/>
            <a:pathLst>
              <a:path w="972" h="980">
                <a:moveTo>
                  <a:pt x="0" y="0"/>
                </a:moveTo>
                <a:lnTo>
                  <a:pt x="972" y="980"/>
                </a:lnTo>
                <a:lnTo>
                  <a:pt x="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5042930" y="515491"/>
            <a:ext cx="4069585" cy="3833196"/>
            <a:chOff x="5042930" y="463007"/>
            <a:chExt cx="4069585" cy="3833196"/>
          </a:xfrm>
        </p:grpSpPr>
        <p:sp>
          <p:nvSpPr>
            <p:cNvPr id="33" name="Rectangle 26"/>
            <p:cNvSpPr>
              <a:spLocks noChangeArrowheads="1"/>
            </p:cNvSpPr>
            <p:nvPr/>
          </p:nvSpPr>
          <p:spPr bwMode="auto">
            <a:xfrm>
              <a:off x="6197475" y="3857476"/>
              <a:ext cx="1982932" cy="438727"/>
            </a:xfrm>
            <a:prstGeom prst="rect">
              <a:avLst/>
            </a:prstGeom>
            <a:solidFill>
              <a:schemeClr val="accent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4" name="Rectangle 27"/>
            <p:cNvSpPr>
              <a:spLocks noChangeArrowheads="1"/>
            </p:cNvSpPr>
            <p:nvPr/>
          </p:nvSpPr>
          <p:spPr bwMode="auto">
            <a:xfrm>
              <a:off x="5888634" y="3076715"/>
              <a:ext cx="1978603" cy="438727"/>
            </a:xfrm>
            <a:prstGeom prst="rect">
              <a:avLst/>
            </a:prstGeom>
            <a:solidFill>
              <a:schemeClr val="accent3">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5" name="Rectangle 28"/>
            <p:cNvSpPr>
              <a:spLocks noChangeArrowheads="1"/>
            </p:cNvSpPr>
            <p:nvPr/>
          </p:nvSpPr>
          <p:spPr bwMode="auto">
            <a:xfrm>
              <a:off x="5888634" y="2606238"/>
              <a:ext cx="1978603" cy="438727"/>
            </a:xfrm>
            <a:prstGeom prst="rect">
              <a:avLst/>
            </a:prstGeom>
            <a:solidFill>
              <a:schemeClr val="accent3">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6" name="Rectangle 29"/>
            <p:cNvSpPr>
              <a:spLocks noChangeArrowheads="1"/>
            </p:cNvSpPr>
            <p:nvPr/>
          </p:nvSpPr>
          <p:spPr bwMode="auto">
            <a:xfrm>
              <a:off x="5888634" y="2135761"/>
              <a:ext cx="1978603" cy="438727"/>
            </a:xfrm>
            <a:prstGeom prst="rect">
              <a:avLst/>
            </a:prstGeom>
            <a:solidFill>
              <a:schemeClr val="accent3">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7" name="Rectangle 30"/>
            <p:cNvSpPr>
              <a:spLocks noChangeArrowheads="1"/>
            </p:cNvSpPr>
            <p:nvPr/>
          </p:nvSpPr>
          <p:spPr bwMode="auto">
            <a:xfrm>
              <a:off x="5888634" y="1665283"/>
              <a:ext cx="1978603" cy="438727"/>
            </a:xfrm>
            <a:prstGeom prst="rect">
              <a:avLst/>
            </a:prstGeom>
            <a:solidFill>
              <a:schemeClr val="accent3">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38" name="Freeform 31"/>
            <p:cNvSpPr>
              <a:spLocks/>
            </p:cNvSpPr>
            <p:nvPr/>
          </p:nvSpPr>
          <p:spPr bwMode="auto">
            <a:xfrm>
              <a:off x="5910283" y="3547192"/>
              <a:ext cx="2247034" cy="278535"/>
            </a:xfrm>
            <a:custGeom>
              <a:avLst/>
              <a:gdLst>
                <a:gd name="T0" fmla="*/ 0 w 3114"/>
                <a:gd name="T1" fmla="*/ 0 h 386"/>
                <a:gd name="T2" fmla="*/ 2730 w 3114"/>
                <a:gd name="T3" fmla="*/ 0 h 386"/>
                <a:gd name="T4" fmla="*/ 3114 w 3114"/>
                <a:gd name="T5" fmla="*/ 386 h 386"/>
                <a:gd name="T6" fmla="*/ 383 w 3114"/>
                <a:gd name="T7" fmla="*/ 386 h 386"/>
                <a:gd name="T8" fmla="*/ 0 w 3114"/>
                <a:gd name="T9" fmla="*/ 0 h 386"/>
              </a:gdLst>
              <a:ahLst/>
              <a:cxnLst>
                <a:cxn ang="0">
                  <a:pos x="T0" y="T1"/>
                </a:cxn>
                <a:cxn ang="0">
                  <a:pos x="T2" y="T3"/>
                </a:cxn>
                <a:cxn ang="0">
                  <a:pos x="T4" y="T5"/>
                </a:cxn>
                <a:cxn ang="0">
                  <a:pos x="T6" y="T7"/>
                </a:cxn>
                <a:cxn ang="0">
                  <a:pos x="T8" y="T9"/>
                </a:cxn>
              </a:cxnLst>
              <a:rect l="0" t="0" r="r" b="b"/>
              <a:pathLst>
                <a:path w="3114" h="386">
                  <a:moveTo>
                    <a:pt x="0" y="0"/>
                  </a:moveTo>
                  <a:lnTo>
                    <a:pt x="2730" y="0"/>
                  </a:lnTo>
                  <a:lnTo>
                    <a:pt x="3114" y="386"/>
                  </a:lnTo>
                  <a:lnTo>
                    <a:pt x="383" y="386"/>
                  </a:lnTo>
                  <a:lnTo>
                    <a:pt x="0"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9" name="Freeform 32"/>
            <p:cNvSpPr>
              <a:spLocks/>
            </p:cNvSpPr>
            <p:nvPr/>
          </p:nvSpPr>
          <p:spPr bwMode="auto">
            <a:xfrm>
              <a:off x="5910283" y="3547192"/>
              <a:ext cx="277091" cy="278535"/>
            </a:xfrm>
            <a:custGeom>
              <a:avLst/>
              <a:gdLst>
                <a:gd name="T0" fmla="*/ 0 w 383"/>
                <a:gd name="T1" fmla="*/ 0 h 386"/>
                <a:gd name="T2" fmla="*/ 0 w 383"/>
                <a:gd name="T3" fmla="*/ 0 h 386"/>
                <a:gd name="T4" fmla="*/ 383 w 383"/>
                <a:gd name="T5" fmla="*/ 386 h 386"/>
                <a:gd name="T6" fmla="*/ 383 w 383"/>
                <a:gd name="T7" fmla="*/ 386 h 386"/>
                <a:gd name="T8" fmla="*/ 0 w 383"/>
                <a:gd name="T9" fmla="*/ 0 h 386"/>
              </a:gdLst>
              <a:ahLst/>
              <a:cxnLst>
                <a:cxn ang="0">
                  <a:pos x="T0" y="T1"/>
                </a:cxn>
                <a:cxn ang="0">
                  <a:pos x="T2" y="T3"/>
                </a:cxn>
                <a:cxn ang="0">
                  <a:pos x="T4" y="T5"/>
                </a:cxn>
                <a:cxn ang="0">
                  <a:pos x="T6" y="T7"/>
                </a:cxn>
                <a:cxn ang="0">
                  <a:pos x="T8" y="T9"/>
                </a:cxn>
              </a:cxnLst>
              <a:rect l="0" t="0" r="r" b="b"/>
              <a:pathLst>
                <a:path w="383" h="386">
                  <a:moveTo>
                    <a:pt x="0" y="0"/>
                  </a:moveTo>
                  <a:lnTo>
                    <a:pt x="0" y="0"/>
                  </a:lnTo>
                  <a:lnTo>
                    <a:pt x="383" y="386"/>
                  </a:lnTo>
                  <a:lnTo>
                    <a:pt x="383" y="386"/>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1" name="Freeform 34"/>
            <p:cNvSpPr>
              <a:spLocks/>
            </p:cNvSpPr>
            <p:nvPr/>
          </p:nvSpPr>
          <p:spPr bwMode="auto">
            <a:xfrm>
              <a:off x="5386407" y="3017544"/>
              <a:ext cx="469035" cy="474807"/>
            </a:xfrm>
            <a:custGeom>
              <a:avLst/>
              <a:gdLst>
                <a:gd name="T0" fmla="*/ 0 w 651"/>
                <a:gd name="T1" fmla="*/ 0 h 659"/>
                <a:gd name="T2" fmla="*/ 651 w 651"/>
                <a:gd name="T3" fmla="*/ 657 h 659"/>
                <a:gd name="T4" fmla="*/ 651 w 651"/>
                <a:gd name="T5" fmla="*/ 659 h 659"/>
                <a:gd name="T6" fmla="*/ 0 w 651"/>
                <a:gd name="T7" fmla="*/ 0 h 659"/>
                <a:gd name="T8" fmla="*/ 0 w 651"/>
                <a:gd name="T9" fmla="*/ 0 h 659"/>
              </a:gdLst>
              <a:ahLst/>
              <a:cxnLst>
                <a:cxn ang="0">
                  <a:pos x="T0" y="T1"/>
                </a:cxn>
                <a:cxn ang="0">
                  <a:pos x="T2" y="T3"/>
                </a:cxn>
                <a:cxn ang="0">
                  <a:pos x="T4" y="T5"/>
                </a:cxn>
                <a:cxn ang="0">
                  <a:pos x="T6" y="T7"/>
                </a:cxn>
                <a:cxn ang="0">
                  <a:pos x="T8" y="T9"/>
                </a:cxn>
              </a:cxnLst>
              <a:rect l="0" t="0" r="r" b="b"/>
              <a:pathLst>
                <a:path w="651" h="659">
                  <a:moveTo>
                    <a:pt x="0" y="0"/>
                  </a:moveTo>
                  <a:lnTo>
                    <a:pt x="651" y="657"/>
                  </a:lnTo>
                  <a:lnTo>
                    <a:pt x="651" y="659"/>
                  </a:lnTo>
                  <a:lnTo>
                    <a:pt x="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2" name="Freeform 35"/>
            <p:cNvSpPr>
              <a:spLocks/>
            </p:cNvSpPr>
            <p:nvPr/>
          </p:nvSpPr>
          <p:spPr bwMode="auto">
            <a:xfrm>
              <a:off x="5064578" y="813806"/>
              <a:ext cx="2782454" cy="819727"/>
            </a:xfrm>
            <a:custGeom>
              <a:avLst/>
              <a:gdLst>
                <a:gd name="T0" fmla="*/ 0 w 3856"/>
                <a:gd name="T1" fmla="*/ 0 h 1137"/>
                <a:gd name="T2" fmla="*/ 2731 w 3856"/>
                <a:gd name="T3" fmla="*/ 0 h 1137"/>
                <a:gd name="T4" fmla="*/ 3856 w 3856"/>
                <a:gd name="T5" fmla="*/ 1137 h 1137"/>
                <a:gd name="T6" fmla="*/ 1130 w 3856"/>
                <a:gd name="T7" fmla="*/ 1137 h 1137"/>
                <a:gd name="T8" fmla="*/ 0 w 3856"/>
                <a:gd name="T9" fmla="*/ 0 h 1137"/>
              </a:gdLst>
              <a:ahLst/>
              <a:cxnLst>
                <a:cxn ang="0">
                  <a:pos x="T0" y="T1"/>
                </a:cxn>
                <a:cxn ang="0">
                  <a:pos x="T2" y="T3"/>
                </a:cxn>
                <a:cxn ang="0">
                  <a:pos x="T4" y="T5"/>
                </a:cxn>
                <a:cxn ang="0">
                  <a:pos x="T6" y="T7"/>
                </a:cxn>
                <a:cxn ang="0">
                  <a:pos x="T8" y="T9"/>
                </a:cxn>
              </a:cxnLst>
              <a:rect l="0" t="0" r="r" b="b"/>
              <a:pathLst>
                <a:path w="3856" h="1137">
                  <a:moveTo>
                    <a:pt x="0" y="0"/>
                  </a:moveTo>
                  <a:lnTo>
                    <a:pt x="2731" y="0"/>
                  </a:lnTo>
                  <a:lnTo>
                    <a:pt x="3856" y="1137"/>
                  </a:lnTo>
                  <a:lnTo>
                    <a:pt x="1130" y="1137"/>
                  </a:lnTo>
                  <a:lnTo>
                    <a:pt x="0" y="0"/>
                  </a:lnTo>
                  <a:close/>
                </a:path>
              </a:pathLst>
            </a:custGeom>
            <a:solidFill>
              <a:schemeClr val="accent3">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3" name="Freeform 36"/>
            <p:cNvSpPr>
              <a:spLocks/>
            </p:cNvSpPr>
            <p:nvPr/>
          </p:nvSpPr>
          <p:spPr bwMode="auto">
            <a:xfrm>
              <a:off x="5042930" y="836897"/>
              <a:ext cx="812512" cy="1244023"/>
            </a:xfrm>
            <a:custGeom>
              <a:avLst/>
              <a:gdLst>
                <a:gd name="T0" fmla="*/ 0 w 1127"/>
                <a:gd name="T1" fmla="*/ 0 h 1725"/>
                <a:gd name="T2" fmla="*/ 1127 w 1127"/>
                <a:gd name="T3" fmla="*/ 1135 h 1725"/>
                <a:gd name="T4" fmla="*/ 1127 w 1127"/>
                <a:gd name="T5" fmla="*/ 1725 h 1725"/>
                <a:gd name="T6" fmla="*/ 0 w 1127"/>
                <a:gd name="T7" fmla="*/ 589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5"/>
                  </a:lnTo>
                  <a:lnTo>
                    <a:pt x="1127" y="1725"/>
                  </a:lnTo>
                  <a:lnTo>
                    <a:pt x="0" y="589"/>
                  </a:lnTo>
                  <a:lnTo>
                    <a:pt x="0"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4" name="Freeform 37"/>
            <p:cNvSpPr>
              <a:spLocks/>
            </p:cNvSpPr>
            <p:nvPr/>
          </p:nvSpPr>
          <p:spPr bwMode="auto">
            <a:xfrm>
              <a:off x="5042930" y="1307374"/>
              <a:ext cx="812512" cy="1244023"/>
            </a:xfrm>
            <a:custGeom>
              <a:avLst/>
              <a:gdLst>
                <a:gd name="T0" fmla="*/ 0 w 1127"/>
                <a:gd name="T1" fmla="*/ 0 h 1724"/>
                <a:gd name="T2" fmla="*/ 1127 w 1127"/>
                <a:gd name="T3" fmla="*/ 1134 h 1724"/>
                <a:gd name="T4" fmla="*/ 1127 w 1127"/>
                <a:gd name="T5" fmla="*/ 1724 h 1724"/>
                <a:gd name="T6" fmla="*/ 0 w 1127"/>
                <a:gd name="T7" fmla="*/ 588 h 1724"/>
                <a:gd name="T8" fmla="*/ 0 w 1127"/>
                <a:gd name="T9" fmla="*/ 0 h 1724"/>
              </a:gdLst>
              <a:ahLst/>
              <a:cxnLst>
                <a:cxn ang="0">
                  <a:pos x="T0" y="T1"/>
                </a:cxn>
                <a:cxn ang="0">
                  <a:pos x="T2" y="T3"/>
                </a:cxn>
                <a:cxn ang="0">
                  <a:pos x="T4" y="T5"/>
                </a:cxn>
                <a:cxn ang="0">
                  <a:pos x="T6" y="T7"/>
                </a:cxn>
                <a:cxn ang="0">
                  <a:pos x="T8" y="T9"/>
                </a:cxn>
              </a:cxnLst>
              <a:rect l="0" t="0" r="r" b="b"/>
              <a:pathLst>
                <a:path w="1127" h="1724">
                  <a:moveTo>
                    <a:pt x="0" y="0"/>
                  </a:moveTo>
                  <a:lnTo>
                    <a:pt x="1127" y="1134"/>
                  </a:lnTo>
                  <a:lnTo>
                    <a:pt x="1127" y="1724"/>
                  </a:lnTo>
                  <a:lnTo>
                    <a:pt x="0" y="588"/>
                  </a:lnTo>
                  <a:lnTo>
                    <a:pt x="0"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5" name="Freeform 38"/>
            <p:cNvSpPr>
              <a:spLocks/>
            </p:cNvSpPr>
            <p:nvPr/>
          </p:nvSpPr>
          <p:spPr bwMode="auto">
            <a:xfrm>
              <a:off x="5042930" y="1777851"/>
              <a:ext cx="812512" cy="1244023"/>
            </a:xfrm>
            <a:custGeom>
              <a:avLst/>
              <a:gdLst>
                <a:gd name="T0" fmla="*/ 0 w 1127"/>
                <a:gd name="T1" fmla="*/ 0 h 1725"/>
                <a:gd name="T2" fmla="*/ 1127 w 1127"/>
                <a:gd name="T3" fmla="*/ 1136 h 1725"/>
                <a:gd name="T4" fmla="*/ 1127 w 1127"/>
                <a:gd name="T5" fmla="*/ 1725 h 1725"/>
                <a:gd name="T6" fmla="*/ 0 w 1127"/>
                <a:gd name="T7" fmla="*/ 590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6"/>
                  </a:lnTo>
                  <a:lnTo>
                    <a:pt x="1127" y="1725"/>
                  </a:lnTo>
                  <a:lnTo>
                    <a:pt x="0" y="590"/>
                  </a:lnTo>
                  <a:lnTo>
                    <a:pt x="0"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6" name="Freeform 39"/>
            <p:cNvSpPr>
              <a:spLocks/>
            </p:cNvSpPr>
            <p:nvPr/>
          </p:nvSpPr>
          <p:spPr bwMode="auto">
            <a:xfrm>
              <a:off x="5042930" y="2246885"/>
              <a:ext cx="812512" cy="1245466"/>
            </a:xfrm>
            <a:custGeom>
              <a:avLst/>
              <a:gdLst>
                <a:gd name="T0" fmla="*/ 0 w 1127"/>
                <a:gd name="T1" fmla="*/ 0 h 1725"/>
                <a:gd name="T2" fmla="*/ 1127 w 1127"/>
                <a:gd name="T3" fmla="*/ 1136 h 1725"/>
                <a:gd name="T4" fmla="*/ 1127 w 1127"/>
                <a:gd name="T5" fmla="*/ 1725 h 1725"/>
                <a:gd name="T6" fmla="*/ 0 w 1127"/>
                <a:gd name="T7" fmla="*/ 590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6"/>
                  </a:lnTo>
                  <a:lnTo>
                    <a:pt x="1127" y="1725"/>
                  </a:lnTo>
                  <a:lnTo>
                    <a:pt x="0" y="590"/>
                  </a:lnTo>
                  <a:lnTo>
                    <a:pt x="0"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7" name="Freeform 40"/>
            <p:cNvSpPr>
              <a:spLocks/>
            </p:cNvSpPr>
            <p:nvPr/>
          </p:nvSpPr>
          <p:spPr bwMode="auto">
            <a:xfrm>
              <a:off x="5042930" y="2718806"/>
              <a:ext cx="1121353" cy="1554307"/>
            </a:xfrm>
            <a:custGeom>
              <a:avLst/>
              <a:gdLst>
                <a:gd name="T0" fmla="*/ 0 w 1554"/>
                <a:gd name="T1" fmla="*/ 0 h 2154"/>
                <a:gd name="T2" fmla="*/ 1554 w 1554"/>
                <a:gd name="T3" fmla="*/ 1566 h 2154"/>
                <a:gd name="T4" fmla="*/ 1554 w 1554"/>
                <a:gd name="T5" fmla="*/ 2154 h 2154"/>
                <a:gd name="T6" fmla="*/ 0 w 1554"/>
                <a:gd name="T7" fmla="*/ 590 h 2154"/>
                <a:gd name="T8" fmla="*/ 0 w 1554"/>
                <a:gd name="T9" fmla="*/ 0 h 2154"/>
              </a:gdLst>
              <a:ahLst/>
              <a:cxnLst>
                <a:cxn ang="0">
                  <a:pos x="T0" y="T1"/>
                </a:cxn>
                <a:cxn ang="0">
                  <a:pos x="T2" y="T3"/>
                </a:cxn>
                <a:cxn ang="0">
                  <a:pos x="T4" y="T5"/>
                </a:cxn>
                <a:cxn ang="0">
                  <a:pos x="T6" y="T7"/>
                </a:cxn>
                <a:cxn ang="0">
                  <a:pos x="T8" y="T9"/>
                </a:cxn>
              </a:cxnLst>
              <a:rect l="0" t="0" r="r" b="b"/>
              <a:pathLst>
                <a:path w="1554" h="2154">
                  <a:moveTo>
                    <a:pt x="0" y="0"/>
                  </a:moveTo>
                  <a:lnTo>
                    <a:pt x="1554" y="1566"/>
                  </a:lnTo>
                  <a:lnTo>
                    <a:pt x="1554" y="2154"/>
                  </a:lnTo>
                  <a:lnTo>
                    <a:pt x="0" y="590"/>
                  </a:lnTo>
                  <a:lnTo>
                    <a:pt x="0" y="0"/>
                  </a:lnTo>
                  <a:close/>
                </a:path>
              </a:pathLst>
            </a:custGeom>
            <a:solidFill>
              <a:schemeClr val="accent6">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8" name="TextBox 47"/>
            <p:cNvSpPr txBox="1"/>
            <p:nvPr/>
          </p:nvSpPr>
          <p:spPr>
            <a:xfrm>
              <a:off x="6512262" y="3508889"/>
              <a:ext cx="997527" cy="307777"/>
            </a:xfrm>
            <a:prstGeom prst="rect">
              <a:avLst/>
            </a:prstGeom>
            <a:noFill/>
          </p:spPr>
          <p:txBody>
            <a:bodyPr wrap="square" rtlCol="0">
              <a:spAutoFit/>
            </a:bodyPr>
            <a:lstStyle/>
            <a:p>
              <a:pPr algn="ctr"/>
              <a:r>
                <a:rPr lang="en-US" sz="1400" b="1" dirty="0" err="1"/>
                <a:t>bootfs</a:t>
              </a:r>
              <a:endParaRPr lang="en-US" sz="1400" b="1" dirty="0"/>
            </a:p>
          </p:txBody>
        </p:sp>
        <p:sp>
          <p:nvSpPr>
            <p:cNvPr id="49" name="TextBox 48"/>
            <p:cNvSpPr txBox="1"/>
            <p:nvPr/>
          </p:nvSpPr>
          <p:spPr>
            <a:xfrm>
              <a:off x="6197476" y="3900459"/>
              <a:ext cx="1982931" cy="307777"/>
            </a:xfrm>
            <a:prstGeom prst="rect">
              <a:avLst/>
            </a:prstGeom>
            <a:noFill/>
          </p:spPr>
          <p:txBody>
            <a:bodyPr wrap="square" rtlCol="0">
              <a:spAutoFit/>
            </a:bodyPr>
            <a:lstStyle/>
            <a:p>
              <a:pPr algn="ctr"/>
              <a:r>
                <a:rPr lang="en-US" sz="1400" b="1" dirty="0">
                  <a:solidFill>
                    <a:schemeClr val="bg1"/>
                  </a:solidFill>
                </a:rPr>
                <a:t>kernel</a:t>
              </a:r>
            </a:p>
          </p:txBody>
        </p:sp>
        <p:sp>
          <p:nvSpPr>
            <p:cNvPr id="50" name="TextBox 49"/>
            <p:cNvSpPr txBox="1"/>
            <p:nvPr/>
          </p:nvSpPr>
          <p:spPr>
            <a:xfrm>
              <a:off x="5888634" y="3119805"/>
              <a:ext cx="1982931" cy="307777"/>
            </a:xfrm>
            <a:prstGeom prst="rect">
              <a:avLst/>
            </a:prstGeom>
            <a:noFill/>
          </p:spPr>
          <p:txBody>
            <a:bodyPr wrap="square" rtlCol="0">
              <a:spAutoFit/>
            </a:bodyPr>
            <a:lstStyle/>
            <a:p>
              <a:pPr algn="ctr"/>
              <a:r>
                <a:rPr lang="en-US" sz="1400" b="1" dirty="0">
                  <a:solidFill>
                    <a:schemeClr val="bg1"/>
                  </a:solidFill>
                </a:rPr>
                <a:t>Base image</a:t>
              </a:r>
            </a:p>
          </p:txBody>
        </p:sp>
        <p:sp>
          <p:nvSpPr>
            <p:cNvPr id="51" name="TextBox 50"/>
            <p:cNvSpPr txBox="1"/>
            <p:nvPr/>
          </p:nvSpPr>
          <p:spPr>
            <a:xfrm>
              <a:off x="5888634" y="2660317"/>
              <a:ext cx="1982931" cy="307777"/>
            </a:xfrm>
            <a:prstGeom prst="rect">
              <a:avLst/>
            </a:prstGeom>
            <a:noFill/>
          </p:spPr>
          <p:txBody>
            <a:bodyPr wrap="square" rtlCol="0">
              <a:spAutoFit/>
            </a:bodyPr>
            <a:lstStyle/>
            <a:p>
              <a:pPr algn="ctr"/>
              <a:r>
                <a:rPr lang="en-US" sz="1400" b="1" dirty="0">
                  <a:solidFill>
                    <a:schemeClr val="bg1"/>
                  </a:solidFill>
                </a:rPr>
                <a:t>Image</a:t>
              </a:r>
            </a:p>
          </p:txBody>
        </p:sp>
        <p:sp>
          <p:nvSpPr>
            <p:cNvPr id="52" name="TextBox 51"/>
            <p:cNvSpPr txBox="1"/>
            <p:nvPr/>
          </p:nvSpPr>
          <p:spPr>
            <a:xfrm>
              <a:off x="5888634" y="2188825"/>
              <a:ext cx="1982931" cy="307777"/>
            </a:xfrm>
            <a:prstGeom prst="rect">
              <a:avLst/>
            </a:prstGeom>
            <a:noFill/>
          </p:spPr>
          <p:txBody>
            <a:bodyPr wrap="square" rtlCol="0">
              <a:spAutoFit/>
            </a:bodyPr>
            <a:lstStyle/>
            <a:p>
              <a:pPr algn="ctr"/>
              <a:r>
                <a:rPr lang="en-US" sz="1400" b="1" dirty="0">
                  <a:solidFill>
                    <a:schemeClr val="bg1"/>
                  </a:solidFill>
                </a:rPr>
                <a:t>Image</a:t>
              </a:r>
            </a:p>
          </p:txBody>
        </p:sp>
        <p:sp>
          <p:nvSpPr>
            <p:cNvPr id="53" name="TextBox 52"/>
            <p:cNvSpPr txBox="1"/>
            <p:nvPr/>
          </p:nvSpPr>
          <p:spPr>
            <a:xfrm rot="2714083">
              <a:off x="4466203" y="1300585"/>
              <a:ext cx="1982931" cy="307776"/>
            </a:xfrm>
            <a:prstGeom prst="rect">
              <a:avLst/>
            </a:prstGeom>
            <a:noFill/>
          </p:spPr>
          <p:txBody>
            <a:bodyPr wrap="square" rtlCol="0">
              <a:spAutoFit/>
            </a:bodyPr>
            <a:lstStyle/>
            <a:p>
              <a:pPr algn="ctr"/>
              <a:r>
                <a:rPr lang="en-US" sz="1400" b="1" dirty="0">
                  <a:solidFill>
                    <a:schemeClr val="bg1"/>
                  </a:solidFill>
                </a:rPr>
                <a:t>Writable</a:t>
              </a:r>
            </a:p>
          </p:txBody>
        </p:sp>
        <p:sp>
          <p:nvSpPr>
            <p:cNvPr id="54" name="TextBox 53"/>
            <p:cNvSpPr txBox="1"/>
            <p:nvPr/>
          </p:nvSpPr>
          <p:spPr>
            <a:xfrm>
              <a:off x="5888634" y="1731463"/>
              <a:ext cx="1982931" cy="307777"/>
            </a:xfrm>
            <a:prstGeom prst="rect">
              <a:avLst/>
            </a:prstGeom>
            <a:noFill/>
          </p:spPr>
          <p:txBody>
            <a:bodyPr wrap="square" rtlCol="0">
              <a:spAutoFit/>
            </a:bodyPr>
            <a:lstStyle/>
            <a:p>
              <a:pPr algn="ctr"/>
              <a:r>
                <a:rPr lang="en-US" sz="1400" b="1" dirty="0">
                  <a:solidFill>
                    <a:schemeClr val="bg1"/>
                  </a:solidFill>
                </a:rPr>
                <a:t>Container</a:t>
              </a:r>
            </a:p>
          </p:txBody>
        </p:sp>
        <p:sp>
          <p:nvSpPr>
            <p:cNvPr id="55" name="TextBox 54"/>
            <p:cNvSpPr txBox="1"/>
            <p:nvPr/>
          </p:nvSpPr>
          <p:spPr>
            <a:xfrm rot="2714083">
              <a:off x="4466203" y="1768918"/>
              <a:ext cx="1982931" cy="307776"/>
            </a:xfrm>
            <a:prstGeom prst="rect">
              <a:avLst/>
            </a:prstGeom>
            <a:noFill/>
          </p:spPr>
          <p:txBody>
            <a:bodyPr wrap="square" rtlCol="0">
              <a:spAutoFit/>
            </a:bodyPr>
            <a:lstStyle/>
            <a:p>
              <a:pPr algn="ctr"/>
              <a:r>
                <a:rPr lang="en-US" sz="1400" b="1" dirty="0">
                  <a:solidFill>
                    <a:schemeClr val="bg1"/>
                  </a:solidFill>
                </a:rPr>
                <a:t>add NGINX</a:t>
              </a:r>
            </a:p>
          </p:txBody>
        </p:sp>
        <p:sp>
          <p:nvSpPr>
            <p:cNvPr id="56" name="TextBox 55"/>
            <p:cNvSpPr txBox="1"/>
            <p:nvPr/>
          </p:nvSpPr>
          <p:spPr>
            <a:xfrm rot="2714083">
              <a:off x="4507588" y="2252552"/>
              <a:ext cx="1934363" cy="307776"/>
            </a:xfrm>
            <a:prstGeom prst="rect">
              <a:avLst/>
            </a:prstGeom>
            <a:noFill/>
          </p:spPr>
          <p:txBody>
            <a:bodyPr wrap="square" rtlCol="0">
              <a:spAutoFit/>
            </a:bodyPr>
            <a:lstStyle/>
            <a:p>
              <a:pPr algn="ctr"/>
              <a:r>
                <a:rPr lang="en-US" sz="1400" b="1" dirty="0">
                  <a:solidFill>
                    <a:schemeClr val="bg1"/>
                  </a:solidFill>
                </a:rPr>
                <a:t>add </a:t>
              </a:r>
              <a:r>
                <a:rPr lang="en-US" sz="1400" b="1" dirty="0" err="1">
                  <a:solidFill>
                    <a:schemeClr val="bg1"/>
                  </a:solidFill>
                </a:rPr>
                <a:t>nodejs</a:t>
              </a:r>
              <a:endParaRPr lang="en-US" sz="1400" b="1" dirty="0">
                <a:solidFill>
                  <a:schemeClr val="bg1"/>
                </a:solidFill>
              </a:endParaRPr>
            </a:p>
          </p:txBody>
        </p:sp>
        <p:sp>
          <p:nvSpPr>
            <p:cNvPr id="57" name="TextBox 56"/>
            <p:cNvSpPr txBox="1"/>
            <p:nvPr/>
          </p:nvSpPr>
          <p:spPr>
            <a:xfrm rot="2714083">
              <a:off x="4466203" y="2701509"/>
              <a:ext cx="1982931" cy="307776"/>
            </a:xfrm>
            <a:prstGeom prst="rect">
              <a:avLst/>
            </a:prstGeom>
            <a:noFill/>
          </p:spPr>
          <p:txBody>
            <a:bodyPr wrap="square" rtlCol="0">
              <a:spAutoFit/>
            </a:bodyPr>
            <a:lstStyle/>
            <a:p>
              <a:pPr algn="ctr"/>
              <a:r>
                <a:rPr lang="en-US" sz="1400" b="1" dirty="0">
                  <a:solidFill>
                    <a:schemeClr val="bg1"/>
                  </a:solidFill>
                </a:rPr>
                <a:t>Ubuntu</a:t>
              </a:r>
            </a:p>
          </p:txBody>
        </p:sp>
        <p:sp>
          <p:nvSpPr>
            <p:cNvPr id="17" name="Freeform 16"/>
            <p:cNvSpPr/>
            <p:nvPr/>
          </p:nvSpPr>
          <p:spPr>
            <a:xfrm flipV="1">
              <a:off x="7902936" y="2340817"/>
              <a:ext cx="218180" cy="493356"/>
            </a:xfrm>
            <a:custGeom>
              <a:avLst/>
              <a:gdLst>
                <a:gd name="connsiteX0" fmla="*/ 0 w 241391"/>
                <a:gd name="connsiteY0" fmla="*/ 0 h 545841"/>
                <a:gd name="connsiteX1" fmla="*/ 241391 w 241391"/>
                <a:gd name="connsiteY1" fmla="*/ 0 h 545841"/>
                <a:gd name="connsiteX2" fmla="*/ 241391 w 241391"/>
                <a:gd name="connsiteY2" fmla="*/ 545841 h 545841"/>
                <a:gd name="connsiteX3" fmla="*/ 31486 w 241391"/>
                <a:gd name="connsiteY3" fmla="*/ 545841 h 545841"/>
                <a:gd name="connsiteX4" fmla="*/ 31486 w 241391"/>
                <a:gd name="connsiteY4" fmla="*/ 545841 h 545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91" h="545841">
                  <a:moveTo>
                    <a:pt x="0" y="0"/>
                  </a:moveTo>
                  <a:lnTo>
                    <a:pt x="241391" y="0"/>
                  </a:lnTo>
                  <a:lnTo>
                    <a:pt x="241391" y="545841"/>
                  </a:lnTo>
                  <a:lnTo>
                    <a:pt x="31486" y="545841"/>
                  </a:lnTo>
                  <a:lnTo>
                    <a:pt x="31486" y="545841"/>
                  </a:lnTo>
                </a:path>
              </a:pathLst>
            </a:custGeom>
            <a:ln w="12700" cmpd="sng">
              <a:solidFill>
                <a:schemeClr val="accent2"/>
              </a:solidFill>
              <a:headEnd type="triangl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8114988" y="2254698"/>
              <a:ext cx="997527" cy="646331"/>
            </a:xfrm>
            <a:prstGeom prst="rect">
              <a:avLst/>
            </a:prstGeom>
            <a:noFill/>
          </p:spPr>
          <p:txBody>
            <a:bodyPr wrap="square" rtlCol="0">
              <a:spAutoFit/>
            </a:bodyPr>
            <a:lstStyle/>
            <a:p>
              <a:r>
                <a:rPr lang="en-US" sz="1200" dirty="0">
                  <a:solidFill>
                    <a:schemeClr val="accent2"/>
                  </a:solidFill>
                </a:rPr>
                <a:t>References</a:t>
              </a:r>
            </a:p>
            <a:p>
              <a:r>
                <a:rPr lang="en-US" sz="1200" dirty="0">
                  <a:solidFill>
                    <a:schemeClr val="accent2"/>
                  </a:solidFill>
                </a:rPr>
                <a:t>parent</a:t>
              </a:r>
            </a:p>
            <a:p>
              <a:r>
                <a:rPr lang="en-US" sz="1200" dirty="0">
                  <a:solidFill>
                    <a:schemeClr val="accent2"/>
                  </a:solidFill>
                </a:rPr>
                <a:t>image</a:t>
              </a:r>
            </a:p>
          </p:txBody>
        </p:sp>
      </p:grpSp>
    </p:spTree>
    <p:extLst>
      <p:ext uri="{BB962C8B-B14F-4D97-AF65-F5344CB8AC3E}">
        <p14:creationId xmlns:p14="http://schemas.microsoft.com/office/powerpoint/2010/main" val="190133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registries</a:t>
            </a:r>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A Docker registry stores Docker images</a:t>
            </a:r>
          </a:p>
          <a:p>
            <a:pPr marL="342900" indent="-342900">
              <a:buFont typeface="Arial" panose="020B0604020202020204" pitchFamily="34" charset="0"/>
              <a:buChar char="•"/>
            </a:pPr>
            <a:r>
              <a:rPr lang="en-US" dirty="0"/>
              <a:t>Docker Hub </a:t>
            </a:r>
          </a:p>
          <a:p>
            <a:pPr marL="1085850" lvl="1" indent="-342900">
              <a:buFont typeface="Arial" panose="020B0604020202020204" pitchFamily="34" charset="0"/>
              <a:buChar char="•"/>
            </a:pPr>
            <a:r>
              <a:rPr lang="en-US" dirty="0"/>
              <a:t>Public registry that anyone can use, and Docker is configured to look for images on Docker Hub by default.</a:t>
            </a:r>
          </a:p>
          <a:p>
            <a:pPr lvl="2"/>
            <a:r>
              <a:rPr lang="en-US" dirty="0">
                <a:hlinkClick r:id="rId2"/>
              </a:rPr>
              <a:t>https://hub.docker.com/</a:t>
            </a:r>
            <a:endParaRPr lang="en-US" dirty="0"/>
          </a:p>
          <a:p>
            <a:pPr marL="342900" indent="-342900">
              <a:buFont typeface="Arial" panose="020B0604020202020204" pitchFamily="34" charset="0"/>
              <a:buChar char="•"/>
            </a:pPr>
            <a:r>
              <a:rPr lang="en-US" dirty="0"/>
              <a:t>Amazon EC2 Container Registry (Amazon ECR)</a:t>
            </a:r>
          </a:p>
          <a:p>
            <a:pPr lvl="1"/>
            <a:r>
              <a:rPr lang="en-US" dirty="0"/>
              <a:t>Fully managed Docker container registry</a:t>
            </a:r>
          </a:p>
          <a:p>
            <a:pPr lvl="1"/>
            <a:r>
              <a:rPr lang="en-US" dirty="0"/>
              <a:t>Makes it easy for developers to store, manage, and deploy container images</a:t>
            </a:r>
          </a:p>
        </p:txBody>
      </p:sp>
    </p:spTree>
    <p:extLst>
      <p:ext uri="{BB962C8B-B14F-4D97-AF65-F5344CB8AC3E}">
        <p14:creationId xmlns:p14="http://schemas.microsoft.com/office/powerpoint/2010/main" val="348916548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a:t>
            </a:r>
          </a:p>
        </p:txBody>
      </p:sp>
      <p:sp>
        <p:nvSpPr>
          <p:cNvPr id="3" name="Text Placeholder 2"/>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a:t>To build your own image, you create a </a:t>
            </a:r>
            <a:r>
              <a:rPr lang="en-US" i="1" dirty="0"/>
              <a:t>Dockerfile</a:t>
            </a:r>
            <a:r>
              <a:rPr lang="en-US" dirty="0"/>
              <a:t> with a simple syntax for defining the steps needed to create the image and run it. </a:t>
            </a:r>
          </a:p>
          <a:p>
            <a:pPr lvl="1"/>
            <a:r>
              <a:rPr lang="en-US" dirty="0"/>
              <a:t>Certain instructions in a </a:t>
            </a:r>
            <a:r>
              <a:rPr lang="en-US" dirty="0" err="1"/>
              <a:t>Dockerfile</a:t>
            </a:r>
            <a:r>
              <a:rPr lang="en-US" dirty="0"/>
              <a:t> create a layer in the image. </a:t>
            </a:r>
          </a:p>
          <a:p>
            <a:pPr lvl="1"/>
            <a:r>
              <a:rPr lang="en-US" dirty="0"/>
              <a:t>When you change the Dockerfile and rebuild the image, only those layers which have changed are rebuilt. </a:t>
            </a:r>
          </a:p>
          <a:p>
            <a:pPr lvl="1"/>
            <a:r>
              <a:rPr lang="en-US" dirty="0"/>
              <a:t>This is part of what makes images so lightweight, small, and fast, when compared to other virtualization technologies.</a:t>
            </a:r>
          </a:p>
          <a:p>
            <a:pPr marL="342900" indent="-342900">
              <a:buFont typeface="Arial" panose="020B0604020202020204" pitchFamily="34" charset="0"/>
              <a:buChar char="•"/>
            </a:pPr>
            <a:r>
              <a:rPr lang="en-US" dirty="0"/>
              <a:t>Creating Effective Images, </a:t>
            </a:r>
            <a:r>
              <a:rPr lang="en-US" dirty="0">
                <a:hlinkClick r:id="rId3"/>
              </a:rPr>
              <a:t>video</a:t>
            </a:r>
            <a:r>
              <a:rPr lang="en-US" dirty="0"/>
              <a:t>, </a:t>
            </a:r>
            <a:r>
              <a:rPr lang="en-US" dirty="0">
                <a:hlinkClick r:id="rId4"/>
              </a:rPr>
              <a:t>slides</a:t>
            </a:r>
            <a:br>
              <a:rPr lang="en-US" dirty="0"/>
            </a:br>
            <a:endParaRPr lang="en-US" dirty="0"/>
          </a:p>
        </p:txBody>
      </p:sp>
    </p:spTree>
    <p:extLst>
      <p:ext uri="{BB962C8B-B14F-4D97-AF65-F5344CB8AC3E}">
        <p14:creationId xmlns:p14="http://schemas.microsoft.com/office/powerpoint/2010/main" val="160445231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58B6-3798-F84F-8D88-4DB14F8BDDCB}"/>
              </a:ext>
            </a:extLst>
          </p:cNvPr>
          <p:cNvSpPr>
            <a:spLocks noGrp="1"/>
          </p:cNvSpPr>
          <p:nvPr>
            <p:ph type="title"/>
          </p:nvPr>
        </p:nvSpPr>
        <p:spPr/>
        <p:txBody>
          <a:bodyPr/>
          <a:lstStyle/>
          <a:p>
            <a:r>
              <a:rPr lang="en-US" dirty="0"/>
              <a:t>Docker Image Layers</a:t>
            </a:r>
          </a:p>
        </p:txBody>
      </p:sp>
      <p:sp>
        <p:nvSpPr>
          <p:cNvPr id="3" name="Content Placeholder 2">
            <a:extLst>
              <a:ext uri="{FF2B5EF4-FFF2-40B4-BE49-F238E27FC236}">
                <a16:creationId xmlns:a16="http://schemas.microsoft.com/office/drawing/2014/main" id="{FE96D51C-C931-C847-8838-67CF6325BFDA}"/>
              </a:ext>
            </a:extLst>
          </p:cNvPr>
          <p:cNvSpPr>
            <a:spLocks noGrp="1"/>
          </p:cNvSpPr>
          <p:nvPr>
            <p:ph idx="1"/>
          </p:nvPr>
        </p:nvSpPr>
        <p:spPr>
          <a:xfrm>
            <a:off x="340592" y="1009332"/>
            <a:ext cx="4490026" cy="3553926"/>
          </a:xfrm>
        </p:spPr>
        <p:txBody>
          <a:bodyPr/>
          <a:lstStyle/>
          <a:p>
            <a:r>
              <a:rPr lang="en-GB" dirty="0"/>
              <a:t>Each layer represents an instruction in the image’s </a:t>
            </a:r>
            <a:r>
              <a:rPr lang="en-GB" dirty="0" err="1"/>
              <a:t>Dockerfile</a:t>
            </a:r>
            <a:endParaRPr lang="en-GB" dirty="0"/>
          </a:p>
          <a:p>
            <a:r>
              <a:rPr lang="en-GB" dirty="0"/>
              <a:t>Each layer except the top one is read-only</a:t>
            </a:r>
          </a:p>
          <a:p>
            <a:r>
              <a:rPr lang="en-GB" dirty="0"/>
              <a:t>Last layer specifies what command to run within the container</a:t>
            </a:r>
            <a:endParaRPr lang="en-US" dirty="0"/>
          </a:p>
        </p:txBody>
      </p:sp>
      <p:sp>
        <p:nvSpPr>
          <p:cNvPr id="4" name="Rectangle 3">
            <a:extLst>
              <a:ext uri="{FF2B5EF4-FFF2-40B4-BE49-F238E27FC236}">
                <a16:creationId xmlns:a16="http://schemas.microsoft.com/office/drawing/2014/main" id="{A4658792-EAF2-BD43-88E8-0F40B54CA15C}"/>
              </a:ext>
            </a:extLst>
          </p:cNvPr>
          <p:cNvSpPr/>
          <p:nvPr/>
        </p:nvSpPr>
        <p:spPr>
          <a:xfrm>
            <a:off x="4830618" y="1422400"/>
            <a:ext cx="3574473" cy="298334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9389D64C-EDD9-1D49-9112-421EA94907E7}"/>
              </a:ext>
            </a:extLst>
          </p:cNvPr>
          <p:cNvSpPr/>
          <p:nvPr/>
        </p:nvSpPr>
        <p:spPr>
          <a:xfrm>
            <a:off x="4956081" y="3685060"/>
            <a:ext cx="3319701" cy="544946"/>
          </a:xfrm>
          <a:prstGeom prst="round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018AB17-3467-D240-B689-B9F9CD24BFF5}"/>
              </a:ext>
            </a:extLst>
          </p:cNvPr>
          <p:cNvSpPr/>
          <p:nvPr/>
        </p:nvSpPr>
        <p:spPr>
          <a:xfrm>
            <a:off x="4956081" y="2982850"/>
            <a:ext cx="3319701" cy="544946"/>
          </a:xfrm>
          <a:prstGeom prst="round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B5CA8DE6-56B2-3F42-95EF-AE69E3099C53}"/>
              </a:ext>
            </a:extLst>
          </p:cNvPr>
          <p:cNvSpPr/>
          <p:nvPr/>
        </p:nvSpPr>
        <p:spPr>
          <a:xfrm>
            <a:off x="4956081" y="2280640"/>
            <a:ext cx="3319701" cy="544946"/>
          </a:xfrm>
          <a:prstGeom prst="round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387CC05E-FCBD-2B46-AFB7-C274907B9E66}"/>
              </a:ext>
            </a:extLst>
          </p:cNvPr>
          <p:cNvSpPr/>
          <p:nvPr/>
        </p:nvSpPr>
        <p:spPr>
          <a:xfrm>
            <a:off x="4956081" y="1579047"/>
            <a:ext cx="3319701" cy="544946"/>
          </a:xfrm>
          <a:prstGeom prst="round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ight Brace 8">
            <a:extLst>
              <a:ext uri="{FF2B5EF4-FFF2-40B4-BE49-F238E27FC236}">
                <a16:creationId xmlns:a16="http://schemas.microsoft.com/office/drawing/2014/main" id="{BE07AD25-C07D-6F41-87F9-B627F0E42C18}"/>
              </a:ext>
            </a:extLst>
          </p:cNvPr>
          <p:cNvSpPr/>
          <p:nvPr/>
        </p:nvSpPr>
        <p:spPr>
          <a:xfrm>
            <a:off x="8542093" y="1579046"/>
            <a:ext cx="103143" cy="26509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8F07092-4195-EE4E-8DE7-86D984998728}"/>
              </a:ext>
            </a:extLst>
          </p:cNvPr>
          <p:cNvSpPr txBox="1"/>
          <p:nvPr/>
        </p:nvSpPr>
        <p:spPr>
          <a:xfrm rot="5400000">
            <a:off x="7792118" y="2766025"/>
            <a:ext cx="1983235" cy="276999"/>
          </a:xfrm>
          <a:prstGeom prst="rect">
            <a:avLst/>
          </a:prstGeom>
          <a:noFill/>
        </p:spPr>
        <p:txBody>
          <a:bodyPr wrap="none" rtlCol="0">
            <a:spAutoFit/>
          </a:bodyPr>
          <a:lstStyle/>
          <a:p>
            <a:r>
              <a:rPr lang="en-US" sz="1200" dirty="0">
                <a:solidFill>
                  <a:schemeClr val="accent1"/>
                </a:solidFill>
              </a:rPr>
              <a:t>Image Layers – Read-only</a:t>
            </a:r>
          </a:p>
        </p:txBody>
      </p:sp>
      <p:sp>
        <p:nvSpPr>
          <p:cNvPr id="11" name="Rounded Rectangle 10">
            <a:extLst>
              <a:ext uri="{FF2B5EF4-FFF2-40B4-BE49-F238E27FC236}">
                <a16:creationId xmlns:a16="http://schemas.microsoft.com/office/drawing/2014/main" id="{F35AABE0-1BB4-A745-9936-D61AB3FA78B9}"/>
              </a:ext>
            </a:extLst>
          </p:cNvPr>
          <p:cNvSpPr/>
          <p:nvPr/>
        </p:nvSpPr>
        <p:spPr>
          <a:xfrm>
            <a:off x="4956080" y="817324"/>
            <a:ext cx="3319701" cy="350487"/>
          </a:xfrm>
          <a:prstGeom prst="round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A541216-C98B-504C-A48F-3A5598B0AD46}"/>
              </a:ext>
            </a:extLst>
          </p:cNvPr>
          <p:cNvSpPr txBox="1"/>
          <p:nvPr/>
        </p:nvSpPr>
        <p:spPr>
          <a:xfrm>
            <a:off x="5522521" y="854067"/>
            <a:ext cx="2186817" cy="276999"/>
          </a:xfrm>
          <a:prstGeom prst="rect">
            <a:avLst/>
          </a:prstGeom>
          <a:noFill/>
        </p:spPr>
        <p:txBody>
          <a:bodyPr wrap="none" rtlCol="0">
            <a:spAutoFit/>
          </a:bodyPr>
          <a:lstStyle/>
          <a:p>
            <a:r>
              <a:rPr lang="en-US" sz="1200" dirty="0">
                <a:solidFill>
                  <a:schemeClr val="accent1"/>
                </a:solidFill>
              </a:rPr>
              <a:t>Container Layer – Read-write</a:t>
            </a:r>
          </a:p>
        </p:txBody>
      </p:sp>
      <p:cxnSp>
        <p:nvCxnSpPr>
          <p:cNvPr id="14" name="Straight Arrow Connector 13">
            <a:extLst>
              <a:ext uri="{FF2B5EF4-FFF2-40B4-BE49-F238E27FC236}">
                <a16:creationId xmlns:a16="http://schemas.microsoft.com/office/drawing/2014/main" id="{A0F4FB05-17FC-DE40-8DE5-09FA1FD5A4A5}"/>
              </a:ext>
            </a:extLst>
          </p:cNvPr>
          <p:cNvCxnSpPr/>
          <p:nvPr/>
        </p:nvCxnSpPr>
        <p:spPr>
          <a:xfrm>
            <a:off x="5421745" y="1204554"/>
            <a:ext cx="0" cy="1987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FB178AF-34DD-F44F-B1B1-546D57586478}"/>
              </a:ext>
            </a:extLst>
          </p:cNvPr>
          <p:cNvCxnSpPr/>
          <p:nvPr/>
        </p:nvCxnSpPr>
        <p:spPr>
          <a:xfrm>
            <a:off x="6063673" y="1204554"/>
            <a:ext cx="0" cy="1987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A7DCF6D-8178-0A44-A8E4-F7925E20D9DB}"/>
              </a:ext>
            </a:extLst>
          </p:cNvPr>
          <p:cNvCxnSpPr/>
          <p:nvPr/>
        </p:nvCxnSpPr>
        <p:spPr>
          <a:xfrm>
            <a:off x="6936509" y="1204554"/>
            <a:ext cx="0" cy="1987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6A84A47-8055-DC45-8193-6FE58B0133C5}"/>
              </a:ext>
            </a:extLst>
          </p:cNvPr>
          <p:cNvCxnSpPr/>
          <p:nvPr/>
        </p:nvCxnSpPr>
        <p:spPr>
          <a:xfrm>
            <a:off x="7709338" y="1204554"/>
            <a:ext cx="0" cy="1987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91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a:xfrm>
            <a:off x="28622" y="908094"/>
            <a:ext cx="8205304" cy="3553926"/>
          </a:xfrm>
        </p:spPr>
        <p:txBody>
          <a:bodyPr>
            <a:normAutofit/>
          </a:bodyPr>
          <a:lstStyle/>
          <a:p>
            <a:pPr marL="342900" indent="-342900">
              <a:spcBef>
                <a:spcPts val="0"/>
              </a:spcBef>
              <a:buFont typeface="Arial" panose="020B0604020202020204" pitchFamily="34" charset="0"/>
              <a:buChar char="•"/>
            </a:pPr>
            <a:r>
              <a:rPr lang="en-US" sz="2000" dirty="0"/>
              <a:t>Different application stacks</a:t>
            </a:r>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a:t>Different hardware deployment </a:t>
            </a:r>
            <a:br>
              <a:rPr lang="en-US" sz="2000" dirty="0"/>
            </a:br>
            <a:r>
              <a:rPr lang="en-US" sz="2000" dirty="0"/>
              <a:t>environments</a:t>
            </a:r>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a:t>How to run all applications </a:t>
            </a:r>
            <a:br>
              <a:rPr lang="en-US" sz="2000" dirty="0"/>
            </a:br>
            <a:r>
              <a:rPr lang="en-US" sz="2000" dirty="0"/>
              <a:t>across different environments?</a:t>
            </a:r>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a:t>How to easily migrate from one </a:t>
            </a:r>
            <a:br>
              <a:rPr lang="en-US" sz="2000" dirty="0"/>
            </a:br>
            <a:r>
              <a:rPr lang="en-US" sz="2000" dirty="0"/>
              <a:t>environment to another?</a:t>
            </a:r>
          </a:p>
        </p:txBody>
      </p:sp>
      <p:graphicFrame>
        <p:nvGraphicFramePr>
          <p:cNvPr id="5" name="Table 4"/>
          <p:cNvGraphicFramePr>
            <a:graphicFrameLocks noGrp="1"/>
          </p:cNvGraphicFramePr>
          <p:nvPr>
            <p:extLst/>
          </p:nvPr>
        </p:nvGraphicFramePr>
        <p:xfrm>
          <a:off x="4479375" y="660675"/>
          <a:ext cx="4463288" cy="3360429"/>
        </p:xfrm>
        <a:graphic>
          <a:graphicData uri="http://schemas.openxmlformats.org/drawingml/2006/table">
            <a:tbl>
              <a:tblPr firstRow="1" bandRow="1">
                <a:tableStyleId>{5C22544A-7EE6-4342-B048-85BDC9FD1C3A}</a:tableStyleId>
              </a:tblPr>
              <a:tblGrid>
                <a:gridCol w="645434">
                  <a:extLst>
                    <a:ext uri="{9D8B030D-6E8A-4147-A177-3AD203B41FA5}">
                      <a16:colId xmlns:a16="http://schemas.microsoft.com/office/drawing/2014/main" val="20000"/>
                    </a:ext>
                  </a:extLst>
                </a:gridCol>
                <a:gridCol w="609333">
                  <a:extLst>
                    <a:ext uri="{9D8B030D-6E8A-4147-A177-3AD203B41FA5}">
                      <a16:colId xmlns:a16="http://schemas.microsoft.com/office/drawing/2014/main" val="20001"/>
                    </a:ext>
                  </a:extLst>
                </a:gridCol>
                <a:gridCol w="448982">
                  <a:extLst>
                    <a:ext uri="{9D8B030D-6E8A-4147-A177-3AD203B41FA5}">
                      <a16:colId xmlns:a16="http://schemas.microsoft.com/office/drawing/2014/main" val="20002"/>
                    </a:ext>
                  </a:extLst>
                </a:gridCol>
                <a:gridCol w="493880">
                  <a:extLst>
                    <a:ext uri="{9D8B030D-6E8A-4147-A177-3AD203B41FA5}">
                      <a16:colId xmlns:a16="http://schemas.microsoft.com/office/drawing/2014/main" val="20003"/>
                    </a:ext>
                  </a:extLst>
                </a:gridCol>
                <a:gridCol w="500294">
                  <a:extLst>
                    <a:ext uri="{9D8B030D-6E8A-4147-A177-3AD203B41FA5}">
                      <a16:colId xmlns:a16="http://schemas.microsoft.com/office/drawing/2014/main" val="20004"/>
                    </a:ext>
                  </a:extLst>
                </a:gridCol>
                <a:gridCol w="429740">
                  <a:extLst>
                    <a:ext uri="{9D8B030D-6E8A-4147-A177-3AD203B41FA5}">
                      <a16:colId xmlns:a16="http://schemas.microsoft.com/office/drawing/2014/main" val="20005"/>
                    </a:ext>
                  </a:extLst>
                </a:gridCol>
                <a:gridCol w="737614">
                  <a:extLst>
                    <a:ext uri="{9D8B030D-6E8A-4147-A177-3AD203B41FA5}">
                      <a16:colId xmlns:a16="http://schemas.microsoft.com/office/drawing/2014/main" val="20006"/>
                    </a:ext>
                  </a:extLst>
                </a:gridCol>
                <a:gridCol w="598011">
                  <a:extLst>
                    <a:ext uri="{9D8B030D-6E8A-4147-A177-3AD203B41FA5}">
                      <a16:colId xmlns:a16="http://schemas.microsoft.com/office/drawing/2014/main" val="20007"/>
                    </a:ext>
                  </a:extLst>
                </a:gridCol>
              </a:tblGrid>
              <a:tr h="492177">
                <a:tc>
                  <a:txBody>
                    <a:bodyPr/>
                    <a:lstStyle/>
                    <a:p>
                      <a:pPr>
                        <a:lnSpc>
                          <a:spcPct val="90000"/>
                        </a:lnSpc>
                      </a:pPr>
                      <a:r>
                        <a:rPr lang="en-US" sz="800" b="1" dirty="0">
                          <a:solidFill>
                            <a:schemeClr val="bg1"/>
                          </a:solidFill>
                        </a:rPr>
                        <a:t>Static </a:t>
                      </a:r>
                    </a:p>
                    <a:p>
                      <a:pPr>
                        <a:lnSpc>
                          <a:spcPct val="90000"/>
                        </a:lnSpc>
                      </a:pPr>
                      <a:r>
                        <a:rPr lang="en-US" sz="800" b="1" dirty="0">
                          <a:solidFill>
                            <a:schemeClr val="bg1"/>
                          </a:solidFill>
                        </a:rPr>
                        <a:t>website</a:t>
                      </a:r>
                    </a:p>
                  </a:txBody>
                  <a:tcPr marL="45720" marR="0" anchor="ctr">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endParaRPr lang="en-US" sz="1100" b="1" dirty="0">
                        <a:solidFill>
                          <a:schemeClr val="bg1"/>
                        </a:solidFill>
                      </a:endParaRPr>
                    </a:p>
                  </a:txBody>
                  <a:tcPr anchor="ct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8042">
                <a:tc>
                  <a:txBody>
                    <a:bodyPr/>
                    <a:lstStyle/>
                    <a:p>
                      <a:pPr>
                        <a:lnSpc>
                          <a:spcPct val="90000"/>
                        </a:lnSpc>
                      </a:pPr>
                      <a:r>
                        <a:rPr lang="en-US" sz="800" b="1" dirty="0">
                          <a:solidFill>
                            <a:schemeClr val="bg1"/>
                          </a:solidFill>
                        </a:rPr>
                        <a:t>Web </a:t>
                      </a:r>
                      <a:br>
                        <a:rPr lang="en-US" sz="800" b="1" dirty="0">
                          <a:solidFill>
                            <a:schemeClr val="bg1"/>
                          </a:solidFill>
                        </a:rPr>
                      </a:br>
                      <a:r>
                        <a:rPr lang="en-US" sz="800" b="1" dirty="0">
                          <a:solidFill>
                            <a:schemeClr val="bg1"/>
                          </a:solidFill>
                        </a:rPr>
                        <a:t>fronted</a:t>
                      </a:r>
                    </a:p>
                  </a:txBody>
                  <a:tcPr marL="45720" marR="0" anchor="ctr">
                    <a:lnT w="12700" cap="flat" cmpd="sng" algn="ctr">
                      <a:solidFill>
                        <a:schemeClr val="bg1"/>
                      </a:solidFill>
                      <a:prstDash val="solid"/>
                      <a:round/>
                      <a:headEnd type="none" w="med" len="med"/>
                      <a:tailEnd type="none" w="med" len="med"/>
                    </a:lnT>
                    <a:solidFill>
                      <a:schemeClr val="accent3">
                        <a:lumMod val="60000"/>
                        <a:lumOff val="40000"/>
                      </a:schemeClr>
                    </a:solidFill>
                  </a:tcPr>
                </a:tc>
                <a:tc>
                  <a:txBody>
                    <a:bodyPr/>
                    <a:lstStyle/>
                    <a:p>
                      <a:endParaRPr lang="en-US" sz="1100" b="1"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8042">
                <a:tc>
                  <a:txBody>
                    <a:bodyPr/>
                    <a:lstStyle/>
                    <a:p>
                      <a:pPr>
                        <a:lnSpc>
                          <a:spcPct val="90000"/>
                        </a:lnSpc>
                      </a:pPr>
                      <a:r>
                        <a:rPr lang="en-US" sz="800" b="1" dirty="0">
                          <a:solidFill>
                            <a:schemeClr val="bg1"/>
                          </a:solidFill>
                        </a:rPr>
                        <a:t>Background workers</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8042">
                <a:tc>
                  <a:txBody>
                    <a:bodyPr/>
                    <a:lstStyle/>
                    <a:p>
                      <a:pPr>
                        <a:lnSpc>
                          <a:spcPct val="90000"/>
                        </a:lnSpc>
                      </a:pPr>
                      <a:r>
                        <a:rPr lang="en-US" sz="800" b="1" dirty="0">
                          <a:solidFill>
                            <a:schemeClr val="bg1"/>
                          </a:solidFill>
                        </a:rPr>
                        <a:t>User</a:t>
                      </a:r>
                      <a:r>
                        <a:rPr lang="en-US" sz="800" b="1" baseline="0" dirty="0">
                          <a:solidFill>
                            <a:schemeClr val="bg1"/>
                          </a:solidFill>
                        </a:rPr>
                        <a:t> DB</a:t>
                      </a:r>
                      <a:endParaRPr lang="en-US" sz="800" b="1" dirty="0">
                        <a:solidFill>
                          <a:schemeClr val="bg1"/>
                        </a:solidFill>
                      </a:endParaRP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8042">
                <a:tc>
                  <a:txBody>
                    <a:bodyPr/>
                    <a:lstStyle/>
                    <a:p>
                      <a:pPr>
                        <a:lnSpc>
                          <a:spcPct val="90000"/>
                        </a:lnSpc>
                      </a:pPr>
                      <a:r>
                        <a:rPr lang="en-US" sz="800" b="1" dirty="0">
                          <a:solidFill>
                            <a:schemeClr val="bg1"/>
                          </a:solidFill>
                        </a:rPr>
                        <a:t>Analytics </a:t>
                      </a:r>
                    </a:p>
                    <a:p>
                      <a:pPr>
                        <a:lnSpc>
                          <a:spcPct val="90000"/>
                        </a:lnSpc>
                      </a:pPr>
                      <a:r>
                        <a:rPr lang="en-US" sz="800" b="1" dirty="0">
                          <a:solidFill>
                            <a:schemeClr val="bg1"/>
                          </a:solidFill>
                        </a:rPr>
                        <a:t>DB</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78042">
                <a:tc>
                  <a:txBody>
                    <a:bodyPr/>
                    <a:lstStyle/>
                    <a:p>
                      <a:pPr>
                        <a:lnSpc>
                          <a:spcPct val="90000"/>
                        </a:lnSpc>
                      </a:pPr>
                      <a:r>
                        <a:rPr lang="en-US" sz="800" b="1" dirty="0">
                          <a:solidFill>
                            <a:schemeClr val="bg1"/>
                          </a:solidFill>
                        </a:rPr>
                        <a:t>Queue</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r h="478042">
                <a:tc>
                  <a:txBody>
                    <a:bodyPr/>
                    <a:lstStyle/>
                    <a:p>
                      <a:endParaRPr lang="en-US" sz="600" b="0" dirty="0">
                        <a:solidFill>
                          <a:schemeClr val="bg1"/>
                        </a:solidFill>
                      </a:endParaRPr>
                    </a:p>
                  </a:txBody>
                  <a:tcPr marL="45720" marR="45720" anchor="ctr">
                    <a:noFill/>
                  </a:tcPr>
                </a:tc>
                <a:tc>
                  <a:txBody>
                    <a:bodyPr/>
                    <a:lstStyle/>
                    <a:p>
                      <a:pPr algn="ctr"/>
                      <a:r>
                        <a:rPr lang="en-US" sz="800" b="0">
                          <a:solidFill>
                            <a:schemeClr val="bg1"/>
                          </a:solidFill>
                        </a:rPr>
                        <a:t>Dev VM</a:t>
                      </a:r>
                      <a:endParaRPr lang="en-US" sz="800" b="0" dirty="0">
                        <a:solidFill>
                          <a:schemeClr val="bg1"/>
                        </a:solidFill>
                      </a:endParaRPr>
                    </a:p>
                  </a:txBody>
                  <a:tcPr marL="45720" marR="45720" anchor="ctr">
                    <a:solidFill>
                      <a:srgbClr val="49A8F2"/>
                    </a:solidFill>
                  </a:tcPr>
                </a:tc>
                <a:tc>
                  <a:txBody>
                    <a:bodyPr/>
                    <a:lstStyle/>
                    <a:p>
                      <a:pPr algn="ctr"/>
                      <a:r>
                        <a:rPr lang="en-US" sz="800" b="0" dirty="0">
                          <a:solidFill>
                            <a:schemeClr val="bg1"/>
                          </a:solidFill>
                        </a:rPr>
                        <a:t>QA Server</a:t>
                      </a:r>
                    </a:p>
                  </a:txBody>
                  <a:tcPr marL="45720" marR="45720" anchor="ctr">
                    <a:solidFill>
                      <a:srgbClr val="49A8F2"/>
                    </a:solidFill>
                  </a:tcPr>
                </a:tc>
                <a:tc>
                  <a:txBody>
                    <a:bodyPr/>
                    <a:lstStyle/>
                    <a:p>
                      <a:pPr algn="ctr"/>
                      <a:r>
                        <a:rPr lang="en-US" sz="800" b="0" dirty="0">
                          <a:solidFill>
                            <a:schemeClr val="bg1"/>
                          </a:solidFill>
                        </a:rPr>
                        <a:t>Single Prod Server</a:t>
                      </a:r>
                    </a:p>
                  </a:txBody>
                  <a:tcPr marL="45720" marR="45720" anchor="ctr">
                    <a:solidFill>
                      <a:srgbClr val="49A8F2"/>
                    </a:solidFill>
                  </a:tcPr>
                </a:tc>
                <a:tc>
                  <a:txBody>
                    <a:bodyPr/>
                    <a:lstStyle/>
                    <a:p>
                      <a:pPr algn="ctr"/>
                      <a:r>
                        <a:rPr lang="en-US" sz="800" b="0" dirty="0">
                          <a:solidFill>
                            <a:schemeClr val="bg1"/>
                          </a:solidFill>
                        </a:rPr>
                        <a:t>Onsite Cluster</a:t>
                      </a:r>
                    </a:p>
                  </a:txBody>
                  <a:tcPr marL="45720" marR="45720" anchor="ctr">
                    <a:solidFill>
                      <a:srgbClr val="49A8F2"/>
                    </a:solidFill>
                  </a:tcPr>
                </a:tc>
                <a:tc>
                  <a:txBody>
                    <a:bodyPr/>
                    <a:lstStyle/>
                    <a:p>
                      <a:pPr algn="ctr"/>
                      <a:r>
                        <a:rPr lang="en-US" sz="800" b="0" dirty="0">
                          <a:solidFill>
                            <a:schemeClr val="bg1"/>
                          </a:solidFill>
                        </a:rPr>
                        <a:t>Public Cloud</a:t>
                      </a:r>
                    </a:p>
                  </a:txBody>
                  <a:tcPr marL="45720" marR="45720" anchor="ctr">
                    <a:solidFill>
                      <a:srgbClr val="49A8F2"/>
                    </a:solidFill>
                  </a:tcPr>
                </a:tc>
                <a:tc>
                  <a:txBody>
                    <a:bodyPr/>
                    <a:lstStyle/>
                    <a:p>
                      <a:pPr algn="ctr"/>
                      <a:r>
                        <a:rPr lang="en-US" sz="800" b="0" dirty="0">
                          <a:solidFill>
                            <a:schemeClr val="bg1"/>
                          </a:solidFill>
                        </a:rPr>
                        <a:t>Contributor’s laptop</a:t>
                      </a:r>
                    </a:p>
                  </a:txBody>
                  <a:tcPr marL="45720" marR="45720" anchor="ctr">
                    <a:solidFill>
                      <a:srgbClr val="49A8F2"/>
                    </a:solidFill>
                  </a:tcPr>
                </a:tc>
                <a:tc>
                  <a:txBody>
                    <a:bodyPr/>
                    <a:lstStyle/>
                    <a:p>
                      <a:pPr algn="ctr"/>
                      <a:r>
                        <a:rPr lang="en-US" sz="800" b="0" dirty="0">
                          <a:solidFill>
                            <a:schemeClr val="bg1"/>
                          </a:solidFill>
                        </a:rPr>
                        <a:t>Customer Servers</a:t>
                      </a:r>
                    </a:p>
                  </a:txBody>
                  <a:tcPr marL="45720" marR="45720" anchor="ctr">
                    <a:solidFill>
                      <a:srgbClr val="49A8F2"/>
                    </a:solidFill>
                  </a:tcPr>
                </a:tc>
                <a:extLst>
                  <a:ext uri="{0D108BD9-81ED-4DB2-BD59-A6C34878D82A}">
                    <a16:rowId xmlns:a16="http://schemas.microsoft.com/office/drawing/2014/main" val="10006"/>
                  </a:ext>
                </a:extLst>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93981" y="4113819"/>
            <a:ext cx="449439" cy="44943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38789" y="4113819"/>
            <a:ext cx="449439" cy="449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13042" y="4113819"/>
            <a:ext cx="449439" cy="44943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06539" y="4113819"/>
            <a:ext cx="449439" cy="44943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187207" y="4113819"/>
            <a:ext cx="449439" cy="449439"/>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757670" y="4113819"/>
            <a:ext cx="449439" cy="449439"/>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437176" y="4113819"/>
            <a:ext cx="449439" cy="449439"/>
          </a:xfrm>
          <a:prstGeom prst="rect">
            <a:avLst/>
          </a:prstGeom>
        </p:spPr>
      </p:pic>
      <p:pic>
        <p:nvPicPr>
          <p:cNvPr id="13" name="Picture 12"/>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773217"/>
            <a:ext cx="274320" cy="274320"/>
          </a:xfrm>
          <a:prstGeom prst="rect">
            <a:avLst/>
          </a:prstGeom>
        </p:spPr>
      </p:pic>
      <p:pic>
        <p:nvPicPr>
          <p:cNvPr id="14" name="Picture 13"/>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773217"/>
            <a:ext cx="274320" cy="274320"/>
          </a:xfrm>
          <a:prstGeom prst="rect">
            <a:avLst/>
          </a:prstGeom>
        </p:spPr>
      </p:pic>
      <p:pic>
        <p:nvPicPr>
          <p:cNvPr id="15" name="Picture 14"/>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773217"/>
            <a:ext cx="274320" cy="274320"/>
          </a:xfrm>
          <a:prstGeom prst="rect">
            <a:avLst/>
          </a:prstGeom>
        </p:spPr>
      </p:pic>
      <p:pic>
        <p:nvPicPr>
          <p:cNvPr id="16" name="Picture 15"/>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773217"/>
            <a:ext cx="274320" cy="274320"/>
          </a:xfrm>
          <a:prstGeom prst="rect">
            <a:avLst/>
          </a:prstGeom>
        </p:spPr>
      </p:pic>
      <p:pic>
        <p:nvPicPr>
          <p:cNvPr id="17" name="Picture 16"/>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773217"/>
            <a:ext cx="274320" cy="274320"/>
          </a:xfrm>
          <a:prstGeom prst="rect">
            <a:avLst/>
          </a:prstGeom>
        </p:spPr>
      </p:pic>
      <p:pic>
        <p:nvPicPr>
          <p:cNvPr id="18" name="Picture 17"/>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773217"/>
            <a:ext cx="274320" cy="274320"/>
          </a:xfrm>
          <a:prstGeom prst="rect">
            <a:avLst/>
          </a:prstGeom>
        </p:spPr>
      </p:pic>
      <p:pic>
        <p:nvPicPr>
          <p:cNvPr id="19" name="Picture 18"/>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773217"/>
            <a:ext cx="274320" cy="274320"/>
          </a:xfrm>
          <a:prstGeom prst="rect">
            <a:avLst/>
          </a:prstGeom>
        </p:spPr>
      </p:pic>
      <p:pic>
        <p:nvPicPr>
          <p:cNvPr id="20" name="Picture 19"/>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1245252"/>
            <a:ext cx="274320" cy="274320"/>
          </a:xfrm>
          <a:prstGeom prst="rect">
            <a:avLst/>
          </a:prstGeom>
        </p:spPr>
      </p:pic>
      <p:pic>
        <p:nvPicPr>
          <p:cNvPr id="21" name="Picture 20"/>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1245252"/>
            <a:ext cx="274320" cy="274320"/>
          </a:xfrm>
          <a:prstGeom prst="rect">
            <a:avLst/>
          </a:prstGeom>
        </p:spPr>
      </p:pic>
      <p:pic>
        <p:nvPicPr>
          <p:cNvPr id="22" name="Picture 21"/>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1245252"/>
            <a:ext cx="274320" cy="274320"/>
          </a:xfrm>
          <a:prstGeom prst="rect">
            <a:avLst/>
          </a:prstGeom>
        </p:spPr>
      </p:pic>
      <p:pic>
        <p:nvPicPr>
          <p:cNvPr id="23" name="Picture 22"/>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1245252"/>
            <a:ext cx="274320" cy="274320"/>
          </a:xfrm>
          <a:prstGeom prst="rect">
            <a:avLst/>
          </a:prstGeom>
        </p:spPr>
      </p:pic>
      <p:pic>
        <p:nvPicPr>
          <p:cNvPr id="24" name="Picture 23"/>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1245252"/>
            <a:ext cx="274320" cy="274320"/>
          </a:xfrm>
          <a:prstGeom prst="rect">
            <a:avLst/>
          </a:prstGeom>
        </p:spPr>
      </p:pic>
      <p:pic>
        <p:nvPicPr>
          <p:cNvPr id="25" name="Picture 24"/>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1245252"/>
            <a:ext cx="274320" cy="274320"/>
          </a:xfrm>
          <a:prstGeom prst="rect">
            <a:avLst/>
          </a:prstGeom>
        </p:spPr>
      </p:pic>
      <p:pic>
        <p:nvPicPr>
          <p:cNvPr id="26" name="Picture 25"/>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1245252"/>
            <a:ext cx="274320" cy="274320"/>
          </a:xfrm>
          <a:prstGeom prst="rect">
            <a:avLst/>
          </a:prstGeom>
        </p:spPr>
      </p:pic>
      <p:pic>
        <p:nvPicPr>
          <p:cNvPr id="27" name="Picture 26"/>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1717287"/>
            <a:ext cx="274320" cy="274320"/>
          </a:xfrm>
          <a:prstGeom prst="rect">
            <a:avLst/>
          </a:prstGeom>
        </p:spPr>
      </p:pic>
      <p:pic>
        <p:nvPicPr>
          <p:cNvPr id="28" name="Picture 27"/>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1717287"/>
            <a:ext cx="274320" cy="274320"/>
          </a:xfrm>
          <a:prstGeom prst="rect">
            <a:avLst/>
          </a:prstGeom>
        </p:spPr>
      </p:pic>
      <p:pic>
        <p:nvPicPr>
          <p:cNvPr id="29" name="Picture 28"/>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1717287"/>
            <a:ext cx="274320" cy="274320"/>
          </a:xfrm>
          <a:prstGeom prst="rect">
            <a:avLst/>
          </a:prstGeom>
        </p:spPr>
      </p:pic>
      <p:pic>
        <p:nvPicPr>
          <p:cNvPr id="30" name="Picture 29"/>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1717287"/>
            <a:ext cx="274320" cy="274320"/>
          </a:xfrm>
          <a:prstGeom prst="rect">
            <a:avLst/>
          </a:prstGeom>
        </p:spPr>
      </p:pic>
      <p:pic>
        <p:nvPicPr>
          <p:cNvPr id="31" name="Picture 30"/>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1717287"/>
            <a:ext cx="274320" cy="274320"/>
          </a:xfrm>
          <a:prstGeom prst="rect">
            <a:avLst/>
          </a:prstGeom>
        </p:spPr>
      </p:pic>
      <p:pic>
        <p:nvPicPr>
          <p:cNvPr id="32" name="Picture 31"/>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1717287"/>
            <a:ext cx="274320" cy="274320"/>
          </a:xfrm>
          <a:prstGeom prst="rect">
            <a:avLst/>
          </a:prstGeom>
        </p:spPr>
      </p:pic>
      <p:pic>
        <p:nvPicPr>
          <p:cNvPr id="33" name="Picture 32"/>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1717287"/>
            <a:ext cx="274320" cy="274320"/>
          </a:xfrm>
          <a:prstGeom prst="rect">
            <a:avLst/>
          </a:prstGeom>
        </p:spPr>
      </p:pic>
      <p:pic>
        <p:nvPicPr>
          <p:cNvPr id="34" name="Picture 33"/>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2189322"/>
            <a:ext cx="274320" cy="274320"/>
          </a:xfrm>
          <a:prstGeom prst="rect">
            <a:avLst/>
          </a:prstGeom>
        </p:spPr>
      </p:pic>
      <p:pic>
        <p:nvPicPr>
          <p:cNvPr id="35" name="Picture 34"/>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2189322"/>
            <a:ext cx="274320" cy="274320"/>
          </a:xfrm>
          <a:prstGeom prst="rect">
            <a:avLst/>
          </a:prstGeom>
        </p:spPr>
      </p:pic>
      <p:pic>
        <p:nvPicPr>
          <p:cNvPr id="36" name="Picture 35"/>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2189322"/>
            <a:ext cx="274320" cy="274320"/>
          </a:xfrm>
          <a:prstGeom prst="rect">
            <a:avLst/>
          </a:prstGeom>
        </p:spPr>
      </p:pic>
      <p:pic>
        <p:nvPicPr>
          <p:cNvPr id="37" name="Picture 36"/>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2189322"/>
            <a:ext cx="274320" cy="274320"/>
          </a:xfrm>
          <a:prstGeom prst="rect">
            <a:avLst/>
          </a:prstGeom>
        </p:spPr>
      </p:pic>
      <p:pic>
        <p:nvPicPr>
          <p:cNvPr id="38" name="Picture 37"/>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2189322"/>
            <a:ext cx="274320" cy="274320"/>
          </a:xfrm>
          <a:prstGeom prst="rect">
            <a:avLst/>
          </a:prstGeom>
        </p:spPr>
      </p:pic>
      <p:pic>
        <p:nvPicPr>
          <p:cNvPr id="39" name="Picture 38"/>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2189322"/>
            <a:ext cx="274320" cy="274320"/>
          </a:xfrm>
          <a:prstGeom prst="rect">
            <a:avLst/>
          </a:prstGeom>
        </p:spPr>
      </p:pic>
      <p:pic>
        <p:nvPicPr>
          <p:cNvPr id="40" name="Picture 39"/>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2189322"/>
            <a:ext cx="274320" cy="274320"/>
          </a:xfrm>
          <a:prstGeom prst="rect">
            <a:avLst/>
          </a:prstGeom>
        </p:spPr>
      </p:pic>
      <p:pic>
        <p:nvPicPr>
          <p:cNvPr id="41" name="Picture 40"/>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2661357"/>
            <a:ext cx="274320" cy="274320"/>
          </a:xfrm>
          <a:prstGeom prst="rect">
            <a:avLst/>
          </a:prstGeom>
        </p:spPr>
      </p:pic>
      <p:pic>
        <p:nvPicPr>
          <p:cNvPr id="42" name="Picture 41"/>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2661357"/>
            <a:ext cx="274320" cy="274320"/>
          </a:xfrm>
          <a:prstGeom prst="rect">
            <a:avLst/>
          </a:prstGeom>
        </p:spPr>
      </p:pic>
      <p:pic>
        <p:nvPicPr>
          <p:cNvPr id="43" name="Picture 42"/>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2661357"/>
            <a:ext cx="274320" cy="274320"/>
          </a:xfrm>
          <a:prstGeom prst="rect">
            <a:avLst/>
          </a:prstGeom>
        </p:spPr>
      </p:pic>
      <p:pic>
        <p:nvPicPr>
          <p:cNvPr id="44" name="Picture 43"/>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2661357"/>
            <a:ext cx="274320" cy="274320"/>
          </a:xfrm>
          <a:prstGeom prst="rect">
            <a:avLst/>
          </a:prstGeom>
        </p:spPr>
      </p:pic>
      <p:pic>
        <p:nvPicPr>
          <p:cNvPr id="45" name="Picture 44"/>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2661357"/>
            <a:ext cx="274320" cy="274320"/>
          </a:xfrm>
          <a:prstGeom prst="rect">
            <a:avLst/>
          </a:prstGeom>
        </p:spPr>
      </p:pic>
      <p:pic>
        <p:nvPicPr>
          <p:cNvPr id="46" name="Picture 45"/>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2661357"/>
            <a:ext cx="274320" cy="274320"/>
          </a:xfrm>
          <a:prstGeom prst="rect">
            <a:avLst/>
          </a:prstGeom>
        </p:spPr>
      </p:pic>
      <p:pic>
        <p:nvPicPr>
          <p:cNvPr id="47" name="Picture 46"/>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2661357"/>
            <a:ext cx="274320" cy="274320"/>
          </a:xfrm>
          <a:prstGeom prst="rect">
            <a:avLst/>
          </a:prstGeom>
        </p:spPr>
      </p:pic>
      <p:pic>
        <p:nvPicPr>
          <p:cNvPr id="48" name="Picture 47"/>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281539" y="3133392"/>
            <a:ext cx="274320" cy="274320"/>
          </a:xfrm>
          <a:prstGeom prst="rect">
            <a:avLst/>
          </a:prstGeom>
        </p:spPr>
      </p:pic>
      <p:pic>
        <p:nvPicPr>
          <p:cNvPr id="49" name="Picture 48"/>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5826347" y="3133392"/>
            <a:ext cx="274320" cy="274320"/>
          </a:xfrm>
          <a:prstGeom prst="rect">
            <a:avLst/>
          </a:prstGeom>
        </p:spPr>
      </p:pic>
      <p:pic>
        <p:nvPicPr>
          <p:cNvPr id="50" name="Picture 49"/>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300601" y="3133392"/>
            <a:ext cx="274320" cy="274320"/>
          </a:xfrm>
          <a:prstGeom prst="rect">
            <a:avLst/>
          </a:prstGeom>
        </p:spPr>
      </p:pic>
      <p:pic>
        <p:nvPicPr>
          <p:cNvPr id="51" name="Picture 50"/>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6806926" y="3133392"/>
            <a:ext cx="274320" cy="274320"/>
          </a:xfrm>
          <a:prstGeom prst="rect">
            <a:avLst/>
          </a:prstGeom>
        </p:spPr>
      </p:pic>
      <p:pic>
        <p:nvPicPr>
          <p:cNvPr id="52" name="Picture 51"/>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255523" y="3133392"/>
            <a:ext cx="274320" cy="274320"/>
          </a:xfrm>
          <a:prstGeom prst="rect">
            <a:avLst/>
          </a:prstGeom>
        </p:spPr>
      </p:pic>
      <p:pic>
        <p:nvPicPr>
          <p:cNvPr id="53" name="Picture 52"/>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7845229" y="3133392"/>
            <a:ext cx="274320" cy="274320"/>
          </a:xfrm>
          <a:prstGeom prst="rect">
            <a:avLst/>
          </a:prstGeom>
        </p:spPr>
      </p:pic>
      <p:pic>
        <p:nvPicPr>
          <p:cNvPr id="54" name="Picture 53"/>
          <p:cNvPicPr>
            <a:picLocks noChangeAspect="1"/>
          </p:cNvPicPr>
          <p:nvPr/>
        </p:nvPicPr>
        <p:blipFill>
          <a:blip r:embed="rId10" cstate="print">
            <a:grayscl/>
            <a:extLst>
              <a:ext uri="{28A0092B-C50C-407E-A947-70E740481C1C}">
                <a14:useLocalDpi xmlns:a14="http://schemas.microsoft.com/office/drawing/2010/main"/>
              </a:ext>
            </a:extLst>
          </a:blip>
          <a:stretch>
            <a:fillRect/>
          </a:stretch>
        </p:blipFill>
        <p:spPr>
          <a:xfrm>
            <a:off x="8524734" y="3133392"/>
            <a:ext cx="274320" cy="274320"/>
          </a:xfrm>
          <a:prstGeom prst="rect">
            <a:avLst/>
          </a:prstGeom>
        </p:spPr>
      </p:pic>
      <p:grpSp>
        <p:nvGrpSpPr>
          <p:cNvPr id="93" name="Group 92"/>
          <p:cNvGrpSpPr/>
          <p:nvPr/>
        </p:nvGrpSpPr>
        <p:grpSpPr>
          <a:xfrm>
            <a:off x="4131441" y="791116"/>
            <a:ext cx="248666" cy="251980"/>
            <a:chOff x="9479718" y="174600"/>
            <a:chExt cx="354021" cy="358739"/>
          </a:xfrm>
        </p:grpSpPr>
        <p:sp>
          <p:nvSpPr>
            <p:cNvPr id="56" name="Hexagon 55"/>
            <p:cNvSpPr/>
            <p:nvPr/>
          </p:nvSpPr>
          <p:spPr>
            <a:xfrm rot="5400000">
              <a:off x="9562397" y="187855"/>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57" name="Hexagon 56"/>
            <p:cNvSpPr/>
            <p:nvPr/>
          </p:nvSpPr>
          <p:spPr>
            <a:xfrm rot="5400000">
              <a:off x="9466463" y="354395"/>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58" name="Hexagon 57"/>
            <p:cNvSpPr/>
            <p:nvPr/>
          </p:nvSpPr>
          <p:spPr>
            <a:xfrm rot="5400000">
              <a:off x="9654795" y="354395"/>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94" name="Group 93"/>
          <p:cNvGrpSpPr/>
          <p:nvPr/>
        </p:nvGrpSpPr>
        <p:grpSpPr>
          <a:xfrm>
            <a:off x="4098054" y="1272618"/>
            <a:ext cx="315440" cy="251980"/>
            <a:chOff x="9479718" y="840749"/>
            <a:chExt cx="449085" cy="358739"/>
          </a:xfrm>
        </p:grpSpPr>
        <p:sp>
          <p:nvSpPr>
            <p:cNvPr id="63" name="Hexagon 62"/>
            <p:cNvSpPr/>
            <p:nvPr/>
          </p:nvSpPr>
          <p:spPr>
            <a:xfrm rot="5400000">
              <a:off x="9562397" y="854004"/>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64" name="Hexagon 63"/>
            <p:cNvSpPr/>
            <p:nvPr/>
          </p:nvSpPr>
          <p:spPr>
            <a:xfrm rot="5400000">
              <a:off x="9466463" y="1020544"/>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65" name="Hexagon 64"/>
            <p:cNvSpPr/>
            <p:nvPr/>
          </p:nvSpPr>
          <p:spPr>
            <a:xfrm rot="5400000">
              <a:off x="9654795" y="1020544"/>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67" name="Hexagon 66"/>
            <p:cNvSpPr/>
            <p:nvPr/>
          </p:nvSpPr>
          <p:spPr>
            <a:xfrm rot="5400000">
              <a:off x="9749859" y="854004"/>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95" name="Group 94"/>
          <p:cNvGrpSpPr/>
          <p:nvPr/>
        </p:nvGrpSpPr>
        <p:grpSpPr>
          <a:xfrm>
            <a:off x="4131441" y="1669579"/>
            <a:ext cx="248666" cy="367406"/>
            <a:chOff x="9479718" y="1524193"/>
            <a:chExt cx="354021" cy="523069"/>
          </a:xfrm>
        </p:grpSpPr>
        <p:sp>
          <p:nvSpPr>
            <p:cNvPr id="69" name="Hexagon 68"/>
            <p:cNvSpPr/>
            <p:nvPr/>
          </p:nvSpPr>
          <p:spPr>
            <a:xfrm rot="5400000">
              <a:off x="9562397" y="1537448"/>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70" name="Hexagon 69"/>
            <p:cNvSpPr/>
            <p:nvPr/>
          </p:nvSpPr>
          <p:spPr>
            <a:xfrm rot="5400000">
              <a:off x="9466463" y="1703988"/>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71" name="Hexagon 70"/>
            <p:cNvSpPr/>
            <p:nvPr/>
          </p:nvSpPr>
          <p:spPr>
            <a:xfrm rot="5400000">
              <a:off x="9654795" y="1703988"/>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72" name="Hexagon 71"/>
            <p:cNvSpPr/>
            <p:nvPr/>
          </p:nvSpPr>
          <p:spPr>
            <a:xfrm rot="5400000">
              <a:off x="9562397" y="1868318"/>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96" name="Group 95"/>
          <p:cNvGrpSpPr/>
          <p:nvPr/>
        </p:nvGrpSpPr>
        <p:grpSpPr>
          <a:xfrm>
            <a:off x="4131441" y="2215756"/>
            <a:ext cx="248666" cy="250428"/>
            <a:chOff x="9479718" y="2356882"/>
            <a:chExt cx="354021" cy="356529"/>
          </a:xfrm>
        </p:grpSpPr>
        <p:sp>
          <p:nvSpPr>
            <p:cNvPr id="76" name="Hexagon 75"/>
            <p:cNvSpPr/>
            <p:nvPr/>
          </p:nvSpPr>
          <p:spPr>
            <a:xfrm rot="5400000">
              <a:off x="9466463" y="2370137"/>
              <a:ext cx="192199" cy="165689"/>
            </a:xfrm>
            <a:prstGeom prst="hexag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77" name="Hexagon 76"/>
            <p:cNvSpPr/>
            <p:nvPr/>
          </p:nvSpPr>
          <p:spPr>
            <a:xfrm rot="5400000">
              <a:off x="9654795" y="2370137"/>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78" name="Hexagon 77"/>
            <p:cNvSpPr/>
            <p:nvPr/>
          </p:nvSpPr>
          <p:spPr>
            <a:xfrm rot="5400000">
              <a:off x="9562397" y="2534467"/>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97" name="Group 96"/>
          <p:cNvGrpSpPr/>
          <p:nvPr/>
        </p:nvGrpSpPr>
        <p:grpSpPr>
          <a:xfrm>
            <a:off x="4165133" y="2644955"/>
            <a:ext cx="181282" cy="367406"/>
            <a:chOff x="9575652" y="2871857"/>
            <a:chExt cx="258087" cy="523069"/>
          </a:xfrm>
        </p:grpSpPr>
        <p:sp>
          <p:nvSpPr>
            <p:cNvPr id="81" name="Hexagon 80"/>
            <p:cNvSpPr/>
            <p:nvPr/>
          </p:nvSpPr>
          <p:spPr>
            <a:xfrm rot="5400000">
              <a:off x="9562397" y="2885112"/>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83" name="Hexagon 82"/>
            <p:cNvSpPr/>
            <p:nvPr/>
          </p:nvSpPr>
          <p:spPr>
            <a:xfrm rot="5400000">
              <a:off x="9654795" y="3051652"/>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84" name="Hexagon 83"/>
            <p:cNvSpPr/>
            <p:nvPr/>
          </p:nvSpPr>
          <p:spPr>
            <a:xfrm rot="5400000">
              <a:off x="9562397" y="3215982"/>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98" name="Group 97"/>
          <p:cNvGrpSpPr/>
          <p:nvPr/>
        </p:nvGrpSpPr>
        <p:grpSpPr>
          <a:xfrm>
            <a:off x="4131274" y="3140536"/>
            <a:ext cx="249000" cy="367406"/>
            <a:chOff x="9575652" y="3538006"/>
            <a:chExt cx="354495" cy="523069"/>
          </a:xfrm>
        </p:grpSpPr>
        <p:sp>
          <p:nvSpPr>
            <p:cNvPr id="87" name="Hexagon 86"/>
            <p:cNvSpPr/>
            <p:nvPr/>
          </p:nvSpPr>
          <p:spPr>
            <a:xfrm rot="5400000">
              <a:off x="9562397" y="3551261"/>
              <a:ext cx="192199" cy="165689"/>
            </a:xfrm>
            <a:prstGeom prst="hexag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89" name="Hexagon 88"/>
            <p:cNvSpPr/>
            <p:nvPr/>
          </p:nvSpPr>
          <p:spPr>
            <a:xfrm rot="5400000">
              <a:off x="9654795" y="3717801"/>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90" name="Hexagon 89"/>
            <p:cNvSpPr/>
            <p:nvPr/>
          </p:nvSpPr>
          <p:spPr>
            <a:xfrm rot="5400000">
              <a:off x="9562397" y="3882131"/>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91" name="Hexagon 90"/>
            <p:cNvSpPr/>
            <p:nvPr/>
          </p:nvSpPr>
          <p:spPr>
            <a:xfrm rot="5400000">
              <a:off x="9749859" y="3551261"/>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92" name="Hexagon 91"/>
            <p:cNvSpPr/>
            <p:nvPr/>
          </p:nvSpPr>
          <p:spPr>
            <a:xfrm rot="5400000">
              <a:off x="9751203" y="3882131"/>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spTree>
    <p:extLst>
      <p:ext uri="{BB962C8B-B14F-4D97-AF65-F5344CB8AC3E}">
        <p14:creationId xmlns:p14="http://schemas.microsoft.com/office/powerpoint/2010/main" val="1377515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registry commands</a:t>
            </a:r>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b="1" dirty="0">
                <a:latin typeface="Consolas" charset="0"/>
                <a:ea typeface="Consolas" charset="0"/>
                <a:cs typeface="Consolas" charset="0"/>
              </a:rPr>
              <a:t>docker login/logout</a:t>
            </a:r>
          </a:p>
          <a:p>
            <a:pPr marL="1085850" lvl="1" indent="-342900">
              <a:buFont typeface="Arial" panose="020B0604020202020204" pitchFamily="34" charset="0"/>
              <a:buChar char="•"/>
            </a:pPr>
            <a:r>
              <a:rPr lang="en-US" b="1" dirty="0">
                <a:latin typeface="Consolas" charset="0"/>
                <a:ea typeface="Consolas" charset="0"/>
                <a:cs typeface="Consolas" charset="0"/>
              </a:rPr>
              <a:t>Login/logout of a Docker registry</a:t>
            </a:r>
          </a:p>
          <a:p>
            <a:pPr marL="342900" indent="-342900">
              <a:buFont typeface="Arial" panose="020B0604020202020204" pitchFamily="34" charset="0"/>
              <a:buChar char="•"/>
            </a:pPr>
            <a:r>
              <a:rPr lang="en-US" b="1" dirty="0">
                <a:latin typeface="Consolas" charset="0"/>
                <a:ea typeface="Consolas" charset="0"/>
                <a:cs typeface="Consolas" charset="0"/>
              </a:rPr>
              <a:t>docker pull</a:t>
            </a:r>
            <a:r>
              <a:rPr lang="en-US" dirty="0"/>
              <a:t> or </a:t>
            </a:r>
            <a:r>
              <a:rPr lang="en-US" b="1" dirty="0">
                <a:latin typeface="Consolas" charset="0"/>
                <a:ea typeface="Consolas" charset="0"/>
                <a:cs typeface="Consolas" charset="0"/>
              </a:rPr>
              <a:t>docker run</a:t>
            </a:r>
            <a:endParaRPr lang="en-US" dirty="0"/>
          </a:p>
          <a:p>
            <a:pPr marL="1085850" lvl="1" indent="-342900">
              <a:buFont typeface="Arial" panose="020B0604020202020204" pitchFamily="34" charset="0"/>
              <a:buChar char="•"/>
            </a:pPr>
            <a:r>
              <a:rPr lang="en-US" dirty="0"/>
              <a:t>required images are pulled from your configured registry. </a:t>
            </a:r>
          </a:p>
          <a:p>
            <a:pPr marL="342900" indent="-342900">
              <a:buFont typeface="Arial" panose="020B0604020202020204" pitchFamily="34" charset="0"/>
              <a:buChar char="•"/>
            </a:pPr>
            <a:r>
              <a:rPr lang="en-US" b="1" dirty="0">
                <a:latin typeface="Consolas" charset="0"/>
                <a:ea typeface="Consolas" charset="0"/>
                <a:cs typeface="Consolas" charset="0"/>
              </a:rPr>
              <a:t>docker push</a:t>
            </a:r>
            <a:r>
              <a:rPr lang="en-US" dirty="0"/>
              <a:t> </a:t>
            </a:r>
          </a:p>
          <a:p>
            <a:pPr marL="1085850" lvl="1" indent="-342900">
              <a:buFont typeface="Arial" panose="020B0604020202020204" pitchFamily="34" charset="0"/>
              <a:buChar char="•"/>
            </a:pPr>
            <a:r>
              <a:rPr lang="en-US" dirty="0"/>
              <a:t>your image is pushed to your configured registry.</a:t>
            </a:r>
          </a:p>
        </p:txBody>
      </p:sp>
    </p:spTree>
    <p:extLst>
      <p:ext uri="{BB962C8B-B14F-4D97-AF65-F5344CB8AC3E}">
        <p14:creationId xmlns:p14="http://schemas.microsoft.com/office/powerpoint/2010/main" val="39356308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a:t>
            </a:r>
          </a:p>
        </p:txBody>
      </p:sp>
      <p:sp>
        <p:nvSpPr>
          <p:cNvPr id="3" name="Text Placeholder 2"/>
          <p:cNvSpPr>
            <a:spLocks noGrp="1"/>
          </p:cNvSpPr>
          <p:nvPr>
            <p:ph type="body" idx="1"/>
          </p:nvPr>
        </p:nvSpPr>
        <p:spPr/>
        <p:txBody>
          <a:bodyPr>
            <a:normAutofit fontScale="92500"/>
          </a:bodyPr>
          <a:lstStyle/>
          <a:p>
            <a:pPr marL="342900" indent="-342900">
              <a:buFont typeface="Arial" panose="020B0604020202020204" pitchFamily="34" charset="0"/>
              <a:buChar char="•"/>
            </a:pPr>
            <a:r>
              <a:rPr lang="en-US" dirty="0"/>
              <a:t>A read-only template with instructions for creating a Docker container.</a:t>
            </a:r>
          </a:p>
          <a:p>
            <a:pPr marL="342900" indent="-342900">
              <a:buFont typeface="Arial" panose="020B0604020202020204" pitchFamily="34" charset="0"/>
              <a:buChar char="•"/>
            </a:pPr>
            <a:r>
              <a:rPr lang="en-US" dirty="0"/>
              <a:t>Often, an image is </a:t>
            </a:r>
            <a:r>
              <a:rPr lang="en-US" i="1" dirty="0"/>
              <a:t>based on</a:t>
            </a:r>
            <a:r>
              <a:rPr lang="en-US" dirty="0"/>
              <a:t> another image, with some additional customization.</a:t>
            </a:r>
          </a:p>
          <a:p>
            <a:pPr lvl="1"/>
            <a:r>
              <a:rPr lang="en-US" dirty="0"/>
              <a:t>e.g., you may build an image which is based on the Ubuntu image, but installs the Apache web server and your application, as well as the configuration details needed to make your application run.</a:t>
            </a:r>
          </a:p>
          <a:p>
            <a:pPr marL="342900" indent="-342900">
              <a:buFont typeface="Arial" panose="020B0604020202020204" pitchFamily="34" charset="0"/>
              <a:buChar char="•"/>
            </a:pPr>
            <a:r>
              <a:rPr lang="en-US" dirty="0"/>
              <a:t>Create your own images.</a:t>
            </a:r>
          </a:p>
          <a:p>
            <a:pPr marL="342900" indent="-342900">
              <a:buFont typeface="Arial" panose="020B0604020202020204" pitchFamily="34" charset="0"/>
              <a:buChar char="•"/>
            </a:pPr>
            <a:r>
              <a:rPr lang="en-US" dirty="0"/>
              <a:t>Use images created by others and published in a registry. </a:t>
            </a:r>
          </a:p>
        </p:txBody>
      </p:sp>
    </p:spTree>
    <p:extLst>
      <p:ext uri="{BB962C8B-B14F-4D97-AF65-F5344CB8AC3E}">
        <p14:creationId xmlns:p14="http://schemas.microsoft.com/office/powerpoint/2010/main" val="215779943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pPr lvl="0">
              <a:defRPr sz="1800"/>
            </a:pPr>
            <a:r>
              <a:rPr sz="4200"/>
              <a:t>Docker Workflows</a:t>
            </a:r>
          </a:p>
        </p:txBody>
      </p:sp>
    </p:spTree>
    <p:extLst>
      <p:ext uri="{BB962C8B-B14F-4D97-AF65-F5344CB8AC3E}">
        <p14:creationId xmlns:p14="http://schemas.microsoft.com/office/powerpoint/2010/main" val="411177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 Workflows</a:t>
            </a:r>
            <a:endParaRPr lang="en-US" dirty="0"/>
          </a:p>
        </p:txBody>
      </p:sp>
      <p:sp>
        <p:nvSpPr>
          <p:cNvPr id="3" name="Content Placeholder 2"/>
          <p:cNvSpPr>
            <a:spLocks noGrp="1"/>
          </p:cNvSpPr>
          <p:nvPr>
            <p:ph idx="1"/>
          </p:nvPr>
        </p:nvSpPr>
        <p:spPr/>
        <p:txBody>
          <a:bodyPr/>
          <a:lstStyle/>
          <a:p>
            <a:pPr lvl="0">
              <a:lnSpc>
                <a:spcPct val="150000"/>
              </a:lnSpc>
            </a:pPr>
            <a:r>
              <a:rPr lang="en-US" sz="2200" dirty="0"/>
              <a:t>Pull an image from </a:t>
            </a:r>
            <a:r>
              <a:rPr lang="en-US" sz="2200" dirty="0" err="1"/>
              <a:t>Docker</a:t>
            </a:r>
            <a:r>
              <a:rPr lang="en-US" sz="2200" dirty="0"/>
              <a:t> Hub</a:t>
            </a:r>
          </a:p>
          <a:p>
            <a:pPr lvl="0">
              <a:lnSpc>
                <a:spcPct val="150000"/>
              </a:lnSpc>
            </a:pPr>
            <a:r>
              <a:rPr lang="en-US" sz="2200" dirty="0"/>
              <a:t>Build an image from a </a:t>
            </a:r>
            <a:r>
              <a:rPr lang="en-US" sz="2200" dirty="0" err="1"/>
              <a:t>Dockerfile</a:t>
            </a:r>
            <a:endParaRPr lang="en-US" sz="2200" dirty="0"/>
          </a:p>
          <a:p>
            <a:pPr lvl="0">
              <a:lnSpc>
                <a:spcPct val="150000"/>
              </a:lnSpc>
            </a:pPr>
            <a:r>
              <a:rPr lang="en-US" sz="2200" dirty="0"/>
              <a:t>Run a container</a:t>
            </a:r>
          </a:p>
          <a:p>
            <a:pPr lvl="0">
              <a:lnSpc>
                <a:spcPct val="150000"/>
              </a:lnSpc>
            </a:pPr>
            <a:r>
              <a:rPr lang="en-US" sz="2200" dirty="0"/>
              <a:t>Inspect a container</a:t>
            </a:r>
          </a:p>
          <a:p>
            <a:pPr lvl="0">
              <a:lnSpc>
                <a:spcPct val="150000"/>
              </a:lnSpc>
            </a:pPr>
            <a:r>
              <a:rPr lang="en-US" sz="2200" dirty="0"/>
              <a:t>Attach a volume to a container</a:t>
            </a:r>
          </a:p>
          <a:p>
            <a:pPr lvl="0">
              <a:lnSpc>
                <a:spcPct val="150000"/>
              </a:lnSpc>
            </a:pPr>
            <a:r>
              <a:rPr lang="en-US" sz="2200" dirty="0"/>
              <a:t>Link containers</a:t>
            </a:r>
          </a:p>
        </p:txBody>
      </p:sp>
    </p:spTree>
    <p:extLst>
      <p:ext uri="{BB962C8B-B14F-4D97-AF65-F5344CB8AC3E}">
        <p14:creationId xmlns:p14="http://schemas.microsoft.com/office/powerpoint/2010/main" val="334104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an Image From Docker Hub</a:t>
            </a:r>
          </a:p>
        </p:txBody>
      </p:sp>
      <p:sp>
        <p:nvSpPr>
          <p:cNvPr id="4" name="Content Placeholder 3">
            <a:extLst>
              <a:ext uri="{FF2B5EF4-FFF2-40B4-BE49-F238E27FC236}">
                <a16:creationId xmlns:a16="http://schemas.microsoft.com/office/drawing/2014/main" id="{5E4A3C5A-201D-2D4D-A5E3-CC85DA94126F}"/>
              </a:ext>
            </a:extLst>
          </p:cNvPr>
          <p:cNvSpPr>
            <a:spLocks noGrp="1"/>
          </p:cNvSpPr>
          <p:nvPr>
            <p:ph sz="quarter" idx="11"/>
          </p:nvPr>
        </p:nvSpPr>
        <p:spPr/>
        <p:txBody>
          <a:bodyPr/>
          <a:lstStyle/>
          <a:p>
            <a:pPr lvl="0"/>
            <a:r>
              <a:rPr lang="en-US" sz="2400" dirty="0">
                <a:solidFill>
                  <a:schemeClr val="bg1"/>
                </a:solidFill>
                <a:latin typeface="PT Mono"/>
                <a:cs typeface="PT Mono"/>
              </a:rPr>
              <a:t># Get the latest Ubuntu image</a:t>
            </a:r>
            <a:br>
              <a:rPr lang="en-US" sz="2400" dirty="0">
                <a:solidFill>
                  <a:schemeClr val="bg1"/>
                </a:solidFill>
                <a:latin typeface="PT Mono"/>
                <a:cs typeface="PT Mono"/>
              </a:rPr>
            </a:br>
            <a:r>
              <a:rPr lang="en-US" sz="2400" dirty="0">
                <a:solidFill>
                  <a:schemeClr val="bg1"/>
                </a:solidFill>
                <a:latin typeface="PT Mono"/>
                <a:cs typeface="PT Mono"/>
              </a:rPr>
              <a:t>$ docker pull ubuntu</a:t>
            </a:r>
          </a:p>
          <a:p>
            <a:pPr lvl="0"/>
            <a:endParaRPr lang="en-US" sz="2400" dirty="0">
              <a:solidFill>
                <a:schemeClr val="bg1"/>
              </a:solidFill>
              <a:latin typeface="PT Mono"/>
              <a:cs typeface="PT Mono"/>
            </a:endParaRPr>
          </a:p>
          <a:p>
            <a:pPr lvl="0"/>
            <a:r>
              <a:rPr lang="en-US" sz="2400" dirty="0">
                <a:solidFill>
                  <a:schemeClr val="bg1"/>
                </a:solidFill>
                <a:latin typeface="PT Mono"/>
                <a:cs typeface="PT Mono"/>
              </a:rPr>
              <a:t># Get a specific version (14.04) of the Ubuntu image</a:t>
            </a:r>
            <a:br>
              <a:rPr lang="en-US" sz="2400" dirty="0">
                <a:solidFill>
                  <a:schemeClr val="bg1"/>
                </a:solidFill>
                <a:latin typeface="PT Mono"/>
                <a:cs typeface="PT Mono"/>
              </a:rPr>
            </a:br>
            <a:r>
              <a:rPr lang="en-US" sz="2400" dirty="0">
                <a:solidFill>
                  <a:schemeClr val="bg1"/>
                </a:solidFill>
                <a:latin typeface="PT Mono"/>
                <a:cs typeface="PT Mono"/>
              </a:rPr>
              <a:t>$ docker pull ubuntu:14.04</a:t>
            </a:r>
          </a:p>
          <a:p>
            <a:pPr lvl="0"/>
            <a:endParaRPr lang="en-US" sz="2400" dirty="0">
              <a:solidFill>
                <a:schemeClr val="bg1"/>
              </a:solidFill>
              <a:latin typeface="PT Mono"/>
              <a:cs typeface="PT Mono"/>
            </a:endParaRPr>
          </a:p>
          <a:p>
            <a:pPr lvl="0"/>
            <a:r>
              <a:rPr lang="en-US" sz="2400" dirty="0">
                <a:solidFill>
                  <a:schemeClr val="bg1"/>
                </a:solidFill>
                <a:latin typeface="PT Mono"/>
                <a:cs typeface="PT Mono"/>
              </a:rPr>
              <a:t># List local images</a:t>
            </a:r>
            <a:br>
              <a:rPr lang="en-US" sz="2400" dirty="0">
                <a:solidFill>
                  <a:schemeClr val="bg1"/>
                </a:solidFill>
                <a:latin typeface="PT Mono"/>
                <a:cs typeface="PT Mono"/>
              </a:rPr>
            </a:br>
            <a:r>
              <a:rPr lang="en-US" sz="2400" dirty="0">
                <a:solidFill>
                  <a:schemeClr val="bg1"/>
                </a:solidFill>
                <a:latin typeface="PT Mono"/>
                <a:cs typeface="PT Mono"/>
              </a:rPr>
              <a:t>$ docker images</a:t>
            </a:r>
          </a:p>
          <a:p>
            <a:endParaRPr lang="en-US" sz="2800" dirty="0"/>
          </a:p>
        </p:txBody>
      </p:sp>
    </p:spTree>
    <p:extLst>
      <p:ext uri="{BB962C8B-B14F-4D97-AF65-F5344CB8AC3E}">
        <p14:creationId xmlns:p14="http://schemas.microsoft.com/office/powerpoint/2010/main" val="765288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 Image From a </a:t>
            </a:r>
            <a:r>
              <a:rPr lang="en-US" dirty="0" err="1"/>
              <a:t>Dockerfile</a:t>
            </a:r>
            <a:endParaRPr lang="en-US" dirty="0"/>
          </a:p>
        </p:txBody>
      </p:sp>
      <p:sp>
        <p:nvSpPr>
          <p:cNvPr id="4" name="Content Placeholder 3">
            <a:extLst>
              <a:ext uri="{FF2B5EF4-FFF2-40B4-BE49-F238E27FC236}">
                <a16:creationId xmlns:a16="http://schemas.microsoft.com/office/drawing/2014/main" id="{688641BA-6EAE-F54C-B68F-BC0FFAFF1B9F}"/>
              </a:ext>
            </a:extLst>
          </p:cNvPr>
          <p:cNvSpPr>
            <a:spLocks noGrp="1"/>
          </p:cNvSpPr>
          <p:nvPr>
            <p:ph sz="quarter" idx="11"/>
          </p:nvPr>
        </p:nvSpPr>
        <p:spPr/>
        <p:txBody>
          <a:bodyPr/>
          <a:lstStyle/>
          <a:p>
            <a:pPr lvl="0"/>
            <a:r>
              <a:rPr lang="en-US" sz="2400" dirty="0">
                <a:solidFill>
                  <a:schemeClr val="bg1"/>
                </a:solidFill>
                <a:latin typeface="PT Mono"/>
                <a:cs typeface="PT Mono"/>
              </a:rPr>
              <a:t>FROM ubuntu:14.04</a:t>
            </a:r>
          </a:p>
          <a:p>
            <a:pPr lvl="0"/>
            <a:r>
              <a:rPr lang="en-US" sz="2400" dirty="0">
                <a:solidFill>
                  <a:schemeClr val="bg1"/>
                </a:solidFill>
                <a:latin typeface="PT Mono"/>
                <a:cs typeface="PT Mono"/>
              </a:rPr>
              <a:t>RUN apt-get update</a:t>
            </a:r>
          </a:p>
          <a:p>
            <a:pPr lvl="0"/>
            <a:r>
              <a:rPr lang="en-US" sz="2400" dirty="0">
                <a:solidFill>
                  <a:schemeClr val="bg1"/>
                </a:solidFill>
                <a:latin typeface="PT Mono"/>
                <a:cs typeface="PT Mono"/>
              </a:rPr>
              <a:t>RUN apt-get install -y </a:t>
            </a:r>
            <a:r>
              <a:rPr lang="en-US" sz="2400" dirty="0" err="1">
                <a:solidFill>
                  <a:schemeClr val="bg1"/>
                </a:solidFill>
                <a:latin typeface="PT Mono"/>
                <a:cs typeface="PT Mono"/>
              </a:rPr>
              <a:t>redis</a:t>
            </a:r>
            <a:r>
              <a:rPr lang="en-US" sz="2400" dirty="0">
                <a:solidFill>
                  <a:schemeClr val="bg1"/>
                </a:solidFill>
                <a:latin typeface="PT Mono"/>
                <a:cs typeface="PT Mono"/>
              </a:rPr>
              <a:t>-server</a:t>
            </a:r>
          </a:p>
          <a:p>
            <a:pPr lvl="0"/>
            <a:r>
              <a:rPr lang="en-US" sz="2400" dirty="0">
                <a:solidFill>
                  <a:schemeClr val="bg1"/>
                </a:solidFill>
                <a:latin typeface="PT Mono"/>
                <a:cs typeface="PT Mono"/>
              </a:rPr>
              <a:t>EXPOSE 6379</a:t>
            </a:r>
          </a:p>
          <a:p>
            <a:endParaRPr lang="en-US" sz="2400" dirty="0"/>
          </a:p>
        </p:txBody>
      </p:sp>
    </p:spTree>
    <p:extLst>
      <p:ext uri="{BB962C8B-B14F-4D97-AF65-F5344CB8AC3E}">
        <p14:creationId xmlns:p14="http://schemas.microsoft.com/office/powerpoint/2010/main" val="2390975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Reference</a:t>
            </a:r>
          </a:p>
        </p:txBody>
      </p:sp>
      <p:sp>
        <p:nvSpPr>
          <p:cNvPr id="3" name="Content Placeholder 2"/>
          <p:cNvSpPr>
            <a:spLocks noGrp="1"/>
          </p:cNvSpPr>
          <p:nvPr>
            <p:ph idx="1"/>
          </p:nvPr>
        </p:nvSpPr>
        <p:spPr>
          <a:xfrm>
            <a:off x="340592" y="1009332"/>
            <a:ext cx="8205304" cy="3795010"/>
          </a:xfrm>
        </p:spPr>
        <p:txBody>
          <a:bodyPr/>
          <a:lstStyle/>
          <a:p>
            <a:pPr lvl="0"/>
            <a:r>
              <a:rPr lang="en-US" sz="2000" dirty="0">
                <a:solidFill>
                  <a:srgbClr val="2478FF"/>
                </a:solidFill>
                <a:latin typeface="PT Mono" panose="02060509020205020204" pitchFamily="49" charset="77"/>
                <a:cs typeface="PT Mono"/>
              </a:rPr>
              <a:t>FROM &lt;image&gt;:&lt;tag&gt;</a:t>
            </a:r>
            <a:br>
              <a:rPr lang="en-US" sz="2000" dirty="0">
                <a:latin typeface="PT Mono" panose="02060509020205020204" pitchFamily="49" charset="77"/>
              </a:rPr>
            </a:br>
            <a:r>
              <a:rPr lang="en-US" sz="2000" dirty="0"/>
              <a:t>Sets the base image. Must be first instruction in </a:t>
            </a:r>
            <a:r>
              <a:rPr lang="en-US" sz="2000" dirty="0" err="1"/>
              <a:t>Dockerfile</a:t>
            </a:r>
            <a:r>
              <a:rPr lang="en-US" sz="2000" dirty="0"/>
              <a:t>.</a:t>
            </a:r>
          </a:p>
          <a:p>
            <a:pPr lvl="0">
              <a:lnSpc>
                <a:spcPct val="50000"/>
              </a:lnSpc>
            </a:pPr>
            <a:endParaRPr lang="en-US" sz="2000" dirty="0"/>
          </a:p>
          <a:p>
            <a:pPr lvl="0"/>
            <a:r>
              <a:rPr lang="en-US" sz="2000" dirty="0">
                <a:solidFill>
                  <a:srgbClr val="2478FF"/>
                </a:solidFill>
                <a:latin typeface="PT Mono"/>
                <a:cs typeface="PT Mono"/>
              </a:rPr>
              <a:t>RUN &lt;command&gt;</a:t>
            </a:r>
            <a:br>
              <a:rPr lang="en-US" sz="2000" dirty="0">
                <a:latin typeface="PT Mono"/>
                <a:cs typeface="PT Mono"/>
              </a:rPr>
            </a:br>
            <a:r>
              <a:rPr lang="en-US" sz="2000" dirty="0"/>
              <a:t>Executes any commands in a new layer on top of the current image and commit the results.</a:t>
            </a:r>
          </a:p>
          <a:p>
            <a:pPr lvl="0">
              <a:lnSpc>
                <a:spcPct val="50000"/>
              </a:lnSpc>
            </a:pPr>
            <a:endParaRPr lang="en-US" sz="2000" dirty="0"/>
          </a:p>
          <a:p>
            <a:pPr lvl="0"/>
            <a:r>
              <a:rPr lang="en-US" sz="2000" dirty="0">
                <a:solidFill>
                  <a:srgbClr val="2478FF"/>
                </a:solidFill>
                <a:latin typeface="PT Mono"/>
                <a:cs typeface="PT Mono"/>
              </a:rPr>
              <a:t>CMD [“exec”, “param1”, “param2”]</a:t>
            </a:r>
            <a:br>
              <a:rPr lang="en-US" sz="2000" dirty="0">
                <a:latin typeface="PT Mono"/>
                <a:cs typeface="PT Mono"/>
              </a:rPr>
            </a:br>
            <a:r>
              <a:rPr lang="en-US" sz="2000" dirty="0"/>
              <a:t>Sets the command to be executed when running the image.</a:t>
            </a:r>
          </a:p>
          <a:p>
            <a:pPr lvl="0">
              <a:lnSpc>
                <a:spcPct val="50000"/>
              </a:lnSpc>
            </a:pPr>
            <a:endParaRPr lang="en-US" sz="2000" dirty="0"/>
          </a:p>
          <a:p>
            <a:pPr lvl="0"/>
            <a:r>
              <a:rPr lang="en-US" sz="2000" dirty="0">
                <a:solidFill>
                  <a:srgbClr val="2478FF"/>
                </a:solidFill>
                <a:latin typeface="PT Mono"/>
                <a:cs typeface="PT Mono"/>
              </a:rPr>
              <a:t>ENTRYPOINT [“exec”, “param1”, “param2”]</a:t>
            </a:r>
            <a:br>
              <a:rPr lang="en-US" sz="2000" dirty="0">
                <a:latin typeface="PT Mono"/>
                <a:cs typeface="PT Mono"/>
              </a:rPr>
            </a:br>
            <a:r>
              <a:rPr lang="en-US" sz="2000" dirty="0"/>
              <a:t>Configures a container that will run as an executable.</a:t>
            </a:r>
          </a:p>
        </p:txBody>
      </p:sp>
    </p:spTree>
    <p:extLst>
      <p:ext uri="{BB962C8B-B14F-4D97-AF65-F5344CB8AC3E}">
        <p14:creationId xmlns:p14="http://schemas.microsoft.com/office/powerpoint/2010/main" val="125791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Reference</a:t>
            </a:r>
          </a:p>
        </p:txBody>
      </p:sp>
      <p:sp>
        <p:nvSpPr>
          <p:cNvPr id="3" name="Content Placeholder 2"/>
          <p:cNvSpPr>
            <a:spLocks noGrp="1"/>
          </p:cNvSpPr>
          <p:nvPr>
            <p:ph idx="1"/>
          </p:nvPr>
        </p:nvSpPr>
        <p:spPr/>
        <p:txBody>
          <a:bodyPr/>
          <a:lstStyle/>
          <a:p>
            <a:pPr lvl="0"/>
            <a:r>
              <a:rPr lang="en-US" sz="1800" dirty="0">
                <a:solidFill>
                  <a:srgbClr val="2478FF"/>
                </a:solidFill>
                <a:latin typeface="PT Mono"/>
                <a:cs typeface="PT Mono"/>
              </a:rPr>
              <a:t>EXPOSE &lt;port&gt;</a:t>
            </a:r>
            <a:br>
              <a:rPr lang="en-US" sz="1800" dirty="0">
                <a:latin typeface="PT Mono"/>
                <a:cs typeface="PT Mono"/>
              </a:rPr>
            </a:br>
            <a:r>
              <a:rPr lang="en-US" sz="1800" dirty="0"/>
              <a:t>Informs </a:t>
            </a:r>
            <a:r>
              <a:rPr lang="en-US" sz="1800" dirty="0" err="1"/>
              <a:t>Docker</a:t>
            </a:r>
            <a:r>
              <a:rPr lang="en-US" sz="1800" dirty="0"/>
              <a:t> that the container listens on the specified network ports at runtime.</a:t>
            </a:r>
          </a:p>
          <a:p>
            <a:pPr lvl="0">
              <a:lnSpc>
                <a:spcPct val="50000"/>
              </a:lnSpc>
            </a:pPr>
            <a:endParaRPr lang="en-US" sz="1800" dirty="0"/>
          </a:p>
          <a:p>
            <a:pPr lvl="0"/>
            <a:r>
              <a:rPr lang="en-US" sz="1800" dirty="0">
                <a:solidFill>
                  <a:srgbClr val="2478FF"/>
                </a:solidFill>
                <a:latin typeface="PT Mono"/>
                <a:cs typeface="PT Mono"/>
              </a:rPr>
              <a:t>ENV &lt;key&gt; &lt;value&gt;</a:t>
            </a:r>
            <a:br>
              <a:rPr lang="en-US" sz="1800" dirty="0">
                <a:latin typeface="PT Mono"/>
                <a:cs typeface="PT Mono"/>
              </a:rPr>
            </a:br>
            <a:r>
              <a:rPr lang="en-US" sz="1800" dirty="0"/>
              <a:t>Sets the environment variable &lt;key&gt; to the value &lt;value&gt;.</a:t>
            </a:r>
          </a:p>
          <a:p>
            <a:pPr lvl="0">
              <a:lnSpc>
                <a:spcPct val="50000"/>
              </a:lnSpc>
            </a:pPr>
            <a:endParaRPr lang="en-US" sz="1800" dirty="0"/>
          </a:p>
          <a:p>
            <a:pPr lvl="0"/>
            <a:r>
              <a:rPr lang="en-US" sz="1800" dirty="0">
                <a:solidFill>
                  <a:srgbClr val="2478FF"/>
                </a:solidFill>
                <a:latin typeface="PT Mono"/>
                <a:cs typeface="PT Mono"/>
              </a:rPr>
              <a:t>ADD &lt;</a:t>
            </a:r>
            <a:r>
              <a:rPr lang="en-US" sz="1800" dirty="0" err="1">
                <a:solidFill>
                  <a:srgbClr val="2478FF"/>
                </a:solidFill>
                <a:latin typeface="PT Mono"/>
                <a:cs typeface="PT Mono"/>
              </a:rPr>
              <a:t>src</a:t>
            </a:r>
            <a:r>
              <a:rPr lang="en-US" sz="1800" dirty="0">
                <a:solidFill>
                  <a:srgbClr val="2478FF"/>
                </a:solidFill>
                <a:latin typeface="PT Mono"/>
                <a:cs typeface="PT Mono"/>
              </a:rPr>
              <a:t>&gt; &lt;</a:t>
            </a:r>
            <a:r>
              <a:rPr lang="en-US" sz="1800" dirty="0" err="1">
                <a:solidFill>
                  <a:srgbClr val="2478FF"/>
                </a:solidFill>
                <a:latin typeface="PT Mono"/>
                <a:cs typeface="PT Mono"/>
              </a:rPr>
              <a:t>dest</a:t>
            </a:r>
            <a:r>
              <a:rPr lang="en-US" sz="1800" dirty="0">
                <a:solidFill>
                  <a:srgbClr val="2478FF"/>
                </a:solidFill>
                <a:latin typeface="PT Mono"/>
                <a:cs typeface="PT Mono"/>
              </a:rPr>
              <a:t>&gt;</a:t>
            </a:r>
            <a:br>
              <a:rPr lang="en-US" sz="1800" dirty="0">
                <a:latin typeface="PT Mono"/>
                <a:cs typeface="PT Mono"/>
              </a:rPr>
            </a:br>
            <a:r>
              <a:rPr lang="en-US" sz="1800" dirty="0"/>
              <a:t>Copies new files, directories or remote file URLs from &lt;</a:t>
            </a:r>
            <a:r>
              <a:rPr lang="en-US" sz="1800" dirty="0" err="1"/>
              <a:t>src</a:t>
            </a:r>
            <a:r>
              <a:rPr lang="en-US" sz="1800" dirty="0"/>
              <a:t>&gt; and adds them to the </a:t>
            </a:r>
            <a:r>
              <a:rPr lang="en-US" sz="1800" dirty="0" err="1"/>
              <a:t>filesystem</a:t>
            </a:r>
            <a:r>
              <a:rPr lang="en-US" sz="1800" dirty="0"/>
              <a:t> of the container at the path &lt;</a:t>
            </a:r>
            <a:r>
              <a:rPr lang="en-US" sz="1800" dirty="0" err="1"/>
              <a:t>dest</a:t>
            </a:r>
            <a:r>
              <a:rPr lang="en-US" sz="1800" dirty="0"/>
              <a:t>&gt;. *</a:t>
            </a:r>
          </a:p>
          <a:p>
            <a:pPr lvl="0">
              <a:lnSpc>
                <a:spcPct val="50000"/>
              </a:lnSpc>
            </a:pPr>
            <a:endParaRPr lang="en-US" sz="1800" dirty="0"/>
          </a:p>
          <a:p>
            <a:pPr lvl="0"/>
            <a:r>
              <a:rPr lang="en-US" sz="1800" dirty="0">
                <a:solidFill>
                  <a:srgbClr val="2478FF"/>
                </a:solidFill>
                <a:latin typeface="PT Mono"/>
                <a:cs typeface="PT Mono"/>
              </a:rPr>
              <a:t>COPY &lt;</a:t>
            </a:r>
            <a:r>
              <a:rPr lang="en-US" sz="1800" dirty="0" err="1">
                <a:solidFill>
                  <a:srgbClr val="2478FF"/>
                </a:solidFill>
                <a:latin typeface="PT Mono"/>
                <a:cs typeface="PT Mono"/>
              </a:rPr>
              <a:t>src</a:t>
            </a:r>
            <a:r>
              <a:rPr lang="en-US" sz="1800" dirty="0">
                <a:solidFill>
                  <a:srgbClr val="2478FF"/>
                </a:solidFill>
                <a:latin typeface="PT Mono"/>
                <a:cs typeface="PT Mono"/>
              </a:rPr>
              <a:t>&gt; &lt;</a:t>
            </a:r>
            <a:r>
              <a:rPr lang="en-US" sz="1800" dirty="0" err="1">
                <a:solidFill>
                  <a:srgbClr val="2478FF"/>
                </a:solidFill>
                <a:latin typeface="PT Mono"/>
                <a:cs typeface="PT Mono"/>
              </a:rPr>
              <a:t>dest</a:t>
            </a:r>
            <a:r>
              <a:rPr lang="en-US" sz="1800" dirty="0">
                <a:solidFill>
                  <a:srgbClr val="2478FF"/>
                </a:solidFill>
                <a:latin typeface="PT Mono"/>
                <a:cs typeface="PT Mono"/>
              </a:rPr>
              <a:t>&gt; </a:t>
            </a:r>
            <a:br>
              <a:rPr lang="en-US" sz="1800" dirty="0"/>
            </a:br>
            <a:r>
              <a:rPr lang="en-US" sz="1800" dirty="0"/>
              <a:t>Copies new files or directories from &lt;</a:t>
            </a:r>
            <a:r>
              <a:rPr lang="en-US" sz="1800" dirty="0" err="1"/>
              <a:t>src</a:t>
            </a:r>
            <a:r>
              <a:rPr lang="en-US" sz="1800" dirty="0"/>
              <a:t>&gt; and adds them to the </a:t>
            </a:r>
            <a:r>
              <a:rPr lang="en-US" sz="1800" dirty="0" err="1"/>
              <a:t>filesystem</a:t>
            </a:r>
            <a:r>
              <a:rPr lang="en-US" sz="1800" dirty="0"/>
              <a:t> of the container at the path &lt;</a:t>
            </a:r>
            <a:r>
              <a:rPr lang="en-US" sz="1800" dirty="0" err="1"/>
              <a:t>dest</a:t>
            </a:r>
            <a:r>
              <a:rPr lang="en-US" sz="1800" dirty="0"/>
              <a:t>&gt;. *</a:t>
            </a:r>
          </a:p>
        </p:txBody>
      </p:sp>
      <p:sp>
        <p:nvSpPr>
          <p:cNvPr id="4" name="Shape 111"/>
          <p:cNvSpPr/>
          <p:nvPr/>
        </p:nvSpPr>
        <p:spPr>
          <a:xfrm>
            <a:off x="4903578" y="4810289"/>
            <a:ext cx="4108497" cy="153888"/>
          </a:xfrm>
          <a:prstGeom prst="rect">
            <a:avLst/>
          </a:prstGeom>
          <a:ln w="12700">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lvl="0">
              <a:defRPr sz="1800"/>
            </a:pPr>
            <a:r>
              <a:rPr lang="en-US" sz="750" dirty="0">
                <a:solidFill>
                  <a:schemeClr val="bg1"/>
                </a:solidFill>
              </a:rPr>
              <a:t>*ADD or COPY </a:t>
            </a:r>
            <a:r>
              <a:rPr lang="en-US" sz="750" dirty="0"/>
              <a:t>- </a:t>
            </a:r>
            <a:r>
              <a:rPr lang="en-US" sz="750" dirty="0">
                <a:hlinkClick r:id="rId2"/>
              </a:rPr>
              <a:t>https://docs.docker.com/engine/articles/dockerfile_best-practices/#add-or-copy</a:t>
            </a:r>
            <a:endParaRPr lang="en-US" sz="750" dirty="0"/>
          </a:p>
        </p:txBody>
      </p:sp>
    </p:spTree>
    <p:extLst>
      <p:ext uri="{BB962C8B-B14F-4D97-AF65-F5344CB8AC3E}">
        <p14:creationId xmlns:p14="http://schemas.microsoft.com/office/powerpoint/2010/main" val="1187920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Reference</a:t>
            </a:r>
          </a:p>
        </p:txBody>
      </p:sp>
      <p:sp>
        <p:nvSpPr>
          <p:cNvPr id="3" name="Content Placeholder 2"/>
          <p:cNvSpPr>
            <a:spLocks noGrp="1"/>
          </p:cNvSpPr>
          <p:nvPr>
            <p:ph idx="1"/>
          </p:nvPr>
        </p:nvSpPr>
        <p:spPr/>
        <p:txBody>
          <a:bodyPr/>
          <a:lstStyle/>
          <a:p>
            <a:pPr lvl="0"/>
            <a:r>
              <a:rPr lang="en-US" sz="2000" dirty="0">
                <a:solidFill>
                  <a:srgbClr val="2478FF"/>
                </a:solidFill>
                <a:latin typeface="PT Mono"/>
                <a:cs typeface="PT Mono"/>
              </a:rPr>
              <a:t>VOLUME &lt;path&gt;</a:t>
            </a:r>
            <a:br>
              <a:rPr lang="en-US" sz="2000" dirty="0"/>
            </a:br>
            <a:r>
              <a:rPr lang="en-US" sz="2000" dirty="0"/>
              <a:t>Creates a mount point with the specified name.</a:t>
            </a:r>
          </a:p>
          <a:p>
            <a:pPr lvl="0"/>
            <a:endParaRPr lang="en-US" sz="2000" dirty="0"/>
          </a:p>
          <a:p>
            <a:pPr lvl="0"/>
            <a:r>
              <a:rPr lang="en-US" sz="2000" dirty="0">
                <a:solidFill>
                  <a:srgbClr val="2478FF"/>
                </a:solidFill>
                <a:latin typeface="PT Mono"/>
                <a:cs typeface="PT Mono"/>
              </a:rPr>
              <a:t>USER &lt;user&gt;</a:t>
            </a:r>
            <a:br>
              <a:rPr lang="en-US" sz="2000" dirty="0">
                <a:latin typeface="PT Mono"/>
                <a:cs typeface="PT Mono"/>
              </a:rPr>
            </a:br>
            <a:r>
              <a:rPr lang="en-US" sz="2000" dirty="0"/>
              <a:t>Sets the user name or UID to use when running the image and for any RUN, CMD and ENTRYPOINT instructions that follow it.</a:t>
            </a:r>
          </a:p>
          <a:p>
            <a:pPr lvl="0"/>
            <a:endParaRPr lang="en-US" sz="2000" dirty="0"/>
          </a:p>
          <a:p>
            <a:pPr lvl="0"/>
            <a:r>
              <a:rPr lang="en-US" sz="2000" dirty="0">
                <a:solidFill>
                  <a:srgbClr val="2478FF"/>
                </a:solidFill>
                <a:latin typeface="PT Mono"/>
                <a:cs typeface="PT Mono"/>
              </a:rPr>
              <a:t>ONBUILD [instruction]</a:t>
            </a:r>
            <a:br>
              <a:rPr lang="en-US" sz="2000" dirty="0">
                <a:latin typeface="PT Mono"/>
                <a:cs typeface="PT Mono"/>
              </a:rPr>
            </a:br>
            <a:r>
              <a:rPr lang="en-US" sz="2000" dirty="0"/>
              <a:t>Adds to the image a trigger instruction to be executed at a later time, when the image is used as the base for another build.</a:t>
            </a:r>
          </a:p>
        </p:txBody>
      </p:sp>
    </p:spTree>
    <p:extLst>
      <p:ext uri="{BB962C8B-B14F-4D97-AF65-F5344CB8AC3E}">
        <p14:creationId xmlns:p14="http://schemas.microsoft.com/office/powerpoint/2010/main" val="1774680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 Image From a </a:t>
            </a:r>
            <a:r>
              <a:rPr lang="en-US" dirty="0" err="1"/>
              <a:t>Dockerfile</a:t>
            </a:r>
            <a:endParaRPr lang="en-US" dirty="0"/>
          </a:p>
        </p:txBody>
      </p:sp>
      <p:sp>
        <p:nvSpPr>
          <p:cNvPr id="4" name="Content Placeholder 3">
            <a:extLst>
              <a:ext uri="{FF2B5EF4-FFF2-40B4-BE49-F238E27FC236}">
                <a16:creationId xmlns:a16="http://schemas.microsoft.com/office/drawing/2014/main" id="{4010BF7D-8EC6-B747-B923-A7BC7BECCED5}"/>
              </a:ext>
            </a:extLst>
          </p:cNvPr>
          <p:cNvSpPr>
            <a:spLocks noGrp="1"/>
          </p:cNvSpPr>
          <p:nvPr>
            <p:ph sz="quarter" idx="11"/>
          </p:nvPr>
        </p:nvSpPr>
        <p:spPr/>
        <p:txBody>
          <a:bodyPr/>
          <a:lstStyle/>
          <a:p>
            <a:pPr lvl="0"/>
            <a:r>
              <a:rPr lang="en-US" sz="2000" dirty="0">
                <a:solidFill>
                  <a:schemeClr val="bg1"/>
                </a:solidFill>
                <a:latin typeface="PT Mono"/>
                <a:cs typeface="PT Mono"/>
              </a:rPr>
              <a:t># Build an image from a </a:t>
            </a:r>
            <a:r>
              <a:rPr lang="en-US" sz="2000" dirty="0" err="1">
                <a:solidFill>
                  <a:schemeClr val="bg1"/>
                </a:solidFill>
                <a:latin typeface="PT Mono"/>
                <a:cs typeface="PT Mono"/>
              </a:rPr>
              <a:t>Dockerfile</a:t>
            </a:r>
            <a:r>
              <a:rPr lang="en-US" sz="2000" dirty="0">
                <a:solidFill>
                  <a:schemeClr val="bg1"/>
                </a:solidFill>
                <a:latin typeface="PT Mono"/>
                <a:cs typeface="PT Mono"/>
              </a:rPr>
              <a:t> and tag it</a:t>
            </a:r>
            <a:br>
              <a:rPr lang="en-US" sz="2000" dirty="0">
                <a:solidFill>
                  <a:schemeClr val="bg1"/>
                </a:solidFill>
                <a:latin typeface="PT Mono"/>
                <a:cs typeface="PT Mono"/>
              </a:rPr>
            </a:br>
            <a:r>
              <a:rPr lang="en-US" sz="2000" dirty="0">
                <a:solidFill>
                  <a:schemeClr val="bg1"/>
                </a:solidFill>
                <a:latin typeface="PT Mono"/>
                <a:cs typeface="PT Mono"/>
              </a:rPr>
              <a:t>$ docker build -t &lt;username&gt;/myredis:v1 /path/to/</a:t>
            </a:r>
            <a:r>
              <a:rPr lang="en-US" sz="2000" dirty="0" err="1">
                <a:solidFill>
                  <a:schemeClr val="bg1"/>
                </a:solidFill>
                <a:latin typeface="PT Mono"/>
                <a:cs typeface="PT Mono"/>
              </a:rPr>
              <a:t>Dockerfile</a:t>
            </a:r>
            <a:endParaRPr lang="en-US" sz="2000" dirty="0">
              <a:solidFill>
                <a:schemeClr val="bg1"/>
              </a:solidFill>
              <a:latin typeface="PT Mono"/>
              <a:cs typeface="PT Mono"/>
            </a:endParaRPr>
          </a:p>
          <a:p>
            <a:pPr lvl="0"/>
            <a:endParaRPr lang="en-US" sz="2000" dirty="0">
              <a:solidFill>
                <a:schemeClr val="bg1"/>
              </a:solidFill>
              <a:latin typeface="PT Mono"/>
              <a:cs typeface="PT Mono"/>
            </a:endParaRPr>
          </a:p>
          <a:p>
            <a:pPr lvl="0"/>
            <a:r>
              <a:rPr lang="en-US" sz="2000" dirty="0">
                <a:solidFill>
                  <a:schemeClr val="bg1"/>
                </a:solidFill>
                <a:latin typeface="PT Mono"/>
                <a:cs typeface="PT Mono"/>
              </a:rPr>
              <a:t># Log into Docker Hub</a:t>
            </a:r>
            <a:br>
              <a:rPr lang="en-US" sz="2000" dirty="0">
                <a:solidFill>
                  <a:schemeClr val="bg1"/>
                </a:solidFill>
                <a:latin typeface="PT Mono"/>
                <a:cs typeface="PT Mono"/>
              </a:rPr>
            </a:br>
            <a:r>
              <a:rPr lang="en-US" sz="2000" dirty="0">
                <a:solidFill>
                  <a:schemeClr val="bg1"/>
                </a:solidFill>
                <a:latin typeface="PT Mono"/>
                <a:cs typeface="PT Mono"/>
              </a:rPr>
              <a:t>$ docker login</a:t>
            </a:r>
          </a:p>
          <a:p>
            <a:pPr lvl="0"/>
            <a:endParaRPr lang="en-US" sz="2000" dirty="0">
              <a:solidFill>
                <a:schemeClr val="bg1"/>
              </a:solidFill>
              <a:latin typeface="PT Mono"/>
              <a:cs typeface="PT Mono"/>
            </a:endParaRPr>
          </a:p>
          <a:p>
            <a:pPr lvl="0"/>
            <a:r>
              <a:rPr lang="en-US" sz="2000" dirty="0">
                <a:solidFill>
                  <a:schemeClr val="bg1"/>
                </a:solidFill>
                <a:latin typeface="PT Mono"/>
                <a:cs typeface="PT Mono"/>
              </a:rPr>
              <a:t># Publish my image to Docker Hub</a:t>
            </a:r>
            <a:br>
              <a:rPr lang="en-US" sz="2000" dirty="0">
                <a:solidFill>
                  <a:schemeClr val="bg1"/>
                </a:solidFill>
                <a:latin typeface="PT Mono"/>
                <a:cs typeface="PT Mono"/>
              </a:rPr>
            </a:br>
            <a:r>
              <a:rPr lang="en-US" sz="2000" dirty="0">
                <a:solidFill>
                  <a:schemeClr val="bg1"/>
                </a:solidFill>
                <a:latin typeface="PT Mono"/>
                <a:cs typeface="PT Mono"/>
              </a:rPr>
              <a:t>$ docker push &lt;username&gt;/myredis:v1</a:t>
            </a:r>
          </a:p>
          <a:p>
            <a:endParaRPr lang="en-US" sz="2000" dirty="0"/>
          </a:p>
        </p:txBody>
      </p:sp>
    </p:spTree>
    <p:extLst>
      <p:ext uri="{BB962C8B-B14F-4D97-AF65-F5344CB8AC3E}">
        <p14:creationId xmlns:p14="http://schemas.microsoft.com/office/powerpoint/2010/main" val="33100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 name="Table 151"/>
          <p:cNvGraphicFramePr>
            <a:graphicFrameLocks noGrp="1"/>
          </p:cNvGraphicFramePr>
          <p:nvPr>
            <p:extLst>
              <p:ext uri="{D42A27DB-BD31-4B8C-83A1-F6EECF244321}">
                <p14:modId xmlns:p14="http://schemas.microsoft.com/office/powerpoint/2010/main" val="1101338056"/>
              </p:ext>
            </p:extLst>
          </p:nvPr>
        </p:nvGraphicFramePr>
        <p:xfrm>
          <a:off x="4479375" y="660675"/>
          <a:ext cx="4463288" cy="3360429"/>
        </p:xfrm>
        <a:graphic>
          <a:graphicData uri="http://schemas.openxmlformats.org/drawingml/2006/table">
            <a:tbl>
              <a:tblPr firstRow="1" bandRow="1">
                <a:tableStyleId>{5C22544A-7EE6-4342-B048-85BDC9FD1C3A}</a:tableStyleId>
              </a:tblPr>
              <a:tblGrid>
                <a:gridCol w="645434">
                  <a:extLst>
                    <a:ext uri="{9D8B030D-6E8A-4147-A177-3AD203B41FA5}">
                      <a16:colId xmlns:a16="http://schemas.microsoft.com/office/drawing/2014/main" val="20000"/>
                    </a:ext>
                  </a:extLst>
                </a:gridCol>
                <a:gridCol w="609333">
                  <a:extLst>
                    <a:ext uri="{9D8B030D-6E8A-4147-A177-3AD203B41FA5}">
                      <a16:colId xmlns:a16="http://schemas.microsoft.com/office/drawing/2014/main" val="20001"/>
                    </a:ext>
                  </a:extLst>
                </a:gridCol>
                <a:gridCol w="448982">
                  <a:extLst>
                    <a:ext uri="{9D8B030D-6E8A-4147-A177-3AD203B41FA5}">
                      <a16:colId xmlns:a16="http://schemas.microsoft.com/office/drawing/2014/main" val="20002"/>
                    </a:ext>
                  </a:extLst>
                </a:gridCol>
                <a:gridCol w="493880">
                  <a:extLst>
                    <a:ext uri="{9D8B030D-6E8A-4147-A177-3AD203B41FA5}">
                      <a16:colId xmlns:a16="http://schemas.microsoft.com/office/drawing/2014/main" val="20003"/>
                    </a:ext>
                  </a:extLst>
                </a:gridCol>
                <a:gridCol w="500294">
                  <a:extLst>
                    <a:ext uri="{9D8B030D-6E8A-4147-A177-3AD203B41FA5}">
                      <a16:colId xmlns:a16="http://schemas.microsoft.com/office/drawing/2014/main" val="20004"/>
                    </a:ext>
                  </a:extLst>
                </a:gridCol>
                <a:gridCol w="429740">
                  <a:extLst>
                    <a:ext uri="{9D8B030D-6E8A-4147-A177-3AD203B41FA5}">
                      <a16:colId xmlns:a16="http://schemas.microsoft.com/office/drawing/2014/main" val="20005"/>
                    </a:ext>
                  </a:extLst>
                </a:gridCol>
                <a:gridCol w="737614">
                  <a:extLst>
                    <a:ext uri="{9D8B030D-6E8A-4147-A177-3AD203B41FA5}">
                      <a16:colId xmlns:a16="http://schemas.microsoft.com/office/drawing/2014/main" val="20006"/>
                    </a:ext>
                  </a:extLst>
                </a:gridCol>
                <a:gridCol w="598011">
                  <a:extLst>
                    <a:ext uri="{9D8B030D-6E8A-4147-A177-3AD203B41FA5}">
                      <a16:colId xmlns:a16="http://schemas.microsoft.com/office/drawing/2014/main" val="20007"/>
                    </a:ext>
                  </a:extLst>
                </a:gridCol>
              </a:tblGrid>
              <a:tr h="492177">
                <a:tc>
                  <a:txBody>
                    <a:bodyPr/>
                    <a:lstStyle/>
                    <a:p>
                      <a:pPr>
                        <a:lnSpc>
                          <a:spcPct val="90000"/>
                        </a:lnSpc>
                      </a:pPr>
                      <a:r>
                        <a:rPr lang="en-US" sz="800" b="1" dirty="0">
                          <a:solidFill>
                            <a:schemeClr val="bg1"/>
                          </a:solidFill>
                        </a:rPr>
                        <a:t>Static </a:t>
                      </a:r>
                    </a:p>
                    <a:p>
                      <a:pPr>
                        <a:lnSpc>
                          <a:spcPct val="90000"/>
                        </a:lnSpc>
                      </a:pPr>
                      <a:r>
                        <a:rPr lang="en-US" sz="800" b="1" dirty="0">
                          <a:solidFill>
                            <a:schemeClr val="bg1"/>
                          </a:solidFill>
                        </a:rPr>
                        <a:t>website</a:t>
                      </a:r>
                    </a:p>
                  </a:txBody>
                  <a:tcPr marL="45720" marR="0" anchor="ctr">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endParaRPr lang="en-US" sz="1100" b="1" dirty="0">
                        <a:solidFill>
                          <a:schemeClr val="bg1"/>
                        </a:solidFill>
                      </a:endParaRPr>
                    </a:p>
                  </a:txBody>
                  <a:tcPr anchor="ct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8042">
                <a:tc>
                  <a:txBody>
                    <a:bodyPr/>
                    <a:lstStyle/>
                    <a:p>
                      <a:pPr>
                        <a:lnSpc>
                          <a:spcPct val="90000"/>
                        </a:lnSpc>
                      </a:pPr>
                      <a:r>
                        <a:rPr lang="en-US" sz="800" b="1" dirty="0">
                          <a:solidFill>
                            <a:schemeClr val="bg1"/>
                          </a:solidFill>
                        </a:rPr>
                        <a:t>Web</a:t>
                      </a:r>
                      <a:br>
                        <a:rPr lang="en-US" sz="800" b="1" dirty="0">
                          <a:solidFill>
                            <a:schemeClr val="bg1"/>
                          </a:solidFill>
                        </a:rPr>
                      </a:br>
                      <a:r>
                        <a:rPr lang="en-US" sz="800" b="1" dirty="0">
                          <a:solidFill>
                            <a:schemeClr val="bg1"/>
                          </a:solidFill>
                        </a:rPr>
                        <a:t>fronted</a:t>
                      </a:r>
                    </a:p>
                  </a:txBody>
                  <a:tcPr marL="45720" marR="0" anchor="ctr">
                    <a:lnT w="12700" cap="flat" cmpd="sng" algn="ctr">
                      <a:solidFill>
                        <a:schemeClr val="bg1"/>
                      </a:solidFill>
                      <a:prstDash val="solid"/>
                      <a:round/>
                      <a:headEnd type="none" w="med" len="med"/>
                      <a:tailEnd type="none" w="med" len="med"/>
                    </a:lnT>
                    <a:solidFill>
                      <a:schemeClr val="accent3">
                        <a:lumMod val="60000"/>
                        <a:lumOff val="40000"/>
                      </a:schemeClr>
                    </a:solidFill>
                  </a:tcPr>
                </a:tc>
                <a:tc>
                  <a:txBody>
                    <a:bodyPr/>
                    <a:lstStyle/>
                    <a:p>
                      <a:endParaRPr lang="en-US" sz="1100" b="1"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8042">
                <a:tc>
                  <a:txBody>
                    <a:bodyPr/>
                    <a:lstStyle/>
                    <a:p>
                      <a:pPr>
                        <a:lnSpc>
                          <a:spcPct val="90000"/>
                        </a:lnSpc>
                      </a:pPr>
                      <a:r>
                        <a:rPr lang="en-US" sz="800" b="1" dirty="0">
                          <a:solidFill>
                            <a:schemeClr val="bg1"/>
                          </a:solidFill>
                        </a:rPr>
                        <a:t>Background workers</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8042">
                <a:tc>
                  <a:txBody>
                    <a:bodyPr/>
                    <a:lstStyle/>
                    <a:p>
                      <a:pPr>
                        <a:lnSpc>
                          <a:spcPct val="90000"/>
                        </a:lnSpc>
                      </a:pPr>
                      <a:r>
                        <a:rPr lang="en-US" sz="800" b="1" dirty="0">
                          <a:solidFill>
                            <a:schemeClr val="bg1"/>
                          </a:solidFill>
                        </a:rPr>
                        <a:t>User</a:t>
                      </a:r>
                      <a:r>
                        <a:rPr lang="en-US" sz="800" b="1" baseline="0" dirty="0">
                          <a:solidFill>
                            <a:schemeClr val="bg1"/>
                          </a:solidFill>
                        </a:rPr>
                        <a:t> DB</a:t>
                      </a:r>
                      <a:endParaRPr lang="en-US" sz="800" b="1" dirty="0">
                        <a:solidFill>
                          <a:schemeClr val="bg1"/>
                        </a:solidFill>
                      </a:endParaRP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8042">
                <a:tc>
                  <a:txBody>
                    <a:bodyPr/>
                    <a:lstStyle/>
                    <a:p>
                      <a:pPr>
                        <a:lnSpc>
                          <a:spcPct val="90000"/>
                        </a:lnSpc>
                      </a:pPr>
                      <a:r>
                        <a:rPr lang="en-US" sz="800" b="1" dirty="0">
                          <a:solidFill>
                            <a:schemeClr val="bg1"/>
                          </a:solidFill>
                        </a:rPr>
                        <a:t>Analytics </a:t>
                      </a:r>
                    </a:p>
                    <a:p>
                      <a:pPr>
                        <a:lnSpc>
                          <a:spcPct val="90000"/>
                        </a:lnSpc>
                      </a:pPr>
                      <a:r>
                        <a:rPr lang="en-US" sz="800" b="1" dirty="0">
                          <a:solidFill>
                            <a:schemeClr val="bg1"/>
                          </a:solidFill>
                        </a:rPr>
                        <a:t>DB</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78042">
                <a:tc>
                  <a:txBody>
                    <a:bodyPr/>
                    <a:lstStyle/>
                    <a:p>
                      <a:pPr>
                        <a:lnSpc>
                          <a:spcPct val="90000"/>
                        </a:lnSpc>
                      </a:pPr>
                      <a:r>
                        <a:rPr lang="en-US" sz="800" b="1" dirty="0">
                          <a:solidFill>
                            <a:schemeClr val="bg1"/>
                          </a:solidFill>
                        </a:rPr>
                        <a:t>Queue</a:t>
                      </a:r>
                    </a:p>
                  </a:txBody>
                  <a:tcPr marL="45720" marR="0" anchor="ctr">
                    <a:solidFill>
                      <a:schemeClr val="accent3">
                        <a:lumMod val="60000"/>
                        <a:lumOff val="40000"/>
                      </a:schemeClr>
                    </a:solidFill>
                  </a:tcPr>
                </a:tc>
                <a:tc>
                  <a:txBody>
                    <a:bodyPr/>
                    <a:lstStyle/>
                    <a:p>
                      <a:endParaRPr lang="en-US" sz="1100" b="1">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solidFill>
                  </a:tcPr>
                </a:tc>
                <a:tc>
                  <a:txBody>
                    <a:bodyPr/>
                    <a:lstStyle/>
                    <a:p>
                      <a:endParaRPr lang="en-US" sz="1100" b="1" dirty="0">
                        <a:solidFill>
                          <a:schemeClr val="bg1"/>
                        </a:solidFill>
                      </a:endParaRP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r h="478042">
                <a:tc>
                  <a:txBody>
                    <a:bodyPr/>
                    <a:lstStyle/>
                    <a:p>
                      <a:endParaRPr lang="en-US" sz="600" b="0" dirty="0">
                        <a:solidFill>
                          <a:schemeClr val="bg1"/>
                        </a:solidFill>
                      </a:endParaRPr>
                    </a:p>
                  </a:txBody>
                  <a:tcPr marL="45720" marR="0" anchor="ctr">
                    <a:solidFill>
                      <a:schemeClr val="bg1">
                        <a:lumMod val="95000"/>
                      </a:schemeClr>
                    </a:solidFill>
                  </a:tcPr>
                </a:tc>
                <a:tc>
                  <a:txBody>
                    <a:bodyPr/>
                    <a:lstStyle/>
                    <a:p>
                      <a:pPr algn="ctr"/>
                      <a:r>
                        <a:rPr lang="en-US" sz="800" b="0" dirty="0">
                          <a:solidFill>
                            <a:schemeClr val="bg1"/>
                          </a:solidFill>
                        </a:rPr>
                        <a:t>Dev VM</a:t>
                      </a:r>
                    </a:p>
                  </a:txBody>
                  <a:tcPr marL="45720" marR="45720" anchor="ctr">
                    <a:solidFill>
                      <a:srgbClr val="49A8F2"/>
                    </a:solidFill>
                  </a:tcPr>
                </a:tc>
                <a:tc>
                  <a:txBody>
                    <a:bodyPr/>
                    <a:lstStyle/>
                    <a:p>
                      <a:pPr algn="ctr"/>
                      <a:r>
                        <a:rPr lang="en-US" sz="800" b="0" dirty="0">
                          <a:solidFill>
                            <a:schemeClr val="bg1"/>
                          </a:solidFill>
                        </a:rPr>
                        <a:t>QA Server</a:t>
                      </a:r>
                    </a:p>
                  </a:txBody>
                  <a:tcPr marL="45720" marR="45720" anchor="ctr">
                    <a:solidFill>
                      <a:srgbClr val="49A8F2"/>
                    </a:solidFill>
                  </a:tcPr>
                </a:tc>
                <a:tc>
                  <a:txBody>
                    <a:bodyPr/>
                    <a:lstStyle/>
                    <a:p>
                      <a:pPr algn="ctr"/>
                      <a:r>
                        <a:rPr lang="en-US" sz="800" b="0" dirty="0">
                          <a:solidFill>
                            <a:schemeClr val="bg1"/>
                          </a:solidFill>
                        </a:rPr>
                        <a:t>Single Prod Server</a:t>
                      </a:r>
                    </a:p>
                  </a:txBody>
                  <a:tcPr marL="45720" marR="45720" anchor="ctr">
                    <a:solidFill>
                      <a:srgbClr val="49A8F2"/>
                    </a:solidFill>
                  </a:tcPr>
                </a:tc>
                <a:tc>
                  <a:txBody>
                    <a:bodyPr/>
                    <a:lstStyle/>
                    <a:p>
                      <a:pPr algn="ctr"/>
                      <a:r>
                        <a:rPr lang="en-US" sz="800" b="0" dirty="0">
                          <a:solidFill>
                            <a:schemeClr val="bg1"/>
                          </a:solidFill>
                        </a:rPr>
                        <a:t>Onsite Cluster</a:t>
                      </a:r>
                    </a:p>
                  </a:txBody>
                  <a:tcPr marL="45720" marR="45720" anchor="ctr">
                    <a:solidFill>
                      <a:srgbClr val="49A8F2"/>
                    </a:solidFill>
                  </a:tcPr>
                </a:tc>
                <a:tc>
                  <a:txBody>
                    <a:bodyPr/>
                    <a:lstStyle/>
                    <a:p>
                      <a:pPr algn="ctr"/>
                      <a:r>
                        <a:rPr lang="en-US" sz="800" b="0" dirty="0">
                          <a:solidFill>
                            <a:schemeClr val="bg1"/>
                          </a:solidFill>
                        </a:rPr>
                        <a:t>Public Cloud</a:t>
                      </a:r>
                    </a:p>
                  </a:txBody>
                  <a:tcPr marL="45720" marR="45720" anchor="ctr">
                    <a:solidFill>
                      <a:srgbClr val="49A8F2"/>
                    </a:solidFill>
                  </a:tcPr>
                </a:tc>
                <a:tc>
                  <a:txBody>
                    <a:bodyPr/>
                    <a:lstStyle/>
                    <a:p>
                      <a:pPr algn="ctr"/>
                      <a:r>
                        <a:rPr lang="en-US" sz="800" b="0" dirty="0">
                          <a:solidFill>
                            <a:schemeClr val="bg1"/>
                          </a:solidFill>
                        </a:rPr>
                        <a:t>Contributor’s laptop</a:t>
                      </a:r>
                    </a:p>
                  </a:txBody>
                  <a:tcPr marL="45720" marR="45720" anchor="ctr">
                    <a:solidFill>
                      <a:srgbClr val="49A8F2"/>
                    </a:solidFill>
                  </a:tcPr>
                </a:tc>
                <a:tc>
                  <a:txBody>
                    <a:bodyPr/>
                    <a:lstStyle/>
                    <a:p>
                      <a:pPr algn="ctr"/>
                      <a:r>
                        <a:rPr lang="en-US" sz="800" b="0" dirty="0">
                          <a:solidFill>
                            <a:schemeClr val="bg1"/>
                          </a:solidFill>
                        </a:rPr>
                        <a:t>Customer Servers</a:t>
                      </a:r>
                    </a:p>
                  </a:txBody>
                  <a:tcPr marL="45720" marR="45720" anchor="ctr">
                    <a:solidFill>
                      <a:srgbClr val="49A8F2"/>
                    </a:solidFill>
                  </a:tcPr>
                </a:tc>
                <a:extLst>
                  <a:ext uri="{0D108BD9-81ED-4DB2-BD59-A6C34878D82A}">
                    <a16:rowId xmlns:a16="http://schemas.microsoft.com/office/drawing/2014/main" val="10006"/>
                  </a:ext>
                </a:extLst>
              </a:tr>
            </a:tbl>
          </a:graphicData>
        </a:graphic>
      </p:graphicFrame>
      <p:pic>
        <p:nvPicPr>
          <p:cNvPr id="153" name="Picture 15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91448" y="4113819"/>
            <a:ext cx="449439" cy="449439"/>
          </a:xfrm>
          <a:prstGeom prst="rect">
            <a:avLst/>
          </a:prstGeom>
        </p:spPr>
      </p:pic>
      <p:pic>
        <p:nvPicPr>
          <p:cNvPr id="154" name="Picture 15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38789" y="4113819"/>
            <a:ext cx="449439" cy="449439"/>
          </a:xfrm>
          <a:prstGeom prst="rect">
            <a:avLst/>
          </a:prstGeom>
        </p:spPr>
      </p:pic>
      <p:pic>
        <p:nvPicPr>
          <p:cNvPr id="155" name="Picture 15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13042" y="4113819"/>
            <a:ext cx="449439" cy="449439"/>
          </a:xfrm>
          <a:prstGeom prst="rect">
            <a:avLst/>
          </a:prstGeom>
        </p:spPr>
      </p:pic>
      <p:pic>
        <p:nvPicPr>
          <p:cNvPr id="156" name="Picture 15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06539" y="4113819"/>
            <a:ext cx="449439" cy="449439"/>
          </a:xfrm>
          <a:prstGeom prst="rect">
            <a:avLst/>
          </a:prstGeom>
        </p:spPr>
      </p:pic>
      <p:pic>
        <p:nvPicPr>
          <p:cNvPr id="157" name="Picture 15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187207" y="4113819"/>
            <a:ext cx="449439" cy="449439"/>
          </a:xfrm>
          <a:prstGeom prst="rect">
            <a:avLst/>
          </a:prstGeom>
        </p:spPr>
      </p:pic>
      <p:pic>
        <p:nvPicPr>
          <p:cNvPr id="158" name="Picture 157"/>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757670" y="4113819"/>
            <a:ext cx="449439" cy="449439"/>
          </a:xfrm>
          <a:prstGeom prst="rect">
            <a:avLst/>
          </a:prstGeom>
        </p:spPr>
      </p:pic>
      <p:pic>
        <p:nvPicPr>
          <p:cNvPr id="159" name="Picture 158"/>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437176" y="4113819"/>
            <a:ext cx="449439" cy="449439"/>
          </a:xfrm>
          <a:prstGeom prst="rect">
            <a:avLst/>
          </a:prstGeom>
        </p:spPr>
      </p:pic>
      <p:grpSp>
        <p:nvGrpSpPr>
          <p:cNvPr id="160" name="Group 159"/>
          <p:cNvGrpSpPr/>
          <p:nvPr/>
        </p:nvGrpSpPr>
        <p:grpSpPr>
          <a:xfrm>
            <a:off x="4131441" y="791116"/>
            <a:ext cx="248666" cy="251980"/>
            <a:chOff x="9479718" y="174600"/>
            <a:chExt cx="354021" cy="358739"/>
          </a:xfrm>
        </p:grpSpPr>
        <p:sp>
          <p:nvSpPr>
            <p:cNvPr id="161" name="Hexagon 160"/>
            <p:cNvSpPr/>
            <p:nvPr/>
          </p:nvSpPr>
          <p:spPr>
            <a:xfrm rot="5400000">
              <a:off x="9562397" y="187855"/>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62" name="Hexagon 161"/>
            <p:cNvSpPr/>
            <p:nvPr/>
          </p:nvSpPr>
          <p:spPr>
            <a:xfrm rot="5400000">
              <a:off x="9466463" y="354395"/>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63" name="Hexagon 162"/>
            <p:cNvSpPr/>
            <p:nvPr/>
          </p:nvSpPr>
          <p:spPr>
            <a:xfrm rot="5400000">
              <a:off x="9654795" y="354395"/>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164" name="Group 163"/>
          <p:cNvGrpSpPr/>
          <p:nvPr/>
        </p:nvGrpSpPr>
        <p:grpSpPr>
          <a:xfrm>
            <a:off x="4098054" y="1272618"/>
            <a:ext cx="315440" cy="251980"/>
            <a:chOff x="9479718" y="840749"/>
            <a:chExt cx="449085" cy="358739"/>
          </a:xfrm>
        </p:grpSpPr>
        <p:sp>
          <p:nvSpPr>
            <p:cNvPr id="165" name="Hexagon 164"/>
            <p:cNvSpPr/>
            <p:nvPr/>
          </p:nvSpPr>
          <p:spPr>
            <a:xfrm rot="5400000">
              <a:off x="9562397" y="854004"/>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66" name="Hexagon 165"/>
            <p:cNvSpPr/>
            <p:nvPr/>
          </p:nvSpPr>
          <p:spPr>
            <a:xfrm rot="5400000">
              <a:off x="9466463" y="1020544"/>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67" name="Hexagon 166"/>
            <p:cNvSpPr/>
            <p:nvPr/>
          </p:nvSpPr>
          <p:spPr>
            <a:xfrm rot="5400000">
              <a:off x="9654795" y="1020544"/>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68" name="Hexagon 167"/>
            <p:cNvSpPr/>
            <p:nvPr/>
          </p:nvSpPr>
          <p:spPr>
            <a:xfrm rot="5400000">
              <a:off x="9749859" y="854004"/>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169" name="Group 168"/>
          <p:cNvGrpSpPr/>
          <p:nvPr/>
        </p:nvGrpSpPr>
        <p:grpSpPr>
          <a:xfrm>
            <a:off x="4131441" y="1669579"/>
            <a:ext cx="248666" cy="367406"/>
            <a:chOff x="9479718" y="1524193"/>
            <a:chExt cx="354021" cy="523069"/>
          </a:xfrm>
        </p:grpSpPr>
        <p:sp>
          <p:nvSpPr>
            <p:cNvPr id="170" name="Hexagon 169"/>
            <p:cNvSpPr/>
            <p:nvPr/>
          </p:nvSpPr>
          <p:spPr>
            <a:xfrm rot="5400000">
              <a:off x="9562397" y="1537448"/>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71" name="Hexagon 170"/>
            <p:cNvSpPr/>
            <p:nvPr/>
          </p:nvSpPr>
          <p:spPr>
            <a:xfrm rot="5400000">
              <a:off x="9466463" y="1703988"/>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72" name="Hexagon 171"/>
            <p:cNvSpPr/>
            <p:nvPr/>
          </p:nvSpPr>
          <p:spPr>
            <a:xfrm rot="5400000">
              <a:off x="9654795" y="1703988"/>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73" name="Hexagon 172"/>
            <p:cNvSpPr/>
            <p:nvPr/>
          </p:nvSpPr>
          <p:spPr>
            <a:xfrm rot="5400000">
              <a:off x="9562397" y="1868318"/>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174" name="Group 173"/>
          <p:cNvGrpSpPr/>
          <p:nvPr/>
        </p:nvGrpSpPr>
        <p:grpSpPr>
          <a:xfrm>
            <a:off x="4131441" y="2215756"/>
            <a:ext cx="248666" cy="250428"/>
            <a:chOff x="9479718" y="2356882"/>
            <a:chExt cx="354021" cy="356529"/>
          </a:xfrm>
        </p:grpSpPr>
        <p:sp>
          <p:nvSpPr>
            <p:cNvPr id="175" name="Hexagon 174"/>
            <p:cNvSpPr/>
            <p:nvPr/>
          </p:nvSpPr>
          <p:spPr>
            <a:xfrm rot="5400000">
              <a:off x="9466463" y="2370137"/>
              <a:ext cx="192199" cy="165689"/>
            </a:xfrm>
            <a:prstGeom prst="hexag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76" name="Hexagon 175"/>
            <p:cNvSpPr/>
            <p:nvPr/>
          </p:nvSpPr>
          <p:spPr>
            <a:xfrm rot="5400000">
              <a:off x="9654795" y="2370137"/>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77" name="Hexagon 176"/>
            <p:cNvSpPr/>
            <p:nvPr/>
          </p:nvSpPr>
          <p:spPr>
            <a:xfrm rot="5400000">
              <a:off x="9562397" y="2534467"/>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178" name="Group 177"/>
          <p:cNvGrpSpPr/>
          <p:nvPr/>
        </p:nvGrpSpPr>
        <p:grpSpPr>
          <a:xfrm>
            <a:off x="4165133" y="2644955"/>
            <a:ext cx="181282" cy="367406"/>
            <a:chOff x="9575652" y="2871857"/>
            <a:chExt cx="258087" cy="523069"/>
          </a:xfrm>
        </p:grpSpPr>
        <p:sp>
          <p:nvSpPr>
            <p:cNvPr id="179" name="Hexagon 178"/>
            <p:cNvSpPr/>
            <p:nvPr/>
          </p:nvSpPr>
          <p:spPr>
            <a:xfrm rot="5400000">
              <a:off x="9562397" y="2885112"/>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0" name="Hexagon 179"/>
            <p:cNvSpPr/>
            <p:nvPr/>
          </p:nvSpPr>
          <p:spPr>
            <a:xfrm rot="5400000">
              <a:off x="9654795" y="3051652"/>
              <a:ext cx="192199" cy="165689"/>
            </a:xfrm>
            <a:prstGeom prst="hexag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1" name="Hexagon 180"/>
            <p:cNvSpPr/>
            <p:nvPr/>
          </p:nvSpPr>
          <p:spPr>
            <a:xfrm rot="5400000">
              <a:off x="9562397" y="3215982"/>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grpSp>
        <p:nvGrpSpPr>
          <p:cNvPr id="182" name="Group 181"/>
          <p:cNvGrpSpPr/>
          <p:nvPr/>
        </p:nvGrpSpPr>
        <p:grpSpPr>
          <a:xfrm>
            <a:off x="4131274" y="3140536"/>
            <a:ext cx="249000" cy="367406"/>
            <a:chOff x="9575652" y="3538006"/>
            <a:chExt cx="354495" cy="523069"/>
          </a:xfrm>
        </p:grpSpPr>
        <p:sp>
          <p:nvSpPr>
            <p:cNvPr id="183" name="Hexagon 182"/>
            <p:cNvSpPr/>
            <p:nvPr/>
          </p:nvSpPr>
          <p:spPr>
            <a:xfrm rot="5400000">
              <a:off x="9562397" y="3551261"/>
              <a:ext cx="192199" cy="165689"/>
            </a:xfrm>
            <a:prstGeom prst="hexag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4" name="Hexagon 183"/>
            <p:cNvSpPr/>
            <p:nvPr/>
          </p:nvSpPr>
          <p:spPr>
            <a:xfrm rot="5400000">
              <a:off x="9654795" y="3717801"/>
              <a:ext cx="192199" cy="165689"/>
            </a:xfrm>
            <a:prstGeom prst="hexag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5" name="Hexagon 184"/>
            <p:cNvSpPr/>
            <p:nvPr/>
          </p:nvSpPr>
          <p:spPr>
            <a:xfrm rot="5400000">
              <a:off x="9562397" y="3882131"/>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6" name="Hexagon 185"/>
            <p:cNvSpPr/>
            <p:nvPr/>
          </p:nvSpPr>
          <p:spPr>
            <a:xfrm rot="5400000">
              <a:off x="9749859" y="3551261"/>
              <a:ext cx="192199" cy="165689"/>
            </a:xfrm>
            <a:prstGeom prst="hexag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sp>
          <p:nvSpPr>
            <p:cNvPr id="187" name="Hexagon 186"/>
            <p:cNvSpPr/>
            <p:nvPr/>
          </p:nvSpPr>
          <p:spPr>
            <a:xfrm rot="5400000">
              <a:off x="9751203" y="3882131"/>
              <a:ext cx="192199" cy="165689"/>
            </a:xfrm>
            <a:prstGeom prst="hexag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0" dirty="0"/>
            </a:p>
          </p:txBody>
        </p:sp>
      </p:grpSp>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a:xfrm>
            <a:off x="231872" y="867992"/>
            <a:ext cx="8205304" cy="3553926"/>
          </a:xfrm>
        </p:spPr>
        <p:txBody>
          <a:bodyPr/>
          <a:lstStyle/>
          <a:p>
            <a:pPr indent="-342900">
              <a:spcBef>
                <a:spcPts val="0"/>
              </a:spcBef>
              <a:buFont typeface="Arial" panose="020B0604020202020204" pitchFamily="34" charset="0"/>
              <a:buChar char="•"/>
            </a:pPr>
            <a:r>
              <a:rPr lang="en-US" sz="2000" dirty="0"/>
              <a:t>Unit of software delivery</a:t>
            </a:r>
          </a:p>
          <a:p>
            <a:pPr indent="-342900">
              <a:lnSpc>
                <a:spcPct val="200000"/>
              </a:lnSpc>
              <a:spcBef>
                <a:spcPts val="0"/>
              </a:spcBef>
              <a:buFont typeface="Arial" panose="020B0604020202020204" pitchFamily="34" charset="0"/>
              <a:buChar char="•"/>
            </a:pPr>
            <a:r>
              <a:rPr lang="en-US" sz="2000" dirty="0"/>
              <a:t>Lightweight, portable, </a:t>
            </a:r>
            <a:br>
              <a:rPr lang="en-US" sz="2000" dirty="0"/>
            </a:br>
            <a:r>
              <a:rPr lang="en-US" sz="2000" dirty="0"/>
              <a:t>	consistent</a:t>
            </a:r>
          </a:p>
          <a:p>
            <a:pPr indent="-342900">
              <a:lnSpc>
                <a:spcPct val="200000"/>
              </a:lnSpc>
              <a:spcBef>
                <a:spcPts val="0"/>
              </a:spcBef>
              <a:buFont typeface="Arial" panose="020B0604020202020204" pitchFamily="34" charset="0"/>
              <a:buChar char="•"/>
            </a:pPr>
            <a:r>
              <a:rPr lang="en-US" sz="2000" dirty="0"/>
              <a:t>Deploy and run everywhere</a:t>
            </a:r>
          </a:p>
          <a:p>
            <a:pPr indent="-342900">
              <a:lnSpc>
                <a:spcPct val="200000"/>
              </a:lnSpc>
              <a:spcBef>
                <a:spcPts val="0"/>
              </a:spcBef>
              <a:buFont typeface="Arial" panose="020B0604020202020204" pitchFamily="34" charset="0"/>
              <a:buChar char="•"/>
            </a:pPr>
            <a:r>
              <a:rPr lang="en-US" sz="2000" dirty="0"/>
              <a:t>Deploy and run anything</a:t>
            </a:r>
          </a:p>
        </p:txBody>
      </p:sp>
      <p:pic>
        <p:nvPicPr>
          <p:cNvPr id="188" name="Picture 187"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746800"/>
            <a:ext cx="381792" cy="345964"/>
          </a:xfrm>
          <a:prstGeom prst="rect">
            <a:avLst/>
          </a:prstGeom>
        </p:spPr>
      </p:pic>
      <p:pic>
        <p:nvPicPr>
          <p:cNvPr id="189" name="Picture 188"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1221460"/>
            <a:ext cx="381792" cy="345964"/>
          </a:xfrm>
          <a:prstGeom prst="rect">
            <a:avLst/>
          </a:prstGeom>
        </p:spPr>
      </p:pic>
      <p:pic>
        <p:nvPicPr>
          <p:cNvPr id="190" name="Picture 189"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1696122"/>
            <a:ext cx="381792" cy="345964"/>
          </a:xfrm>
          <a:prstGeom prst="rect">
            <a:avLst/>
          </a:prstGeom>
        </p:spPr>
      </p:pic>
      <p:pic>
        <p:nvPicPr>
          <p:cNvPr id="191" name="Picture 190"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2177198"/>
            <a:ext cx="381792" cy="345964"/>
          </a:xfrm>
          <a:prstGeom prst="rect">
            <a:avLst/>
          </a:prstGeom>
        </p:spPr>
      </p:pic>
      <p:pic>
        <p:nvPicPr>
          <p:cNvPr id="192" name="Picture 191"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2658273"/>
            <a:ext cx="381792" cy="345964"/>
          </a:xfrm>
          <a:prstGeom prst="rect">
            <a:avLst/>
          </a:prstGeom>
        </p:spPr>
      </p:pic>
      <p:pic>
        <p:nvPicPr>
          <p:cNvPr id="193" name="Picture 192"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195373" y="3139347"/>
            <a:ext cx="381792" cy="345964"/>
          </a:xfrm>
          <a:prstGeom prst="rect">
            <a:avLst/>
          </a:prstGeom>
        </p:spPr>
      </p:pic>
      <p:pic>
        <p:nvPicPr>
          <p:cNvPr id="194" name="Picture 193"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746800"/>
            <a:ext cx="381792" cy="345964"/>
          </a:xfrm>
          <a:prstGeom prst="rect">
            <a:avLst/>
          </a:prstGeom>
        </p:spPr>
      </p:pic>
      <p:pic>
        <p:nvPicPr>
          <p:cNvPr id="195" name="Picture 194"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1221460"/>
            <a:ext cx="381792" cy="345964"/>
          </a:xfrm>
          <a:prstGeom prst="rect">
            <a:avLst/>
          </a:prstGeom>
        </p:spPr>
      </p:pic>
      <p:pic>
        <p:nvPicPr>
          <p:cNvPr id="196" name="Picture 195"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1696122"/>
            <a:ext cx="381792" cy="345964"/>
          </a:xfrm>
          <a:prstGeom prst="rect">
            <a:avLst/>
          </a:prstGeom>
        </p:spPr>
      </p:pic>
      <p:pic>
        <p:nvPicPr>
          <p:cNvPr id="197" name="Picture 196"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2177198"/>
            <a:ext cx="381792" cy="345964"/>
          </a:xfrm>
          <a:prstGeom prst="rect">
            <a:avLst/>
          </a:prstGeom>
        </p:spPr>
      </p:pic>
      <p:pic>
        <p:nvPicPr>
          <p:cNvPr id="198" name="Picture 197"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2658273"/>
            <a:ext cx="381792" cy="345964"/>
          </a:xfrm>
          <a:prstGeom prst="rect">
            <a:avLst/>
          </a:prstGeom>
        </p:spPr>
      </p:pic>
      <p:pic>
        <p:nvPicPr>
          <p:cNvPr id="199" name="Picture 198"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7772636" y="3139347"/>
            <a:ext cx="381792" cy="345964"/>
          </a:xfrm>
          <a:prstGeom prst="rect">
            <a:avLst/>
          </a:prstGeom>
        </p:spPr>
      </p:pic>
      <p:pic>
        <p:nvPicPr>
          <p:cNvPr id="200" name="Picture 199"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746800"/>
            <a:ext cx="381792" cy="345964"/>
          </a:xfrm>
          <a:prstGeom prst="rect">
            <a:avLst/>
          </a:prstGeom>
        </p:spPr>
      </p:pic>
      <p:pic>
        <p:nvPicPr>
          <p:cNvPr id="201" name="Picture 200"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1221460"/>
            <a:ext cx="381792" cy="345964"/>
          </a:xfrm>
          <a:prstGeom prst="rect">
            <a:avLst/>
          </a:prstGeom>
        </p:spPr>
      </p:pic>
      <p:pic>
        <p:nvPicPr>
          <p:cNvPr id="202" name="Picture 201"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1696122"/>
            <a:ext cx="381792" cy="345964"/>
          </a:xfrm>
          <a:prstGeom prst="rect">
            <a:avLst/>
          </a:prstGeom>
        </p:spPr>
      </p:pic>
      <p:pic>
        <p:nvPicPr>
          <p:cNvPr id="203" name="Picture 202"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2177198"/>
            <a:ext cx="381792" cy="345964"/>
          </a:xfrm>
          <a:prstGeom prst="rect">
            <a:avLst/>
          </a:prstGeom>
        </p:spPr>
      </p:pic>
      <p:pic>
        <p:nvPicPr>
          <p:cNvPr id="204" name="Picture 203"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2658273"/>
            <a:ext cx="381792" cy="345964"/>
          </a:xfrm>
          <a:prstGeom prst="rect">
            <a:avLst/>
          </a:prstGeom>
        </p:spPr>
      </p:pic>
      <p:pic>
        <p:nvPicPr>
          <p:cNvPr id="205" name="Picture 204"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458937" y="3139347"/>
            <a:ext cx="381792" cy="345964"/>
          </a:xfrm>
          <a:prstGeom prst="rect">
            <a:avLst/>
          </a:prstGeom>
        </p:spPr>
      </p:pic>
      <p:pic>
        <p:nvPicPr>
          <p:cNvPr id="206" name="Picture 205"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746800"/>
            <a:ext cx="381792" cy="345964"/>
          </a:xfrm>
          <a:prstGeom prst="rect">
            <a:avLst/>
          </a:prstGeom>
        </p:spPr>
      </p:pic>
      <p:pic>
        <p:nvPicPr>
          <p:cNvPr id="207" name="Picture 206"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1221460"/>
            <a:ext cx="381792" cy="345964"/>
          </a:xfrm>
          <a:prstGeom prst="rect">
            <a:avLst/>
          </a:prstGeom>
        </p:spPr>
      </p:pic>
      <p:pic>
        <p:nvPicPr>
          <p:cNvPr id="208" name="Picture 207"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1696122"/>
            <a:ext cx="381792" cy="345964"/>
          </a:xfrm>
          <a:prstGeom prst="rect">
            <a:avLst/>
          </a:prstGeom>
        </p:spPr>
      </p:pic>
      <p:pic>
        <p:nvPicPr>
          <p:cNvPr id="209" name="Picture 208"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2177198"/>
            <a:ext cx="381792" cy="345964"/>
          </a:xfrm>
          <a:prstGeom prst="rect">
            <a:avLst/>
          </a:prstGeom>
        </p:spPr>
      </p:pic>
      <p:pic>
        <p:nvPicPr>
          <p:cNvPr id="210" name="Picture 209"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2658273"/>
            <a:ext cx="381792" cy="345964"/>
          </a:xfrm>
          <a:prstGeom prst="rect">
            <a:avLst/>
          </a:prstGeom>
        </p:spPr>
      </p:pic>
      <p:pic>
        <p:nvPicPr>
          <p:cNvPr id="211" name="Picture 210"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727149" y="3139347"/>
            <a:ext cx="381792" cy="345964"/>
          </a:xfrm>
          <a:prstGeom prst="rect">
            <a:avLst/>
          </a:prstGeom>
        </p:spPr>
      </p:pic>
      <p:pic>
        <p:nvPicPr>
          <p:cNvPr id="212" name="Picture 211"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746800"/>
            <a:ext cx="381792" cy="345964"/>
          </a:xfrm>
          <a:prstGeom prst="rect">
            <a:avLst/>
          </a:prstGeom>
        </p:spPr>
      </p:pic>
      <p:pic>
        <p:nvPicPr>
          <p:cNvPr id="213" name="Picture 212"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1221460"/>
            <a:ext cx="381792" cy="345964"/>
          </a:xfrm>
          <a:prstGeom prst="rect">
            <a:avLst/>
          </a:prstGeom>
        </p:spPr>
      </p:pic>
      <p:pic>
        <p:nvPicPr>
          <p:cNvPr id="214" name="Picture 213"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1696122"/>
            <a:ext cx="381792" cy="345964"/>
          </a:xfrm>
          <a:prstGeom prst="rect">
            <a:avLst/>
          </a:prstGeom>
        </p:spPr>
      </p:pic>
      <p:pic>
        <p:nvPicPr>
          <p:cNvPr id="215" name="Picture 214"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2177198"/>
            <a:ext cx="381792" cy="345964"/>
          </a:xfrm>
          <a:prstGeom prst="rect">
            <a:avLst/>
          </a:prstGeom>
        </p:spPr>
      </p:pic>
      <p:pic>
        <p:nvPicPr>
          <p:cNvPr id="216" name="Picture 215"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2658273"/>
            <a:ext cx="381792" cy="345964"/>
          </a:xfrm>
          <a:prstGeom prst="rect">
            <a:avLst/>
          </a:prstGeom>
        </p:spPr>
      </p:pic>
      <p:pic>
        <p:nvPicPr>
          <p:cNvPr id="217" name="Picture 216"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6239683" y="3139347"/>
            <a:ext cx="381792" cy="345964"/>
          </a:xfrm>
          <a:prstGeom prst="rect">
            <a:avLst/>
          </a:prstGeom>
        </p:spPr>
      </p:pic>
      <p:pic>
        <p:nvPicPr>
          <p:cNvPr id="218" name="Picture 217"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746800"/>
            <a:ext cx="381792" cy="345964"/>
          </a:xfrm>
          <a:prstGeom prst="rect">
            <a:avLst/>
          </a:prstGeom>
        </p:spPr>
      </p:pic>
      <p:pic>
        <p:nvPicPr>
          <p:cNvPr id="219" name="Picture 218"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1221460"/>
            <a:ext cx="381792" cy="345964"/>
          </a:xfrm>
          <a:prstGeom prst="rect">
            <a:avLst/>
          </a:prstGeom>
        </p:spPr>
      </p:pic>
      <p:pic>
        <p:nvPicPr>
          <p:cNvPr id="220" name="Picture 219"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1696122"/>
            <a:ext cx="381792" cy="345964"/>
          </a:xfrm>
          <a:prstGeom prst="rect">
            <a:avLst/>
          </a:prstGeom>
        </p:spPr>
      </p:pic>
      <p:pic>
        <p:nvPicPr>
          <p:cNvPr id="221" name="Picture 220"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2177198"/>
            <a:ext cx="381792" cy="345964"/>
          </a:xfrm>
          <a:prstGeom prst="rect">
            <a:avLst/>
          </a:prstGeom>
        </p:spPr>
      </p:pic>
      <p:pic>
        <p:nvPicPr>
          <p:cNvPr id="222" name="Picture 221"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2658273"/>
            <a:ext cx="381792" cy="345964"/>
          </a:xfrm>
          <a:prstGeom prst="rect">
            <a:avLst/>
          </a:prstGeom>
        </p:spPr>
      </p:pic>
      <p:pic>
        <p:nvPicPr>
          <p:cNvPr id="223" name="Picture 222"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758631" y="3139347"/>
            <a:ext cx="381792" cy="345964"/>
          </a:xfrm>
          <a:prstGeom prst="rect">
            <a:avLst/>
          </a:prstGeom>
        </p:spPr>
      </p:pic>
      <p:pic>
        <p:nvPicPr>
          <p:cNvPr id="224" name="Picture 223"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746800"/>
            <a:ext cx="381792" cy="345964"/>
          </a:xfrm>
          <a:prstGeom prst="rect">
            <a:avLst/>
          </a:prstGeom>
        </p:spPr>
      </p:pic>
      <p:pic>
        <p:nvPicPr>
          <p:cNvPr id="225" name="Picture 224"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1221460"/>
            <a:ext cx="381792" cy="345964"/>
          </a:xfrm>
          <a:prstGeom prst="rect">
            <a:avLst/>
          </a:prstGeom>
        </p:spPr>
      </p:pic>
      <p:pic>
        <p:nvPicPr>
          <p:cNvPr id="226" name="Picture 225"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1696122"/>
            <a:ext cx="381792" cy="345964"/>
          </a:xfrm>
          <a:prstGeom prst="rect">
            <a:avLst/>
          </a:prstGeom>
        </p:spPr>
      </p:pic>
      <p:pic>
        <p:nvPicPr>
          <p:cNvPr id="227" name="Picture 226"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2177198"/>
            <a:ext cx="381792" cy="345964"/>
          </a:xfrm>
          <a:prstGeom prst="rect">
            <a:avLst/>
          </a:prstGeom>
        </p:spPr>
      </p:pic>
      <p:pic>
        <p:nvPicPr>
          <p:cNvPr id="228" name="Picture 227"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2658273"/>
            <a:ext cx="381792" cy="345964"/>
          </a:xfrm>
          <a:prstGeom prst="rect">
            <a:avLst/>
          </a:prstGeom>
        </p:spPr>
      </p:pic>
      <p:pic>
        <p:nvPicPr>
          <p:cNvPr id="229" name="Picture 228" descr="docker.png"/>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5219852" y="3139347"/>
            <a:ext cx="381792" cy="345964"/>
          </a:xfrm>
          <a:prstGeom prst="rect">
            <a:avLst/>
          </a:prstGeom>
        </p:spPr>
      </p:pic>
    </p:spTree>
    <p:extLst>
      <p:ext uri="{BB962C8B-B14F-4D97-AF65-F5344CB8AC3E}">
        <p14:creationId xmlns:p14="http://schemas.microsoft.com/office/powerpoint/2010/main" val="295559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 Container - Interactive</a:t>
            </a:r>
          </a:p>
        </p:txBody>
      </p:sp>
      <p:sp>
        <p:nvSpPr>
          <p:cNvPr id="4" name="Content Placeholder 3">
            <a:extLst>
              <a:ext uri="{FF2B5EF4-FFF2-40B4-BE49-F238E27FC236}">
                <a16:creationId xmlns:a16="http://schemas.microsoft.com/office/drawing/2014/main" id="{FE9BEC69-CCCD-CB49-A686-E4C4790B20D8}"/>
              </a:ext>
            </a:extLst>
          </p:cNvPr>
          <p:cNvSpPr>
            <a:spLocks noGrp="1"/>
          </p:cNvSpPr>
          <p:nvPr>
            <p:ph sz="quarter" idx="11"/>
          </p:nvPr>
        </p:nvSpPr>
        <p:spPr/>
        <p:txBody>
          <a:bodyPr/>
          <a:lstStyle/>
          <a:p>
            <a:pPr lvl="0"/>
            <a:r>
              <a:rPr lang="en-US" sz="2000" dirty="0">
                <a:solidFill>
                  <a:schemeClr val="bg1"/>
                </a:solidFill>
                <a:latin typeface="PT Mono"/>
                <a:cs typeface="PT Mono"/>
              </a:rPr>
              <a:t># Run a container from the Ubuntu image and execute bash</a:t>
            </a:r>
            <a:br>
              <a:rPr lang="en-US" sz="2000" dirty="0">
                <a:solidFill>
                  <a:schemeClr val="bg1"/>
                </a:solidFill>
                <a:latin typeface="PT Mono"/>
                <a:cs typeface="PT Mono"/>
              </a:rPr>
            </a:br>
            <a:r>
              <a:rPr lang="en-US" sz="2000" dirty="0">
                <a:solidFill>
                  <a:schemeClr val="bg1"/>
                </a:solidFill>
                <a:latin typeface="PT Mono"/>
                <a:cs typeface="PT Mono"/>
              </a:rPr>
              <a:t>$ docker run -t -</a:t>
            </a:r>
            <a:r>
              <a:rPr lang="en-US" sz="2000" dirty="0" err="1">
                <a:solidFill>
                  <a:schemeClr val="bg1"/>
                </a:solidFill>
                <a:latin typeface="PT Mono"/>
                <a:cs typeface="PT Mono"/>
              </a:rPr>
              <a:t>i</a:t>
            </a:r>
            <a:r>
              <a:rPr lang="en-US" sz="2000" dirty="0">
                <a:solidFill>
                  <a:schemeClr val="bg1"/>
                </a:solidFill>
                <a:latin typeface="PT Mono"/>
                <a:cs typeface="PT Mono"/>
              </a:rPr>
              <a:t> ubuntu /bin/bash</a:t>
            </a:r>
          </a:p>
          <a:p>
            <a:pPr lvl="0"/>
            <a:endParaRPr lang="en-US" sz="2000" dirty="0">
              <a:solidFill>
                <a:schemeClr val="bg1"/>
              </a:solidFill>
              <a:latin typeface="PT Mono"/>
              <a:cs typeface="PT Mono"/>
            </a:endParaRPr>
          </a:p>
          <a:p>
            <a:pPr lvl="0"/>
            <a:r>
              <a:rPr lang="en-US" sz="2000" dirty="0">
                <a:solidFill>
                  <a:schemeClr val="bg1"/>
                </a:solidFill>
                <a:latin typeface="PT Mono"/>
                <a:cs typeface="PT Mono"/>
              </a:rPr>
              <a:t># Run a container with a specific name</a:t>
            </a:r>
            <a:br>
              <a:rPr lang="en-US" sz="2000" dirty="0">
                <a:solidFill>
                  <a:schemeClr val="bg1"/>
                </a:solidFill>
                <a:latin typeface="PT Mono"/>
                <a:cs typeface="PT Mono"/>
              </a:rPr>
            </a:br>
            <a:r>
              <a:rPr lang="en-US" sz="2000" dirty="0">
                <a:solidFill>
                  <a:schemeClr val="bg1"/>
                </a:solidFill>
                <a:latin typeface="PT Mono"/>
                <a:cs typeface="PT Mono"/>
              </a:rPr>
              <a:t>$ docker run -t -</a:t>
            </a:r>
            <a:r>
              <a:rPr lang="en-US" sz="2000" dirty="0" err="1">
                <a:solidFill>
                  <a:schemeClr val="bg1"/>
                </a:solidFill>
                <a:latin typeface="PT Mono"/>
                <a:cs typeface="PT Mono"/>
              </a:rPr>
              <a:t>i</a:t>
            </a:r>
            <a:r>
              <a:rPr lang="en-US" sz="2000" dirty="0">
                <a:solidFill>
                  <a:schemeClr val="bg1"/>
                </a:solidFill>
                <a:latin typeface="PT Mono"/>
                <a:cs typeface="PT Mono"/>
              </a:rPr>
              <a:t> —-name </a:t>
            </a:r>
            <a:r>
              <a:rPr lang="en-US" sz="2000" dirty="0" err="1">
                <a:solidFill>
                  <a:schemeClr val="bg1"/>
                </a:solidFill>
                <a:latin typeface="PT Mono"/>
                <a:cs typeface="PT Mono"/>
              </a:rPr>
              <a:t>my_container</a:t>
            </a:r>
            <a:r>
              <a:rPr lang="en-US" sz="2000" dirty="0">
                <a:solidFill>
                  <a:schemeClr val="bg1"/>
                </a:solidFill>
                <a:latin typeface="PT Mono"/>
                <a:cs typeface="PT Mono"/>
              </a:rPr>
              <a:t> ubuntu /bin/bash</a:t>
            </a:r>
          </a:p>
          <a:p>
            <a:pPr lvl="0"/>
            <a:endParaRPr lang="en-US" sz="2000" dirty="0">
              <a:solidFill>
                <a:schemeClr val="bg1"/>
              </a:solidFill>
              <a:latin typeface="PT Mono"/>
              <a:cs typeface="PT Mono"/>
            </a:endParaRPr>
          </a:p>
          <a:p>
            <a:pPr lvl="0"/>
            <a:r>
              <a:rPr lang="en-US" sz="2000" dirty="0">
                <a:solidFill>
                  <a:schemeClr val="bg1"/>
                </a:solidFill>
                <a:latin typeface="PT Mono"/>
                <a:cs typeface="PT Mono"/>
              </a:rPr>
              <a:t># List running containers</a:t>
            </a:r>
            <a:br>
              <a:rPr lang="en-US" sz="2000" dirty="0">
                <a:solidFill>
                  <a:schemeClr val="bg1"/>
                </a:solidFill>
                <a:latin typeface="PT Mono"/>
                <a:cs typeface="PT Mono"/>
              </a:rPr>
            </a:br>
            <a:r>
              <a:rPr lang="en-US" sz="2000" dirty="0">
                <a:solidFill>
                  <a:schemeClr val="bg1"/>
                </a:solidFill>
                <a:latin typeface="PT Mono"/>
                <a:cs typeface="PT Mono"/>
              </a:rPr>
              <a:t>$ docker </a:t>
            </a:r>
            <a:r>
              <a:rPr lang="en-US" sz="2000" dirty="0" err="1">
                <a:solidFill>
                  <a:schemeClr val="bg1"/>
                </a:solidFill>
                <a:latin typeface="PT Mono"/>
                <a:cs typeface="PT Mono"/>
              </a:rPr>
              <a:t>ps</a:t>
            </a:r>
            <a:endParaRPr lang="en-US" sz="2000" dirty="0">
              <a:solidFill>
                <a:schemeClr val="bg1"/>
              </a:solidFill>
              <a:latin typeface="PT Mono"/>
              <a:cs typeface="PT Mono"/>
            </a:endParaRPr>
          </a:p>
          <a:p>
            <a:endParaRPr lang="en-US" sz="2000" dirty="0"/>
          </a:p>
        </p:txBody>
      </p:sp>
    </p:spTree>
    <p:extLst>
      <p:ext uri="{BB962C8B-B14F-4D97-AF65-F5344CB8AC3E}">
        <p14:creationId xmlns:p14="http://schemas.microsoft.com/office/powerpoint/2010/main" val="1896662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 Container - Daemon</a:t>
            </a:r>
          </a:p>
        </p:txBody>
      </p:sp>
      <p:sp>
        <p:nvSpPr>
          <p:cNvPr id="4" name="Content Placeholder 3">
            <a:extLst>
              <a:ext uri="{FF2B5EF4-FFF2-40B4-BE49-F238E27FC236}">
                <a16:creationId xmlns:a16="http://schemas.microsoft.com/office/drawing/2014/main" id="{48E97D18-C41B-1642-A8D4-762C8DB45129}"/>
              </a:ext>
            </a:extLst>
          </p:cNvPr>
          <p:cNvSpPr>
            <a:spLocks noGrp="1"/>
          </p:cNvSpPr>
          <p:nvPr>
            <p:ph sz="quarter" idx="11"/>
          </p:nvPr>
        </p:nvSpPr>
        <p:spPr/>
        <p:txBody>
          <a:bodyPr/>
          <a:lstStyle/>
          <a:p>
            <a:pPr lvl="0"/>
            <a:r>
              <a:rPr lang="en-US" sz="2000" dirty="0">
                <a:solidFill>
                  <a:schemeClr val="bg1"/>
                </a:solidFill>
                <a:latin typeface="PT Mono"/>
                <a:cs typeface="PT Mono"/>
              </a:rPr>
              <a:t># Run a container from the Ubuntu image and execute an infinite loop</a:t>
            </a:r>
            <a:br>
              <a:rPr lang="en-US" sz="2000" dirty="0">
                <a:solidFill>
                  <a:schemeClr val="bg1"/>
                </a:solidFill>
                <a:latin typeface="PT Mono"/>
                <a:cs typeface="PT Mono"/>
              </a:rPr>
            </a:br>
            <a:r>
              <a:rPr lang="en-US" sz="2000" dirty="0">
                <a:solidFill>
                  <a:schemeClr val="bg1"/>
                </a:solidFill>
                <a:latin typeface="PT Mono"/>
                <a:cs typeface="PT Mono"/>
              </a:rPr>
              <a:t>$ docker run -d —-name </a:t>
            </a:r>
            <a:r>
              <a:rPr lang="en-US" sz="2000" dirty="0" err="1">
                <a:solidFill>
                  <a:schemeClr val="bg1"/>
                </a:solidFill>
                <a:latin typeface="PT Mono"/>
                <a:cs typeface="PT Mono"/>
              </a:rPr>
              <a:t>my_daemon_container</a:t>
            </a:r>
            <a:r>
              <a:rPr lang="en-US" sz="2000" dirty="0">
                <a:solidFill>
                  <a:schemeClr val="bg1"/>
                </a:solidFill>
                <a:latin typeface="PT Mono"/>
                <a:cs typeface="PT Mono"/>
              </a:rPr>
              <a:t> ubuntu /bin/bash -c “while true; do echo hello world; sleep 1; done”</a:t>
            </a:r>
          </a:p>
          <a:p>
            <a:pPr lvl="0"/>
            <a:endParaRPr lang="en-US" sz="2000" dirty="0">
              <a:solidFill>
                <a:schemeClr val="bg1"/>
              </a:solidFill>
              <a:latin typeface="PT Mono"/>
              <a:cs typeface="PT Mono"/>
            </a:endParaRPr>
          </a:p>
          <a:p>
            <a:pPr lvl="0"/>
            <a:r>
              <a:rPr lang="en-US" sz="2000" dirty="0">
                <a:solidFill>
                  <a:schemeClr val="bg1"/>
                </a:solidFill>
                <a:latin typeface="PT Mono"/>
                <a:cs typeface="PT Mono"/>
              </a:rPr>
              <a:t># Get logs for </a:t>
            </a:r>
            <a:r>
              <a:rPr lang="en-US" sz="2000" dirty="0" err="1">
                <a:solidFill>
                  <a:schemeClr val="bg1"/>
                </a:solidFill>
                <a:latin typeface="PT Mono"/>
                <a:cs typeface="PT Mono"/>
              </a:rPr>
              <a:t>daemonized</a:t>
            </a:r>
            <a:r>
              <a:rPr lang="en-US" sz="2000" dirty="0">
                <a:solidFill>
                  <a:schemeClr val="bg1"/>
                </a:solidFill>
                <a:latin typeface="PT Mono"/>
                <a:cs typeface="PT Mono"/>
              </a:rPr>
              <a:t> container</a:t>
            </a:r>
            <a:br>
              <a:rPr lang="en-US" sz="2000" dirty="0">
                <a:solidFill>
                  <a:schemeClr val="bg1"/>
                </a:solidFill>
                <a:latin typeface="PT Mono"/>
                <a:cs typeface="PT Mono"/>
              </a:rPr>
            </a:br>
            <a:r>
              <a:rPr lang="en-US" sz="2000" dirty="0">
                <a:solidFill>
                  <a:schemeClr val="bg1"/>
                </a:solidFill>
                <a:latin typeface="PT Mono"/>
                <a:cs typeface="PT Mono"/>
              </a:rPr>
              <a:t>$ docker logs -f </a:t>
            </a:r>
            <a:r>
              <a:rPr lang="en-US" sz="2000" dirty="0" err="1">
                <a:solidFill>
                  <a:schemeClr val="bg1"/>
                </a:solidFill>
                <a:latin typeface="PT Mono"/>
                <a:cs typeface="PT Mono"/>
              </a:rPr>
              <a:t>my_daemon_container</a:t>
            </a:r>
            <a:endParaRPr lang="en-US" sz="2000" dirty="0">
              <a:solidFill>
                <a:schemeClr val="bg1"/>
              </a:solidFill>
              <a:latin typeface="PT Mono"/>
              <a:cs typeface="PT Mono"/>
            </a:endParaRPr>
          </a:p>
          <a:p>
            <a:endParaRPr lang="en-US" sz="2000" dirty="0"/>
          </a:p>
        </p:txBody>
      </p:sp>
    </p:spTree>
    <p:extLst>
      <p:ext uri="{BB962C8B-B14F-4D97-AF65-F5344CB8AC3E}">
        <p14:creationId xmlns:p14="http://schemas.microsoft.com/office/powerpoint/2010/main" val="799937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 Container - Ports</a:t>
            </a:r>
          </a:p>
        </p:txBody>
      </p:sp>
      <p:sp>
        <p:nvSpPr>
          <p:cNvPr id="4" name="Content Placeholder 3">
            <a:extLst>
              <a:ext uri="{FF2B5EF4-FFF2-40B4-BE49-F238E27FC236}">
                <a16:creationId xmlns:a16="http://schemas.microsoft.com/office/drawing/2014/main" id="{E0E728F2-4CA2-1144-8349-C307D36F0C60}"/>
              </a:ext>
            </a:extLst>
          </p:cNvPr>
          <p:cNvSpPr>
            <a:spLocks noGrp="1"/>
          </p:cNvSpPr>
          <p:nvPr>
            <p:ph sz="quarter" idx="11"/>
          </p:nvPr>
        </p:nvSpPr>
        <p:spPr/>
        <p:txBody>
          <a:bodyPr/>
          <a:lstStyle/>
          <a:p>
            <a:pPr lvl="0"/>
            <a:r>
              <a:rPr lang="en-US" sz="2000" dirty="0">
                <a:solidFill>
                  <a:schemeClr val="bg1"/>
                </a:solidFill>
                <a:latin typeface="PT Mono"/>
                <a:cs typeface="PT Mono"/>
              </a:rPr>
              <a:t># Map port 6379 on the container to port 45000 on the host</a:t>
            </a:r>
            <a:br>
              <a:rPr lang="en-US" sz="2000" dirty="0">
                <a:solidFill>
                  <a:schemeClr val="bg1"/>
                </a:solidFill>
                <a:latin typeface="PT Mono"/>
                <a:cs typeface="PT Mono"/>
              </a:rPr>
            </a:br>
            <a:r>
              <a:rPr lang="en-US" sz="2000" dirty="0">
                <a:solidFill>
                  <a:schemeClr val="bg1"/>
                </a:solidFill>
                <a:latin typeface="PT Mono"/>
                <a:cs typeface="PT Mono"/>
              </a:rPr>
              <a:t>$ docker run -d —p 45000:6379 &lt;username&gt;/myredis:v1 </a:t>
            </a:r>
            <a:r>
              <a:rPr lang="en-US" sz="2000" dirty="0" err="1">
                <a:solidFill>
                  <a:schemeClr val="bg1"/>
                </a:solidFill>
                <a:latin typeface="PT Mono"/>
                <a:cs typeface="PT Mono"/>
              </a:rPr>
              <a:t>redis</a:t>
            </a:r>
            <a:r>
              <a:rPr lang="en-US" sz="2000" dirty="0">
                <a:solidFill>
                  <a:schemeClr val="bg1"/>
                </a:solidFill>
                <a:latin typeface="PT Mono"/>
                <a:cs typeface="PT Mono"/>
              </a:rPr>
              <a:t>-cli</a:t>
            </a:r>
          </a:p>
          <a:p>
            <a:pPr lvl="0">
              <a:lnSpc>
                <a:spcPct val="50000"/>
              </a:lnSpc>
            </a:pPr>
            <a:endParaRPr lang="en-US" sz="2000" dirty="0">
              <a:solidFill>
                <a:schemeClr val="bg1"/>
              </a:solidFill>
              <a:latin typeface="PT Mono"/>
              <a:cs typeface="PT Mono"/>
            </a:endParaRPr>
          </a:p>
          <a:p>
            <a:pPr lvl="0"/>
            <a:r>
              <a:rPr lang="en-US" sz="2000" dirty="0">
                <a:solidFill>
                  <a:schemeClr val="bg1"/>
                </a:solidFill>
                <a:latin typeface="PT Mono"/>
                <a:cs typeface="PT Mono"/>
              </a:rPr>
              <a:t># Map port 6379 on the container to a random port on the 127.0.0.1 interface on the host</a:t>
            </a:r>
            <a:br>
              <a:rPr lang="en-US" sz="2000" dirty="0">
                <a:solidFill>
                  <a:schemeClr val="bg1"/>
                </a:solidFill>
                <a:latin typeface="PT Mono"/>
                <a:cs typeface="PT Mono"/>
              </a:rPr>
            </a:br>
            <a:r>
              <a:rPr lang="en-US" sz="2000" dirty="0">
                <a:solidFill>
                  <a:schemeClr val="bg1"/>
                </a:solidFill>
                <a:latin typeface="PT Mono"/>
                <a:cs typeface="PT Mono"/>
              </a:rPr>
              <a:t>$ docker run -d —p 127.0.0.1::6379 &lt;username&gt;/myredis:v1 </a:t>
            </a:r>
            <a:r>
              <a:rPr lang="en-US" sz="2000" dirty="0" err="1">
                <a:solidFill>
                  <a:schemeClr val="bg1"/>
                </a:solidFill>
                <a:latin typeface="PT Mono"/>
                <a:cs typeface="PT Mono"/>
              </a:rPr>
              <a:t>redis</a:t>
            </a:r>
            <a:r>
              <a:rPr lang="en-US" sz="2000" dirty="0">
                <a:solidFill>
                  <a:schemeClr val="bg1"/>
                </a:solidFill>
                <a:latin typeface="PT Mono"/>
                <a:cs typeface="PT Mono"/>
              </a:rPr>
              <a:t>-cli</a:t>
            </a:r>
          </a:p>
          <a:p>
            <a:pPr lvl="0">
              <a:lnSpc>
                <a:spcPct val="50000"/>
              </a:lnSpc>
            </a:pPr>
            <a:endParaRPr lang="en-US" sz="2000" dirty="0">
              <a:solidFill>
                <a:schemeClr val="bg1"/>
              </a:solidFill>
              <a:latin typeface="PT Mono"/>
              <a:cs typeface="PT Mono"/>
            </a:endParaRPr>
          </a:p>
          <a:p>
            <a:pPr lvl="0"/>
            <a:r>
              <a:rPr lang="en-US" sz="2000" dirty="0">
                <a:solidFill>
                  <a:schemeClr val="bg1"/>
                </a:solidFill>
                <a:latin typeface="PT Mono"/>
                <a:cs typeface="PT Mono"/>
              </a:rPr>
              <a:t># List port mappings for the container</a:t>
            </a:r>
            <a:br>
              <a:rPr lang="en-US" sz="2000" dirty="0">
                <a:solidFill>
                  <a:schemeClr val="bg1"/>
                </a:solidFill>
                <a:latin typeface="PT Mono"/>
                <a:cs typeface="PT Mono"/>
              </a:rPr>
            </a:br>
            <a:r>
              <a:rPr lang="en-US" sz="2000" dirty="0">
                <a:solidFill>
                  <a:schemeClr val="bg1"/>
                </a:solidFill>
                <a:latin typeface="PT Mono"/>
                <a:cs typeface="PT Mono"/>
              </a:rPr>
              <a:t>$ docker port &lt;container-id&gt;</a:t>
            </a:r>
          </a:p>
          <a:p>
            <a:endParaRPr lang="en-US" sz="2000" dirty="0"/>
          </a:p>
        </p:txBody>
      </p:sp>
    </p:spTree>
    <p:extLst>
      <p:ext uri="{BB962C8B-B14F-4D97-AF65-F5344CB8AC3E}">
        <p14:creationId xmlns:p14="http://schemas.microsoft.com/office/powerpoint/2010/main" val="28219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 a Container</a:t>
            </a:r>
          </a:p>
        </p:txBody>
      </p:sp>
      <p:sp>
        <p:nvSpPr>
          <p:cNvPr id="4" name="Content Placeholder 3">
            <a:extLst>
              <a:ext uri="{FF2B5EF4-FFF2-40B4-BE49-F238E27FC236}">
                <a16:creationId xmlns:a16="http://schemas.microsoft.com/office/drawing/2014/main" id="{D6C92B36-61A4-0147-A560-D770C1F4C2A9}"/>
              </a:ext>
            </a:extLst>
          </p:cNvPr>
          <p:cNvSpPr>
            <a:spLocks noGrp="1"/>
          </p:cNvSpPr>
          <p:nvPr>
            <p:ph sz="quarter" idx="11"/>
          </p:nvPr>
        </p:nvSpPr>
        <p:spPr/>
        <p:txBody>
          <a:bodyPr/>
          <a:lstStyle/>
          <a:p>
            <a:r>
              <a:rPr lang="en-US" sz="2000" dirty="0">
                <a:solidFill>
                  <a:schemeClr val="bg1"/>
                </a:solidFill>
                <a:latin typeface="PT Mono"/>
                <a:cs typeface="PT Mono"/>
              </a:rPr>
              <a:t># Return low-level information on a container</a:t>
            </a:r>
            <a:br>
              <a:rPr lang="en-US" sz="2000" dirty="0">
                <a:solidFill>
                  <a:schemeClr val="bg1"/>
                </a:solidFill>
                <a:latin typeface="PT Mono"/>
                <a:cs typeface="PT Mono"/>
              </a:rPr>
            </a:br>
            <a:r>
              <a:rPr lang="en-US" sz="2000" dirty="0">
                <a:solidFill>
                  <a:schemeClr val="bg1"/>
                </a:solidFill>
                <a:latin typeface="PT Mono"/>
                <a:cs typeface="PT Mono"/>
              </a:rPr>
              <a:t>$ docker inspect </a:t>
            </a:r>
            <a:r>
              <a:rPr lang="en-US" sz="2000" dirty="0" err="1">
                <a:solidFill>
                  <a:schemeClr val="bg1"/>
                </a:solidFill>
                <a:latin typeface="PT Mono"/>
                <a:cs typeface="PT Mono"/>
              </a:rPr>
              <a:t>my_container</a:t>
            </a:r>
            <a:endParaRPr lang="en-US" sz="2000" dirty="0">
              <a:solidFill>
                <a:schemeClr val="bg1"/>
              </a:solidFill>
              <a:latin typeface="PT Mono"/>
              <a:cs typeface="PT Mono"/>
            </a:endParaRPr>
          </a:p>
          <a:p>
            <a:endParaRPr lang="en-US" sz="2000" dirty="0">
              <a:solidFill>
                <a:schemeClr val="bg1"/>
              </a:solidFill>
              <a:latin typeface="PT Mono"/>
              <a:cs typeface="PT Mono"/>
            </a:endParaRPr>
          </a:p>
          <a:p>
            <a:r>
              <a:rPr lang="en-US" sz="2000" dirty="0">
                <a:solidFill>
                  <a:schemeClr val="bg1"/>
                </a:solidFill>
                <a:latin typeface="PT Mono"/>
                <a:cs typeface="PT Mono"/>
              </a:rPr>
              <a:t># Return true if the container is running</a:t>
            </a:r>
            <a:br>
              <a:rPr lang="en-US" sz="2000" dirty="0">
                <a:solidFill>
                  <a:schemeClr val="bg1"/>
                </a:solidFill>
                <a:latin typeface="PT Mono"/>
                <a:cs typeface="PT Mono"/>
              </a:rPr>
            </a:br>
            <a:r>
              <a:rPr lang="en-US" sz="2000" dirty="0">
                <a:solidFill>
                  <a:schemeClr val="bg1"/>
                </a:solidFill>
                <a:latin typeface="PT Mono"/>
                <a:cs typeface="PT Mono"/>
              </a:rPr>
              <a:t>$ docker inspect —f ‘{{.</a:t>
            </a:r>
            <a:r>
              <a:rPr lang="en-US" sz="2000" dirty="0" err="1">
                <a:solidFill>
                  <a:schemeClr val="bg1"/>
                </a:solidFill>
                <a:latin typeface="PT Mono"/>
                <a:cs typeface="PT Mono"/>
              </a:rPr>
              <a:t>State.Running</a:t>
            </a:r>
            <a:r>
              <a:rPr lang="en-US" sz="2000" dirty="0">
                <a:solidFill>
                  <a:schemeClr val="bg1"/>
                </a:solidFill>
                <a:latin typeface="PT Mono"/>
                <a:cs typeface="PT Mono"/>
              </a:rPr>
              <a:t>}}’ </a:t>
            </a:r>
            <a:r>
              <a:rPr lang="en-US" sz="2000" dirty="0" err="1">
                <a:solidFill>
                  <a:schemeClr val="bg1"/>
                </a:solidFill>
                <a:latin typeface="PT Mono"/>
                <a:cs typeface="PT Mono"/>
              </a:rPr>
              <a:t>my_container</a:t>
            </a:r>
            <a:endParaRPr lang="en-US" sz="2000" dirty="0">
              <a:solidFill>
                <a:schemeClr val="bg1"/>
              </a:solidFill>
              <a:latin typeface="PT Mono"/>
              <a:cs typeface="PT Mono"/>
            </a:endParaRPr>
          </a:p>
          <a:p>
            <a:endParaRPr lang="en-US" sz="2000" dirty="0"/>
          </a:p>
        </p:txBody>
      </p:sp>
    </p:spTree>
    <p:extLst>
      <p:ext uri="{BB962C8B-B14F-4D97-AF65-F5344CB8AC3E}">
        <p14:creationId xmlns:p14="http://schemas.microsoft.com/office/powerpoint/2010/main" val="727143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 a Volume Into a Container</a:t>
            </a:r>
          </a:p>
        </p:txBody>
      </p:sp>
      <p:sp>
        <p:nvSpPr>
          <p:cNvPr id="4" name="Content Placeholder 3">
            <a:extLst>
              <a:ext uri="{FF2B5EF4-FFF2-40B4-BE49-F238E27FC236}">
                <a16:creationId xmlns:a16="http://schemas.microsoft.com/office/drawing/2014/main" id="{9669EC7E-45A9-D943-A7D7-F13FE99E87C5}"/>
              </a:ext>
            </a:extLst>
          </p:cNvPr>
          <p:cNvSpPr>
            <a:spLocks noGrp="1"/>
          </p:cNvSpPr>
          <p:nvPr>
            <p:ph sz="quarter" idx="11"/>
          </p:nvPr>
        </p:nvSpPr>
        <p:spPr/>
        <p:txBody>
          <a:bodyPr/>
          <a:lstStyle/>
          <a:p>
            <a:r>
              <a:rPr lang="en-US" sz="2000" dirty="0">
                <a:solidFill>
                  <a:schemeClr val="bg1"/>
                </a:solidFill>
                <a:latin typeface="PT Mono"/>
                <a:cs typeface="PT Mono"/>
              </a:rPr>
              <a:t># Mount the directory on the host to the same location on the container</a:t>
            </a:r>
            <a:br>
              <a:rPr lang="en-US" sz="2000" dirty="0">
                <a:solidFill>
                  <a:schemeClr val="bg1"/>
                </a:solidFill>
                <a:latin typeface="PT Mono"/>
                <a:cs typeface="PT Mono"/>
              </a:rPr>
            </a:br>
            <a:r>
              <a:rPr lang="en-US" sz="2000" dirty="0">
                <a:solidFill>
                  <a:schemeClr val="bg1"/>
                </a:solidFill>
                <a:latin typeface="PT Mono"/>
                <a:cs typeface="PT Mono"/>
              </a:rPr>
              <a:t>$ docker run -d -p 80 —-name </a:t>
            </a:r>
            <a:r>
              <a:rPr lang="en-US" sz="2000" dirty="0" err="1">
                <a:solidFill>
                  <a:schemeClr val="bg1"/>
                </a:solidFill>
                <a:latin typeface="PT Mono"/>
                <a:cs typeface="PT Mono"/>
              </a:rPr>
              <a:t>mywebsite</a:t>
            </a:r>
            <a:r>
              <a:rPr lang="en-US" sz="2000" dirty="0">
                <a:solidFill>
                  <a:schemeClr val="bg1"/>
                </a:solidFill>
                <a:latin typeface="PT Mono"/>
                <a:cs typeface="PT Mono"/>
              </a:rPr>
              <a:t> -v /</a:t>
            </a:r>
            <a:r>
              <a:rPr lang="en-US" sz="2000" dirty="0" err="1">
                <a:solidFill>
                  <a:schemeClr val="bg1"/>
                </a:solidFill>
                <a:latin typeface="PT Mono"/>
                <a:cs typeface="PT Mono"/>
              </a:rPr>
              <a:t>var</a:t>
            </a:r>
            <a:r>
              <a:rPr lang="en-US" sz="2000" dirty="0">
                <a:solidFill>
                  <a:schemeClr val="bg1"/>
                </a:solidFill>
                <a:latin typeface="PT Mono"/>
                <a:cs typeface="PT Mono"/>
              </a:rPr>
              <a:t>/www/html/website &lt;username&gt;/</a:t>
            </a:r>
            <a:r>
              <a:rPr lang="en-US" sz="2000" dirty="0" err="1">
                <a:solidFill>
                  <a:schemeClr val="bg1"/>
                </a:solidFill>
                <a:latin typeface="PT Mono"/>
                <a:cs typeface="PT Mono"/>
              </a:rPr>
              <a:t>nginx</a:t>
            </a:r>
            <a:r>
              <a:rPr lang="en-US" sz="2000" dirty="0">
                <a:solidFill>
                  <a:schemeClr val="bg1"/>
                </a:solidFill>
                <a:latin typeface="PT Mono"/>
                <a:cs typeface="PT Mono"/>
              </a:rPr>
              <a:t> </a:t>
            </a:r>
            <a:r>
              <a:rPr lang="en-US" sz="2000" dirty="0" err="1">
                <a:solidFill>
                  <a:schemeClr val="bg1"/>
                </a:solidFill>
                <a:latin typeface="PT Mono"/>
                <a:cs typeface="PT Mono"/>
              </a:rPr>
              <a:t>nginx</a:t>
            </a:r>
            <a:endParaRPr lang="en-US" sz="2000" dirty="0">
              <a:solidFill>
                <a:schemeClr val="bg1"/>
              </a:solidFill>
              <a:latin typeface="PT Mono"/>
              <a:cs typeface="PT Mono"/>
            </a:endParaRPr>
          </a:p>
          <a:p>
            <a:endParaRPr lang="en-US" sz="2000" dirty="0">
              <a:solidFill>
                <a:schemeClr val="bg1"/>
              </a:solidFill>
              <a:latin typeface="PT Mono"/>
              <a:cs typeface="PT Mono"/>
            </a:endParaRPr>
          </a:p>
          <a:p>
            <a:r>
              <a:rPr lang="en-US" sz="2000" dirty="0">
                <a:solidFill>
                  <a:schemeClr val="bg1"/>
                </a:solidFill>
                <a:latin typeface="PT Mono"/>
                <a:cs typeface="PT Mono"/>
              </a:rPr>
              <a:t># Mount the directory on the host to a specific location on the container and make it read-only</a:t>
            </a:r>
            <a:br>
              <a:rPr lang="en-US" sz="2000" dirty="0">
                <a:solidFill>
                  <a:schemeClr val="bg1"/>
                </a:solidFill>
                <a:latin typeface="PT Mono"/>
                <a:cs typeface="PT Mono"/>
              </a:rPr>
            </a:br>
            <a:r>
              <a:rPr lang="en-US" sz="2000" dirty="0">
                <a:solidFill>
                  <a:schemeClr val="bg1"/>
                </a:solidFill>
                <a:latin typeface="PT Mono"/>
                <a:cs typeface="PT Mono"/>
              </a:rPr>
              <a:t>$ docker run -d -p 80 —-name </a:t>
            </a:r>
            <a:r>
              <a:rPr lang="en-US" sz="2000" dirty="0" err="1">
                <a:solidFill>
                  <a:schemeClr val="bg1"/>
                </a:solidFill>
                <a:latin typeface="PT Mono"/>
                <a:cs typeface="PT Mono"/>
              </a:rPr>
              <a:t>mywebsite</a:t>
            </a:r>
            <a:r>
              <a:rPr lang="en-US" sz="2000" dirty="0">
                <a:solidFill>
                  <a:schemeClr val="bg1"/>
                </a:solidFill>
                <a:latin typeface="PT Mono"/>
                <a:cs typeface="PT Mono"/>
              </a:rPr>
              <a:t> -v /home/user/</a:t>
            </a:r>
            <a:r>
              <a:rPr lang="en-US" sz="2000" dirty="0" err="1">
                <a:solidFill>
                  <a:schemeClr val="bg1"/>
                </a:solidFill>
                <a:latin typeface="PT Mono"/>
                <a:cs typeface="PT Mono"/>
              </a:rPr>
              <a:t>mywebsite</a:t>
            </a:r>
            <a:r>
              <a:rPr lang="en-US" sz="2000" dirty="0">
                <a:solidFill>
                  <a:schemeClr val="bg1"/>
                </a:solidFill>
                <a:latin typeface="PT Mono"/>
                <a:cs typeface="PT Mono"/>
              </a:rPr>
              <a:t>:/</a:t>
            </a:r>
            <a:r>
              <a:rPr lang="en-US" sz="2000" dirty="0" err="1">
                <a:solidFill>
                  <a:schemeClr val="bg1"/>
                </a:solidFill>
                <a:latin typeface="PT Mono"/>
                <a:cs typeface="PT Mono"/>
              </a:rPr>
              <a:t>var</a:t>
            </a:r>
            <a:r>
              <a:rPr lang="en-US" sz="2000" dirty="0">
                <a:solidFill>
                  <a:schemeClr val="bg1"/>
                </a:solidFill>
                <a:latin typeface="PT Mono"/>
                <a:cs typeface="PT Mono"/>
              </a:rPr>
              <a:t>/www/html/</a:t>
            </a:r>
            <a:r>
              <a:rPr lang="en-US" sz="2000" dirty="0" err="1">
                <a:solidFill>
                  <a:schemeClr val="bg1"/>
                </a:solidFill>
                <a:latin typeface="PT Mono"/>
                <a:cs typeface="PT Mono"/>
              </a:rPr>
              <a:t>website:ro</a:t>
            </a:r>
            <a:r>
              <a:rPr lang="en-US" sz="2000" dirty="0">
                <a:solidFill>
                  <a:schemeClr val="bg1"/>
                </a:solidFill>
                <a:latin typeface="PT Mono"/>
                <a:cs typeface="PT Mono"/>
              </a:rPr>
              <a:t> &lt;username&gt;/</a:t>
            </a:r>
            <a:r>
              <a:rPr lang="en-US" sz="2000" dirty="0" err="1">
                <a:solidFill>
                  <a:schemeClr val="bg1"/>
                </a:solidFill>
                <a:latin typeface="PT Mono"/>
                <a:cs typeface="PT Mono"/>
              </a:rPr>
              <a:t>nginx</a:t>
            </a:r>
            <a:r>
              <a:rPr lang="en-US" sz="2000" dirty="0">
                <a:solidFill>
                  <a:schemeClr val="bg1"/>
                </a:solidFill>
                <a:latin typeface="PT Mono"/>
                <a:cs typeface="PT Mono"/>
              </a:rPr>
              <a:t> </a:t>
            </a:r>
            <a:r>
              <a:rPr lang="en-US" sz="2000" dirty="0" err="1">
                <a:solidFill>
                  <a:schemeClr val="bg1"/>
                </a:solidFill>
                <a:latin typeface="PT Mono"/>
                <a:cs typeface="PT Mono"/>
              </a:rPr>
              <a:t>nginx</a:t>
            </a:r>
            <a:endParaRPr lang="en-US" sz="2000" dirty="0">
              <a:solidFill>
                <a:schemeClr val="bg1"/>
              </a:solidFill>
              <a:latin typeface="PT Mono"/>
              <a:cs typeface="PT Mono"/>
            </a:endParaRPr>
          </a:p>
          <a:p>
            <a:endParaRPr lang="en-US" sz="2000" dirty="0"/>
          </a:p>
        </p:txBody>
      </p:sp>
    </p:spTree>
    <p:extLst>
      <p:ext uri="{BB962C8B-B14F-4D97-AF65-F5344CB8AC3E}">
        <p14:creationId xmlns:p14="http://schemas.microsoft.com/office/powerpoint/2010/main" val="13033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 a Volume Into a Container</a:t>
            </a:r>
          </a:p>
        </p:txBody>
      </p:sp>
      <p:sp>
        <p:nvSpPr>
          <p:cNvPr id="4" name="Content Placeholder 3">
            <a:extLst>
              <a:ext uri="{FF2B5EF4-FFF2-40B4-BE49-F238E27FC236}">
                <a16:creationId xmlns:a16="http://schemas.microsoft.com/office/drawing/2014/main" id="{17C85D12-0DA9-8F4A-96CA-D2837532CD8E}"/>
              </a:ext>
            </a:extLst>
          </p:cNvPr>
          <p:cNvSpPr>
            <a:spLocks noGrp="1"/>
          </p:cNvSpPr>
          <p:nvPr>
            <p:ph sz="quarter" idx="11"/>
          </p:nvPr>
        </p:nvSpPr>
        <p:spPr/>
        <p:txBody>
          <a:bodyPr/>
          <a:lstStyle/>
          <a:p>
            <a:r>
              <a:rPr lang="en-US" sz="2000" dirty="0">
                <a:solidFill>
                  <a:schemeClr val="bg1"/>
                </a:solidFill>
                <a:latin typeface="PT Mono"/>
                <a:cs typeface="PT Mono"/>
              </a:rPr>
              <a:t># Mount a directory on the host into the container</a:t>
            </a:r>
            <a:br>
              <a:rPr lang="en-US" sz="2000" dirty="0">
                <a:solidFill>
                  <a:schemeClr val="bg1"/>
                </a:solidFill>
                <a:latin typeface="PT Mono"/>
                <a:cs typeface="PT Mono"/>
              </a:rPr>
            </a:br>
            <a:r>
              <a:rPr lang="en-US" sz="2000" dirty="0">
                <a:solidFill>
                  <a:schemeClr val="bg1"/>
                </a:solidFill>
                <a:latin typeface="PT Mono"/>
                <a:cs typeface="PT Mono"/>
              </a:rPr>
              <a:t>$ docker run -d -v /</a:t>
            </a:r>
            <a:r>
              <a:rPr lang="en-US" sz="2000" dirty="0" err="1">
                <a:solidFill>
                  <a:schemeClr val="bg1"/>
                </a:solidFill>
                <a:latin typeface="PT Mono"/>
                <a:cs typeface="PT Mono"/>
              </a:rPr>
              <a:t>dbdata</a:t>
            </a:r>
            <a:r>
              <a:rPr lang="en-US" sz="2000" dirty="0">
                <a:solidFill>
                  <a:schemeClr val="bg1"/>
                </a:solidFill>
                <a:latin typeface="PT Mono"/>
                <a:cs typeface="PT Mono"/>
              </a:rPr>
              <a:t> —-name </a:t>
            </a:r>
            <a:r>
              <a:rPr lang="en-US" sz="2000" dirty="0" err="1">
                <a:solidFill>
                  <a:schemeClr val="bg1"/>
                </a:solidFill>
                <a:latin typeface="PT Mono"/>
                <a:cs typeface="PT Mono"/>
              </a:rPr>
              <a:t>dbdata</a:t>
            </a:r>
            <a:r>
              <a:rPr lang="en-US" sz="2000" dirty="0">
                <a:solidFill>
                  <a:schemeClr val="bg1"/>
                </a:solidFill>
                <a:latin typeface="PT Mono"/>
                <a:cs typeface="PT Mono"/>
              </a:rPr>
              <a:t> &lt;username&gt;/database echo “data volume”</a:t>
            </a:r>
          </a:p>
          <a:p>
            <a:endParaRPr lang="en-US" sz="2000" dirty="0">
              <a:solidFill>
                <a:schemeClr val="bg1"/>
              </a:solidFill>
              <a:latin typeface="PT Mono"/>
              <a:cs typeface="PT Mono"/>
            </a:endParaRPr>
          </a:p>
          <a:p>
            <a:r>
              <a:rPr lang="en-US" sz="2000" dirty="0">
                <a:solidFill>
                  <a:schemeClr val="bg1"/>
                </a:solidFill>
                <a:latin typeface="PT Mono"/>
                <a:cs typeface="PT Mono"/>
              </a:rPr>
              <a:t># Mount a volume from another container</a:t>
            </a:r>
            <a:br>
              <a:rPr lang="en-US" sz="2000" dirty="0">
                <a:solidFill>
                  <a:schemeClr val="bg1"/>
                </a:solidFill>
                <a:latin typeface="PT Mono"/>
                <a:cs typeface="PT Mono"/>
              </a:rPr>
            </a:br>
            <a:r>
              <a:rPr lang="en-US" sz="2000" dirty="0">
                <a:solidFill>
                  <a:schemeClr val="bg1"/>
                </a:solidFill>
                <a:latin typeface="PT Mono"/>
                <a:cs typeface="PT Mono"/>
              </a:rPr>
              <a:t>$ docker run -d —-volumes-from </a:t>
            </a:r>
            <a:r>
              <a:rPr lang="en-US" sz="2000" dirty="0" err="1">
                <a:solidFill>
                  <a:schemeClr val="bg1"/>
                </a:solidFill>
                <a:latin typeface="PT Mono"/>
                <a:cs typeface="PT Mono"/>
              </a:rPr>
              <a:t>dbdata</a:t>
            </a:r>
            <a:r>
              <a:rPr lang="en-US" sz="2000" dirty="0">
                <a:solidFill>
                  <a:schemeClr val="bg1"/>
                </a:solidFill>
                <a:latin typeface="PT Mono"/>
                <a:cs typeface="PT Mono"/>
              </a:rPr>
              <a:t> —-name db1 &lt;username&gt;/database</a:t>
            </a:r>
          </a:p>
          <a:p>
            <a:endParaRPr lang="en-US" sz="2000" dirty="0"/>
          </a:p>
        </p:txBody>
      </p:sp>
    </p:spTree>
    <p:extLst>
      <p:ext uri="{BB962C8B-B14F-4D97-AF65-F5344CB8AC3E}">
        <p14:creationId xmlns:p14="http://schemas.microsoft.com/office/powerpoint/2010/main" val="2900894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 Containers</a:t>
            </a:r>
            <a:endParaRPr lang="en-US" dirty="0"/>
          </a:p>
        </p:txBody>
      </p:sp>
      <p:sp>
        <p:nvSpPr>
          <p:cNvPr id="6" name="Content Placeholder 5">
            <a:extLst>
              <a:ext uri="{FF2B5EF4-FFF2-40B4-BE49-F238E27FC236}">
                <a16:creationId xmlns:a16="http://schemas.microsoft.com/office/drawing/2014/main" id="{8AD33C7C-46D8-9343-AB6A-6BD0BC1E683A}"/>
              </a:ext>
            </a:extLst>
          </p:cNvPr>
          <p:cNvSpPr>
            <a:spLocks noGrp="1"/>
          </p:cNvSpPr>
          <p:nvPr>
            <p:ph sz="quarter" idx="11"/>
          </p:nvPr>
        </p:nvSpPr>
        <p:spPr/>
        <p:txBody>
          <a:bodyPr/>
          <a:lstStyle/>
          <a:p>
            <a:r>
              <a:rPr lang="en-US" sz="2000" dirty="0">
                <a:solidFill>
                  <a:schemeClr val="bg1"/>
                </a:solidFill>
                <a:latin typeface="PT Mono"/>
                <a:cs typeface="PT Mono"/>
              </a:rPr>
              <a:t># Run a PostgreSQL container</a:t>
            </a:r>
            <a:br>
              <a:rPr lang="en-US" sz="2000" dirty="0">
                <a:solidFill>
                  <a:schemeClr val="bg1"/>
                </a:solidFill>
                <a:latin typeface="PT Mono"/>
                <a:cs typeface="PT Mono"/>
              </a:rPr>
            </a:br>
            <a:r>
              <a:rPr lang="en-US" sz="2000" dirty="0">
                <a:solidFill>
                  <a:schemeClr val="bg1"/>
                </a:solidFill>
                <a:latin typeface="PT Mono"/>
                <a:cs typeface="PT Mono"/>
              </a:rPr>
              <a:t>$ docker run -d --name </a:t>
            </a:r>
            <a:r>
              <a:rPr lang="en-US" sz="2000" dirty="0" err="1">
                <a:solidFill>
                  <a:schemeClr val="bg1"/>
                </a:solidFill>
                <a:latin typeface="PT Mono"/>
                <a:cs typeface="PT Mono"/>
              </a:rPr>
              <a:t>my_postgres_db</a:t>
            </a:r>
            <a:r>
              <a:rPr lang="en-US" sz="2000" dirty="0">
                <a:solidFill>
                  <a:schemeClr val="bg1"/>
                </a:solidFill>
                <a:latin typeface="PT Mono"/>
                <a:cs typeface="PT Mono"/>
              </a:rPr>
              <a:t> </a:t>
            </a:r>
            <a:r>
              <a:rPr lang="en-US" sz="2000" dirty="0" err="1">
                <a:solidFill>
                  <a:schemeClr val="bg1"/>
                </a:solidFill>
                <a:latin typeface="PT Mono"/>
                <a:cs typeface="PT Mono"/>
              </a:rPr>
              <a:t>postgres</a:t>
            </a:r>
            <a:endParaRPr lang="en-US" sz="2000" dirty="0">
              <a:solidFill>
                <a:schemeClr val="bg1"/>
              </a:solidFill>
              <a:latin typeface="PT Mono"/>
              <a:cs typeface="PT Mono"/>
            </a:endParaRPr>
          </a:p>
          <a:p>
            <a:endParaRPr lang="en-US" sz="2000" dirty="0">
              <a:solidFill>
                <a:schemeClr val="bg1"/>
              </a:solidFill>
              <a:latin typeface="PT Mono"/>
              <a:cs typeface="PT Mono"/>
            </a:endParaRPr>
          </a:p>
          <a:p>
            <a:r>
              <a:rPr lang="en-US" sz="2000" dirty="0">
                <a:solidFill>
                  <a:schemeClr val="bg1"/>
                </a:solidFill>
                <a:latin typeface="PT Mono"/>
                <a:cs typeface="PT Mono"/>
              </a:rPr>
              <a:t># Run a web app container and link it to the PostgreSQL container</a:t>
            </a:r>
            <a:br>
              <a:rPr lang="en-US" sz="2000" dirty="0">
                <a:solidFill>
                  <a:schemeClr val="bg1"/>
                </a:solidFill>
                <a:latin typeface="PT Mono"/>
                <a:cs typeface="PT Mono"/>
              </a:rPr>
            </a:br>
            <a:r>
              <a:rPr lang="en-US" sz="2000" dirty="0">
                <a:solidFill>
                  <a:schemeClr val="bg1"/>
                </a:solidFill>
                <a:latin typeface="PT Mono"/>
                <a:cs typeface="PT Mono"/>
              </a:rPr>
              <a:t>$ docker run -d -P --name </a:t>
            </a:r>
            <a:r>
              <a:rPr lang="en-US" sz="2000" dirty="0" err="1">
                <a:solidFill>
                  <a:schemeClr val="bg1"/>
                </a:solidFill>
                <a:latin typeface="PT Mono"/>
                <a:cs typeface="PT Mono"/>
              </a:rPr>
              <a:t>my_webapp</a:t>
            </a:r>
            <a:r>
              <a:rPr lang="en-US" sz="2000" dirty="0">
                <a:solidFill>
                  <a:schemeClr val="bg1"/>
                </a:solidFill>
                <a:latin typeface="PT Mono"/>
                <a:cs typeface="PT Mono"/>
              </a:rPr>
              <a:t> --link </a:t>
            </a:r>
            <a:r>
              <a:rPr lang="en-US" sz="2000" dirty="0" err="1">
                <a:solidFill>
                  <a:schemeClr val="bg1"/>
                </a:solidFill>
                <a:latin typeface="PT Mono"/>
                <a:cs typeface="PT Mono"/>
              </a:rPr>
              <a:t>my_postgres_db:db</a:t>
            </a:r>
            <a:r>
              <a:rPr lang="en-US" sz="2000" dirty="0">
                <a:solidFill>
                  <a:schemeClr val="bg1"/>
                </a:solidFill>
                <a:latin typeface="PT Mono"/>
                <a:cs typeface="PT Mono"/>
              </a:rPr>
              <a:t> &lt;username&gt;/</a:t>
            </a:r>
            <a:r>
              <a:rPr lang="en-US" sz="2000" dirty="0" err="1">
                <a:solidFill>
                  <a:schemeClr val="bg1"/>
                </a:solidFill>
                <a:latin typeface="PT Mono"/>
                <a:cs typeface="PT Mono"/>
              </a:rPr>
              <a:t>webapp</a:t>
            </a:r>
            <a:r>
              <a:rPr lang="en-US" sz="2000" dirty="0">
                <a:solidFill>
                  <a:schemeClr val="bg1"/>
                </a:solidFill>
                <a:latin typeface="PT Mono"/>
                <a:cs typeface="PT Mono"/>
              </a:rPr>
              <a:t> python </a:t>
            </a:r>
            <a:r>
              <a:rPr lang="en-US" sz="2000" dirty="0" err="1">
                <a:solidFill>
                  <a:schemeClr val="bg1"/>
                </a:solidFill>
                <a:latin typeface="PT Mono"/>
                <a:cs typeface="PT Mono"/>
              </a:rPr>
              <a:t>app.py</a:t>
            </a:r>
            <a:endParaRPr lang="en-US" sz="2000" dirty="0">
              <a:solidFill>
                <a:schemeClr val="bg1"/>
              </a:solidFill>
              <a:latin typeface="PT Mono"/>
              <a:cs typeface="PT Mono"/>
            </a:endParaRPr>
          </a:p>
          <a:p>
            <a:endParaRPr lang="en-US" sz="2000" dirty="0">
              <a:solidFill>
                <a:schemeClr val="bg1"/>
              </a:solidFill>
            </a:endParaRPr>
          </a:p>
        </p:txBody>
      </p:sp>
    </p:spTree>
    <p:extLst>
      <p:ext uri="{BB962C8B-B14F-4D97-AF65-F5344CB8AC3E}">
        <p14:creationId xmlns:p14="http://schemas.microsoft.com/office/powerpoint/2010/main" val="865748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13831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container?</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t>A lightweight, stand-alone, executable package of software that includes all dependencies: code, runtime, system tools, system libraries, settings.</a:t>
            </a:r>
          </a:p>
          <a:p>
            <a:pPr marL="342900" indent="-342900">
              <a:buFont typeface="Arial" panose="020B0604020202020204" pitchFamily="34" charset="0"/>
              <a:buChar char="•"/>
            </a:pPr>
            <a:r>
              <a:rPr lang="en-US" sz="2000" dirty="0"/>
              <a:t>Containers isolate software from its surroundings</a:t>
            </a:r>
          </a:p>
          <a:p>
            <a:pPr lvl="1"/>
            <a:r>
              <a:rPr lang="en-US" dirty="0"/>
              <a:t>development and staging environments </a:t>
            </a:r>
          </a:p>
          <a:p>
            <a:pPr lvl="1"/>
            <a:r>
              <a:rPr lang="en-US" dirty="0"/>
              <a:t>help reduce conflicts between teams running different software on the same infrastructure.</a:t>
            </a:r>
          </a:p>
          <a:p>
            <a:pPr marL="342900" indent="-342900">
              <a:buFont typeface="Arial" panose="020B0604020202020204" pitchFamily="34" charset="0"/>
              <a:buChar char="•"/>
            </a:pPr>
            <a:r>
              <a:rPr lang="en-US" sz="2000" dirty="0"/>
              <a:t>Long history: </a:t>
            </a:r>
            <a:r>
              <a:rPr lang="en-US" sz="2000" dirty="0" err="1"/>
              <a:t>chroot</a:t>
            </a:r>
            <a:r>
              <a:rPr lang="en-US" sz="2000" dirty="0"/>
              <a:t>, FreeBSD Jails, Solaris Containers, </a:t>
            </a:r>
            <a:r>
              <a:rPr lang="en-US" sz="2000" dirty="0" err="1"/>
              <a:t>OpenVZ</a:t>
            </a:r>
            <a:r>
              <a:rPr lang="en-US" sz="2000" dirty="0"/>
              <a:t>, LXC</a:t>
            </a:r>
          </a:p>
          <a:p>
            <a:pPr marL="342900" indent="-342900">
              <a:buFont typeface="Arial" panose="020B0604020202020204" pitchFamily="34" charset="0"/>
              <a:buChar char="•"/>
            </a:pPr>
            <a:r>
              <a:rPr lang="en-US" sz="2000" dirty="0"/>
              <a:t>Docker simplified creation/management/operation of containers</a:t>
            </a:r>
          </a:p>
          <a:p>
            <a:endParaRPr lang="en-US" sz="2000" dirty="0"/>
          </a:p>
        </p:txBody>
      </p:sp>
    </p:spTree>
    <p:extLst>
      <p:ext uri="{BB962C8B-B14F-4D97-AF65-F5344CB8AC3E}">
        <p14:creationId xmlns:p14="http://schemas.microsoft.com/office/powerpoint/2010/main" val="205384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container?</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Containers share a machine's OS kernel.</a:t>
            </a:r>
          </a:p>
          <a:p>
            <a:pPr marL="342900" indent="-342900">
              <a:buFont typeface="Arial" panose="020B0604020202020204" pitchFamily="34" charset="0"/>
              <a:buChar char="•"/>
            </a:pPr>
            <a:r>
              <a:rPr lang="en-US" dirty="0"/>
              <a:t>They start instantly and use less compute and RAM.</a:t>
            </a:r>
          </a:p>
          <a:p>
            <a:pPr marL="342900" indent="-342900">
              <a:buFont typeface="Arial" panose="020B0604020202020204" pitchFamily="34" charset="0"/>
              <a:buChar char="•"/>
            </a:pPr>
            <a:r>
              <a:rPr lang="en-US" dirty="0"/>
              <a:t>Images are constructed from filesystem layers and share common files. This minimizes disk usage and image downloads are much faster.</a:t>
            </a:r>
          </a:p>
        </p:txBody>
      </p:sp>
      <p:pic>
        <p:nvPicPr>
          <p:cNvPr id="4" name="Picture 3"/>
          <p:cNvPicPr>
            <a:picLocks noChangeAspect="1"/>
          </p:cNvPicPr>
          <p:nvPr/>
        </p:nvPicPr>
        <p:blipFill>
          <a:blip r:embed="rId3"/>
          <a:stretch>
            <a:fillRect/>
          </a:stretch>
        </p:blipFill>
        <p:spPr>
          <a:xfrm>
            <a:off x="3512344" y="3015425"/>
            <a:ext cx="2119313" cy="1617297"/>
          </a:xfrm>
          <a:prstGeom prst="rect">
            <a:avLst/>
          </a:prstGeom>
        </p:spPr>
      </p:pic>
    </p:spTree>
    <p:extLst>
      <p:ext uri="{BB962C8B-B14F-4D97-AF65-F5344CB8AC3E}">
        <p14:creationId xmlns:p14="http://schemas.microsoft.com/office/powerpoint/2010/main" val="384662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VS. Containers</a:t>
            </a:r>
          </a:p>
        </p:txBody>
      </p:sp>
      <p:graphicFrame>
        <p:nvGraphicFramePr>
          <p:cNvPr id="3" name="Table 2"/>
          <p:cNvGraphicFramePr>
            <a:graphicFrameLocks noGrp="1"/>
          </p:cNvGraphicFramePr>
          <p:nvPr>
            <p:extLst/>
          </p:nvPr>
        </p:nvGraphicFramePr>
        <p:xfrm>
          <a:off x="768186" y="1290321"/>
          <a:ext cx="3200400" cy="27127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52120">
                <a:tc>
                  <a:txBody>
                    <a:bodyPr/>
                    <a:lstStyle/>
                    <a:p>
                      <a:pPr algn="ctr"/>
                      <a:r>
                        <a:rPr lang="en-US" sz="1400" b="0" dirty="0">
                          <a:solidFill>
                            <a:schemeClr val="bg1"/>
                          </a:solidFill>
                        </a:rPr>
                        <a:t>App A</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algn="ctr"/>
                      <a:r>
                        <a:rPr lang="en-US" sz="1400" b="0" dirty="0">
                          <a:solidFill>
                            <a:schemeClr val="bg1"/>
                          </a:solidFill>
                        </a:rPr>
                        <a:t>App B</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algn="ctr"/>
                      <a:r>
                        <a:rPr lang="en-US" sz="1400" b="0" dirty="0">
                          <a:solidFill>
                            <a:schemeClr val="bg1"/>
                          </a:solidFill>
                        </a:rPr>
                        <a:t>App C</a:t>
                      </a:r>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2478FF"/>
                    </a:solidFill>
                  </a:tcPr>
                </a:tc>
                <a:extLst>
                  <a:ext uri="{0D108BD9-81ED-4DB2-BD59-A6C34878D82A}">
                    <a16:rowId xmlns:a16="http://schemas.microsoft.com/office/drawing/2014/main" val="10000"/>
                  </a:ext>
                </a:extLst>
              </a:tr>
              <a:tr h="452120">
                <a:tc>
                  <a:txBody>
                    <a:bodyPr/>
                    <a:lstStyle/>
                    <a:p>
                      <a:pPr algn="ctr"/>
                      <a:r>
                        <a:rPr lang="en-US" sz="1400" b="0" dirty="0">
                          <a:solidFill>
                            <a:schemeClr val="bg1"/>
                          </a:solidFill>
                        </a:rPr>
                        <a:t>Bins/Libs</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3FCDC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Bins/Libs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3FCDC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Bins/Libs</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B95FF">
                        <a:alpha val="60000"/>
                      </a:srgbClr>
                    </a:solidFill>
                  </a:tcPr>
                </a:tc>
                <a:extLst>
                  <a:ext uri="{0D108BD9-81ED-4DB2-BD59-A6C34878D82A}">
                    <a16:rowId xmlns:a16="http://schemas.microsoft.com/office/drawing/2014/main" val="10001"/>
                  </a:ext>
                </a:extLst>
              </a:tr>
              <a:tr h="452120">
                <a:tc>
                  <a:txBody>
                    <a:bodyPr/>
                    <a:lstStyle/>
                    <a:p>
                      <a:pPr algn="ctr"/>
                      <a:r>
                        <a:rPr lang="en-US" sz="1400" b="0" dirty="0">
                          <a:solidFill>
                            <a:schemeClr val="bg1"/>
                          </a:solidFill>
                        </a:rPr>
                        <a:t>Guest OS</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71BE2"/>
                    </a:solidFill>
                  </a:tcPr>
                </a:tc>
                <a:tc>
                  <a:txBody>
                    <a:bodyPr/>
                    <a:lstStyle/>
                    <a:p>
                      <a:pPr algn="ctr"/>
                      <a:r>
                        <a:rPr lang="en-US" sz="1400" b="0" dirty="0">
                          <a:solidFill>
                            <a:schemeClr val="bg1"/>
                          </a:solidFill>
                        </a:rPr>
                        <a:t>Guest OS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71BE2"/>
                    </a:solidFill>
                  </a:tcPr>
                </a:tc>
                <a:tc>
                  <a:txBody>
                    <a:bodyPr/>
                    <a:lstStyle/>
                    <a:p>
                      <a:pPr algn="ctr"/>
                      <a:r>
                        <a:rPr lang="en-US" sz="1400" b="0" dirty="0">
                          <a:solidFill>
                            <a:schemeClr val="bg1"/>
                          </a:solidFill>
                        </a:rPr>
                        <a:t>Guest OS</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71BE2"/>
                    </a:solidFill>
                  </a:tcPr>
                </a:tc>
                <a:extLst>
                  <a:ext uri="{0D108BD9-81ED-4DB2-BD59-A6C34878D82A}">
                    <a16:rowId xmlns:a16="http://schemas.microsoft.com/office/drawing/2014/main" val="10002"/>
                  </a:ext>
                </a:extLst>
              </a:tr>
              <a:tr h="452120">
                <a:tc gridSpan="3">
                  <a:txBody>
                    <a:bodyPr/>
                    <a:lstStyle/>
                    <a:p>
                      <a:pPr algn="ctr"/>
                      <a:r>
                        <a:rPr lang="en-US" sz="1400" b="0" dirty="0">
                          <a:solidFill>
                            <a:schemeClr val="bg1"/>
                          </a:solidFill>
                        </a:rPr>
                        <a:t>Hypervisor</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52120">
                <a:tc gridSpan="3">
                  <a:txBody>
                    <a:bodyPr/>
                    <a:lstStyle/>
                    <a:p>
                      <a:pPr algn="ctr"/>
                      <a:r>
                        <a:rPr lang="en-US" sz="1400" b="0" dirty="0">
                          <a:solidFill>
                            <a:schemeClr val="bg1"/>
                          </a:solidFill>
                        </a:rPr>
                        <a:t>Host OS</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71BE2"/>
                    </a:solidFill>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2120">
                <a:tc gridSpan="3">
                  <a:txBody>
                    <a:bodyPr/>
                    <a:lstStyle/>
                    <a:p>
                      <a:pPr algn="ctr"/>
                      <a:r>
                        <a:rPr lang="en-US" sz="1400" b="0" dirty="0">
                          <a:solidFill>
                            <a:schemeClr val="bg1"/>
                          </a:solidFill>
                        </a:rPr>
                        <a:t>Server (Host)</a:t>
                      </a:r>
                    </a:p>
                  </a:txBody>
                  <a:tcPr anchor="ctr">
                    <a:lnT w="38100" cap="flat" cmpd="sng" algn="ctr">
                      <a:solidFill>
                        <a:schemeClr val="bg1"/>
                      </a:solidFill>
                      <a:prstDash val="solid"/>
                      <a:round/>
                      <a:headEnd type="none" w="med" len="med"/>
                      <a:tailEnd type="none" w="med" len="med"/>
                    </a:lnT>
                    <a:solidFill>
                      <a:srgbClr val="671BE2">
                        <a:alpha val="40000"/>
                      </a:srgbClr>
                    </a:solidFill>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400" b="0" dirty="0">
                        <a:solidFill>
                          <a:schemeClr val="bg1"/>
                        </a:solidFill>
                      </a:endParaRP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nvPr>
        </p:nvGraphicFramePr>
        <p:xfrm>
          <a:off x="5160324" y="1787069"/>
          <a:ext cx="3200400" cy="221597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443194">
                <a:tc>
                  <a:txBody>
                    <a:bodyPr/>
                    <a:lstStyle/>
                    <a:p>
                      <a:pPr algn="ctr"/>
                      <a:r>
                        <a:rPr lang="en-US" sz="1400" b="0" spc="-50" baseline="0" dirty="0">
                          <a:solidFill>
                            <a:schemeClr val="bg1"/>
                          </a:solidFill>
                        </a:rPr>
                        <a:t>App A</a:t>
                      </a:r>
                    </a:p>
                  </a:txBody>
                  <a:tcPr marL="0" marR="0" marT="0" marB="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spc="-50" baseline="0" dirty="0">
                          <a:solidFill>
                            <a:schemeClr val="bg1"/>
                          </a:solidFill>
                        </a:rPr>
                        <a:t>App A</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spc="-50" baseline="0" dirty="0">
                          <a:solidFill>
                            <a:schemeClr val="bg1"/>
                          </a:solidFill>
                        </a:rPr>
                        <a:t>App B</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algn="ctr"/>
                      <a:r>
                        <a:rPr lang="en-US" sz="1400" b="0" spc="-50" baseline="0" dirty="0">
                          <a:solidFill>
                            <a:schemeClr val="bg1"/>
                          </a:solidFill>
                        </a:rPr>
                        <a:t>App B</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algn="ctr"/>
                      <a:r>
                        <a:rPr lang="en-US" sz="1400" b="0" spc="-50" baseline="0" dirty="0">
                          <a:solidFill>
                            <a:schemeClr val="bg1"/>
                          </a:solidFill>
                        </a:rPr>
                        <a:t>App C</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2478FF"/>
                    </a:solidFill>
                  </a:tcPr>
                </a:tc>
                <a:tc>
                  <a:txBody>
                    <a:bodyPr/>
                    <a:lstStyle/>
                    <a:p>
                      <a:pPr algn="ctr"/>
                      <a:r>
                        <a:rPr lang="en-US" sz="1400" b="0" spc="-50" baseline="0" dirty="0">
                          <a:solidFill>
                            <a:schemeClr val="bg1"/>
                          </a:solidFill>
                        </a:rPr>
                        <a:t>App C</a:t>
                      </a:r>
                    </a:p>
                  </a:txBody>
                  <a:tcPr marL="0" marR="0" marT="0" marB="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2478FF"/>
                    </a:solidFill>
                  </a:tcPr>
                </a:tc>
                <a:extLst>
                  <a:ext uri="{0D108BD9-81ED-4DB2-BD59-A6C34878D82A}">
                    <a16:rowId xmlns:a16="http://schemas.microsoft.com/office/drawing/2014/main" val="10000"/>
                  </a:ext>
                </a:extLst>
              </a:tr>
              <a:tr h="443194">
                <a:tc gridSpan="2">
                  <a:txBody>
                    <a:bodyPr/>
                    <a:lstStyle/>
                    <a:p>
                      <a:pPr algn="ctr"/>
                      <a:r>
                        <a:rPr lang="en-US" sz="1400" b="0" dirty="0">
                          <a:solidFill>
                            <a:schemeClr val="bg1"/>
                          </a:solidFill>
                        </a:rPr>
                        <a:t>Bins/Libs</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3FCDC7"/>
                    </a:solidFill>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gridSpan="4">
                  <a:txBody>
                    <a:bodyPr/>
                    <a:lstStyle/>
                    <a:p>
                      <a:pPr algn="ctr"/>
                      <a:r>
                        <a:rPr lang="en-US" sz="1400" b="0" dirty="0">
                          <a:solidFill>
                            <a:schemeClr val="bg1"/>
                          </a:solidFill>
                        </a:rPr>
                        <a:t>Bin/Libs</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B95FF">
                        <a:alpha val="60000"/>
                      </a:srgbClr>
                    </a:solidFill>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43194">
                <a:tc gridSpan="6">
                  <a:txBody>
                    <a:bodyPr/>
                    <a:lstStyle/>
                    <a:p>
                      <a:pPr algn="ctr"/>
                      <a:r>
                        <a:rPr lang="en-US" sz="1400" b="0" dirty="0">
                          <a:solidFill>
                            <a:schemeClr val="bg1"/>
                          </a:solidFill>
                        </a:rPr>
                        <a:t>Content</a:t>
                      </a:r>
                      <a:r>
                        <a:rPr lang="en-US" sz="1400" b="0" baseline="0" dirty="0">
                          <a:solidFill>
                            <a:schemeClr val="bg1"/>
                          </a:solidFill>
                        </a:rPr>
                        <a:t> Manager (e.g. Docker)</a:t>
                      </a:r>
                      <a:endParaRPr lang="en-US" sz="1400" b="0" dirty="0">
                        <a:solidFill>
                          <a:schemeClr val="bg1"/>
                        </a:solidFill>
                      </a:endParaRP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43194">
                <a:tc gridSpan="6">
                  <a:txBody>
                    <a:bodyPr/>
                    <a:lstStyle/>
                    <a:p>
                      <a:pPr algn="ctr"/>
                      <a:r>
                        <a:rPr lang="en-US" sz="1400" b="0" dirty="0">
                          <a:solidFill>
                            <a:schemeClr val="bg1"/>
                          </a:solidFill>
                        </a:rPr>
                        <a:t>Host OS</a:t>
                      </a:r>
                    </a:p>
                  </a:txBody>
                  <a:tcPr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71BE2"/>
                    </a:solidFill>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43194">
                <a:tc gridSpan="6">
                  <a:txBody>
                    <a:bodyPr/>
                    <a:lstStyle/>
                    <a:p>
                      <a:pPr algn="ctr"/>
                      <a:r>
                        <a:rPr lang="en-US" b="0" dirty="0">
                          <a:solidFill>
                            <a:schemeClr val="bg1"/>
                          </a:solidFill>
                        </a:rPr>
                        <a:t>Server (Host)</a:t>
                      </a:r>
                    </a:p>
                  </a:txBody>
                  <a:tcPr anchor="ctr">
                    <a:lnT w="38100" cap="flat" cmpd="sng" algn="ctr">
                      <a:solidFill>
                        <a:schemeClr val="bg1"/>
                      </a:solidFill>
                      <a:prstDash val="solid"/>
                      <a:round/>
                      <a:headEnd type="none" w="med" len="med"/>
                      <a:tailEnd type="none" w="med" len="med"/>
                    </a:lnT>
                    <a:solidFill>
                      <a:srgbClr val="671BE2">
                        <a:alpha val="40000"/>
                      </a:srgbClr>
                    </a:solidFill>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endParaRPr lang="en-US" dirty="0">
                        <a:solidFill>
                          <a:schemeClr val="bg1"/>
                        </a:solidFill>
                      </a:endParaRP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5" name="TextBox 4"/>
          <p:cNvSpPr txBox="1"/>
          <p:nvPr/>
        </p:nvSpPr>
        <p:spPr>
          <a:xfrm>
            <a:off x="336789" y="4020242"/>
            <a:ext cx="4063194" cy="369332"/>
          </a:xfrm>
          <a:prstGeom prst="rect">
            <a:avLst/>
          </a:prstGeom>
          <a:noFill/>
        </p:spPr>
        <p:txBody>
          <a:bodyPr wrap="square" rtlCol="0">
            <a:spAutoFit/>
          </a:bodyPr>
          <a:lstStyle/>
          <a:p>
            <a:pPr algn="ctr"/>
            <a:r>
              <a:rPr lang="en-US" dirty="0">
                <a:solidFill>
                  <a:schemeClr val="bg1"/>
                </a:solidFill>
              </a:rPr>
              <a:t>VMs</a:t>
            </a:r>
          </a:p>
        </p:txBody>
      </p:sp>
      <p:sp>
        <p:nvSpPr>
          <p:cNvPr id="6" name="TextBox 5"/>
          <p:cNvSpPr txBox="1"/>
          <p:nvPr/>
        </p:nvSpPr>
        <p:spPr>
          <a:xfrm>
            <a:off x="4728927" y="4020242"/>
            <a:ext cx="4063194" cy="369332"/>
          </a:xfrm>
          <a:prstGeom prst="rect">
            <a:avLst/>
          </a:prstGeom>
          <a:noFill/>
        </p:spPr>
        <p:txBody>
          <a:bodyPr wrap="square" rtlCol="0">
            <a:spAutoFit/>
          </a:bodyPr>
          <a:lstStyle/>
          <a:p>
            <a:pPr algn="ctr"/>
            <a:r>
              <a:rPr lang="en-US" dirty="0">
                <a:solidFill>
                  <a:schemeClr val="bg1"/>
                </a:solidFill>
              </a:rPr>
              <a:t>Containers</a:t>
            </a:r>
          </a:p>
        </p:txBody>
      </p:sp>
    </p:spTree>
    <p:extLst>
      <p:ext uri="{BB962C8B-B14F-4D97-AF65-F5344CB8AC3E}">
        <p14:creationId xmlns:p14="http://schemas.microsoft.com/office/powerpoint/2010/main" val="24442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200" dirty="0"/>
              <a:t>Portable runtime application environment</a:t>
            </a:r>
          </a:p>
          <a:p>
            <a:pPr marL="342900" indent="-342900">
              <a:lnSpc>
                <a:spcPct val="50000"/>
              </a:lnSpc>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Package application and dependencies in a single artifact</a:t>
            </a:r>
          </a:p>
          <a:p>
            <a:pPr marL="342900" indent="-342900">
              <a:lnSpc>
                <a:spcPct val="50000"/>
              </a:lnSpc>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Run different application versions (different dependencies) simultaneously</a:t>
            </a:r>
          </a:p>
          <a:p>
            <a:pPr marL="342900" indent="-342900">
              <a:lnSpc>
                <a:spcPct val="50000"/>
              </a:lnSpc>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Faster development &amp; deployment cycles</a:t>
            </a:r>
          </a:p>
          <a:p>
            <a:pPr marL="342900" indent="-342900">
              <a:lnSpc>
                <a:spcPct val="50000"/>
              </a:lnSpc>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Better resource utilization</a:t>
            </a:r>
          </a:p>
        </p:txBody>
      </p:sp>
    </p:spTree>
    <p:extLst>
      <p:ext uri="{BB962C8B-B14F-4D97-AF65-F5344CB8AC3E}">
        <p14:creationId xmlns:p14="http://schemas.microsoft.com/office/powerpoint/2010/main" val="300693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200" dirty="0"/>
              <a:t>Consistent environment between Development &amp; Production</a:t>
            </a:r>
          </a:p>
          <a:p>
            <a:pPr marL="342900" indent="-342900">
              <a:buFont typeface="Arial" panose="020B0604020202020204" pitchFamily="34" charset="0"/>
              <a:buChar char="•"/>
            </a:pPr>
            <a:r>
              <a:rPr lang="en-US" sz="2200" dirty="0"/>
              <a:t>Continuous Integration and Deployment</a:t>
            </a:r>
          </a:p>
          <a:p>
            <a:pPr marL="342900" indent="-342900">
              <a:lnSpc>
                <a:spcPct val="200000"/>
              </a:lnSpc>
              <a:buFont typeface="Arial" panose="020B0604020202020204" pitchFamily="34" charset="0"/>
              <a:buChar char="•"/>
            </a:pPr>
            <a:r>
              <a:rPr lang="en-US" sz="2200" dirty="0"/>
              <a:t>Service-Oriented Architectures / Microservices</a:t>
            </a:r>
            <a:endParaRPr lang="en-US" sz="1800" dirty="0"/>
          </a:p>
          <a:p>
            <a:pPr marL="342900" indent="-342900">
              <a:lnSpc>
                <a:spcPct val="200000"/>
              </a:lnSpc>
              <a:buFont typeface="Arial" panose="020B0604020202020204" pitchFamily="34" charset="0"/>
              <a:buChar char="•"/>
            </a:pPr>
            <a:r>
              <a:rPr lang="en-US" sz="2200" dirty="0"/>
              <a:t>Short lived workflows</a:t>
            </a:r>
          </a:p>
          <a:p>
            <a:pPr marL="342900" indent="-342900">
              <a:lnSpc>
                <a:spcPct val="200000"/>
              </a:lnSpc>
              <a:buFont typeface="Arial" panose="020B0604020202020204" pitchFamily="34" charset="0"/>
              <a:buChar char="•"/>
            </a:pPr>
            <a:r>
              <a:rPr lang="en-US" sz="2200" dirty="0"/>
              <a:t>Modernize Apps</a:t>
            </a:r>
          </a:p>
        </p:txBody>
      </p:sp>
    </p:spTree>
    <p:extLst>
      <p:ext uri="{BB962C8B-B14F-4D97-AF65-F5344CB8AC3E}">
        <p14:creationId xmlns:p14="http://schemas.microsoft.com/office/powerpoint/2010/main" val="231867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a:t>
            </a:r>
            <a:endParaRPr lang="en-US" dirty="0"/>
          </a:p>
        </p:txBody>
      </p:sp>
      <p:sp>
        <p:nvSpPr>
          <p:cNvPr id="3" name="Content Placeholder 2"/>
          <p:cNvSpPr>
            <a:spLocks noGrp="1"/>
          </p:cNvSpPr>
          <p:nvPr>
            <p:ph idx="1"/>
          </p:nvPr>
        </p:nvSpPr>
        <p:spPr/>
        <p:txBody>
          <a:bodyPr/>
          <a:lstStyle/>
          <a:p>
            <a:r>
              <a:rPr lang="en-US" sz="2000" dirty="0"/>
              <a:t>Lightweight container virtualization platform.</a:t>
            </a:r>
          </a:p>
          <a:p>
            <a:pPr>
              <a:lnSpc>
                <a:spcPct val="200000"/>
              </a:lnSpc>
            </a:pPr>
            <a:r>
              <a:rPr lang="en-US" sz="2000" dirty="0"/>
              <a:t>Tools to manage and deploy your applications.</a:t>
            </a:r>
          </a:p>
          <a:p>
            <a:pPr>
              <a:lnSpc>
                <a:spcPct val="200000"/>
              </a:lnSpc>
            </a:pPr>
            <a:r>
              <a:rPr lang="en-US" sz="2000" dirty="0"/>
              <a:t>Licensed under the Apache 2.0 license.</a:t>
            </a:r>
          </a:p>
          <a:p>
            <a:pPr>
              <a:lnSpc>
                <a:spcPct val="200000"/>
              </a:lnSpc>
            </a:pPr>
            <a:r>
              <a:rPr lang="en-US" sz="2000" dirty="0"/>
              <a:t>Built by </a:t>
            </a:r>
            <a:r>
              <a:rPr lang="en-US" sz="2000" dirty="0" err="1"/>
              <a:t>Docker</a:t>
            </a:r>
            <a:r>
              <a:rPr lang="en-US" sz="2000" dirty="0"/>
              <a:t>, Inc.</a:t>
            </a:r>
          </a:p>
        </p:txBody>
      </p:sp>
      <p:pic>
        <p:nvPicPr>
          <p:cNvPr id="6" name="Picture 5" descr="docker.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498280" y="2327249"/>
            <a:ext cx="3107889" cy="2816251"/>
          </a:xfrm>
          <a:prstGeom prst="rect">
            <a:avLst/>
          </a:prstGeom>
        </p:spPr>
      </p:pic>
    </p:spTree>
    <p:extLst>
      <p:ext uri="{BB962C8B-B14F-4D97-AF65-F5344CB8AC3E}">
        <p14:creationId xmlns:p14="http://schemas.microsoft.com/office/powerpoint/2010/main" val="766314678"/>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1067</TotalTime>
  <Words>1547</Words>
  <Application>Microsoft Macintosh PowerPoint</Application>
  <PresentationFormat>On-screen Show (16:9)</PresentationFormat>
  <Paragraphs>346</Paragraphs>
  <Slides>37</Slides>
  <Notes>17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Amazon Ember Light</vt:lpstr>
      <vt:lpstr>Amazon Ember Regular</vt:lpstr>
      <vt:lpstr>Arial</vt:lpstr>
      <vt:lpstr>Calibri</vt:lpstr>
      <vt:lpstr>Consolas</vt:lpstr>
      <vt:lpstr>Lucida Console</vt:lpstr>
      <vt:lpstr>PT Mono</vt:lpstr>
      <vt:lpstr>Times New Roman</vt:lpstr>
      <vt:lpstr>DeckTemplate-AWS</vt:lpstr>
      <vt:lpstr>PowerPoint Presentation</vt:lpstr>
      <vt:lpstr>The Problem</vt:lpstr>
      <vt:lpstr>The Solution</vt:lpstr>
      <vt:lpstr>What is a container?</vt:lpstr>
      <vt:lpstr>What is a container?</vt:lpstr>
      <vt:lpstr>VMs VS. Containers</vt:lpstr>
      <vt:lpstr>Benefits</vt:lpstr>
      <vt:lpstr>Use Cases</vt:lpstr>
      <vt:lpstr>Docker</vt:lpstr>
      <vt:lpstr>Docker Platform =  Docker Engine + Docker Hub</vt:lpstr>
      <vt:lpstr>Docker Engine</vt:lpstr>
      <vt:lpstr>Docker Daemon</vt:lpstr>
      <vt:lpstr>Docker Client</vt:lpstr>
      <vt:lpstr>Container Registry – Docker Hub</vt:lpstr>
      <vt:lpstr>Container Registry – Docker Hub</vt:lpstr>
      <vt:lpstr>Docker Image</vt:lpstr>
      <vt:lpstr>Container registries</vt:lpstr>
      <vt:lpstr>Docker Image</vt:lpstr>
      <vt:lpstr>Docker Image Layers</vt:lpstr>
      <vt:lpstr>Container registry commands</vt:lpstr>
      <vt:lpstr>Docker Image</vt:lpstr>
      <vt:lpstr>Docker Workflows</vt:lpstr>
      <vt:lpstr>Docker Workflows</vt:lpstr>
      <vt:lpstr>Pull an Image From Docker Hub</vt:lpstr>
      <vt:lpstr>Build an Image From a Dockerfile</vt:lpstr>
      <vt:lpstr>Dockerfile Reference</vt:lpstr>
      <vt:lpstr>Dockerfile Reference</vt:lpstr>
      <vt:lpstr>Dockerfile Reference</vt:lpstr>
      <vt:lpstr>Build an Image From a Dockerfile</vt:lpstr>
      <vt:lpstr>Run a Container - Interactive</vt:lpstr>
      <vt:lpstr>Run a Container - Daemon</vt:lpstr>
      <vt:lpstr>Run a Container - Ports</vt:lpstr>
      <vt:lpstr>Inspect a Container</vt:lpstr>
      <vt:lpstr>Mount a Volume Into a Container</vt:lpstr>
      <vt:lpstr>Mount a Volume Into a Container</vt:lpstr>
      <vt:lpstr>Link Containers</vt:lpstr>
      <vt:lpstr>Questions?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Carmen Puccio</cp:lastModifiedBy>
  <cp:revision>51</cp:revision>
  <dcterms:created xsi:type="dcterms:W3CDTF">2016-06-17T18:22:10Z</dcterms:created>
  <dcterms:modified xsi:type="dcterms:W3CDTF">2018-08-07T18:55:34Z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