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327"/>
  </p:normalViewPr>
  <p:slideViewPr>
    <p:cSldViewPr snapToGrid="0" showGuides="1">
      <p:cViewPr varScale="1">
        <p:scale>
          <a:sx n="124" d="100"/>
          <a:sy n="124" d="100"/>
        </p:scale>
        <p:origin x="240" y="168"/>
      </p:cViewPr>
      <p:guideLst>
        <p:guide orient="horz" pos="29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7A5E4-A8C0-DD58-B5F4-F169A317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8D3FCF-8CE1-146F-7CB3-F82E162CE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2D423-B954-1D76-247D-E78BB7965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5292-203A-4245-81E0-7711A8B87420}" type="datetimeFigureOut">
              <a:rPr lang="en-CH" smtClean="0"/>
              <a:t>26.09.22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776FF-8AC5-3BC3-79FD-D3F2286DC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E29FA-BF15-0462-50C3-8279DE228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8DE7C-F323-AC4E-84E4-5AB4DE209BC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8439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C6153-4C62-394F-8040-BCDCEAEFF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D397E-CE8B-CE4E-7F7A-4A9385812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100C9-C099-7355-8B47-7D340C5E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5292-203A-4245-81E0-7711A8B87420}" type="datetimeFigureOut">
              <a:rPr lang="en-CH" smtClean="0"/>
              <a:t>26.09.22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F8B9B-B24E-642B-750B-A10663B49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7AF74-F6B8-BBC5-76C2-A980DDD3F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8DE7C-F323-AC4E-84E4-5AB4DE209BC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05030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3DD78A-9E86-DC01-4F90-B5AA853498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1B273D-DB46-9FB4-3D8D-26A22B0AD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ADB15-9A81-A8B7-9976-938273EED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5292-203A-4245-81E0-7711A8B87420}" type="datetimeFigureOut">
              <a:rPr lang="en-CH" smtClean="0"/>
              <a:t>26.09.22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45B18-CE18-DF95-EC73-85B57EB8E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A9E44-1A8B-3CC8-4ED3-CC5DBCBEB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8DE7C-F323-AC4E-84E4-5AB4DE209BC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37939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F3453-DAA3-B06C-4EAC-77C203B04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0AD17-ED6B-159A-D12B-C94C540B9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F8B86-EB69-B20C-FF7F-1CAE43D29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5292-203A-4245-81E0-7711A8B87420}" type="datetimeFigureOut">
              <a:rPr lang="en-CH" smtClean="0"/>
              <a:t>26.09.22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1E131-CFD3-CC8C-68FE-4FD76678D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0374D-24B4-95DB-2B5B-C74810BB2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8DE7C-F323-AC4E-84E4-5AB4DE209BC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85220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3A35C-B702-C4EC-9AB2-C666DDA91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F7C11-3ACE-5BF9-C2AC-DFD25C269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11B95-2A78-F933-7FF6-2CA862E21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5292-203A-4245-81E0-7711A8B87420}" type="datetimeFigureOut">
              <a:rPr lang="en-CH" smtClean="0"/>
              <a:t>26.09.22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4A238-119F-2432-1A2A-3511FFC85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4981A-9EC4-D77E-9771-1C3953CF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8DE7C-F323-AC4E-84E4-5AB4DE209BC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66413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311B5-D10C-2E60-B08C-A373926B6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D92EF-A068-E1BE-A93B-A7B224B4B4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43349A-F251-39D2-BA98-6C2EEAF4B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FD140-7B7B-FF6F-C25B-23D71105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5292-203A-4245-81E0-7711A8B87420}" type="datetimeFigureOut">
              <a:rPr lang="en-CH" smtClean="0"/>
              <a:t>26.09.22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3B9B2-7E31-6423-A911-2CFB3D3F8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4736A-85CA-7502-109D-0BF7EB40C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8DE7C-F323-AC4E-84E4-5AB4DE209BC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80316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2CC95-C7E8-EB27-6C20-BD4480D1F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6FDBC-DB49-2CA6-9196-A19A6B4D7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2A286B-9050-DDDE-FCC7-9071BD16E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509D99-BFEB-1C3A-60BE-C9624ACC0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1D1360-AB28-3425-B9AC-81CCC9727D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8DACBC-C163-3676-2BE0-86540023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5292-203A-4245-81E0-7711A8B87420}" type="datetimeFigureOut">
              <a:rPr lang="en-CH" smtClean="0"/>
              <a:t>26.09.22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8F0032-5E1E-1A81-4A74-C1068D5E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81D3F1-3122-71C9-5490-E4941B153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8DE7C-F323-AC4E-84E4-5AB4DE209BC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38651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DA0F5-382A-8603-F8B1-DB1BD28E4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DF4B30-30F3-5F9B-EBFD-4C2E150FA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5292-203A-4245-81E0-7711A8B87420}" type="datetimeFigureOut">
              <a:rPr lang="en-CH" smtClean="0"/>
              <a:t>26.09.22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D8F1D7-B25E-FF70-367E-22B905E62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45DC00-93CD-6E20-3881-E379BF6D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8DE7C-F323-AC4E-84E4-5AB4DE209BC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4601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6F7E30-9A8F-4E7A-BDA1-7BA98CF47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5292-203A-4245-81E0-7711A8B87420}" type="datetimeFigureOut">
              <a:rPr lang="en-CH" smtClean="0"/>
              <a:t>26.09.22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7FD852-DB7C-0953-31BE-A616FB507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B8956-DAF3-5C71-0871-BA19090AA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8DE7C-F323-AC4E-84E4-5AB4DE209BC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51345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9E88F-058C-9DF7-2B9A-521EA900E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20184-6FB4-1BE0-568B-79FBC2346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5C7D2-C2A0-AA50-15E9-9EEDFBD25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4167D-664C-A1C4-5535-3E57EBD8C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5292-203A-4245-81E0-7711A8B87420}" type="datetimeFigureOut">
              <a:rPr lang="en-CH" smtClean="0"/>
              <a:t>26.09.22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0B23F-75FC-6A3B-0C97-4A19135BA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81985-A52A-B6B3-B0AD-B3421D315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8DE7C-F323-AC4E-84E4-5AB4DE209BC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27131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F5440-FF51-A1EA-2A83-4EE2CDF8A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38B072-4C32-D0DF-1003-A37B12729C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375D6-67A0-DB26-5018-8A597FBB5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6981F-F767-4A96-C4AC-80A2B66E0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5292-203A-4245-81E0-7711A8B87420}" type="datetimeFigureOut">
              <a:rPr lang="en-CH" smtClean="0"/>
              <a:t>26.09.22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ECA91-A515-7F7D-3066-6C80396A0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9818B-B799-0214-437A-1D74042BF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8DE7C-F323-AC4E-84E4-5AB4DE209BC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8707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A0A735-C02C-CBE8-B75C-E5BBE52CF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EB6BF-63D4-68F5-952C-DCA5D6E3A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43ECA-EC51-637E-BB37-C682D28C71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B5292-203A-4245-81E0-7711A8B87420}" type="datetimeFigureOut">
              <a:rPr lang="en-CH" smtClean="0"/>
              <a:t>26.09.22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DF162-17CA-84C3-9630-B67192BE7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74F16-67ED-130B-B926-B7E8461E41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8DE7C-F323-AC4E-84E4-5AB4DE209BC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09209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F8D8C74-56DB-7BE6-56C2-CF557AF06DD1}"/>
              </a:ext>
            </a:extLst>
          </p:cNvPr>
          <p:cNvGrpSpPr/>
          <p:nvPr/>
        </p:nvGrpSpPr>
        <p:grpSpPr>
          <a:xfrm>
            <a:off x="167808" y="719191"/>
            <a:ext cx="11805006" cy="3513761"/>
            <a:chOff x="167808" y="719191"/>
            <a:chExt cx="11805006" cy="3513761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2FA4931-3812-4C8C-867B-DABC92755C4D}"/>
                </a:ext>
              </a:extLst>
            </p:cNvPr>
            <p:cNvSpPr/>
            <p:nvPr/>
          </p:nvSpPr>
          <p:spPr>
            <a:xfrm>
              <a:off x="5356261" y="2085654"/>
              <a:ext cx="1479478" cy="801384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accent1"/>
                  </a:solidFill>
                </a:rPr>
                <a:t>m</a:t>
              </a:r>
              <a:r>
                <a:rPr lang="en-CH" sz="1600" dirty="0">
                  <a:solidFill>
                    <a:schemeClr val="accent1"/>
                  </a:solidFill>
                </a:rPr>
                <a:t>arket for cobalt (CP2050)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C2579D67-07F1-CBD2-6CFB-7A9396CAC490}"/>
                </a:ext>
              </a:extLst>
            </p:cNvPr>
            <p:cNvSpPr/>
            <p:nvPr/>
          </p:nvSpPr>
          <p:spPr>
            <a:xfrm>
              <a:off x="1883593" y="3431568"/>
              <a:ext cx="1479478" cy="801384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accent1"/>
                  </a:solidFill>
                </a:rPr>
                <a:t>primary zinc production from concentrate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85FA3D5A-6D5F-A90E-38DD-5AEF5963B965}"/>
                </a:ext>
              </a:extLst>
            </p:cNvPr>
            <p:cNvSpPr/>
            <p:nvPr/>
          </p:nvSpPr>
          <p:spPr>
            <a:xfrm>
              <a:off x="3609651" y="3431568"/>
              <a:ext cx="1479478" cy="801384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accent1"/>
                  </a:solidFill>
                </a:rPr>
                <a:t>nickel mine operation, sulfidic ore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1DFD1876-6199-20A2-11B3-024EF8DC8BD6}"/>
                </a:ext>
              </a:extLst>
            </p:cNvPr>
            <p:cNvSpPr/>
            <p:nvPr/>
          </p:nvSpPr>
          <p:spPr>
            <a:xfrm>
              <a:off x="7082316" y="3431568"/>
              <a:ext cx="1479478" cy="801384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accent1"/>
                  </a:solidFill>
                </a:rPr>
                <a:t>treatment of used Li-ion battery, hydrometallurgical treatment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4516A044-E84C-4DF7-BC66-58DE123B08EF}"/>
                </a:ext>
              </a:extLst>
            </p:cNvPr>
            <p:cNvSpPr/>
            <p:nvPr/>
          </p:nvSpPr>
          <p:spPr>
            <a:xfrm>
              <a:off x="5351120" y="3431568"/>
              <a:ext cx="1479478" cy="801384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accent1"/>
                  </a:solidFill>
                </a:rPr>
                <a:t>treatment of used Li-ion battery, pyrometallurgical treatment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AADCC70D-BEFC-297D-D65A-C43CD50F3CCB}"/>
                </a:ext>
              </a:extLst>
            </p:cNvPr>
            <p:cNvSpPr/>
            <p:nvPr/>
          </p:nvSpPr>
          <p:spPr>
            <a:xfrm>
              <a:off x="8787826" y="3431568"/>
              <a:ext cx="1479478" cy="801384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accent1"/>
                  </a:solidFill>
                </a:rPr>
                <a:t>cobalt production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262176C0-057A-2F08-388D-4919F7A40525}"/>
                </a:ext>
              </a:extLst>
            </p:cNvPr>
            <p:cNvSpPr/>
            <p:nvPr/>
          </p:nvSpPr>
          <p:spPr>
            <a:xfrm>
              <a:off x="10493336" y="3431568"/>
              <a:ext cx="1479478" cy="801384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accent1"/>
                  </a:solidFill>
                </a:rPr>
                <a:t>cobalt metal production, from copper mining, via electrolysis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8A59BC47-BBE0-5651-6A0D-FC8382D2422C}"/>
                </a:ext>
              </a:extLst>
            </p:cNvPr>
            <p:cNvSpPr/>
            <p:nvPr/>
          </p:nvSpPr>
          <p:spPr>
            <a:xfrm>
              <a:off x="167808" y="3431568"/>
              <a:ext cx="1479478" cy="801384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accent1"/>
                  </a:solidFill>
                </a:rPr>
                <a:t>cobalt production from sulphide matte</a:t>
              </a:r>
            </a:p>
          </p:txBody>
        </p:sp>
        <p:cxnSp>
          <p:nvCxnSpPr>
            <p:cNvPr id="13" name="Elbow Connector 12">
              <a:extLst>
                <a:ext uri="{FF2B5EF4-FFF2-40B4-BE49-F238E27FC236}">
                  <a16:creationId xmlns:a16="http://schemas.microsoft.com/office/drawing/2014/main" id="{57AB48A7-ED67-8C2C-AFF4-51BF22AE0581}"/>
                </a:ext>
              </a:extLst>
            </p:cNvPr>
            <p:cNvCxnSpPr>
              <a:cxnSpLocks/>
              <a:stCxn id="11" idx="0"/>
              <a:endCxn id="4" idx="2"/>
            </p:cNvCxnSpPr>
            <p:nvPr/>
          </p:nvCxnSpPr>
          <p:spPr>
            <a:xfrm rot="5400000" flipH="1" flipV="1">
              <a:off x="3229508" y="565077"/>
              <a:ext cx="544530" cy="5188453"/>
            </a:xfrm>
            <a:prstGeom prst="bentConnector3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>
              <a:extLst>
                <a:ext uri="{FF2B5EF4-FFF2-40B4-BE49-F238E27FC236}">
                  <a16:creationId xmlns:a16="http://schemas.microsoft.com/office/drawing/2014/main" id="{8C76E012-48CF-B105-92DF-5D2B0B86C954}"/>
                </a:ext>
              </a:extLst>
            </p:cNvPr>
            <p:cNvCxnSpPr>
              <a:cxnSpLocks/>
              <a:stCxn id="8" idx="0"/>
              <a:endCxn id="4" idx="2"/>
            </p:cNvCxnSpPr>
            <p:nvPr/>
          </p:nvCxnSpPr>
          <p:spPr>
            <a:xfrm rot="5400000" flipH="1" flipV="1">
              <a:off x="5821164" y="3156733"/>
              <a:ext cx="544530" cy="5141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3E483BD8-2452-3E05-F0C2-C0D37D26D882}"/>
                </a:ext>
              </a:extLst>
            </p:cNvPr>
            <p:cNvCxnSpPr>
              <a:cxnSpLocks/>
              <a:stCxn id="9" idx="0"/>
              <a:endCxn id="4" idx="2"/>
            </p:cNvCxnSpPr>
            <p:nvPr/>
          </p:nvCxnSpPr>
          <p:spPr>
            <a:xfrm rot="16200000" flipV="1">
              <a:off x="7539518" y="1443520"/>
              <a:ext cx="544530" cy="3431565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08F65189-31EF-26F4-E6FA-DABC1F6AFBE9}"/>
                </a:ext>
              </a:extLst>
            </p:cNvPr>
            <p:cNvCxnSpPr>
              <a:cxnSpLocks/>
              <a:stCxn id="10" idx="0"/>
              <a:endCxn id="4" idx="2"/>
            </p:cNvCxnSpPr>
            <p:nvPr/>
          </p:nvCxnSpPr>
          <p:spPr>
            <a:xfrm rot="16200000" flipV="1">
              <a:off x="8392273" y="590765"/>
              <a:ext cx="544530" cy="5137075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20D8F890-BB0A-189F-501C-9F9DDE71FAEC}"/>
                </a:ext>
              </a:extLst>
            </p:cNvPr>
            <p:cNvCxnSpPr>
              <a:cxnSpLocks/>
              <a:stCxn id="7" idx="0"/>
              <a:endCxn id="4" idx="2"/>
            </p:cNvCxnSpPr>
            <p:nvPr/>
          </p:nvCxnSpPr>
          <p:spPr>
            <a:xfrm rot="16200000" flipV="1">
              <a:off x="6686763" y="2296275"/>
              <a:ext cx="544530" cy="1726055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16247EE2-B981-50C6-952C-E3ADEAE2D13F}"/>
                </a:ext>
              </a:extLst>
            </p:cNvPr>
            <p:cNvSpPr/>
            <p:nvPr/>
          </p:nvSpPr>
          <p:spPr>
            <a:xfrm>
              <a:off x="3104506" y="719191"/>
              <a:ext cx="1085636" cy="544531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200" dirty="0" err="1">
                  <a:solidFill>
                    <a:schemeClr val="accent1"/>
                  </a:solidFill>
                </a:rPr>
                <a:t>xxxxx</a:t>
              </a:r>
              <a:r>
                <a:rPr lang="fr-CH" sz="1200" dirty="0">
                  <a:solidFill>
                    <a:schemeClr val="accent1"/>
                  </a:solidFill>
                </a:rPr>
                <a:t> production</a:t>
              </a:r>
              <a:endParaRPr lang="en-CH" sz="1200" dirty="0">
                <a:solidFill>
                  <a:schemeClr val="accent1"/>
                </a:solidFill>
              </a:endParaRPr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30DCDCE5-D9F7-BBA0-23D0-1995E3990074}"/>
                </a:ext>
              </a:extLst>
            </p:cNvPr>
            <p:cNvSpPr/>
            <p:nvPr/>
          </p:nvSpPr>
          <p:spPr>
            <a:xfrm>
              <a:off x="4316857" y="719191"/>
              <a:ext cx="1085636" cy="544531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200" dirty="0" err="1">
                  <a:solidFill>
                    <a:schemeClr val="accent1"/>
                  </a:solidFill>
                </a:rPr>
                <a:t>xxxxx</a:t>
              </a:r>
              <a:r>
                <a:rPr lang="fr-CH" sz="1200" dirty="0">
                  <a:solidFill>
                    <a:schemeClr val="accent1"/>
                  </a:solidFill>
                </a:rPr>
                <a:t> production</a:t>
              </a:r>
              <a:endParaRPr lang="en-CH" sz="1200" dirty="0">
                <a:solidFill>
                  <a:schemeClr val="accent1"/>
                </a:solidFill>
              </a:endParaRPr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DBCC2F0C-F802-BDFC-7693-A25126B2A02C}"/>
                </a:ext>
              </a:extLst>
            </p:cNvPr>
            <p:cNvSpPr/>
            <p:nvPr/>
          </p:nvSpPr>
          <p:spPr>
            <a:xfrm>
              <a:off x="5549756" y="719191"/>
              <a:ext cx="1085636" cy="544531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200" dirty="0" err="1">
                  <a:solidFill>
                    <a:schemeClr val="accent1"/>
                  </a:solidFill>
                </a:rPr>
                <a:t>xxxxx</a:t>
              </a:r>
              <a:r>
                <a:rPr lang="fr-CH" sz="1200" dirty="0">
                  <a:solidFill>
                    <a:schemeClr val="accent1"/>
                  </a:solidFill>
                </a:rPr>
                <a:t> production</a:t>
              </a:r>
              <a:endParaRPr lang="en-CH" sz="1200" dirty="0">
                <a:solidFill>
                  <a:schemeClr val="accent1"/>
                </a:solidFill>
              </a:endParaRPr>
            </a:p>
          </p:txBody>
        </p:sp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D0E3050B-BC06-F987-DD08-A7704619B06B}"/>
                </a:ext>
              </a:extLst>
            </p:cNvPr>
            <p:cNvSpPr/>
            <p:nvPr/>
          </p:nvSpPr>
          <p:spPr>
            <a:xfrm>
              <a:off x="6762106" y="719191"/>
              <a:ext cx="1085636" cy="544531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200" dirty="0" err="1">
                  <a:solidFill>
                    <a:schemeClr val="accent1"/>
                  </a:solidFill>
                </a:rPr>
                <a:t>xxxxx</a:t>
              </a:r>
              <a:r>
                <a:rPr lang="fr-CH" sz="1200" dirty="0">
                  <a:solidFill>
                    <a:schemeClr val="accent1"/>
                  </a:solidFill>
                </a:rPr>
                <a:t> production</a:t>
              </a:r>
              <a:endParaRPr lang="en-CH" sz="1200" dirty="0">
                <a:solidFill>
                  <a:schemeClr val="accent1"/>
                </a:solidFill>
              </a:endParaRPr>
            </a:p>
          </p:txBody>
        </p: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D0D939E0-37AF-13CB-38B0-C115747EDFA0}"/>
                </a:ext>
              </a:extLst>
            </p:cNvPr>
            <p:cNvSpPr/>
            <p:nvPr/>
          </p:nvSpPr>
          <p:spPr>
            <a:xfrm>
              <a:off x="7995005" y="719191"/>
              <a:ext cx="1085636" cy="544531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200" dirty="0" err="1">
                  <a:solidFill>
                    <a:schemeClr val="accent1"/>
                  </a:solidFill>
                </a:rPr>
                <a:t>xxxxx</a:t>
              </a:r>
              <a:r>
                <a:rPr lang="fr-CH" sz="1200" dirty="0">
                  <a:solidFill>
                    <a:schemeClr val="accent1"/>
                  </a:solidFill>
                </a:rPr>
                <a:t> production</a:t>
              </a:r>
              <a:endParaRPr lang="en-CH" sz="1200" dirty="0">
                <a:solidFill>
                  <a:schemeClr val="accent1"/>
                </a:solidFill>
              </a:endParaRPr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E18336E7-4914-7EC4-A3DA-71B860D9E441}"/>
                </a:ext>
              </a:extLst>
            </p:cNvPr>
            <p:cNvSpPr/>
            <p:nvPr/>
          </p:nvSpPr>
          <p:spPr>
            <a:xfrm>
              <a:off x="7626850" y="2085654"/>
              <a:ext cx="1479478" cy="801384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accent1"/>
                  </a:solidFill>
                </a:rPr>
                <a:t>market for cobalt</a:t>
              </a:r>
              <a:endParaRPr lang="en-CH" sz="1200" dirty="0">
                <a:solidFill>
                  <a:schemeClr val="accent1"/>
                </a:solidFill>
              </a:endParaRPr>
            </a:p>
          </p:txBody>
        </p:sp>
        <p:cxnSp>
          <p:nvCxnSpPr>
            <p:cNvPr id="80" name="Elbow Connector 79">
              <a:extLst>
                <a:ext uri="{FF2B5EF4-FFF2-40B4-BE49-F238E27FC236}">
                  <a16:creationId xmlns:a16="http://schemas.microsoft.com/office/drawing/2014/main" id="{2219808E-E08B-0B1B-45BC-E4A49CE529E7}"/>
                </a:ext>
              </a:extLst>
            </p:cNvPr>
            <p:cNvCxnSpPr>
              <a:cxnSpLocks/>
              <a:stCxn id="4" idx="0"/>
              <a:endCxn id="68" idx="2"/>
            </p:cNvCxnSpPr>
            <p:nvPr/>
          </p:nvCxnSpPr>
          <p:spPr>
            <a:xfrm rot="16200000" flipV="1">
              <a:off x="4460696" y="450350"/>
              <a:ext cx="821932" cy="2448676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Elbow Connector 82">
              <a:extLst>
                <a:ext uri="{FF2B5EF4-FFF2-40B4-BE49-F238E27FC236}">
                  <a16:creationId xmlns:a16="http://schemas.microsoft.com/office/drawing/2014/main" id="{F602913C-DD70-4D74-F5E9-112C91F36EC9}"/>
                </a:ext>
              </a:extLst>
            </p:cNvPr>
            <p:cNvCxnSpPr>
              <a:cxnSpLocks/>
              <a:stCxn id="4" idx="0"/>
              <a:endCxn id="70" idx="2"/>
            </p:cNvCxnSpPr>
            <p:nvPr/>
          </p:nvCxnSpPr>
          <p:spPr>
            <a:xfrm rot="16200000" flipV="1">
              <a:off x="5683321" y="1672975"/>
              <a:ext cx="821932" cy="3426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Elbow Connector 87">
              <a:extLst>
                <a:ext uri="{FF2B5EF4-FFF2-40B4-BE49-F238E27FC236}">
                  <a16:creationId xmlns:a16="http://schemas.microsoft.com/office/drawing/2014/main" id="{6C113EED-029C-19D6-BB79-0B09BCAC13EE}"/>
                </a:ext>
              </a:extLst>
            </p:cNvPr>
            <p:cNvCxnSpPr>
              <a:cxnSpLocks/>
              <a:stCxn id="4" idx="0"/>
              <a:endCxn id="69" idx="2"/>
            </p:cNvCxnSpPr>
            <p:nvPr/>
          </p:nvCxnSpPr>
          <p:spPr>
            <a:xfrm rot="16200000" flipV="1">
              <a:off x="5066872" y="1056525"/>
              <a:ext cx="821932" cy="1236325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Elbow Connector 92">
              <a:extLst>
                <a:ext uri="{FF2B5EF4-FFF2-40B4-BE49-F238E27FC236}">
                  <a16:creationId xmlns:a16="http://schemas.microsoft.com/office/drawing/2014/main" id="{0C2FF77B-0DA4-A45C-48A1-896B6D5D49F5}"/>
                </a:ext>
              </a:extLst>
            </p:cNvPr>
            <p:cNvCxnSpPr>
              <a:cxnSpLocks/>
              <a:stCxn id="4" idx="0"/>
              <a:endCxn id="71" idx="2"/>
            </p:cNvCxnSpPr>
            <p:nvPr/>
          </p:nvCxnSpPr>
          <p:spPr>
            <a:xfrm rot="5400000" flipH="1" flipV="1">
              <a:off x="6289496" y="1070226"/>
              <a:ext cx="821932" cy="1208924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Elbow Connector 95">
              <a:extLst>
                <a:ext uri="{FF2B5EF4-FFF2-40B4-BE49-F238E27FC236}">
                  <a16:creationId xmlns:a16="http://schemas.microsoft.com/office/drawing/2014/main" id="{8E1B1B7E-6534-0C65-1F13-992355AE9B6E}"/>
                </a:ext>
              </a:extLst>
            </p:cNvPr>
            <p:cNvCxnSpPr>
              <a:cxnSpLocks/>
              <a:stCxn id="4" idx="0"/>
              <a:endCxn id="72" idx="2"/>
            </p:cNvCxnSpPr>
            <p:nvPr/>
          </p:nvCxnSpPr>
          <p:spPr>
            <a:xfrm rot="5400000" flipH="1" flipV="1">
              <a:off x="6905945" y="453777"/>
              <a:ext cx="821932" cy="2441823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1BF7AB39-59E2-8C72-7854-56A9C9DDE582}"/>
                </a:ext>
              </a:extLst>
            </p:cNvPr>
            <p:cNvSpPr/>
            <p:nvPr/>
          </p:nvSpPr>
          <p:spPr>
            <a:xfrm>
              <a:off x="6479562" y="1727773"/>
              <a:ext cx="760295" cy="7157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CH" sz="1400" dirty="0">
                  <a:solidFill>
                    <a:schemeClr val="bg1"/>
                  </a:solidFill>
                </a:rPr>
                <a:t>GLO</a:t>
              </a: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820366EC-06A3-B07C-A8B2-794A33C5E9E6}"/>
                </a:ext>
              </a:extLst>
            </p:cNvPr>
            <p:cNvSpPr/>
            <p:nvPr/>
          </p:nvSpPr>
          <p:spPr>
            <a:xfrm>
              <a:off x="8747889" y="1727773"/>
              <a:ext cx="851248" cy="8013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CH" sz="1050" dirty="0">
                  <a:solidFill>
                    <a:schemeClr val="bg1"/>
                  </a:solidFill>
                </a:rPr>
                <a:t>GLO</a:t>
              </a:r>
            </a:p>
          </p:txBody>
        </p:sp>
        <p:sp>
          <p:nvSpPr>
            <p:cNvPr id="79" name="Multiply 78">
              <a:extLst>
                <a:ext uri="{FF2B5EF4-FFF2-40B4-BE49-F238E27FC236}">
                  <a16:creationId xmlns:a16="http://schemas.microsoft.com/office/drawing/2014/main" id="{E2EA1E76-59C7-ED79-A671-780CB2E5DC8E}"/>
                </a:ext>
              </a:extLst>
            </p:cNvPr>
            <p:cNvSpPr/>
            <p:nvPr/>
          </p:nvSpPr>
          <p:spPr>
            <a:xfrm>
              <a:off x="7219301" y="1417834"/>
              <a:ext cx="2239766" cy="2137024"/>
            </a:xfrm>
            <a:prstGeom prst="mathMultiply">
              <a:avLst>
                <a:gd name="adj1" fmla="val 1404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</p:spTree>
    <p:extLst>
      <p:ext uri="{BB962C8B-B14F-4D97-AF65-F5344CB8AC3E}">
        <p14:creationId xmlns:p14="http://schemas.microsoft.com/office/powerpoint/2010/main" val="2153873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66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Romain Sacchi</dc:creator>
  <cp:lastModifiedBy>Romain Sacchi</cp:lastModifiedBy>
  <cp:revision>5</cp:revision>
  <dcterms:created xsi:type="dcterms:W3CDTF">2022-08-21T13:20:30Z</dcterms:created>
  <dcterms:modified xsi:type="dcterms:W3CDTF">2022-09-26T15:23:44Z</dcterms:modified>
</cp:coreProperties>
</file>