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6" r:id="rId4"/>
    <p:sldId id="258" r:id="rId5"/>
    <p:sldId id="267" r:id="rId6"/>
    <p:sldId id="268" r:id="rId7"/>
    <p:sldId id="269" r:id="rId8"/>
    <p:sldId id="270" r:id="rId9"/>
    <p:sldId id="281" r:id="rId10"/>
    <p:sldId id="282" r:id="rId11"/>
    <p:sldId id="283" r:id="rId12"/>
    <p:sldId id="272" r:id="rId13"/>
    <p:sldId id="273" r:id="rId14"/>
    <p:sldId id="274" r:id="rId15"/>
    <p:sldId id="275" r:id="rId16"/>
    <p:sldId id="276" r:id="rId17"/>
    <p:sldId id="277" r:id="rId18"/>
    <p:sldId id="278" r:id="rId19"/>
    <p:sldId id="279" r:id="rId20"/>
    <p:sldId id="280" r:id="rId21"/>
    <p:sldId id="262" r:id="rId22"/>
    <p:sldId id="264" r:id="rId23"/>
    <p:sldId id="285" r:id="rId24"/>
    <p:sldId id="286" r:id="rId25"/>
    <p:sldId id="263" r:id="rId26"/>
    <p:sldId id="284" r:id="rId27"/>
    <p:sldId id="26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94"/>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5/12/23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5/12/23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5/12/23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5/12/23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5/12/23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5/12/23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5/12/23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5/12/23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5/12/23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5/12/23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D7E7E-A95A-204D-B8F5-ACC13A8F4CFA}"/>
              </a:ext>
            </a:extLst>
          </p:cNvPr>
          <p:cNvSpPr>
            <a:spLocks noGrp="1"/>
          </p:cNvSpPr>
          <p:nvPr>
            <p:ph type="ctrTitle"/>
          </p:nvPr>
        </p:nvSpPr>
        <p:spPr/>
        <p:txBody>
          <a:bodyPr>
            <a:normAutofit fontScale="90000"/>
          </a:bodyPr>
          <a:lstStyle/>
          <a:p>
            <a:r>
              <a:rPr lang="en-US"/>
              <a:t>Startap nədir? </a:t>
            </a:r>
            <a:br>
              <a:rPr lang="en-US"/>
            </a:br>
            <a:r>
              <a:rPr lang="en-US"/>
              <a:t>Startap ekosistemindən faydalanmaq imkanları</a:t>
            </a:r>
            <a:br>
              <a:rPr lang="en-US"/>
            </a:br>
            <a:endParaRPr lang="en-AZ"/>
          </a:p>
        </p:txBody>
      </p:sp>
    </p:spTree>
    <p:extLst>
      <p:ext uri="{BB962C8B-B14F-4D97-AF65-F5344CB8AC3E}">
        <p14:creationId xmlns:p14="http://schemas.microsoft.com/office/powerpoint/2010/main" val="2491362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4D2C-0E85-5E4A-9793-646F4E68D877}"/>
              </a:ext>
            </a:extLst>
          </p:cNvPr>
          <p:cNvSpPr>
            <a:spLocks noGrp="1"/>
          </p:cNvSpPr>
          <p:nvPr>
            <p:ph type="title"/>
          </p:nvPr>
        </p:nvSpPr>
        <p:spPr/>
        <p:txBody>
          <a:bodyPr/>
          <a:lstStyle/>
          <a:p>
            <a:pPr algn="ctr"/>
            <a:r>
              <a:rPr lang="en-US" sz="3600" b="1" i="0" u="none" strike="noStrike" cap="none">
                <a:solidFill>
                  <a:srgbClr val="FEFEFE"/>
                </a:solidFill>
                <a:latin typeface="+mn-lt"/>
                <a:ea typeface="Open Sans"/>
                <a:cs typeface="Open Sans"/>
                <a:sym typeface="Open Sans"/>
              </a:rPr>
              <a:t>Startap həyat dövrü</a:t>
            </a:r>
            <a:endParaRPr lang="en-AZ">
              <a:latin typeface="+mn-lt"/>
            </a:endParaRPr>
          </a:p>
        </p:txBody>
      </p:sp>
      <p:sp>
        <p:nvSpPr>
          <p:cNvPr id="3" name="Content Placeholder 2">
            <a:extLst>
              <a:ext uri="{FF2B5EF4-FFF2-40B4-BE49-F238E27FC236}">
                <a16:creationId xmlns:a16="http://schemas.microsoft.com/office/drawing/2014/main" id="{EC9305EF-4360-9949-9F5F-D4B1C6C25272}"/>
              </a:ext>
            </a:extLst>
          </p:cNvPr>
          <p:cNvSpPr>
            <a:spLocks noGrp="1"/>
          </p:cNvSpPr>
          <p:nvPr>
            <p:ph idx="1"/>
          </p:nvPr>
        </p:nvSpPr>
        <p:spPr>
          <a:xfrm>
            <a:off x="3963861" y="210207"/>
            <a:ext cx="7345270" cy="6411310"/>
          </a:xfrm>
        </p:spPr>
        <p:txBody>
          <a:bodyPr>
            <a:normAutofit fontScale="77500" lnSpcReduction="20000"/>
          </a:bodyPr>
          <a:lstStyle/>
          <a:p>
            <a:pPr marL="273050" marR="0" lvl="0" indent="-273050" algn="l" rtl="0">
              <a:lnSpc>
                <a:spcPct val="150000"/>
              </a:lnSpc>
              <a:spcBef>
                <a:spcPts val="0"/>
              </a:spcBef>
              <a:spcAft>
                <a:spcPts val="0"/>
              </a:spcAft>
              <a:buClr>
                <a:srgbClr val="ACC2C9"/>
              </a:buClr>
              <a:buSzPts val="2800"/>
              <a:buFont typeface="Arial"/>
              <a:buChar char="•"/>
            </a:pPr>
            <a:r>
              <a:rPr lang="en-US" sz="1800" b="1">
                <a:solidFill>
                  <a:schemeClr val="tx1"/>
                </a:solidFill>
              </a:rPr>
              <a:t>Problemin təsdiqi və onun həlli (Problem/Solution Fit)</a:t>
            </a:r>
            <a:r>
              <a:rPr lang="en-US" sz="1800">
                <a:solidFill>
                  <a:schemeClr val="tx1"/>
                </a:solidFill>
              </a:rPr>
              <a:t>. Bu mərhələdə problemi aydın şəkildə ifadə etmək və onun startap ideyasının köməyi ilə effektiv şəkildə həll oluna biləcəyi sualına cavab vermək lazımdır. Əgər belədirsə, o zaman gələcək məhsulun həyat şansı var. Bu mərhələni həyata keçirmək üçün onlar fərziyyə yaradır, bazarı təhlil edir, tələbi yoxlayır, həmçinin problemli müsahibələrdən istifadə edərək hədəf auditoriyanı və onun ehtiyaclarını öyrənirlər. İnvestorları və ilk sadiq istifadəçiləri cəlb etmək üçün onlar açılış səhifəsi yaradır və kraudfandinq platformasında layihəyə başlayırlar.</a:t>
            </a:r>
          </a:p>
          <a:p>
            <a:pPr marL="273050" marR="0" lvl="0" indent="-273050" algn="l" rtl="0">
              <a:lnSpc>
                <a:spcPct val="150000"/>
              </a:lnSpc>
              <a:spcBef>
                <a:spcPts val="0"/>
              </a:spcBef>
              <a:spcAft>
                <a:spcPts val="0"/>
              </a:spcAft>
              <a:buClr>
                <a:srgbClr val="ACC2C9"/>
              </a:buClr>
              <a:buSzPts val="2800"/>
              <a:buFont typeface="Arial"/>
              <a:buChar char="•"/>
            </a:pPr>
            <a:r>
              <a:rPr lang="en-US" sz="1800" b="1">
                <a:solidFill>
                  <a:schemeClr val="tx1"/>
                </a:solidFill>
              </a:rPr>
              <a:t>Minimum Canlı Məhsul (MVP)</a:t>
            </a:r>
            <a:r>
              <a:rPr lang="en-US" sz="1800">
                <a:solidFill>
                  <a:schemeClr val="tx1"/>
                </a:solidFill>
              </a:rPr>
              <a:t>. Bu mərhələdə məhsulun minimum investisiya ilə hədəf auditoriyanın əsas problemini həll etməyə imkan verən versiyası yaradılır. MVP tələbi təsdiqləməyə və erkən qəbul edənlərdən rəy toplamağa kömək edir. Minimum etibarlı məhsulu necə inkişaf etdirmək haqqında daha çox oxuyun.</a:t>
            </a:r>
          </a:p>
          <a:p>
            <a:pPr marL="273050" marR="0" lvl="0" indent="-273050" algn="l" rtl="0">
              <a:lnSpc>
                <a:spcPct val="150000"/>
              </a:lnSpc>
              <a:spcBef>
                <a:spcPts val="0"/>
              </a:spcBef>
              <a:spcAft>
                <a:spcPts val="0"/>
              </a:spcAft>
              <a:buClr>
                <a:srgbClr val="ACC2C9"/>
              </a:buClr>
              <a:buSzPts val="2800"/>
              <a:buFont typeface="Arial"/>
              <a:buChar char="•"/>
            </a:pPr>
            <a:r>
              <a:rPr lang="en-US" sz="1800" b="1">
                <a:solidFill>
                  <a:schemeClr val="tx1"/>
                </a:solidFill>
              </a:rPr>
              <a:t>Məhsul bazarına uyğunluq (PMF)</a:t>
            </a:r>
            <a:r>
              <a:rPr lang="en-US" sz="1800">
                <a:solidFill>
                  <a:schemeClr val="tx1"/>
                </a:solidFill>
              </a:rPr>
              <a:t>. Bu mərhələdə onlar məhsulun potensial müştərilərin ehtiyac və maraqlarına necə cavab verdiyini araşdırırlar. Əsas PMF göstəricisi saxlama dərəcəsidir. Nə qədər yüksəkdirsə, bir o qədər yaxşıdır. Bu göstəricini izləməklə yanaşı, onlar istifadəçilərdən rəy toplayır, müştəri məmnuniyyətini (CSI) öyrənir və istehlakçı loyallığı indeksini (NPS) ölçürlər.</a:t>
            </a:r>
          </a:p>
          <a:p>
            <a:pPr marL="273050" marR="0" lvl="0" indent="-273050" algn="l" rtl="0">
              <a:lnSpc>
                <a:spcPct val="150000"/>
              </a:lnSpc>
              <a:spcBef>
                <a:spcPts val="0"/>
              </a:spcBef>
              <a:spcAft>
                <a:spcPts val="0"/>
              </a:spcAft>
              <a:buClr>
                <a:srgbClr val="ACC2C9"/>
              </a:buClr>
              <a:buSzPts val="2800"/>
              <a:buFont typeface="Arial"/>
              <a:buChar char="•"/>
            </a:pPr>
            <a:r>
              <a:rPr lang="en-US" sz="1800" b="1">
                <a:solidFill>
                  <a:schemeClr val="tx1"/>
                </a:solidFill>
              </a:rPr>
              <a:t>Miqyaslanma (</a:t>
            </a:r>
            <a:r>
              <a:rPr lang="en-US" sz="1600" b="1" i="0">
                <a:solidFill>
                  <a:srgbClr val="333333"/>
                </a:solidFill>
                <a:effectLst/>
                <a:latin typeface="Nunito Sans" pitchFamily="2" charset="77"/>
              </a:rPr>
              <a:t>Scale</a:t>
            </a:r>
            <a:r>
              <a:rPr lang="en-US" sz="1800" b="1">
                <a:solidFill>
                  <a:schemeClr val="tx1"/>
                </a:solidFill>
              </a:rPr>
              <a:t>).</a:t>
            </a:r>
            <a:r>
              <a:rPr lang="en-US" sz="1800">
                <a:solidFill>
                  <a:schemeClr val="tx1"/>
                </a:solidFill>
              </a:rPr>
              <a:t> Şirkətin inkişafını və satışların artmasını nəzərdə tutur. Bu mərhələdə onlar artıq bilirlər ki, hansı kanallar yaxşı işləyir, harada zəif cəhətlər var, yeni müştərilər cəlb etmək və mənfəəti artırmaq üçün hansı addımlar atılmalıdır.</a:t>
            </a:r>
          </a:p>
          <a:p>
            <a:pPr marL="273050" marR="0" lvl="0" indent="-273050" algn="l" rtl="0">
              <a:lnSpc>
                <a:spcPct val="150000"/>
              </a:lnSpc>
              <a:spcBef>
                <a:spcPts val="0"/>
              </a:spcBef>
              <a:spcAft>
                <a:spcPts val="0"/>
              </a:spcAft>
              <a:buClr>
                <a:srgbClr val="ACC2C9"/>
              </a:buClr>
              <a:buSzPts val="2800"/>
              <a:buFont typeface="Arial"/>
              <a:buChar char="•"/>
            </a:pPr>
            <a:r>
              <a:rPr lang="en-US" sz="1800" b="1">
                <a:solidFill>
                  <a:schemeClr val="tx1"/>
                </a:solidFill>
              </a:rPr>
              <a:t>Yetkinlik</a:t>
            </a:r>
            <a:r>
              <a:rPr lang="en-US" sz="1800">
                <a:solidFill>
                  <a:schemeClr val="tx1"/>
                </a:solidFill>
              </a:rPr>
              <a:t>. Bu mərhələdə startap artıq inamla “ayaq üstə dayanır”. İndi mövqelərimizi gücləndirmək, yeni bazarlara çıxmaq və şirkətin özünün və məhsulunun inkişafına sərmayə qoymağa davam etmək lazımdır.</a:t>
            </a:r>
          </a:p>
        </p:txBody>
      </p:sp>
    </p:spTree>
    <p:extLst>
      <p:ext uri="{BB962C8B-B14F-4D97-AF65-F5344CB8AC3E}">
        <p14:creationId xmlns:p14="http://schemas.microsoft.com/office/powerpoint/2010/main" val="262736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4D2C-0E85-5E4A-9793-646F4E68D877}"/>
              </a:ext>
            </a:extLst>
          </p:cNvPr>
          <p:cNvSpPr>
            <a:spLocks noGrp="1"/>
          </p:cNvSpPr>
          <p:nvPr>
            <p:ph type="title"/>
          </p:nvPr>
        </p:nvSpPr>
        <p:spPr/>
        <p:txBody>
          <a:bodyPr/>
          <a:lstStyle/>
          <a:p>
            <a:pPr algn="ctr"/>
            <a:r>
              <a:rPr lang="en-US" sz="3600" b="1" i="0" u="none" strike="noStrike" cap="none">
                <a:solidFill>
                  <a:srgbClr val="FEFEFE"/>
                </a:solidFill>
                <a:latin typeface="+mn-lt"/>
                <a:ea typeface="Open Sans"/>
                <a:cs typeface="Open Sans"/>
                <a:sym typeface="Open Sans"/>
              </a:rPr>
              <a:t>Startapların hansı növləri var ?</a:t>
            </a:r>
            <a:endParaRPr lang="en-AZ">
              <a:latin typeface="+mn-lt"/>
            </a:endParaRPr>
          </a:p>
        </p:txBody>
      </p:sp>
      <p:sp>
        <p:nvSpPr>
          <p:cNvPr id="3" name="Content Placeholder 2">
            <a:extLst>
              <a:ext uri="{FF2B5EF4-FFF2-40B4-BE49-F238E27FC236}">
                <a16:creationId xmlns:a16="http://schemas.microsoft.com/office/drawing/2014/main" id="{EC9305EF-4360-9949-9F5F-D4B1C6C25272}"/>
              </a:ext>
            </a:extLst>
          </p:cNvPr>
          <p:cNvSpPr>
            <a:spLocks noGrp="1"/>
          </p:cNvSpPr>
          <p:nvPr>
            <p:ph idx="1"/>
          </p:nvPr>
        </p:nvSpPr>
        <p:spPr>
          <a:xfrm>
            <a:off x="3963861" y="210207"/>
            <a:ext cx="7345270" cy="6411310"/>
          </a:xfrm>
        </p:spPr>
        <p:txBody>
          <a:bodyPr>
            <a:normAutofit fontScale="92500"/>
          </a:bodyPr>
          <a:lstStyle/>
          <a:p>
            <a:pPr marL="273050" marR="0" lvl="0" indent="-273050" algn="l" rtl="0">
              <a:lnSpc>
                <a:spcPct val="150000"/>
              </a:lnSpc>
              <a:spcBef>
                <a:spcPts val="0"/>
              </a:spcBef>
              <a:spcAft>
                <a:spcPts val="0"/>
              </a:spcAft>
              <a:buClr>
                <a:srgbClr val="ACC2C9"/>
              </a:buClr>
              <a:buSzPts val="2800"/>
              <a:buFont typeface="Arial"/>
              <a:buChar char="•"/>
            </a:pPr>
            <a:r>
              <a:rPr lang="en-US" sz="1800" b="1">
                <a:solidFill>
                  <a:schemeClr val="tx1"/>
                </a:solidFill>
              </a:rPr>
              <a:t>Kiçik biznes startapları</a:t>
            </a:r>
            <a:r>
              <a:rPr lang="en-US" sz="1800">
                <a:solidFill>
                  <a:schemeClr val="tx1"/>
                </a:solidFill>
              </a:rPr>
              <a:t>. Çox vaxt bunlar böyük investisiyalar tələb etməyən kiçik şirkətlər və komandalardır. İnvestorlar tərəfindən ciddi təzyiq olmadığı üçün yavaş-yavaş genişlənirlər.</a:t>
            </a:r>
          </a:p>
          <a:p>
            <a:pPr marL="273050" marR="0" lvl="0" indent="-273050" algn="l" rtl="0">
              <a:lnSpc>
                <a:spcPct val="150000"/>
              </a:lnSpc>
              <a:spcBef>
                <a:spcPts val="0"/>
              </a:spcBef>
              <a:spcAft>
                <a:spcPts val="0"/>
              </a:spcAft>
              <a:buClr>
                <a:srgbClr val="ACC2C9"/>
              </a:buClr>
              <a:buSzPts val="2800"/>
              <a:buFont typeface="Arial"/>
              <a:buChar char="•"/>
            </a:pPr>
            <a:r>
              <a:rPr lang="en-US" sz="1800" b="1">
                <a:solidFill>
                  <a:schemeClr val="tx1"/>
                </a:solidFill>
              </a:rPr>
              <a:t>Satın alınan startaplar</a:t>
            </a:r>
            <a:r>
              <a:rPr lang="en-US" sz="1800">
                <a:solidFill>
                  <a:schemeClr val="tx1"/>
                </a:solidFill>
              </a:rPr>
              <a:t>. Onlar proqram təminatı və texnologiyalar sahəsindən sonrakı satış məqsədi ilə yaradılmış layihələrdir.</a:t>
            </a:r>
          </a:p>
          <a:p>
            <a:pPr marL="273050" marR="0" lvl="0" indent="-273050" algn="l" rtl="0">
              <a:lnSpc>
                <a:spcPct val="150000"/>
              </a:lnSpc>
              <a:spcBef>
                <a:spcPts val="0"/>
              </a:spcBef>
              <a:spcAft>
                <a:spcPts val="0"/>
              </a:spcAft>
              <a:buClr>
                <a:srgbClr val="ACC2C9"/>
              </a:buClr>
              <a:buSzPts val="2800"/>
              <a:buFont typeface="Arial"/>
              <a:buChar char="•"/>
            </a:pPr>
            <a:r>
              <a:rPr lang="en-US" sz="1800" b="1">
                <a:solidFill>
                  <a:schemeClr val="tx1"/>
                </a:solidFill>
              </a:rPr>
              <a:t>Genişlənə bilən. </a:t>
            </a:r>
            <a:r>
              <a:rPr lang="en-US" sz="1800">
                <a:solidFill>
                  <a:schemeClr val="tx1"/>
                </a:solidFill>
              </a:rPr>
              <a:t>Bunlara istehlakçı və biznes proqramları daxildir. Belə startaplar vəsait və ilk müştərilər toplayan kimi onların ətrafında səs-küy yaranır. Bu ona gətirib çıxarır ki, layihəyə sərmayə qoymaq istəyən investorlar peyda olur, sonra yeni müştərilər gəlir və alıcı görünənə qədər belə davam edir.</a:t>
            </a:r>
          </a:p>
          <a:p>
            <a:pPr marL="273050" marR="0" lvl="0" indent="-273050" algn="l" rtl="0">
              <a:lnSpc>
                <a:spcPct val="150000"/>
              </a:lnSpc>
              <a:spcBef>
                <a:spcPts val="0"/>
              </a:spcBef>
              <a:spcAft>
                <a:spcPts val="0"/>
              </a:spcAft>
              <a:buClr>
                <a:srgbClr val="ACC2C9"/>
              </a:buClr>
              <a:buSzPts val="2800"/>
              <a:buFont typeface="Arial"/>
              <a:buChar char="•"/>
            </a:pPr>
            <a:r>
              <a:rPr lang="en-US" sz="1800" b="1">
                <a:solidFill>
                  <a:schemeClr val="tx1"/>
                </a:solidFill>
              </a:rPr>
              <a:t>Ayrılmış. </a:t>
            </a:r>
            <a:r>
              <a:rPr lang="en-US" sz="1800">
                <a:solidFill>
                  <a:schemeClr val="tx1"/>
                </a:solidFill>
              </a:rPr>
              <a:t>Sıfırdan yaradılmayan layihələri təmsil edin. Belə startaplar böyük şirkətlərdən ayrılır və inkişaf prosesində müstəqil biznesə çevrilirlər.</a:t>
            </a:r>
          </a:p>
          <a:p>
            <a:pPr marL="273050" marR="0" lvl="0" indent="-273050" algn="l" rtl="0">
              <a:lnSpc>
                <a:spcPct val="150000"/>
              </a:lnSpc>
              <a:spcBef>
                <a:spcPts val="0"/>
              </a:spcBef>
              <a:spcAft>
                <a:spcPts val="0"/>
              </a:spcAft>
              <a:buClr>
                <a:srgbClr val="ACC2C9"/>
              </a:buClr>
              <a:buSzPts val="2800"/>
              <a:buFont typeface="Arial"/>
              <a:buChar char="•"/>
            </a:pPr>
            <a:r>
              <a:rPr lang="en-US" sz="1800" b="1">
                <a:solidFill>
                  <a:schemeClr val="tx1"/>
                </a:solidFill>
              </a:rPr>
              <a:t>Sosial startaplar. </a:t>
            </a:r>
            <a:r>
              <a:rPr lang="en-US" sz="1800">
                <a:solidFill>
                  <a:schemeClr val="tx1"/>
                </a:solidFill>
              </a:rPr>
              <a:t>Xeyriyyə və qeyri-kommersiya layihələrini birləşdirin. Onların əsas məqsədi qazanc əldə etmək deyil, xeyriyyəçilikdir. Sosial startapların fəaliyyət prinsipi digərləri ilə eynidir, lakin onlar qrantlar və xeyriyyəçilər vasitəsilə inkişaf etdirilir.</a:t>
            </a:r>
          </a:p>
        </p:txBody>
      </p:sp>
    </p:spTree>
    <p:extLst>
      <p:ext uri="{BB962C8B-B14F-4D97-AF65-F5344CB8AC3E}">
        <p14:creationId xmlns:p14="http://schemas.microsoft.com/office/powerpoint/2010/main" val="1082438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4D2C-0E85-5E4A-9793-646F4E68D877}"/>
              </a:ext>
            </a:extLst>
          </p:cNvPr>
          <p:cNvSpPr>
            <a:spLocks noGrp="1"/>
          </p:cNvSpPr>
          <p:nvPr>
            <p:ph type="title"/>
          </p:nvPr>
        </p:nvSpPr>
        <p:spPr>
          <a:xfrm>
            <a:off x="252918" y="1123837"/>
            <a:ext cx="3099881" cy="4601183"/>
          </a:xfrm>
        </p:spPr>
        <p:txBody>
          <a:bodyPr/>
          <a:lstStyle/>
          <a:p>
            <a:pPr marL="0" lvl="0" indent="0" algn="l" rtl="0">
              <a:lnSpc>
                <a:spcPct val="100000"/>
              </a:lnSpc>
              <a:spcBef>
                <a:spcPts val="0"/>
              </a:spcBef>
              <a:spcAft>
                <a:spcPts val="0"/>
              </a:spcAft>
              <a:buSzPts val="2800"/>
              <a:buNone/>
            </a:pPr>
            <a:r>
              <a:rPr lang="en-US" sz="3600" b="0" i="0" u="none">
                <a:solidFill>
                  <a:srgbClr val="FFFFFF"/>
                </a:solidFill>
                <a:latin typeface="+mn-lt"/>
                <a:ea typeface="Times New Roman"/>
                <a:cs typeface="Times New Roman"/>
                <a:sym typeface="Times New Roman"/>
              </a:rPr>
              <a:t>Müştəri inkişafı</a:t>
            </a:r>
            <a:endParaRPr lang="en-US">
              <a:latin typeface="+mn-lt"/>
            </a:endParaRPr>
          </a:p>
        </p:txBody>
      </p:sp>
      <p:sp>
        <p:nvSpPr>
          <p:cNvPr id="3" name="Content Placeholder 2">
            <a:extLst>
              <a:ext uri="{FF2B5EF4-FFF2-40B4-BE49-F238E27FC236}">
                <a16:creationId xmlns:a16="http://schemas.microsoft.com/office/drawing/2014/main" id="{EC9305EF-4360-9949-9F5F-D4B1C6C25272}"/>
              </a:ext>
            </a:extLst>
          </p:cNvPr>
          <p:cNvSpPr>
            <a:spLocks noGrp="1"/>
          </p:cNvSpPr>
          <p:nvPr>
            <p:ph idx="1"/>
          </p:nvPr>
        </p:nvSpPr>
        <p:spPr>
          <a:xfrm>
            <a:off x="3963861" y="1123837"/>
            <a:ext cx="7345270" cy="2535237"/>
          </a:xfrm>
        </p:spPr>
        <p:txBody>
          <a:bodyPr>
            <a:normAutofit/>
          </a:bodyPr>
          <a:lstStyle/>
          <a:p>
            <a:pPr marL="0" lvl="0" indent="0" algn="just" rtl="0">
              <a:lnSpc>
                <a:spcPct val="150000"/>
              </a:lnSpc>
              <a:spcBef>
                <a:spcPts val="0"/>
              </a:spcBef>
              <a:spcAft>
                <a:spcPts val="0"/>
              </a:spcAft>
              <a:buSzPts val="2800"/>
              <a:buNone/>
            </a:pPr>
            <a:r>
              <a:rPr lang="en-US" sz="1600" b="0" i="0" u="none">
                <a:solidFill>
                  <a:schemeClr val="tx1"/>
                </a:solidFill>
                <a:ea typeface="Times New Roman"/>
                <a:cs typeface="Times New Roman"/>
                <a:sym typeface="Times New Roman"/>
              </a:rPr>
              <a:t>Müştəri inkişafı 4 mərhələyə bölünür</a:t>
            </a:r>
          </a:p>
          <a:p>
            <a:pPr algn="just">
              <a:lnSpc>
                <a:spcPct val="150000"/>
              </a:lnSpc>
              <a:spcBef>
                <a:spcPts val="0"/>
              </a:spcBef>
              <a:buClr>
                <a:srgbClr val="ACC2C9"/>
              </a:buClr>
              <a:buSzPts val="3200"/>
            </a:pPr>
            <a:r>
              <a:rPr lang="en-US" sz="1600" i="1" u="none" strike="noStrike" cap="none">
                <a:solidFill>
                  <a:schemeClr val="tx1"/>
                </a:solidFill>
                <a:ea typeface="Times New Roman"/>
                <a:cs typeface="Times New Roman"/>
                <a:sym typeface="Times New Roman"/>
              </a:rPr>
              <a:t>İstehlakçıların müəyyənləşdiriliməsi</a:t>
            </a:r>
            <a:r>
              <a:rPr lang="en-US" sz="1600" i="0" u="none" strike="noStrike" cap="none">
                <a:solidFill>
                  <a:schemeClr val="tx1"/>
                </a:solidFill>
                <a:ea typeface="Times New Roman"/>
                <a:cs typeface="Times New Roman"/>
                <a:sym typeface="Times New Roman"/>
              </a:rPr>
              <a:t> </a:t>
            </a:r>
            <a:endParaRPr lang="en-US" sz="1600">
              <a:solidFill>
                <a:schemeClr val="tx1"/>
              </a:solidFill>
            </a:endParaRPr>
          </a:p>
          <a:p>
            <a:pPr algn="just">
              <a:lnSpc>
                <a:spcPct val="150000"/>
              </a:lnSpc>
              <a:spcBef>
                <a:spcPts val="640"/>
              </a:spcBef>
              <a:buClr>
                <a:srgbClr val="ACC2C9"/>
              </a:buClr>
              <a:buSzPts val="3200"/>
            </a:pPr>
            <a:r>
              <a:rPr lang="en-US" sz="1600" i="1" u="none" strike="noStrike" cap="none">
                <a:solidFill>
                  <a:schemeClr val="tx1"/>
                </a:solidFill>
                <a:ea typeface="Times New Roman"/>
                <a:cs typeface="Times New Roman"/>
                <a:sym typeface="Times New Roman"/>
              </a:rPr>
              <a:t>İstehlakçının təsdiqi</a:t>
            </a:r>
            <a:r>
              <a:rPr lang="en-US" sz="1600" i="0" u="none" strike="noStrike" cap="none">
                <a:solidFill>
                  <a:schemeClr val="tx1"/>
                </a:solidFill>
                <a:ea typeface="Times New Roman"/>
                <a:cs typeface="Times New Roman"/>
                <a:sym typeface="Times New Roman"/>
              </a:rPr>
              <a:t> </a:t>
            </a:r>
            <a:endParaRPr lang="en-US" sz="1600">
              <a:solidFill>
                <a:schemeClr val="tx1"/>
              </a:solidFill>
            </a:endParaRPr>
          </a:p>
          <a:p>
            <a:pPr algn="just">
              <a:lnSpc>
                <a:spcPct val="150000"/>
              </a:lnSpc>
              <a:spcBef>
                <a:spcPts val="640"/>
              </a:spcBef>
              <a:buClr>
                <a:srgbClr val="ACC2C9"/>
              </a:buClr>
              <a:buSzPts val="3200"/>
            </a:pPr>
            <a:r>
              <a:rPr lang="en-US" sz="1600" i="1" u="none" strike="noStrike" cap="none">
                <a:solidFill>
                  <a:schemeClr val="tx1"/>
                </a:solidFill>
                <a:ea typeface="Times New Roman"/>
                <a:cs typeface="Times New Roman"/>
                <a:sym typeface="Times New Roman"/>
              </a:rPr>
              <a:t>İstehlakçıların cəlb edilməsi</a:t>
            </a:r>
            <a:r>
              <a:rPr lang="en-US" sz="1600" i="0" u="none" strike="noStrike" cap="none">
                <a:solidFill>
                  <a:schemeClr val="tx1"/>
                </a:solidFill>
                <a:ea typeface="Times New Roman"/>
                <a:cs typeface="Times New Roman"/>
                <a:sym typeface="Times New Roman"/>
              </a:rPr>
              <a:t> </a:t>
            </a:r>
            <a:endParaRPr lang="en-US" sz="1600">
              <a:solidFill>
                <a:schemeClr val="tx1"/>
              </a:solidFill>
            </a:endParaRPr>
          </a:p>
          <a:p>
            <a:pPr algn="just">
              <a:lnSpc>
                <a:spcPct val="150000"/>
              </a:lnSpc>
              <a:spcBef>
                <a:spcPts val="640"/>
              </a:spcBef>
              <a:buClr>
                <a:srgbClr val="ACC2C9"/>
              </a:buClr>
              <a:buSzPts val="3200"/>
            </a:pPr>
            <a:r>
              <a:rPr lang="en-US" sz="1600" i="1" u="none" strike="noStrike" cap="none">
                <a:solidFill>
                  <a:schemeClr val="tx1"/>
                </a:solidFill>
                <a:ea typeface="Times New Roman"/>
                <a:cs typeface="Times New Roman"/>
                <a:sym typeface="Times New Roman"/>
              </a:rPr>
              <a:t>Şirkətin yaranmağı</a:t>
            </a:r>
            <a:r>
              <a:rPr lang="en-US" sz="1600" i="0" u="none" strike="noStrike" cap="none">
                <a:solidFill>
                  <a:schemeClr val="tx1"/>
                </a:solidFill>
                <a:ea typeface="Times New Roman"/>
                <a:cs typeface="Times New Roman"/>
                <a:sym typeface="Times New Roman"/>
              </a:rPr>
              <a:t> </a:t>
            </a:r>
            <a:endParaRPr lang="en-US" sz="1600">
              <a:solidFill>
                <a:schemeClr val="tx1"/>
              </a:solidFill>
            </a:endParaRPr>
          </a:p>
          <a:p>
            <a:pPr marL="0" lvl="0" indent="0" algn="just" rtl="0">
              <a:lnSpc>
                <a:spcPct val="150000"/>
              </a:lnSpc>
              <a:spcBef>
                <a:spcPts val="0"/>
              </a:spcBef>
              <a:spcAft>
                <a:spcPts val="0"/>
              </a:spcAft>
              <a:buSzPts val="2800"/>
              <a:buNone/>
            </a:pPr>
            <a:endParaRPr lang="en-US" sz="1600">
              <a:solidFill>
                <a:schemeClr val="tx1"/>
              </a:solidFill>
            </a:endParaRPr>
          </a:p>
        </p:txBody>
      </p:sp>
      <p:pic>
        <p:nvPicPr>
          <p:cNvPr id="4" name="Google Shape;360;p26">
            <a:extLst>
              <a:ext uri="{FF2B5EF4-FFF2-40B4-BE49-F238E27FC236}">
                <a16:creationId xmlns:a16="http://schemas.microsoft.com/office/drawing/2014/main" id="{39683062-A7A8-FB46-AE60-BD7D17C0A147}"/>
              </a:ext>
            </a:extLst>
          </p:cNvPr>
          <p:cNvPicPr preferRelativeResize="0">
            <a:picLocks/>
          </p:cNvPicPr>
          <p:nvPr/>
        </p:nvPicPr>
        <p:blipFill rotWithShape="1">
          <a:blip r:embed="rId2">
            <a:alphaModFix/>
          </a:blip>
          <a:srcRect/>
          <a:stretch/>
        </p:blipFill>
        <p:spPr>
          <a:xfrm>
            <a:off x="7636496" y="3993931"/>
            <a:ext cx="4092575" cy="2535237"/>
          </a:xfrm>
          <a:prstGeom prst="rect">
            <a:avLst/>
          </a:prstGeom>
          <a:noFill/>
          <a:ln>
            <a:noFill/>
          </a:ln>
        </p:spPr>
      </p:pic>
    </p:spTree>
    <p:extLst>
      <p:ext uri="{BB962C8B-B14F-4D97-AF65-F5344CB8AC3E}">
        <p14:creationId xmlns:p14="http://schemas.microsoft.com/office/powerpoint/2010/main" val="1288582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4D2C-0E85-5E4A-9793-646F4E68D877}"/>
              </a:ext>
            </a:extLst>
          </p:cNvPr>
          <p:cNvSpPr>
            <a:spLocks noGrp="1"/>
          </p:cNvSpPr>
          <p:nvPr>
            <p:ph type="title"/>
          </p:nvPr>
        </p:nvSpPr>
        <p:spPr>
          <a:xfrm>
            <a:off x="252918" y="1123837"/>
            <a:ext cx="3194475" cy="4601183"/>
          </a:xfrm>
        </p:spPr>
        <p:txBody>
          <a:bodyPr>
            <a:normAutofit/>
          </a:bodyPr>
          <a:lstStyle/>
          <a:p>
            <a:pPr algn="just">
              <a:lnSpc>
                <a:spcPct val="150000"/>
              </a:lnSpc>
              <a:spcBef>
                <a:spcPts val="0"/>
              </a:spcBef>
              <a:buClr>
                <a:srgbClr val="ACC2C9"/>
              </a:buClr>
              <a:buSzPts val="3200"/>
            </a:pPr>
            <a:r>
              <a:rPr lang="en-US" b="0" i="0" u="none">
                <a:solidFill>
                  <a:srgbClr val="FFFFFF"/>
                </a:solidFill>
                <a:latin typeface="+mn-lt"/>
                <a:ea typeface="Times New Roman"/>
                <a:cs typeface="Times New Roman"/>
                <a:sym typeface="Times New Roman"/>
              </a:rPr>
              <a:t>Müştəri inkişafı</a:t>
            </a:r>
            <a:endParaRPr lang="en-US">
              <a:solidFill>
                <a:schemeClr val="bg1"/>
              </a:solidFill>
              <a:latin typeface="+mn-lt"/>
            </a:endParaRPr>
          </a:p>
        </p:txBody>
      </p:sp>
      <p:sp>
        <p:nvSpPr>
          <p:cNvPr id="3" name="Content Placeholder 2">
            <a:extLst>
              <a:ext uri="{FF2B5EF4-FFF2-40B4-BE49-F238E27FC236}">
                <a16:creationId xmlns:a16="http://schemas.microsoft.com/office/drawing/2014/main" id="{EC9305EF-4360-9949-9F5F-D4B1C6C25272}"/>
              </a:ext>
            </a:extLst>
          </p:cNvPr>
          <p:cNvSpPr>
            <a:spLocks noGrp="1"/>
          </p:cNvSpPr>
          <p:nvPr>
            <p:ph idx="1"/>
          </p:nvPr>
        </p:nvSpPr>
        <p:spPr>
          <a:xfrm>
            <a:off x="3963861" y="1123837"/>
            <a:ext cx="7345270" cy="2535237"/>
          </a:xfrm>
        </p:spPr>
        <p:txBody>
          <a:bodyPr>
            <a:normAutofit/>
          </a:bodyPr>
          <a:lstStyle/>
          <a:p>
            <a:pPr marL="273050" marR="0" lvl="0" indent="-273050" algn="l" rtl="0">
              <a:lnSpc>
                <a:spcPct val="100000"/>
              </a:lnSpc>
              <a:spcBef>
                <a:spcPts val="0"/>
              </a:spcBef>
              <a:spcAft>
                <a:spcPts val="0"/>
              </a:spcAft>
              <a:buClr>
                <a:srgbClr val="ACC2C9"/>
              </a:buClr>
              <a:buSzPts val="2400"/>
              <a:buFont typeface="Arial"/>
              <a:buChar char="•"/>
            </a:pPr>
            <a:r>
              <a:rPr lang="en-US" sz="1600" b="1" i="1" u="none">
                <a:solidFill>
                  <a:schemeClr val="tx1"/>
                </a:solidFill>
                <a:latin typeface="Times New Roman"/>
                <a:ea typeface="Times New Roman"/>
                <a:cs typeface="Times New Roman"/>
                <a:sym typeface="Times New Roman"/>
              </a:rPr>
              <a:t>İstehlakçıların müəyyənləşdiriliməsi</a:t>
            </a:r>
            <a:r>
              <a:rPr lang="en-US" sz="1600" b="1" i="0" u="none">
                <a:solidFill>
                  <a:schemeClr val="tx1"/>
                </a:solidFill>
                <a:latin typeface="Times New Roman"/>
                <a:ea typeface="Times New Roman"/>
                <a:cs typeface="Times New Roman"/>
                <a:sym typeface="Times New Roman"/>
              </a:rPr>
              <a:t> </a:t>
            </a:r>
            <a:r>
              <a:rPr lang="en-US" sz="1600" i="0" u="none">
                <a:solidFill>
                  <a:schemeClr val="tx1"/>
                </a:solidFill>
                <a:latin typeface="Times New Roman"/>
                <a:ea typeface="Times New Roman"/>
                <a:cs typeface="Times New Roman"/>
                <a:sym typeface="Times New Roman"/>
              </a:rPr>
              <a:t>- mərhələsində startap, məhsulunun hansı üsulla potensial müştərilərinin problemlərini həll etdiyinə dair fərziyyələr qurur.</a:t>
            </a:r>
            <a:endParaRPr lang="en-US" sz="1800">
              <a:solidFill>
                <a:schemeClr val="tx1"/>
              </a:solidFill>
            </a:endParaRPr>
          </a:p>
          <a:p>
            <a:pPr marL="273050" marR="0" lvl="0" indent="-273050" algn="l" rtl="0">
              <a:lnSpc>
                <a:spcPct val="100000"/>
              </a:lnSpc>
              <a:spcBef>
                <a:spcPts val="480"/>
              </a:spcBef>
              <a:spcAft>
                <a:spcPts val="0"/>
              </a:spcAft>
              <a:buClr>
                <a:srgbClr val="ACC2C9"/>
              </a:buClr>
              <a:buSzPts val="2400"/>
              <a:buFont typeface="Arial"/>
              <a:buChar char="•"/>
            </a:pPr>
            <a:r>
              <a:rPr lang="en-US" sz="1600" b="1" i="1" u="none">
                <a:solidFill>
                  <a:schemeClr val="tx1"/>
                </a:solidFill>
                <a:latin typeface="Times New Roman"/>
                <a:ea typeface="Times New Roman"/>
                <a:cs typeface="Times New Roman"/>
                <a:sym typeface="Times New Roman"/>
              </a:rPr>
              <a:t>İstehlakçının təsdiqi</a:t>
            </a:r>
            <a:r>
              <a:rPr lang="en-US" sz="1600" b="1" i="0" u="none">
                <a:solidFill>
                  <a:schemeClr val="tx1"/>
                </a:solidFill>
                <a:latin typeface="Times New Roman"/>
                <a:ea typeface="Times New Roman"/>
                <a:cs typeface="Times New Roman"/>
                <a:sym typeface="Times New Roman"/>
              </a:rPr>
              <a:t> </a:t>
            </a:r>
            <a:r>
              <a:rPr lang="en-US" sz="1600" i="0" u="none">
                <a:solidFill>
                  <a:schemeClr val="tx1"/>
                </a:solidFill>
                <a:latin typeface="Times New Roman"/>
                <a:ea typeface="Times New Roman"/>
                <a:cs typeface="Times New Roman"/>
                <a:sym typeface="Times New Roman"/>
              </a:rPr>
              <a:t>- zamanı fərziyyələr yoxlanılır, satış planı və marketinq strategiyası hazırlanır, və şirkətin erkən istehlakçıları tapılır. Bu mərhələnin uğursuz olduğu halda, startap "İstehlakçıların müəyyənləşdiriliməsi" mərhələsinə qayıdır.</a:t>
            </a:r>
            <a:endParaRPr lang="en-US" sz="1800">
              <a:solidFill>
                <a:schemeClr val="tx1"/>
              </a:solidFill>
            </a:endParaRPr>
          </a:p>
          <a:p>
            <a:pPr marL="273050" marR="0" lvl="0" indent="-273050" algn="l" rtl="0">
              <a:lnSpc>
                <a:spcPct val="100000"/>
              </a:lnSpc>
              <a:spcBef>
                <a:spcPts val="480"/>
              </a:spcBef>
              <a:spcAft>
                <a:spcPts val="0"/>
              </a:spcAft>
              <a:buClr>
                <a:srgbClr val="ACC2C9"/>
              </a:buClr>
              <a:buSzPts val="2400"/>
              <a:buFont typeface="Arial"/>
              <a:buChar char="•"/>
            </a:pPr>
            <a:r>
              <a:rPr lang="en-US" sz="1600" b="1" i="1" u="none">
                <a:solidFill>
                  <a:schemeClr val="tx1"/>
                </a:solidFill>
                <a:latin typeface="Times New Roman"/>
                <a:ea typeface="Times New Roman"/>
                <a:cs typeface="Times New Roman"/>
                <a:sym typeface="Times New Roman"/>
              </a:rPr>
              <a:t>İstehlakçıların cəlb edilməsi</a:t>
            </a:r>
            <a:r>
              <a:rPr lang="en-US" sz="1600" b="1" i="0" u="none">
                <a:solidFill>
                  <a:schemeClr val="tx1"/>
                </a:solidFill>
                <a:latin typeface="Times New Roman"/>
                <a:ea typeface="Times New Roman"/>
                <a:cs typeface="Times New Roman"/>
                <a:sym typeface="Times New Roman"/>
              </a:rPr>
              <a:t> </a:t>
            </a:r>
            <a:r>
              <a:rPr lang="en-US" sz="1600" i="0" u="none">
                <a:solidFill>
                  <a:schemeClr val="tx1"/>
                </a:solidFill>
                <a:latin typeface="Times New Roman"/>
                <a:ea typeface="Times New Roman"/>
                <a:cs typeface="Times New Roman"/>
                <a:sym typeface="Times New Roman"/>
              </a:rPr>
              <a:t>- mərhələsi, məhsulun faydalılığı təsdiq olunandan sonra başlayır. Startap məhsul satışlarına başlayır və marketinqə sərmayə ayırır.</a:t>
            </a:r>
            <a:endParaRPr lang="en-US" sz="1800">
              <a:solidFill>
                <a:schemeClr val="tx1"/>
              </a:solidFill>
            </a:endParaRPr>
          </a:p>
          <a:p>
            <a:pPr marL="273050" marR="0" lvl="0" indent="-273050" algn="l" rtl="0">
              <a:lnSpc>
                <a:spcPct val="100000"/>
              </a:lnSpc>
              <a:spcBef>
                <a:spcPts val="480"/>
              </a:spcBef>
              <a:spcAft>
                <a:spcPts val="0"/>
              </a:spcAft>
              <a:buClr>
                <a:srgbClr val="ACC2C9"/>
              </a:buClr>
              <a:buSzPts val="2400"/>
              <a:buFont typeface="Arial"/>
              <a:buChar char="•"/>
            </a:pPr>
            <a:r>
              <a:rPr lang="en-US" sz="1600" b="1" i="1" u="none">
                <a:solidFill>
                  <a:schemeClr val="tx1"/>
                </a:solidFill>
                <a:latin typeface="Times New Roman"/>
                <a:ea typeface="Times New Roman"/>
                <a:cs typeface="Times New Roman"/>
                <a:sym typeface="Times New Roman"/>
              </a:rPr>
              <a:t>Şirkətin yaranmağı</a:t>
            </a:r>
            <a:r>
              <a:rPr lang="en-US" sz="1600" b="1" i="0" u="none">
                <a:solidFill>
                  <a:schemeClr val="tx1"/>
                </a:solidFill>
                <a:latin typeface="Times New Roman"/>
                <a:ea typeface="Times New Roman"/>
                <a:cs typeface="Times New Roman"/>
                <a:sym typeface="Times New Roman"/>
              </a:rPr>
              <a:t> </a:t>
            </a:r>
            <a:r>
              <a:rPr lang="en-US" sz="1600" i="0" u="none">
                <a:solidFill>
                  <a:schemeClr val="tx1"/>
                </a:solidFill>
                <a:latin typeface="Times New Roman"/>
                <a:ea typeface="Times New Roman"/>
                <a:cs typeface="Times New Roman"/>
                <a:sym typeface="Times New Roman"/>
              </a:rPr>
              <a:t>- startapların son məqsədləridir. Gələcəkdə inkişaf məqsədi ilə, şirkət strukturu və biznes prosesləri formalaşdırılır.</a:t>
            </a:r>
            <a:endParaRPr lang="en-US" sz="1800">
              <a:solidFill>
                <a:schemeClr val="tx1"/>
              </a:solidFill>
            </a:endParaRPr>
          </a:p>
        </p:txBody>
      </p:sp>
      <p:pic>
        <p:nvPicPr>
          <p:cNvPr id="4" name="Google Shape;360;p26">
            <a:extLst>
              <a:ext uri="{FF2B5EF4-FFF2-40B4-BE49-F238E27FC236}">
                <a16:creationId xmlns:a16="http://schemas.microsoft.com/office/drawing/2014/main" id="{39683062-A7A8-FB46-AE60-BD7D17C0A147}"/>
              </a:ext>
            </a:extLst>
          </p:cNvPr>
          <p:cNvPicPr preferRelativeResize="0">
            <a:picLocks/>
          </p:cNvPicPr>
          <p:nvPr/>
        </p:nvPicPr>
        <p:blipFill rotWithShape="1">
          <a:blip r:embed="rId2">
            <a:alphaModFix/>
          </a:blip>
          <a:srcRect/>
          <a:stretch/>
        </p:blipFill>
        <p:spPr>
          <a:xfrm>
            <a:off x="7636496" y="3993931"/>
            <a:ext cx="4092575" cy="2535237"/>
          </a:xfrm>
          <a:prstGeom prst="rect">
            <a:avLst/>
          </a:prstGeom>
          <a:noFill/>
          <a:ln>
            <a:noFill/>
          </a:ln>
        </p:spPr>
      </p:pic>
    </p:spTree>
    <p:extLst>
      <p:ext uri="{BB962C8B-B14F-4D97-AF65-F5344CB8AC3E}">
        <p14:creationId xmlns:p14="http://schemas.microsoft.com/office/powerpoint/2010/main" val="1341840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4D2C-0E85-5E4A-9793-646F4E68D877}"/>
              </a:ext>
            </a:extLst>
          </p:cNvPr>
          <p:cNvSpPr>
            <a:spLocks noGrp="1"/>
          </p:cNvSpPr>
          <p:nvPr>
            <p:ph type="title"/>
          </p:nvPr>
        </p:nvSpPr>
        <p:spPr>
          <a:xfrm>
            <a:off x="252918" y="1123837"/>
            <a:ext cx="3194475" cy="4601183"/>
          </a:xfrm>
        </p:spPr>
        <p:txBody>
          <a:bodyPr>
            <a:normAutofit/>
          </a:bodyPr>
          <a:lstStyle/>
          <a:p>
            <a:pPr marL="0" lvl="0" indent="0" algn="l" rtl="0">
              <a:lnSpc>
                <a:spcPct val="100000"/>
              </a:lnSpc>
              <a:spcBef>
                <a:spcPts val="0"/>
              </a:spcBef>
              <a:spcAft>
                <a:spcPts val="0"/>
              </a:spcAft>
              <a:buSzPts val="2400"/>
              <a:buNone/>
            </a:pPr>
            <a:r>
              <a:rPr lang="en-US" sz="3600" b="1" i="0" u="none">
                <a:solidFill>
                  <a:srgbClr val="FFFFFF"/>
                </a:solidFill>
                <a:latin typeface="+mn-lt"/>
                <a:ea typeface="Arial Black"/>
                <a:cs typeface="Arial Black"/>
                <a:sym typeface="Arial Black"/>
              </a:rPr>
              <a:t>Maliyyələşmə</a:t>
            </a:r>
            <a:br>
              <a:rPr lang="en-US" sz="3600" b="0" i="0" u="none">
                <a:solidFill>
                  <a:srgbClr val="FFFFFF"/>
                </a:solidFill>
                <a:latin typeface="+mn-lt"/>
                <a:ea typeface="Arial Black"/>
                <a:cs typeface="Arial Black"/>
                <a:sym typeface="Arial Black"/>
              </a:rPr>
            </a:br>
            <a:endParaRPr lang="en-US" sz="3600" b="0" i="0" u="none">
              <a:solidFill>
                <a:srgbClr val="FFFFFF"/>
              </a:solidFill>
              <a:latin typeface="+mn-lt"/>
              <a:ea typeface="Arial Black"/>
              <a:cs typeface="Arial Black"/>
              <a:sym typeface="Arial Black"/>
            </a:endParaRPr>
          </a:p>
        </p:txBody>
      </p:sp>
      <p:sp>
        <p:nvSpPr>
          <p:cNvPr id="3" name="Content Placeholder 2">
            <a:extLst>
              <a:ext uri="{FF2B5EF4-FFF2-40B4-BE49-F238E27FC236}">
                <a16:creationId xmlns:a16="http://schemas.microsoft.com/office/drawing/2014/main" id="{EC9305EF-4360-9949-9F5F-D4B1C6C25272}"/>
              </a:ext>
            </a:extLst>
          </p:cNvPr>
          <p:cNvSpPr>
            <a:spLocks noGrp="1"/>
          </p:cNvSpPr>
          <p:nvPr>
            <p:ph idx="1"/>
          </p:nvPr>
        </p:nvSpPr>
        <p:spPr>
          <a:xfrm>
            <a:off x="3869268" y="1470679"/>
            <a:ext cx="7345270" cy="2535237"/>
          </a:xfrm>
        </p:spPr>
        <p:txBody>
          <a:bodyPr>
            <a:normAutofit/>
          </a:bodyPr>
          <a:lstStyle/>
          <a:p>
            <a:pPr marL="0" indent="0">
              <a:lnSpc>
                <a:spcPct val="100000"/>
              </a:lnSpc>
              <a:spcBef>
                <a:spcPts val="0"/>
              </a:spcBef>
              <a:buClr>
                <a:srgbClr val="ACC2C9"/>
              </a:buClr>
              <a:buSzPts val="3200"/>
              <a:buNone/>
            </a:pPr>
            <a:r>
              <a:rPr lang="en-US" sz="1800" b="0" u="none">
                <a:solidFill>
                  <a:schemeClr val="tx1"/>
                </a:solidFill>
                <a:ea typeface="Twentieth Century"/>
                <a:cs typeface="Twentieth Century"/>
                <a:sym typeface="Twentieth Century"/>
              </a:rPr>
              <a:t>İki növ maliyələşdirmə üsulları mövcuddur</a:t>
            </a:r>
          </a:p>
          <a:p>
            <a:pPr marL="0" indent="0">
              <a:lnSpc>
                <a:spcPct val="100000"/>
              </a:lnSpc>
              <a:spcBef>
                <a:spcPts val="0"/>
              </a:spcBef>
              <a:buClr>
                <a:srgbClr val="ACC2C9"/>
              </a:buClr>
              <a:buSzPts val="3200"/>
              <a:buNone/>
            </a:pPr>
            <a:endParaRPr lang="en-US" sz="1800" b="0" u="none">
              <a:solidFill>
                <a:schemeClr val="tx1"/>
              </a:solidFill>
              <a:ea typeface="Twentieth Century"/>
              <a:cs typeface="Twentieth Century"/>
              <a:sym typeface="Twentieth Century"/>
            </a:endParaRPr>
          </a:p>
          <a:p>
            <a:pPr>
              <a:lnSpc>
                <a:spcPct val="100000"/>
              </a:lnSpc>
              <a:spcBef>
                <a:spcPts val="0"/>
              </a:spcBef>
              <a:buClr>
                <a:srgbClr val="ACC2C9"/>
              </a:buClr>
              <a:buSzPts val="3200"/>
            </a:pPr>
            <a:r>
              <a:rPr lang="en-US" sz="1800" b="0" u="none">
                <a:solidFill>
                  <a:schemeClr val="tx1"/>
                </a:solidFill>
                <a:ea typeface="Twentieth Century"/>
                <a:cs typeface="Twentieth Century"/>
                <a:sym typeface="Twentieth Century"/>
              </a:rPr>
              <a:t>Toxum maliyyəsi </a:t>
            </a:r>
            <a:endParaRPr lang="en-US" sz="2800">
              <a:solidFill>
                <a:schemeClr val="tx1"/>
              </a:solidFill>
            </a:endParaRPr>
          </a:p>
          <a:p>
            <a:pPr>
              <a:lnSpc>
                <a:spcPct val="100000"/>
              </a:lnSpc>
              <a:spcBef>
                <a:spcPts val="640"/>
              </a:spcBef>
              <a:buClr>
                <a:srgbClr val="ACC2C9"/>
              </a:buClr>
              <a:buSzPts val="3200"/>
            </a:pPr>
            <a:r>
              <a:rPr lang="en-US" sz="1800" b="0" u="none">
                <a:solidFill>
                  <a:schemeClr val="tx1"/>
                </a:solidFill>
                <a:ea typeface="Twentieth Century"/>
                <a:cs typeface="Twentieth Century"/>
                <a:sym typeface="Twentieth Century"/>
              </a:rPr>
              <a:t>Seriya A</a:t>
            </a:r>
            <a:endParaRPr lang="en-US" sz="2800">
              <a:solidFill>
                <a:schemeClr val="tx1"/>
              </a:solidFill>
            </a:endParaRPr>
          </a:p>
          <a:p>
            <a:pPr marL="273050" marR="0" lvl="0" indent="-273050" algn="l" rtl="0">
              <a:lnSpc>
                <a:spcPct val="100000"/>
              </a:lnSpc>
              <a:spcBef>
                <a:spcPts val="0"/>
              </a:spcBef>
              <a:spcAft>
                <a:spcPts val="0"/>
              </a:spcAft>
              <a:buClr>
                <a:srgbClr val="ACC2C9"/>
              </a:buClr>
              <a:buSzPts val="2400"/>
              <a:buFont typeface="Arial"/>
              <a:buChar char="•"/>
            </a:pPr>
            <a:endParaRPr lang="en-US" sz="1800">
              <a:solidFill>
                <a:schemeClr val="tx1"/>
              </a:solidFill>
            </a:endParaRPr>
          </a:p>
        </p:txBody>
      </p:sp>
    </p:spTree>
    <p:extLst>
      <p:ext uri="{BB962C8B-B14F-4D97-AF65-F5344CB8AC3E}">
        <p14:creationId xmlns:p14="http://schemas.microsoft.com/office/powerpoint/2010/main" val="3488629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C57E-CA38-3641-9785-269EF83888FB}"/>
              </a:ext>
            </a:extLst>
          </p:cNvPr>
          <p:cNvSpPr>
            <a:spLocks noGrp="1"/>
          </p:cNvSpPr>
          <p:nvPr>
            <p:ph type="title"/>
          </p:nvPr>
        </p:nvSpPr>
        <p:spPr/>
        <p:txBody>
          <a:bodyPr/>
          <a:lstStyle/>
          <a:p>
            <a:r>
              <a:rPr lang="en-US" sz="3600" b="1" i="0" u="none">
                <a:solidFill>
                  <a:srgbClr val="FFFFFF"/>
                </a:solidFill>
                <a:latin typeface="+mn-lt"/>
                <a:ea typeface="Arial Black"/>
                <a:cs typeface="Arial Black"/>
                <a:sym typeface="Arial Black"/>
              </a:rPr>
              <a:t>Maliyyələşmə</a:t>
            </a:r>
            <a:endParaRPr lang="en-AZ"/>
          </a:p>
        </p:txBody>
      </p:sp>
      <p:sp>
        <p:nvSpPr>
          <p:cNvPr id="3" name="Content Placeholder 2">
            <a:extLst>
              <a:ext uri="{FF2B5EF4-FFF2-40B4-BE49-F238E27FC236}">
                <a16:creationId xmlns:a16="http://schemas.microsoft.com/office/drawing/2014/main" id="{CC35233E-7BB2-8E4C-992E-34F89202F14C}"/>
              </a:ext>
            </a:extLst>
          </p:cNvPr>
          <p:cNvSpPr>
            <a:spLocks noGrp="1"/>
          </p:cNvSpPr>
          <p:nvPr>
            <p:ph sz="half" idx="1"/>
          </p:nvPr>
        </p:nvSpPr>
        <p:spPr>
          <a:xfrm>
            <a:off x="3771900" y="477064"/>
            <a:ext cx="3474720" cy="5894727"/>
          </a:xfrm>
        </p:spPr>
        <p:txBody>
          <a:bodyPr>
            <a:normAutofit fontScale="77500" lnSpcReduction="20000"/>
          </a:bodyPr>
          <a:lstStyle/>
          <a:p>
            <a:pPr marL="0" indent="0">
              <a:lnSpc>
                <a:spcPct val="150000"/>
              </a:lnSpc>
              <a:spcBef>
                <a:spcPts val="0"/>
              </a:spcBef>
              <a:buClr>
                <a:srgbClr val="ACC2C9"/>
              </a:buClr>
              <a:buSzPts val="2200"/>
              <a:buNone/>
            </a:pPr>
            <a:r>
              <a:rPr lang="en-US" sz="2100" b="1" i="0" u="none">
                <a:solidFill>
                  <a:schemeClr val="tx1"/>
                </a:solidFill>
                <a:latin typeface="Twentieth Century"/>
                <a:ea typeface="Twentieth Century"/>
                <a:cs typeface="Twentieth Century"/>
                <a:sym typeface="Twentieth Century"/>
              </a:rPr>
              <a:t>Seriya A</a:t>
            </a:r>
            <a:endParaRPr lang="en-US" sz="2100" b="0" i="0" u="none">
              <a:solidFill>
                <a:schemeClr val="tx1"/>
              </a:solidFill>
              <a:ea typeface="Times New Roman"/>
              <a:cs typeface="Times New Roman"/>
              <a:sym typeface="Times New Roman"/>
            </a:endParaRPr>
          </a:p>
          <a:p>
            <a:pPr marL="0" marR="0" lvl="0" indent="0" algn="l" rtl="0">
              <a:lnSpc>
                <a:spcPct val="150000"/>
              </a:lnSpc>
              <a:spcBef>
                <a:spcPts val="0"/>
              </a:spcBef>
              <a:spcAft>
                <a:spcPts val="0"/>
              </a:spcAft>
              <a:buClr>
                <a:srgbClr val="ACC2C9"/>
              </a:buClr>
              <a:buSzPts val="2200"/>
              <a:buFont typeface="Arial"/>
              <a:buNone/>
            </a:pPr>
            <a:r>
              <a:rPr lang="en-US" sz="2100" b="0" i="0" u="none">
                <a:solidFill>
                  <a:schemeClr val="tx1"/>
                </a:solidFill>
                <a:ea typeface="Times New Roman"/>
                <a:cs typeface="Times New Roman"/>
                <a:sym typeface="Times New Roman"/>
              </a:rPr>
              <a:t>(ingilis dilində "Series A" - toxum maliyyəsindən sonra başlayan "Erkən Mərhələ"-nin (ingilis dilindən "Early Stage") ilk investisiya seriyasıdır. Bu mərhələdə artıq mələk investorlarla yanaşı, vençur kapital şirkətləri də iştirak edir. </a:t>
            </a:r>
            <a:endParaRPr lang="en-US" sz="2100">
              <a:solidFill>
                <a:schemeClr val="tx1"/>
              </a:solidFill>
            </a:endParaRPr>
          </a:p>
          <a:p>
            <a:pPr marL="0" marR="0" lvl="0" indent="0" algn="l" rtl="0">
              <a:lnSpc>
                <a:spcPct val="150000"/>
              </a:lnSpc>
              <a:spcBef>
                <a:spcPts val="440"/>
              </a:spcBef>
              <a:spcAft>
                <a:spcPts val="0"/>
              </a:spcAft>
              <a:buClr>
                <a:srgbClr val="ACC2C9"/>
              </a:buClr>
              <a:buSzPts val="2200"/>
              <a:buFont typeface="Arial"/>
              <a:buNone/>
            </a:pPr>
            <a:r>
              <a:rPr lang="en-US" sz="2100" b="0" i="0" u="none">
                <a:solidFill>
                  <a:schemeClr val="tx1"/>
                </a:solidFill>
                <a:ea typeface="Times New Roman"/>
                <a:cs typeface="Times New Roman"/>
                <a:sym typeface="Times New Roman"/>
              </a:rPr>
              <a:t>Seriya A investisiya seriyasından sonra "Seriya B", "Seriya C", "Seriya D" və s. seriyaları davam edə bilir. Bunlar adətən "Erkən Mərhələ"-dən sonra gələn "Sonrakı Mərhələ"-nin (ingilis dilindən "Later Stage") parçalarıdır. </a:t>
            </a:r>
            <a:endParaRPr lang="en-US" sz="2100">
              <a:solidFill>
                <a:schemeClr val="tx1"/>
              </a:solidFill>
            </a:endParaRPr>
          </a:p>
          <a:p>
            <a:pPr>
              <a:lnSpc>
                <a:spcPct val="150000"/>
              </a:lnSpc>
            </a:pPr>
            <a:endParaRPr lang="en-AZ" sz="2100">
              <a:solidFill>
                <a:schemeClr val="tx1"/>
              </a:solidFill>
            </a:endParaRPr>
          </a:p>
          <a:p>
            <a:pPr>
              <a:lnSpc>
                <a:spcPct val="150000"/>
              </a:lnSpc>
            </a:pPr>
            <a:endParaRPr lang="en-AZ" sz="1000">
              <a:solidFill>
                <a:schemeClr val="tx1"/>
              </a:solidFill>
            </a:endParaRPr>
          </a:p>
        </p:txBody>
      </p:sp>
      <p:sp>
        <p:nvSpPr>
          <p:cNvPr id="4" name="Content Placeholder 3">
            <a:extLst>
              <a:ext uri="{FF2B5EF4-FFF2-40B4-BE49-F238E27FC236}">
                <a16:creationId xmlns:a16="http://schemas.microsoft.com/office/drawing/2014/main" id="{A743D83B-47EB-1949-BAFF-B5BA06E70C29}"/>
              </a:ext>
            </a:extLst>
          </p:cNvPr>
          <p:cNvSpPr>
            <a:spLocks noGrp="1"/>
          </p:cNvSpPr>
          <p:nvPr>
            <p:ph sz="half" idx="2"/>
          </p:nvPr>
        </p:nvSpPr>
        <p:spPr>
          <a:xfrm>
            <a:off x="7818119" y="273269"/>
            <a:ext cx="3474720" cy="5610948"/>
          </a:xfrm>
        </p:spPr>
        <p:txBody>
          <a:bodyPr>
            <a:noAutofit/>
          </a:bodyPr>
          <a:lstStyle/>
          <a:p>
            <a:pPr marL="0" lvl="0" indent="0" algn="just" rtl="0">
              <a:lnSpc>
                <a:spcPct val="170000"/>
              </a:lnSpc>
              <a:spcBef>
                <a:spcPts val="0"/>
              </a:spcBef>
              <a:spcAft>
                <a:spcPts val="0"/>
              </a:spcAft>
              <a:buSzPts val="2400"/>
              <a:buNone/>
            </a:pPr>
            <a:endParaRPr lang="en-US" sz="1600" b="1" i="1" u="none">
              <a:solidFill>
                <a:schemeClr val="tx1"/>
              </a:solidFill>
              <a:ea typeface="Times New Roman"/>
              <a:cs typeface="Times New Roman"/>
              <a:sym typeface="Times New Roman"/>
            </a:endParaRPr>
          </a:p>
          <a:p>
            <a:pPr marL="0" lvl="0" indent="0" algn="just" rtl="0">
              <a:lnSpc>
                <a:spcPct val="170000"/>
              </a:lnSpc>
              <a:spcBef>
                <a:spcPts val="0"/>
              </a:spcBef>
              <a:spcAft>
                <a:spcPts val="0"/>
              </a:spcAft>
              <a:buSzPts val="2400"/>
              <a:buNone/>
            </a:pPr>
            <a:endParaRPr lang="en-US" sz="1600" b="1" i="1">
              <a:solidFill>
                <a:schemeClr val="tx1"/>
              </a:solidFill>
              <a:ea typeface="Times New Roman"/>
              <a:cs typeface="Times New Roman"/>
              <a:sym typeface="Times New Roman"/>
            </a:endParaRPr>
          </a:p>
          <a:p>
            <a:pPr marL="0" lvl="0" indent="0" algn="just" rtl="0">
              <a:lnSpc>
                <a:spcPct val="170000"/>
              </a:lnSpc>
              <a:spcBef>
                <a:spcPts val="0"/>
              </a:spcBef>
              <a:spcAft>
                <a:spcPts val="0"/>
              </a:spcAft>
              <a:buSzPts val="2400"/>
              <a:buNone/>
            </a:pPr>
            <a:endParaRPr lang="en-US" sz="1600" b="1" i="1" u="none">
              <a:solidFill>
                <a:schemeClr val="tx1"/>
              </a:solidFill>
              <a:ea typeface="Times New Roman"/>
              <a:cs typeface="Times New Roman"/>
              <a:sym typeface="Times New Roman"/>
            </a:endParaRPr>
          </a:p>
          <a:p>
            <a:pPr marL="0" lvl="0" indent="0" algn="just" rtl="0">
              <a:lnSpc>
                <a:spcPct val="170000"/>
              </a:lnSpc>
              <a:spcBef>
                <a:spcPts val="0"/>
              </a:spcBef>
              <a:spcAft>
                <a:spcPts val="0"/>
              </a:spcAft>
              <a:buSzPts val="2400"/>
              <a:buNone/>
            </a:pPr>
            <a:endParaRPr lang="en-US" sz="1600" b="1" i="1">
              <a:solidFill>
                <a:schemeClr val="tx1"/>
              </a:solidFill>
              <a:ea typeface="Times New Roman"/>
              <a:cs typeface="Times New Roman"/>
              <a:sym typeface="Times New Roman"/>
            </a:endParaRPr>
          </a:p>
          <a:p>
            <a:pPr marL="0" lvl="0" indent="0" algn="just" rtl="0">
              <a:lnSpc>
                <a:spcPct val="170000"/>
              </a:lnSpc>
              <a:spcBef>
                <a:spcPts val="0"/>
              </a:spcBef>
              <a:spcAft>
                <a:spcPts val="0"/>
              </a:spcAft>
              <a:buSzPts val="2400"/>
              <a:buNone/>
            </a:pPr>
            <a:endParaRPr lang="en-US" sz="1600" b="1" i="1" u="none">
              <a:solidFill>
                <a:schemeClr val="tx1"/>
              </a:solidFill>
              <a:ea typeface="Times New Roman"/>
              <a:cs typeface="Times New Roman"/>
              <a:sym typeface="Times New Roman"/>
            </a:endParaRPr>
          </a:p>
          <a:p>
            <a:pPr marL="0" lvl="0" indent="0" algn="just" rtl="0">
              <a:lnSpc>
                <a:spcPct val="170000"/>
              </a:lnSpc>
              <a:spcBef>
                <a:spcPts val="0"/>
              </a:spcBef>
              <a:spcAft>
                <a:spcPts val="0"/>
              </a:spcAft>
              <a:buSzPts val="2400"/>
              <a:buNone/>
            </a:pPr>
            <a:r>
              <a:rPr lang="en-US" sz="1600" b="1" i="1" u="none">
                <a:solidFill>
                  <a:schemeClr val="tx1"/>
                </a:solidFill>
                <a:ea typeface="Times New Roman"/>
                <a:cs typeface="Times New Roman"/>
                <a:sym typeface="Times New Roman"/>
              </a:rPr>
              <a:t>Toxum maliyyəsi</a:t>
            </a:r>
            <a:r>
              <a:rPr lang="en-US" sz="1600" b="1" i="0" u="none">
                <a:solidFill>
                  <a:schemeClr val="tx1"/>
                </a:solidFill>
                <a:ea typeface="Times New Roman"/>
                <a:cs typeface="Times New Roman"/>
                <a:sym typeface="Times New Roman"/>
              </a:rPr>
              <a:t> </a:t>
            </a:r>
            <a:endParaRPr lang="en-US" sz="1600">
              <a:solidFill>
                <a:schemeClr val="tx1"/>
              </a:solidFill>
            </a:endParaRPr>
          </a:p>
          <a:p>
            <a:pPr marL="0" marR="0" lvl="0" indent="0" algn="just" rtl="0">
              <a:lnSpc>
                <a:spcPct val="170000"/>
              </a:lnSpc>
              <a:spcBef>
                <a:spcPts val="0"/>
              </a:spcBef>
              <a:spcAft>
                <a:spcPts val="0"/>
              </a:spcAft>
              <a:buClr>
                <a:srgbClr val="ACC2C9"/>
              </a:buClr>
              <a:buSzPts val="2200"/>
              <a:buNone/>
            </a:pPr>
            <a:r>
              <a:rPr lang="en-US" sz="1600" b="0" i="0" u="none">
                <a:solidFill>
                  <a:schemeClr val="tx1"/>
                </a:solidFill>
                <a:ea typeface="Times New Roman"/>
                <a:cs typeface="Times New Roman"/>
                <a:sym typeface="Times New Roman"/>
              </a:rPr>
              <a:t>(ingilis dilində "Seed Funding") - maliyyə cəlb edilməsinin ilk mərhələsi olaraq, sərmayələrin əsasən təsisçilər, onların ailəsi və dostlarından formalaşmağı nəzərdə tutulur. İngilis dilində yer alan 3F ixtisarı, startapların ilkin sərmayə mənbələrini təsvir edir - friend, family, fools (ing. dilindən - "dosltar, ailə, və səfehlər") . Komandanın yerləşmə xərcləri, biznes planının və məhsulun prototipinin hazırlanması bu vəsaitlər hesabına ödənilir. </a:t>
            </a:r>
            <a:endParaRPr lang="en-US" sz="1600">
              <a:solidFill>
                <a:schemeClr val="tx1"/>
              </a:solidFill>
            </a:endParaRPr>
          </a:p>
          <a:p>
            <a:pPr algn="just">
              <a:lnSpc>
                <a:spcPct val="170000"/>
              </a:lnSpc>
            </a:pPr>
            <a:endParaRPr lang="en-AZ" sz="1600">
              <a:solidFill>
                <a:schemeClr val="tx1"/>
              </a:solidFill>
            </a:endParaRPr>
          </a:p>
          <a:p>
            <a:pPr marL="0" indent="0" algn="just">
              <a:lnSpc>
                <a:spcPct val="170000"/>
              </a:lnSpc>
              <a:buNone/>
            </a:pPr>
            <a:endParaRPr lang="en-AZ" sz="1600">
              <a:solidFill>
                <a:schemeClr val="tx1"/>
              </a:solidFill>
            </a:endParaRPr>
          </a:p>
        </p:txBody>
      </p:sp>
    </p:spTree>
    <p:extLst>
      <p:ext uri="{BB962C8B-B14F-4D97-AF65-F5344CB8AC3E}">
        <p14:creationId xmlns:p14="http://schemas.microsoft.com/office/powerpoint/2010/main" val="1732837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C57E-CA38-3641-9785-269EF83888FB}"/>
              </a:ext>
            </a:extLst>
          </p:cNvPr>
          <p:cNvSpPr>
            <a:spLocks noGrp="1"/>
          </p:cNvSpPr>
          <p:nvPr>
            <p:ph type="title"/>
          </p:nvPr>
        </p:nvSpPr>
        <p:spPr/>
        <p:txBody>
          <a:bodyPr/>
          <a:lstStyle/>
          <a:p>
            <a:r>
              <a:rPr lang="en-US" sz="3600" b="1" i="0" u="none">
                <a:solidFill>
                  <a:srgbClr val="FFFFFF"/>
                </a:solidFill>
                <a:latin typeface="+mn-lt"/>
                <a:ea typeface="Arial Black"/>
                <a:cs typeface="Arial Black"/>
                <a:sym typeface="Arial Black"/>
              </a:rPr>
              <a:t> İNNOVASİYA NƏDİR?</a:t>
            </a:r>
            <a:endParaRPr lang="en-AZ"/>
          </a:p>
        </p:txBody>
      </p:sp>
      <p:sp>
        <p:nvSpPr>
          <p:cNvPr id="3" name="Content Placeholder 2">
            <a:extLst>
              <a:ext uri="{FF2B5EF4-FFF2-40B4-BE49-F238E27FC236}">
                <a16:creationId xmlns:a16="http://schemas.microsoft.com/office/drawing/2014/main" id="{CC35233E-7BB2-8E4C-992E-34F89202F14C}"/>
              </a:ext>
            </a:extLst>
          </p:cNvPr>
          <p:cNvSpPr>
            <a:spLocks noGrp="1"/>
          </p:cNvSpPr>
          <p:nvPr>
            <p:ph idx="1"/>
          </p:nvPr>
        </p:nvSpPr>
        <p:spPr/>
        <p:txBody>
          <a:bodyPr>
            <a:normAutofit/>
          </a:bodyPr>
          <a:lstStyle/>
          <a:p>
            <a:pPr marL="0" marR="0" lvl="0" indent="0" algn="l" rtl="0">
              <a:lnSpc>
                <a:spcPct val="150000"/>
              </a:lnSpc>
              <a:spcBef>
                <a:spcPts val="0"/>
              </a:spcBef>
              <a:spcAft>
                <a:spcPts val="0"/>
              </a:spcAft>
              <a:buClr>
                <a:schemeClr val="dk1"/>
              </a:buClr>
              <a:buSzPts val="2000"/>
              <a:buFont typeface="Libre Franklin"/>
              <a:buNone/>
            </a:pPr>
            <a:r>
              <a:rPr lang="en-US" sz="1600" b="1" i="0" u="none">
                <a:solidFill>
                  <a:schemeClr val="dk1"/>
                </a:solidFill>
                <a:ea typeface="Libre Franklin"/>
                <a:cs typeface="Libre Franklin"/>
                <a:sym typeface="Libre Franklin"/>
              </a:rPr>
              <a:t>İnnovasiya</a:t>
            </a:r>
            <a:r>
              <a:rPr lang="en-US" sz="1600" b="0" i="0" u="none">
                <a:solidFill>
                  <a:schemeClr val="dk1"/>
                </a:solidFill>
                <a:ea typeface="Libre Franklin"/>
                <a:cs typeface="Libre Franklin"/>
                <a:sym typeface="Libre Franklin"/>
              </a:rPr>
              <a:t> nədir,nə deməkdir? İlk öncə bunu izah etməyə çalışaq. </a:t>
            </a:r>
            <a:endParaRPr lang="en-US" sz="1600"/>
          </a:p>
          <a:p>
            <a:pPr marL="0" marR="0" lvl="0" indent="0" algn="just" rtl="0">
              <a:lnSpc>
                <a:spcPct val="150000"/>
              </a:lnSpc>
              <a:spcBef>
                <a:spcPts val="0"/>
              </a:spcBef>
              <a:spcAft>
                <a:spcPts val="0"/>
              </a:spcAft>
              <a:buClr>
                <a:schemeClr val="dk1"/>
              </a:buClr>
              <a:buSzPts val="2000"/>
              <a:buFont typeface="Libre Franklin"/>
              <a:buNone/>
            </a:pPr>
            <a:r>
              <a:rPr lang="en-US" sz="1600" b="1" i="0" u="none">
                <a:solidFill>
                  <a:schemeClr val="dk1"/>
                </a:solidFill>
                <a:ea typeface="Libre Franklin"/>
                <a:cs typeface="Libre Franklin"/>
                <a:sym typeface="Libre Franklin"/>
              </a:rPr>
              <a:t>İnnovasiya</a:t>
            </a:r>
            <a:r>
              <a:rPr lang="en-US" sz="1600" b="0" i="0" u="none">
                <a:solidFill>
                  <a:schemeClr val="dk1"/>
                </a:solidFill>
                <a:ea typeface="Libre Franklin"/>
                <a:cs typeface="Libre Franklin"/>
                <a:sym typeface="Libre Franklin"/>
              </a:rPr>
              <a:t> daha yeni, daha səmərəli və daha çox funksiyalı məhsul və ya xidmət növləri ilə bir prosesi simvollaşdırmaqdadır. Başqa sözlə,texnoloji inkişafın (texnoloji nəticələrin) bəşəriyyətin xeyrinə, bir çox problemi həll edən və səmərəliliyi artıran formada, müvafiq sahəyə tətbiq olunmasına "yenilik" (innovasiya) deyilir.Yaradıcılıq, risk alma, inkişaf, dəyişmək, elastiklik və təşəbbüskarlıq kimi yanaşmalar innovativ proseslərin təməl anlayışlarıdır</a:t>
            </a:r>
            <a:endParaRPr lang="en-US" sz="1600"/>
          </a:p>
          <a:p>
            <a:pPr>
              <a:lnSpc>
                <a:spcPct val="150000"/>
              </a:lnSpc>
            </a:pPr>
            <a:endParaRPr lang="en-AZ" sz="1600">
              <a:solidFill>
                <a:schemeClr val="tx1"/>
              </a:solidFill>
            </a:endParaRPr>
          </a:p>
        </p:txBody>
      </p:sp>
      <p:pic>
        <p:nvPicPr>
          <p:cNvPr id="5" name="Google Shape;132;p18" descr="C:\Users\user\Desktop\imgs\innovasiya1.jpg">
            <a:extLst>
              <a:ext uri="{FF2B5EF4-FFF2-40B4-BE49-F238E27FC236}">
                <a16:creationId xmlns:a16="http://schemas.microsoft.com/office/drawing/2014/main" id="{CD1DD445-A4AA-864C-B4F8-8DA7E50B9678}"/>
              </a:ext>
            </a:extLst>
          </p:cNvPr>
          <p:cNvPicPr preferRelativeResize="0"/>
          <p:nvPr/>
        </p:nvPicPr>
        <p:blipFill rotWithShape="1">
          <a:blip r:embed="rId2">
            <a:alphaModFix/>
          </a:blip>
          <a:srcRect/>
          <a:stretch/>
        </p:blipFill>
        <p:spPr>
          <a:xfrm>
            <a:off x="7526868" y="4393324"/>
            <a:ext cx="3930868" cy="2359572"/>
          </a:xfrm>
          <a:prstGeom prst="rect">
            <a:avLst/>
          </a:prstGeom>
          <a:noFill/>
          <a:ln>
            <a:noFill/>
          </a:ln>
        </p:spPr>
      </p:pic>
    </p:spTree>
    <p:extLst>
      <p:ext uri="{BB962C8B-B14F-4D97-AF65-F5344CB8AC3E}">
        <p14:creationId xmlns:p14="http://schemas.microsoft.com/office/powerpoint/2010/main" val="2443730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C57E-CA38-3641-9785-269EF83888FB}"/>
              </a:ext>
            </a:extLst>
          </p:cNvPr>
          <p:cNvSpPr>
            <a:spLocks noGrp="1"/>
          </p:cNvSpPr>
          <p:nvPr>
            <p:ph type="title"/>
          </p:nvPr>
        </p:nvSpPr>
        <p:spPr/>
        <p:txBody>
          <a:bodyPr/>
          <a:lstStyle/>
          <a:p>
            <a:r>
              <a:rPr lang="en-US" sz="3600" b="1" i="0" u="none">
                <a:solidFill>
                  <a:srgbClr val="FFFFFF"/>
                </a:solidFill>
                <a:latin typeface="+mn-lt"/>
                <a:ea typeface="Arial Black"/>
                <a:cs typeface="Arial Black"/>
                <a:sym typeface="Arial Black"/>
              </a:rPr>
              <a:t> İNNOVASİYA NƏDİR?</a:t>
            </a:r>
            <a:endParaRPr lang="en-AZ"/>
          </a:p>
        </p:txBody>
      </p:sp>
      <p:sp>
        <p:nvSpPr>
          <p:cNvPr id="3" name="Content Placeholder 2">
            <a:extLst>
              <a:ext uri="{FF2B5EF4-FFF2-40B4-BE49-F238E27FC236}">
                <a16:creationId xmlns:a16="http://schemas.microsoft.com/office/drawing/2014/main" id="{CC35233E-7BB2-8E4C-992E-34F89202F14C}"/>
              </a:ext>
            </a:extLst>
          </p:cNvPr>
          <p:cNvSpPr>
            <a:spLocks noGrp="1"/>
          </p:cNvSpPr>
          <p:nvPr>
            <p:ph idx="1"/>
          </p:nvPr>
        </p:nvSpPr>
        <p:spPr>
          <a:xfrm>
            <a:off x="3869268" y="864108"/>
            <a:ext cx="7315200" cy="2359572"/>
          </a:xfrm>
        </p:spPr>
        <p:txBody>
          <a:bodyPr>
            <a:normAutofit/>
          </a:bodyPr>
          <a:lstStyle/>
          <a:p>
            <a:pPr marL="0" marR="0" lvl="0" indent="0" algn="just" rtl="0">
              <a:lnSpc>
                <a:spcPct val="100000"/>
              </a:lnSpc>
              <a:spcBef>
                <a:spcPts val="0"/>
              </a:spcBef>
              <a:spcAft>
                <a:spcPts val="0"/>
              </a:spcAft>
              <a:buClr>
                <a:schemeClr val="dk1"/>
              </a:buClr>
              <a:buSzPts val="1800"/>
              <a:buFont typeface="Libre Franklin"/>
              <a:buNone/>
            </a:pPr>
            <a:r>
              <a:rPr lang="en-US" sz="1600" b="1" i="0" u="none">
                <a:solidFill>
                  <a:schemeClr val="dk1"/>
                </a:solidFill>
                <a:latin typeface="Times New Roman"/>
                <a:ea typeface="Times New Roman"/>
                <a:cs typeface="Times New Roman"/>
                <a:sym typeface="Times New Roman"/>
              </a:rPr>
              <a:t> İnnovasiya</a:t>
            </a:r>
            <a:r>
              <a:rPr lang="en-US" sz="1600" b="0" i="0" u="none">
                <a:solidFill>
                  <a:schemeClr val="dk1"/>
                </a:solidFill>
                <a:latin typeface="Times New Roman"/>
                <a:ea typeface="Times New Roman"/>
                <a:cs typeface="Times New Roman"/>
                <a:sym typeface="Times New Roman"/>
              </a:rPr>
              <a:t>:</a:t>
            </a:r>
            <a:r>
              <a:rPr lang="en-US" sz="1600" b="0" i="0" u="none">
                <a:solidFill>
                  <a:schemeClr val="dk1"/>
                </a:solidFill>
                <a:latin typeface="Libre Franklin"/>
                <a:ea typeface="Libre Franklin"/>
                <a:cs typeface="Libre Franklin"/>
                <a:sym typeface="Libre Franklin"/>
              </a:rPr>
              <a:t>bir fikrin satıla bilən məhsula və ya xidmətə çevrilməsi, yeni və ya təkmilləşdirilmiş istehsal prosesidir.</a:t>
            </a:r>
          </a:p>
          <a:p>
            <a:pPr marL="0" marR="0" lvl="0" indent="0" algn="just" rtl="0">
              <a:lnSpc>
                <a:spcPct val="100000"/>
              </a:lnSpc>
              <a:spcBef>
                <a:spcPts val="0"/>
              </a:spcBef>
              <a:spcAft>
                <a:spcPts val="0"/>
              </a:spcAft>
              <a:buClr>
                <a:schemeClr val="dk1"/>
              </a:buClr>
              <a:buSzPts val="1800"/>
              <a:buFont typeface="Libre Franklin"/>
              <a:buNone/>
            </a:pPr>
            <a:r>
              <a:rPr lang="en-US" sz="1600" b="0" i="0" u="none">
                <a:solidFill>
                  <a:schemeClr val="dk1"/>
                </a:solidFill>
                <a:latin typeface="Libre Franklin"/>
                <a:ea typeface="Libre Franklin"/>
                <a:cs typeface="Libre Franklin"/>
                <a:sym typeface="Libre Franklin"/>
              </a:rPr>
              <a:t>    </a:t>
            </a:r>
            <a:r>
              <a:rPr lang="en-US" sz="1600" b="1" i="0" u="none">
                <a:solidFill>
                  <a:schemeClr val="dk1"/>
                </a:solidFill>
                <a:latin typeface="Times New Roman"/>
                <a:ea typeface="Times New Roman"/>
                <a:cs typeface="Times New Roman"/>
                <a:sym typeface="Times New Roman"/>
              </a:rPr>
              <a:t>İnnovasiya</a:t>
            </a:r>
            <a:r>
              <a:rPr lang="en-US" sz="1600" b="0" i="0" u="none">
                <a:solidFill>
                  <a:schemeClr val="dk1"/>
                </a:solidFill>
                <a:latin typeface="Libre Franklin"/>
                <a:ea typeface="Libre Franklin"/>
                <a:cs typeface="Libre Franklin"/>
                <a:sym typeface="Libre Franklin"/>
              </a:rPr>
              <a:t> : Sosial və iqtisadi ehtiyacları uğurla ödəyə bilən təklif  və ya yeni məhsul yaratmaq; yeni bir məhsul, xidmət, tətbiqetmə, metod və ya iş modeli fikri ilə yaradılan proseslərə və nəticələrə aid olan bir termindir.</a:t>
            </a:r>
            <a:endParaRPr lang="en-US" sz="1100"/>
          </a:p>
          <a:p>
            <a:pPr marL="0" marR="0" lvl="0" indent="0" algn="l" rtl="0">
              <a:lnSpc>
                <a:spcPct val="100000"/>
              </a:lnSpc>
              <a:spcBef>
                <a:spcPts val="0"/>
              </a:spcBef>
              <a:spcAft>
                <a:spcPts val="0"/>
              </a:spcAft>
              <a:buNone/>
            </a:pPr>
            <a:endParaRPr lang="en-US" sz="1600" b="0" i="0" u="none">
              <a:solidFill>
                <a:schemeClr val="dk1"/>
              </a:solidFill>
              <a:latin typeface="Libre Franklin"/>
              <a:ea typeface="Libre Franklin"/>
              <a:cs typeface="Libre Franklin"/>
              <a:sym typeface="Libre Franklin"/>
            </a:endParaRPr>
          </a:p>
        </p:txBody>
      </p:sp>
      <p:pic>
        <p:nvPicPr>
          <p:cNvPr id="7" name="Google Shape;132;p18" descr="C:\Users\user\Desktop\imgs\innovasiya1.jpg">
            <a:extLst>
              <a:ext uri="{FF2B5EF4-FFF2-40B4-BE49-F238E27FC236}">
                <a16:creationId xmlns:a16="http://schemas.microsoft.com/office/drawing/2014/main" id="{4A431BF9-1DBA-4543-9842-384C106ECFD7}"/>
              </a:ext>
            </a:extLst>
          </p:cNvPr>
          <p:cNvPicPr preferRelativeResize="0"/>
          <p:nvPr/>
        </p:nvPicPr>
        <p:blipFill rotWithShape="1">
          <a:blip r:embed="rId2">
            <a:alphaModFix/>
          </a:blip>
          <a:srcRect/>
          <a:stretch/>
        </p:blipFill>
        <p:spPr>
          <a:xfrm>
            <a:off x="7684523" y="3634320"/>
            <a:ext cx="3930868" cy="2359572"/>
          </a:xfrm>
          <a:prstGeom prst="rect">
            <a:avLst/>
          </a:prstGeom>
          <a:noFill/>
          <a:ln>
            <a:noFill/>
          </a:ln>
        </p:spPr>
      </p:pic>
    </p:spTree>
    <p:extLst>
      <p:ext uri="{BB962C8B-B14F-4D97-AF65-F5344CB8AC3E}">
        <p14:creationId xmlns:p14="http://schemas.microsoft.com/office/powerpoint/2010/main" val="395181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C57E-CA38-3641-9785-269EF83888FB}"/>
              </a:ext>
            </a:extLst>
          </p:cNvPr>
          <p:cNvSpPr>
            <a:spLocks noGrp="1"/>
          </p:cNvSpPr>
          <p:nvPr>
            <p:ph type="title"/>
          </p:nvPr>
        </p:nvSpPr>
        <p:spPr/>
        <p:txBody>
          <a:bodyPr/>
          <a:lstStyle/>
          <a:p>
            <a:r>
              <a:rPr lang="en-US" sz="3600" b="1" i="0" u="none">
                <a:solidFill>
                  <a:srgbClr val="FFFFFF"/>
                </a:solidFill>
                <a:latin typeface="+mn-lt"/>
                <a:ea typeface="Arial Black"/>
                <a:cs typeface="Arial Black"/>
                <a:sym typeface="Arial Black"/>
              </a:rPr>
              <a:t> İNNOVASİYANIN NÖVLƏRİ</a:t>
            </a:r>
            <a:endParaRPr lang="en-AZ"/>
          </a:p>
        </p:txBody>
      </p:sp>
      <p:sp>
        <p:nvSpPr>
          <p:cNvPr id="6" name="Google Shape;149;p20">
            <a:extLst>
              <a:ext uri="{FF2B5EF4-FFF2-40B4-BE49-F238E27FC236}">
                <a16:creationId xmlns:a16="http://schemas.microsoft.com/office/drawing/2014/main" id="{EA1D1F1A-9F2D-3A41-BAA3-CC8B94768FAB}"/>
              </a:ext>
            </a:extLst>
          </p:cNvPr>
          <p:cNvSpPr/>
          <p:nvPr/>
        </p:nvSpPr>
        <p:spPr>
          <a:xfrm>
            <a:off x="11703869" y="6260451"/>
            <a:ext cx="488131" cy="352635"/>
          </a:xfrm>
          <a:prstGeom prst="ellipse">
            <a:avLst/>
          </a:prstGeom>
          <a:noFill/>
          <a:ln w="19050" cap="flat" cmpd="sng">
            <a:solidFill>
              <a:srgbClr val="FFFFFF"/>
            </a:solidFill>
            <a:prstDash val="solid"/>
            <a:miter lim="800000"/>
            <a:headEnd type="none" w="sm" len="sm"/>
            <a:tailEnd type="none" w="sm" len="sm"/>
          </a:ln>
        </p:spPr>
        <p:txBody>
          <a:bodyPr spcFirstLastPara="1" wrap="square" lIns="9125" tIns="9125" rIns="9125" bIns="9125" anchor="ctr" anchorCtr="0">
            <a:noAutofit/>
          </a:bodyPr>
          <a:lstStyle/>
          <a:p>
            <a:pPr marL="0" marR="0" lvl="0" indent="0" algn="ctr" rtl="0">
              <a:lnSpc>
                <a:spcPct val="100000"/>
              </a:lnSpc>
              <a:spcBef>
                <a:spcPts val="0"/>
              </a:spcBef>
              <a:spcAft>
                <a:spcPts val="0"/>
              </a:spcAft>
              <a:buClr>
                <a:srgbClr val="FFFFFF"/>
              </a:buClr>
              <a:buSzPts val="1600"/>
              <a:buFont typeface="Libre Franklin"/>
              <a:buNone/>
            </a:pPr>
            <a:fld id="{00000000-1234-1234-1234-123412341234}" type="slidenum">
              <a:rPr lang="en-US" sz="1600" b="0" i="0" u="none">
                <a:solidFill>
                  <a:srgbClr val="FFFFFF"/>
                </a:solidFill>
                <a:latin typeface="Libre Franklin"/>
                <a:ea typeface="Libre Franklin"/>
                <a:cs typeface="Libre Franklin"/>
                <a:sym typeface="Libre Franklin"/>
              </a:rPr>
              <a:t>18</a:t>
            </a:fld>
            <a:endParaRPr/>
          </a:p>
        </p:txBody>
      </p:sp>
      <p:pic>
        <p:nvPicPr>
          <p:cNvPr id="8" name="Google Shape;150;p20">
            <a:extLst>
              <a:ext uri="{FF2B5EF4-FFF2-40B4-BE49-F238E27FC236}">
                <a16:creationId xmlns:a16="http://schemas.microsoft.com/office/drawing/2014/main" id="{A9169F1A-9DA2-4843-B66A-DE87B33E0E75}"/>
              </a:ext>
            </a:extLst>
          </p:cNvPr>
          <p:cNvPicPr preferRelativeResize="0"/>
          <p:nvPr/>
        </p:nvPicPr>
        <p:blipFill rotWithShape="1">
          <a:blip r:embed="rId2">
            <a:alphaModFix/>
          </a:blip>
          <a:srcRect/>
          <a:stretch/>
        </p:blipFill>
        <p:spPr>
          <a:xfrm>
            <a:off x="3875909" y="1439918"/>
            <a:ext cx="7662041" cy="3815584"/>
          </a:xfrm>
          <a:prstGeom prst="rect">
            <a:avLst/>
          </a:prstGeom>
          <a:noFill/>
          <a:ln>
            <a:noFill/>
          </a:ln>
        </p:spPr>
      </p:pic>
    </p:spTree>
    <p:extLst>
      <p:ext uri="{BB962C8B-B14F-4D97-AF65-F5344CB8AC3E}">
        <p14:creationId xmlns:p14="http://schemas.microsoft.com/office/powerpoint/2010/main" val="3939136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C57E-CA38-3641-9785-269EF83888FB}"/>
              </a:ext>
            </a:extLst>
          </p:cNvPr>
          <p:cNvSpPr>
            <a:spLocks noGrp="1"/>
          </p:cNvSpPr>
          <p:nvPr>
            <p:ph type="title"/>
          </p:nvPr>
        </p:nvSpPr>
        <p:spPr/>
        <p:txBody>
          <a:bodyPr/>
          <a:lstStyle/>
          <a:p>
            <a:r>
              <a:rPr lang="en-US" sz="3600" b="1" i="0" u="none">
                <a:solidFill>
                  <a:srgbClr val="FFFFFF"/>
                </a:solidFill>
                <a:latin typeface="+mn-lt"/>
                <a:ea typeface="Arial Black"/>
                <a:cs typeface="Arial Black"/>
                <a:sym typeface="Arial Black"/>
              </a:rPr>
              <a:t> İNNOVASİYANIN NÖVLƏRİ</a:t>
            </a:r>
            <a:endParaRPr lang="en-AZ"/>
          </a:p>
        </p:txBody>
      </p:sp>
      <p:sp>
        <p:nvSpPr>
          <p:cNvPr id="6" name="Google Shape;149;p20">
            <a:extLst>
              <a:ext uri="{FF2B5EF4-FFF2-40B4-BE49-F238E27FC236}">
                <a16:creationId xmlns:a16="http://schemas.microsoft.com/office/drawing/2014/main" id="{EA1D1F1A-9F2D-3A41-BAA3-CC8B94768FAB}"/>
              </a:ext>
            </a:extLst>
          </p:cNvPr>
          <p:cNvSpPr/>
          <p:nvPr/>
        </p:nvSpPr>
        <p:spPr>
          <a:xfrm>
            <a:off x="11703869" y="6260451"/>
            <a:ext cx="488131" cy="352635"/>
          </a:xfrm>
          <a:prstGeom prst="ellipse">
            <a:avLst/>
          </a:prstGeom>
          <a:noFill/>
          <a:ln w="19050" cap="flat" cmpd="sng">
            <a:solidFill>
              <a:srgbClr val="FFFFFF"/>
            </a:solidFill>
            <a:prstDash val="solid"/>
            <a:miter lim="800000"/>
            <a:headEnd type="none" w="sm" len="sm"/>
            <a:tailEnd type="none" w="sm" len="sm"/>
          </a:ln>
        </p:spPr>
        <p:txBody>
          <a:bodyPr spcFirstLastPara="1" wrap="square" lIns="9125" tIns="9125" rIns="9125" bIns="9125" anchor="ctr" anchorCtr="0">
            <a:noAutofit/>
          </a:bodyPr>
          <a:lstStyle/>
          <a:p>
            <a:pPr marL="0" marR="0" lvl="0" indent="0" algn="ctr" rtl="0">
              <a:lnSpc>
                <a:spcPct val="100000"/>
              </a:lnSpc>
              <a:spcBef>
                <a:spcPts val="0"/>
              </a:spcBef>
              <a:spcAft>
                <a:spcPts val="0"/>
              </a:spcAft>
              <a:buClr>
                <a:srgbClr val="FFFFFF"/>
              </a:buClr>
              <a:buSzPts val="1600"/>
              <a:buFont typeface="Libre Franklin"/>
              <a:buNone/>
            </a:pPr>
            <a:fld id="{00000000-1234-1234-1234-123412341234}" type="slidenum">
              <a:rPr lang="en-US" sz="1600" b="0" i="0" u="none">
                <a:solidFill>
                  <a:srgbClr val="FFFFFF"/>
                </a:solidFill>
                <a:latin typeface="Libre Franklin"/>
                <a:ea typeface="Libre Franklin"/>
                <a:cs typeface="Libre Franklin"/>
                <a:sym typeface="Libre Franklin"/>
              </a:rPr>
              <a:t>19</a:t>
            </a:fld>
            <a:endParaRPr/>
          </a:p>
        </p:txBody>
      </p:sp>
      <p:sp>
        <p:nvSpPr>
          <p:cNvPr id="7" name="TextBox 6">
            <a:extLst>
              <a:ext uri="{FF2B5EF4-FFF2-40B4-BE49-F238E27FC236}">
                <a16:creationId xmlns:a16="http://schemas.microsoft.com/office/drawing/2014/main" id="{AF1EEEBB-F828-3B49-BB54-AC587623CA37}"/>
              </a:ext>
            </a:extLst>
          </p:cNvPr>
          <p:cNvSpPr txBox="1"/>
          <p:nvPr/>
        </p:nvSpPr>
        <p:spPr>
          <a:xfrm>
            <a:off x="4227787" y="1241741"/>
            <a:ext cx="6101254" cy="4483279"/>
          </a:xfrm>
          <a:prstGeom prst="rect">
            <a:avLst/>
          </a:prstGeom>
          <a:noFill/>
        </p:spPr>
        <p:txBody>
          <a:bodyPr wrap="square">
            <a:spAutoFit/>
          </a:bodyPr>
          <a:lstStyle/>
          <a:p>
            <a:pPr marL="342900" marR="0" lvl="0" indent="-342900" algn="just" rtl="0">
              <a:lnSpc>
                <a:spcPct val="100000"/>
              </a:lnSpc>
              <a:spcBef>
                <a:spcPts val="0"/>
              </a:spcBef>
              <a:spcAft>
                <a:spcPts val="0"/>
              </a:spcAft>
              <a:buClr>
                <a:schemeClr val="dk1"/>
              </a:buClr>
              <a:buSzPts val="1600"/>
              <a:buFont typeface="Arial"/>
              <a:buNone/>
            </a:pPr>
            <a:r>
              <a:rPr lang="en-US" sz="1800" b="1" i="0" u="none" strike="noStrike" cap="none">
                <a:ea typeface="Libre Franklin"/>
                <a:cs typeface="Libre Franklin"/>
                <a:sym typeface="Libre Franklin"/>
              </a:rPr>
              <a:t>.         1.Məhsul innovasiyası nədir?         </a:t>
            </a:r>
            <a:endParaRPr lang="en-US"/>
          </a:p>
          <a:p>
            <a:pPr marL="342900" marR="0" lvl="0" indent="-342900" algn="just" rtl="0">
              <a:lnSpc>
                <a:spcPct val="100000"/>
              </a:lnSpc>
              <a:spcBef>
                <a:spcPts val="800"/>
              </a:spcBef>
              <a:spcAft>
                <a:spcPts val="0"/>
              </a:spcAft>
              <a:buClr>
                <a:schemeClr val="dk1"/>
              </a:buClr>
              <a:buSzPts val="1600"/>
              <a:buFont typeface="Arial"/>
              <a:buNone/>
            </a:pPr>
            <a:r>
              <a:rPr lang="en-US" sz="1800" b="1" i="0" u="none" strike="noStrike" cap="none">
                <a:ea typeface="Libre Franklin"/>
                <a:cs typeface="Libre Franklin"/>
                <a:sym typeface="Libre Franklin"/>
              </a:rPr>
              <a:t>       </a:t>
            </a:r>
            <a:r>
              <a:rPr lang="en-US" sz="1800" i="0" u="none" strike="noStrike" cap="none">
                <a:ea typeface="Libre Franklin"/>
                <a:cs typeface="Libre Franklin"/>
                <a:sym typeface="Libre Franklin"/>
              </a:rPr>
              <a:t>Məhsul innovasiyası mövcud olan xüsusiyyətlərinə və ya istifadəsinə görə yeni</a:t>
            </a:r>
            <a:endParaRPr lang="en-US"/>
          </a:p>
          <a:p>
            <a:pPr marL="342900" marR="0" lvl="0" indent="-342900" algn="just" rtl="0">
              <a:lnSpc>
                <a:spcPct val="100000"/>
              </a:lnSpc>
              <a:spcBef>
                <a:spcPts val="800"/>
              </a:spcBef>
              <a:spcAft>
                <a:spcPts val="0"/>
              </a:spcAft>
              <a:buClr>
                <a:schemeClr val="dk1"/>
              </a:buClr>
              <a:buSzPts val="1600"/>
              <a:buFont typeface="Arial"/>
              <a:buNone/>
            </a:pPr>
            <a:r>
              <a:rPr lang="en-US" sz="1800" i="0" u="none" strike="noStrike" cap="none">
                <a:ea typeface="Libre Franklin"/>
                <a:cs typeface="Libre Franklin"/>
                <a:sym typeface="Libre Franklin"/>
              </a:rPr>
              <a:t>       və daha da yaxşılaşdırılmış bir məhsulun bazara çıxarılmasıdır.</a:t>
            </a:r>
            <a:endParaRPr lang="en-US"/>
          </a:p>
          <a:p>
            <a:pPr marL="342900" marR="0" lvl="0" indent="-342900" algn="just" rtl="0">
              <a:lnSpc>
                <a:spcPct val="100000"/>
              </a:lnSpc>
              <a:spcBef>
                <a:spcPts val="800"/>
              </a:spcBef>
              <a:spcAft>
                <a:spcPts val="0"/>
              </a:spcAft>
              <a:buClr>
                <a:schemeClr val="dk1"/>
              </a:buClr>
              <a:buSzPts val="1600"/>
              <a:buFont typeface="Arial"/>
              <a:buNone/>
            </a:pPr>
            <a:r>
              <a:rPr lang="en-US" sz="1800" b="1" i="0" u="none" strike="noStrike" cap="none">
                <a:ea typeface="Libre Franklin"/>
                <a:cs typeface="Libre Franklin"/>
                <a:sym typeface="Libre Franklin"/>
              </a:rPr>
              <a:t>          2.Proses innovasiyası nədir?  </a:t>
            </a:r>
            <a:endParaRPr lang="en-US"/>
          </a:p>
          <a:p>
            <a:pPr marL="342900" marR="0" lvl="0" indent="-342900" algn="just" rtl="0">
              <a:lnSpc>
                <a:spcPct val="100000"/>
              </a:lnSpc>
              <a:spcBef>
                <a:spcPts val="800"/>
              </a:spcBef>
              <a:spcAft>
                <a:spcPts val="0"/>
              </a:spcAft>
              <a:buClr>
                <a:schemeClr val="dk1"/>
              </a:buClr>
              <a:buSzPts val="1600"/>
              <a:buFont typeface="Arial"/>
              <a:buNone/>
            </a:pPr>
            <a:r>
              <a:rPr lang="en-US" sz="1800" i="0" u="none" strike="noStrike" cap="none">
                <a:ea typeface="Libre Franklin"/>
                <a:cs typeface="Libre Franklin"/>
                <a:sym typeface="Libre Franklin"/>
              </a:rPr>
              <a:t>             Proses innovasiyası “yeni və ya xeyli yaxşılaşdırılmış istehsal və ya çatdırılma metodu deməkdir. Bu yenilik     texnika, avadanlıq  və ya proqramda ciddi dəyişikliklər  əhatə edir. Proses yeniliklər, vahid istehsal və ya çatdırılma xərclərini azaltmaq, keyfiyyəti yaxşılaşdırmaq və  yeni və ya əhəmiyyətli dərəcələrə gətirmək təkmilləşdirilmiş məhsulların istehsalı və ya çatdırılması prosesidir. </a:t>
            </a:r>
            <a:endParaRPr lang="en-US"/>
          </a:p>
          <a:p>
            <a:pPr marL="342900" marR="0" lvl="0" indent="-342900" algn="l" rtl="0">
              <a:spcBef>
                <a:spcPts val="800"/>
              </a:spcBef>
              <a:spcAft>
                <a:spcPts val="0"/>
              </a:spcAft>
              <a:buClr>
                <a:schemeClr val="dk1"/>
              </a:buClr>
              <a:buSzPts val="1600"/>
              <a:buFont typeface="Arial"/>
              <a:buNone/>
            </a:pPr>
            <a:endParaRPr lang="en-US" sz="1800" b="1" i="0" u="none">
              <a:ea typeface="Libre Franklin"/>
              <a:cs typeface="Libre Franklin"/>
              <a:sym typeface="Libre Franklin"/>
            </a:endParaRPr>
          </a:p>
        </p:txBody>
      </p:sp>
    </p:spTree>
    <p:extLst>
      <p:ext uri="{BB962C8B-B14F-4D97-AF65-F5344CB8AC3E}">
        <p14:creationId xmlns:p14="http://schemas.microsoft.com/office/powerpoint/2010/main" val="528459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A0F3-60D9-5B4D-8DC1-50A0AAC4BE29}"/>
              </a:ext>
            </a:extLst>
          </p:cNvPr>
          <p:cNvSpPr>
            <a:spLocks noGrp="1"/>
          </p:cNvSpPr>
          <p:nvPr>
            <p:ph type="title"/>
          </p:nvPr>
        </p:nvSpPr>
        <p:spPr>
          <a:xfrm>
            <a:off x="0" y="756746"/>
            <a:ext cx="3447393" cy="2084078"/>
          </a:xfrm>
        </p:spPr>
        <p:txBody>
          <a:bodyPr/>
          <a:lstStyle/>
          <a:p>
            <a:pPr algn="ctr"/>
            <a:r>
              <a:rPr lang="en-US"/>
              <a:t>Startap nədir?</a:t>
            </a:r>
            <a:endParaRPr lang="en-AZ"/>
          </a:p>
        </p:txBody>
      </p:sp>
      <p:sp>
        <p:nvSpPr>
          <p:cNvPr id="3" name="Content Placeholder 2">
            <a:extLst>
              <a:ext uri="{FF2B5EF4-FFF2-40B4-BE49-F238E27FC236}">
                <a16:creationId xmlns:a16="http://schemas.microsoft.com/office/drawing/2014/main" id="{1A7B54A5-D7D4-F148-B937-EA10A720654D}"/>
              </a:ext>
            </a:extLst>
          </p:cNvPr>
          <p:cNvSpPr>
            <a:spLocks noGrp="1"/>
          </p:cNvSpPr>
          <p:nvPr>
            <p:ph idx="1"/>
          </p:nvPr>
        </p:nvSpPr>
        <p:spPr>
          <a:xfrm>
            <a:off x="3576577" y="864108"/>
            <a:ext cx="7607891" cy="5745036"/>
          </a:xfrm>
        </p:spPr>
        <p:txBody>
          <a:bodyPr>
            <a:normAutofit/>
          </a:bodyPr>
          <a:lstStyle/>
          <a:p>
            <a:pPr marL="0" marR="0" lvl="0" indent="0" algn="just" rtl="0">
              <a:lnSpc>
                <a:spcPct val="150000"/>
              </a:lnSpc>
              <a:spcBef>
                <a:spcPts val="0"/>
              </a:spcBef>
              <a:spcAft>
                <a:spcPts val="0"/>
              </a:spcAft>
              <a:buClr>
                <a:schemeClr val="lt1"/>
              </a:buClr>
              <a:buSzPts val="1800"/>
              <a:buFont typeface="Times New Roman"/>
              <a:buNone/>
            </a:pPr>
            <a:r>
              <a:rPr lang="az-Latn-AZ" sz="1600">
                <a:solidFill>
                  <a:schemeClr val="tx1"/>
                </a:solidFill>
              </a:rPr>
              <a:t>“STARTUP”  (ingilis dilinnən tərcümədə “işə salmaq” ) -  inkişaf mərhələsində olan, yeni yaranmış bir şirkətdir, hansı ki, öz məşğuliyətini  ya yeni yaranmış texnologiyalarla, yada  yeni innovasiya ilə əlaqədə olan ideyalarla bağlayır.Startupın əsas xüsusiyyətlərindən biridə onun inkişafı üçün pulun çatışmamazlığı və bazarda demək olar ki , “gizli” fəaliyyətidir. Buna görə, misal üçün ABŞ-da startupların çoxu tələbələr tərəfindən yaradılır və buna “qaraj” startupları deyirlər. Amma onuda deyək ki, startup bazarın yalnız İT sahəsi yox, istənilən sahəsinə aid ola birlər.</a:t>
            </a:r>
          </a:p>
          <a:p>
            <a:pPr marL="0" marR="0" lvl="0" indent="0" algn="just" rtl="0">
              <a:lnSpc>
                <a:spcPct val="150000"/>
              </a:lnSpc>
              <a:spcBef>
                <a:spcPts val="0"/>
              </a:spcBef>
              <a:spcAft>
                <a:spcPts val="0"/>
              </a:spcAft>
              <a:buClr>
                <a:schemeClr val="lt1"/>
              </a:buClr>
              <a:buSzPts val="1800"/>
              <a:buFont typeface="Times New Roman"/>
              <a:buNone/>
            </a:pPr>
            <a:endParaRPr lang="az-Latn-AZ" sz="1600">
              <a:solidFill>
                <a:schemeClr val="tx1"/>
              </a:solidFill>
            </a:endParaRPr>
          </a:p>
        </p:txBody>
      </p:sp>
      <p:pic>
        <p:nvPicPr>
          <p:cNvPr id="7" name="Picture 2" descr="Free Vector | Startup development">
            <a:extLst>
              <a:ext uri="{FF2B5EF4-FFF2-40B4-BE49-F238E27FC236}">
                <a16:creationId xmlns:a16="http://schemas.microsoft.com/office/drawing/2014/main" id="{1A98E396-C6A7-214D-AA4C-471DF50DD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31" y="3736626"/>
            <a:ext cx="2503530" cy="187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76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C57E-CA38-3641-9785-269EF83888FB}"/>
              </a:ext>
            </a:extLst>
          </p:cNvPr>
          <p:cNvSpPr>
            <a:spLocks noGrp="1"/>
          </p:cNvSpPr>
          <p:nvPr>
            <p:ph type="title"/>
          </p:nvPr>
        </p:nvSpPr>
        <p:spPr/>
        <p:txBody>
          <a:bodyPr/>
          <a:lstStyle/>
          <a:p>
            <a:r>
              <a:rPr lang="en-US" sz="3600" b="1" i="0" u="none">
                <a:solidFill>
                  <a:srgbClr val="FFFFFF"/>
                </a:solidFill>
                <a:latin typeface="+mn-lt"/>
                <a:ea typeface="Arial Black"/>
                <a:cs typeface="Arial Black"/>
                <a:sym typeface="Arial Black"/>
              </a:rPr>
              <a:t> İNNOVASİYANIN NÖVLƏRİ</a:t>
            </a:r>
            <a:endParaRPr lang="en-AZ"/>
          </a:p>
        </p:txBody>
      </p:sp>
      <p:sp>
        <p:nvSpPr>
          <p:cNvPr id="6" name="Google Shape;149;p20">
            <a:extLst>
              <a:ext uri="{FF2B5EF4-FFF2-40B4-BE49-F238E27FC236}">
                <a16:creationId xmlns:a16="http://schemas.microsoft.com/office/drawing/2014/main" id="{EA1D1F1A-9F2D-3A41-BAA3-CC8B94768FAB}"/>
              </a:ext>
            </a:extLst>
          </p:cNvPr>
          <p:cNvSpPr/>
          <p:nvPr/>
        </p:nvSpPr>
        <p:spPr>
          <a:xfrm>
            <a:off x="11703869" y="6260451"/>
            <a:ext cx="488131" cy="352635"/>
          </a:xfrm>
          <a:prstGeom prst="ellipse">
            <a:avLst/>
          </a:prstGeom>
          <a:noFill/>
          <a:ln w="19050" cap="flat" cmpd="sng">
            <a:solidFill>
              <a:srgbClr val="FFFFFF"/>
            </a:solidFill>
            <a:prstDash val="solid"/>
            <a:miter lim="800000"/>
            <a:headEnd type="none" w="sm" len="sm"/>
            <a:tailEnd type="none" w="sm" len="sm"/>
          </a:ln>
        </p:spPr>
        <p:txBody>
          <a:bodyPr spcFirstLastPara="1" wrap="square" lIns="9125" tIns="9125" rIns="9125" bIns="9125" anchor="ctr" anchorCtr="0">
            <a:noAutofit/>
          </a:bodyPr>
          <a:lstStyle/>
          <a:p>
            <a:pPr marL="0" marR="0" lvl="0" indent="0" algn="ctr" rtl="0">
              <a:lnSpc>
                <a:spcPct val="100000"/>
              </a:lnSpc>
              <a:spcBef>
                <a:spcPts val="0"/>
              </a:spcBef>
              <a:spcAft>
                <a:spcPts val="0"/>
              </a:spcAft>
              <a:buClr>
                <a:srgbClr val="FFFFFF"/>
              </a:buClr>
              <a:buSzPts val="1600"/>
              <a:buFont typeface="Libre Franklin"/>
              <a:buNone/>
            </a:pPr>
            <a:fld id="{00000000-1234-1234-1234-123412341234}" type="slidenum">
              <a:rPr lang="en-US" sz="1600" b="0" i="0" u="none">
                <a:solidFill>
                  <a:srgbClr val="FFFFFF"/>
                </a:solidFill>
                <a:latin typeface="Libre Franklin"/>
                <a:ea typeface="Libre Franklin"/>
                <a:cs typeface="Libre Franklin"/>
                <a:sym typeface="Libre Franklin"/>
              </a:rPr>
              <a:t>20</a:t>
            </a:fld>
            <a:endParaRPr/>
          </a:p>
        </p:txBody>
      </p:sp>
      <p:sp>
        <p:nvSpPr>
          <p:cNvPr id="7" name="TextBox 6">
            <a:extLst>
              <a:ext uri="{FF2B5EF4-FFF2-40B4-BE49-F238E27FC236}">
                <a16:creationId xmlns:a16="http://schemas.microsoft.com/office/drawing/2014/main" id="{AF1EEEBB-F828-3B49-BB54-AC587623CA37}"/>
              </a:ext>
            </a:extLst>
          </p:cNvPr>
          <p:cNvSpPr txBox="1"/>
          <p:nvPr/>
        </p:nvSpPr>
        <p:spPr>
          <a:xfrm>
            <a:off x="4227786" y="1241741"/>
            <a:ext cx="7102365" cy="4452501"/>
          </a:xfrm>
          <a:prstGeom prst="rect">
            <a:avLst/>
          </a:prstGeom>
          <a:noFill/>
        </p:spPr>
        <p:txBody>
          <a:bodyPr wrap="square">
            <a:spAutoFit/>
          </a:bodyPr>
          <a:lstStyle/>
          <a:p>
            <a:pPr marL="342900" marR="0" lvl="0" indent="-342900" rtl="0">
              <a:lnSpc>
                <a:spcPct val="100000"/>
              </a:lnSpc>
              <a:spcBef>
                <a:spcPts val="0"/>
              </a:spcBef>
              <a:spcAft>
                <a:spcPts val="0"/>
              </a:spcAft>
              <a:buClr>
                <a:srgbClr val="FF0000"/>
              </a:buClr>
              <a:buSzPts val="1600"/>
              <a:buFont typeface="Arial"/>
              <a:buNone/>
            </a:pPr>
            <a:r>
              <a:rPr lang="en-US" sz="1800" b="1" i="0" u="none">
                <a:ea typeface="Libre Franklin"/>
                <a:cs typeface="Libre Franklin"/>
                <a:sym typeface="Libre Franklin"/>
              </a:rPr>
              <a:t>3.Marketinq innovasiyası nədir?</a:t>
            </a:r>
            <a:r>
              <a:rPr lang="en-US" b="1">
                <a:sym typeface="Libre Franklin"/>
              </a:rPr>
              <a:t> - </a:t>
            </a:r>
            <a:r>
              <a:rPr lang="en-US" sz="1800" i="0" u="none">
                <a:ea typeface="Libre Franklin"/>
                <a:cs typeface="Libre Franklin"/>
                <a:sym typeface="Libre Franklin"/>
              </a:rPr>
              <a:t>Oslo Təlimatlarına (2005) görə Marketinq yeniliyi “məhsul dizaynı və ya qablaşdırma, məhsulun yerləşdirilməsi, məhsulun təşviqi (təşviqi) və ya qiymətlərdə əhəmiyyətli dəyişiklikləri əhatə edən yeni bir marketinq metodudur. Marketinq yenilikləri şirkətin satışını artırmaq üçün müştəri ehtiyaclarına daha uğurla uyğunlaşdırılırmalı,cavab verməli, yeni bazarlar açmalı və ya şirkət məhsulunu bazarda yeni bir şəkildə yerləşdirməlidir.</a:t>
            </a:r>
            <a:endParaRPr lang="en-US"/>
          </a:p>
          <a:p>
            <a:pPr marL="342900" marR="0" lvl="0" indent="-342900" rtl="0">
              <a:lnSpc>
                <a:spcPct val="100000"/>
              </a:lnSpc>
              <a:spcBef>
                <a:spcPts val="800"/>
              </a:spcBef>
              <a:spcAft>
                <a:spcPts val="0"/>
              </a:spcAft>
              <a:buClr>
                <a:srgbClr val="FF0000"/>
              </a:buClr>
              <a:buSzPts val="1600"/>
              <a:buFont typeface="Arial"/>
              <a:buNone/>
            </a:pPr>
            <a:r>
              <a:rPr lang="en-US" sz="1800" b="1" i="0" u="none">
                <a:ea typeface="Libre Franklin"/>
                <a:cs typeface="Libre Franklin"/>
                <a:sym typeface="Libre Franklin"/>
              </a:rPr>
              <a:t>4.Təşkilat innovasiyası   </a:t>
            </a:r>
            <a:r>
              <a:rPr lang="en-US" b="1">
                <a:sym typeface="Libre Franklin"/>
              </a:rPr>
              <a:t>- </a:t>
            </a:r>
            <a:r>
              <a:rPr lang="en-US" sz="1800" i="0" u="none">
                <a:ea typeface="Libre Franklin"/>
                <a:cs typeface="Libre Franklin"/>
                <a:sym typeface="Libre Franklin"/>
              </a:rPr>
              <a:t>Oslo Təlimatlarına (2005) görə, “Təşkilati innovasiya bir yenilikdir Təşkilatda və ya xarici əlaqələrdə yeni bir təşkilati metodun tətbiq edilməsidir. Təşkilati yeniliklərin inzibati və əməliyyat xərclərinin azaldılması, iş yerində məmnuniyyətin azaldılması və ya "Avadanlıq xərclərini azaldaraq şirkətin performansını artıracağı proqnozlaşdırıla bilər".</a:t>
            </a:r>
            <a:endParaRPr lang="en-US"/>
          </a:p>
          <a:p>
            <a:pPr marL="342900" marR="0" lvl="0" indent="-342900" rtl="0">
              <a:spcBef>
                <a:spcPts val="800"/>
              </a:spcBef>
              <a:spcAft>
                <a:spcPts val="0"/>
              </a:spcAft>
              <a:buClr>
                <a:schemeClr val="dk1"/>
              </a:buClr>
              <a:buSzPts val="1600"/>
              <a:buFont typeface="Arial"/>
              <a:buNone/>
            </a:pPr>
            <a:endParaRPr lang="en-US" sz="1800" b="1" i="0" u="none">
              <a:ea typeface="Libre Franklin"/>
              <a:cs typeface="Libre Franklin"/>
              <a:sym typeface="Libre Franklin"/>
            </a:endParaRPr>
          </a:p>
        </p:txBody>
      </p:sp>
    </p:spTree>
    <p:extLst>
      <p:ext uri="{BB962C8B-B14F-4D97-AF65-F5344CB8AC3E}">
        <p14:creationId xmlns:p14="http://schemas.microsoft.com/office/powerpoint/2010/main" val="244665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FA78-37C8-8B4D-A62B-3092DB08A3CD}"/>
              </a:ext>
            </a:extLst>
          </p:cNvPr>
          <p:cNvSpPr>
            <a:spLocks noGrp="1"/>
          </p:cNvSpPr>
          <p:nvPr>
            <p:ph type="title"/>
          </p:nvPr>
        </p:nvSpPr>
        <p:spPr/>
        <p:txBody>
          <a:bodyPr/>
          <a:lstStyle/>
          <a:p>
            <a:pPr algn="ctr"/>
            <a:r>
              <a:rPr lang="en-US"/>
              <a:t>Ekosistem</a:t>
            </a:r>
            <a:br>
              <a:rPr lang="en-US"/>
            </a:br>
            <a:endParaRPr lang="en-AZ"/>
          </a:p>
        </p:txBody>
      </p:sp>
      <p:sp>
        <p:nvSpPr>
          <p:cNvPr id="3" name="Content Placeholder 2">
            <a:extLst>
              <a:ext uri="{FF2B5EF4-FFF2-40B4-BE49-F238E27FC236}">
                <a16:creationId xmlns:a16="http://schemas.microsoft.com/office/drawing/2014/main" id="{A26FC492-5FA9-8146-891A-52888276525B}"/>
              </a:ext>
            </a:extLst>
          </p:cNvPr>
          <p:cNvSpPr>
            <a:spLocks noGrp="1"/>
          </p:cNvSpPr>
          <p:nvPr>
            <p:ph idx="1"/>
          </p:nvPr>
        </p:nvSpPr>
        <p:spPr>
          <a:xfrm>
            <a:off x="3869268" y="515007"/>
            <a:ext cx="7315200" cy="5469741"/>
          </a:xfrm>
        </p:spPr>
        <p:txBody>
          <a:bodyPr>
            <a:noAutofit/>
          </a:bodyPr>
          <a:lstStyle/>
          <a:p>
            <a:pPr indent="457200" algn="just">
              <a:lnSpc>
                <a:spcPct val="150000"/>
              </a:lnSpc>
            </a:pPr>
            <a:r>
              <a:rPr lang="en-AZ" sz="1600">
                <a:solidFill>
                  <a:srgbClr val="282828"/>
                </a:solidFill>
                <a:effectLst/>
                <a:latin typeface="Times New Roman" panose="02020603050405020304" pitchFamily="18" charset="0"/>
                <a:ea typeface="Times New Roman" panose="02020603050405020304" pitchFamily="18" charset="0"/>
              </a:rPr>
              <a:t>Startap ekosistemi müəyyən bir coğrafi ərazidə startapların böyüməsini dəstəkləyən bir-birinə bağlı icmaların, təşkilatların, resursların və xidmət təminatçılarının sistemidir. Bu, hər bir elementin əlaqəli və bir-birindən asılı olduğu qapalı bir sistemdir. Ekosistem adətən üç komponentə bölünür: </a:t>
            </a:r>
          </a:p>
          <a:p>
            <a:pPr indent="457200" algn="just">
              <a:lnSpc>
                <a:spcPct val="150000"/>
              </a:lnSpc>
            </a:pPr>
            <a:r>
              <a:rPr lang="en-AZ" sz="1600" b="1">
                <a:solidFill>
                  <a:srgbClr val="282828"/>
                </a:solidFill>
                <a:effectLst/>
                <a:latin typeface="Times New Roman" panose="02020603050405020304" pitchFamily="18" charset="0"/>
                <a:ea typeface="Times New Roman" panose="02020603050405020304" pitchFamily="18" charset="0"/>
              </a:rPr>
              <a:t>Startap: </a:t>
            </a:r>
            <a:r>
              <a:rPr lang="en-AZ" sz="1600">
                <a:solidFill>
                  <a:srgbClr val="282828"/>
                </a:solidFill>
                <a:effectLst/>
                <a:latin typeface="Times New Roman" panose="02020603050405020304" pitchFamily="18" charset="0"/>
                <a:ea typeface="Times New Roman" panose="02020603050405020304" pitchFamily="18" charset="0"/>
              </a:rPr>
              <a:t>Bu yüksək inkişaf edən biznes fəaliyyət göstərdiyi sənayeni alt-üst edir. Nümunələrə Uber, Airbnb və Snapchat daxildir. </a:t>
            </a:r>
          </a:p>
          <a:p>
            <a:pPr indent="457200" algn="just">
              <a:lnSpc>
                <a:spcPct val="150000"/>
              </a:lnSpc>
            </a:pPr>
            <a:r>
              <a:rPr lang="en-AZ" sz="1600" b="1">
                <a:solidFill>
                  <a:srgbClr val="282828"/>
                </a:solidFill>
                <a:effectLst/>
                <a:latin typeface="Times New Roman" panose="02020603050405020304" pitchFamily="18" charset="0"/>
                <a:ea typeface="Times New Roman" panose="02020603050405020304" pitchFamily="18" charset="0"/>
              </a:rPr>
              <a:t>Aktivləşdiricilər: </a:t>
            </a:r>
            <a:r>
              <a:rPr lang="en-AZ" sz="1600">
                <a:solidFill>
                  <a:srgbClr val="282828"/>
                </a:solidFill>
                <a:effectLst/>
                <a:latin typeface="Times New Roman" panose="02020603050405020304" pitchFamily="18" charset="0"/>
                <a:ea typeface="Times New Roman" panose="02020603050405020304" pitchFamily="18" charset="0"/>
              </a:rPr>
              <a:t>Bu insanlar və ya təşkilatlar ekosistem oyunçularına öz işlərini görməyə imkan verir. Bunlara akseleratorlar, inkubatorlar, investorlar və universitetlər daxildir. </a:t>
            </a:r>
          </a:p>
          <a:p>
            <a:pPr indent="457200" algn="just">
              <a:lnSpc>
                <a:spcPct val="150000"/>
              </a:lnSpc>
            </a:pPr>
            <a:r>
              <a:rPr lang="en-AZ" sz="1600" b="1">
                <a:solidFill>
                  <a:srgbClr val="282828"/>
                </a:solidFill>
                <a:effectLst/>
                <a:latin typeface="Times New Roman" panose="02020603050405020304" pitchFamily="18" charset="0"/>
                <a:ea typeface="Times New Roman" panose="02020603050405020304" pitchFamily="18" charset="0"/>
              </a:rPr>
              <a:t>Ekosistem Tərəfdaşları: </a:t>
            </a:r>
            <a:r>
              <a:rPr lang="en-AZ" sz="1600">
                <a:solidFill>
                  <a:srgbClr val="282828"/>
                </a:solidFill>
                <a:effectLst/>
                <a:latin typeface="Times New Roman" panose="02020603050405020304" pitchFamily="18" charset="0"/>
                <a:ea typeface="Times New Roman" panose="02020603050405020304" pitchFamily="18" charset="0"/>
              </a:rPr>
              <a:t>Bu təşkilatlar startap ekosistemi ilə əməkdaşlıq edir və onu dəstəkləyir. Bunlara hökumət, korporasiyalar və xidmət təminatçıları daxildir. Ekosistem müxtəlif oyunçulardan ibarətdir, hər birinin startapları dəstəkləməkdə öz rolu var. </a:t>
            </a:r>
            <a:endParaRPr lang="en-AZ" sz="1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51100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FA78-37C8-8B4D-A62B-3092DB08A3CD}"/>
              </a:ext>
            </a:extLst>
          </p:cNvPr>
          <p:cNvSpPr>
            <a:spLocks noGrp="1"/>
          </p:cNvSpPr>
          <p:nvPr>
            <p:ph type="title"/>
          </p:nvPr>
        </p:nvSpPr>
        <p:spPr/>
        <p:txBody>
          <a:bodyPr/>
          <a:lstStyle/>
          <a:p>
            <a:pPr algn="ctr"/>
            <a:r>
              <a:rPr lang="en-US"/>
              <a:t>Ekosistem</a:t>
            </a:r>
            <a:br>
              <a:rPr lang="en-US"/>
            </a:br>
            <a:endParaRPr lang="en-AZ"/>
          </a:p>
        </p:txBody>
      </p:sp>
      <p:sp>
        <p:nvSpPr>
          <p:cNvPr id="3" name="Content Placeholder 2">
            <a:extLst>
              <a:ext uri="{FF2B5EF4-FFF2-40B4-BE49-F238E27FC236}">
                <a16:creationId xmlns:a16="http://schemas.microsoft.com/office/drawing/2014/main" id="{A26FC492-5FA9-8146-891A-52888276525B}"/>
              </a:ext>
            </a:extLst>
          </p:cNvPr>
          <p:cNvSpPr>
            <a:spLocks noGrp="1"/>
          </p:cNvSpPr>
          <p:nvPr>
            <p:ph idx="1"/>
          </p:nvPr>
        </p:nvSpPr>
        <p:spPr>
          <a:xfrm>
            <a:off x="3799819" y="810227"/>
            <a:ext cx="7315200" cy="5872791"/>
          </a:xfrm>
        </p:spPr>
        <p:txBody>
          <a:bodyPr>
            <a:noAutofit/>
          </a:bodyPr>
          <a:lstStyle/>
          <a:p>
            <a:pPr indent="0">
              <a:lnSpc>
                <a:spcPct val="150000"/>
              </a:lnSpc>
              <a:buNone/>
            </a:pPr>
            <a:r>
              <a:rPr lang="en-AZ" sz="1800">
                <a:solidFill>
                  <a:srgbClr val="282828"/>
                </a:solidFill>
                <a:effectLst/>
                <a:latin typeface="Times New Roman" panose="02020603050405020304" pitchFamily="18" charset="0"/>
                <a:ea typeface="Times New Roman" panose="02020603050405020304" pitchFamily="18" charset="0"/>
              </a:rPr>
              <a:t>Başlanğıc Ekosisteminin Elementləri: Startap ekosistemi aşağıdakı elementləri tələb edir</a:t>
            </a:r>
          </a:p>
          <a:p>
            <a:pPr indent="457200" algn="just">
              <a:lnSpc>
                <a:spcPct val="150000"/>
              </a:lnSpc>
            </a:pPr>
            <a:r>
              <a:rPr lang="en-AZ" sz="1800">
                <a:solidFill>
                  <a:srgbClr val="282828"/>
                </a:solidFill>
                <a:effectLst/>
                <a:latin typeface="Times New Roman" panose="02020603050405020304" pitchFamily="18" charset="0"/>
                <a:ea typeface="Times New Roman" panose="02020603050405020304" pitchFamily="18" charset="0"/>
              </a:rPr>
              <a:t>Problemlər və İdeyalar</a:t>
            </a:r>
          </a:p>
          <a:p>
            <a:pPr indent="457200" algn="just">
              <a:lnSpc>
                <a:spcPct val="150000"/>
              </a:lnSpc>
            </a:pPr>
            <a:r>
              <a:rPr lang="en-AZ" sz="1800">
                <a:solidFill>
                  <a:srgbClr val="282828"/>
                </a:solidFill>
                <a:effectLst/>
                <a:latin typeface="Times New Roman" panose="02020603050405020304" pitchFamily="18" charset="0"/>
                <a:ea typeface="Times New Roman" panose="02020603050405020304" pitchFamily="18" charset="0"/>
              </a:rPr>
              <a:t>Sahibkarlar</a:t>
            </a:r>
          </a:p>
          <a:p>
            <a:pPr indent="457200" algn="just">
              <a:lnSpc>
                <a:spcPct val="150000"/>
              </a:lnSpc>
            </a:pPr>
            <a:r>
              <a:rPr lang="en-AZ" sz="1800">
                <a:solidFill>
                  <a:srgbClr val="282828"/>
                </a:solidFill>
                <a:effectLst/>
                <a:latin typeface="Times New Roman" panose="02020603050405020304" pitchFamily="18" charset="0"/>
                <a:ea typeface="Times New Roman" panose="02020603050405020304" pitchFamily="18" charset="0"/>
              </a:rPr>
              <a:t>İnsanlar</a:t>
            </a:r>
            <a:endParaRPr lang="en-AZ" sz="1800">
              <a:solidFill>
                <a:srgbClr val="282828"/>
              </a:solidFill>
              <a:latin typeface="Times New Roman" panose="02020603050405020304" pitchFamily="18" charset="0"/>
              <a:ea typeface="Times New Roman" panose="02020603050405020304" pitchFamily="18" charset="0"/>
            </a:endParaRPr>
          </a:p>
          <a:p>
            <a:pPr indent="457200">
              <a:lnSpc>
                <a:spcPct val="150000"/>
              </a:lnSpc>
            </a:pPr>
            <a:r>
              <a:rPr lang="en-AZ" sz="1800">
                <a:solidFill>
                  <a:srgbClr val="282828"/>
                </a:solidFill>
                <a:effectLst/>
                <a:latin typeface="Times New Roman" panose="02020603050405020304" pitchFamily="18" charset="0"/>
                <a:ea typeface="Times New Roman" panose="02020603050405020304" pitchFamily="18" charset="0"/>
              </a:rPr>
              <a:t>İnfrastruktur</a:t>
            </a:r>
          </a:p>
          <a:p>
            <a:pPr indent="457200" algn="just">
              <a:lnSpc>
                <a:spcPct val="150000"/>
              </a:lnSpc>
            </a:pPr>
            <a:r>
              <a:rPr lang="en-AZ" sz="1800">
                <a:solidFill>
                  <a:srgbClr val="282828"/>
                </a:solidFill>
                <a:effectLst/>
                <a:latin typeface="Times New Roman" panose="02020603050405020304" pitchFamily="18" charset="0"/>
                <a:ea typeface="Times New Roman" panose="02020603050405020304" pitchFamily="18" charset="0"/>
              </a:rPr>
              <a:t>Xidmətlər</a:t>
            </a:r>
            <a:endParaRPr lang="en-AZ" sz="1800">
              <a:solidFill>
                <a:srgbClr val="282828"/>
              </a:solidFill>
              <a:latin typeface="Times New Roman" panose="02020603050405020304" pitchFamily="18" charset="0"/>
              <a:ea typeface="Times New Roman" panose="02020603050405020304" pitchFamily="18" charset="0"/>
            </a:endParaRPr>
          </a:p>
          <a:p>
            <a:pPr indent="457200" algn="just">
              <a:lnSpc>
                <a:spcPct val="150000"/>
              </a:lnSpc>
            </a:pPr>
            <a:r>
              <a:rPr lang="en-AZ" sz="1800">
                <a:solidFill>
                  <a:srgbClr val="282828"/>
                </a:solidFill>
                <a:effectLst/>
                <a:latin typeface="Times New Roman" panose="02020603050405020304" pitchFamily="18" charset="0"/>
                <a:ea typeface="Times New Roman" panose="02020603050405020304" pitchFamily="18" charset="0"/>
              </a:rPr>
              <a:t>Mentorluq</a:t>
            </a:r>
          </a:p>
          <a:p>
            <a:pPr indent="457200" algn="just">
              <a:lnSpc>
                <a:spcPct val="150000"/>
              </a:lnSpc>
            </a:pPr>
            <a:r>
              <a:rPr lang="en-AZ" sz="1800">
                <a:solidFill>
                  <a:srgbClr val="282828"/>
                </a:solidFill>
                <a:effectLst/>
                <a:latin typeface="Times New Roman" panose="02020603050405020304" pitchFamily="18" charset="0"/>
                <a:ea typeface="Times New Roman" panose="02020603050405020304" pitchFamily="18" charset="0"/>
              </a:rPr>
              <a:t>Şəbəkə</a:t>
            </a:r>
          </a:p>
          <a:p>
            <a:pPr indent="457200" algn="just">
              <a:lnSpc>
                <a:spcPct val="150000"/>
              </a:lnSpc>
            </a:pPr>
            <a:endParaRPr lang="en-AZ"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79336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FA78-37C8-8B4D-A62B-3092DB08A3CD}"/>
              </a:ext>
            </a:extLst>
          </p:cNvPr>
          <p:cNvSpPr>
            <a:spLocks noGrp="1"/>
          </p:cNvSpPr>
          <p:nvPr>
            <p:ph type="title"/>
          </p:nvPr>
        </p:nvSpPr>
        <p:spPr/>
        <p:txBody>
          <a:bodyPr/>
          <a:lstStyle/>
          <a:p>
            <a:pPr algn="ctr"/>
            <a:r>
              <a:rPr lang="en-US"/>
              <a:t>Ekosistem</a:t>
            </a:r>
            <a:br>
              <a:rPr lang="en-US"/>
            </a:br>
            <a:endParaRPr lang="en-AZ"/>
          </a:p>
        </p:txBody>
      </p:sp>
      <p:sp>
        <p:nvSpPr>
          <p:cNvPr id="3" name="Content Placeholder 2">
            <a:extLst>
              <a:ext uri="{FF2B5EF4-FFF2-40B4-BE49-F238E27FC236}">
                <a16:creationId xmlns:a16="http://schemas.microsoft.com/office/drawing/2014/main" id="{A26FC492-5FA9-8146-891A-52888276525B}"/>
              </a:ext>
            </a:extLst>
          </p:cNvPr>
          <p:cNvSpPr>
            <a:spLocks noGrp="1"/>
          </p:cNvSpPr>
          <p:nvPr>
            <p:ph idx="1"/>
          </p:nvPr>
        </p:nvSpPr>
        <p:spPr>
          <a:xfrm>
            <a:off x="3799819" y="810227"/>
            <a:ext cx="7315200" cy="5872791"/>
          </a:xfrm>
        </p:spPr>
        <p:txBody>
          <a:bodyPr>
            <a:noAutofit/>
          </a:bodyPr>
          <a:lstStyle/>
          <a:p>
            <a:pPr algn="just"/>
            <a:r>
              <a:rPr lang="en-US" sz="1600" b="1" i="0" u="none" strike="noStrike">
                <a:solidFill>
                  <a:srgbClr val="282828"/>
                </a:solidFill>
                <a:effectLst/>
              </a:rPr>
              <a:t>Problemlər və İdeyalar</a:t>
            </a:r>
            <a:r>
              <a:rPr lang="en-US" sz="1600" i="0" u="none" strike="noStrike">
                <a:solidFill>
                  <a:srgbClr val="282828"/>
                </a:solidFill>
                <a:effectLst/>
              </a:rPr>
              <a:t>:</a:t>
            </a:r>
            <a:r>
              <a:rPr lang="en-US" sz="1600" b="1" i="0" u="none" strike="noStrike">
                <a:solidFill>
                  <a:srgbClr val="282828"/>
                </a:solidFill>
                <a:effectLst/>
              </a:rPr>
              <a:t> </a:t>
            </a:r>
            <a:r>
              <a:rPr lang="en-US" sz="1600" b="0" i="0" u="none" strike="noStrike">
                <a:solidFill>
                  <a:srgbClr val="282828"/>
                </a:solidFill>
                <a:effectLst/>
              </a:rPr>
              <a:t>Bir startap ekosistemi yeni problemlər və ideyalar olmadan mövcud ola bilməz. Ekosistemdəki müəssisələr bu problemləri həll etmək üçün daim yeniliklər etməli və yeni məhsul və xidmətlər yaratmalıdırlar.</a:t>
            </a:r>
            <a:endParaRPr lang="en-US" sz="1600" b="0" i="0" u="none" strike="noStrike">
              <a:solidFill>
                <a:srgbClr val="000000"/>
              </a:solidFill>
              <a:effectLst/>
            </a:endParaRPr>
          </a:p>
          <a:p>
            <a:pPr algn="just"/>
            <a:r>
              <a:rPr lang="en-US" sz="1600" b="1" i="0" u="none" strike="noStrike">
                <a:solidFill>
                  <a:srgbClr val="282828"/>
                </a:solidFill>
                <a:effectLst/>
              </a:rPr>
              <a:t>Sahibkarlar</a:t>
            </a:r>
            <a:r>
              <a:rPr lang="en-US" sz="1600" b="0" i="0" u="none" strike="noStrike">
                <a:solidFill>
                  <a:srgbClr val="282828"/>
                </a:solidFill>
                <a:effectLst/>
              </a:rPr>
              <a:t>: Bunlar ideyaları və onları reallığa çevirmək həvəsi olan insanlardır. Onlar bu ekosistemin can damarıdır. İnvestorlar: Bunlar startapın böyüməsi üçün maliyyə dəstəyi verən insanlardır. Onlar bu bizneslərə sərmayə qoymaqla yüksək risk götürürlər, lakin potensial gəlirə inanırlar.</a:t>
            </a:r>
            <a:endParaRPr lang="en-US" sz="1600" b="0" i="0" u="none" strike="noStrike">
              <a:solidFill>
                <a:srgbClr val="000000"/>
              </a:solidFill>
              <a:effectLst/>
            </a:endParaRPr>
          </a:p>
          <a:p>
            <a:pPr algn="just"/>
            <a:r>
              <a:rPr lang="en-US" sz="1600" b="1" i="0" u="none" strike="noStrike">
                <a:solidFill>
                  <a:srgbClr val="282828"/>
                </a:solidFill>
                <a:effectLst/>
              </a:rPr>
              <a:t>İnsanlar</a:t>
            </a:r>
            <a:r>
              <a:rPr lang="en-US" sz="1600" b="0" i="0" u="none" strike="noStrike">
                <a:solidFill>
                  <a:srgbClr val="282828"/>
                </a:solidFill>
                <a:effectLst/>
              </a:rPr>
              <a:t>: Startap insanlarsız mövcud ola bilməz. Ekosistemdəki insanlar startapın böyüməsi üçün lazım olan istedad, bacarıq və resursları təmin etməyi bacarmalıdır. Bunlara startap təsisçiləri, işçilər, investorlar, mentorlar və xidmət təminatçıları daxildir. Kapital: Kapital startapı gücləndirən yanacaqdır. Bu, onlara genişlənməyə, yeni işçilər işə götürməyə və bizneslərini inkişaf etdirməyə imkan verir.</a:t>
            </a:r>
            <a:endParaRPr lang="en-US" sz="1600" b="0" i="0" u="none" strike="noStrike">
              <a:solidFill>
                <a:srgbClr val="000000"/>
              </a:solidFill>
              <a:effectLst/>
            </a:endParaRPr>
          </a:p>
          <a:p>
            <a:pPr indent="457200" algn="just">
              <a:lnSpc>
                <a:spcPct val="150000"/>
              </a:lnSpc>
            </a:pPr>
            <a:endParaRPr lang="en-AZ" sz="1800">
              <a:effectLst/>
              <a:ea typeface="Times New Roman" panose="02020603050405020304" pitchFamily="18" charset="0"/>
            </a:endParaRPr>
          </a:p>
        </p:txBody>
      </p:sp>
    </p:spTree>
    <p:extLst>
      <p:ext uri="{BB962C8B-B14F-4D97-AF65-F5344CB8AC3E}">
        <p14:creationId xmlns:p14="http://schemas.microsoft.com/office/powerpoint/2010/main" val="3630650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FA78-37C8-8B4D-A62B-3092DB08A3CD}"/>
              </a:ext>
            </a:extLst>
          </p:cNvPr>
          <p:cNvSpPr>
            <a:spLocks noGrp="1"/>
          </p:cNvSpPr>
          <p:nvPr>
            <p:ph type="title"/>
          </p:nvPr>
        </p:nvSpPr>
        <p:spPr/>
        <p:txBody>
          <a:bodyPr/>
          <a:lstStyle/>
          <a:p>
            <a:pPr algn="ctr"/>
            <a:r>
              <a:rPr lang="en-US"/>
              <a:t>Ekosistem</a:t>
            </a:r>
            <a:br>
              <a:rPr lang="en-US"/>
            </a:br>
            <a:endParaRPr lang="en-AZ"/>
          </a:p>
        </p:txBody>
      </p:sp>
      <p:sp>
        <p:nvSpPr>
          <p:cNvPr id="3" name="Content Placeholder 2">
            <a:extLst>
              <a:ext uri="{FF2B5EF4-FFF2-40B4-BE49-F238E27FC236}">
                <a16:creationId xmlns:a16="http://schemas.microsoft.com/office/drawing/2014/main" id="{A26FC492-5FA9-8146-891A-52888276525B}"/>
              </a:ext>
            </a:extLst>
          </p:cNvPr>
          <p:cNvSpPr>
            <a:spLocks noGrp="1"/>
          </p:cNvSpPr>
          <p:nvPr>
            <p:ph idx="1"/>
          </p:nvPr>
        </p:nvSpPr>
        <p:spPr>
          <a:xfrm>
            <a:off x="3799819" y="810227"/>
            <a:ext cx="7315200" cy="5872791"/>
          </a:xfrm>
        </p:spPr>
        <p:txBody>
          <a:bodyPr>
            <a:noAutofit/>
          </a:bodyPr>
          <a:lstStyle/>
          <a:p>
            <a:pPr algn="just"/>
            <a:r>
              <a:rPr lang="en-US" sz="1600" b="1" i="0" u="none" strike="noStrike">
                <a:solidFill>
                  <a:srgbClr val="282828"/>
                </a:solidFill>
                <a:effectLst/>
              </a:rPr>
              <a:t>İnfrastruktur</a:t>
            </a:r>
            <a:r>
              <a:rPr lang="en-US" sz="1600" b="0" i="0" u="none" strike="noStrike">
                <a:solidFill>
                  <a:srgbClr val="282828"/>
                </a:solidFill>
                <a:effectLst/>
              </a:rPr>
              <a:t>: Startap ekosistemi müəssisələrin fəaliyyət göstərməsi üçün zəruri olan infrastrukturu tələb edir. Bura fiziki infrastruktur (ofis sahəsi, görüş yerləri və s.) və rəqəmsal infrastruktur (şəbəkələr və s.) daxildir. </a:t>
            </a:r>
            <a:endParaRPr lang="en-US" sz="1600" b="0" i="0" u="none" strike="noStrike">
              <a:solidFill>
                <a:srgbClr val="000000"/>
              </a:solidFill>
              <a:effectLst/>
            </a:endParaRPr>
          </a:p>
          <a:p>
            <a:pPr algn="just"/>
            <a:r>
              <a:rPr lang="en-US" sz="1600" b="1" i="0" u="none" strike="noStrike">
                <a:solidFill>
                  <a:srgbClr val="282828"/>
                </a:solidFill>
                <a:effectLst/>
              </a:rPr>
              <a:t>Xidmətlər</a:t>
            </a:r>
            <a:r>
              <a:rPr lang="en-US" sz="1600" b="0" i="0" u="none" strike="noStrike">
                <a:solidFill>
                  <a:srgbClr val="282828"/>
                </a:solidFill>
                <a:effectLst/>
              </a:rPr>
              <a:t>: Startap ekosisteminin effektiv işləməsi üçün lazımi xidmətlərə çıxışı olmalıdır. Bu xidmətlərə hüquq, mühasibat, bank və marketinq xidmətləri daxildir. İcma: Bu ekosistem startaplara həvəsli olan və onlara uğur qazanmağa kömək etməyə hazır olan insanların birliyini tələb edir. Buraya digər sahibkarlar, investorlar, mentorlar və xidmət təminatçıları daxildir.</a:t>
            </a:r>
            <a:endParaRPr lang="en-US" sz="1600" b="0" i="0" u="none" strike="noStrike">
              <a:solidFill>
                <a:srgbClr val="000000"/>
              </a:solidFill>
              <a:effectLst/>
            </a:endParaRPr>
          </a:p>
          <a:p>
            <a:pPr algn="just"/>
            <a:r>
              <a:rPr lang="en-US" sz="1600" b="1" i="0" u="none" strike="noStrike">
                <a:solidFill>
                  <a:srgbClr val="282828"/>
                </a:solidFill>
                <a:effectLst/>
              </a:rPr>
              <a:t>Mentorluq</a:t>
            </a:r>
            <a:r>
              <a:rPr lang="en-US" sz="1600" b="0" i="0" u="none" strike="noStrike">
                <a:solidFill>
                  <a:srgbClr val="282828"/>
                </a:solidFill>
                <a:effectLst/>
              </a:rPr>
              <a:t>: Startaplar çətindir və mentorlar yeni sahibkarlara yollarını tapmaq üçün rəhbərlik edənlərdir. Onlar çətinliklərin öhdəsindən gəlməkdə və daha yaxşı qərarlar qəbul etməkdə kömək etməklə startaplara əsas rəhbərlik və dəstək verirlər. </a:t>
            </a:r>
            <a:endParaRPr lang="en-US" sz="1600" b="0" i="0" u="none" strike="noStrike">
              <a:solidFill>
                <a:srgbClr val="000000"/>
              </a:solidFill>
              <a:effectLst/>
            </a:endParaRPr>
          </a:p>
          <a:p>
            <a:pPr algn="just"/>
            <a:r>
              <a:rPr lang="en-US" sz="1600" b="1" i="0" u="none" strike="noStrike">
                <a:solidFill>
                  <a:srgbClr val="282828"/>
                </a:solidFill>
                <a:effectLst/>
              </a:rPr>
              <a:t>Şəbəkə</a:t>
            </a:r>
            <a:r>
              <a:rPr lang="en-US" sz="1600" b="0" i="0" u="none" strike="noStrike">
                <a:solidFill>
                  <a:srgbClr val="282828"/>
                </a:solidFill>
                <a:effectLst/>
              </a:rPr>
              <a:t>: Bu sistem startaplara düzgün resurslarla əlaqə qurmağa kömək edə biləcək güclü insanlar şəbəkəsi tələb edir. Buraya investorlar, müştərilər və xidmət təminatçıları daxildir.</a:t>
            </a:r>
            <a:endParaRPr lang="en-US" sz="1600" b="0" i="0" u="none" strike="noStrike">
              <a:solidFill>
                <a:srgbClr val="000000"/>
              </a:solidFill>
              <a:effectLst/>
            </a:endParaRPr>
          </a:p>
        </p:txBody>
      </p:sp>
    </p:spTree>
    <p:extLst>
      <p:ext uri="{BB962C8B-B14F-4D97-AF65-F5344CB8AC3E}">
        <p14:creationId xmlns:p14="http://schemas.microsoft.com/office/powerpoint/2010/main" val="1509582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26575-60B8-8E42-8095-7EFB2DCB760C}"/>
              </a:ext>
            </a:extLst>
          </p:cNvPr>
          <p:cNvSpPr>
            <a:spLocks noGrp="1"/>
          </p:cNvSpPr>
          <p:nvPr>
            <p:ph type="title"/>
          </p:nvPr>
        </p:nvSpPr>
        <p:spPr/>
        <p:txBody>
          <a:bodyPr/>
          <a:lstStyle/>
          <a:p>
            <a:pPr algn="ctr"/>
            <a:r>
              <a:rPr lang="en-US">
                <a:latin typeface="+mn-lt"/>
              </a:rPr>
              <a:t>Nəticə</a:t>
            </a:r>
            <a:br>
              <a:rPr lang="en-US"/>
            </a:br>
            <a:endParaRPr lang="en-AZ"/>
          </a:p>
        </p:txBody>
      </p:sp>
      <p:sp>
        <p:nvSpPr>
          <p:cNvPr id="5" name="TextBox 4">
            <a:extLst>
              <a:ext uri="{FF2B5EF4-FFF2-40B4-BE49-F238E27FC236}">
                <a16:creationId xmlns:a16="http://schemas.microsoft.com/office/drawing/2014/main" id="{29C2756F-607D-7440-913A-D6B9D3BE4876}"/>
              </a:ext>
            </a:extLst>
          </p:cNvPr>
          <p:cNvSpPr txBox="1"/>
          <p:nvPr/>
        </p:nvSpPr>
        <p:spPr>
          <a:xfrm>
            <a:off x="3570790" y="1325680"/>
            <a:ext cx="8177514" cy="4197496"/>
          </a:xfrm>
          <a:prstGeom prst="rect">
            <a:avLst/>
          </a:prstGeom>
          <a:noFill/>
        </p:spPr>
        <p:txBody>
          <a:bodyPr wrap="square">
            <a:spAutoFit/>
          </a:bodyPr>
          <a:lstStyle/>
          <a:p>
            <a:pPr indent="457200" algn="just">
              <a:lnSpc>
                <a:spcPct val="150000"/>
              </a:lnSpc>
            </a:pPr>
            <a:r>
              <a:rPr lang="az-Latn-AZ" sz="1800">
                <a:effectLst/>
                <a:latin typeface="Times New Roman" panose="02020603050405020304" pitchFamily="18" charset="0"/>
                <a:ea typeface="Times New Roman" panose="02020603050405020304" pitchFamily="18" charset="0"/>
              </a:rPr>
              <a:t>Başlanğıc ideyası yüksək artım və genişlənmə potensialı olan uğurlu biznesin yaradılmasında əsas amil ola bilər. Bununla belə, uğurlu startap yaratmaq səy, zəhmət və risk etmək istəyi tələb edir. Startapınızı uğurla inkişaf etdirmək üçün siz akseleratorlara, inkubasiya proqramlarına qoşulmalı və startap ekosistemində iştirak etməlisiniz. İnnovativ tendensiyaları izləmək və bazarın genişləndirilməsi üçün yeni imkanları müəyyən etmək vacibdir. Lean StartUp, Business Model Generation və Venture Deals kimi müvafiq ədəbiyyat və metodologiyalardan istifadə də uğurlu startapın inkişafına kömək edə bilər. Ümumiyyətlə, startap dünyanı dəyişdirəcək, iqtisadiyyata və sosial həyata dəyişikliklər gətirəcək yeni məhsul və xidmətlər yaratmaq istəyənlər üçün bir fürsətdir.</a:t>
            </a:r>
            <a:endParaRPr lang="en-AZ" sz="1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2947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26575-60B8-8E42-8095-7EFB2DCB760C}"/>
              </a:ext>
            </a:extLst>
          </p:cNvPr>
          <p:cNvSpPr>
            <a:spLocks noGrp="1"/>
          </p:cNvSpPr>
          <p:nvPr>
            <p:ph type="title"/>
          </p:nvPr>
        </p:nvSpPr>
        <p:spPr/>
        <p:txBody>
          <a:bodyPr/>
          <a:lstStyle/>
          <a:p>
            <a:pPr algn="ctr"/>
            <a:r>
              <a:rPr lang="en-US">
                <a:latin typeface="+mn-lt"/>
              </a:rPr>
              <a:t>Suallar</a:t>
            </a:r>
            <a:br>
              <a:rPr lang="en-US"/>
            </a:br>
            <a:endParaRPr lang="en-AZ"/>
          </a:p>
        </p:txBody>
      </p:sp>
      <p:sp>
        <p:nvSpPr>
          <p:cNvPr id="5" name="TextBox 4">
            <a:extLst>
              <a:ext uri="{FF2B5EF4-FFF2-40B4-BE49-F238E27FC236}">
                <a16:creationId xmlns:a16="http://schemas.microsoft.com/office/drawing/2014/main" id="{29C2756F-607D-7440-913A-D6B9D3BE4876}"/>
              </a:ext>
            </a:extLst>
          </p:cNvPr>
          <p:cNvSpPr txBox="1"/>
          <p:nvPr/>
        </p:nvSpPr>
        <p:spPr>
          <a:xfrm>
            <a:off x="4169879" y="2502839"/>
            <a:ext cx="8177514" cy="128907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az-Latn-AZ" sz="1800">
                <a:effectLst/>
                <a:latin typeface="Times New Roman" panose="02020603050405020304" pitchFamily="18" charset="0"/>
                <a:ea typeface="Times New Roman" panose="02020603050405020304" pitchFamily="18" charset="0"/>
              </a:rPr>
              <a:t>Startap nədir, Ekosistem startap üçün nə kimi üstünlüklər verir </a:t>
            </a:r>
          </a:p>
          <a:p>
            <a:pPr marL="285750" indent="-285750" algn="just">
              <a:lnSpc>
                <a:spcPct val="150000"/>
              </a:lnSpc>
              <a:buFont typeface="Arial" panose="020B0604020202020204" pitchFamily="34" charset="0"/>
              <a:buChar char="•"/>
            </a:pPr>
            <a:r>
              <a:rPr lang="az-Latn-AZ" sz="1800">
                <a:effectLst/>
                <a:latin typeface="Times New Roman" panose="02020603050405020304" pitchFamily="18" charset="0"/>
                <a:ea typeface="Times New Roman" panose="02020603050405020304" pitchFamily="18" charset="0"/>
              </a:rPr>
              <a:t>Startapın növləri, Startapın inkişaf mərhələləri</a:t>
            </a:r>
          </a:p>
          <a:p>
            <a:pPr marL="285750" indent="-285750" algn="just">
              <a:lnSpc>
                <a:spcPct val="150000"/>
              </a:lnSpc>
              <a:buFont typeface="Arial" panose="020B0604020202020204" pitchFamily="34" charset="0"/>
              <a:buChar char="•"/>
            </a:pPr>
            <a:r>
              <a:rPr lang="az-Latn-AZ" sz="1800">
                <a:effectLst/>
                <a:latin typeface="Times New Roman" panose="02020603050405020304" pitchFamily="18" charset="0"/>
                <a:ea typeface="Times New Roman" panose="02020603050405020304" pitchFamily="18" charset="0"/>
              </a:rPr>
              <a:t>İnnovasiya nədir ? Innovasiyanın növləri.</a:t>
            </a:r>
            <a:endParaRPr lang="en-AZ" sz="1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6822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FFF955-086B-694A-AEAA-C6FEB3D5064E}"/>
              </a:ext>
            </a:extLst>
          </p:cNvPr>
          <p:cNvSpPr txBox="1"/>
          <p:nvPr/>
        </p:nvSpPr>
        <p:spPr>
          <a:xfrm>
            <a:off x="3231273" y="3105834"/>
            <a:ext cx="5729454" cy="646331"/>
          </a:xfrm>
          <a:prstGeom prst="rect">
            <a:avLst/>
          </a:prstGeom>
          <a:noFill/>
        </p:spPr>
        <p:txBody>
          <a:bodyPr wrap="none" rtlCol="0">
            <a:spAutoFit/>
          </a:bodyPr>
          <a:lstStyle/>
          <a:p>
            <a:r>
              <a:rPr lang="en-AZ" sz="3600"/>
              <a:t>Diqqətinizə görə təşəkkürlər</a:t>
            </a:r>
          </a:p>
        </p:txBody>
      </p:sp>
    </p:spTree>
    <p:extLst>
      <p:ext uri="{BB962C8B-B14F-4D97-AF65-F5344CB8AC3E}">
        <p14:creationId xmlns:p14="http://schemas.microsoft.com/office/powerpoint/2010/main" val="152792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A0F3-60D9-5B4D-8DC1-50A0AAC4BE29}"/>
              </a:ext>
            </a:extLst>
          </p:cNvPr>
          <p:cNvSpPr>
            <a:spLocks noGrp="1"/>
          </p:cNvSpPr>
          <p:nvPr>
            <p:ph type="title"/>
          </p:nvPr>
        </p:nvSpPr>
        <p:spPr>
          <a:xfrm>
            <a:off x="0" y="756746"/>
            <a:ext cx="3447393" cy="2084078"/>
          </a:xfrm>
        </p:spPr>
        <p:txBody>
          <a:bodyPr/>
          <a:lstStyle/>
          <a:p>
            <a:pPr algn="ctr"/>
            <a:r>
              <a:rPr lang="en-AZ"/>
              <a:t>Tarixi</a:t>
            </a:r>
          </a:p>
        </p:txBody>
      </p:sp>
      <p:sp>
        <p:nvSpPr>
          <p:cNvPr id="3" name="Content Placeholder 2">
            <a:extLst>
              <a:ext uri="{FF2B5EF4-FFF2-40B4-BE49-F238E27FC236}">
                <a16:creationId xmlns:a16="http://schemas.microsoft.com/office/drawing/2014/main" id="{1A7B54A5-D7D4-F148-B937-EA10A720654D}"/>
              </a:ext>
            </a:extLst>
          </p:cNvPr>
          <p:cNvSpPr>
            <a:spLocks noGrp="1"/>
          </p:cNvSpPr>
          <p:nvPr>
            <p:ph idx="1"/>
          </p:nvPr>
        </p:nvSpPr>
        <p:spPr>
          <a:xfrm>
            <a:off x="3576577" y="864108"/>
            <a:ext cx="7607891" cy="5745036"/>
          </a:xfrm>
        </p:spPr>
        <p:txBody>
          <a:bodyPr>
            <a:normAutofit/>
          </a:bodyPr>
          <a:lstStyle/>
          <a:p>
            <a:pPr marL="0" marR="0" lvl="0" indent="0" algn="just" rtl="0">
              <a:lnSpc>
                <a:spcPct val="150000"/>
              </a:lnSpc>
              <a:spcBef>
                <a:spcPts val="0"/>
              </a:spcBef>
              <a:spcAft>
                <a:spcPts val="0"/>
              </a:spcAft>
              <a:buClr>
                <a:schemeClr val="dk1"/>
              </a:buClr>
              <a:buSzPts val="1800"/>
              <a:buFont typeface="Rockwell"/>
              <a:buNone/>
            </a:pPr>
            <a:r>
              <a:rPr lang="az-Latn-AZ" sz="1600" b="0" i="0" u="none" strike="noStrike" cap="none">
                <a:solidFill>
                  <a:schemeClr val="dk1"/>
                </a:solidFill>
                <a:latin typeface="Rockwell"/>
                <a:ea typeface="Rockwell"/>
                <a:cs typeface="Rockwell"/>
                <a:sym typeface="Rockwell"/>
              </a:rPr>
              <a:t>    </a:t>
            </a:r>
            <a:r>
              <a:rPr lang="az-Latn-AZ" sz="1600" b="0" i="0" u="none" strike="noStrike" cap="none">
                <a:solidFill>
                  <a:schemeClr val="dk1"/>
                </a:solidFill>
                <a:latin typeface="Times New Roman"/>
                <a:ea typeface="Times New Roman"/>
                <a:cs typeface="Times New Roman"/>
                <a:sym typeface="Times New Roman"/>
              </a:rPr>
              <a:t> İlk dəfə start up anlayışı 1939-cu ildə texnologiyanın əsas mərkəzi hesab olunan ABŞ-ın Koliforniya ştatında San–Fransisko şəhərinin yaxınlığında, Santa-Klare vadisində yaranmışıdır. Bu ərazi hazırda dünyanın yüksək texnologiyalar mərkəzi hesab olunan </a:t>
            </a:r>
            <a:r>
              <a:rPr lang="az-Latn-AZ" sz="1600" b="1" i="0" u="none" strike="noStrike" cap="none">
                <a:solidFill>
                  <a:schemeClr val="dk1"/>
                </a:solidFill>
                <a:latin typeface="Times New Roman"/>
                <a:ea typeface="Times New Roman"/>
                <a:cs typeface="Times New Roman"/>
                <a:sym typeface="Times New Roman"/>
              </a:rPr>
              <a:t>Silikon Vadisi</a:t>
            </a:r>
            <a:r>
              <a:rPr lang="az-Latn-AZ" sz="1600" b="0" i="0" u="none" strike="noStrike" cap="none">
                <a:solidFill>
                  <a:schemeClr val="dk1"/>
                </a:solidFill>
                <a:latin typeface="Times New Roman"/>
                <a:ea typeface="Times New Roman"/>
                <a:cs typeface="Times New Roman"/>
                <a:sym typeface="Times New Roman"/>
              </a:rPr>
              <a:t> adlanır. Startap termini ilk dəfə 1973-cü ilin avqustunda Forbes və 1977-ci ilin sentyabrında Business Week jurnallarında istifadə edilmişdi. Konsepsiya 90-cı illərdə dildə daha da möhkəmləndi və dotkom iqtisadi köpüyün ortaya çıxması zamanı geniş yayıldı.</a:t>
            </a:r>
            <a:endParaRPr lang="az-Latn-AZ" sz="1600"/>
          </a:p>
          <a:p>
            <a:pPr marL="0" marR="0" lvl="0" indent="0" algn="just" rtl="0">
              <a:lnSpc>
                <a:spcPct val="150000"/>
              </a:lnSpc>
              <a:spcBef>
                <a:spcPts val="0"/>
              </a:spcBef>
              <a:spcAft>
                <a:spcPts val="0"/>
              </a:spcAft>
              <a:buClr>
                <a:schemeClr val="dk1"/>
              </a:buClr>
              <a:buSzPts val="1800"/>
              <a:buFont typeface="Rockwell"/>
              <a:buNone/>
            </a:pPr>
            <a:endParaRPr lang="az-Latn-AZ" sz="1600" b="0" i="0" u="none" strike="noStrike" cap="none">
              <a:solidFill>
                <a:schemeClr val="dk1"/>
              </a:solidFill>
              <a:latin typeface="Rockwell"/>
              <a:ea typeface="Rockwell"/>
              <a:cs typeface="Rockwell"/>
              <a:sym typeface="Rockwell"/>
            </a:endParaRPr>
          </a:p>
        </p:txBody>
      </p:sp>
      <p:pic>
        <p:nvPicPr>
          <p:cNvPr id="7" name="Picture 2" descr="Free Vector | Startup development">
            <a:extLst>
              <a:ext uri="{FF2B5EF4-FFF2-40B4-BE49-F238E27FC236}">
                <a16:creationId xmlns:a16="http://schemas.microsoft.com/office/drawing/2014/main" id="{1A98E396-C6A7-214D-AA4C-471DF50DD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31" y="3736626"/>
            <a:ext cx="2503530" cy="187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20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4D2C-0E85-5E4A-9793-646F4E68D877}"/>
              </a:ext>
            </a:extLst>
          </p:cNvPr>
          <p:cNvSpPr>
            <a:spLocks noGrp="1"/>
          </p:cNvSpPr>
          <p:nvPr>
            <p:ph type="title"/>
          </p:nvPr>
        </p:nvSpPr>
        <p:spPr/>
        <p:txBody>
          <a:bodyPr/>
          <a:lstStyle/>
          <a:p>
            <a:pPr algn="ctr"/>
            <a:r>
              <a:rPr lang="en-US"/>
              <a:t>Startap və sahibkarlıq arasındakı fərq nədir?</a:t>
            </a:r>
            <a:endParaRPr lang="en-AZ"/>
          </a:p>
        </p:txBody>
      </p:sp>
      <p:sp>
        <p:nvSpPr>
          <p:cNvPr id="3" name="Content Placeholder 2">
            <a:extLst>
              <a:ext uri="{FF2B5EF4-FFF2-40B4-BE49-F238E27FC236}">
                <a16:creationId xmlns:a16="http://schemas.microsoft.com/office/drawing/2014/main" id="{EC9305EF-4360-9949-9F5F-D4B1C6C25272}"/>
              </a:ext>
            </a:extLst>
          </p:cNvPr>
          <p:cNvSpPr>
            <a:spLocks noGrp="1"/>
          </p:cNvSpPr>
          <p:nvPr>
            <p:ph idx="1"/>
          </p:nvPr>
        </p:nvSpPr>
        <p:spPr>
          <a:xfrm>
            <a:off x="3869268" y="864108"/>
            <a:ext cx="4696663" cy="5120640"/>
          </a:xfrm>
        </p:spPr>
        <p:txBody>
          <a:bodyPr>
            <a:normAutofit/>
          </a:bodyPr>
          <a:lstStyle/>
          <a:p>
            <a:pPr marL="0" indent="0">
              <a:lnSpc>
                <a:spcPct val="150000"/>
              </a:lnSpc>
              <a:spcBef>
                <a:spcPts val="0"/>
              </a:spcBef>
              <a:buClr>
                <a:schemeClr val="dk1"/>
              </a:buClr>
              <a:buSzPts val="2000"/>
              <a:buNone/>
            </a:pPr>
            <a:r>
              <a:rPr lang="en-US" sz="1600" b="0" i="0" u="none" strike="noStrike" cap="none">
                <a:solidFill>
                  <a:schemeClr val="tx1"/>
                </a:solidFill>
                <a:ea typeface="Times New Roman"/>
                <a:cs typeface="Times New Roman"/>
                <a:sym typeface="Times New Roman"/>
              </a:rPr>
              <a:t>Bir təşəbbüskarın bir başlanğıc qurucusundan fərqləndirən nədir? Hər iki şəxs bir şirkətə investisiya yatırırlar, ancaq birinin digərindən daha çox məsuliyyəti olacaqdır. </a:t>
            </a:r>
            <a:endParaRPr lang="en-US" sz="1800">
              <a:solidFill>
                <a:schemeClr val="tx1"/>
              </a:solidFill>
            </a:endParaRPr>
          </a:p>
          <a:p>
            <a:pPr marL="0" marR="0" lvl="0" indent="0" algn="l" rtl="0">
              <a:lnSpc>
                <a:spcPct val="150000"/>
              </a:lnSpc>
              <a:spcBef>
                <a:spcPts val="0"/>
              </a:spcBef>
              <a:spcAft>
                <a:spcPts val="0"/>
              </a:spcAft>
              <a:buClr>
                <a:schemeClr val="dk1"/>
              </a:buClr>
              <a:buSzPts val="2000"/>
              <a:buFont typeface="Libre Franklin"/>
              <a:buNone/>
            </a:pPr>
            <a:endParaRPr lang="en-US" sz="1600">
              <a:solidFill>
                <a:schemeClr val="tx1"/>
              </a:solidFill>
            </a:endParaRPr>
          </a:p>
        </p:txBody>
      </p:sp>
      <p:pic>
        <p:nvPicPr>
          <p:cNvPr id="2050" name="Picture 2" descr="Startup Background Images - Free Download on Freepik">
            <a:extLst>
              <a:ext uri="{FF2B5EF4-FFF2-40B4-BE49-F238E27FC236}">
                <a16:creationId xmlns:a16="http://schemas.microsoft.com/office/drawing/2014/main" id="{5B189077-E6DC-D743-8199-602A446D7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599" y="4631260"/>
            <a:ext cx="3165803" cy="186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75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4D2C-0E85-5E4A-9793-646F4E68D877}"/>
              </a:ext>
            </a:extLst>
          </p:cNvPr>
          <p:cNvSpPr>
            <a:spLocks noGrp="1"/>
          </p:cNvSpPr>
          <p:nvPr>
            <p:ph type="title"/>
          </p:nvPr>
        </p:nvSpPr>
        <p:spPr/>
        <p:txBody>
          <a:bodyPr/>
          <a:lstStyle/>
          <a:p>
            <a:pPr algn="ctr"/>
            <a:r>
              <a:rPr lang="en-US" sz="3600" b="1" i="0" u="none" strike="noStrike" cap="none">
                <a:solidFill>
                  <a:srgbClr val="FEFEFE"/>
                </a:solidFill>
                <a:ea typeface="Arial Black"/>
                <a:cs typeface="Arial Black"/>
                <a:sym typeface="Arial Black"/>
              </a:rPr>
              <a:t>Sahibkar kimdir?</a:t>
            </a:r>
            <a:endParaRPr lang="en-AZ"/>
          </a:p>
        </p:txBody>
      </p:sp>
      <p:sp>
        <p:nvSpPr>
          <p:cNvPr id="3" name="Content Placeholder 2">
            <a:extLst>
              <a:ext uri="{FF2B5EF4-FFF2-40B4-BE49-F238E27FC236}">
                <a16:creationId xmlns:a16="http://schemas.microsoft.com/office/drawing/2014/main" id="{EC9305EF-4360-9949-9F5F-D4B1C6C25272}"/>
              </a:ext>
            </a:extLst>
          </p:cNvPr>
          <p:cNvSpPr>
            <a:spLocks noGrp="1"/>
          </p:cNvSpPr>
          <p:nvPr>
            <p:ph idx="1"/>
          </p:nvPr>
        </p:nvSpPr>
        <p:spPr>
          <a:xfrm>
            <a:off x="3869268" y="864108"/>
            <a:ext cx="6630566" cy="5120640"/>
          </a:xfrm>
        </p:spPr>
        <p:txBody>
          <a:bodyPr>
            <a:normAutofit/>
          </a:bodyPr>
          <a:lstStyle/>
          <a:p>
            <a:pPr marL="273050" marR="0" lvl="0" indent="-273050" algn="l" rtl="0">
              <a:lnSpc>
                <a:spcPct val="150000"/>
              </a:lnSpc>
              <a:spcBef>
                <a:spcPts val="0"/>
              </a:spcBef>
              <a:spcAft>
                <a:spcPts val="0"/>
              </a:spcAft>
              <a:buClr>
                <a:srgbClr val="ACC2C9"/>
              </a:buClr>
              <a:buSzPts val="2400"/>
              <a:buFont typeface="Arial"/>
              <a:buChar char="•"/>
            </a:pPr>
            <a:r>
              <a:rPr lang="en-US" sz="1600" b="0" i="0" u="none" strike="noStrike" cap="none">
                <a:solidFill>
                  <a:schemeClr val="tx1"/>
                </a:solidFill>
                <a:ea typeface="Times New Roman"/>
                <a:cs typeface="Times New Roman"/>
                <a:sym typeface="Times New Roman"/>
              </a:rPr>
              <a:t>Sahibkar, iş imkanlarını axtaran və bu müəssisələrin gəlirli olmasının yollarını yaradan bir fərddir. Sahibkarlar çox vaxt şirkətlərdən pul qazanmağa daha çox diqqət etdikləri üçün şirkətləri idarə etmək kimi böyük vəzifələr olmadan sərmayə qoyurlar. </a:t>
            </a:r>
            <a:endParaRPr lang="en-US" sz="2000">
              <a:solidFill>
                <a:schemeClr val="tx1"/>
              </a:solidFill>
            </a:endParaRPr>
          </a:p>
        </p:txBody>
      </p:sp>
      <p:pic>
        <p:nvPicPr>
          <p:cNvPr id="7" name="Google Shape;330;p22">
            <a:extLst>
              <a:ext uri="{FF2B5EF4-FFF2-40B4-BE49-F238E27FC236}">
                <a16:creationId xmlns:a16="http://schemas.microsoft.com/office/drawing/2014/main" id="{75BE87F5-5994-8841-8D7B-54CA6641DBBB}"/>
              </a:ext>
            </a:extLst>
          </p:cNvPr>
          <p:cNvPicPr preferRelativeResize="0">
            <a:picLocks/>
          </p:cNvPicPr>
          <p:nvPr/>
        </p:nvPicPr>
        <p:blipFill rotWithShape="1">
          <a:blip r:embed="rId2">
            <a:alphaModFix/>
          </a:blip>
          <a:srcRect/>
          <a:stretch/>
        </p:blipFill>
        <p:spPr>
          <a:xfrm>
            <a:off x="7924800" y="4372302"/>
            <a:ext cx="3809999" cy="2171097"/>
          </a:xfrm>
          <a:prstGeom prst="rect">
            <a:avLst/>
          </a:prstGeom>
          <a:noFill/>
          <a:ln>
            <a:noFill/>
          </a:ln>
        </p:spPr>
      </p:pic>
    </p:spTree>
    <p:extLst>
      <p:ext uri="{BB962C8B-B14F-4D97-AF65-F5344CB8AC3E}">
        <p14:creationId xmlns:p14="http://schemas.microsoft.com/office/powerpoint/2010/main" val="254260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4D2C-0E85-5E4A-9793-646F4E68D877}"/>
              </a:ext>
            </a:extLst>
          </p:cNvPr>
          <p:cNvSpPr>
            <a:spLocks noGrp="1"/>
          </p:cNvSpPr>
          <p:nvPr>
            <p:ph type="title"/>
          </p:nvPr>
        </p:nvSpPr>
        <p:spPr/>
        <p:txBody>
          <a:bodyPr/>
          <a:lstStyle/>
          <a:p>
            <a:pPr algn="ctr"/>
            <a:r>
              <a:rPr lang="en-US" sz="3600" b="1" i="0" u="none" strike="noStrike" cap="none">
                <a:solidFill>
                  <a:srgbClr val="FEFEFE"/>
                </a:solidFill>
                <a:ea typeface="Arial Black"/>
                <a:cs typeface="Arial Black"/>
                <a:sym typeface="Arial Black"/>
              </a:rPr>
              <a:t>Bir startapçı kimdir?</a:t>
            </a:r>
            <a:endParaRPr lang="en-AZ"/>
          </a:p>
        </p:txBody>
      </p:sp>
      <p:sp>
        <p:nvSpPr>
          <p:cNvPr id="3" name="Content Placeholder 2">
            <a:extLst>
              <a:ext uri="{FF2B5EF4-FFF2-40B4-BE49-F238E27FC236}">
                <a16:creationId xmlns:a16="http://schemas.microsoft.com/office/drawing/2014/main" id="{EC9305EF-4360-9949-9F5F-D4B1C6C25272}"/>
              </a:ext>
            </a:extLst>
          </p:cNvPr>
          <p:cNvSpPr>
            <a:spLocks noGrp="1"/>
          </p:cNvSpPr>
          <p:nvPr>
            <p:ph idx="1"/>
          </p:nvPr>
        </p:nvSpPr>
        <p:spPr>
          <a:xfrm>
            <a:off x="3869268" y="864108"/>
            <a:ext cx="6630566" cy="5120640"/>
          </a:xfrm>
        </p:spPr>
        <p:txBody>
          <a:bodyPr>
            <a:normAutofit/>
          </a:bodyPr>
          <a:lstStyle/>
          <a:p>
            <a:pPr marL="273050" marR="0" lvl="0" indent="-273050" algn="l" rtl="0">
              <a:lnSpc>
                <a:spcPct val="150000"/>
              </a:lnSpc>
              <a:spcBef>
                <a:spcPts val="0"/>
              </a:spcBef>
              <a:spcAft>
                <a:spcPts val="0"/>
              </a:spcAft>
              <a:buClr>
                <a:srgbClr val="ACC2C9"/>
              </a:buClr>
              <a:buSzPts val="2400"/>
              <a:buFont typeface="Arial"/>
              <a:buChar char="•"/>
            </a:pPr>
            <a:r>
              <a:rPr lang="en-US" sz="1600" b="0" i="0" u="none" strike="noStrike" cap="none">
                <a:solidFill>
                  <a:schemeClr val="tx1"/>
                </a:solidFill>
                <a:ea typeface="Times New Roman"/>
                <a:cs typeface="Times New Roman"/>
                <a:sym typeface="Times New Roman"/>
              </a:rPr>
              <a:t>Bir başlanğıc qurucusu, bir başlanğıc şirkəti tapdıqları üçün sahibkarlardan fərqlidir. Nə vaxtsa uğurlu olacaq bir iş yaradırlar. Sahibkarla bənzər səslənsələr də, məqsədləri fərqlidir. Bir təşəbbüskardan fərqli olaraq, bir başlanğıc qurucusu böyük bir maliyyə səbəbi yoxdur. Dünyanı dəyişdirmək üçün bir məhsul və ya bir xidmət yaradırlar. </a:t>
            </a:r>
            <a:endParaRPr lang="en-US" sz="2000">
              <a:solidFill>
                <a:schemeClr val="tx1"/>
              </a:solidFill>
            </a:endParaRPr>
          </a:p>
        </p:txBody>
      </p:sp>
      <p:pic>
        <p:nvPicPr>
          <p:cNvPr id="5" name="Google Shape;338;p23">
            <a:extLst>
              <a:ext uri="{FF2B5EF4-FFF2-40B4-BE49-F238E27FC236}">
                <a16:creationId xmlns:a16="http://schemas.microsoft.com/office/drawing/2014/main" id="{123A1797-BF5F-B04E-A164-E0A825D6DF63}"/>
              </a:ext>
            </a:extLst>
          </p:cNvPr>
          <p:cNvPicPr preferRelativeResize="0">
            <a:picLocks/>
          </p:cNvPicPr>
          <p:nvPr/>
        </p:nvPicPr>
        <p:blipFill rotWithShape="1">
          <a:blip r:embed="rId2">
            <a:alphaModFix/>
          </a:blip>
          <a:srcRect/>
          <a:stretch/>
        </p:blipFill>
        <p:spPr>
          <a:xfrm>
            <a:off x="8145517" y="4719144"/>
            <a:ext cx="3263462" cy="1722354"/>
          </a:xfrm>
          <a:prstGeom prst="rect">
            <a:avLst/>
          </a:prstGeom>
          <a:noFill/>
          <a:ln>
            <a:noFill/>
          </a:ln>
        </p:spPr>
      </p:pic>
    </p:spTree>
    <p:extLst>
      <p:ext uri="{BB962C8B-B14F-4D97-AF65-F5344CB8AC3E}">
        <p14:creationId xmlns:p14="http://schemas.microsoft.com/office/powerpoint/2010/main" val="3902935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4D2C-0E85-5E4A-9793-646F4E68D877}"/>
              </a:ext>
            </a:extLst>
          </p:cNvPr>
          <p:cNvSpPr>
            <a:spLocks noGrp="1"/>
          </p:cNvSpPr>
          <p:nvPr>
            <p:ph type="title"/>
          </p:nvPr>
        </p:nvSpPr>
        <p:spPr/>
        <p:txBody>
          <a:bodyPr/>
          <a:lstStyle/>
          <a:p>
            <a:pPr algn="ctr"/>
            <a:r>
              <a:rPr lang="en-US" sz="3600" b="1" i="0" u="none" strike="noStrike" cap="none">
                <a:solidFill>
                  <a:srgbClr val="FEFEFE"/>
                </a:solidFill>
                <a:latin typeface="+mn-lt"/>
                <a:ea typeface="Open Sans"/>
                <a:cs typeface="Open Sans"/>
                <a:sym typeface="Open Sans"/>
              </a:rPr>
              <a:t>Məqsədlərdəki fərqlər</a:t>
            </a:r>
            <a:endParaRPr lang="en-AZ">
              <a:latin typeface="+mn-lt"/>
            </a:endParaRPr>
          </a:p>
        </p:txBody>
      </p:sp>
      <p:sp>
        <p:nvSpPr>
          <p:cNvPr id="3" name="Content Placeholder 2">
            <a:extLst>
              <a:ext uri="{FF2B5EF4-FFF2-40B4-BE49-F238E27FC236}">
                <a16:creationId xmlns:a16="http://schemas.microsoft.com/office/drawing/2014/main" id="{EC9305EF-4360-9949-9F5F-D4B1C6C25272}"/>
              </a:ext>
            </a:extLst>
          </p:cNvPr>
          <p:cNvSpPr>
            <a:spLocks noGrp="1"/>
          </p:cNvSpPr>
          <p:nvPr>
            <p:ph idx="1"/>
          </p:nvPr>
        </p:nvSpPr>
        <p:spPr>
          <a:xfrm>
            <a:off x="3963861" y="1123837"/>
            <a:ext cx="7345270" cy="5120640"/>
          </a:xfrm>
        </p:spPr>
        <p:txBody>
          <a:bodyPr>
            <a:normAutofit/>
          </a:bodyPr>
          <a:lstStyle/>
          <a:p>
            <a:pPr marL="273050" marR="0" lvl="0" indent="-273050" algn="l" rtl="0">
              <a:lnSpc>
                <a:spcPct val="150000"/>
              </a:lnSpc>
              <a:spcBef>
                <a:spcPts val="0"/>
              </a:spcBef>
              <a:spcAft>
                <a:spcPts val="0"/>
              </a:spcAft>
              <a:buClr>
                <a:srgbClr val="ACC2C9"/>
              </a:buClr>
              <a:buSzPts val="2400"/>
              <a:buFont typeface="Arial"/>
              <a:buChar char="•"/>
            </a:pPr>
            <a:r>
              <a:rPr lang="en-US" sz="1600" b="0" i="0" u="none" strike="noStrike" cap="none">
                <a:solidFill>
                  <a:schemeClr val="tx1"/>
                </a:solidFill>
                <a:ea typeface="Times New Roman"/>
                <a:cs typeface="Times New Roman"/>
                <a:sym typeface="Times New Roman"/>
              </a:rPr>
              <a:t>İntizamınız və çox işləmək bacarığınız yoxdursa, müvəffəq olmaq üçün mübarizə apardığınızı tapa bilərsiniz. Sahibkarlıqla bir məhsul yaratmaq və bunun üçün ödəniş etmək vacibdir. Başlanğıc qurucular gələcəkdə daha böyük mənfəət əldə etmək istədikləri üçün ilk növbədə satış prosesi barədə tez-tez narahat olmayırlar. Çölə çıxırlar və daha böyük investorlara yaxınlaşırlar və işlərini tanımağa yönəldirlər. İşinizin xüsusiyyətindən asılı olaraq, hər satış olmadan onlayn uğurlu ola bilərsiniz. Sosial mediadan və digər saytlardan populyar olmaq üçün istifadə etmək, işinizin böyük bir şirkət və ya investor üçün dəyərli olmasına kömək edə bilər və bu işi satın alma mövzusunda sizə müraciət edəcəklər.</a:t>
            </a:r>
            <a:endParaRPr lang="en-US" sz="1800">
              <a:solidFill>
                <a:schemeClr val="tx1"/>
              </a:solidFill>
            </a:endParaRPr>
          </a:p>
        </p:txBody>
      </p:sp>
    </p:spTree>
    <p:extLst>
      <p:ext uri="{BB962C8B-B14F-4D97-AF65-F5344CB8AC3E}">
        <p14:creationId xmlns:p14="http://schemas.microsoft.com/office/powerpoint/2010/main" val="428942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4D2C-0E85-5E4A-9793-646F4E68D877}"/>
              </a:ext>
            </a:extLst>
          </p:cNvPr>
          <p:cNvSpPr>
            <a:spLocks noGrp="1"/>
          </p:cNvSpPr>
          <p:nvPr>
            <p:ph type="title"/>
          </p:nvPr>
        </p:nvSpPr>
        <p:spPr/>
        <p:txBody>
          <a:bodyPr/>
          <a:lstStyle/>
          <a:p>
            <a:pPr algn="ctr"/>
            <a:r>
              <a:rPr lang="en-US" sz="3600" b="1" i="0" u="none" strike="noStrike" cap="none">
                <a:solidFill>
                  <a:srgbClr val="FEFEFE"/>
                </a:solidFill>
                <a:latin typeface="+mn-lt"/>
                <a:ea typeface="Open Sans"/>
                <a:cs typeface="Open Sans"/>
                <a:sym typeface="Open Sans"/>
              </a:rPr>
              <a:t>Hansı ən yaxşısıdır?</a:t>
            </a:r>
            <a:endParaRPr lang="en-AZ">
              <a:latin typeface="+mn-lt"/>
            </a:endParaRPr>
          </a:p>
        </p:txBody>
      </p:sp>
      <p:sp>
        <p:nvSpPr>
          <p:cNvPr id="3" name="Content Placeholder 2">
            <a:extLst>
              <a:ext uri="{FF2B5EF4-FFF2-40B4-BE49-F238E27FC236}">
                <a16:creationId xmlns:a16="http://schemas.microsoft.com/office/drawing/2014/main" id="{EC9305EF-4360-9949-9F5F-D4B1C6C25272}"/>
              </a:ext>
            </a:extLst>
          </p:cNvPr>
          <p:cNvSpPr>
            <a:spLocks noGrp="1"/>
          </p:cNvSpPr>
          <p:nvPr>
            <p:ph idx="1"/>
          </p:nvPr>
        </p:nvSpPr>
        <p:spPr>
          <a:xfrm>
            <a:off x="3963861" y="1123837"/>
            <a:ext cx="7345270" cy="5120640"/>
          </a:xfrm>
        </p:spPr>
        <p:txBody>
          <a:bodyPr>
            <a:normAutofit/>
          </a:bodyPr>
          <a:lstStyle/>
          <a:p>
            <a:pPr marL="273050" marR="0" lvl="0" indent="-273050" algn="l" rtl="0">
              <a:lnSpc>
                <a:spcPct val="150000"/>
              </a:lnSpc>
              <a:spcBef>
                <a:spcPts val="0"/>
              </a:spcBef>
              <a:spcAft>
                <a:spcPts val="0"/>
              </a:spcAft>
              <a:buClr>
                <a:srgbClr val="ACC2C9"/>
              </a:buClr>
              <a:buSzPts val="2800"/>
              <a:buFont typeface="Arial"/>
              <a:buChar char="•"/>
            </a:pPr>
            <a:r>
              <a:rPr lang="en-US" sz="1600" b="0" i="0" u="none" strike="noStrike" cap="none">
                <a:solidFill>
                  <a:schemeClr val="tx1"/>
                </a:solidFill>
                <a:latin typeface="Times New Roman"/>
                <a:ea typeface="Times New Roman"/>
                <a:cs typeface="Times New Roman"/>
                <a:sym typeface="Times New Roman"/>
              </a:rPr>
              <a:t>Hər iki sahənin də müsbət və mənfi tərəfləri var. Satışlar gəlmirsə, bir təşəbbüskar özünü tez bir zamanda puldan çıxara bilər. Satış üçün məhsul istehsalına başlamaq üçün avadanlıq, işçi və digər insanlara pul yatırması lazım olduğu üçün ilk il və ya daha uzun müddətə maliyyə dəstəyinə sahib olmaları lazımdır. Bəzi təşəbbüskarlar yalnız şirkətlərini ayaqda saxlamaq üçün həftədə 80 saatdan yuxarı işləyəcəklər</a:t>
            </a:r>
            <a:endParaRPr lang="en-US" sz="1800">
              <a:solidFill>
                <a:schemeClr val="tx1"/>
              </a:solidFill>
            </a:endParaRPr>
          </a:p>
        </p:txBody>
      </p:sp>
    </p:spTree>
    <p:extLst>
      <p:ext uri="{BB962C8B-B14F-4D97-AF65-F5344CB8AC3E}">
        <p14:creationId xmlns:p14="http://schemas.microsoft.com/office/powerpoint/2010/main" val="2266823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4D2C-0E85-5E4A-9793-646F4E68D877}"/>
              </a:ext>
            </a:extLst>
          </p:cNvPr>
          <p:cNvSpPr>
            <a:spLocks noGrp="1"/>
          </p:cNvSpPr>
          <p:nvPr>
            <p:ph type="title"/>
          </p:nvPr>
        </p:nvSpPr>
        <p:spPr/>
        <p:txBody>
          <a:bodyPr/>
          <a:lstStyle/>
          <a:p>
            <a:pPr algn="ctr"/>
            <a:r>
              <a:rPr lang="en-US" sz="3600" b="1" i="0" u="none" strike="noStrike" cap="none">
                <a:solidFill>
                  <a:srgbClr val="FEFEFE"/>
                </a:solidFill>
                <a:latin typeface="+mn-lt"/>
                <a:ea typeface="Open Sans"/>
                <a:cs typeface="Open Sans"/>
                <a:sym typeface="Open Sans"/>
              </a:rPr>
              <a:t>Startap həyat dövrü</a:t>
            </a:r>
            <a:endParaRPr lang="en-AZ">
              <a:latin typeface="+mn-lt"/>
            </a:endParaRPr>
          </a:p>
        </p:txBody>
      </p:sp>
      <p:sp>
        <p:nvSpPr>
          <p:cNvPr id="3" name="Content Placeholder 2">
            <a:extLst>
              <a:ext uri="{FF2B5EF4-FFF2-40B4-BE49-F238E27FC236}">
                <a16:creationId xmlns:a16="http://schemas.microsoft.com/office/drawing/2014/main" id="{EC9305EF-4360-9949-9F5F-D4B1C6C25272}"/>
              </a:ext>
            </a:extLst>
          </p:cNvPr>
          <p:cNvSpPr>
            <a:spLocks noGrp="1"/>
          </p:cNvSpPr>
          <p:nvPr>
            <p:ph idx="1"/>
          </p:nvPr>
        </p:nvSpPr>
        <p:spPr>
          <a:xfrm>
            <a:off x="3963861" y="1123837"/>
            <a:ext cx="7345270" cy="5120640"/>
          </a:xfrm>
        </p:spPr>
        <p:txBody>
          <a:bodyPr>
            <a:normAutofit/>
          </a:bodyPr>
          <a:lstStyle/>
          <a:p>
            <a:pPr marL="273050" marR="0" lvl="0" indent="-273050" algn="l" rtl="0">
              <a:lnSpc>
                <a:spcPct val="150000"/>
              </a:lnSpc>
              <a:spcBef>
                <a:spcPts val="0"/>
              </a:spcBef>
              <a:spcAft>
                <a:spcPts val="0"/>
              </a:spcAft>
              <a:buClr>
                <a:srgbClr val="ACC2C9"/>
              </a:buClr>
              <a:buSzPts val="2800"/>
              <a:buFont typeface="Arial"/>
              <a:buChar char="•"/>
            </a:pPr>
            <a:r>
              <a:rPr lang="en-US" sz="1800">
                <a:solidFill>
                  <a:schemeClr val="tx1"/>
                </a:solidFill>
              </a:rPr>
              <a:t>Həyat dövrü, ideyadan başlayaraq onun tam geri qaytarılması ilə bitən startapın inkişafı mərhələlərini təsvir edən bir yoldur. Bütün iş kompleksi ciddi şəkildə müəyyən bir ardıcıllıqla aparılır, lakin mərhələlərin sayı və onların müddəti fərqli ola bilər. Başlanğıc dörd-səkkiz mərhələdən ibarətdir.</a:t>
            </a:r>
          </a:p>
        </p:txBody>
      </p:sp>
    </p:spTree>
    <p:extLst>
      <p:ext uri="{BB962C8B-B14F-4D97-AF65-F5344CB8AC3E}">
        <p14:creationId xmlns:p14="http://schemas.microsoft.com/office/powerpoint/2010/main" val="5831288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132</TotalTime>
  <Words>2206</Words>
  <Application>Microsoft Macintosh PowerPoint</Application>
  <PresentationFormat>Widescreen</PresentationFormat>
  <Paragraphs>105</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Corbel</vt:lpstr>
      <vt:lpstr>Libre Franklin</vt:lpstr>
      <vt:lpstr>Nunito Sans</vt:lpstr>
      <vt:lpstr>Rockwell</vt:lpstr>
      <vt:lpstr>Times New Roman</vt:lpstr>
      <vt:lpstr>Twentieth Century</vt:lpstr>
      <vt:lpstr>Wingdings 2</vt:lpstr>
      <vt:lpstr>Frame</vt:lpstr>
      <vt:lpstr>Startap nədir?  Startap ekosistemindən faydalanmaq imkanları </vt:lpstr>
      <vt:lpstr>Startap nədir?</vt:lpstr>
      <vt:lpstr>Tarixi</vt:lpstr>
      <vt:lpstr>Startap və sahibkarlıq arasındakı fərq nədir?</vt:lpstr>
      <vt:lpstr>Sahibkar kimdir?</vt:lpstr>
      <vt:lpstr>Bir startapçı kimdir?</vt:lpstr>
      <vt:lpstr>Məqsədlərdəki fərqlər</vt:lpstr>
      <vt:lpstr>Hansı ən yaxşısıdır?</vt:lpstr>
      <vt:lpstr>Startap həyat dövrü</vt:lpstr>
      <vt:lpstr>Startap həyat dövrü</vt:lpstr>
      <vt:lpstr>Startapların hansı növləri var ?</vt:lpstr>
      <vt:lpstr>Müştəri inkişafı</vt:lpstr>
      <vt:lpstr>Müştəri inkişafı</vt:lpstr>
      <vt:lpstr>Maliyyələşmə </vt:lpstr>
      <vt:lpstr>Maliyyələşmə</vt:lpstr>
      <vt:lpstr> İNNOVASİYA NƏDİR?</vt:lpstr>
      <vt:lpstr> İNNOVASİYA NƏDİR?</vt:lpstr>
      <vt:lpstr> İNNOVASİYANIN NÖVLƏRİ</vt:lpstr>
      <vt:lpstr> İNNOVASİYANIN NÖVLƏRİ</vt:lpstr>
      <vt:lpstr> İNNOVASİYANIN NÖVLƏRİ</vt:lpstr>
      <vt:lpstr>Ekosistem </vt:lpstr>
      <vt:lpstr>Ekosistem </vt:lpstr>
      <vt:lpstr>Ekosistem </vt:lpstr>
      <vt:lpstr>Ekosistem </vt:lpstr>
      <vt:lpstr>Nəticə </vt:lpstr>
      <vt:lpstr>Suallar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Startap nədir?  Startap ekosistemindən faydalanmaq imkanları </dc:title>
  <dc:creator>ismayilov elgiz</dc:creator>
  <cp:lastModifiedBy>ismayilov elgiz</cp:lastModifiedBy>
  <cp:revision>6</cp:revision>
  <dcterms:created xsi:type="dcterms:W3CDTF">2023-05-02T19:22:33Z</dcterms:created>
  <dcterms:modified xsi:type="dcterms:W3CDTF">2023-05-12T09:43:35Z</dcterms:modified>
</cp:coreProperties>
</file>