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0"/>
  </p:notesMasterIdLst>
  <p:handoutMasterIdLst>
    <p:handoutMasterId r:id="rId31"/>
  </p:handoutMasterIdLst>
  <p:sldIdLst>
    <p:sldId id="256" r:id="rId3"/>
    <p:sldId id="257" r:id="rId4"/>
    <p:sldId id="260" r:id="rId5"/>
    <p:sldId id="261" r:id="rId6"/>
    <p:sldId id="262" r:id="rId7"/>
    <p:sldId id="259" r:id="rId8"/>
    <p:sldId id="281"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4" r:id="rId27"/>
    <p:sldId id="283" r:id="rId28"/>
    <p:sldId id="280" r:id="rId29"/>
  </p:sldIdLst>
  <p:sldSz cx="9144000" cy="6858000" type="screen4x3"/>
  <p:notesSz cx="6858000" cy="9144000"/>
  <p:defaultTextStyle>
    <a:defPPr>
      <a:defRPr lang="ru-RU"/>
    </a:defPPr>
    <a:lvl1pPr algn="l" rtl="0" fontAlgn="base">
      <a:spcBef>
        <a:spcPct val="0"/>
      </a:spcBef>
      <a:spcAft>
        <a:spcPct val="0"/>
      </a:spcAft>
      <a:defRPr sz="3600" kern="1200">
        <a:solidFill>
          <a:schemeClr val="tx2"/>
        </a:solidFill>
        <a:latin typeface="Futura LT Book" pitchFamily="2" charset="0"/>
        <a:ea typeface="굴림" charset="-127"/>
        <a:cs typeface="+mn-cs"/>
      </a:defRPr>
    </a:lvl1pPr>
    <a:lvl2pPr marL="457200" algn="l" rtl="0" fontAlgn="base">
      <a:spcBef>
        <a:spcPct val="0"/>
      </a:spcBef>
      <a:spcAft>
        <a:spcPct val="0"/>
      </a:spcAft>
      <a:defRPr sz="3600" kern="1200">
        <a:solidFill>
          <a:schemeClr val="tx2"/>
        </a:solidFill>
        <a:latin typeface="Futura LT Book" pitchFamily="2" charset="0"/>
        <a:ea typeface="굴림" charset="-127"/>
        <a:cs typeface="+mn-cs"/>
      </a:defRPr>
    </a:lvl2pPr>
    <a:lvl3pPr marL="914400" algn="l" rtl="0" fontAlgn="base">
      <a:spcBef>
        <a:spcPct val="0"/>
      </a:spcBef>
      <a:spcAft>
        <a:spcPct val="0"/>
      </a:spcAft>
      <a:defRPr sz="3600" kern="1200">
        <a:solidFill>
          <a:schemeClr val="tx2"/>
        </a:solidFill>
        <a:latin typeface="Futura LT Book" pitchFamily="2" charset="0"/>
        <a:ea typeface="굴림" charset="-127"/>
        <a:cs typeface="+mn-cs"/>
      </a:defRPr>
    </a:lvl3pPr>
    <a:lvl4pPr marL="1371600" algn="l" rtl="0" fontAlgn="base">
      <a:spcBef>
        <a:spcPct val="0"/>
      </a:spcBef>
      <a:spcAft>
        <a:spcPct val="0"/>
      </a:spcAft>
      <a:defRPr sz="3600" kern="1200">
        <a:solidFill>
          <a:schemeClr val="tx2"/>
        </a:solidFill>
        <a:latin typeface="Futura LT Book" pitchFamily="2" charset="0"/>
        <a:ea typeface="굴림" charset="-127"/>
        <a:cs typeface="+mn-cs"/>
      </a:defRPr>
    </a:lvl4pPr>
    <a:lvl5pPr marL="1828800" algn="l" rtl="0" fontAlgn="base">
      <a:spcBef>
        <a:spcPct val="0"/>
      </a:spcBef>
      <a:spcAft>
        <a:spcPct val="0"/>
      </a:spcAft>
      <a:defRPr sz="3600" kern="1200">
        <a:solidFill>
          <a:schemeClr val="tx2"/>
        </a:solidFill>
        <a:latin typeface="Futura LT Book" pitchFamily="2" charset="0"/>
        <a:ea typeface="굴림" charset="-127"/>
        <a:cs typeface="+mn-cs"/>
      </a:defRPr>
    </a:lvl5pPr>
    <a:lvl6pPr marL="2286000" algn="l" defTabSz="914400" rtl="0" eaLnBrk="1" latinLnBrk="0" hangingPunct="1">
      <a:defRPr sz="3600" kern="1200">
        <a:solidFill>
          <a:schemeClr val="tx2"/>
        </a:solidFill>
        <a:latin typeface="Futura LT Book" pitchFamily="2" charset="0"/>
        <a:ea typeface="굴림" charset="-127"/>
        <a:cs typeface="+mn-cs"/>
      </a:defRPr>
    </a:lvl6pPr>
    <a:lvl7pPr marL="2743200" algn="l" defTabSz="914400" rtl="0" eaLnBrk="1" latinLnBrk="0" hangingPunct="1">
      <a:defRPr sz="3600" kern="1200">
        <a:solidFill>
          <a:schemeClr val="tx2"/>
        </a:solidFill>
        <a:latin typeface="Futura LT Book" pitchFamily="2" charset="0"/>
        <a:ea typeface="굴림" charset="-127"/>
        <a:cs typeface="+mn-cs"/>
      </a:defRPr>
    </a:lvl7pPr>
    <a:lvl8pPr marL="3200400" algn="l" defTabSz="914400" rtl="0" eaLnBrk="1" latinLnBrk="0" hangingPunct="1">
      <a:defRPr sz="3600" kern="1200">
        <a:solidFill>
          <a:schemeClr val="tx2"/>
        </a:solidFill>
        <a:latin typeface="Futura LT Book" pitchFamily="2" charset="0"/>
        <a:ea typeface="굴림" charset="-127"/>
        <a:cs typeface="+mn-cs"/>
      </a:defRPr>
    </a:lvl8pPr>
    <a:lvl9pPr marL="3657600" algn="l" defTabSz="914400" rtl="0" eaLnBrk="1" latinLnBrk="0" hangingPunct="1">
      <a:defRPr sz="3600" kern="1200">
        <a:solidFill>
          <a:schemeClr val="tx2"/>
        </a:solidFill>
        <a:latin typeface="Futura LT Book" pitchFamily="2" charset="0"/>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C1E0"/>
    <a:srgbClr val="5D8223"/>
    <a:srgbClr val="397B0D"/>
    <a:srgbClr val="000000"/>
    <a:srgbClr val="00499F"/>
    <a:srgbClr val="1B00FE"/>
    <a:srgbClr val="66666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4648" autoAdjust="0"/>
  </p:normalViewPr>
  <p:slideViewPr>
    <p:cSldViewPr>
      <p:cViewPr>
        <p:scale>
          <a:sx n="89" d="100"/>
          <a:sy n="89" d="100"/>
        </p:scale>
        <p:origin x="-148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895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722658D-23E9-4B63-8866-71CB68A365C7}" type="slidenum">
              <a:rPr lang="ru-RU"/>
              <a:pPr/>
              <a:t>‹#›</a:t>
            </a:fld>
            <a:endParaRPr lang="ru-RU"/>
          </a:p>
        </p:txBody>
      </p:sp>
    </p:spTree>
    <p:extLst>
      <p:ext uri="{BB962C8B-B14F-4D97-AF65-F5344CB8AC3E}">
        <p14:creationId xmlns:p14="http://schemas.microsoft.com/office/powerpoint/2010/main" val="16528884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16013" y="4797425"/>
            <a:ext cx="6911975" cy="1008063"/>
          </a:xfrm>
          <a:effectLst>
            <a:outerShdw dist="17961" dir="2700000" algn="ctr" rotWithShape="0">
              <a:schemeClr val="bg2"/>
            </a:outerShdw>
          </a:effectLst>
        </p:spPr>
        <p:txBody>
          <a:bodyPr/>
          <a:lstStyle>
            <a:lvl1pPr algn="ctr">
              <a:defRPr/>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1114425" y="5878513"/>
            <a:ext cx="6911975" cy="647700"/>
          </a:xfrm>
          <a:effectLst>
            <a:outerShdw dist="17961" dir="2700000" algn="ctr" rotWithShape="0">
              <a:schemeClr val="bg2"/>
            </a:outerShdw>
          </a:effectLst>
        </p:spPr>
        <p:txBody>
          <a:bodyPr/>
          <a:lstStyle>
            <a:lvl1pPr marL="0" indent="0" algn="ctr">
              <a:buFontTx/>
              <a:buNone/>
              <a:defRPr>
                <a:solidFill>
                  <a:schemeClr val="tx2"/>
                </a:solidFill>
                <a:latin typeface="Futura LT Book" pitchFamily="2" charset="0"/>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215E5BA-0B48-4540-B237-963AFB35AF02}" type="slidenum">
              <a:rPr lang="en-GB"/>
              <a:pPr/>
              <a:t>‹#›</a:t>
            </a:fld>
            <a:endParaRPr lang="en-GB"/>
          </a:p>
        </p:txBody>
      </p:sp>
    </p:spTree>
    <p:extLst>
      <p:ext uri="{BB962C8B-B14F-4D97-AF65-F5344CB8AC3E}">
        <p14:creationId xmlns:p14="http://schemas.microsoft.com/office/powerpoint/2010/main" val="54820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333375"/>
            <a:ext cx="205105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333375"/>
            <a:ext cx="6003925"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B23D307-FA1E-4480-B49F-63C8FF7EF1CE}" type="slidenum">
              <a:rPr lang="en-GB"/>
              <a:pPr/>
              <a:t>‹#›</a:t>
            </a:fld>
            <a:endParaRPr lang="en-GB"/>
          </a:p>
        </p:txBody>
      </p:sp>
    </p:spTree>
    <p:extLst>
      <p:ext uri="{BB962C8B-B14F-4D97-AF65-F5344CB8AC3E}">
        <p14:creationId xmlns:p14="http://schemas.microsoft.com/office/powerpoint/2010/main" val="75881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B78F879A-07A9-40AD-8364-2217AD757AFF}" type="slidenum">
              <a:rPr lang="ru-RU"/>
              <a:pPr/>
              <a:t>‹#›</a:t>
            </a:fld>
            <a:endParaRPr lang="ru-RU"/>
          </a:p>
        </p:txBody>
      </p:sp>
    </p:spTree>
    <p:extLst>
      <p:ext uri="{BB962C8B-B14F-4D97-AF65-F5344CB8AC3E}">
        <p14:creationId xmlns:p14="http://schemas.microsoft.com/office/powerpoint/2010/main" val="69086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B17A5D8-025B-467C-AE32-7E278917A04D}" type="slidenum">
              <a:rPr lang="ru-RU"/>
              <a:pPr/>
              <a:t>‹#›</a:t>
            </a:fld>
            <a:endParaRPr lang="ru-RU"/>
          </a:p>
        </p:txBody>
      </p:sp>
    </p:spTree>
    <p:extLst>
      <p:ext uri="{BB962C8B-B14F-4D97-AF65-F5344CB8AC3E}">
        <p14:creationId xmlns:p14="http://schemas.microsoft.com/office/powerpoint/2010/main" val="886031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194B4DB6-F308-4C99-85BF-30D90E658C3D}" type="slidenum">
              <a:rPr lang="ru-RU"/>
              <a:pPr/>
              <a:t>‹#›</a:t>
            </a:fld>
            <a:endParaRPr lang="ru-RU"/>
          </a:p>
        </p:txBody>
      </p:sp>
    </p:spTree>
    <p:extLst>
      <p:ext uri="{BB962C8B-B14F-4D97-AF65-F5344CB8AC3E}">
        <p14:creationId xmlns:p14="http://schemas.microsoft.com/office/powerpoint/2010/main" val="95368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CFBA902D-6BBE-4018-B4F3-9956A2F416FB}" type="slidenum">
              <a:rPr lang="ru-RU"/>
              <a:pPr/>
              <a:t>‹#›</a:t>
            </a:fld>
            <a:endParaRPr lang="ru-RU"/>
          </a:p>
        </p:txBody>
      </p:sp>
    </p:spTree>
    <p:extLst>
      <p:ext uri="{BB962C8B-B14F-4D97-AF65-F5344CB8AC3E}">
        <p14:creationId xmlns:p14="http://schemas.microsoft.com/office/powerpoint/2010/main" val="401775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8692B17D-232B-4124-8B39-B603B009C143}" type="slidenum">
              <a:rPr lang="ru-RU"/>
              <a:pPr/>
              <a:t>‹#›</a:t>
            </a:fld>
            <a:endParaRPr lang="ru-RU"/>
          </a:p>
        </p:txBody>
      </p:sp>
    </p:spTree>
    <p:extLst>
      <p:ext uri="{BB962C8B-B14F-4D97-AF65-F5344CB8AC3E}">
        <p14:creationId xmlns:p14="http://schemas.microsoft.com/office/powerpoint/2010/main" val="22954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F68C12C0-2B0A-410F-BFCC-F005C8F70039}" type="slidenum">
              <a:rPr lang="ru-RU"/>
              <a:pPr/>
              <a:t>‹#›</a:t>
            </a:fld>
            <a:endParaRPr lang="ru-RU"/>
          </a:p>
        </p:txBody>
      </p:sp>
    </p:spTree>
    <p:extLst>
      <p:ext uri="{BB962C8B-B14F-4D97-AF65-F5344CB8AC3E}">
        <p14:creationId xmlns:p14="http://schemas.microsoft.com/office/powerpoint/2010/main" val="3935652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1BDC9F49-BA4E-4D95-8292-746BD2D76039}" type="slidenum">
              <a:rPr lang="ru-RU"/>
              <a:pPr/>
              <a:t>‹#›</a:t>
            </a:fld>
            <a:endParaRPr lang="ru-RU"/>
          </a:p>
        </p:txBody>
      </p:sp>
    </p:spTree>
    <p:extLst>
      <p:ext uri="{BB962C8B-B14F-4D97-AF65-F5344CB8AC3E}">
        <p14:creationId xmlns:p14="http://schemas.microsoft.com/office/powerpoint/2010/main" val="2414781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86D43608-050A-44D1-809D-20392A52497B}" type="slidenum">
              <a:rPr lang="ru-RU"/>
              <a:pPr/>
              <a:t>‹#›</a:t>
            </a:fld>
            <a:endParaRPr lang="ru-RU"/>
          </a:p>
        </p:txBody>
      </p:sp>
    </p:spTree>
    <p:extLst>
      <p:ext uri="{BB962C8B-B14F-4D97-AF65-F5344CB8AC3E}">
        <p14:creationId xmlns:p14="http://schemas.microsoft.com/office/powerpoint/2010/main" val="298492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02C5511-5F94-4D54-8851-DDF854C9B98F}" type="slidenum">
              <a:rPr lang="en-GB"/>
              <a:pPr/>
              <a:t>‹#›</a:t>
            </a:fld>
            <a:endParaRPr lang="en-GB"/>
          </a:p>
        </p:txBody>
      </p:sp>
    </p:spTree>
    <p:extLst>
      <p:ext uri="{BB962C8B-B14F-4D97-AF65-F5344CB8AC3E}">
        <p14:creationId xmlns:p14="http://schemas.microsoft.com/office/powerpoint/2010/main" val="2020004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C24AF256-6537-4DF1-BCD8-71B2FF414C73}" type="slidenum">
              <a:rPr lang="ru-RU"/>
              <a:pPr/>
              <a:t>‹#›</a:t>
            </a:fld>
            <a:endParaRPr lang="ru-RU"/>
          </a:p>
        </p:txBody>
      </p:sp>
    </p:spTree>
    <p:extLst>
      <p:ext uri="{BB962C8B-B14F-4D97-AF65-F5344CB8AC3E}">
        <p14:creationId xmlns:p14="http://schemas.microsoft.com/office/powerpoint/2010/main" val="2245933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C2A36E53-C6B9-4B32-B8B1-6474D669F14A}" type="slidenum">
              <a:rPr lang="ru-RU"/>
              <a:pPr/>
              <a:t>‹#›</a:t>
            </a:fld>
            <a:endParaRPr lang="ru-RU"/>
          </a:p>
        </p:txBody>
      </p:sp>
    </p:spTree>
    <p:extLst>
      <p:ext uri="{BB962C8B-B14F-4D97-AF65-F5344CB8AC3E}">
        <p14:creationId xmlns:p14="http://schemas.microsoft.com/office/powerpoint/2010/main" val="1142944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EBA406B-3EAF-4EA1-8DB9-BFD3AE473592}" type="slidenum">
              <a:rPr lang="ru-RU"/>
              <a:pPr/>
              <a:t>‹#›</a:t>
            </a:fld>
            <a:endParaRPr lang="ru-RU"/>
          </a:p>
        </p:txBody>
      </p:sp>
    </p:spTree>
    <p:extLst>
      <p:ext uri="{BB962C8B-B14F-4D97-AF65-F5344CB8AC3E}">
        <p14:creationId xmlns:p14="http://schemas.microsoft.com/office/powerpoint/2010/main" val="256402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60E23FD-B8CF-4802-8B8D-301E7800DAE1}" type="slidenum">
              <a:rPr lang="en-GB"/>
              <a:pPr/>
              <a:t>‹#›</a:t>
            </a:fld>
            <a:endParaRPr lang="en-GB"/>
          </a:p>
        </p:txBody>
      </p:sp>
    </p:spTree>
    <p:extLst>
      <p:ext uri="{BB962C8B-B14F-4D97-AF65-F5344CB8AC3E}">
        <p14:creationId xmlns:p14="http://schemas.microsoft.com/office/powerpoint/2010/main" val="147386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844675"/>
            <a:ext cx="4027487"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44675"/>
            <a:ext cx="4027488"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BF5C3EC-565E-4F62-B8CC-B2B540E30504}" type="slidenum">
              <a:rPr lang="en-GB"/>
              <a:pPr/>
              <a:t>‹#›</a:t>
            </a:fld>
            <a:endParaRPr lang="en-GB"/>
          </a:p>
        </p:txBody>
      </p:sp>
    </p:spTree>
    <p:extLst>
      <p:ext uri="{BB962C8B-B14F-4D97-AF65-F5344CB8AC3E}">
        <p14:creationId xmlns:p14="http://schemas.microsoft.com/office/powerpoint/2010/main" val="165078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32F91A5C-B577-40D2-A8F3-A2ED37506576}" type="slidenum">
              <a:rPr lang="en-GB"/>
              <a:pPr/>
              <a:t>‹#›</a:t>
            </a:fld>
            <a:endParaRPr lang="en-GB"/>
          </a:p>
        </p:txBody>
      </p:sp>
    </p:spTree>
    <p:extLst>
      <p:ext uri="{BB962C8B-B14F-4D97-AF65-F5344CB8AC3E}">
        <p14:creationId xmlns:p14="http://schemas.microsoft.com/office/powerpoint/2010/main" val="335899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D154D252-46D6-4FF7-8108-A5B4D56CE27F}" type="slidenum">
              <a:rPr lang="en-GB"/>
              <a:pPr/>
              <a:t>‹#›</a:t>
            </a:fld>
            <a:endParaRPr lang="en-GB"/>
          </a:p>
        </p:txBody>
      </p:sp>
    </p:spTree>
    <p:extLst>
      <p:ext uri="{BB962C8B-B14F-4D97-AF65-F5344CB8AC3E}">
        <p14:creationId xmlns:p14="http://schemas.microsoft.com/office/powerpoint/2010/main" val="81358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51BA340E-B112-4E73-8612-D167043C42FB}" type="slidenum">
              <a:rPr lang="en-GB"/>
              <a:pPr/>
              <a:t>‹#›</a:t>
            </a:fld>
            <a:endParaRPr lang="en-GB"/>
          </a:p>
        </p:txBody>
      </p:sp>
    </p:spTree>
    <p:extLst>
      <p:ext uri="{BB962C8B-B14F-4D97-AF65-F5344CB8AC3E}">
        <p14:creationId xmlns:p14="http://schemas.microsoft.com/office/powerpoint/2010/main" val="142466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F30E8EE-4775-4317-B1D3-35568F68FBC7}" type="slidenum">
              <a:rPr lang="en-GB"/>
              <a:pPr/>
              <a:t>‹#›</a:t>
            </a:fld>
            <a:endParaRPr lang="en-GB"/>
          </a:p>
        </p:txBody>
      </p:sp>
    </p:spTree>
    <p:extLst>
      <p:ext uri="{BB962C8B-B14F-4D97-AF65-F5344CB8AC3E}">
        <p14:creationId xmlns:p14="http://schemas.microsoft.com/office/powerpoint/2010/main" val="205551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476EC31-4242-4321-A266-42AFB4583764}" type="slidenum">
              <a:rPr lang="en-GB"/>
              <a:pPr/>
              <a:t>‹#›</a:t>
            </a:fld>
            <a:endParaRPr lang="en-GB"/>
          </a:p>
        </p:txBody>
      </p:sp>
    </p:spTree>
    <p:extLst>
      <p:ext uri="{BB962C8B-B14F-4D97-AF65-F5344CB8AC3E}">
        <p14:creationId xmlns:p14="http://schemas.microsoft.com/office/powerpoint/2010/main" val="423037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9975" y="333375"/>
            <a:ext cx="63357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468313" y="1844675"/>
            <a:ext cx="8207375"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en-GB"/>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en-GB"/>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08B6FB49-EFDC-432A-8C61-211753B659AE}"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utura LT Book" pitchFamily="2" charset="0"/>
          <a:ea typeface="굴림" charset="-127"/>
        </a:defRPr>
      </a:lvl2pPr>
      <a:lvl3pPr algn="l" rtl="0" eaLnBrk="1" fontAlgn="base" hangingPunct="1">
        <a:spcBef>
          <a:spcPct val="0"/>
        </a:spcBef>
        <a:spcAft>
          <a:spcPct val="0"/>
        </a:spcAft>
        <a:defRPr sz="3600">
          <a:solidFill>
            <a:schemeClr val="tx2"/>
          </a:solidFill>
          <a:latin typeface="Futura LT Book" pitchFamily="2" charset="0"/>
          <a:ea typeface="굴림" charset="-127"/>
        </a:defRPr>
      </a:lvl3pPr>
      <a:lvl4pPr algn="l" rtl="0" eaLnBrk="1" fontAlgn="base" hangingPunct="1">
        <a:spcBef>
          <a:spcPct val="0"/>
        </a:spcBef>
        <a:spcAft>
          <a:spcPct val="0"/>
        </a:spcAft>
        <a:defRPr sz="3600">
          <a:solidFill>
            <a:schemeClr val="tx2"/>
          </a:solidFill>
          <a:latin typeface="Futura LT Book" pitchFamily="2" charset="0"/>
          <a:ea typeface="굴림" charset="-127"/>
        </a:defRPr>
      </a:lvl4pPr>
      <a:lvl5pPr algn="l" rtl="0" eaLnBrk="1" fontAlgn="base" hangingPunct="1">
        <a:spcBef>
          <a:spcPct val="0"/>
        </a:spcBef>
        <a:spcAft>
          <a:spcPct val="0"/>
        </a:spcAft>
        <a:defRPr sz="3600">
          <a:solidFill>
            <a:schemeClr val="tx2"/>
          </a:solidFill>
          <a:latin typeface="Futura LT Book" pitchFamily="2" charset="0"/>
          <a:ea typeface="굴림" charset="-127"/>
        </a:defRPr>
      </a:lvl5pPr>
      <a:lvl6pPr marL="457200" algn="l" rtl="0" eaLnBrk="1" fontAlgn="base" hangingPunct="1">
        <a:spcBef>
          <a:spcPct val="0"/>
        </a:spcBef>
        <a:spcAft>
          <a:spcPct val="0"/>
        </a:spcAft>
        <a:defRPr sz="3600">
          <a:solidFill>
            <a:schemeClr val="tx2"/>
          </a:solidFill>
          <a:latin typeface="Futura LT Book" pitchFamily="2" charset="0"/>
          <a:ea typeface="굴림" charset="-127"/>
        </a:defRPr>
      </a:lvl6pPr>
      <a:lvl7pPr marL="914400" algn="l" rtl="0" eaLnBrk="1" fontAlgn="base" hangingPunct="1">
        <a:spcBef>
          <a:spcPct val="0"/>
        </a:spcBef>
        <a:spcAft>
          <a:spcPct val="0"/>
        </a:spcAft>
        <a:defRPr sz="3600">
          <a:solidFill>
            <a:schemeClr val="tx2"/>
          </a:solidFill>
          <a:latin typeface="Futura LT Book" pitchFamily="2" charset="0"/>
          <a:ea typeface="굴림" charset="-127"/>
        </a:defRPr>
      </a:lvl7pPr>
      <a:lvl8pPr marL="1371600" algn="l" rtl="0" eaLnBrk="1" fontAlgn="base" hangingPunct="1">
        <a:spcBef>
          <a:spcPct val="0"/>
        </a:spcBef>
        <a:spcAft>
          <a:spcPct val="0"/>
        </a:spcAft>
        <a:defRPr sz="3600">
          <a:solidFill>
            <a:schemeClr val="tx2"/>
          </a:solidFill>
          <a:latin typeface="Futura LT Book" pitchFamily="2" charset="0"/>
          <a:ea typeface="굴림" charset="-127"/>
        </a:defRPr>
      </a:lvl8pPr>
      <a:lvl9pPr marL="1828800" algn="l" rtl="0" eaLnBrk="1" fontAlgn="base" hangingPunct="1">
        <a:spcBef>
          <a:spcPct val="0"/>
        </a:spcBef>
        <a:spcAft>
          <a:spcPct val="0"/>
        </a:spcAft>
        <a:defRPr sz="3600">
          <a:solidFill>
            <a:schemeClr val="tx2"/>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p>
        </p:txBody>
      </p:sp>
      <p:sp>
        <p:nvSpPr>
          <p:cNvPr id="190469" name="Rectangle 5"/>
          <p:cNvSpPr>
            <a:spLocks noGrp="1" noChangeArrowheads="1"/>
          </p:cNvSpPr>
          <p:nvPr>
            <p:ph type="ftr" sz="quarter" idx="3"/>
          </p:nvPr>
        </p:nvSpPr>
        <p:spPr bwMode="auto">
          <a:xfrm>
            <a:off x="3124200" y="6381750"/>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p>
        </p:txBody>
      </p:sp>
      <p:sp>
        <p:nvSpPr>
          <p:cNvPr id="190470" name="Rectangle 6"/>
          <p:cNvSpPr>
            <a:spLocks noGrp="1" noChangeArrowheads="1"/>
          </p:cNvSpPr>
          <p:nvPr>
            <p:ph type="sldNum" sz="quarter" idx="4"/>
          </p:nvPr>
        </p:nvSpPr>
        <p:spPr bwMode="auto">
          <a:xfrm>
            <a:off x="6553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22DE9700-C96F-449D-BE35-EBF8DF638F8A}"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13"/>
          <p:cNvSpPr>
            <a:spLocks noGrp="1" noChangeArrowheads="1"/>
          </p:cNvSpPr>
          <p:nvPr>
            <p:ph type="subTitle" idx="1"/>
          </p:nvPr>
        </p:nvSpPr>
        <p:spPr>
          <a:xfrm>
            <a:off x="827584" y="4581128"/>
            <a:ext cx="7489825" cy="2017093"/>
          </a:xfrm>
          <a:effectLst/>
        </p:spPr>
        <p:txBody>
          <a:bodyPr/>
          <a:lstStyle/>
          <a:p>
            <a:pPr algn="l"/>
            <a:r>
              <a:rPr lang="az-Latn-AZ" noProof="1" smtClean="0">
                <a:solidFill>
                  <a:srgbClr val="0070C0"/>
                </a:solidFill>
                <a:latin typeface="Calibri" pitchFamily="34" charset="0"/>
                <a:ea typeface="Calibri" pitchFamily="34" charset="0"/>
                <a:cs typeface="Calibri" pitchFamily="34" charset="0"/>
              </a:rPr>
              <a:t>Mövzunu hazırladı: Ayaz Dərgahlı, Kamran Qasımov, Elgiz İsmayılov və Kənan Hüseynli</a:t>
            </a:r>
          </a:p>
          <a:p>
            <a:pPr algn="l"/>
            <a:r>
              <a:rPr lang="az-Latn-AZ" noProof="1" smtClean="0">
                <a:solidFill>
                  <a:srgbClr val="0070C0"/>
                </a:solidFill>
                <a:latin typeface="Calibri" pitchFamily="34" charset="0"/>
                <a:ea typeface="Calibri" pitchFamily="34" charset="0"/>
                <a:cs typeface="Calibri" pitchFamily="34" charset="0"/>
              </a:rPr>
              <a:t>Fənni tədris edən: Bəxtiyar Nəsibov</a:t>
            </a:r>
          </a:p>
          <a:p>
            <a:pPr algn="l"/>
            <a:r>
              <a:rPr lang="az-Latn-AZ" noProof="1" smtClean="0">
                <a:solidFill>
                  <a:srgbClr val="0070C0"/>
                </a:solidFill>
                <a:latin typeface="Calibri" pitchFamily="34" charset="0"/>
                <a:ea typeface="Calibri" pitchFamily="34" charset="0"/>
                <a:cs typeface="Calibri" pitchFamily="34" charset="0"/>
              </a:rPr>
              <a:t>Fənn: Müasir informasiya sistemlərinin analizi və modelləşmə</a:t>
            </a:r>
          </a:p>
          <a:p>
            <a:pPr algn="l"/>
            <a:r>
              <a:rPr lang="az-Latn-AZ" noProof="1" smtClean="0">
                <a:solidFill>
                  <a:srgbClr val="0070C0"/>
                </a:solidFill>
                <a:latin typeface="Calibri" pitchFamily="34" charset="0"/>
                <a:ea typeface="Calibri" pitchFamily="34" charset="0"/>
                <a:cs typeface="Calibri" pitchFamily="34" charset="0"/>
              </a:rPr>
              <a:t>Mövzu: Delivery App</a:t>
            </a:r>
            <a:endParaRPr lang="az-Latn-AZ" noProof="1">
              <a:solidFill>
                <a:srgbClr val="0070C0"/>
              </a:solidFill>
              <a:latin typeface="Calibri" pitchFamily="34"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980728"/>
            <a:ext cx="6778625" cy="5472608"/>
          </a:xfrm>
        </p:spPr>
        <p:txBody>
          <a:bodyPr/>
          <a:lstStyle/>
          <a:p>
            <a:pPr marL="0" indent="0">
              <a:buNone/>
            </a:pPr>
            <a:r>
              <a:rPr lang="en-US" sz="1600" noProof="1">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İstifadəçi və Sistem tələblərini aşağıda təqdim edirəm:</a:t>
            </a:r>
          </a:p>
          <a:p>
            <a:pPr marL="0" indent="0">
              <a:buNone/>
            </a:pPr>
            <a:r>
              <a:rPr lang="az-Latn-AZ" sz="1600" b="1" noProof="1" smtClean="0">
                <a:solidFill>
                  <a:srgbClr val="0070C0"/>
                </a:solidFill>
                <a:latin typeface="Calibri" pitchFamily="34" charset="0"/>
                <a:ea typeface="Calibri" pitchFamily="34" charset="0"/>
                <a:cs typeface="Calibri" pitchFamily="34" charset="0"/>
              </a:rPr>
              <a:t>İstifadəçi Tələbləri:</a:t>
            </a:r>
            <a:endParaRPr lang="en-US" sz="1600" b="1" noProof="1" smtClean="0">
              <a:solidFill>
                <a:srgbClr val="0070C0"/>
              </a:solidFill>
              <a:latin typeface="Calibri" pitchFamily="34" charset="0"/>
              <a:ea typeface="Calibri" pitchFamily="34" charset="0"/>
              <a:cs typeface="Calibri" pitchFamily="34" charset="0"/>
            </a:endParaRPr>
          </a:p>
          <a:p>
            <a:pPr marL="0" indent="0">
              <a:buNone/>
            </a:pPr>
            <a:endParaRPr lang="az-Latn-AZ" sz="1600" noProof="1" smtClean="0">
              <a:solidFill>
                <a:srgbClr val="0070C0"/>
              </a:solidFill>
              <a:latin typeface="Calibri" pitchFamily="34" charset="0"/>
              <a:ea typeface="Calibri" pitchFamily="34" charset="0"/>
              <a:cs typeface="Calibri" pitchFamily="34" charset="0"/>
            </a:endParaRPr>
          </a:p>
          <a:p>
            <a:pPr marL="0" indent="0">
              <a:buNone/>
            </a:pPr>
            <a:r>
              <a:rPr lang="az-Latn-AZ" sz="1600" noProof="1" smtClean="0">
                <a:solidFill>
                  <a:srgbClr val="0070C0"/>
                </a:solidFill>
                <a:latin typeface="Calibri" pitchFamily="34" charset="0"/>
                <a:ea typeface="Calibri" pitchFamily="34" charset="0"/>
                <a:cs typeface="Calibri" pitchFamily="34" charset="0"/>
              </a:rPr>
              <a:t>1</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Qeydiyyat və Giriş: </a:t>
            </a:r>
            <a:r>
              <a:rPr lang="az-Latn-AZ" sz="1600" noProof="1" smtClean="0">
                <a:solidFill>
                  <a:srgbClr val="0070C0"/>
                </a:solidFill>
                <a:latin typeface="Calibri" pitchFamily="34" charset="0"/>
                <a:ea typeface="Calibri" pitchFamily="34" charset="0"/>
                <a:cs typeface="Calibri" pitchFamily="34" charset="0"/>
              </a:rPr>
              <a:t>İstifadəçilərə platforma qeydiyyatdan keçmək və giriş etmək üçün asan və sürətli bir proses təmin edilməlidir.</a:t>
            </a:r>
          </a:p>
          <a:p>
            <a:pPr marL="0" indent="0">
              <a:buNone/>
            </a:pPr>
            <a:r>
              <a:rPr lang="az-Latn-AZ" sz="1600" noProof="1" smtClean="0">
                <a:solidFill>
                  <a:srgbClr val="0070C0"/>
                </a:solidFill>
                <a:latin typeface="Calibri" pitchFamily="34" charset="0"/>
                <a:ea typeface="Calibri" pitchFamily="34" charset="0"/>
                <a:cs typeface="Calibri" pitchFamily="34" charset="0"/>
              </a:rPr>
              <a:t>2</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Restoran Axtarışı: </a:t>
            </a:r>
            <a:r>
              <a:rPr lang="az-Latn-AZ" sz="1600" noProof="1" smtClean="0">
                <a:solidFill>
                  <a:srgbClr val="0070C0"/>
                </a:solidFill>
                <a:latin typeface="Calibri" pitchFamily="34" charset="0"/>
                <a:ea typeface="Calibri" pitchFamily="34" charset="0"/>
                <a:cs typeface="Calibri" pitchFamily="34" charset="0"/>
              </a:rPr>
              <a:t>İstifadəçilər, bölgələrə, restoran növünə və məhsul kateqoriyasına əsaslanan axtarış filtrləri vasitəsilə restoranları axtarmaq və seçmək istəyir.</a:t>
            </a:r>
          </a:p>
          <a:p>
            <a:pPr marL="0" indent="0">
              <a:buNone/>
            </a:pPr>
            <a:r>
              <a:rPr lang="az-Latn-AZ" sz="1600" noProof="1" smtClean="0">
                <a:solidFill>
                  <a:srgbClr val="0070C0"/>
                </a:solidFill>
                <a:latin typeface="Calibri" pitchFamily="34" charset="0"/>
                <a:ea typeface="Calibri" pitchFamily="34" charset="0"/>
                <a:cs typeface="Calibri" pitchFamily="34" charset="0"/>
              </a:rPr>
              <a:t>3</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Sifariş Verilməsi: </a:t>
            </a:r>
            <a:r>
              <a:rPr lang="az-Latn-AZ" sz="1600" noProof="1" smtClean="0">
                <a:solidFill>
                  <a:srgbClr val="0070C0"/>
                </a:solidFill>
                <a:latin typeface="Calibri" pitchFamily="34" charset="0"/>
                <a:ea typeface="Calibri" pitchFamily="34" charset="0"/>
                <a:cs typeface="Calibri" pitchFamily="34" charset="0"/>
              </a:rPr>
              <a:t>İstifadəçilərə platform üzərindən restoran menyularından asan və sürətli bir şəkildə sifariş vermək imkanı təqdim edilməlidir.</a:t>
            </a:r>
          </a:p>
          <a:p>
            <a:pPr marL="0" indent="0">
              <a:buNone/>
            </a:pPr>
            <a:r>
              <a:rPr lang="az-Latn-AZ" sz="1600" noProof="1" smtClean="0">
                <a:solidFill>
                  <a:srgbClr val="0070C0"/>
                </a:solidFill>
                <a:latin typeface="Calibri" pitchFamily="34" charset="0"/>
                <a:ea typeface="Calibri" pitchFamily="34" charset="0"/>
                <a:cs typeface="Calibri" pitchFamily="34" charset="0"/>
              </a:rPr>
              <a:t>4</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Sifarişlərin İzlənməsi: </a:t>
            </a:r>
            <a:r>
              <a:rPr lang="az-Latn-AZ" sz="1600" noProof="1" smtClean="0">
                <a:solidFill>
                  <a:srgbClr val="0070C0"/>
                </a:solidFill>
                <a:latin typeface="Calibri" pitchFamily="34" charset="0"/>
                <a:ea typeface="Calibri" pitchFamily="34" charset="0"/>
                <a:cs typeface="Calibri" pitchFamily="34" charset="0"/>
              </a:rPr>
              <a:t>İstifadəçilər sifarişlərinin hazırlanma və çatdırılma prosesini canlı şəkildə izləmək istəyir.</a:t>
            </a:r>
          </a:p>
          <a:p>
            <a:pPr marL="0" indent="0">
              <a:buNone/>
            </a:pPr>
            <a:r>
              <a:rPr lang="az-Latn-AZ" sz="1600" noProof="1" smtClean="0">
                <a:solidFill>
                  <a:srgbClr val="0070C0"/>
                </a:solidFill>
                <a:latin typeface="Calibri" pitchFamily="34" charset="0"/>
                <a:ea typeface="Calibri" pitchFamily="34" charset="0"/>
                <a:cs typeface="Calibri" pitchFamily="34" charset="0"/>
              </a:rPr>
              <a:t>5</a:t>
            </a:r>
            <a:r>
              <a:rPr lang="en-US" sz="1600" noProof="1">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Ödəniş Seçimləri: </a:t>
            </a:r>
            <a:r>
              <a:rPr lang="az-Latn-AZ" sz="1600" noProof="1" smtClean="0">
                <a:solidFill>
                  <a:srgbClr val="0070C0"/>
                </a:solidFill>
                <a:latin typeface="Calibri" pitchFamily="34" charset="0"/>
                <a:ea typeface="Calibri" pitchFamily="34" charset="0"/>
                <a:cs typeface="Calibri" pitchFamily="34" charset="0"/>
              </a:rPr>
              <a:t>İstifadəçilərə çeşitli ödəniş variantları təklif edilməlidir (kart, nağd, elektron ödəniş platformaları kimi).</a:t>
            </a:r>
          </a:p>
          <a:p>
            <a:pPr marL="0" indent="0">
              <a:buNone/>
            </a:pPr>
            <a:r>
              <a:rPr lang="az-Latn-AZ" sz="1600" noProof="1" smtClean="0">
                <a:solidFill>
                  <a:srgbClr val="0070C0"/>
                </a:solidFill>
                <a:latin typeface="Calibri" pitchFamily="34" charset="0"/>
                <a:ea typeface="Calibri" pitchFamily="34" charset="0"/>
                <a:cs typeface="Calibri" pitchFamily="34" charset="0"/>
              </a:rPr>
              <a:t>6</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Şəxsi Profil və Tərəfdaşlıq Programı:</a:t>
            </a:r>
            <a:r>
              <a:rPr lang="az-Latn-AZ" sz="1600" noProof="1" smtClean="0">
                <a:solidFill>
                  <a:srgbClr val="0070C0"/>
                </a:solidFill>
                <a:latin typeface="Calibri" pitchFamily="34" charset="0"/>
                <a:ea typeface="Calibri" pitchFamily="34" charset="0"/>
                <a:cs typeface="Calibri" pitchFamily="34" charset="0"/>
              </a:rPr>
              <a:t> İstifadəçilər şəxsi profilə daxil olaraq sifariş tarixçəsi, endirimlər və tərəfdaşlıq programı haqqında məlumatları idarə edə biləcək.</a:t>
            </a:r>
          </a:p>
          <a:p>
            <a:pPr marL="0" indent="0">
              <a:buNone/>
            </a:pPr>
            <a:r>
              <a:rPr lang="az-Latn-AZ" sz="1600" noProof="1" smtClean="0">
                <a:solidFill>
                  <a:srgbClr val="0070C0"/>
                </a:solidFill>
                <a:latin typeface="Calibri" pitchFamily="34" charset="0"/>
                <a:ea typeface="Calibri" pitchFamily="34" charset="0"/>
                <a:cs typeface="Calibri" pitchFamily="34" charset="0"/>
              </a:rPr>
              <a:t>7</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İstifadəçi Dəstəyi: </a:t>
            </a:r>
            <a:r>
              <a:rPr lang="az-Latn-AZ" sz="1600" noProof="1" smtClean="0">
                <a:solidFill>
                  <a:srgbClr val="0070C0"/>
                </a:solidFill>
                <a:latin typeface="Calibri" pitchFamily="34" charset="0"/>
                <a:ea typeface="Calibri" pitchFamily="34" charset="0"/>
                <a:cs typeface="Calibri" pitchFamily="34" charset="0"/>
              </a:rPr>
              <a:t>İstifadəçilərə sual və problemlərini həll etmək üçün əlaqə və dəstək kanalları təqdim edilməlidir.</a:t>
            </a:r>
            <a:endParaRPr lang="az-Latn-AZ" sz="16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10</a:t>
            </a:fld>
            <a:endParaRPr lang="ru-RU"/>
          </a:p>
        </p:txBody>
      </p:sp>
    </p:spTree>
    <p:extLst>
      <p:ext uri="{BB962C8B-B14F-4D97-AF65-F5344CB8AC3E}">
        <p14:creationId xmlns:p14="http://schemas.microsoft.com/office/powerpoint/2010/main" val="119710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04656"/>
          </a:xfrm>
        </p:spPr>
        <p:txBody>
          <a:bodyPr/>
          <a:lstStyle/>
          <a:p>
            <a:pPr marL="0" indent="0">
              <a:buNone/>
            </a:pPr>
            <a:r>
              <a:rPr lang="az-Latn-AZ" sz="1600" b="1" noProof="1" smtClean="0">
                <a:solidFill>
                  <a:srgbClr val="0070C0"/>
                </a:solidFill>
                <a:latin typeface="Calibri" pitchFamily="34" charset="0"/>
                <a:ea typeface="Calibri" pitchFamily="34" charset="0"/>
                <a:cs typeface="Calibri" pitchFamily="34" charset="0"/>
              </a:rPr>
              <a:t>Sistem Tələbləri</a:t>
            </a:r>
            <a:endParaRPr lang="az-Latn-AZ" sz="1600" noProof="1" smtClean="0">
              <a:solidFill>
                <a:srgbClr val="0070C0"/>
              </a:solidFill>
              <a:latin typeface="Calibri" pitchFamily="34" charset="0"/>
              <a:ea typeface="Calibri" pitchFamily="34" charset="0"/>
              <a:cs typeface="Calibri" pitchFamily="34" charset="0"/>
            </a:endParaRPr>
          </a:p>
          <a:p>
            <a:pPr marL="0" indent="0">
              <a:buNone/>
            </a:pPr>
            <a:r>
              <a:rPr lang="az-Latn-AZ" sz="1600" noProof="1" smtClean="0">
                <a:solidFill>
                  <a:srgbClr val="0070C0"/>
                </a:solidFill>
                <a:latin typeface="Calibri" pitchFamily="34" charset="0"/>
                <a:ea typeface="Calibri" pitchFamily="34" charset="0"/>
                <a:cs typeface="Calibri" pitchFamily="34" charset="0"/>
              </a:rPr>
              <a:t>1</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Bütün istifadəçilər qeydiyyat üçün tətbiqə şəxsi məlumatları daxil etməlidirlər və bütün məlumatlar saxlanılmalıdır.</a:t>
            </a:r>
          </a:p>
          <a:p>
            <a:pPr marL="0" indent="0">
              <a:buNone/>
            </a:pPr>
            <a:r>
              <a:rPr lang="az-Latn-AZ" sz="1600" noProof="1" smtClean="0">
                <a:solidFill>
                  <a:srgbClr val="0070C0"/>
                </a:solidFill>
                <a:latin typeface="Calibri" pitchFamily="34" charset="0"/>
                <a:ea typeface="Calibri" pitchFamily="34" charset="0"/>
                <a:cs typeface="Calibri" pitchFamily="34" charset="0"/>
              </a:rPr>
              <a:t>2</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İstifadəçilər tətbiqi ilk dəfə açdıqlarında telefon nömrəsini yazmalı və OTP kodunu əldə etməlidir.</a:t>
            </a:r>
          </a:p>
          <a:p>
            <a:pPr marL="0" indent="0">
              <a:buNone/>
            </a:pPr>
            <a:r>
              <a:rPr lang="az-Latn-AZ" sz="1600" noProof="1" smtClean="0">
                <a:solidFill>
                  <a:srgbClr val="0070C0"/>
                </a:solidFill>
                <a:latin typeface="Calibri" pitchFamily="34" charset="0"/>
                <a:ea typeface="Calibri" pitchFamily="34" charset="0"/>
                <a:cs typeface="Calibri" pitchFamily="34" charset="0"/>
              </a:rPr>
              <a:t>3</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Hər istifadəçi daxil olmaq üçün e-poçt və ya istifadəçi adı ilə birlikdə şifrəni daxil etməlidir.</a:t>
            </a:r>
          </a:p>
          <a:p>
            <a:pPr marL="0" indent="0">
              <a:buNone/>
            </a:pPr>
            <a:r>
              <a:rPr lang="az-Latn-AZ" sz="1600" noProof="1" smtClean="0">
                <a:solidFill>
                  <a:srgbClr val="0070C0"/>
                </a:solidFill>
                <a:latin typeface="Calibri" pitchFamily="34" charset="0"/>
                <a:ea typeface="Calibri" pitchFamily="34" charset="0"/>
                <a:cs typeface="Calibri" pitchFamily="34" charset="0"/>
              </a:rPr>
              <a:t>4</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İstifadəçilər profil məlumatlarını düzəldə bilər, lakin Müştərilər və Kuryerlər telefon nömrələrini düzəldə bilməz.</a:t>
            </a:r>
          </a:p>
          <a:p>
            <a:pPr marL="0" indent="0">
              <a:buNone/>
            </a:pPr>
            <a:r>
              <a:rPr lang="az-Latn-AZ" sz="1600" noProof="1" smtClean="0">
                <a:solidFill>
                  <a:srgbClr val="0070C0"/>
                </a:solidFill>
                <a:latin typeface="Calibri" pitchFamily="34" charset="0"/>
                <a:ea typeface="Calibri" pitchFamily="34" charset="0"/>
                <a:cs typeface="Calibri" pitchFamily="34" charset="0"/>
              </a:rPr>
              <a:t>5</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İstifadəçidən məkana giriş icazəsi tələb olunur və ya</a:t>
            </a: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çatdırılma ünvanını daxil etməlidir.</a:t>
            </a:r>
          </a:p>
          <a:p>
            <a:pPr marL="0" indent="0">
              <a:buNone/>
            </a:pPr>
            <a:r>
              <a:rPr lang="az-Latn-AZ" sz="1600" noProof="1" smtClean="0">
                <a:solidFill>
                  <a:srgbClr val="0070C0"/>
                </a:solidFill>
                <a:latin typeface="Calibri" pitchFamily="34" charset="0"/>
                <a:ea typeface="Calibri" pitchFamily="34" charset="0"/>
                <a:cs typeface="Calibri" pitchFamily="34" charset="0"/>
              </a:rPr>
              <a:t>6</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İstifadəçilər kart məlumatlarını əlavə edərək ödəmə edə bilər və ya "nağd ödə" seçimini seçə bilər.</a:t>
            </a:r>
          </a:p>
          <a:p>
            <a:pPr marL="0" indent="0">
              <a:buNone/>
            </a:pPr>
            <a:r>
              <a:rPr lang="az-Latn-AZ" sz="1600" noProof="1" smtClean="0">
                <a:solidFill>
                  <a:srgbClr val="0070C0"/>
                </a:solidFill>
                <a:latin typeface="Calibri" pitchFamily="34" charset="0"/>
                <a:ea typeface="Calibri" pitchFamily="34" charset="0"/>
                <a:cs typeface="Calibri" pitchFamily="34" charset="0"/>
              </a:rPr>
              <a:t>7</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Müştəri tərəfindən seçilən hər bir məhsul avtomatik olaraq səbətə əlavə olunmalıdır.</a:t>
            </a:r>
          </a:p>
          <a:p>
            <a:pPr marL="0" indent="0">
              <a:buNone/>
            </a:pPr>
            <a:r>
              <a:rPr lang="az-Latn-AZ" sz="1600" noProof="1" smtClean="0">
                <a:solidFill>
                  <a:srgbClr val="0070C0"/>
                </a:solidFill>
                <a:latin typeface="Calibri" pitchFamily="34" charset="0"/>
                <a:ea typeface="Calibri" pitchFamily="34" charset="0"/>
                <a:cs typeface="Calibri" pitchFamily="34" charset="0"/>
              </a:rPr>
              <a:t>8</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İstifadəçi sifarişi təsdiq etdikdə, sifariş mənim sifarişlərim ekranında göstərilməlidir və istifadəçi sifarişin və çatdırılmaçının statusunu və yerini izləyə bilər.</a:t>
            </a:r>
          </a:p>
          <a:p>
            <a:pPr marL="0" indent="0">
              <a:buNone/>
            </a:pPr>
            <a:r>
              <a:rPr lang="az-Latn-AZ" sz="1600" noProof="1" smtClean="0">
                <a:solidFill>
                  <a:srgbClr val="0070C0"/>
                </a:solidFill>
                <a:latin typeface="Calibri" pitchFamily="34" charset="0"/>
                <a:ea typeface="Calibri" pitchFamily="34" charset="0"/>
                <a:cs typeface="Calibri" pitchFamily="34" charset="0"/>
              </a:rPr>
              <a:t>9</a:t>
            </a:r>
            <a:r>
              <a:rPr lang="en-US" sz="1600" noProof="1" smtClean="0">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Status "problem" olduğu zaman, yalnız partner adminlə əlaqə yarandıqdan sonra görünə bilər. ----</a:t>
            </a:r>
          </a:p>
          <a:p>
            <a:pPr marL="0" indent="0">
              <a:buNone/>
            </a:pPr>
            <a:r>
              <a:rPr lang="az-Latn-AZ" sz="1600" noProof="1" smtClean="0">
                <a:solidFill>
                  <a:srgbClr val="0070C0"/>
                </a:solidFill>
                <a:latin typeface="Calibri" pitchFamily="34" charset="0"/>
                <a:ea typeface="Calibri" pitchFamily="34" charset="0"/>
                <a:cs typeface="Calibri" pitchFamily="34" charset="0"/>
              </a:rPr>
              <a:t>1</a:t>
            </a:r>
            <a:r>
              <a:rPr lang="en-US" sz="1600" noProof="1" smtClean="0">
                <a:solidFill>
                  <a:srgbClr val="0070C0"/>
                </a:solidFill>
                <a:latin typeface="Calibri" pitchFamily="34" charset="0"/>
                <a:ea typeface="Calibri" pitchFamily="34" charset="0"/>
                <a:cs typeface="Calibri" pitchFamily="34" charset="0"/>
              </a:rPr>
              <a:t>0</a:t>
            </a:r>
            <a:r>
              <a:rPr lang="en-US" sz="1600" noProof="1">
                <a:solidFill>
                  <a:srgbClr val="0070C0"/>
                </a:solidFill>
                <a:latin typeface="Calibri" pitchFamily="34" charset="0"/>
                <a:ea typeface="Calibri" pitchFamily="34" charset="0"/>
                <a:cs typeface="Calibri" pitchFamily="34" charset="0"/>
              </a:rPr>
              <a:t>)</a:t>
            </a:r>
            <a:r>
              <a:rPr lang="az-Latn-AZ" sz="1600" noProof="1" smtClean="0">
                <a:solidFill>
                  <a:srgbClr val="0070C0"/>
                </a:solidFill>
                <a:latin typeface="Calibri" pitchFamily="34" charset="0"/>
                <a:ea typeface="Calibri" pitchFamily="34" charset="0"/>
                <a:cs typeface="Calibri" pitchFamily="34" charset="0"/>
              </a:rPr>
              <a:t> Admin yeni istifadəçi yarada, düzəldə və ya silə bilər, lakin digər adminləri silə və düzəldə bilməz.</a:t>
            </a:r>
          </a:p>
        </p:txBody>
      </p:sp>
      <p:sp>
        <p:nvSpPr>
          <p:cNvPr id="4" name="Slide Number Placeholder 3"/>
          <p:cNvSpPr>
            <a:spLocks noGrp="1"/>
          </p:cNvSpPr>
          <p:nvPr>
            <p:ph type="sldNum" sz="quarter" idx="12"/>
          </p:nvPr>
        </p:nvSpPr>
        <p:spPr/>
        <p:txBody>
          <a:bodyPr/>
          <a:lstStyle/>
          <a:p>
            <a:fld id="{9B17A5D8-025B-467C-AE32-7E278917A04D}" type="slidenum">
              <a:rPr lang="ru-RU" smtClean="0"/>
              <a:pPr/>
              <a:t>11</a:t>
            </a:fld>
            <a:endParaRPr lang="ru-RU"/>
          </a:p>
        </p:txBody>
      </p:sp>
    </p:spTree>
    <p:extLst>
      <p:ext uri="{BB962C8B-B14F-4D97-AF65-F5344CB8AC3E}">
        <p14:creationId xmlns:p14="http://schemas.microsoft.com/office/powerpoint/2010/main" val="46746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04656"/>
          </a:xfrm>
        </p:spPr>
        <p:txBody>
          <a:bodyPr/>
          <a:lstStyle/>
          <a:p>
            <a:pPr marL="0" indent="0">
              <a:buNone/>
            </a:pPr>
            <a:r>
              <a:rPr lang="az-Latn-AZ" sz="1600" b="1" noProof="1" smtClean="0">
                <a:solidFill>
                  <a:srgbClr val="0070C0"/>
                </a:solidFill>
                <a:latin typeface="Calibri" pitchFamily="34" charset="0"/>
                <a:ea typeface="Calibri" pitchFamily="34" charset="0"/>
                <a:cs typeface="Calibri" pitchFamily="34" charset="0"/>
              </a:rPr>
              <a:t>Sistem Tələbləri</a:t>
            </a:r>
            <a:endParaRPr lang="en-US" sz="1600" b="1" noProof="1" smtClean="0">
              <a:solidFill>
                <a:srgbClr val="0070C0"/>
              </a:solidFill>
              <a:latin typeface="Calibri" pitchFamily="34" charset="0"/>
              <a:ea typeface="Calibri" pitchFamily="34" charset="0"/>
              <a:cs typeface="Calibri" pitchFamily="34" charset="0"/>
            </a:endParaRPr>
          </a:p>
          <a:p>
            <a:pPr marL="0" indent="0">
              <a:buNone/>
            </a:pPr>
            <a:endParaRPr lang="az-Latn-AZ" sz="1600" noProof="1" smtClean="0">
              <a:solidFill>
                <a:srgbClr val="0070C0"/>
              </a:solidFill>
              <a:latin typeface="Calibri" pitchFamily="34" charset="0"/>
              <a:ea typeface="Calibri" pitchFamily="34" charset="0"/>
              <a:cs typeface="Calibri" pitchFamily="34" charset="0"/>
            </a:endParaRPr>
          </a:p>
          <a:p>
            <a:pPr marL="0" indent="0">
              <a:buNone/>
            </a:pPr>
            <a:r>
              <a:rPr lang="az-Latn-AZ" sz="1600" dirty="0" smtClean="0">
                <a:solidFill>
                  <a:srgbClr val="0070C0"/>
                </a:solidFill>
                <a:latin typeface="Calibri" pitchFamily="34" charset="0"/>
                <a:ea typeface="Calibri" pitchFamily="34" charset="0"/>
                <a:cs typeface="Calibri" pitchFamily="34" charset="0"/>
              </a:rPr>
              <a:t>11</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Hər kuryer həftəlik iş qrafikini bazar günündən bazar gününə qədər sistemdə görməlidir.</a:t>
            </a:r>
          </a:p>
          <a:p>
            <a:pPr marL="0" indent="0">
              <a:buNone/>
            </a:pPr>
            <a:r>
              <a:rPr lang="az-Latn-AZ" sz="1600" dirty="0" smtClean="0">
                <a:solidFill>
                  <a:srgbClr val="0070C0"/>
                </a:solidFill>
                <a:latin typeface="Calibri" pitchFamily="34" charset="0"/>
                <a:ea typeface="Calibri" pitchFamily="34" charset="0"/>
                <a:cs typeface="Calibri" pitchFamily="34" charset="0"/>
              </a:rPr>
              <a:t>12</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Hər kuryer sifariş statusunu dəyişdirdikdə, məlumatlar partner və müştəri sisteminə dəyişdirilir.</a:t>
            </a:r>
          </a:p>
          <a:p>
            <a:pPr marL="0" indent="0">
              <a:buNone/>
            </a:pPr>
            <a:r>
              <a:rPr lang="az-Latn-AZ" sz="1600" dirty="0" smtClean="0">
                <a:solidFill>
                  <a:srgbClr val="0070C0"/>
                </a:solidFill>
                <a:latin typeface="Calibri" pitchFamily="34" charset="0"/>
                <a:ea typeface="Calibri" pitchFamily="34" charset="0"/>
                <a:cs typeface="Calibri" pitchFamily="34" charset="0"/>
              </a:rPr>
              <a:t>13</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Hər bir müştərə çatdırılan sifariş sistem tarixində saxlanılır.</a:t>
            </a:r>
          </a:p>
          <a:p>
            <a:pPr marL="0" indent="0">
              <a:buNone/>
            </a:pPr>
            <a:r>
              <a:rPr lang="az-Latn-AZ" sz="1600" dirty="0" smtClean="0">
                <a:solidFill>
                  <a:srgbClr val="0070C0"/>
                </a:solidFill>
                <a:latin typeface="Calibri" pitchFamily="34" charset="0"/>
                <a:ea typeface="Calibri" pitchFamily="34" charset="0"/>
                <a:cs typeface="Calibri" pitchFamily="34" charset="0"/>
              </a:rPr>
              <a:t>14</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Partner reytinqləri və müştərinin şərhi bütün istifadəçilər üçün görünür.</a:t>
            </a:r>
          </a:p>
          <a:p>
            <a:pPr marL="0" indent="0">
              <a:buNone/>
            </a:pPr>
            <a:r>
              <a:rPr lang="az-Latn-AZ" sz="1600" dirty="0" smtClean="0">
                <a:solidFill>
                  <a:srgbClr val="0070C0"/>
                </a:solidFill>
                <a:latin typeface="Calibri" pitchFamily="34" charset="0"/>
                <a:ea typeface="Calibri" pitchFamily="34" charset="0"/>
                <a:cs typeface="Calibri" pitchFamily="34" charset="0"/>
              </a:rPr>
              <a:t>15</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Partnyor proqramla korporativ fəaliyyətə başladıqdan sonra bütün tərəfdaşlar admin tərəfindən yaradılmış iş qrafikini əldə edirlər.</a:t>
            </a:r>
          </a:p>
          <a:p>
            <a:pPr marL="0" indent="0">
              <a:buNone/>
            </a:pPr>
            <a:r>
              <a:rPr lang="az-Latn-AZ" sz="1600" dirty="0" smtClean="0">
                <a:solidFill>
                  <a:srgbClr val="0070C0"/>
                </a:solidFill>
                <a:latin typeface="Calibri" pitchFamily="34" charset="0"/>
                <a:ea typeface="Calibri" pitchFamily="34" charset="0"/>
                <a:cs typeface="Calibri" pitchFamily="34" charset="0"/>
              </a:rPr>
              <a:t>1</a:t>
            </a:r>
            <a:r>
              <a:rPr lang="en-US" sz="1600" dirty="0" smtClean="0">
                <a:solidFill>
                  <a:srgbClr val="0070C0"/>
                </a:solidFill>
                <a:latin typeface="Calibri" pitchFamily="34" charset="0"/>
                <a:ea typeface="Calibri" pitchFamily="34" charset="0"/>
                <a:cs typeface="Calibri" pitchFamily="34" charset="0"/>
              </a:rPr>
              <a:t>6</a:t>
            </a:r>
            <a:r>
              <a:rPr lang="en-US" sz="1600" dirty="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Partnyorlar öz yeni məhsullarını sistemə əlavə edə bilərlər və məlumatlar “yeni” etiketi ilə “Məhsullar” ekranında göstərilməlidir.</a:t>
            </a:r>
          </a:p>
          <a:p>
            <a:pPr marL="0" indent="0">
              <a:buNone/>
            </a:pPr>
            <a:r>
              <a:rPr lang="az-Latn-AZ" sz="1600" dirty="0" smtClean="0">
                <a:solidFill>
                  <a:srgbClr val="0070C0"/>
                </a:solidFill>
                <a:latin typeface="Calibri" pitchFamily="34" charset="0"/>
                <a:ea typeface="Calibri" pitchFamily="34" charset="0"/>
                <a:cs typeface="Calibri" pitchFamily="34" charset="0"/>
              </a:rPr>
              <a:t>17</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Partnyor və kuryerin bütün trek statistikası admin sistemində göstərilir.</a:t>
            </a:r>
          </a:p>
          <a:p>
            <a:pPr marL="0" indent="0">
              <a:buNone/>
            </a:pPr>
            <a:r>
              <a:rPr lang="az-Latn-AZ" sz="1600" dirty="0" smtClean="0">
                <a:solidFill>
                  <a:srgbClr val="0070C0"/>
                </a:solidFill>
                <a:latin typeface="Calibri" pitchFamily="34" charset="0"/>
                <a:ea typeface="Calibri" pitchFamily="34" charset="0"/>
                <a:cs typeface="Calibri" pitchFamily="34" charset="0"/>
              </a:rPr>
              <a:t>18</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Sifariş “problem” statusunda olduqda admin bildiriş alır.</a:t>
            </a:r>
          </a:p>
          <a:p>
            <a:pPr marL="0" indent="0">
              <a:buNone/>
            </a:pPr>
            <a:r>
              <a:rPr lang="az-Latn-AZ" sz="1600" dirty="0" smtClean="0">
                <a:solidFill>
                  <a:srgbClr val="0070C0"/>
                </a:solidFill>
                <a:latin typeface="Calibri" pitchFamily="34" charset="0"/>
                <a:ea typeface="Calibri" pitchFamily="34" charset="0"/>
                <a:cs typeface="Calibri" pitchFamily="34" charset="0"/>
              </a:rPr>
              <a:t>19</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Müştəri sistemində partnyorların sırası reytinqlər üzrə sıralanır.</a:t>
            </a:r>
          </a:p>
          <a:p>
            <a:pPr marL="0" indent="0">
              <a:buNone/>
            </a:pPr>
            <a:r>
              <a:rPr lang="az-Latn-AZ" sz="1600" dirty="0" smtClean="0">
                <a:solidFill>
                  <a:srgbClr val="0070C0"/>
                </a:solidFill>
                <a:latin typeface="Calibri" pitchFamily="34" charset="0"/>
                <a:ea typeface="Calibri" pitchFamily="34" charset="0"/>
                <a:cs typeface="Calibri" pitchFamily="34" charset="0"/>
              </a:rPr>
              <a:t>20</a:t>
            </a:r>
            <a:r>
              <a:rPr lang="en-US" sz="1600" dirty="0" smtClean="0">
                <a:solidFill>
                  <a:srgbClr val="0070C0"/>
                </a:solidFill>
                <a:latin typeface="Calibri" pitchFamily="34" charset="0"/>
                <a:ea typeface="Calibri" pitchFamily="34" charset="0"/>
                <a:cs typeface="Calibri" pitchFamily="34" charset="0"/>
              </a:rPr>
              <a:t>)</a:t>
            </a:r>
            <a:r>
              <a:rPr lang="az-Latn-AZ" sz="1600" dirty="0" smtClean="0">
                <a:solidFill>
                  <a:srgbClr val="0070C0"/>
                </a:solidFill>
                <a:latin typeface="Calibri" pitchFamily="34" charset="0"/>
                <a:ea typeface="Calibri" pitchFamily="34" charset="0"/>
                <a:cs typeface="Calibri" pitchFamily="34" charset="0"/>
              </a:rPr>
              <a:t> Mağaza səhifəsində admin oradakı kateqoriyalar, altkateqoriyalar və məhsulların siyahısını görə bilir, admin isə yeni kateqoriya yarada bilir, yeni kateqoriya bütün istifadəçilər üçün görünür.</a:t>
            </a:r>
            <a:endParaRPr lang="az-Latn-AZ" sz="1600" dirty="0">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12</a:t>
            </a:fld>
            <a:endParaRPr lang="ru-RU"/>
          </a:p>
        </p:txBody>
      </p:sp>
    </p:spTree>
    <p:extLst>
      <p:ext uri="{BB962C8B-B14F-4D97-AF65-F5344CB8AC3E}">
        <p14:creationId xmlns:p14="http://schemas.microsoft.com/office/powerpoint/2010/main" val="238920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04656"/>
          </a:xfrm>
        </p:spPr>
        <p:txBody>
          <a:bodyPr/>
          <a:lstStyle/>
          <a:p>
            <a:pPr marL="0" indent="0">
              <a:buNone/>
            </a:pPr>
            <a:r>
              <a:rPr lang="az-Latn-AZ" sz="1600" b="1" dirty="0">
                <a:solidFill>
                  <a:srgbClr val="0070C0"/>
                </a:solidFill>
                <a:latin typeface="Calibri" pitchFamily="34" charset="0"/>
                <a:ea typeface="Calibri" pitchFamily="34" charset="0"/>
                <a:cs typeface="Calibri" pitchFamily="34" charset="0"/>
              </a:rPr>
              <a:t>Qeyri funksional</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Müəyyən Olmayan </a:t>
            </a:r>
            <a:r>
              <a:rPr lang="az-Latn-AZ" sz="1600" dirty="0" smtClean="0">
                <a:solidFill>
                  <a:srgbClr val="0070C0"/>
                </a:solidFill>
                <a:latin typeface="Calibri" pitchFamily="34" charset="0"/>
                <a:ea typeface="Calibri" pitchFamily="34" charset="0"/>
                <a:cs typeface="Calibri" pitchFamily="34" charset="0"/>
              </a:rPr>
              <a:t>Tələblər</a:t>
            </a:r>
            <a:endParaRPr lang="en-US" sz="1600" dirty="0" smtClean="0">
              <a:solidFill>
                <a:srgbClr val="0070C0"/>
              </a:solidFill>
              <a:latin typeface="Calibri" pitchFamily="34" charset="0"/>
              <a:ea typeface="Calibri" pitchFamily="34" charset="0"/>
              <a:cs typeface="Calibri" pitchFamily="34" charset="0"/>
            </a:endParaRPr>
          </a:p>
          <a:p>
            <a:pPr marL="0" indent="0">
              <a:buNone/>
            </a:pPr>
            <a:endParaRPr lang="az-Latn-AZ" sz="1600" noProof="1" smtClean="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1.1.1 Veb saytın interfeysi istifadəçi dostu və istifadəsi asan olmalıdır.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2.1.1 İstifadəçi mağaza haqqında şərh yazmaq qabiliyyətində olmalıdır.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2.1.2 İstifadəçi kuryer haqqında şərh yazmaq qabiliyyətində olmalıdır.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3.1.1 İstifadəçi kart məlumatları admin tərəfindən qorunmalıdır.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3.1.2 Tətbiq istifadəçiyə haker hücumlarından zəmanət verməlidir.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4.1.1 İstifadəçi mağaza reytinqini və keçmiş müştəri şərhlərini </a:t>
            </a:r>
            <a:r>
              <a:rPr lang="az-Latn-AZ" sz="1600" dirty="0" smtClean="0">
                <a:solidFill>
                  <a:srgbClr val="0070C0"/>
                </a:solidFill>
                <a:latin typeface="Calibri" pitchFamily="34" charset="0"/>
                <a:ea typeface="Calibri" pitchFamily="34" charset="0"/>
                <a:cs typeface="Calibri" pitchFamily="34" charset="0"/>
              </a:rPr>
              <a:t>görə</a:t>
            </a:r>
            <a:r>
              <a:rPr lang="en-US" sz="1600" dirty="0" smtClean="0">
                <a:solidFill>
                  <a:srgbClr val="0070C0"/>
                </a:solidFill>
                <a:latin typeface="Calibri" pitchFamily="34" charset="0"/>
                <a:ea typeface="Calibri" pitchFamily="34" charset="0"/>
                <a:cs typeface="Calibri" pitchFamily="34" charset="0"/>
              </a:rPr>
              <a:t> </a:t>
            </a:r>
            <a:r>
              <a:rPr lang="az-Latn-AZ" sz="1600" dirty="0" smtClean="0">
                <a:solidFill>
                  <a:srgbClr val="0070C0"/>
                </a:solidFill>
                <a:latin typeface="Calibri" pitchFamily="34" charset="0"/>
                <a:ea typeface="Calibri" pitchFamily="34" charset="0"/>
                <a:cs typeface="Calibri" pitchFamily="34" charset="0"/>
              </a:rPr>
              <a:t>bilməlidir</a:t>
            </a:r>
            <a:r>
              <a:rPr lang="az-Latn-AZ" sz="1600" dirty="0">
                <a:solidFill>
                  <a:srgbClr val="0070C0"/>
                </a:solidFill>
                <a:latin typeface="Calibri" pitchFamily="34" charset="0"/>
                <a:ea typeface="Calibri" pitchFamily="34" charset="0"/>
                <a:cs typeface="Calibri" pitchFamily="34" charset="0"/>
              </a:rPr>
              <a:t>.</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6.1.1 Mağaza müştərilərin keçmiş sifarişlərini görməlidir.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7.1.1 Tətbiq bütün Android 7+ və iOS 9+ telefonlarla uyğundur.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7.1.2 İdarə paneli Windows 7, 8 və 10 və MacOs dəstəklənir.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8.1.1 Admin 30 saniyədə müştəri tələblərinə cavab verməlidir.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8.1.2 Admin kuryerə sifariş tələbini 1 dəqiqədə göndərməlidir.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8.1.3 Partnyor mağaza sifarişi qablaşdırıb 20 dəqiqə ərzində kuryerə verməlidir</a:t>
            </a:r>
            <a:r>
              <a:rPr lang="az-Latn-AZ" sz="1600" dirty="0" smtClean="0">
                <a:solidFill>
                  <a:srgbClr val="0070C0"/>
                </a:solidFill>
                <a:latin typeface="Calibri" pitchFamily="34" charset="0"/>
                <a:ea typeface="Calibri" pitchFamily="34" charset="0"/>
                <a:cs typeface="Calibri" pitchFamily="34" charset="0"/>
              </a:rPr>
              <a:t>.</a:t>
            </a:r>
            <a:endParaRPr lang="en-US" sz="1600" dirty="0" smtClean="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8.1.4 Kuryer bağlamaları 30 dəqiqədə çatdırmalıdır.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9.1.1 Mağazanın ünvanı mağaza məlumatlarında görünməlidir.</a:t>
            </a:r>
          </a:p>
        </p:txBody>
      </p:sp>
      <p:sp>
        <p:nvSpPr>
          <p:cNvPr id="4" name="Slide Number Placeholder 3"/>
          <p:cNvSpPr>
            <a:spLocks noGrp="1"/>
          </p:cNvSpPr>
          <p:nvPr>
            <p:ph type="sldNum" sz="quarter" idx="12"/>
          </p:nvPr>
        </p:nvSpPr>
        <p:spPr/>
        <p:txBody>
          <a:bodyPr/>
          <a:lstStyle/>
          <a:p>
            <a:fld id="{9B17A5D8-025B-467C-AE32-7E278917A04D}" type="slidenum">
              <a:rPr lang="ru-RU" smtClean="0"/>
              <a:pPr/>
              <a:t>13</a:t>
            </a:fld>
            <a:endParaRPr lang="ru-RU"/>
          </a:p>
        </p:txBody>
      </p:sp>
    </p:spTree>
    <p:extLst>
      <p:ext uri="{BB962C8B-B14F-4D97-AF65-F5344CB8AC3E}">
        <p14:creationId xmlns:p14="http://schemas.microsoft.com/office/powerpoint/2010/main" val="195974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04656"/>
          </a:xfrm>
        </p:spPr>
        <p:txBody>
          <a:bodyPr/>
          <a:lstStyle/>
          <a:p>
            <a:pPr marL="0" indent="0">
              <a:buNone/>
            </a:pPr>
            <a:r>
              <a:rPr lang="az-Latn-AZ" sz="1600" b="1" dirty="0">
                <a:solidFill>
                  <a:srgbClr val="0070C0"/>
                </a:solidFill>
                <a:latin typeface="Calibri" pitchFamily="34" charset="0"/>
                <a:ea typeface="Calibri" pitchFamily="34" charset="0"/>
                <a:cs typeface="Calibri" pitchFamily="34" charset="0"/>
              </a:rPr>
              <a:t>Qeyri funksional</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Müəyyən Olmayan Tələblər</a:t>
            </a:r>
            <a:endParaRPr lang="az-Latn-AZ" sz="1600" noProof="1" smtClean="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10.1.1 Bütün ekranlar maksimum 4 saniyədə yüklənə bilər (minimum 64 kb/s internet sürətinə malik istifadəçilər üçün).</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10.1.2 Sistem istifadəçilərdən hər ay kart məlumatlarını daxil etmələrini tələb etməlidir.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10.1.3 Sistem istifadəçilərdən hər ay şifrələrini daxil etmələrini tələb etməlidir.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10.1.4 Performansı normal şəkildə saxlamaq üçün yalnız 100000 istifadəçi eyni anda tətbiq edə bilər.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10.1.6 Tətbiq backend yeniləmə proqramı istisna olmaqla, 7/24-də mövcud olmalıdır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10.1.6 Tətbiqat istifadəçi cihazında 100 MB-dan çox yer tutmamalıdır.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10.1.7 Proqram köçürülə bilən olmalıdır. Bu, bir əməliyyat sistemindən digərinə keçid zamanı heç bir problem yaratmamalıdır.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11.1.1 İstifadəçi internet bağlantısı kəsildikdə, 98% vaxtda sifariş tələbini tamamlamaq qalıcı yerlərdən mümkün olmalıdır.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12.1.1 Yalnız admin tətbiq olunan şəxsin keçmiş sifarişlərini bütün siyahısını görməlidir.</a:t>
            </a:r>
            <a:endParaRPr lang="en-US" sz="1600" dirty="0">
              <a:solidFill>
                <a:srgbClr val="0070C0"/>
              </a:solidFill>
              <a:latin typeface="Calibri" pitchFamily="34" charset="0"/>
              <a:ea typeface="Calibri" pitchFamily="34" charset="0"/>
              <a:cs typeface="Calibri" pitchFamily="34" charset="0"/>
            </a:endParaRPr>
          </a:p>
          <a:p>
            <a:pPr marL="0" indent="0">
              <a:buNone/>
            </a:pPr>
            <a:r>
              <a:rPr lang="az-Latn-AZ" sz="1600" dirty="0">
                <a:solidFill>
                  <a:srgbClr val="0070C0"/>
                </a:solidFill>
                <a:latin typeface="Calibri" pitchFamily="34" charset="0"/>
                <a:ea typeface="Calibri" pitchFamily="34" charset="0"/>
                <a:cs typeface="Calibri" pitchFamily="34" charset="0"/>
              </a:rPr>
              <a:t>13.1.1 Sistem bütün verilənlərin bütünlüyünü qoruyaraq hər bir qeyd əməliyyatı üçün verilənlər bazasının hər güncəllemesini ehtiva etməlidir.</a:t>
            </a:r>
          </a:p>
        </p:txBody>
      </p:sp>
      <p:sp>
        <p:nvSpPr>
          <p:cNvPr id="4" name="Slide Number Placeholder 3"/>
          <p:cNvSpPr>
            <a:spLocks noGrp="1"/>
          </p:cNvSpPr>
          <p:nvPr>
            <p:ph type="sldNum" sz="quarter" idx="12"/>
          </p:nvPr>
        </p:nvSpPr>
        <p:spPr/>
        <p:txBody>
          <a:bodyPr/>
          <a:lstStyle/>
          <a:p>
            <a:fld id="{9B17A5D8-025B-467C-AE32-7E278917A04D}" type="slidenum">
              <a:rPr lang="ru-RU" smtClean="0"/>
              <a:pPr/>
              <a:t>14</a:t>
            </a:fld>
            <a:endParaRPr lang="ru-RU"/>
          </a:p>
        </p:txBody>
      </p:sp>
    </p:spTree>
    <p:extLst>
      <p:ext uri="{BB962C8B-B14F-4D97-AF65-F5344CB8AC3E}">
        <p14:creationId xmlns:p14="http://schemas.microsoft.com/office/powerpoint/2010/main" val="173597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832648"/>
          </a:xfrm>
        </p:spPr>
        <p:txBody>
          <a:bodyPr/>
          <a:lstStyle/>
          <a:p>
            <a:pPr marL="0" indent="0">
              <a:buNone/>
            </a:pPr>
            <a:r>
              <a:rPr lang="az-Latn-AZ" sz="1550" b="1" noProof="1" smtClean="0">
                <a:solidFill>
                  <a:srgbClr val="0070C0"/>
                </a:solidFill>
                <a:latin typeface="Calibri" pitchFamily="34" charset="0"/>
                <a:ea typeface="Calibri" pitchFamily="34" charset="0"/>
                <a:cs typeface="Calibri" pitchFamily="34" charset="0"/>
              </a:rPr>
              <a:t>Funksional</a:t>
            </a:r>
            <a:endParaRPr lang="az-Latn-AZ" sz="1550" noProof="1" smtClean="0">
              <a:solidFill>
                <a:srgbClr val="0070C0"/>
              </a:solidFill>
              <a:latin typeface="Calibri" pitchFamily="34" charset="0"/>
              <a:ea typeface="Calibri" pitchFamily="34" charset="0"/>
              <a:cs typeface="Calibri" pitchFamily="34" charset="0"/>
            </a:endParaRPr>
          </a:p>
          <a:p>
            <a:pPr marL="0" indent="0">
              <a:buNone/>
            </a:pPr>
            <a:r>
              <a:rPr lang="az-Latn-AZ" sz="1550" noProof="1" smtClean="0">
                <a:solidFill>
                  <a:srgbClr val="0070C0"/>
                </a:solidFill>
                <a:latin typeface="Calibri" pitchFamily="34" charset="0"/>
                <a:ea typeface="Calibri" pitchFamily="34" charset="0"/>
                <a:cs typeface="Calibri" pitchFamily="34" charset="0"/>
              </a:rPr>
              <a:t>Funksional Tələblər</a:t>
            </a:r>
          </a:p>
          <a:p>
            <a:pPr marL="0" indent="0">
              <a:buNone/>
            </a:pPr>
            <a:r>
              <a:rPr lang="az-Latn-AZ" sz="1550" noProof="1" smtClean="0">
                <a:solidFill>
                  <a:srgbClr val="0070C0"/>
                </a:solidFill>
                <a:latin typeface="Calibri" pitchFamily="34" charset="0"/>
                <a:ea typeface="Calibri" pitchFamily="34" charset="0"/>
                <a:cs typeface="Calibri" pitchFamily="34" charset="0"/>
              </a:rPr>
              <a:t>1.1.1 İstifadəçi tətbiqi açdığı zaman, telefon nömrəsini daxil etməli və OTP kodu əldə etməlidir və onu daxil etməlidir.</a:t>
            </a:r>
          </a:p>
          <a:p>
            <a:pPr marL="0" indent="0">
              <a:buNone/>
            </a:pPr>
            <a:r>
              <a:rPr lang="az-Latn-AZ" sz="1550" noProof="1" smtClean="0">
                <a:solidFill>
                  <a:srgbClr val="0070C0"/>
                </a:solidFill>
                <a:latin typeface="Calibri" pitchFamily="34" charset="0"/>
                <a:ea typeface="Calibri" pitchFamily="34" charset="0"/>
                <a:cs typeface="Calibri" pitchFamily="34" charset="0"/>
              </a:rPr>
              <a:t>1.1.2 Telefon nömrəsinin doğrulandıqdan sonra, istifadəçi hesabı yoxdursa qeydiyyatdan keçir, əks halda isə istifadəçi əvvəlki əsas panelinə keçir.</a:t>
            </a:r>
          </a:p>
          <a:p>
            <a:pPr marL="0" indent="0">
              <a:buNone/>
            </a:pPr>
            <a:r>
              <a:rPr lang="az-Latn-AZ" sz="1550" noProof="1" smtClean="0">
                <a:solidFill>
                  <a:srgbClr val="0070C0"/>
                </a:solidFill>
                <a:latin typeface="Calibri" pitchFamily="34" charset="0"/>
                <a:ea typeface="Calibri" pitchFamily="34" charset="0"/>
                <a:cs typeface="Calibri" pitchFamily="34" charset="0"/>
              </a:rPr>
              <a:t>1.2.1 Müştərilər Tam Ad, E-poçt, Cinsi və Doğum günü yazaraq qeydiyyatdan keçə bilərlər və ya yalnız FB və ya Google hesabları ilə qeydiyyatdan keçə bilərlər.</a:t>
            </a:r>
          </a:p>
          <a:p>
            <a:pPr marL="0" indent="0">
              <a:buNone/>
            </a:pPr>
            <a:r>
              <a:rPr lang="az-Latn-AZ" sz="1550" noProof="1" smtClean="0">
                <a:solidFill>
                  <a:srgbClr val="0070C0"/>
                </a:solidFill>
                <a:latin typeface="Calibri" pitchFamily="34" charset="0"/>
                <a:ea typeface="Calibri" pitchFamily="34" charset="0"/>
                <a:cs typeface="Calibri" pitchFamily="34" charset="0"/>
              </a:rPr>
              <a:t>1.3.1 İstifadəçi xəritədə pin hərəkət etdirərək cari yeri dəyişə bilər.</a:t>
            </a:r>
          </a:p>
          <a:p>
            <a:pPr marL="0" indent="0">
              <a:buNone/>
            </a:pPr>
            <a:r>
              <a:rPr lang="az-Latn-AZ" sz="1550" noProof="1" smtClean="0">
                <a:solidFill>
                  <a:srgbClr val="0070C0"/>
                </a:solidFill>
                <a:latin typeface="Calibri" pitchFamily="34" charset="0"/>
                <a:ea typeface="Calibri" pitchFamily="34" charset="0"/>
                <a:cs typeface="Calibri" pitchFamily="34" charset="0"/>
              </a:rPr>
              <a:t>1.4.1 İstifadəçi restorana kliklədikdə, aşağıdakı məlumatları tapa bilər:</a:t>
            </a:r>
          </a:p>
          <a:p>
            <a:pPr marL="0" indent="0">
              <a:buNone/>
            </a:pPr>
            <a:r>
              <a:rPr lang="az-Latn-AZ" sz="1550" noProof="1" smtClean="0">
                <a:solidFill>
                  <a:srgbClr val="0070C0"/>
                </a:solidFill>
                <a:latin typeface="Calibri" pitchFamily="34" charset="0"/>
                <a:ea typeface="Calibri" pitchFamily="34" charset="0"/>
                <a:cs typeface="Calibri" pitchFamily="34" charset="0"/>
              </a:rPr>
              <a:t>○ Restoran haqqında (Çatdırılma növü, Açıq/bağlı, Çatdırılma qiyməti, Reytinq,</a:t>
            </a:r>
          </a:p>
          <a:p>
            <a:pPr marL="0" indent="0">
              <a:buNone/>
            </a:pPr>
            <a:r>
              <a:rPr lang="az-Latn-AZ" sz="1550" noProof="1" smtClean="0">
                <a:solidFill>
                  <a:srgbClr val="0070C0"/>
                </a:solidFill>
                <a:latin typeface="Calibri" pitchFamily="34" charset="0"/>
                <a:ea typeface="Calibri" pitchFamily="34" charset="0"/>
                <a:cs typeface="Calibri" pitchFamily="34" charset="0"/>
              </a:rPr>
              <a:t>Çatdırılma vaxtı, İş saatı, Ünvan, Əlaqə məlumatları, Çatdırma sahəsi)</a:t>
            </a:r>
          </a:p>
          <a:p>
            <a:pPr marL="0" indent="0">
              <a:buNone/>
            </a:pPr>
            <a:r>
              <a:rPr lang="az-Latn-AZ" sz="1550" noProof="1" smtClean="0">
                <a:solidFill>
                  <a:srgbClr val="0070C0"/>
                </a:solidFill>
                <a:latin typeface="Calibri" pitchFamily="34" charset="0"/>
                <a:ea typeface="Calibri" pitchFamily="34" charset="0"/>
                <a:cs typeface="Calibri" pitchFamily="34" charset="0"/>
              </a:rPr>
              <a:t>○ Satış haqqında (Kampaniya, Sifarişlə bağlı təkliflər üçün qutular,</a:t>
            </a:r>
          </a:p>
          <a:p>
            <a:pPr marL="0" indent="0">
              <a:buNone/>
            </a:pPr>
            <a:r>
              <a:rPr lang="az-Latn-AZ" sz="1550" noProof="1" smtClean="0">
                <a:solidFill>
                  <a:srgbClr val="0070C0"/>
                </a:solidFill>
                <a:latin typeface="Calibri" pitchFamily="34" charset="0"/>
                <a:ea typeface="Calibri" pitchFamily="34" charset="0"/>
                <a:cs typeface="Calibri" pitchFamily="34" charset="0"/>
              </a:rPr>
              <a:t>Xüsusi təkliflər. Xüsusi təklifləri olan məhsulların siyahısı (hədiyyə və ya faiz nişanı ilə))</a:t>
            </a:r>
          </a:p>
          <a:p>
            <a:pPr marL="0" indent="0">
              <a:buNone/>
            </a:pPr>
            <a:r>
              <a:rPr lang="az-Latn-AZ" sz="1550" noProof="1" smtClean="0">
                <a:solidFill>
                  <a:srgbClr val="0070C0"/>
                </a:solidFill>
                <a:latin typeface="Calibri" pitchFamily="34" charset="0"/>
                <a:ea typeface="Calibri" pitchFamily="34" charset="0"/>
                <a:cs typeface="Calibri" pitchFamily="34" charset="0"/>
              </a:rPr>
              <a:t>○ Kateqoriyalar (Alt kateqoriyalar)</a:t>
            </a:r>
          </a:p>
          <a:p>
            <a:pPr marL="0" indent="0">
              <a:buNone/>
            </a:pPr>
            <a:r>
              <a:rPr lang="az-Latn-AZ" sz="1550" noProof="1" smtClean="0">
                <a:solidFill>
                  <a:srgbClr val="0070C0"/>
                </a:solidFill>
                <a:latin typeface="Calibri" pitchFamily="34" charset="0"/>
                <a:ea typeface="Calibri" pitchFamily="34" charset="0"/>
                <a:cs typeface="Calibri" pitchFamily="34" charset="0"/>
              </a:rPr>
              <a:t>1.5.1 İstifadəçi məhsulu və ya məhsulu kliklədikdə, şəkli, başlığı, təsviri, sevimliyə əlavə etmə düyməsini, seçimləri (məs: tərkib elementləri (tək və çoxlu seçim), miqdar, oxşar məhsullar) əldə edir.</a:t>
            </a:r>
          </a:p>
          <a:p>
            <a:pPr marL="0" indent="0">
              <a:buNone/>
            </a:pPr>
            <a:r>
              <a:rPr lang="az-Latn-AZ" sz="1550" noProof="1" smtClean="0">
                <a:solidFill>
                  <a:srgbClr val="0070C0"/>
                </a:solidFill>
                <a:latin typeface="Calibri" pitchFamily="34" charset="0"/>
                <a:ea typeface="Calibri" pitchFamily="34" charset="0"/>
                <a:cs typeface="Calibri" pitchFamily="34" charset="0"/>
              </a:rPr>
              <a:t>1.5.2 Məhsulu  seçilməsi səbətə getməlidir..</a:t>
            </a:r>
          </a:p>
          <a:p>
            <a:pPr marL="0" indent="0">
              <a:buNone/>
            </a:pPr>
            <a:r>
              <a:rPr lang="az-Latn-AZ" sz="1550" noProof="1" smtClean="0">
                <a:solidFill>
                  <a:srgbClr val="0070C0"/>
                </a:solidFill>
                <a:latin typeface="Calibri" pitchFamily="34" charset="0"/>
                <a:ea typeface="Calibri" pitchFamily="34" charset="0"/>
                <a:cs typeface="Calibri" pitchFamily="34" charset="0"/>
              </a:rPr>
              <a:t>1.6.2 Məhsullar yoxdursa, istifadəçi onu səbətə əlavə edə bilməz.</a:t>
            </a:r>
            <a:endParaRPr lang="az-Latn-AZ" sz="155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15</a:t>
            </a:fld>
            <a:endParaRPr lang="ru-RU"/>
          </a:p>
        </p:txBody>
      </p:sp>
    </p:spTree>
    <p:extLst>
      <p:ext uri="{BB962C8B-B14F-4D97-AF65-F5344CB8AC3E}">
        <p14:creationId xmlns:p14="http://schemas.microsoft.com/office/powerpoint/2010/main" val="129681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76664"/>
          </a:xfrm>
        </p:spPr>
        <p:txBody>
          <a:bodyPr/>
          <a:lstStyle/>
          <a:p>
            <a:pPr marL="0" indent="0">
              <a:buNone/>
            </a:pPr>
            <a:r>
              <a:rPr lang="az-Latn-AZ" sz="1450" b="1" noProof="1" smtClean="0">
                <a:solidFill>
                  <a:srgbClr val="0070C0"/>
                </a:solidFill>
                <a:latin typeface="Calibri" pitchFamily="34" charset="0"/>
                <a:ea typeface="Calibri" pitchFamily="34" charset="0"/>
                <a:cs typeface="Calibri" pitchFamily="34" charset="0"/>
              </a:rPr>
              <a:t>Funksional</a:t>
            </a:r>
            <a:endParaRPr lang="az-Latn-AZ" sz="1450" noProof="1" smtClean="0">
              <a:solidFill>
                <a:srgbClr val="0070C0"/>
              </a:solidFill>
              <a:latin typeface="Calibri" pitchFamily="34" charset="0"/>
              <a:ea typeface="Calibri" pitchFamily="34" charset="0"/>
              <a:cs typeface="Calibri" pitchFamily="34" charset="0"/>
            </a:endParaRPr>
          </a:p>
          <a:p>
            <a:pPr marL="0" indent="0">
              <a:buNone/>
            </a:pPr>
            <a:r>
              <a:rPr lang="az-Latn-AZ" sz="1450" noProof="1" smtClean="0">
                <a:solidFill>
                  <a:srgbClr val="0070C0"/>
                </a:solidFill>
                <a:latin typeface="Calibri" pitchFamily="34" charset="0"/>
                <a:ea typeface="Calibri" pitchFamily="34" charset="0"/>
                <a:cs typeface="Calibri" pitchFamily="34" charset="0"/>
              </a:rPr>
              <a:t>Funksional Tələblər</a:t>
            </a:r>
          </a:p>
          <a:p>
            <a:pPr marL="0" indent="0">
              <a:buNone/>
            </a:pPr>
            <a:r>
              <a:rPr lang="az-Latn-AZ" sz="1450" dirty="0">
                <a:solidFill>
                  <a:srgbClr val="0070C0"/>
                </a:solidFill>
                <a:latin typeface="Calibri" pitchFamily="34" charset="0"/>
                <a:ea typeface="Calibri" pitchFamily="34" charset="0"/>
                <a:cs typeface="Calibri" pitchFamily="34" charset="0"/>
              </a:rPr>
              <a:t>7.1 İstifadəçi menyudakı kampaniya bölməsinə keçid edə bilər. Bu bölmədə istifadəçi mağazalardan və restoranlardan fərqli kampaniyaları görmək imkanına malik olacaqdır.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1.7.2 Kampaniyalar aşağıdakılardan ibarət ola bilər: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1.7.2.1 Hədiyyə (X manatlıq sifariş et və pulsuz X əldə et)</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1.7.2.2 Endirim (faiz) (10-12 saatlar arasında X%)</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1.8.1 Sevimlilərdə məhsullar, yeməklər, reseptlər haqqında saxlanan məlumatlar göstərilir.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1.8.2 İstifadəçi sevimlilərlə səbətə əlavə edə bilər, miqdarı dəyişdirə bilər və sevimlilər siyahısından silə bilər.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1.9.1 Alış-veriş səbətində, istifadəçi məhsul və ya yemək siyahısını görmək imkanına malik olacaqdır (miqdarı dəyişdirmək, məhsulu silmək).</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1.9.2 Alış-veriş səbətində (səbətdə) istifadəçi məhsullardan ayrılmış qrup kimi olacaq reseptlərin siyahısını görə bilir.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1.9.4 Alış-veriş səbətində, istifadəçi qiyməti görmək imkanına malik olacaqdır.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1.9.5 Alış-veriş səbətində, istifadəçi sifarişlər haqqında şərh yazmaq imkanına malik olacaqdır.</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1.10.1 Ödəniş ekranında istifadəçilər çatdırılma məlumatlarına baxır (keçmiş üçün: Çatdırılma vaxtını seçin, Çatdırılma növü, Çatdırılma ünvanı, Ödəniş (nağd, kartla), Promokod, Kontaktsız çatdırılma üçün qeyd qutusu.)</a:t>
            </a:r>
            <a:endParaRPr lang="en-US" sz="1450" dirty="0">
              <a:solidFill>
                <a:srgbClr val="0070C0"/>
              </a:solidFill>
              <a:latin typeface="Calibri" pitchFamily="34" charset="0"/>
              <a:ea typeface="Calibri" pitchFamily="34" charset="0"/>
              <a:cs typeface="Calibri" pitchFamily="34" charset="0"/>
            </a:endParaRPr>
          </a:p>
          <a:p>
            <a:pPr marL="0" indent="0">
              <a:buNone/>
            </a:pPr>
            <a:r>
              <a:rPr lang="az-Latn-AZ" sz="1450" dirty="0">
                <a:solidFill>
                  <a:srgbClr val="0070C0"/>
                </a:solidFill>
                <a:latin typeface="Calibri" pitchFamily="34" charset="0"/>
                <a:ea typeface="Calibri" pitchFamily="34" charset="0"/>
                <a:cs typeface="Calibri" pitchFamily="34" charset="0"/>
              </a:rPr>
              <a:t>1.10.2 Əgər kartda kifayət qədər pul olmazsa, sifariş ödənişində səhv olduğu üçün sifariş ləğv edilə bilər.</a:t>
            </a:r>
            <a:endParaRPr lang="az-Latn-AZ" sz="145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16</a:t>
            </a:fld>
            <a:endParaRPr lang="ru-RU"/>
          </a:p>
        </p:txBody>
      </p:sp>
    </p:spTree>
    <p:extLst>
      <p:ext uri="{BB962C8B-B14F-4D97-AF65-F5344CB8AC3E}">
        <p14:creationId xmlns:p14="http://schemas.microsoft.com/office/powerpoint/2010/main" val="7375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76664"/>
          </a:xfrm>
        </p:spPr>
        <p:txBody>
          <a:bodyPr/>
          <a:lstStyle/>
          <a:p>
            <a:pPr marL="0" indent="0">
              <a:buNone/>
            </a:pPr>
            <a:r>
              <a:rPr lang="az-Latn-AZ" sz="1500" b="1" noProof="1" smtClean="0">
                <a:solidFill>
                  <a:srgbClr val="0070C0"/>
                </a:solidFill>
                <a:latin typeface="Calibri" pitchFamily="34" charset="0"/>
                <a:ea typeface="Calibri" pitchFamily="34" charset="0"/>
                <a:cs typeface="Calibri" pitchFamily="34" charset="0"/>
              </a:rPr>
              <a:t>Funksional</a:t>
            </a:r>
            <a:endParaRPr lang="az-Latn-AZ" sz="1500" noProof="1" smtClean="0">
              <a:solidFill>
                <a:srgbClr val="0070C0"/>
              </a:solidFill>
              <a:latin typeface="Calibri" pitchFamily="34" charset="0"/>
              <a:ea typeface="Calibri" pitchFamily="34" charset="0"/>
              <a:cs typeface="Calibri" pitchFamily="34" charset="0"/>
            </a:endParaRPr>
          </a:p>
          <a:p>
            <a:pPr marL="0" indent="0">
              <a:buNone/>
            </a:pPr>
            <a:r>
              <a:rPr lang="az-Latn-AZ" sz="1500" noProof="1" smtClean="0">
                <a:solidFill>
                  <a:srgbClr val="0070C0"/>
                </a:solidFill>
                <a:latin typeface="Calibri" pitchFamily="34" charset="0"/>
                <a:ea typeface="Calibri" pitchFamily="34" charset="0"/>
                <a:cs typeface="Calibri" pitchFamily="34" charset="0"/>
              </a:rPr>
              <a:t>Funksional Tələblər</a:t>
            </a:r>
          </a:p>
          <a:p>
            <a:pPr marL="0" indent="0">
              <a:buNone/>
            </a:pPr>
            <a:r>
              <a:rPr lang="az-Latn-AZ" sz="1500" dirty="0">
                <a:solidFill>
                  <a:srgbClr val="0070C0"/>
                </a:solidFill>
                <a:latin typeface="Calibri" pitchFamily="34" charset="0"/>
                <a:ea typeface="Calibri" pitchFamily="34" charset="0"/>
                <a:cs typeface="Calibri" pitchFamily="34" charset="0"/>
              </a:rPr>
              <a:t>1.11.1 İstifadəçilər profilə baxa bilər.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1.11.1.1 Profil səhifəsində aşağıdakı məlumatlar olacaqdır: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 Profil məlumatları</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 Sifariş tarixi ("Çatdırıldı", "Ləğv edildi" və ya "Rədd edildi" statusunda olan sifarişlər sifariş tarixində siyahıda olacaq)</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 Promo kod</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 Ünvanlar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 Ödənişlər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1.12.1 Ünvanlar bölməsində istifadəçi saxlanılan ünvanların siyahısını görəcəkdir.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1.12.2 İstifadəçilər ünvanları silə və yeni ünvanlar əlavə edə bilər və standart ünvanlar təyin edə bilərlər.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1.13.1 Ödəmə üsulları bölməsində istifadəçi ödəmə növlərinin siyahısını görəcəkdir (məs: nağd, kart (kart əlavə etmə və kart silmə seçimləri).</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1.13.2 İstifadəçilər standart ödəmə üsulunu seçə bilərlər.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1.14.2 İstifadəçi sifarişi təsdiqlədikdən sonra sifarişin və çatdırmaçının statusunu izləyə bilər.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1.14.3 İstifadəçi proses boyunca bildirişlər alacaq.</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1.15.1 Sifariş alındıqdan sonra onun sifariş tarixinə keçidi edəcəkdir.</a:t>
            </a:r>
            <a:endParaRPr lang="en-US" sz="1500" dirty="0">
              <a:solidFill>
                <a:srgbClr val="0070C0"/>
              </a:solidFill>
              <a:latin typeface="Calibri" pitchFamily="34" charset="0"/>
              <a:ea typeface="Calibri" pitchFamily="34" charset="0"/>
              <a:cs typeface="Calibri" pitchFamily="34" charset="0"/>
            </a:endParaRPr>
          </a:p>
          <a:p>
            <a:pPr marL="0" indent="0">
              <a:buNone/>
            </a:pPr>
            <a:r>
              <a:rPr lang="az-Latn-AZ" sz="1500" dirty="0">
                <a:solidFill>
                  <a:srgbClr val="0070C0"/>
                </a:solidFill>
                <a:latin typeface="Calibri" pitchFamily="34" charset="0"/>
                <a:ea typeface="Calibri" pitchFamily="34" charset="0"/>
                <a:cs typeface="Calibri" pitchFamily="34" charset="0"/>
              </a:rPr>
              <a:t>1.15.2 İstifadəçilər sifarişlə bağlı şərh yazmaq imkanına malik olacaqlar.</a:t>
            </a:r>
            <a:endParaRPr lang="az-Latn-AZ" sz="15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17</a:t>
            </a:fld>
            <a:endParaRPr lang="ru-RU"/>
          </a:p>
        </p:txBody>
      </p:sp>
    </p:spTree>
    <p:extLst>
      <p:ext uri="{BB962C8B-B14F-4D97-AF65-F5344CB8AC3E}">
        <p14:creationId xmlns:p14="http://schemas.microsoft.com/office/powerpoint/2010/main" val="176879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noProof="1" smtClean="0">
                <a:solidFill>
                  <a:schemeClr val="tx1"/>
                </a:solidFill>
              </a:rPr>
              <a:t>User&amp;System Requirements</a:t>
            </a:r>
            <a:endParaRPr lang="az-Latn-AZ" noProof="1">
              <a:solidFill>
                <a:schemeClr val="tx1"/>
              </a:solidFill>
            </a:endParaRPr>
          </a:p>
        </p:txBody>
      </p:sp>
      <p:sp>
        <p:nvSpPr>
          <p:cNvPr id="3" name="Content Placeholder 2"/>
          <p:cNvSpPr>
            <a:spLocks noGrp="1"/>
          </p:cNvSpPr>
          <p:nvPr>
            <p:ph idx="1"/>
          </p:nvPr>
        </p:nvSpPr>
        <p:spPr>
          <a:xfrm>
            <a:off x="1907704" y="620688"/>
            <a:ext cx="6778625" cy="5976664"/>
          </a:xfrm>
        </p:spPr>
        <p:txBody>
          <a:bodyPr/>
          <a:lstStyle/>
          <a:p>
            <a:pPr marL="0" indent="0">
              <a:buNone/>
            </a:pPr>
            <a:r>
              <a:rPr lang="az-Latn-AZ" sz="1800" b="1" noProof="1" smtClean="0">
                <a:solidFill>
                  <a:srgbClr val="0070C0"/>
                </a:solidFill>
                <a:latin typeface="Calibri" pitchFamily="34" charset="0"/>
                <a:ea typeface="Calibri" pitchFamily="34" charset="0"/>
                <a:cs typeface="Calibri" pitchFamily="34" charset="0"/>
              </a:rPr>
              <a:t>Funksional</a:t>
            </a:r>
            <a:endParaRPr lang="az-Latn-AZ" sz="1800" noProof="1" smtClean="0">
              <a:solidFill>
                <a:srgbClr val="0070C0"/>
              </a:solidFill>
              <a:latin typeface="Calibri" pitchFamily="34" charset="0"/>
              <a:ea typeface="Calibri" pitchFamily="34" charset="0"/>
              <a:cs typeface="Calibri" pitchFamily="34" charset="0"/>
            </a:endParaRPr>
          </a:p>
          <a:p>
            <a:pPr marL="0" indent="0">
              <a:buNone/>
            </a:pPr>
            <a:r>
              <a:rPr lang="az-Latn-AZ" sz="1800" noProof="1" smtClean="0">
                <a:solidFill>
                  <a:srgbClr val="0070C0"/>
                </a:solidFill>
                <a:latin typeface="Calibri" pitchFamily="34" charset="0"/>
                <a:ea typeface="Calibri" pitchFamily="34" charset="0"/>
                <a:cs typeface="Calibri" pitchFamily="34" charset="0"/>
              </a:rPr>
              <a:t>Funksional Tələblər</a:t>
            </a:r>
          </a:p>
          <a:p>
            <a:pPr marL="0" indent="0">
              <a:buNone/>
            </a:pPr>
            <a:r>
              <a:rPr lang="az-Latn-AZ" sz="1800" dirty="0" smtClean="0">
                <a:solidFill>
                  <a:srgbClr val="0070C0"/>
                </a:solidFill>
                <a:latin typeface="Calibri" pitchFamily="34" charset="0"/>
                <a:ea typeface="Calibri" pitchFamily="34" charset="0"/>
                <a:cs typeface="Calibri" pitchFamily="34" charset="0"/>
              </a:rPr>
              <a:t>1.16.1 İstifadəçi profil məlumatlarını doldurmaq imkanına malik olacaqdır.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1.16.1.1 İstifadəçilər tam adını, doğum tarixini (gün/ay/il formatında), cinsi (kişi/qadın), mobil telefon nömrəsini, e-poçt ünvanını yazmaq imkanına malik olacaqdır.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1.16.1.2 İstifadəçi, telefon nömrəsi istisna olmaqla, profil məlumatlarını düzəltmək imkanına malik olacaqdır.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1.17.1 İstifadəçilər əlavə edilmiş promo kodların siyahısını görmək imkanına malik olacaqlar.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1.17.2 İstifadəçi növbəti sifarişə tətbiq ediləcək promo kodu seçə bilər.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1.17.3 İstifadəçilər artıq keçərli olmayan promo kodu silə bilərlər.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1.18.1 İstifadəçi xidmət şərtlərini oxumaq və razılaşmaq üçün qutuya toxunmaq imkanına malik olacaqdır.</a:t>
            </a:r>
            <a:endParaRPr lang="en-US" sz="1800" dirty="0" smtClean="0">
              <a:solidFill>
                <a:srgbClr val="0070C0"/>
              </a:solidFill>
              <a:latin typeface="Calibri" pitchFamily="34" charset="0"/>
              <a:ea typeface="Calibri" pitchFamily="34" charset="0"/>
              <a:cs typeface="Calibri" pitchFamily="34" charset="0"/>
            </a:endParaRPr>
          </a:p>
          <a:p>
            <a:pPr marL="0" indent="0">
              <a:buNone/>
            </a:pPr>
            <a:r>
              <a:rPr lang="az-Latn-AZ" sz="1800" dirty="0" smtClean="0">
                <a:solidFill>
                  <a:srgbClr val="0070C0"/>
                </a:solidFill>
                <a:latin typeface="Calibri" pitchFamily="34" charset="0"/>
                <a:ea typeface="Calibri" pitchFamily="34" charset="0"/>
                <a:cs typeface="Calibri" pitchFamily="34" charset="0"/>
              </a:rPr>
              <a:t>1.19.1 İstifadəçi tətbiqdən çıxdıqda sistem onu çıxışdan xəbərdar edəcəkdir.</a:t>
            </a:r>
            <a:endParaRPr lang="az-Latn-AZ" sz="18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18</a:t>
            </a:fld>
            <a:endParaRPr lang="ru-RU"/>
          </a:p>
        </p:txBody>
      </p:sp>
    </p:spTree>
    <p:extLst>
      <p:ext uri="{BB962C8B-B14F-4D97-AF65-F5344CB8AC3E}">
        <p14:creationId xmlns:p14="http://schemas.microsoft.com/office/powerpoint/2010/main" val="132171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dirty="0">
                <a:solidFill>
                  <a:schemeClr val="tx1"/>
                </a:solidFill>
              </a:rPr>
              <a:t>MVP principles</a:t>
            </a:r>
            <a:endParaRPr lang="az-Latn-AZ" noProof="1">
              <a:solidFill>
                <a:schemeClr val="tx1"/>
              </a:solidFill>
            </a:endParaRPr>
          </a:p>
        </p:txBody>
      </p:sp>
      <p:sp>
        <p:nvSpPr>
          <p:cNvPr id="3" name="Content Placeholder 2"/>
          <p:cNvSpPr>
            <a:spLocks noGrp="1"/>
          </p:cNvSpPr>
          <p:nvPr>
            <p:ph idx="1"/>
          </p:nvPr>
        </p:nvSpPr>
        <p:spPr>
          <a:xfrm>
            <a:off x="1907704" y="620688"/>
            <a:ext cx="6778625" cy="5976664"/>
          </a:xfrm>
        </p:spPr>
        <p:txBody>
          <a:bodyPr/>
          <a:lstStyle/>
          <a:p>
            <a:pPr marL="0" indent="0">
              <a:buNone/>
            </a:pPr>
            <a:r>
              <a:rPr lang="az-Latn-AZ" sz="1800" b="1" noProof="1" smtClean="0">
                <a:solidFill>
                  <a:srgbClr val="0070C0"/>
                </a:solidFill>
                <a:latin typeface="Calibri" pitchFamily="34" charset="0"/>
                <a:ea typeface="Calibri" pitchFamily="34" charset="0"/>
                <a:cs typeface="Calibri" pitchFamily="34" charset="0"/>
              </a:rPr>
              <a:t>Minimum İstifadəçi Tələbləri: </a:t>
            </a:r>
            <a:endParaRPr lang="az-Latn-AZ" sz="1800" noProof="1" smtClean="0">
              <a:solidFill>
                <a:srgbClr val="0070C0"/>
              </a:solidFill>
              <a:latin typeface="Calibri" pitchFamily="34" charset="0"/>
              <a:ea typeface="Calibri" pitchFamily="34" charset="0"/>
              <a:cs typeface="Calibri" pitchFamily="34" charset="0"/>
            </a:endParaRPr>
          </a:p>
          <a:p>
            <a:pPr marL="0" lvl="0" indent="0">
              <a:buNone/>
            </a:pPr>
            <a:r>
              <a:rPr lang="az-Latn-AZ" sz="1800" noProof="1" smtClean="0">
                <a:solidFill>
                  <a:srgbClr val="0070C0"/>
                </a:solidFill>
                <a:latin typeface="Calibri" pitchFamily="34" charset="0"/>
                <a:ea typeface="Calibri" pitchFamily="34" charset="0"/>
                <a:cs typeface="Calibri" pitchFamily="34" charset="0"/>
              </a:rPr>
              <a:t>1) Qeydiyyat və Giriş: İstifadəçilərə platforma qeydiyyatdan keçmək və giriş etmək üçün asan və sürətli bir proses təmin edilməlidir. </a:t>
            </a:r>
          </a:p>
          <a:p>
            <a:pPr marL="0" lvl="0" indent="0">
              <a:buNone/>
            </a:pPr>
            <a:r>
              <a:rPr lang="az-Latn-AZ" sz="1800" noProof="1" smtClean="0">
                <a:solidFill>
                  <a:srgbClr val="0070C0"/>
                </a:solidFill>
                <a:latin typeface="Calibri" pitchFamily="34" charset="0"/>
                <a:ea typeface="Calibri" pitchFamily="34" charset="0"/>
                <a:cs typeface="Calibri" pitchFamily="34" charset="0"/>
              </a:rPr>
              <a:t>2) Restoran Axtarışı: İstifadəçilər, bölgələrə, restoran növünə və məhsul kateqoriyasına əsaslanan axtarış filtrləri vasitəsilə restoranları axtarmaq və seçmək istəyir. </a:t>
            </a:r>
          </a:p>
          <a:p>
            <a:pPr marL="0" lvl="0" indent="0">
              <a:buNone/>
            </a:pPr>
            <a:r>
              <a:rPr lang="az-Latn-AZ" sz="1800" noProof="1" smtClean="0">
                <a:solidFill>
                  <a:srgbClr val="0070C0"/>
                </a:solidFill>
                <a:latin typeface="Calibri" pitchFamily="34" charset="0"/>
                <a:ea typeface="Calibri" pitchFamily="34" charset="0"/>
                <a:cs typeface="Calibri" pitchFamily="34" charset="0"/>
              </a:rPr>
              <a:t>3) Sifarişlərin İzlənməsi: İstifadəçilər sifarişlərinin hazırlanma və çatdırılma prosesini canlı şəkildə izləmək istəyir. </a:t>
            </a:r>
          </a:p>
          <a:p>
            <a:pPr marL="0" indent="0">
              <a:buNone/>
            </a:pPr>
            <a:r>
              <a:rPr lang="az-Latn-AZ" sz="1800" noProof="1" smtClean="0">
                <a:solidFill>
                  <a:srgbClr val="0070C0"/>
                </a:solidFill>
                <a:latin typeface="Calibri" pitchFamily="34" charset="0"/>
                <a:ea typeface="Calibri" pitchFamily="34" charset="0"/>
                <a:cs typeface="Calibri" pitchFamily="34" charset="0"/>
              </a:rPr>
              <a:t>4) Sifariş Verilməsi: İstifadəçilərə platform üzərindən restoran menyularından asan və sürətli bir şəkildə sifariş vermək imkanı təqdim edilməlidir.</a:t>
            </a:r>
          </a:p>
          <a:p>
            <a:pPr marL="0" indent="0">
              <a:buNone/>
            </a:pPr>
            <a:r>
              <a:rPr lang="az-Latn-AZ" sz="1800" b="1" dirty="0" smtClean="0">
                <a:solidFill>
                  <a:srgbClr val="0070C0"/>
                </a:solidFill>
                <a:latin typeface="Calibri" pitchFamily="34" charset="0"/>
                <a:ea typeface="Calibri" pitchFamily="34" charset="0"/>
                <a:cs typeface="Calibri" pitchFamily="34" charset="0"/>
              </a:rPr>
              <a:t>Viable İstifadəçi Tələbləri:</a:t>
            </a:r>
            <a:endParaRPr lang="az-Latn-AZ" sz="1800" dirty="0" smtClean="0">
              <a:solidFill>
                <a:srgbClr val="0070C0"/>
              </a:solidFill>
              <a:latin typeface="Calibri" pitchFamily="34" charset="0"/>
              <a:ea typeface="Calibri" pitchFamily="34" charset="0"/>
              <a:cs typeface="Calibri" pitchFamily="34" charset="0"/>
            </a:endParaRPr>
          </a:p>
          <a:p>
            <a:pPr marL="0" lvl="0" indent="0">
              <a:buNone/>
            </a:pPr>
            <a:r>
              <a:rPr lang="az-Latn-AZ" sz="1800" dirty="0" smtClean="0">
                <a:solidFill>
                  <a:srgbClr val="0070C0"/>
                </a:solidFill>
                <a:latin typeface="Calibri" pitchFamily="34" charset="0"/>
                <a:ea typeface="Calibri" pitchFamily="34" charset="0"/>
                <a:cs typeface="Calibri" pitchFamily="34" charset="0"/>
              </a:rPr>
              <a:t>1) Ödəniş Seçimləri: İstifadəçilərə çeşitli ödəniş variantları təklif edilməlidir (kart, nağd, elektron ödəniş platformaları kimi). </a:t>
            </a:r>
          </a:p>
          <a:p>
            <a:pPr marL="0" lvl="0" indent="0">
              <a:buNone/>
            </a:pPr>
            <a:r>
              <a:rPr lang="az-Latn-AZ" sz="1800" dirty="0" smtClean="0">
                <a:solidFill>
                  <a:srgbClr val="0070C0"/>
                </a:solidFill>
                <a:latin typeface="Calibri" pitchFamily="34" charset="0"/>
                <a:ea typeface="Calibri" pitchFamily="34" charset="0"/>
                <a:cs typeface="Calibri" pitchFamily="34" charset="0"/>
              </a:rPr>
              <a:t>2) Şəxsi Profil və Tərəfdaşlıq Programı: İstifadəçilər şəxsi profilə daxil olaraq sifariş tarixçəsi, endirimlər və tərəfdaşlıq programı haqqında məlumatları idarə edə biləcək.</a:t>
            </a:r>
          </a:p>
          <a:p>
            <a:pPr marL="0" indent="0">
              <a:buNone/>
            </a:pPr>
            <a:r>
              <a:rPr lang="az-Latn-AZ" sz="1800" dirty="0" smtClean="0">
                <a:solidFill>
                  <a:srgbClr val="0070C0"/>
                </a:solidFill>
                <a:latin typeface="Calibri" pitchFamily="34" charset="0"/>
                <a:ea typeface="Calibri" pitchFamily="34" charset="0"/>
                <a:cs typeface="Calibri" pitchFamily="34" charset="0"/>
              </a:rPr>
              <a:t>3) İstifadəçi Dəstəyi: İstifadəçilərə sual və problemlərini həll etmək üçün əlaqə və dəstək kanalları təqdim edilməlidir.</a:t>
            </a:r>
            <a:endParaRPr lang="az-Latn-AZ" sz="18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19</a:t>
            </a:fld>
            <a:endParaRPr lang="ru-RU"/>
          </a:p>
        </p:txBody>
      </p:sp>
    </p:spTree>
    <p:extLst>
      <p:ext uri="{BB962C8B-B14F-4D97-AF65-F5344CB8AC3E}">
        <p14:creationId xmlns:p14="http://schemas.microsoft.com/office/powerpoint/2010/main" val="224841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A095A4-11A1-44F2-B8F9-C3F855D30195}" type="slidenum">
              <a:rPr lang="en-GB"/>
              <a:pPr/>
              <a:t>2</a:t>
            </a:fld>
            <a:endParaRPr lang="en-GB"/>
          </a:p>
        </p:txBody>
      </p:sp>
      <p:sp>
        <p:nvSpPr>
          <p:cNvPr id="36866" name="Rectangle 2"/>
          <p:cNvSpPr>
            <a:spLocks noGrp="1" noChangeArrowheads="1"/>
          </p:cNvSpPr>
          <p:nvPr>
            <p:ph type="title"/>
          </p:nvPr>
        </p:nvSpPr>
        <p:spPr>
          <a:xfrm>
            <a:off x="2341563" y="260350"/>
            <a:ext cx="6407150" cy="1368425"/>
          </a:xfrm>
        </p:spPr>
        <p:txBody>
          <a:bodyPr/>
          <a:lstStyle/>
          <a:p>
            <a:pPr algn="ctr"/>
            <a:r>
              <a:rPr lang="en-US" dirty="0"/>
              <a:t>Vision Statement</a:t>
            </a:r>
            <a:endParaRPr lang="uk-UA" dirty="0"/>
          </a:p>
        </p:txBody>
      </p:sp>
      <p:sp>
        <p:nvSpPr>
          <p:cNvPr id="36867" name="Rectangle 3"/>
          <p:cNvSpPr>
            <a:spLocks noGrp="1" noChangeArrowheads="1"/>
          </p:cNvSpPr>
          <p:nvPr>
            <p:ph type="body" idx="1"/>
          </p:nvPr>
        </p:nvSpPr>
        <p:spPr>
          <a:xfrm>
            <a:off x="395536" y="1988840"/>
            <a:ext cx="8353425" cy="4751089"/>
          </a:xfrm>
        </p:spPr>
        <p:txBody>
          <a:bodyPr/>
          <a:lstStyle/>
          <a:p>
            <a:pPr marL="0" indent="0">
              <a:buNone/>
            </a:pPr>
            <a:r>
              <a:rPr lang="az-Latn-AZ" sz="1600" noProof="1" smtClean="0">
                <a:solidFill>
                  <a:srgbClr val="0070C0"/>
                </a:solidFill>
                <a:latin typeface="Calibri" pitchFamily="34" charset="0"/>
                <a:ea typeface="Calibri" pitchFamily="34" charset="0"/>
                <a:cs typeface="Calibri" pitchFamily="34" charset="0"/>
              </a:rPr>
              <a:t>	Təqdimatımızın əsas hissəsi, müştərilərə məhsulları mağazalardan və ya restoranlardan götürən və onları çatdıran, alış-verişi rahat edən kuryerlər tərəfindən istifadə olunan çatdırılma proyektinin əsas hissəsidir. Gündən-günə daha çox iş internetin köməyi ilə yerinə yetirilir. Bu proyektdə, onlayn alış-veriş xidmətləri təmin edən şirkətin əsas funksiyalarının mobil tətbiq  ilə necə icra olunmasını izah edəcəyik. </a:t>
            </a:r>
          </a:p>
          <a:p>
            <a:pPr marL="0" indent="0">
              <a:buNone/>
            </a:pPr>
            <a:r>
              <a:rPr lang="az-Latn-AZ" sz="1600" noProof="1" smtClean="0">
                <a:solidFill>
                  <a:srgbClr val="0070C0"/>
                </a:solidFill>
                <a:latin typeface="Calibri" pitchFamily="34" charset="0"/>
                <a:ea typeface="Calibri" pitchFamily="34" charset="0"/>
                <a:cs typeface="Calibri" pitchFamily="34" charset="0"/>
              </a:rPr>
              <a:t>	Bu layihənin Vision Statement-i üçün yemək çatdırılması ilə bağlı izahatlar aşağıdakı kimidir:</a:t>
            </a:r>
          </a:p>
          <a:p>
            <a:pPr marL="0" indent="0">
              <a:buNone/>
            </a:pPr>
            <a:r>
              <a:rPr lang="az-Latn-AZ" sz="1600" noProof="1" smtClean="0">
                <a:solidFill>
                  <a:srgbClr val="0070C0"/>
                </a:solidFill>
                <a:latin typeface="Calibri" pitchFamily="34" charset="0"/>
                <a:ea typeface="Calibri" pitchFamily="34" charset="0"/>
                <a:cs typeface="Calibri" pitchFamily="34" charset="0"/>
              </a:rPr>
              <a:t>	Layihəmizin Vision Statement-i, kuryeleri, müştəriləri və satış nümayəndələrini bir-biri ilə əlaqələndirən, insanların yemək təcrübəsini dəyişdirən səmərəli və sansız bir yemək çatdırılma ekosistemi yaratmaq istəyirik. Yenilikçi mobil tətbiqlərimiz vasitəsilə, müştərilərə geniş yemək seçimlərinə asanlıqla müraciət etmək imkanı verərək onların həyatını asanlaşdırmağa çalışırıq. Kuryelerə sifarişləri effektiv şəkildə çatdırmaq, satış nümayəndələrinin işlərini dəstəkləmək üçün isə birbaşa onlara xidmət edən fərqli bir tətbiq yaradırıq.</a:t>
            </a:r>
          </a:p>
          <a:p>
            <a:pPr marL="0" indent="0">
              <a:buNone/>
            </a:pPr>
            <a:r>
              <a:rPr lang="az-Latn-AZ" sz="1600" noProof="1" smtClean="0">
                <a:solidFill>
                  <a:srgbClr val="0070C0"/>
                </a:solidFill>
                <a:latin typeface="Calibri" pitchFamily="34" charset="0"/>
                <a:ea typeface="Calibri" pitchFamily="34" charset="0"/>
                <a:cs typeface="Calibri" pitchFamily="34" charset="0"/>
              </a:rPr>
              <a:t>	Texnologiyalardan və restoranlarla sıx iş birliyi qurmaqla, yemək çatdırılma təcrübəsini daha da yaxşılaşdırmağa çalışırıq. Müştərilərin xoşbəxtliyini təmin etmək, effektiv iş əməliyyatlarını həyata keçirmək və bütün tərəfdaşlar üçün sürətli böyümə qazanmaq istəyirik. Mükəmməl xidmət təqdim edən və insanların mətbəx incəsənətinə olan bağlılığı ilə tanınan, lider yemək çatdırılma həllimiz olmaq üçün çalışırıq.</a:t>
            </a:r>
            <a:endParaRPr lang="az-Latn-AZ" sz="1600" noProof="1">
              <a:solidFill>
                <a:srgbClr val="0070C0"/>
              </a:solidFill>
              <a:latin typeface="Calibri" pitchFamily="34"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dirty="0">
                <a:solidFill>
                  <a:schemeClr val="tx1"/>
                </a:solidFill>
              </a:rPr>
              <a:t>MVP principles</a:t>
            </a:r>
            <a:endParaRPr lang="az-Latn-AZ" noProof="1">
              <a:solidFill>
                <a:schemeClr val="tx1"/>
              </a:solidFill>
            </a:endParaRPr>
          </a:p>
        </p:txBody>
      </p:sp>
      <p:sp>
        <p:nvSpPr>
          <p:cNvPr id="3" name="Content Placeholder 2"/>
          <p:cNvSpPr>
            <a:spLocks noGrp="1"/>
          </p:cNvSpPr>
          <p:nvPr>
            <p:ph idx="1"/>
          </p:nvPr>
        </p:nvSpPr>
        <p:spPr>
          <a:xfrm>
            <a:off x="1907704" y="620688"/>
            <a:ext cx="6778625" cy="5976664"/>
          </a:xfrm>
        </p:spPr>
        <p:txBody>
          <a:bodyPr/>
          <a:lstStyle/>
          <a:p>
            <a:pPr marL="0" indent="0">
              <a:buNone/>
            </a:pPr>
            <a:r>
              <a:rPr lang="az-Latn-AZ" sz="1450" b="1" noProof="1" smtClean="0">
                <a:solidFill>
                  <a:srgbClr val="0070C0"/>
                </a:solidFill>
                <a:latin typeface="Calibri" pitchFamily="34" charset="0"/>
                <a:ea typeface="Calibri" pitchFamily="34" charset="0"/>
                <a:cs typeface="Calibri" pitchFamily="34" charset="0"/>
              </a:rPr>
              <a:t>Minimum Sistem Tələbləri: </a:t>
            </a:r>
            <a:endParaRPr lang="az-Latn-AZ" sz="1450" noProof="1" smtClean="0">
              <a:solidFill>
                <a:srgbClr val="0070C0"/>
              </a:solidFill>
              <a:latin typeface="Calibri" pitchFamily="34" charset="0"/>
              <a:ea typeface="Calibri" pitchFamily="34" charset="0"/>
              <a:cs typeface="Calibri" pitchFamily="34" charset="0"/>
            </a:endParaRPr>
          </a:p>
          <a:p>
            <a:pPr marL="0" indent="0">
              <a:buNone/>
            </a:pPr>
            <a:r>
              <a:rPr lang="en-US" sz="1450" noProof="1" smtClean="0">
                <a:solidFill>
                  <a:srgbClr val="0070C0"/>
                </a:solidFill>
                <a:latin typeface="Calibri" pitchFamily="34" charset="0"/>
                <a:ea typeface="Calibri" pitchFamily="34" charset="0"/>
                <a:cs typeface="Calibri" pitchFamily="34" charset="0"/>
              </a:rPr>
              <a:t>1) </a:t>
            </a:r>
            <a:r>
              <a:rPr lang="az-Latn-AZ" sz="1450" noProof="1" smtClean="0">
                <a:solidFill>
                  <a:srgbClr val="0070C0"/>
                </a:solidFill>
                <a:latin typeface="Calibri" pitchFamily="34" charset="0"/>
                <a:ea typeface="Calibri" pitchFamily="34" charset="0"/>
                <a:cs typeface="Calibri" pitchFamily="34" charset="0"/>
              </a:rPr>
              <a:t>Bütün istifadəçilər qeydiyyat üçün tətbiqə şəxsi məlumatları daxil etməlidirlər və bütün məlumatlar saxlanılmalıdır. </a:t>
            </a:r>
          </a:p>
          <a:p>
            <a:pPr marL="0" lvl="0" indent="0">
              <a:buNone/>
            </a:pPr>
            <a:r>
              <a:rPr lang="en-US" sz="1450" noProof="1" smtClean="0">
                <a:solidFill>
                  <a:srgbClr val="0070C0"/>
                </a:solidFill>
                <a:latin typeface="Calibri" pitchFamily="34" charset="0"/>
                <a:ea typeface="Calibri" pitchFamily="34" charset="0"/>
                <a:cs typeface="Calibri" pitchFamily="34" charset="0"/>
              </a:rPr>
              <a:t>2) </a:t>
            </a:r>
            <a:r>
              <a:rPr lang="az-Latn-AZ" sz="1450" noProof="1" smtClean="0">
                <a:solidFill>
                  <a:srgbClr val="0070C0"/>
                </a:solidFill>
                <a:latin typeface="Calibri" pitchFamily="34" charset="0"/>
                <a:ea typeface="Calibri" pitchFamily="34" charset="0"/>
                <a:cs typeface="Calibri" pitchFamily="34" charset="0"/>
              </a:rPr>
              <a:t>İstifadəçilər tətbiqi ilk dəfə açdıqlarında telefon nömrəsini yazmalı və OTP kodunu əldə etməlidir. </a:t>
            </a:r>
          </a:p>
          <a:p>
            <a:pPr marL="0" lvl="0" indent="0">
              <a:buNone/>
            </a:pPr>
            <a:r>
              <a:rPr lang="en-US" sz="1450" noProof="1" smtClean="0">
                <a:solidFill>
                  <a:srgbClr val="0070C0"/>
                </a:solidFill>
                <a:latin typeface="Calibri" pitchFamily="34" charset="0"/>
                <a:ea typeface="Calibri" pitchFamily="34" charset="0"/>
                <a:cs typeface="Calibri" pitchFamily="34" charset="0"/>
              </a:rPr>
              <a:t>3) </a:t>
            </a:r>
            <a:r>
              <a:rPr lang="az-Latn-AZ" sz="1450" noProof="1" smtClean="0">
                <a:solidFill>
                  <a:srgbClr val="0070C0"/>
                </a:solidFill>
                <a:latin typeface="Calibri" pitchFamily="34" charset="0"/>
                <a:ea typeface="Calibri" pitchFamily="34" charset="0"/>
                <a:cs typeface="Calibri" pitchFamily="34" charset="0"/>
              </a:rPr>
              <a:t>Hər istifadəçi daxil olmaq üçün e-poçt və ya istifadəçi adı ilə birlikdə şifrəni daxil etməlidir. </a:t>
            </a:r>
          </a:p>
          <a:p>
            <a:pPr marL="0" lvl="0" indent="0">
              <a:buNone/>
            </a:pPr>
            <a:r>
              <a:rPr lang="en-US" sz="1450" noProof="1" smtClean="0">
                <a:solidFill>
                  <a:srgbClr val="0070C0"/>
                </a:solidFill>
                <a:latin typeface="Calibri" pitchFamily="34" charset="0"/>
                <a:ea typeface="Calibri" pitchFamily="34" charset="0"/>
                <a:cs typeface="Calibri" pitchFamily="34" charset="0"/>
              </a:rPr>
              <a:t>4) </a:t>
            </a:r>
            <a:r>
              <a:rPr lang="az-Latn-AZ" sz="1450" noProof="1" smtClean="0">
                <a:solidFill>
                  <a:srgbClr val="0070C0"/>
                </a:solidFill>
                <a:latin typeface="Calibri" pitchFamily="34" charset="0"/>
                <a:ea typeface="Calibri" pitchFamily="34" charset="0"/>
                <a:cs typeface="Calibri" pitchFamily="34" charset="0"/>
              </a:rPr>
              <a:t>İstifadəçidən məkana giriş icazəsi tələb olunur və ya</a:t>
            </a:r>
            <a:r>
              <a:rPr lang="en-US" sz="1450" noProof="1" smtClean="0">
                <a:solidFill>
                  <a:srgbClr val="0070C0"/>
                </a:solidFill>
                <a:latin typeface="Calibri" pitchFamily="34" charset="0"/>
                <a:ea typeface="Calibri" pitchFamily="34" charset="0"/>
                <a:cs typeface="Calibri" pitchFamily="34" charset="0"/>
              </a:rPr>
              <a:t> </a:t>
            </a:r>
            <a:r>
              <a:rPr lang="az-Latn-AZ" sz="1450" noProof="1" smtClean="0">
                <a:solidFill>
                  <a:srgbClr val="0070C0"/>
                </a:solidFill>
                <a:latin typeface="Calibri" pitchFamily="34" charset="0"/>
                <a:ea typeface="Calibri" pitchFamily="34" charset="0"/>
                <a:cs typeface="Calibri" pitchFamily="34" charset="0"/>
              </a:rPr>
              <a:t>çatdırılma ünvanını daxil etməlidir.</a:t>
            </a:r>
          </a:p>
          <a:p>
            <a:pPr marL="0" lvl="0" indent="0">
              <a:buNone/>
            </a:pPr>
            <a:r>
              <a:rPr lang="en-US" sz="1450" noProof="1" smtClean="0">
                <a:solidFill>
                  <a:srgbClr val="0070C0"/>
                </a:solidFill>
                <a:latin typeface="Calibri" pitchFamily="34" charset="0"/>
                <a:ea typeface="Calibri" pitchFamily="34" charset="0"/>
                <a:cs typeface="Calibri" pitchFamily="34" charset="0"/>
              </a:rPr>
              <a:t>5) </a:t>
            </a:r>
            <a:r>
              <a:rPr lang="az-Latn-AZ" sz="1450" noProof="1" smtClean="0">
                <a:solidFill>
                  <a:srgbClr val="0070C0"/>
                </a:solidFill>
                <a:latin typeface="Calibri" pitchFamily="34" charset="0"/>
                <a:ea typeface="Calibri" pitchFamily="34" charset="0"/>
                <a:cs typeface="Calibri" pitchFamily="34" charset="0"/>
              </a:rPr>
              <a:t>Müştəri tərəfindən seçilən hər bir məhsul avtomatik olaraq səbətə əlavə olunmalıdır. </a:t>
            </a:r>
          </a:p>
          <a:p>
            <a:pPr marL="0" lvl="0" indent="0">
              <a:buNone/>
            </a:pPr>
            <a:r>
              <a:rPr lang="en-US" sz="1450" noProof="1" smtClean="0">
                <a:solidFill>
                  <a:srgbClr val="0070C0"/>
                </a:solidFill>
                <a:latin typeface="Calibri" pitchFamily="34" charset="0"/>
                <a:ea typeface="Calibri" pitchFamily="34" charset="0"/>
                <a:cs typeface="Calibri" pitchFamily="34" charset="0"/>
              </a:rPr>
              <a:t>6) </a:t>
            </a:r>
            <a:r>
              <a:rPr lang="az-Latn-AZ" sz="1450" noProof="1" smtClean="0">
                <a:solidFill>
                  <a:srgbClr val="0070C0"/>
                </a:solidFill>
                <a:latin typeface="Calibri" pitchFamily="34" charset="0"/>
                <a:ea typeface="Calibri" pitchFamily="34" charset="0"/>
                <a:cs typeface="Calibri" pitchFamily="34" charset="0"/>
              </a:rPr>
              <a:t>Admin yeni istifadəçi yarada, düzəldə və ya silə bilər, lakin digər adminləri silə və düzəldə bilməz. </a:t>
            </a:r>
          </a:p>
          <a:p>
            <a:pPr marL="0" lvl="0" indent="0">
              <a:buNone/>
            </a:pPr>
            <a:r>
              <a:rPr lang="en-US" sz="1450" noProof="1" smtClean="0">
                <a:solidFill>
                  <a:srgbClr val="0070C0"/>
                </a:solidFill>
                <a:latin typeface="Calibri" pitchFamily="34" charset="0"/>
                <a:ea typeface="Calibri" pitchFamily="34" charset="0"/>
                <a:cs typeface="Calibri" pitchFamily="34" charset="0"/>
              </a:rPr>
              <a:t>7) </a:t>
            </a:r>
            <a:r>
              <a:rPr lang="az-Latn-AZ" sz="1450" noProof="1" smtClean="0">
                <a:solidFill>
                  <a:srgbClr val="0070C0"/>
                </a:solidFill>
                <a:latin typeface="Calibri" pitchFamily="34" charset="0"/>
                <a:ea typeface="Calibri" pitchFamily="34" charset="0"/>
                <a:cs typeface="Calibri" pitchFamily="34" charset="0"/>
              </a:rPr>
              <a:t>İstifadəçi sifarişi təsdiq etdikdə, sifariş mənim sifarişlərim ekranında</a:t>
            </a:r>
            <a:r>
              <a:rPr lang="en-US" sz="1450" noProof="1" smtClean="0">
                <a:solidFill>
                  <a:srgbClr val="0070C0"/>
                </a:solidFill>
                <a:latin typeface="Calibri" pitchFamily="34" charset="0"/>
                <a:ea typeface="Calibri" pitchFamily="34" charset="0"/>
                <a:cs typeface="Calibri" pitchFamily="34" charset="0"/>
              </a:rPr>
              <a:t> </a:t>
            </a:r>
            <a:r>
              <a:rPr lang="az-Latn-AZ" sz="1450" noProof="1" smtClean="0">
                <a:solidFill>
                  <a:srgbClr val="0070C0"/>
                </a:solidFill>
                <a:latin typeface="Calibri" pitchFamily="34" charset="0"/>
                <a:ea typeface="Calibri" pitchFamily="34" charset="0"/>
                <a:cs typeface="Calibri" pitchFamily="34" charset="0"/>
              </a:rPr>
              <a:t>göstərilməlidir və istifadəçi sifarişin və çatdırılmaçının statusunu və yerini izləyə bilər.</a:t>
            </a:r>
          </a:p>
          <a:p>
            <a:pPr marL="0" lvl="0" indent="0">
              <a:buNone/>
            </a:pPr>
            <a:r>
              <a:rPr lang="en-US" sz="1450" noProof="1" smtClean="0">
                <a:solidFill>
                  <a:srgbClr val="0070C0"/>
                </a:solidFill>
                <a:latin typeface="Calibri" pitchFamily="34" charset="0"/>
                <a:ea typeface="Calibri" pitchFamily="34" charset="0"/>
                <a:cs typeface="Calibri" pitchFamily="34" charset="0"/>
              </a:rPr>
              <a:t>8) </a:t>
            </a:r>
            <a:r>
              <a:rPr lang="az-Latn-AZ" sz="1450" noProof="1" smtClean="0">
                <a:solidFill>
                  <a:srgbClr val="0070C0"/>
                </a:solidFill>
                <a:latin typeface="Calibri" pitchFamily="34" charset="0"/>
                <a:ea typeface="Calibri" pitchFamily="34" charset="0"/>
                <a:cs typeface="Calibri" pitchFamily="34" charset="0"/>
              </a:rPr>
              <a:t>Hər kuryer sifariş statusunu dəyişdirdikdə, məlumatlar partner və müştəri</a:t>
            </a:r>
            <a:r>
              <a:rPr lang="en-US" sz="1450" noProof="1" smtClean="0">
                <a:solidFill>
                  <a:srgbClr val="0070C0"/>
                </a:solidFill>
                <a:latin typeface="Calibri" pitchFamily="34" charset="0"/>
                <a:ea typeface="Calibri" pitchFamily="34" charset="0"/>
                <a:cs typeface="Calibri" pitchFamily="34" charset="0"/>
              </a:rPr>
              <a:t> </a:t>
            </a:r>
            <a:r>
              <a:rPr lang="az-Latn-AZ" sz="1450" noProof="1" smtClean="0">
                <a:solidFill>
                  <a:srgbClr val="0070C0"/>
                </a:solidFill>
                <a:latin typeface="Calibri" pitchFamily="34" charset="0"/>
                <a:ea typeface="Calibri" pitchFamily="34" charset="0"/>
                <a:cs typeface="Calibri" pitchFamily="34" charset="0"/>
              </a:rPr>
              <a:t>sisteminə dəyişdirilir. </a:t>
            </a:r>
          </a:p>
          <a:p>
            <a:pPr marL="0" lvl="0" indent="0">
              <a:buNone/>
            </a:pPr>
            <a:r>
              <a:rPr lang="en-US" sz="1450" noProof="1" smtClean="0">
                <a:solidFill>
                  <a:srgbClr val="0070C0"/>
                </a:solidFill>
                <a:latin typeface="Calibri" pitchFamily="34" charset="0"/>
                <a:ea typeface="Calibri" pitchFamily="34" charset="0"/>
                <a:cs typeface="Calibri" pitchFamily="34" charset="0"/>
              </a:rPr>
              <a:t>9) </a:t>
            </a:r>
            <a:r>
              <a:rPr lang="az-Latn-AZ" sz="1450" noProof="1" smtClean="0">
                <a:solidFill>
                  <a:srgbClr val="0070C0"/>
                </a:solidFill>
                <a:latin typeface="Calibri" pitchFamily="34" charset="0"/>
                <a:ea typeface="Calibri" pitchFamily="34" charset="0"/>
                <a:cs typeface="Calibri" pitchFamily="34" charset="0"/>
              </a:rPr>
              <a:t>Partnyor proqramla korporativ fəaliyyətə başladıqdan sonra bütün tərəfdaşlar admin tərəfindən yaradılmış iş qrafikini əldə edirlər. </a:t>
            </a:r>
          </a:p>
          <a:p>
            <a:pPr marL="0" lvl="0" indent="0">
              <a:buNone/>
            </a:pPr>
            <a:r>
              <a:rPr lang="en-US" sz="1450" noProof="1" smtClean="0">
                <a:solidFill>
                  <a:srgbClr val="0070C0"/>
                </a:solidFill>
                <a:latin typeface="Calibri" pitchFamily="34" charset="0"/>
                <a:ea typeface="Calibri" pitchFamily="34" charset="0"/>
                <a:cs typeface="Calibri" pitchFamily="34" charset="0"/>
              </a:rPr>
              <a:t>10) </a:t>
            </a:r>
            <a:r>
              <a:rPr lang="az-Latn-AZ" sz="1450" noProof="1" smtClean="0">
                <a:solidFill>
                  <a:srgbClr val="0070C0"/>
                </a:solidFill>
                <a:latin typeface="Calibri" pitchFamily="34" charset="0"/>
                <a:ea typeface="Calibri" pitchFamily="34" charset="0"/>
                <a:cs typeface="Calibri" pitchFamily="34" charset="0"/>
              </a:rPr>
              <a:t>Partnyorlar öz yeni məhsullarını sistemə əlavə edə bilərlər və məlumatlar “yeni” etiketi ilə “Məhsullar” ekranında göstərilməlidir. </a:t>
            </a:r>
          </a:p>
          <a:p>
            <a:pPr marL="0" indent="0">
              <a:buNone/>
            </a:pPr>
            <a:r>
              <a:rPr lang="en-US" sz="1450" noProof="1" smtClean="0">
                <a:solidFill>
                  <a:srgbClr val="0070C0"/>
                </a:solidFill>
                <a:latin typeface="Calibri" pitchFamily="34" charset="0"/>
                <a:ea typeface="Calibri" pitchFamily="34" charset="0"/>
                <a:cs typeface="Calibri" pitchFamily="34" charset="0"/>
              </a:rPr>
              <a:t>11) </a:t>
            </a:r>
            <a:r>
              <a:rPr lang="az-Latn-AZ" sz="1450" noProof="1" smtClean="0">
                <a:solidFill>
                  <a:srgbClr val="0070C0"/>
                </a:solidFill>
                <a:latin typeface="Calibri" pitchFamily="34" charset="0"/>
                <a:ea typeface="Calibri" pitchFamily="34" charset="0"/>
                <a:cs typeface="Calibri" pitchFamily="34" charset="0"/>
              </a:rPr>
              <a:t>Mağaza səhifəsində admin oradakı kateqoriyalar, altkateqoriyalar və məhsulların siyahısını görə bilir, admin isə yeni kateqoriya yarada bilir, yeni kateqoriya bütün istifadəçilər üçün görünür.</a:t>
            </a:r>
            <a:endParaRPr lang="az-Latn-AZ" sz="145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20</a:t>
            </a:fld>
            <a:endParaRPr lang="ru-RU"/>
          </a:p>
        </p:txBody>
      </p:sp>
    </p:spTree>
    <p:extLst>
      <p:ext uri="{BB962C8B-B14F-4D97-AF65-F5344CB8AC3E}">
        <p14:creationId xmlns:p14="http://schemas.microsoft.com/office/powerpoint/2010/main" val="153676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dirty="0">
                <a:solidFill>
                  <a:schemeClr val="tx1"/>
                </a:solidFill>
              </a:rPr>
              <a:t>MVP principles</a:t>
            </a:r>
            <a:endParaRPr lang="az-Latn-AZ" noProof="1">
              <a:solidFill>
                <a:schemeClr val="tx1"/>
              </a:solidFill>
            </a:endParaRPr>
          </a:p>
        </p:txBody>
      </p:sp>
      <p:sp>
        <p:nvSpPr>
          <p:cNvPr id="3" name="Content Placeholder 2"/>
          <p:cNvSpPr>
            <a:spLocks noGrp="1"/>
          </p:cNvSpPr>
          <p:nvPr>
            <p:ph idx="1"/>
          </p:nvPr>
        </p:nvSpPr>
        <p:spPr>
          <a:xfrm>
            <a:off x="1907704" y="1340768"/>
            <a:ext cx="6778625" cy="4104456"/>
          </a:xfrm>
        </p:spPr>
        <p:txBody>
          <a:bodyPr/>
          <a:lstStyle/>
          <a:p>
            <a:pPr marL="0" indent="0">
              <a:buNone/>
            </a:pPr>
            <a:r>
              <a:rPr lang="az-Latn-AZ" sz="1800" b="1" noProof="1" smtClean="0">
                <a:solidFill>
                  <a:srgbClr val="0070C0"/>
                </a:solidFill>
                <a:latin typeface="Calibri" pitchFamily="34" charset="0"/>
                <a:ea typeface="Calibri" pitchFamily="34" charset="0"/>
                <a:cs typeface="Calibri" pitchFamily="34" charset="0"/>
              </a:rPr>
              <a:t>Viable Sistem Tələbləri:</a:t>
            </a:r>
            <a:endParaRPr lang="az-Latn-AZ" sz="1800" noProof="1" smtClean="0">
              <a:solidFill>
                <a:srgbClr val="0070C0"/>
              </a:solidFill>
              <a:latin typeface="Calibri" pitchFamily="34" charset="0"/>
              <a:ea typeface="Calibri" pitchFamily="34" charset="0"/>
              <a:cs typeface="Calibri" pitchFamily="34" charset="0"/>
            </a:endParaRPr>
          </a:p>
          <a:p>
            <a:pPr marL="0" indent="0">
              <a:buNone/>
            </a:pPr>
            <a:endParaRPr lang="az-Latn-AZ" sz="1800" noProof="1" smtClean="0">
              <a:solidFill>
                <a:srgbClr val="0070C0"/>
              </a:solidFill>
              <a:latin typeface="Calibri" pitchFamily="34" charset="0"/>
              <a:ea typeface="Calibri" pitchFamily="34" charset="0"/>
              <a:cs typeface="Calibri" pitchFamily="34" charset="0"/>
            </a:endParaRPr>
          </a:p>
          <a:p>
            <a:pPr marL="0" lvl="0" indent="0">
              <a:buNone/>
            </a:pPr>
            <a:r>
              <a:rPr lang="en-US" sz="1800" noProof="1" smtClean="0">
                <a:solidFill>
                  <a:srgbClr val="0070C0"/>
                </a:solidFill>
                <a:latin typeface="Calibri" pitchFamily="34" charset="0"/>
                <a:ea typeface="Calibri" pitchFamily="34" charset="0"/>
                <a:cs typeface="Calibri" pitchFamily="34" charset="0"/>
              </a:rPr>
              <a:t>1) </a:t>
            </a:r>
            <a:r>
              <a:rPr lang="az-Latn-AZ" sz="1800" noProof="1" smtClean="0">
                <a:solidFill>
                  <a:srgbClr val="0070C0"/>
                </a:solidFill>
                <a:latin typeface="Calibri" pitchFamily="34" charset="0"/>
                <a:ea typeface="Calibri" pitchFamily="34" charset="0"/>
                <a:cs typeface="Calibri" pitchFamily="34" charset="0"/>
              </a:rPr>
              <a:t>İstifadəçilər kart məlumatlarını əlavə edərək ödəmə edə bilər və ya "nağd ödə" seçimini seçə bilər</a:t>
            </a:r>
            <a:r>
              <a:rPr lang="en-US" sz="1800" noProof="1" smtClean="0">
                <a:solidFill>
                  <a:srgbClr val="0070C0"/>
                </a:solidFill>
                <a:latin typeface="Calibri" pitchFamily="34" charset="0"/>
                <a:ea typeface="Calibri" pitchFamily="34" charset="0"/>
                <a:cs typeface="Calibri" pitchFamily="34" charset="0"/>
              </a:rPr>
              <a:t>.</a:t>
            </a:r>
            <a:r>
              <a:rPr lang="az-Latn-AZ" sz="1800" noProof="1" smtClean="0">
                <a:solidFill>
                  <a:srgbClr val="0070C0"/>
                </a:solidFill>
                <a:latin typeface="Calibri" pitchFamily="34" charset="0"/>
                <a:ea typeface="Calibri" pitchFamily="34" charset="0"/>
                <a:cs typeface="Calibri" pitchFamily="34" charset="0"/>
              </a:rPr>
              <a:t>  </a:t>
            </a:r>
          </a:p>
          <a:p>
            <a:pPr marL="0" lvl="0" indent="0">
              <a:buNone/>
            </a:pPr>
            <a:r>
              <a:rPr lang="en-US" sz="1800" noProof="1" smtClean="0">
                <a:solidFill>
                  <a:srgbClr val="0070C0"/>
                </a:solidFill>
                <a:latin typeface="Calibri" pitchFamily="34" charset="0"/>
                <a:ea typeface="Calibri" pitchFamily="34" charset="0"/>
                <a:cs typeface="Calibri" pitchFamily="34" charset="0"/>
              </a:rPr>
              <a:t>2) </a:t>
            </a:r>
            <a:r>
              <a:rPr lang="az-Latn-AZ" sz="1800" noProof="1" smtClean="0">
                <a:solidFill>
                  <a:srgbClr val="0070C0"/>
                </a:solidFill>
                <a:latin typeface="Calibri" pitchFamily="34" charset="0"/>
                <a:ea typeface="Calibri" pitchFamily="34" charset="0"/>
                <a:cs typeface="Calibri" pitchFamily="34" charset="0"/>
              </a:rPr>
              <a:t>Hər kuryer həftəlik iş qrafikini bazar günündən bazar gününə qədər sistemdə görməlidir</a:t>
            </a:r>
            <a:r>
              <a:rPr lang="en-US" sz="1800" noProof="1" smtClean="0">
                <a:solidFill>
                  <a:srgbClr val="0070C0"/>
                </a:solidFill>
                <a:latin typeface="Calibri" pitchFamily="34" charset="0"/>
                <a:ea typeface="Calibri" pitchFamily="34" charset="0"/>
                <a:cs typeface="Calibri" pitchFamily="34" charset="0"/>
              </a:rPr>
              <a:t>.</a:t>
            </a:r>
            <a:endParaRPr lang="az-Latn-AZ" sz="1800" noProof="1" smtClean="0">
              <a:solidFill>
                <a:srgbClr val="0070C0"/>
              </a:solidFill>
              <a:latin typeface="Calibri" pitchFamily="34" charset="0"/>
              <a:ea typeface="Calibri" pitchFamily="34" charset="0"/>
              <a:cs typeface="Calibri" pitchFamily="34" charset="0"/>
            </a:endParaRPr>
          </a:p>
          <a:p>
            <a:pPr marL="0" lvl="0" indent="0">
              <a:buNone/>
            </a:pPr>
            <a:r>
              <a:rPr lang="en-US" sz="1800" noProof="1" smtClean="0">
                <a:solidFill>
                  <a:srgbClr val="0070C0"/>
                </a:solidFill>
                <a:latin typeface="Calibri" pitchFamily="34" charset="0"/>
                <a:ea typeface="Calibri" pitchFamily="34" charset="0"/>
                <a:cs typeface="Calibri" pitchFamily="34" charset="0"/>
              </a:rPr>
              <a:t>3) </a:t>
            </a:r>
            <a:r>
              <a:rPr lang="az-Latn-AZ" sz="1800" noProof="1" smtClean="0">
                <a:solidFill>
                  <a:srgbClr val="0070C0"/>
                </a:solidFill>
                <a:latin typeface="Calibri" pitchFamily="34" charset="0"/>
                <a:ea typeface="Calibri" pitchFamily="34" charset="0"/>
                <a:cs typeface="Calibri" pitchFamily="34" charset="0"/>
              </a:rPr>
              <a:t>Hər bir müştəriyə çatdırılan sifariş sistem tarixində saxlanılır. </a:t>
            </a:r>
          </a:p>
          <a:p>
            <a:pPr marL="0" lvl="0" indent="0">
              <a:buNone/>
            </a:pPr>
            <a:r>
              <a:rPr lang="en-US" sz="1800" noProof="1" smtClean="0">
                <a:solidFill>
                  <a:srgbClr val="0070C0"/>
                </a:solidFill>
                <a:latin typeface="Calibri" pitchFamily="34" charset="0"/>
                <a:ea typeface="Calibri" pitchFamily="34" charset="0"/>
                <a:cs typeface="Calibri" pitchFamily="34" charset="0"/>
              </a:rPr>
              <a:t>4) </a:t>
            </a:r>
            <a:r>
              <a:rPr lang="az-Latn-AZ" sz="1800" noProof="1" smtClean="0">
                <a:solidFill>
                  <a:srgbClr val="0070C0"/>
                </a:solidFill>
                <a:latin typeface="Calibri" pitchFamily="34" charset="0"/>
                <a:ea typeface="Calibri" pitchFamily="34" charset="0"/>
                <a:cs typeface="Calibri" pitchFamily="34" charset="0"/>
              </a:rPr>
              <a:t>Partner reytinqləri və müştərinin şərhi bütün istifadəçilər üçün görünür. </a:t>
            </a:r>
          </a:p>
          <a:p>
            <a:pPr marL="0" lvl="0" indent="0">
              <a:buNone/>
            </a:pPr>
            <a:r>
              <a:rPr lang="en-US" sz="1800" noProof="1" smtClean="0">
                <a:solidFill>
                  <a:srgbClr val="0070C0"/>
                </a:solidFill>
                <a:latin typeface="Calibri" pitchFamily="34" charset="0"/>
                <a:ea typeface="Calibri" pitchFamily="34" charset="0"/>
                <a:cs typeface="Calibri" pitchFamily="34" charset="0"/>
              </a:rPr>
              <a:t>5) </a:t>
            </a:r>
            <a:r>
              <a:rPr lang="az-Latn-AZ" sz="1800" noProof="1" smtClean="0">
                <a:solidFill>
                  <a:srgbClr val="0070C0"/>
                </a:solidFill>
                <a:latin typeface="Calibri" pitchFamily="34" charset="0"/>
                <a:ea typeface="Calibri" pitchFamily="34" charset="0"/>
                <a:cs typeface="Calibri" pitchFamily="34" charset="0"/>
              </a:rPr>
              <a:t>Partnyor və kuryerin bütün trek statistikası admin sistemində göstərilir. </a:t>
            </a:r>
          </a:p>
          <a:p>
            <a:pPr marL="0" lvl="0" indent="0">
              <a:buNone/>
            </a:pPr>
            <a:r>
              <a:rPr lang="en-US" sz="1800" noProof="1" smtClean="0">
                <a:solidFill>
                  <a:srgbClr val="0070C0"/>
                </a:solidFill>
                <a:latin typeface="Calibri" pitchFamily="34" charset="0"/>
                <a:ea typeface="Calibri" pitchFamily="34" charset="0"/>
                <a:cs typeface="Calibri" pitchFamily="34" charset="0"/>
              </a:rPr>
              <a:t>6) </a:t>
            </a:r>
            <a:r>
              <a:rPr lang="az-Latn-AZ" sz="1800" noProof="1" smtClean="0">
                <a:solidFill>
                  <a:srgbClr val="0070C0"/>
                </a:solidFill>
                <a:latin typeface="Calibri" pitchFamily="34" charset="0"/>
                <a:ea typeface="Calibri" pitchFamily="34" charset="0"/>
                <a:cs typeface="Calibri" pitchFamily="34" charset="0"/>
              </a:rPr>
              <a:t>Sifariş “problem” statusunda olduqda admin bildiriş alır.</a:t>
            </a:r>
          </a:p>
          <a:p>
            <a:pPr marL="0" indent="0">
              <a:buNone/>
            </a:pPr>
            <a:r>
              <a:rPr lang="en-US" sz="1800" noProof="1" smtClean="0">
                <a:solidFill>
                  <a:srgbClr val="0070C0"/>
                </a:solidFill>
                <a:latin typeface="Calibri" pitchFamily="34" charset="0"/>
                <a:ea typeface="Calibri" pitchFamily="34" charset="0"/>
                <a:cs typeface="Calibri" pitchFamily="34" charset="0"/>
              </a:rPr>
              <a:t>7) </a:t>
            </a:r>
            <a:r>
              <a:rPr lang="az-Latn-AZ" sz="1800" noProof="1" smtClean="0">
                <a:solidFill>
                  <a:srgbClr val="0070C0"/>
                </a:solidFill>
                <a:latin typeface="Calibri" pitchFamily="34" charset="0"/>
                <a:ea typeface="Calibri" pitchFamily="34" charset="0"/>
                <a:cs typeface="Calibri" pitchFamily="34" charset="0"/>
              </a:rPr>
              <a:t>Müştəri sistemində partnyorların sırası reytinqlər üzrə sıralanır.</a:t>
            </a:r>
            <a:endParaRPr lang="az-Latn-AZ" sz="18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21</a:t>
            </a:fld>
            <a:endParaRPr lang="ru-RU"/>
          </a:p>
        </p:txBody>
      </p:sp>
    </p:spTree>
    <p:extLst>
      <p:ext uri="{BB962C8B-B14F-4D97-AF65-F5344CB8AC3E}">
        <p14:creationId xmlns:p14="http://schemas.microsoft.com/office/powerpoint/2010/main" val="390485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2C5511-5F94-4D54-8851-DDF854C9B98F}" type="slidenum">
              <a:rPr lang="en-GB" smtClean="0"/>
              <a:pPr/>
              <a:t>22</a:t>
            </a:fld>
            <a:endParaRPr lang="en-GB"/>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835696" y="1857740"/>
            <a:ext cx="5943600" cy="4330065"/>
          </a:xfrm>
          <a:prstGeom prst="rect">
            <a:avLst/>
          </a:prstGeom>
        </p:spPr>
      </p:pic>
    </p:spTree>
    <p:extLst>
      <p:ext uri="{BB962C8B-B14F-4D97-AF65-F5344CB8AC3E}">
        <p14:creationId xmlns:p14="http://schemas.microsoft.com/office/powerpoint/2010/main" val="30798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975" y="333375"/>
            <a:ext cx="6804025" cy="1295400"/>
          </a:xfrm>
        </p:spPr>
        <p:txBody>
          <a:bodyPr/>
          <a:lstStyle/>
          <a:p>
            <a:pPr algn="ctr"/>
            <a:r>
              <a:rPr lang="az-Latn-AZ" sz="2200" noProof="1" smtClean="0"/>
              <a:t>Power&amp;Interest matrix based on the Stakeholders</a:t>
            </a:r>
            <a:endParaRPr lang="az-Latn-AZ" sz="2200" noProof="1"/>
          </a:p>
        </p:txBody>
      </p:sp>
      <p:sp>
        <p:nvSpPr>
          <p:cNvPr id="4" name="Slide Number Placeholder 3"/>
          <p:cNvSpPr>
            <a:spLocks noGrp="1"/>
          </p:cNvSpPr>
          <p:nvPr>
            <p:ph type="sldNum" sz="quarter" idx="12"/>
          </p:nvPr>
        </p:nvSpPr>
        <p:spPr/>
        <p:txBody>
          <a:bodyPr/>
          <a:lstStyle/>
          <a:p>
            <a:fld id="{202C5511-5F94-4D54-8851-DDF854C9B98F}" type="slidenum">
              <a:rPr lang="en-GB" smtClean="0"/>
              <a:pPr/>
              <a:t>23</a:t>
            </a:fld>
            <a:endParaRPr lang="en-GB"/>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95736" y="1844824"/>
            <a:ext cx="5170011" cy="4294014"/>
          </a:xfrm>
          <a:prstGeom prst="rect">
            <a:avLst/>
          </a:prstGeom>
        </p:spPr>
      </p:pic>
    </p:spTree>
    <p:extLst>
      <p:ext uri="{BB962C8B-B14F-4D97-AF65-F5344CB8AC3E}">
        <p14:creationId xmlns:p14="http://schemas.microsoft.com/office/powerpoint/2010/main" val="2832662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az-Latn-AZ" b="1" dirty="0">
                <a:solidFill>
                  <a:schemeClr val="tx1"/>
                </a:solidFill>
              </a:rPr>
              <a:t>MoSCoW</a:t>
            </a:r>
            <a:endParaRPr lang="az-Latn-AZ" noProof="1">
              <a:solidFill>
                <a:schemeClr val="tx1"/>
              </a:solidFill>
            </a:endParaRPr>
          </a:p>
        </p:txBody>
      </p:sp>
      <p:sp>
        <p:nvSpPr>
          <p:cNvPr id="3" name="Content Placeholder 2"/>
          <p:cNvSpPr>
            <a:spLocks noGrp="1"/>
          </p:cNvSpPr>
          <p:nvPr>
            <p:ph idx="1"/>
          </p:nvPr>
        </p:nvSpPr>
        <p:spPr>
          <a:xfrm>
            <a:off x="1907704" y="1340768"/>
            <a:ext cx="6778625" cy="4104456"/>
          </a:xfrm>
        </p:spPr>
        <p:txBody>
          <a:bodyPr/>
          <a:lstStyle/>
          <a:p>
            <a:pPr marL="0" indent="0">
              <a:buNone/>
            </a:pPr>
            <a:r>
              <a:rPr lang="az-Latn-AZ" sz="1800" noProof="1">
                <a:solidFill>
                  <a:srgbClr val="0070C0"/>
                </a:solidFill>
                <a:latin typeface="Calibri" pitchFamily="34" charset="0"/>
                <a:ea typeface="Calibri" pitchFamily="34" charset="0"/>
                <a:cs typeface="Calibri" pitchFamily="34" charset="0"/>
              </a:rPr>
              <a:t>MoSCoW (Məcburi, İstəyən, Şərti, Qarşılıqlı arzu olunan) </a:t>
            </a:r>
            <a:r>
              <a:rPr lang="az-Latn-AZ" sz="1800" noProof="1" smtClean="0">
                <a:solidFill>
                  <a:srgbClr val="0070C0"/>
                </a:solidFill>
                <a:latin typeface="Calibri" pitchFamily="34" charset="0"/>
                <a:ea typeface="Calibri" pitchFamily="34" charset="0"/>
                <a:cs typeface="Calibri" pitchFamily="34" charset="0"/>
              </a:rPr>
              <a:t>tələblər</a:t>
            </a:r>
            <a:endParaRPr lang="en-US" sz="1800" noProof="1" smtClean="0">
              <a:solidFill>
                <a:srgbClr val="0070C0"/>
              </a:solidFill>
              <a:latin typeface="Calibri" pitchFamily="34" charset="0"/>
              <a:ea typeface="Calibri" pitchFamily="34" charset="0"/>
              <a:cs typeface="Calibri" pitchFamily="34" charset="0"/>
            </a:endParaRPr>
          </a:p>
          <a:p>
            <a:pPr marL="0" indent="0">
              <a:buNone/>
            </a:pPr>
            <a:endParaRPr lang="en-US" sz="1800" noProof="1" smtClean="0">
              <a:solidFill>
                <a:srgbClr val="0070C0"/>
              </a:solidFill>
              <a:latin typeface="Calibri" pitchFamily="34" charset="0"/>
              <a:ea typeface="Calibri" pitchFamily="34" charset="0"/>
              <a:cs typeface="Calibri" pitchFamily="34" charset="0"/>
            </a:endParaRPr>
          </a:p>
          <a:p>
            <a:pPr>
              <a:buAutoNum type="arabicParenR"/>
            </a:pPr>
            <a:r>
              <a:rPr lang="az-Latn-AZ" sz="1800" b="1" noProof="1" smtClean="0">
                <a:solidFill>
                  <a:srgbClr val="0070C0"/>
                </a:solidFill>
                <a:latin typeface="Calibri" pitchFamily="34" charset="0"/>
                <a:ea typeface="Calibri" pitchFamily="34" charset="0"/>
                <a:cs typeface="Calibri" pitchFamily="34" charset="0"/>
              </a:rPr>
              <a:t>Məcburi</a:t>
            </a:r>
            <a:r>
              <a:rPr lang="az-Latn-AZ" sz="1800" b="1" noProof="1">
                <a:solidFill>
                  <a:srgbClr val="0070C0"/>
                </a:solidFill>
                <a:latin typeface="Calibri" pitchFamily="34" charset="0"/>
                <a:ea typeface="Calibri" pitchFamily="34" charset="0"/>
                <a:cs typeface="Calibri" pitchFamily="34" charset="0"/>
              </a:rPr>
              <a:t>:</a:t>
            </a:r>
            <a:r>
              <a:rPr lang="az-Latn-AZ" sz="1800" noProof="1">
                <a:solidFill>
                  <a:srgbClr val="0070C0"/>
                </a:solidFill>
                <a:latin typeface="Calibri" pitchFamily="34" charset="0"/>
                <a:ea typeface="Calibri" pitchFamily="34" charset="0"/>
                <a:cs typeface="Calibri" pitchFamily="34" charset="0"/>
              </a:rPr>
              <a:t> İstifadəçilərə güvənli və sərfəli yemək çatdırma xidməti təklif etmək</a:t>
            </a:r>
            <a:r>
              <a:rPr lang="az-Latn-AZ" sz="1800" noProof="1" smtClean="0">
                <a:solidFill>
                  <a:srgbClr val="0070C0"/>
                </a:solidFill>
                <a:latin typeface="Calibri" pitchFamily="34" charset="0"/>
                <a:ea typeface="Calibri" pitchFamily="34" charset="0"/>
                <a:cs typeface="Calibri" pitchFamily="34" charset="0"/>
              </a:rPr>
              <a:t>.</a:t>
            </a:r>
            <a:endParaRPr lang="en-US" sz="1800" noProof="1" smtClean="0">
              <a:solidFill>
                <a:srgbClr val="0070C0"/>
              </a:solidFill>
              <a:latin typeface="Calibri" pitchFamily="34" charset="0"/>
              <a:ea typeface="Calibri" pitchFamily="34" charset="0"/>
              <a:cs typeface="Calibri" pitchFamily="34" charset="0"/>
            </a:endParaRPr>
          </a:p>
          <a:p>
            <a:pPr>
              <a:buAutoNum type="arabicParenR"/>
            </a:pPr>
            <a:r>
              <a:rPr lang="az-Latn-AZ" sz="1800" b="1" noProof="1" smtClean="0">
                <a:solidFill>
                  <a:srgbClr val="0070C0"/>
                </a:solidFill>
                <a:latin typeface="Calibri" pitchFamily="34" charset="0"/>
                <a:ea typeface="Calibri" pitchFamily="34" charset="0"/>
                <a:cs typeface="Calibri" pitchFamily="34" charset="0"/>
              </a:rPr>
              <a:t>İstəyən</a:t>
            </a:r>
            <a:r>
              <a:rPr lang="az-Latn-AZ" sz="1800" b="1" noProof="1">
                <a:solidFill>
                  <a:srgbClr val="0070C0"/>
                </a:solidFill>
                <a:latin typeface="Calibri" pitchFamily="34" charset="0"/>
                <a:ea typeface="Calibri" pitchFamily="34" charset="0"/>
                <a:cs typeface="Calibri" pitchFamily="34" charset="0"/>
              </a:rPr>
              <a:t>:</a:t>
            </a:r>
            <a:r>
              <a:rPr lang="az-Latn-AZ" sz="1800" noProof="1">
                <a:solidFill>
                  <a:srgbClr val="0070C0"/>
                </a:solidFill>
                <a:latin typeface="Calibri" pitchFamily="34" charset="0"/>
                <a:ea typeface="Calibri" pitchFamily="34" charset="0"/>
                <a:cs typeface="Calibri" pitchFamily="34" charset="0"/>
              </a:rPr>
              <a:t> İstifadəçilərə fərqli məhsul seçimləri, fərqli restoranlar və mövcud yemək alətləri təklif etmək imkanı verilməlidir</a:t>
            </a:r>
            <a:r>
              <a:rPr lang="az-Latn-AZ" sz="1800" noProof="1" smtClean="0">
                <a:solidFill>
                  <a:srgbClr val="0070C0"/>
                </a:solidFill>
                <a:latin typeface="Calibri" pitchFamily="34" charset="0"/>
                <a:ea typeface="Calibri" pitchFamily="34" charset="0"/>
                <a:cs typeface="Calibri" pitchFamily="34" charset="0"/>
              </a:rPr>
              <a:t>.</a:t>
            </a:r>
            <a:endParaRPr lang="en-US" sz="1800" noProof="1" smtClean="0">
              <a:solidFill>
                <a:srgbClr val="0070C0"/>
              </a:solidFill>
              <a:latin typeface="Calibri" pitchFamily="34" charset="0"/>
              <a:ea typeface="Calibri" pitchFamily="34" charset="0"/>
              <a:cs typeface="Calibri" pitchFamily="34" charset="0"/>
            </a:endParaRPr>
          </a:p>
          <a:p>
            <a:pPr>
              <a:buAutoNum type="arabicParenR"/>
            </a:pPr>
            <a:r>
              <a:rPr lang="az-Latn-AZ" sz="1800" b="1" noProof="1" smtClean="0">
                <a:solidFill>
                  <a:srgbClr val="0070C0"/>
                </a:solidFill>
                <a:latin typeface="Calibri" pitchFamily="34" charset="0"/>
                <a:ea typeface="Calibri" pitchFamily="34" charset="0"/>
                <a:cs typeface="Calibri" pitchFamily="34" charset="0"/>
              </a:rPr>
              <a:t>Şərti</a:t>
            </a:r>
            <a:r>
              <a:rPr lang="az-Latn-AZ" sz="1800" b="1" noProof="1">
                <a:solidFill>
                  <a:srgbClr val="0070C0"/>
                </a:solidFill>
                <a:latin typeface="Calibri" pitchFamily="34" charset="0"/>
                <a:ea typeface="Calibri" pitchFamily="34" charset="0"/>
                <a:cs typeface="Calibri" pitchFamily="34" charset="0"/>
              </a:rPr>
              <a:t>:</a:t>
            </a:r>
            <a:r>
              <a:rPr lang="az-Latn-AZ" sz="1800" noProof="1">
                <a:solidFill>
                  <a:srgbClr val="0070C0"/>
                </a:solidFill>
                <a:latin typeface="Calibri" pitchFamily="34" charset="0"/>
                <a:ea typeface="Calibri" pitchFamily="34" charset="0"/>
                <a:cs typeface="Calibri" pitchFamily="34" charset="0"/>
              </a:rPr>
              <a:t> İstifadəçilərə müxtəlif ödəniş variantları təklif etmək və təhlükəsizlik tədbirlərini təmin etmək üçün SSL şifrələnməsi ilə güvənli platform yaratmaq</a:t>
            </a:r>
            <a:r>
              <a:rPr lang="az-Latn-AZ" sz="1800" noProof="1" smtClean="0">
                <a:solidFill>
                  <a:srgbClr val="0070C0"/>
                </a:solidFill>
                <a:latin typeface="Calibri" pitchFamily="34" charset="0"/>
                <a:ea typeface="Calibri" pitchFamily="34" charset="0"/>
                <a:cs typeface="Calibri" pitchFamily="34" charset="0"/>
              </a:rPr>
              <a:t>.</a:t>
            </a:r>
            <a:endParaRPr lang="en-US" sz="1800" noProof="1" smtClean="0">
              <a:solidFill>
                <a:srgbClr val="0070C0"/>
              </a:solidFill>
              <a:latin typeface="Calibri" pitchFamily="34" charset="0"/>
              <a:ea typeface="Calibri" pitchFamily="34" charset="0"/>
              <a:cs typeface="Calibri" pitchFamily="34" charset="0"/>
            </a:endParaRPr>
          </a:p>
          <a:p>
            <a:pPr>
              <a:buAutoNum type="arabicParenR"/>
            </a:pPr>
            <a:r>
              <a:rPr lang="az-Latn-AZ" sz="1800" b="1" noProof="1" smtClean="0">
                <a:solidFill>
                  <a:srgbClr val="0070C0"/>
                </a:solidFill>
                <a:latin typeface="Calibri" pitchFamily="34" charset="0"/>
                <a:ea typeface="Calibri" pitchFamily="34" charset="0"/>
                <a:cs typeface="Calibri" pitchFamily="34" charset="0"/>
              </a:rPr>
              <a:t>Qarşılıqlı </a:t>
            </a:r>
            <a:r>
              <a:rPr lang="az-Latn-AZ" sz="1800" b="1" noProof="1">
                <a:solidFill>
                  <a:srgbClr val="0070C0"/>
                </a:solidFill>
                <a:latin typeface="Calibri" pitchFamily="34" charset="0"/>
                <a:ea typeface="Calibri" pitchFamily="34" charset="0"/>
                <a:cs typeface="Calibri" pitchFamily="34" charset="0"/>
              </a:rPr>
              <a:t>arzu olunan:</a:t>
            </a:r>
            <a:r>
              <a:rPr lang="az-Latn-AZ" sz="1800" noProof="1">
                <a:solidFill>
                  <a:srgbClr val="0070C0"/>
                </a:solidFill>
                <a:latin typeface="Calibri" pitchFamily="34" charset="0"/>
                <a:ea typeface="Calibri" pitchFamily="34" charset="0"/>
                <a:cs typeface="Calibri" pitchFamily="34" charset="0"/>
              </a:rPr>
              <a:t> İstifadəçilərə müştərilərin geri bildirimini dəstəkləmək və yemək tələblərinə uyğun endirim və kampaniyalar təklif etmək.</a:t>
            </a:r>
          </a:p>
        </p:txBody>
      </p:sp>
      <p:sp>
        <p:nvSpPr>
          <p:cNvPr id="4" name="Slide Number Placeholder 3"/>
          <p:cNvSpPr>
            <a:spLocks noGrp="1"/>
          </p:cNvSpPr>
          <p:nvPr>
            <p:ph type="sldNum" sz="quarter" idx="12"/>
          </p:nvPr>
        </p:nvSpPr>
        <p:spPr/>
        <p:txBody>
          <a:bodyPr/>
          <a:lstStyle/>
          <a:p>
            <a:fld id="{9B17A5D8-025B-467C-AE32-7E278917A04D}" type="slidenum">
              <a:rPr lang="ru-RU" smtClean="0"/>
              <a:pPr/>
              <a:t>24</a:t>
            </a:fld>
            <a:endParaRPr lang="ru-RU"/>
          </a:p>
        </p:txBody>
      </p:sp>
    </p:spTree>
    <p:extLst>
      <p:ext uri="{BB962C8B-B14F-4D97-AF65-F5344CB8AC3E}">
        <p14:creationId xmlns:p14="http://schemas.microsoft.com/office/powerpoint/2010/main" val="247255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1" y="333375"/>
            <a:ext cx="7416823" cy="1295400"/>
          </a:xfrm>
        </p:spPr>
        <p:txBody>
          <a:bodyPr/>
          <a:lstStyle/>
          <a:p>
            <a:pPr algn="ctr"/>
            <a:r>
              <a:rPr lang="en-US" sz="2200" b="1" noProof="1" smtClean="0"/>
              <a:t>MOSCOW</a:t>
            </a:r>
            <a:endParaRPr lang="az-Latn-AZ" sz="2200" b="1" noProof="1"/>
          </a:p>
        </p:txBody>
      </p:sp>
      <p:sp>
        <p:nvSpPr>
          <p:cNvPr id="4" name="Slide Number Placeholder 3"/>
          <p:cNvSpPr>
            <a:spLocks noGrp="1"/>
          </p:cNvSpPr>
          <p:nvPr>
            <p:ph type="sldNum" sz="quarter" idx="12"/>
          </p:nvPr>
        </p:nvSpPr>
        <p:spPr/>
        <p:txBody>
          <a:bodyPr/>
          <a:lstStyle/>
          <a:p>
            <a:fld id="{202C5511-5F94-4D54-8851-DDF854C9B98F}" type="slidenum">
              <a:rPr lang="en-GB" smtClean="0"/>
              <a:pPr/>
              <a:t>25</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355" y="1772816"/>
            <a:ext cx="6157913"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07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9" y="-27384"/>
            <a:ext cx="7380311" cy="720080"/>
          </a:xfrm>
        </p:spPr>
        <p:txBody>
          <a:bodyPr/>
          <a:lstStyle/>
          <a:p>
            <a:pPr algn="ctr"/>
            <a:r>
              <a:rPr lang="en-US" b="1" dirty="0" smtClean="0">
                <a:solidFill>
                  <a:schemeClr val="tx1"/>
                </a:solidFill>
              </a:rPr>
              <a:t>SMART</a:t>
            </a:r>
            <a:endParaRPr lang="az-Latn-AZ" noProof="1">
              <a:solidFill>
                <a:schemeClr val="tx1"/>
              </a:solidFill>
            </a:endParaRPr>
          </a:p>
        </p:txBody>
      </p:sp>
      <p:sp>
        <p:nvSpPr>
          <p:cNvPr id="3" name="Content Placeholder 2"/>
          <p:cNvSpPr>
            <a:spLocks noGrp="1"/>
          </p:cNvSpPr>
          <p:nvPr>
            <p:ph idx="1"/>
          </p:nvPr>
        </p:nvSpPr>
        <p:spPr>
          <a:xfrm>
            <a:off x="1907704" y="548680"/>
            <a:ext cx="6778625" cy="5832648"/>
          </a:xfrm>
        </p:spPr>
        <p:txBody>
          <a:bodyPr/>
          <a:lstStyle/>
          <a:p>
            <a:pPr marL="0" indent="0">
              <a:buNone/>
            </a:pPr>
            <a:r>
              <a:rPr lang="az-Latn-AZ" sz="1400" noProof="1" smtClean="0">
                <a:solidFill>
                  <a:srgbClr val="0070C0"/>
                </a:solidFill>
                <a:latin typeface="Calibri" pitchFamily="34" charset="0"/>
                <a:ea typeface="Calibri" pitchFamily="34" charset="0"/>
                <a:cs typeface="Calibri" pitchFamily="34" charset="0"/>
              </a:rPr>
              <a:t>Aşağıda </a:t>
            </a:r>
            <a:r>
              <a:rPr lang="az-Latn-AZ" sz="1400" b="1" noProof="1" smtClean="0">
                <a:solidFill>
                  <a:srgbClr val="0070C0"/>
                </a:solidFill>
                <a:latin typeface="Calibri" pitchFamily="34" charset="0"/>
                <a:ea typeface="Calibri" pitchFamily="34" charset="0"/>
                <a:cs typeface="Calibri" pitchFamily="34" charset="0"/>
              </a:rPr>
              <a:t>SMART</a:t>
            </a:r>
            <a:r>
              <a:rPr lang="az-Latn-AZ" sz="1400" noProof="1" smtClean="0">
                <a:solidFill>
                  <a:srgbClr val="0070C0"/>
                </a:solidFill>
                <a:latin typeface="Calibri" pitchFamily="34" charset="0"/>
                <a:ea typeface="Calibri" pitchFamily="34" charset="0"/>
                <a:cs typeface="Calibri" pitchFamily="34" charset="0"/>
              </a:rPr>
              <a:t> (Xüsusi, Müəyyən, Realist, Təyin edilmiş və Zamandan asılıdır) hədəflərini Azerbaycan dilində örnəklərlə izah edirəm:</a:t>
            </a:r>
          </a:p>
          <a:p>
            <a:pPr marL="0" indent="0">
              <a:buNone/>
            </a:pPr>
            <a:r>
              <a:rPr lang="az-Latn-AZ" sz="1400" b="1" noProof="1" smtClean="0">
                <a:solidFill>
                  <a:srgbClr val="0070C0"/>
                </a:solidFill>
                <a:latin typeface="Calibri" pitchFamily="34" charset="0"/>
                <a:ea typeface="Calibri" pitchFamily="34" charset="0"/>
                <a:cs typeface="Calibri" pitchFamily="34" charset="0"/>
              </a:rPr>
              <a:t>1</a:t>
            </a:r>
            <a:r>
              <a:rPr lang="en-US" sz="1400" b="1" noProof="1" smtClean="0">
                <a:solidFill>
                  <a:srgbClr val="0070C0"/>
                </a:solidFill>
                <a:latin typeface="Calibri" pitchFamily="34" charset="0"/>
                <a:ea typeface="Calibri" pitchFamily="34" charset="0"/>
                <a:cs typeface="Calibri" pitchFamily="34" charset="0"/>
              </a:rPr>
              <a:t>)</a:t>
            </a:r>
            <a:r>
              <a:rPr lang="az-Latn-AZ" sz="1400" b="1" noProof="1" smtClean="0">
                <a:solidFill>
                  <a:srgbClr val="0070C0"/>
                </a:solidFill>
                <a:latin typeface="Calibri" pitchFamily="34" charset="0"/>
                <a:ea typeface="Calibri" pitchFamily="34" charset="0"/>
                <a:cs typeface="Calibri" pitchFamily="34" charset="0"/>
              </a:rPr>
              <a:t> Xüsusi (Specific):</a:t>
            </a:r>
            <a:endParaRPr lang="az-Latn-AZ" sz="1400" noProof="1" smtClean="0">
              <a:solidFill>
                <a:srgbClr val="0070C0"/>
              </a:solidFill>
              <a:latin typeface="Calibri" pitchFamily="34" charset="0"/>
              <a:ea typeface="Calibri" pitchFamily="34" charset="0"/>
              <a:cs typeface="Calibri" pitchFamily="34" charset="0"/>
            </a:endParaRPr>
          </a:p>
          <a:p>
            <a:pPr marL="0" indent="0">
              <a:buNone/>
            </a:pPr>
            <a:r>
              <a:rPr lang="az-Latn-AZ" sz="1400" noProof="1" smtClean="0">
                <a:solidFill>
                  <a:srgbClr val="0070C0"/>
                </a:solidFill>
                <a:latin typeface="Calibri" pitchFamily="34" charset="0"/>
                <a:ea typeface="Calibri" pitchFamily="34" charset="0"/>
                <a:cs typeface="Calibri" pitchFamily="34" charset="0"/>
              </a:rPr>
              <a:t>- Bizim məqsədimiz, tərəfdaş restoranlarımızın dadını və xüsusiyyətlərini yüksək səviyyədə təqdim etməkdir. Məsələn, pizza restoranı ilə əməkdaşlıq edərək, ən çox sevdiyiniz pizzanı möhtəşəm tərkiblərlə təqdim edirik. </a:t>
            </a:r>
          </a:p>
          <a:p>
            <a:pPr marL="0" indent="0">
              <a:buNone/>
            </a:pPr>
            <a:r>
              <a:rPr lang="az-Latn-AZ" sz="1400" b="1" noProof="1" smtClean="0">
                <a:solidFill>
                  <a:srgbClr val="0070C0"/>
                </a:solidFill>
                <a:latin typeface="Calibri" pitchFamily="34" charset="0"/>
                <a:ea typeface="Calibri" pitchFamily="34" charset="0"/>
                <a:cs typeface="Calibri" pitchFamily="34" charset="0"/>
              </a:rPr>
              <a:t>2</a:t>
            </a:r>
            <a:r>
              <a:rPr lang="en-US" sz="1400" b="1" noProof="1" smtClean="0">
                <a:solidFill>
                  <a:srgbClr val="0070C0"/>
                </a:solidFill>
                <a:latin typeface="Calibri" pitchFamily="34" charset="0"/>
                <a:ea typeface="Calibri" pitchFamily="34" charset="0"/>
                <a:cs typeface="Calibri" pitchFamily="34" charset="0"/>
              </a:rPr>
              <a:t>)</a:t>
            </a:r>
            <a:r>
              <a:rPr lang="az-Latn-AZ" sz="1400" b="1" noProof="1" smtClean="0">
                <a:solidFill>
                  <a:srgbClr val="0070C0"/>
                </a:solidFill>
                <a:latin typeface="Calibri" pitchFamily="34" charset="0"/>
                <a:ea typeface="Calibri" pitchFamily="34" charset="0"/>
                <a:cs typeface="Calibri" pitchFamily="34" charset="0"/>
              </a:rPr>
              <a:t> Müəyyən (Measurable):</a:t>
            </a:r>
            <a:endParaRPr lang="az-Latn-AZ" sz="1400" noProof="1" smtClean="0">
              <a:solidFill>
                <a:srgbClr val="0070C0"/>
              </a:solidFill>
              <a:latin typeface="Calibri" pitchFamily="34" charset="0"/>
              <a:ea typeface="Calibri" pitchFamily="34" charset="0"/>
              <a:cs typeface="Calibri" pitchFamily="34" charset="0"/>
            </a:endParaRPr>
          </a:p>
          <a:p>
            <a:pPr marL="0" indent="0">
              <a:buNone/>
            </a:pPr>
            <a:r>
              <a:rPr lang="az-Latn-AZ" sz="1400" noProof="1" smtClean="0">
                <a:solidFill>
                  <a:srgbClr val="0070C0"/>
                </a:solidFill>
                <a:latin typeface="Calibri" pitchFamily="34" charset="0"/>
                <a:ea typeface="Calibri" pitchFamily="34" charset="0"/>
                <a:cs typeface="Calibri" pitchFamily="34" charset="0"/>
              </a:rPr>
              <a:t>- Mobil tətbiq vasitəsilə sifarişlərin sayını və dövriyyəsini izləyə bilirik. Məsələn, hər ay minimum 500 sifariş qəbul etmək və həftədə ən azı 95% müştərilərə tam vaxtında çatdırmaq üçün bir ölçüdür. </a:t>
            </a:r>
          </a:p>
          <a:p>
            <a:pPr marL="0" indent="0">
              <a:buNone/>
            </a:pPr>
            <a:r>
              <a:rPr lang="az-Latn-AZ" sz="1400" b="1" noProof="1" smtClean="0">
                <a:solidFill>
                  <a:srgbClr val="0070C0"/>
                </a:solidFill>
                <a:latin typeface="Calibri" pitchFamily="34" charset="0"/>
                <a:ea typeface="Calibri" pitchFamily="34" charset="0"/>
                <a:cs typeface="Calibri" pitchFamily="34" charset="0"/>
              </a:rPr>
              <a:t>3</a:t>
            </a:r>
            <a:r>
              <a:rPr lang="en-US" sz="1400" b="1" noProof="1" smtClean="0">
                <a:solidFill>
                  <a:srgbClr val="0070C0"/>
                </a:solidFill>
                <a:latin typeface="Calibri" pitchFamily="34" charset="0"/>
                <a:ea typeface="Calibri" pitchFamily="34" charset="0"/>
                <a:cs typeface="Calibri" pitchFamily="34" charset="0"/>
              </a:rPr>
              <a:t>)</a:t>
            </a:r>
            <a:r>
              <a:rPr lang="az-Latn-AZ" sz="1400" b="1" noProof="1" smtClean="0">
                <a:solidFill>
                  <a:srgbClr val="0070C0"/>
                </a:solidFill>
                <a:latin typeface="Calibri" pitchFamily="34" charset="0"/>
                <a:ea typeface="Calibri" pitchFamily="34" charset="0"/>
                <a:cs typeface="Calibri" pitchFamily="34" charset="0"/>
              </a:rPr>
              <a:t> Realist (Attainable):</a:t>
            </a:r>
            <a:endParaRPr lang="az-Latn-AZ" sz="1400" noProof="1" smtClean="0">
              <a:solidFill>
                <a:srgbClr val="0070C0"/>
              </a:solidFill>
              <a:latin typeface="Calibri" pitchFamily="34" charset="0"/>
              <a:ea typeface="Calibri" pitchFamily="34" charset="0"/>
              <a:cs typeface="Calibri" pitchFamily="34" charset="0"/>
            </a:endParaRPr>
          </a:p>
          <a:p>
            <a:pPr marL="0" indent="0">
              <a:buNone/>
            </a:pPr>
            <a:r>
              <a:rPr lang="az-Latn-AZ" sz="1400" noProof="1" smtClean="0">
                <a:solidFill>
                  <a:srgbClr val="0070C0"/>
                </a:solidFill>
                <a:latin typeface="Calibri" pitchFamily="34" charset="0"/>
                <a:ea typeface="Calibri" pitchFamily="34" charset="0"/>
                <a:cs typeface="Calibri" pitchFamily="34" charset="0"/>
              </a:rPr>
              <a:t>- Hədəflərimiz uğurlu və əlverişlidir. Məsələn, bir il ərzində şəbəkəmizi böyütmək üçün yeni restoranlarla əməkdaşlıq edə bilərik və əsas məhsul çeşidlərimizə 10% artım qazana bilərik. </a:t>
            </a:r>
          </a:p>
          <a:p>
            <a:pPr marL="0" indent="0">
              <a:buNone/>
            </a:pPr>
            <a:r>
              <a:rPr lang="az-Latn-AZ" sz="1400" b="1" noProof="1" smtClean="0">
                <a:solidFill>
                  <a:srgbClr val="0070C0"/>
                </a:solidFill>
                <a:latin typeface="Calibri" pitchFamily="34" charset="0"/>
                <a:ea typeface="Calibri" pitchFamily="34" charset="0"/>
                <a:cs typeface="Calibri" pitchFamily="34" charset="0"/>
              </a:rPr>
              <a:t>4</a:t>
            </a:r>
            <a:r>
              <a:rPr lang="en-US" sz="1400" b="1" noProof="1" smtClean="0">
                <a:solidFill>
                  <a:srgbClr val="0070C0"/>
                </a:solidFill>
                <a:latin typeface="Calibri" pitchFamily="34" charset="0"/>
                <a:ea typeface="Calibri" pitchFamily="34" charset="0"/>
                <a:cs typeface="Calibri" pitchFamily="34" charset="0"/>
              </a:rPr>
              <a:t>)</a:t>
            </a:r>
            <a:r>
              <a:rPr lang="az-Latn-AZ" sz="1400" b="1" noProof="1" smtClean="0">
                <a:solidFill>
                  <a:srgbClr val="0070C0"/>
                </a:solidFill>
                <a:latin typeface="Calibri" pitchFamily="34" charset="0"/>
                <a:ea typeface="Calibri" pitchFamily="34" charset="0"/>
                <a:cs typeface="Calibri" pitchFamily="34" charset="0"/>
              </a:rPr>
              <a:t> Təyin edilmiş (Time-bound):</a:t>
            </a:r>
            <a:endParaRPr lang="az-Latn-AZ" sz="1400" noProof="1" smtClean="0">
              <a:solidFill>
                <a:srgbClr val="0070C0"/>
              </a:solidFill>
              <a:latin typeface="Calibri" pitchFamily="34" charset="0"/>
              <a:ea typeface="Calibri" pitchFamily="34" charset="0"/>
              <a:cs typeface="Calibri" pitchFamily="34" charset="0"/>
            </a:endParaRPr>
          </a:p>
          <a:p>
            <a:pPr marL="0" indent="0">
              <a:buNone/>
            </a:pPr>
            <a:r>
              <a:rPr lang="az-Latn-AZ" sz="1400" noProof="1" smtClean="0">
                <a:solidFill>
                  <a:srgbClr val="0070C0"/>
                </a:solidFill>
                <a:latin typeface="Calibri" pitchFamily="34" charset="0"/>
                <a:ea typeface="Calibri" pitchFamily="34" charset="0"/>
                <a:cs typeface="Calibri" pitchFamily="34" charset="0"/>
              </a:rPr>
              <a:t>- Çatdırma vaxtını təyin etdik. Məsələn, sifariş qəbul etdikdən sonra maksimum 30 dəqiqəlik vaxt ərzində çatdırma təmin edirik. </a:t>
            </a:r>
          </a:p>
          <a:p>
            <a:pPr marL="0" indent="0">
              <a:buNone/>
            </a:pPr>
            <a:r>
              <a:rPr lang="az-Latn-AZ" sz="1400" b="1" noProof="1" smtClean="0">
                <a:solidFill>
                  <a:srgbClr val="0070C0"/>
                </a:solidFill>
                <a:latin typeface="Calibri" pitchFamily="34" charset="0"/>
                <a:ea typeface="Calibri" pitchFamily="34" charset="0"/>
                <a:cs typeface="Calibri" pitchFamily="34" charset="0"/>
              </a:rPr>
              <a:t>5. Zamandan asılıdır (Time-based):</a:t>
            </a:r>
            <a:endParaRPr lang="az-Latn-AZ" sz="1400" noProof="1" smtClean="0">
              <a:solidFill>
                <a:srgbClr val="0070C0"/>
              </a:solidFill>
              <a:latin typeface="Calibri" pitchFamily="34" charset="0"/>
              <a:ea typeface="Calibri" pitchFamily="34" charset="0"/>
              <a:cs typeface="Calibri" pitchFamily="34" charset="0"/>
            </a:endParaRPr>
          </a:p>
          <a:p>
            <a:pPr marL="0" indent="0">
              <a:buNone/>
            </a:pPr>
            <a:r>
              <a:rPr lang="az-Latn-AZ" sz="1400" noProof="1" smtClean="0">
                <a:solidFill>
                  <a:srgbClr val="0070C0"/>
                </a:solidFill>
                <a:latin typeface="Calibri" pitchFamily="34" charset="0"/>
                <a:ea typeface="Calibri" pitchFamily="34" charset="0"/>
                <a:cs typeface="Calibri" pitchFamily="34" charset="0"/>
              </a:rPr>
              <a:t>- Çatdırıcılara yolda təhlükəsiz və qısa yollar təklif edərək çatdırma vaxtını mümkün qədər azaltırıq. Məsələn, GPS ilə əlaqəli çatdırma təlimatları veririk və optimal marşrutları təyin edirik. </a:t>
            </a:r>
          </a:p>
          <a:p>
            <a:pPr marL="0" indent="0">
              <a:buNone/>
            </a:pPr>
            <a:r>
              <a:rPr lang="en-US" sz="1400" noProof="1" smtClean="0">
                <a:solidFill>
                  <a:srgbClr val="0070C0"/>
                </a:solidFill>
                <a:latin typeface="Calibri" pitchFamily="34" charset="0"/>
                <a:ea typeface="Calibri" pitchFamily="34" charset="0"/>
                <a:cs typeface="Calibri" pitchFamily="34" charset="0"/>
              </a:rPr>
              <a:t>	</a:t>
            </a:r>
            <a:r>
              <a:rPr lang="az-Latn-AZ" sz="1400" noProof="1" smtClean="0">
                <a:solidFill>
                  <a:srgbClr val="0070C0"/>
                </a:solidFill>
                <a:latin typeface="Calibri" pitchFamily="34" charset="0"/>
                <a:ea typeface="Calibri" pitchFamily="34" charset="0"/>
                <a:cs typeface="Calibri" pitchFamily="34" charset="0"/>
              </a:rPr>
              <a:t>Bu SMART hədəflər, yemək çatdırma biznesimizin müştərilərimizə keyfiyyətli xidmət təqdim etmək və təşəkkür hissini artırmaq üçün bir təşəbbüsümüzü təmsil edir. Bu hədəflər bizə yolumuzu göstərəcək və bizə nailiyyətə doğru addımlar atmağa kömək edəcəkdir.</a:t>
            </a:r>
            <a:endParaRPr lang="az-Latn-AZ" sz="14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26</a:t>
            </a:fld>
            <a:endParaRPr lang="ru-RU"/>
          </a:p>
        </p:txBody>
      </p:sp>
    </p:spTree>
    <p:extLst>
      <p:ext uri="{BB962C8B-B14F-4D97-AF65-F5344CB8AC3E}">
        <p14:creationId xmlns:p14="http://schemas.microsoft.com/office/powerpoint/2010/main" val="3102703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6912"/>
            <a:ext cx="9144000" cy="1295400"/>
          </a:xfrm>
        </p:spPr>
        <p:txBody>
          <a:bodyPr/>
          <a:lstStyle/>
          <a:p>
            <a:pPr algn="ctr"/>
            <a:r>
              <a:rPr lang="az-Latn-AZ" b="1" dirty="0" smtClean="0"/>
              <a:t>TƏŞƏKKÜRLƏR!!!</a:t>
            </a:r>
            <a:endParaRPr lang="en-US" b="1" dirty="0"/>
          </a:p>
        </p:txBody>
      </p:sp>
      <p:sp>
        <p:nvSpPr>
          <p:cNvPr id="4" name="Slide Number Placeholder 3"/>
          <p:cNvSpPr>
            <a:spLocks noGrp="1"/>
          </p:cNvSpPr>
          <p:nvPr>
            <p:ph type="sldNum" sz="quarter" idx="12"/>
          </p:nvPr>
        </p:nvSpPr>
        <p:spPr/>
        <p:txBody>
          <a:bodyPr/>
          <a:lstStyle/>
          <a:p>
            <a:fld id="{202C5511-5F94-4D54-8851-DDF854C9B98F}" type="slidenum">
              <a:rPr lang="en-GB" smtClean="0"/>
              <a:pPr/>
              <a:t>27</a:t>
            </a:fld>
            <a:endParaRPr lang="en-GB"/>
          </a:p>
        </p:txBody>
      </p:sp>
    </p:spTree>
    <p:extLst>
      <p:ext uri="{BB962C8B-B14F-4D97-AF65-F5344CB8AC3E}">
        <p14:creationId xmlns:p14="http://schemas.microsoft.com/office/powerpoint/2010/main" val="398048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A095A4-11A1-44F2-B8F9-C3F855D30195}" type="slidenum">
              <a:rPr lang="en-GB"/>
              <a:pPr/>
              <a:t>3</a:t>
            </a:fld>
            <a:endParaRPr lang="en-GB"/>
          </a:p>
        </p:txBody>
      </p:sp>
      <p:sp>
        <p:nvSpPr>
          <p:cNvPr id="36866" name="Rectangle 2"/>
          <p:cNvSpPr>
            <a:spLocks noGrp="1" noChangeArrowheads="1"/>
          </p:cNvSpPr>
          <p:nvPr>
            <p:ph type="title"/>
          </p:nvPr>
        </p:nvSpPr>
        <p:spPr>
          <a:xfrm>
            <a:off x="2341563" y="260350"/>
            <a:ext cx="6407150" cy="1368425"/>
          </a:xfrm>
        </p:spPr>
        <p:txBody>
          <a:bodyPr/>
          <a:lstStyle/>
          <a:p>
            <a:pPr algn="ctr"/>
            <a:r>
              <a:rPr lang="en-US" dirty="0"/>
              <a:t>Vision Statement</a:t>
            </a:r>
            <a:endParaRPr lang="uk-UA" dirty="0"/>
          </a:p>
        </p:txBody>
      </p:sp>
      <p:sp>
        <p:nvSpPr>
          <p:cNvPr id="36867" name="Rectangle 3"/>
          <p:cNvSpPr>
            <a:spLocks noGrp="1" noChangeArrowheads="1"/>
          </p:cNvSpPr>
          <p:nvPr>
            <p:ph type="body" idx="1"/>
          </p:nvPr>
        </p:nvSpPr>
        <p:spPr>
          <a:xfrm>
            <a:off x="395288" y="1846263"/>
            <a:ext cx="8353425" cy="4751089"/>
          </a:xfrm>
        </p:spPr>
        <p:txBody>
          <a:bodyPr/>
          <a:lstStyle/>
          <a:p>
            <a:pPr marL="0" indent="0">
              <a:buNone/>
            </a:pPr>
            <a:r>
              <a:rPr lang="en-US" sz="1600" noProof="1" smtClean="0">
                <a:solidFill>
                  <a:srgbClr val="0070C0"/>
                </a:solidFill>
                <a:latin typeface="Calibri" pitchFamily="34" charset="0"/>
                <a:ea typeface="Calibri" pitchFamily="34" charset="0"/>
                <a:cs typeface="Calibri" pitchFamily="34" charset="0"/>
              </a:rPr>
              <a:t>	</a:t>
            </a:r>
          </a:p>
          <a:p>
            <a:pPr marL="0" indent="0">
              <a:buNone/>
            </a:pPr>
            <a:endParaRPr lang="en-US" sz="1600" noProof="1">
              <a:solidFill>
                <a:srgbClr val="0070C0"/>
              </a:solidFill>
              <a:latin typeface="Calibri" pitchFamily="34" charset="0"/>
              <a:ea typeface="Calibri" pitchFamily="34" charset="0"/>
              <a:cs typeface="Calibri" pitchFamily="34" charset="0"/>
            </a:endParaRPr>
          </a:p>
          <a:p>
            <a:pPr marL="0" indent="0">
              <a:buNone/>
            </a:pP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Vizyonumuz, insanların kulinariya həzzində yenililik qazandıran, xidmətimizin istedadı, təhlükəsizliyi və innovasiyalarla tanınan, yemək çatdırılma sahəsində lider bir şirkət yaratmaqdır. Hədəfimiz, insanlara yemək alma və çatdırılmasında təcrübəni dəyişdirməklə, həyatlarını daha rahat və zövqlü etməklərinə kömək etməkdir. Biz, yenilikçi tətbiqlərimiz və effektiv iş proseslərimiz vasitəsilə müştərilərə səmərəli, təhlükəsiz və keyfiyyətli yemək çatdırma xidməti təmin etməyə çalışırıq. Böyük bir istedad və sahibkarlıqla, yüksək keyfiyyət standartlarımızı qoruyaraq, müştərilərimizin etibarını qazanmağa çalışırıq.</a:t>
            </a:r>
          </a:p>
          <a:p>
            <a:pPr marL="0" indent="0">
              <a:buNone/>
            </a:pP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Bizim üçün ən vacib şey, müştərilərimizin məmnuniyyətidir. Bu məqsədə nail olmaq üçün, iş proseslərimizdə və tətbiqlərimizdə daim inkişaf və yeniliyə açıq oluruq. Satış nümayəndələrimizə və kuryelerimizə dəyər verir, onları müştərilərimizlə əlaqələndirən güclü bir bağ yaratmağa çalışırıq. Biz, yemək çatdırılma sahəsində standartları təyin edən bir lider olmağa müraciət edirik və insanlara unudulmaz yemək təcrübələri təmin etməyə çalışırıq. Müştərilərimizə və tərəfdaşlarımıza təşəkkür edirik ki, bizə bu uğur yolunda dəstək olurlar.</a:t>
            </a:r>
            <a:endParaRPr lang="az-Latn-AZ" sz="1600" noProof="1">
              <a:solidFill>
                <a:srgbClr val="0070C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428790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A095A4-11A1-44F2-B8F9-C3F855D30195}" type="slidenum">
              <a:rPr lang="en-GB"/>
              <a:pPr/>
              <a:t>4</a:t>
            </a:fld>
            <a:endParaRPr lang="en-GB"/>
          </a:p>
        </p:txBody>
      </p:sp>
      <p:sp>
        <p:nvSpPr>
          <p:cNvPr id="36866" name="Rectangle 2"/>
          <p:cNvSpPr>
            <a:spLocks noGrp="1" noChangeArrowheads="1"/>
          </p:cNvSpPr>
          <p:nvPr>
            <p:ph type="title"/>
          </p:nvPr>
        </p:nvSpPr>
        <p:spPr>
          <a:xfrm>
            <a:off x="2341563" y="260350"/>
            <a:ext cx="6407150" cy="1368425"/>
          </a:xfrm>
        </p:spPr>
        <p:txBody>
          <a:bodyPr/>
          <a:lstStyle/>
          <a:p>
            <a:pPr algn="ctr"/>
            <a:r>
              <a:rPr lang="en-US" dirty="0"/>
              <a:t>Vision Statement</a:t>
            </a:r>
            <a:endParaRPr lang="uk-UA" dirty="0"/>
          </a:p>
        </p:txBody>
      </p:sp>
      <p:sp>
        <p:nvSpPr>
          <p:cNvPr id="36867" name="Rectangle 3"/>
          <p:cNvSpPr>
            <a:spLocks noGrp="1" noChangeArrowheads="1"/>
          </p:cNvSpPr>
          <p:nvPr>
            <p:ph type="body" idx="1"/>
          </p:nvPr>
        </p:nvSpPr>
        <p:spPr>
          <a:xfrm>
            <a:off x="395288" y="1846263"/>
            <a:ext cx="8353425" cy="4751089"/>
          </a:xfrm>
        </p:spPr>
        <p:txBody>
          <a:bodyPr/>
          <a:lstStyle/>
          <a:p>
            <a:pPr marL="0" indent="0">
              <a:buNone/>
            </a:pPr>
            <a:r>
              <a:rPr lang="az-Latn-AZ" sz="1600" noProof="1" smtClean="0">
                <a:solidFill>
                  <a:srgbClr val="0070C0"/>
                </a:solidFill>
                <a:latin typeface="Calibri" pitchFamily="34" charset="0"/>
                <a:ea typeface="Calibri" pitchFamily="34" charset="0"/>
                <a:cs typeface="Calibri" pitchFamily="34" charset="0"/>
              </a:rPr>
              <a:t>	Proyekt üçün 3 tətbiq nəzərdən keçirilmişdir. Bu tətbiqlər müştəri, satıcı və kuryerlər üçün olan tətbiqlərdir. Adından da aydın olacağı kimi, müştəri tərəfdəki tətbiq müştərilər üçündür. Bu tətbiq məhsulların qiymətləri, kuryer şirkətinin əməkdaşlıq etdiyi bütün mağazaları - marketləri, aptekləri və s. - ehtiva edir. Bu tətbiq vasitəsilə müştərilər istədikləri məhsulu seçə bilər, səbətə əlavə edərək kartları ilə ödəyə bilərlər. Bu tətbiq hər kəsin telefonu internet olduğu təqdirdə əlçatan olur. Satıcı tərəfdəki tətbiqdə, istifadəçinin işlədiyi yeganə mağaza və bu mağazaya edilən sifarişlər var. Beləliklə, istifadəçi, yəni işçi bu tətbiq vasitəsilə sifarişləri tərtib edir. Üçüncü növ tətbiq kuryer şirkətinin işçiləri tərəfindən istifadə edilir və onlar ünvanları və sifariş vaxtlarını alırlar. Son iki növ tətbiq yalnız xüsusi bir istifadəçi qrupuna açıq olaraq çalışır. Texniki xüsusiyyətlərdən danışdıqdan sonra, onun digər üstünlükləri haqqında danışaq. Müştəri tərəfdəki tətbiq vasitəsilə müştərilər hər hansı bir mağazadan hər hansı bir məhsul, restoranlardan yeməklər və xüsusilə də telefonları ilə apteklərdən dərman ala bilərlər. Digər yandan, mağaza şirkətləri tətbiqə məhsullarını yükləyərək asanlıqla sata ya da təqdim edə bilərlər.</a:t>
            </a:r>
          </a:p>
          <a:p>
            <a:pPr marL="0" indent="0">
              <a:buNone/>
            </a:pP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Hər layihə bir işi asanlaşdırmaq üçün başlanır, bu səbəbdən özünə  xas müstəsnalılığı olmalıdır. Bir çox üstünlüklərinə baxmayaraq, hər bir layihənin ortaya çıxardığı məhsulun bir neçə mənfi cəhəti olur, daha doğrusu, mənfi cəhətləri zamanla üzə çıxır. Hər bir şirkət bunların fərqliliyindən xəbərdar olmalıdır və mümkünsə onların həllinə çalışmalıdır. Növbəti hissədə, sistemin tələb formunu sadəcə izah edəcəyik və həmin sistemlərin müsbət tərəfləri və əməliyyat prosesləri haqqında danışacağıq.</a:t>
            </a:r>
            <a:endParaRPr lang="az-Latn-AZ" sz="1600" noProof="1">
              <a:solidFill>
                <a:srgbClr val="0070C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42879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A095A4-11A1-44F2-B8F9-C3F855D30195}" type="slidenum">
              <a:rPr lang="en-GB"/>
              <a:pPr/>
              <a:t>5</a:t>
            </a:fld>
            <a:endParaRPr lang="en-GB" dirty="0"/>
          </a:p>
        </p:txBody>
      </p:sp>
      <p:sp>
        <p:nvSpPr>
          <p:cNvPr id="36866" name="Rectangle 2"/>
          <p:cNvSpPr>
            <a:spLocks noGrp="1" noChangeArrowheads="1"/>
          </p:cNvSpPr>
          <p:nvPr>
            <p:ph type="title"/>
          </p:nvPr>
        </p:nvSpPr>
        <p:spPr>
          <a:xfrm>
            <a:off x="2341563" y="260350"/>
            <a:ext cx="6407150" cy="1368425"/>
          </a:xfrm>
        </p:spPr>
        <p:txBody>
          <a:bodyPr/>
          <a:lstStyle/>
          <a:p>
            <a:pPr algn="ctr"/>
            <a:r>
              <a:rPr lang="en-US" dirty="0"/>
              <a:t>Vision Statement</a:t>
            </a:r>
            <a:endParaRPr lang="uk-UA" dirty="0"/>
          </a:p>
        </p:txBody>
      </p:sp>
      <p:sp>
        <p:nvSpPr>
          <p:cNvPr id="36867" name="Rectangle 3"/>
          <p:cNvSpPr>
            <a:spLocks noGrp="1" noChangeArrowheads="1"/>
          </p:cNvSpPr>
          <p:nvPr>
            <p:ph type="body" idx="1"/>
          </p:nvPr>
        </p:nvSpPr>
        <p:spPr>
          <a:xfrm>
            <a:off x="395288" y="2638351"/>
            <a:ext cx="8353425" cy="2806873"/>
          </a:xfrm>
        </p:spPr>
        <p:txBody>
          <a:bodyPr/>
          <a:lstStyle/>
          <a:p>
            <a:pPr marL="0" indent="0">
              <a:buNone/>
            </a:pP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Layihəmizin Vision Statement-i, müştərilərin sevimli restoranlardan yemək sifariş etmək və onu öz evlərinə çatdırmaq üçün asan və rahat bir platform təmin etməklə yemək çatdırma sənayesini inkişaf etdirməkdir. Biz, insanların mobil cihazlarında sadəcə bir neçə toxunuşla geniş bir yemək çeşidindən zövq ala biləcəyi bir gələcəyi təsəvvür edirik. Bu, insanların yemək təcrübələrini yaxşılaşdırmaq və onlara əsaslı vaxt qazandırmaq məqsədi ilə birlikdədir.</a:t>
            </a:r>
          </a:p>
          <a:p>
            <a:pPr marL="0" indent="0">
              <a:buNone/>
            </a:pPr>
            <a:r>
              <a:rPr lang="en-US" sz="1600" noProof="1">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Bu Vision Statement, yemək çatdırma layihəmizin hədəflərini və ideallarını ifadə edir və müştərilərə təşəkkür edərək onların həyatını daha rahat və zövqlü etməyə kömək etməyə çalışdığımızı bildirir. Yemək sifarişi proyektimizdə ən müştəri-mərkəzli onlayn platforma çevrilmək, müştərilər üçün ən geniş çeşidli və ləzzətli yeməkləri seçib sifariş etmə imkanı təqdim etmək, onlara rahatlıq, seçim imkanı və gözəl bir yemək təcrübəsi yaşatmaq.</a:t>
            </a:r>
            <a:endParaRPr lang="az-Latn-AZ" sz="1600" noProof="1">
              <a:solidFill>
                <a:srgbClr val="0070C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428790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E2FC306-6E0C-43F4-94BE-849C9BCFE28E}" type="slidenum">
              <a:rPr lang="ru-RU"/>
              <a:pPr/>
              <a:t>6</a:t>
            </a:fld>
            <a:endParaRPr lang="ru-RU"/>
          </a:p>
        </p:txBody>
      </p:sp>
      <p:sp>
        <p:nvSpPr>
          <p:cNvPr id="195586" name="Rectangle 2"/>
          <p:cNvSpPr>
            <a:spLocks noGrp="1" noChangeArrowheads="1"/>
          </p:cNvSpPr>
          <p:nvPr>
            <p:ph type="title"/>
          </p:nvPr>
        </p:nvSpPr>
        <p:spPr>
          <a:xfrm>
            <a:off x="1763688" y="116632"/>
            <a:ext cx="7380312" cy="792088"/>
          </a:xfrm>
        </p:spPr>
        <p:txBody>
          <a:bodyPr/>
          <a:lstStyle/>
          <a:p>
            <a:pPr algn="ctr"/>
            <a:r>
              <a:rPr lang="en-US" dirty="0">
                <a:solidFill>
                  <a:schemeClr val="tx1"/>
                </a:solidFill>
              </a:rPr>
              <a:t>Business Canvas</a:t>
            </a:r>
          </a:p>
        </p:txBody>
      </p:sp>
      <p:sp>
        <p:nvSpPr>
          <p:cNvPr id="195587" name="Rectangle 3"/>
          <p:cNvSpPr>
            <a:spLocks noGrp="1" noChangeArrowheads="1"/>
          </p:cNvSpPr>
          <p:nvPr>
            <p:ph type="body" idx="1"/>
          </p:nvPr>
        </p:nvSpPr>
        <p:spPr>
          <a:xfrm>
            <a:off x="1908175" y="1052736"/>
            <a:ext cx="6911975" cy="5400600"/>
          </a:xfrm>
        </p:spPr>
        <p:txBody>
          <a:bodyPr/>
          <a:lstStyle/>
          <a:p>
            <a:pPr marL="0" indent="0">
              <a:buNone/>
            </a:pPr>
            <a:r>
              <a:rPr lang="az-Latn-AZ" sz="1600" noProof="1" smtClean="0">
                <a:solidFill>
                  <a:srgbClr val="0070C0"/>
                </a:solidFill>
                <a:latin typeface="Calibri" pitchFamily="34" charset="0"/>
                <a:ea typeface="Calibri" pitchFamily="34" charset="0"/>
                <a:cs typeface="Calibri" pitchFamily="34" charset="0"/>
              </a:rPr>
              <a:t>	Ərzaq çatdırılması üçün təqdim etdiyimiz Biznes Canvas (İş Xəritəsi) aşağıdakı mənbələrdən ibarətdir:</a:t>
            </a:r>
          </a:p>
          <a:p>
            <a:pPr marL="0" lvl="0" indent="0">
              <a:buNone/>
            </a:pPr>
            <a:r>
              <a:rPr lang="az-Latn-AZ" sz="1600" b="1" noProof="1" smtClean="0">
                <a:solidFill>
                  <a:srgbClr val="0070C0"/>
                </a:solidFill>
                <a:latin typeface="Calibri" pitchFamily="34" charset="0"/>
                <a:ea typeface="Calibri" pitchFamily="34" charset="0"/>
                <a:cs typeface="Calibri" pitchFamily="34" charset="0"/>
              </a:rPr>
              <a:t>1) Əsas partnyorlar:</a:t>
            </a:r>
            <a:r>
              <a:rPr lang="az-Latn-AZ" sz="1600" noProof="1" smtClean="0">
                <a:solidFill>
                  <a:srgbClr val="0070C0"/>
                </a:solidFill>
                <a:latin typeface="Calibri" pitchFamily="34" charset="0"/>
                <a:ea typeface="Calibri" pitchFamily="34" charset="0"/>
                <a:cs typeface="Calibri" pitchFamily="34" charset="0"/>
              </a:rPr>
              <a:t> Yerli restoranlar, çatdırılma xidməti təchizatçıları, ödəniş gateway-ləri, marketinq agentlikləri.</a:t>
            </a:r>
          </a:p>
          <a:p>
            <a:pPr marL="0" lvl="0" indent="0">
              <a:buNone/>
            </a:pPr>
            <a:r>
              <a:rPr lang="az-Latn-AZ" sz="1600" b="1" noProof="1" smtClean="0">
                <a:solidFill>
                  <a:srgbClr val="0070C0"/>
                </a:solidFill>
                <a:latin typeface="Calibri" pitchFamily="34" charset="0"/>
                <a:ea typeface="Calibri" pitchFamily="34" charset="0"/>
                <a:cs typeface="Calibri" pitchFamily="34" charset="0"/>
              </a:rPr>
              <a:t>2) Əsas fəaliyyətlər:</a:t>
            </a:r>
            <a:r>
              <a:rPr lang="az-Latn-AZ" sz="1600" noProof="1" smtClean="0">
                <a:solidFill>
                  <a:srgbClr val="0070C0"/>
                </a:solidFill>
                <a:latin typeface="Calibri" pitchFamily="34" charset="0"/>
                <a:ea typeface="Calibri" pitchFamily="34" charset="0"/>
                <a:cs typeface="Calibri" pitchFamily="34" charset="0"/>
              </a:rPr>
              <a:t> Platformanın inkişafı və idarə edilməsi, partnyorluq qurmaq, marketinq və reklam fəaliyyətləri, lojistik və çatdırılma əməliyyatlarının idarə edilməsi.</a:t>
            </a:r>
          </a:p>
          <a:p>
            <a:pPr marL="0" lvl="0" indent="0">
              <a:buNone/>
            </a:pPr>
            <a:r>
              <a:rPr lang="az-Latn-AZ" sz="1600" b="1" noProof="1" smtClean="0">
                <a:solidFill>
                  <a:srgbClr val="0070C0"/>
                </a:solidFill>
                <a:latin typeface="Calibri" pitchFamily="34" charset="0"/>
                <a:ea typeface="Calibri" pitchFamily="34" charset="0"/>
                <a:cs typeface="Calibri" pitchFamily="34" charset="0"/>
              </a:rPr>
              <a:t>3) Əsas resurslar:</a:t>
            </a:r>
            <a:r>
              <a:rPr lang="az-Latn-AZ" sz="1600" noProof="1" smtClean="0">
                <a:solidFill>
                  <a:srgbClr val="0070C0"/>
                </a:solidFill>
                <a:latin typeface="Calibri" pitchFamily="34" charset="0"/>
                <a:ea typeface="Calibri" pitchFamily="34" charset="0"/>
                <a:cs typeface="Calibri" pitchFamily="34" charset="0"/>
              </a:rPr>
              <a:t> Texniki infrastruktur, çatdırılma imkanları, peşəkar inkişaf komandası, müştəri dəstək personalı.</a:t>
            </a:r>
          </a:p>
          <a:p>
            <a:pPr marL="0" lvl="0" indent="0">
              <a:buNone/>
            </a:pPr>
            <a:r>
              <a:rPr lang="az-Latn-AZ" sz="1600" b="1" noProof="1" smtClean="0">
                <a:solidFill>
                  <a:srgbClr val="0070C0"/>
                </a:solidFill>
                <a:latin typeface="Calibri" pitchFamily="34" charset="0"/>
                <a:ea typeface="Calibri" pitchFamily="34" charset="0"/>
                <a:cs typeface="Calibri" pitchFamily="34" charset="0"/>
              </a:rPr>
              <a:t>4) Dəyər təklifi:</a:t>
            </a:r>
            <a:r>
              <a:rPr lang="az-Latn-AZ" sz="1600" noProof="1" smtClean="0">
                <a:solidFill>
                  <a:srgbClr val="0070C0"/>
                </a:solidFill>
                <a:latin typeface="Calibri" pitchFamily="34" charset="0"/>
                <a:ea typeface="Calibri" pitchFamily="34" charset="0"/>
                <a:cs typeface="Calibri" pitchFamily="34" charset="0"/>
              </a:rPr>
              <a:t> Asan və effektiv yemək çatdırılması, geniş restoran seçimi, problemsiz istifadə təcrübəsi, təhlükəsiz və güvənilir ödəniş variantları.</a:t>
            </a:r>
          </a:p>
          <a:p>
            <a:pPr marL="0" lvl="0" indent="0">
              <a:buNone/>
            </a:pPr>
            <a:r>
              <a:rPr lang="az-Latn-AZ" sz="1600" b="1" noProof="1" smtClean="0">
                <a:solidFill>
                  <a:srgbClr val="0070C0"/>
                </a:solidFill>
                <a:latin typeface="Calibri" pitchFamily="34" charset="0"/>
                <a:ea typeface="Calibri" pitchFamily="34" charset="0"/>
                <a:cs typeface="Calibri" pitchFamily="34" charset="0"/>
              </a:rPr>
              <a:t>5) Müştəri segmentləri:</a:t>
            </a:r>
            <a:r>
              <a:rPr lang="az-Latn-AZ" sz="1600" noProof="1" smtClean="0">
                <a:solidFill>
                  <a:srgbClr val="0070C0"/>
                </a:solidFill>
                <a:latin typeface="Calibri" pitchFamily="34" charset="0"/>
                <a:ea typeface="Calibri" pitchFamily="34" charset="0"/>
                <a:cs typeface="Calibri" pitchFamily="34" charset="0"/>
              </a:rPr>
              <a:t> Sahibkarlar, ailələr, tələbələr, yemək sevərlər.</a:t>
            </a:r>
          </a:p>
          <a:p>
            <a:pPr marL="0" lvl="0" indent="0">
              <a:buNone/>
            </a:pPr>
            <a:r>
              <a:rPr lang="az-Latn-AZ" sz="1600" b="1" noProof="1" smtClean="0">
                <a:solidFill>
                  <a:srgbClr val="0070C0"/>
                </a:solidFill>
                <a:latin typeface="Calibri" pitchFamily="34" charset="0"/>
                <a:ea typeface="Calibri" pitchFamily="34" charset="0"/>
                <a:cs typeface="Calibri" pitchFamily="34" charset="0"/>
              </a:rPr>
              <a:t>6) Müştəri əlaqələri:</a:t>
            </a:r>
            <a:r>
              <a:rPr lang="az-Latn-AZ" sz="1600" noProof="1" smtClean="0">
                <a:solidFill>
                  <a:srgbClr val="0070C0"/>
                </a:solidFill>
                <a:latin typeface="Calibri" pitchFamily="34" charset="0"/>
                <a:ea typeface="Calibri" pitchFamily="34" charset="0"/>
                <a:cs typeface="Calibri" pitchFamily="34" charset="0"/>
              </a:rPr>
              <a:t> İstifadəçi dostu interfeys, şəxsi məsləhətlər, cavab verməyə hazır müştəri dəstək funksiyası.</a:t>
            </a:r>
          </a:p>
          <a:p>
            <a:pPr marL="0" lvl="0" indent="0">
              <a:buNone/>
            </a:pPr>
            <a:r>
              <a:rPr lang="az-Latn-AZ" sz="1600" b="1" noProof="1" smtClean="0">
                <a:solidFill>
                  <a:srgbClr val="0070C0"/>
                </a:solidFill>
                <a:latin typeface="Calibri" pitchFamily="34" charset="0"/>
                <a:ea typeface="Calibri" pitchFamily="34" charset="0"/>
                <a:cs typeface="Calibri" pitchFamily="34" charset="0"/>
              </a:rPr>
              <a:t>7) Kanallar:</a:t>
            </a:r>
            <a:r>
              <a:rPr lang="az-Latn-AZ" sz="1600" noProof="1" smtClean="0">
                <a:solidFill>
                  <a:srgbClr val="0070C0"/>
                </a:solidFill>
                <a:latin typeface="Calibri" pitchFamily="34" charset="0"/>
                <a:ea typeface="Calibri" pitchFamily="34" charset="0"/>
                <a:cs typeface="Calibri" pitchFamily="34" charset="0"/>
              </a:rPr>
              <a:t> Mobil və veb tətbiqlər, sosial media marketinqi, yerli restoranlar və çatdırılma xidmətləri ilə partnyorluqlar.</a:t>
            </a:r>
          </a:p>
          <a:p>
            <a:pPr marL="0" lvl="0" indent="0">
              <a:buNone/>
            </a:pPr>
            <a:r>
              <a:rPr lang="az-Latn-AZ" sz="1600" b="1" noProof="1" smtClean="0">
                <a:solidFill>
                  <a:srgbClr val="0070C0"/>
                </a:solidFill>
                <a:latin typeface="Calibri" pitchFamily="34" charset="0"/>
                <a:ea typeface="Calibri" pitchFamily="34" charset="0"/>
                <a:cs typeface="Calibri" pitchFamily="34" charset="0"/>
              </a:rPr>
              <a:t>8) Xərclər strukturu:</a:t>
            </a:r>
            <a:r>
              <a:rPr lang="az-Latn-AZ" sz="1600" noProof="1" smtClean="0">
                <a:solidFill>
                  <a:srgbClr val="0070C0"/>
                </a:solidFill>
                <a:latin typeface="Calibri" pitchFamily="34" charset="0"/>
                <a:ea typeface="Calibri" pitchFamily="34" charset="0"/>
                <a:cs typeface="Calibri" pitchFamily="34" charset="0"/>
              </a:rPr>
              <a:t> Texnologiya inkişafı və idarəetmə xərcləri, marketinq və reklam xərcləri, əməliyyat və lojistik xərcləri.</a:t>
            </a:r>
          </a:p>
          <a:p>
            <a:pPr marL="0" indent="0">
              <a:buNone/>
            </a:pPr>
            <a:r>
              <a:rPr lang="az-Latn-AZ" sz="1600" b="1" noProof="1" smtClean="0">
                <a:solidFill>
                  <a:srgbClr val="0070C0"/>
                </a:solidFill>
                <a:latin typeface="Calibri" pitchFamily="34" charset="0"/>
                <a:ea typeface="Calibri" pitchFamily="34" charset="0"/>
                <a:cs typeface="Calibri" pitchFamily="34" charset="0"/>
              </a:rPr>
              <a:t>9) Gəlir mənbələri:</a:t>
            </a:r>
            <a:r>
              <a:rPr lang="az-Latn-AZ" sz="1600" noProof="1" smtClean="0">
                <a:solidFill>
                  <a:srgbClr val="0070C0"/>
                </a:solidFill>
                <a:latin typeface="Calibri" pitchFamily="34" charset="0"/>
                <a:ea typeface="Calibri" pitchFamily="34" charset="0"/>
                <a:cs typeface="Calibri" pitchFamily="34" charset="0"/>
              </a:rPr>
              <a:t> Restoran partnyorlarının komissiyası, çatdırılma haqqı, premium abunəçilik planları, reklam və təşviq xidmətləri.</a:t>
            </a:r>
            <a:endParaRPr lang="az-Latn-AZ" sz="1600" noProof="1">
              <a:solidFill>
                <a:srgbClr val="0070C0"/>
              </a:solidFill>
              <a:latin typeface="Calibri" pitchFamily="34" charset="0"/>
              <a:ea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6085"/>
            <a:ext cx="6335713" cy="1295400"/>
          </a:xfrm>
        </p:spPr>
        <p:txBody>
          <a:bodyPr/>
          <a:lstStyle/>
          <a:p>
            <a:pPr algn="ctr"/>
            <a:r>
              <a:rPr lang="en-US" dirty="0"/>
              <a:t>Business Canvas</a:t>
            </a:r>
          </a:p>
        </p:txBody>
      </p:sp>
      <p:sp>
        <p:nvSpPr>
          <p:cNvPr id="4" name="Slide Number Placeholder 3"/>
          <p:cNvSpPr>
            <a:spLocks noGrp="1"/>
          </p:cNvSpPr>
          <p:nvPr>
            <p:ph type="sldNum" sz="quarter" idx="12"/>
          </p:nvPr>
        </p:nvSpPr>
        <p:spPr/>
        <p:txBody>
          <a:bodyPr/>
          <a:lstStyle/>
          <a:p>
            <a:fld id="{202C5511-5F94-4D54-8851-DDF854C9B98F}" type="slidenum">
              <a:rPr lang="en-GB" smtClean="0"/>
              <a:pPr/>
              <a:t>7</a:t>
            </a:fld>
            <a:endParaRPr lang="en-GB"/>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412776"/>
            <a:ext cx="5569596" cy="490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10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Business Canvas</a:t>
            </a:r>
          </a:p>
        </p:txBody>
      </p:sp>
      <p:sp>
        <p:nvSpPr>
          <p:cNvPr id="3" name="Content Placeholder 2"/>
          <p:cNvSpPr>
            <a:spLocks noGrp="1"/>
          </p:cNvSpPr>
          <p:nvPr>
            <p:ph idx="1"/>
          </p:nvPr>
        </p:nvSpPr>
        <p:spPr>
          <a:xfrm>
            <a:off x="468313" y="3212827"/>
            <a:ext cx="8207375" cy="1800349"/>
          </a:xfrm>
        </p:spPr>
        <p:txBody>
          <a:bodyPr/>
          <a:lstStyle/>
          <a:p>
            <a:pPr marL="0" indent="0">
              <a:buNone/>
            </a:pPr>
            <a:r>
              <a:rPr lang="en-US" noProof="1" smtClean="0">
                <a:solidFill>
                  <a:srgbClr val="0070C0"/>
                </a:solidFill>
                <a:latin typeface="Calibri" pitchFamily="34" charset="0"/>
                <a:ea typeface="Calibri" pitchFamily="34" charset="0"/>
                <a:cs typeface="Calibri" pitchFamily="34" charset="0"/>
              </a:rPr>
              <a:t>	</a:t>
            </a:r>
            <a:r>
              <a:rPr lang="az-Latn-AZ" noProof="1" smtClean="0">
                <a:solidFill>
                  <a:srgbClr val="0070C0"/>
                </a:solidFill>
                <a:latin typeface="Calibri" pitchFamily="34" charset="0"/>
                <a:ea typeface="Calibri" pitchFamily="34" charset="0"/>
                <a:cs typeface="Calibri" pitchFamily="34" charset="0"/>
              </a:rPr>
              <a:t>Bu Biznes Canvas modeli, yeni layihəmizi olaraq yemək çatdırma sahəsində müştərilərə asan və təhlükəsiz xidmət verəcək proyektimizdəki planlarımızı və strateji yönəlmələrimizi təsvir edir. Biz müştərilərimizin iştahla yeyəcəkləri yeməkləri onlara keyfiyyətli bir yemək təcrübəsi yaşatmaq surətliylə səmərəli bir platforma hazırlayaraq həyata keçirmək istəyirik.</a:t>
            </a:r>
            <a:endParaRPr lang="az-Latn-AZ"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202C5511-5F94-4D54-8851-DDF854C9B98F}" type="slidenum">
              <a:rPr lang="en-GB" smtClean="0"/>
              <a:pPr/>
              <a:t>8</a:t>
            </a:fld>
            <a:endParaRPr lang="en-GB"/>
          </a:p>
        </p:txBody>
      </p:sp>
    </p:spTree>
    <p:extLst>
      <p:ext uri="{BB962C8B-B14F-4D97-AF65-F5344CB8AC3E}">
        <p14:creationId xmlns:p14="http://schemas.microsoft.com/office/powerpoint/2010/main" val="404646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44624"/>
            <a:ext cx="7380312" cy="850106"/>
          </a:xfrm>
        </p:spPr>
        <p:txBody>
          <a:bodyPr/>
          <a:lstStyle/>
          <a:p>
            <a:pPr algn="ctr"/>
            <a:r>
              <a:rPr lang="en-US" dirty="0">
                <a:solidFill>
                  <a:schemeClr val="tx1"/>
                </a:solidFill>
              </a:rPr>
              <a:t>Features of the your product</a:t>
            </a:r>
          </a:p>
        </p:txBody>
      </p:sp>
      <p:sp>
        <p:nvSpPr>
          <p:cNvPr id="3" name="Content Placeholder 2"/>
          <p:cNvSpPr>
            <a:spLocks noGrp="1"/>
          </p:cNvSpPr>
          <p:nvPr>
            <p:ph idx="1"/>
          </p:nvPr>
        </p:nvSpPr>
        <p:spPr>
          <a:xfrm>
            <a:off x="1907704" y="836712"/>
            <a:ext cx="6778625" cy="5544616"/>
          </a:xfrm>
        </p:spPr>
        <p:txBody>
          <a:bodyPr/>
          <a:lstStyle/>
          <a:p>
            <a:pPr marL="0" indent="0">
              <a:buNone/>
            </a:pP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Biznesinizin məhsullarının xüsusiyyətlərini aşağıda təqdim edirəm:</a:t>
            </a:r>
          </a:p>
          <a:p>
            <a:pPr marL="0" indent="0">
              <a:buNone/>
            </a:pPr>
            <a:r>
              <a:rPr lang="az-Latn-AZ" sz="1600" noProof="1" smtClean="0">
                <a:solidFill>
                  <a:srgbClr val="0070C0"/>
                </a:solidFill>
                <a:latin typeface="Calibri" pitchFamily="34" charset="0"/>
                <a:ea typeface="Calibri" pitchFamily="34" charset="0"/>
                <a:cs typeface="Calibri" pitchFamily="34" charset="0"/>
              </a:rPr>
              <a:t>1</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Restoran Axtarışı: </a:t>
            </a:r>
            <a:r>
              <a:rPr lang="az-Latn-AZ" sz="1600" noProof="1" smtClean="0">
                <a:solidFill>
                  <a:srgbClr val="0070C0"/>
                </a:solidFill>
                <a:latin typeface="Calibri" pitchFamily="34" charset="0"/>
                <a:ea typeface="Calibri" pitchFamily="34" charset="0"/>
                <a:cs typeface="Calibri" pitchFamily="34" charset="0"/>
              </a:rPr>
              <a:t>İstifadəçilərə bölgəyə və məhsul növünə əsaslanan restoranları axtarmaq imkanı verir.</a:t>
            </a:r>
          </a:p>
          <a:p>
            <a:pPr marL="0" indent="0">
              <a:buNone/>
            </a:pPr>
            <a:r>
              <a:rPr lang="az-Latn-AZ" sz="1600" noProof="1" smtClean="0">
                <a:solidFill>
                  <a:srgbClr val="0070C0"/>
                </a:solidFill>
                <a:latin typeface="Calibri" pitchFamily="34" charset="0"/>
                <a:ea typeface="Calibri" pitchFamily="34" charset="0"/>
                <a:cs typeface="Calibri" pitchFamily="34" charset="0"/>
              </a:rPr>
              <a:t>2</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Sifariş Verilməsi:</a:t>
            </a:r>
            <a:r>
              <a:rPr lang="az-Latn-AZ" sz="1600" noProof="1" smtClean="0">
                <a:solidFill>
                  <a:srgbClr val="0070C0"/>
                </a:solidFill>
                <a:latin typeface="Calibri" pitchFamily="34" charset="0"/>
                <a:ea typeface="Calibri" pitchFamily="34" charset="0"/>
                <a:cs typeface="Calibri" pitchFamily="34" charset="0"/>
              </a:rPr>
              <a:t> İstifadəçilərə platform üzərindən restoran menyularından sifariş vermək imkanı təqdim edir.</a:t>
            </a:r>
          </a:p>
          <a:p>
            <a:pPr marL="0" indent="0">
              <a:buNone/>
            </a:pPr>
            <a:r>
              <a:rPr lang="az-Latn-AZ" sz="1600" noProof="1" smtClean="0">
                <a:solidFill>
                  <a:srgbClr val="0070C0"/>
                </a:solidFill>
                <a:latin typeface="Calibri" pitchFamily="34" charset="0"/>
                <a:ea typeface="Calibri" pitchFamily="34" charset="0"/>
                <a:cs typeface="Calibri" pitchFamily="34" charset="0"/>
              </a:rPr>
              <a:t>3</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Sifarişin İzlənməsi: </a:t>
            </a:r>
            <a:r>
              <a:rPr lang="az-Latn-AZ" sz="1600" noProof="1" smtClean="0">
                <a:solidFill>
                  <a:srgbClr val="0070C0"/>
                </a:solidFill>
                <a:latin typeface="Calibri" pitchFamily="34" charset="0"/>
                <a:ea typeface="Calibri" pitchFamily="34" charset="0"/>
                <a:cs typeface="Calibri" pitchFamily="34" charset="0"/>
              </a:rPr>
              <a:t>İstifadəçilərə canlı olaraq sifarişlərinin necə hazırlandığını və çatdırılma prosesini izləmək imkanı verir.</a:t>
            </a:r>
          </a:p>
          <a:p>
            <a:pPr marL="0" indent="0">
              <a:buNone/>
            </a:pPr>
            <a:r>
              <a:rPr lang="az-Latn-AZ" sz="1600" noProof="1" smtClean="0">
                <a:solidFill>
                  <a:srgbClr val="0070C0"/>
                </a:solidFill>
                <a:latin typeface="Calibri" pitchFamily="34" charset="0"/>
                <a:ea typeface="Calibri" pitchFamily="34" charset="0"/>
                <a:cs typeface="Calibri" pitchFamily="34" charset="0"/>
              </a:rPr>
              <a:t>4</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Ödəniş Təhlükəsizliyi:</a:t>
            </a:r>
            <a:r>
              <a:rPr lang="az-Latn-AZ" sz="1600" noProof="1" smtClean="0">
                <a:solidFill>
                  <a:srgbClr val="0070C0"/>
                </a:solidFill>
                <a:latin typeface="Calibri" pitchFamily="34" charset="0"/>
                <a:ea typeface="Calibri" pitchFamily="34" charset="0"/>
                <a:cs typeface="Calibri" pitchFamily="34" charset="0"/>
              </a:rPr>
              <a:t> Təhlükəsiz ödəniş gateway-ləri vasitəsilə platformda ödənişləri etmək imkanı təmin edir.</a:t>
            </a:r>
          </a:p>
          <a:p>
            <a:pPr marL="0" indent="0">
              <a:buNone/>
            </a:pPr>
            <a:r>
              <a:rPr lang="az-Latn-AZ" sz="1600" noProof="1" smtClean="0">
                <a:solidFill>
                  <a:srgbClr val="0070C0"/>
                </a:solidFill>
                <a:latin typeface="Calibri" pitchFamily="34" charset="0"/>
                <a:ea typeface="Calibri" pitchFamily="34" charset="0"/>
                <a:cs typeface="Calibri" pitchFamily="34" charset="0"/>
              </a:rPr>
              <a:t>5</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İstifadəçi Profili: </a:t>
            </a:r>
            <a:r>
              <a:rPr lang="az-Latn-AZ" sz="1600" noProof="1" smtClean="0">
                <a:solidFill>
                  <a:srgbClr val="0070C0"/>
                </a:solidFill>
                <a:latin typeface="Calibri" pitchFamily="34" charset="0"/>
                <a:ea typeface="Calibri" pitchFamily="34" charset="0"/>
                <a:cs typeface="Calibri" pitchFamily="34" charset="0"/>
              </a:rPr>
              <a:t>İstifadəçilərə şəxsi məlumatları, sifariş tarixçəsini və tərəfdaşlıq programı məlumatlarını idarə etmək üçün şəxsi profillər təqdim edir.</a:t>
            </a:r>
          </a:p>
          <a:p>
            <a:pPr marL="0" indent="0">
              <a:buNone/>
            </a:pPr>
            <a:r>
              <a:rPr lang="az-Latn-AZ" sz="1600" noProof="1" smtClean="0">
                <a:solidFill>
                  <a:srgbClr val="0070C0"/>
                </a:solidFill>
                <a:latin typeface="Calibri" pitchFamily="34" charset="0"/>
                <a:ea typeface="Calibri" pitchFamily="34" charset="0"/>
                <a:cs typeface="Calibri" pitchFamily="34" charset="0"/>
              </a:rPr>
              <a:t>6</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Qiymətləndirmə və Rəylər: </a:t>
            </a:r>
            <a:r>
              <a:rPr lang="az-Latn-AZ" sz="1600" noProof="1" smtClean="0">
                <a:solidFill>
                  <a:srgbClr val="0070C0"/>
                </a:solidFill>
                <a:latin typeface="Calibri" pitchFamily="34" charset="0"/>
                <a:ea typeface="Calibri" pitchFamily="34" charset="0"/>
                <a:cs typeface="Calibri" pitchFamily="34" charset="0"/>
              </a:rPr>
              <a:t>İstifadəçilərə restoranları qiymətləndirərək və rəylər yazaraq təcrübələrini paylaşmaq imkanı verir.</a:t>
            </a:r>
          </a:p>
          <a:p>
            <a:pPr marL="0" indent="0">
              <a:buNone/>
            </a:pPr>
            <a:r>
              <a:rPr lang="az-Latn-AZ" sz="1600" noProof="1" smtClean="0">
                <a:solidFill>
                  <a:srgbClr val="0070C0"/>
                </a:solidFill>
                <a:latin typeface="Calibri" pitchFamily="34" charset="0"/>
                <a:ea typeface="Calibri" pitchFamily="34" charset="0"/>
                <a:cs typeface="Calibri" pitchFamily="34" charset="0"/>
              </a:rPr>
              <a:t>7</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Endirimlər və Təşviqlər: </a:t>
            </a:r>
            <a:r>
              <a:rPr lang="az-Latn-AZ" sz="1600" noProof="1" smtClean="0">
                <a:solidFill>
                  <a:srgbClr val="0070C0"/>
                </a:solidFill>
                <a:latin typeface="Calibri" pitchFamily="34" charset="0"/>
                <a:ea typeface="Calibri" pitchFamily="34" charset="0"/>
                <a:cs typeface="Calibri" pitchFamily="34" charset="0"/>
              </a:rPr>
              <a:t>Müştərilərə endirimlər, kampaniyalar və təşviqlər vasitəsilə məhsulları əlverişli şəkildə almaq imkanı təqdim edir.</a:t>
            </a:r>
          </a:p>
          <a:p>
            <a:pPr marL="0" indent="0">
              <a:buNone/>
            </a:pPr>
            <a:r>
              <a:rPr lang="az-Latn-AZ" sz="1600" noProof="1" smtClean="0">
                <a:solidFill>
                  <a:srgbClr val="0070C0"/>
                </a:solidFill>
                <a:latin typeface="Calibri" pitchFamily="34" charset="0"/>
                <a:ea typeface="Calibri" pitchFamily="34" charset="0"/>
                <a:cs typeface="Calibri" pitchFamily="34" charset="0"/>
              </a:rPr>
              <a:t>8</a:t>
            </a:r>
            <a:r>
              <a:rPr lang="en-US" sz="1600" noProof="1" smtClean="0">
                <a:solidFill>
                  <a:srgbClr val="0070C0"/>
                </a:solidFill>
                <a:latin typeface="Calibri" pitchFamily="34" charset="0"/>
                <a:ea typeface="Calibri" pitchFamily="34" charset="0"/>
                <a:cs typeface="Calibri" pitchFamily="34" charset="0"/>
              </a:rPr>
              <a:t>) </a:t>
            </a:r>
            <a:r>
              <a:rPr lang="az-Latn-AZ" sz="1600" b="1" noProof="1" smtClean="0">
                <a:solidFill>
                  <a:srgbClr val="0070C0"/>
                </a:solidFill>
                <a:latin typeface="Calibri" pitchFamily="34" charset="0"/>
                <a:ea typeface="Calibri" pitchFamily="34" charset="0"/>
                <a:cs typeface="Calibri" pitchFamily="34" charset="0"/>
              </a:rPr>
              <a:t>Əlaqə və Dəstək: </a:t>
            </a:r>
            <a:r>
              <a:rPr lang="az-Latn-AZ" sz="1600" noProof="1" smtClean="0">
                <a:solidFill>
                  <a:srgbClr val="0070C0"/>
                </a:solidFill>
                <a:latin typeface="Calibri" pitchFamily="34" charset="0"/>
                <a:ea typeface="Calibri" pitchFamily="34" charset="0"/>
                <a:cs typeface="Calibri" pitchFamily="34" charset="0"/>
              </a:rPr>
              <a:t>İstifadəçilərə platform vasitəsilə müraciət edərək suallarını və problemlərini həll etmək üçün əlaqə və dəstək kanalları təmin edir.</a:t>
            </a:r>
          </a:p>
          <a:p>
            <a:pPr marL="0" indent="0">
              <a:buNone/>
            </a:pPr>
            <a:r>
              <a:rPr lang="en-US" sz="1600" noProof="1" smtClean="0">
                <a:solidFill>
                  <a:srgbClr val="0070C0"/>
                </a:solidFill>
                <a:latin typeface="Calibri" pitchFamily="34" charset="0"/>
                <a:ea typeface="Calibri" pitchFamily="34" charset="0"/>
                <a:cs typeface="Calibri" pitchFamily="34" charset="0"/>
              </a:rPr>
              <a:t>	</a:t>
            </a:r>
            <a:r>
              <a:rPr lang="az-Latn-AZ" sz="1600" noProof="1" smtClean="0">
                <a:solidFill>
                  <a:srgbClr val="0070C0"/>
                </a:solidFill>
                <a:latin typeface="Calibri" pitchFamily="34" charset="0"/>
                <a:ea typeface="Calibri" pitchFamily="34" charset="0"/>
                <a:cs typeface="Calibri" pitchFamily="34" charset="0"/>
              </a:rPr>
              <a:t>Bu xüsusiyyətlər, müştərilərinin yemək çatdırma təcrübəsini yaxşılaşdırmaq və səmərəli bir şəkildə yemək sifarişlərini idarə etmək üçün məhsullarınıza əlavə funksiyalar təqdim etməyə kömək edir.</a:t>
            </a:r>
            <a:endParaRPr lang="az-Latn-AZ" sz="1600" noProof="1">
              <a:solidFill>
                <a:srgbClr val="0070C0"/>
              </a:solidFill>
              <a:latin typeface="Calibri" pitchFamily="34" charset="0"/>
              <a:ea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9B17A5D8-025B-467C-AE32-7E278917A04D}" type="slidenum">
              <a:rPr lang="ru-RU" smtClean="0"/>
              <a:pPr/>
              <a:t>9</a:t>
            </a:fld>
            <a:endParaRPr lang="ru-RU"/>
          </a:p>
        </p:txBody>
      </p:sp>
    </p:spTree>
    <p:extLst>
      <p:ext uri="{BB962C8B-B14F-4D97-AF65-F5344CB8AC3E}">
        <p14:creationId xmlns:p14="http://schemas.microsoft.com/office/powerpoint/2010/main" val="3232573109"/>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85</TotalTime>
  <Words>1861</Words>
  <Application>Microsoft Office PowerPoint</Application>
  <PresentationFormat>On-screen Show (4:3)</PresentationFormat>
  <Paragraphs>254</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template</vt:lpstr>
      <vt:lpstr>Custom Design</vt:lpstr>
      <vt:lpstr>PowerPoint Presentation</vt:lpstr>
      <vt:lpstr>Vision Statement</vt:lpstr>
      <vt:lpstr>Vision Statement</vt:lpstr>
      <vt:lpstr>Vision Statement</vt:lpstr>
      <vt:lpstr>Vision Statement</vt:lpstr>
      <vt:lpstr>Business Canvas</vt:lpstr>
      <vt:lpstr>Business Canvas</vt:lpstr>
      <vt:lpstr>Business Canvas</vt:lpstr>
      <vt:lpstr>Features of the your product</vt:lpstr>
      <vt:lpstr>User&amp;System Requirements</vt:lpstr>
      <vt:lpstr>User&amp;System Requirements</vt:lpstr>
      <vt:lpstr>User&amp;System Requirements</vt:lpstr>
      <vt:lpstr>User&amp;System Requirements</vt:lpstr>
      <vt:lpstr>User&amp;System Requirements</vt:lpstr>
      <vt:lpstr>User&amp;System Requirements</vt:lpstr>
      <vt:lpstr>User&amp;System Requirements</vt:lpstr>
      <vt:lpstr>User&amp;System Requirements</vt:lpstr>
      <vt:lpstr>User&amp;System Requirements</vt:lpstr>
      <vt:lpstr>MVP principles</vt:lpstr>
      <vt:lpstr>MVP principles</vt:lpstr>
      <vt:lpstr>MVP principles</vt:lpstr>
      <vt:lpstr>PowerPoint Presentation</vt:lpstr>
      <vt:lpstr>Power&amp;Interest matrix based on the Stakeholders</vt:lpstr>
      <vt:lpstr>MoSCoW</vt:lpstr>
      <vt:lpstr>MOSCOW</vt:lpstr>
      <vt:lpstr>SMART</vt:lpstr>
      <vt:lpstr>TƏŞƏKKÜRLƏR!!!</vt:lpstr>
    </vt:vector>
  </TitlesOfParts>
  <Company>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Ayaz Dargahli</cp:lastModifiedBy>
  <cp:revision>15</cp:revision>
  <dcterms:created xsi:type="dcterms:W3CDTF">2016-06-30T09:59:13Z</dcterms:created>
  <dcterms:modified xsi:type="dcterms:W3CDTF">2023-05-25T13:29:26Z</dcterms:modified>
</cp:coreProperties>
</file>