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110" d="100"/>
          <a:sy n="110" d="100"/>
        </p:scale>
        <p:origin x="114"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B975F5-2FD8-4331-AE1A-AE4D09A6F324}"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EEBEB-084A-4AD4-96A7-57BA22B35197}"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5120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EB975F5-2FD8-4331-AE1A-AE4D09A6F324}" type="datetimeFigureOut">
              <a:rPr lang="en-US" smtClean="0"/>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EEBEB-084A-4AD4-96A7-57BA22B35197}" type="slidenum">
              <a:rPr lang="en-US" smtClean="0"/>
              <a:t>‹#›</a:t>
            </a:fld>
            <a:endParaRPr lang="en-US"/>
          </a:p>
        </p:txBody>
      </p:sp>
    </p:spTree>
    <p:extLst>
      <p:ext uri="{BB962C8B-B14F-4D97-AF65-F5344CB8AC3E}">
        <p14:creationId xmlns:p14="http://schemas.microsoft.com/office/powerpoint/2010/main" val="120257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975F5-2FD8-4331-AE1A-AE4D09A6F324}"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EEBEB-084A-4AD4-96A7-57BA22B35197}" type="slidenum">
              <a:rPr lang="en-US" smtClean="0"/>
              <a:t>‹#›</a:t>
            </a:fld>
            <a:endParaRPr lang="en-US"/>
          </a:p>
        </p:txBody>
      </p:sp>
    </p:spTree>
    <p:extLst>
      <p:ext uri="{BB962C8B-B14F-4D97-AF65-F5344CB8AC3E}">
        <p14:creationId xmlns:p14="http://schemas.microsoft.com/office/powerpoint/2010/main" val="2026124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975F5-2FD8-4331-AE1A-AE4D09A6F324}"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EEBEB-084A-4AD4-96A7-57BA22B35197}"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8885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975F5-2FD8-4331-AE1A-AE4D09A6F324}"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EEBEB-084A-4AD4-96A7-57BA22B35197}" type="slidenum">
              <a:rPr lang="en-US" smtClean="0"/>
              <a:t>‹#›</a:t>
            </a:fld>
            <a:endParaRPr lang="en-US"/>
          </a:p>
        </p:txBody>
      </p:sp>
    </p:spTree>
    <p:extLst>
      <p:ext uri="{BB962C8B-B14F-4D97-AF65-F5344CB8AC3E}">
        <p14:creationId xmlns:p14="http://schemas.microsoft.com/office/powerpoint/2010/main" val="3381135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975F5-2FD8-4331-AE1A-AE4D09A6F324}"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EEBEB-084A-4AD4-96A7-57BA22B35197}"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33747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975F5-2FD8-4331-AE1A-AE4D09A6F324}"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EEBEB-084A-4AD4-96A7-57BA22B35197}" type="slidenum">
              <a:rPr lang="en-US" smtClean="0"/>
              <a:t>‹#›</a:t>
            </a:fld>
            <a:endParaRPr lang="en-US"/>
          </a:p>
        </p:txBody>
      </p:sp>
    </p:spTree>
    <p:extLst>
      <p:ext uri="{BB962C8B-B14F-4D97-AF65-F5344CB8AC3E}">
        <p14:creationId xmlns:p14="http://schemas.microsoft.com/office/powerpoint/2010/main" val="2520916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975F5-2FD8-4331-AE1A-AE4D09A6F324}"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EEBEB-084A-4AD4-96A7-57BA22B35197}" type="slidenum">
              <a:rPr lang="en-US" smtClean="0"/>
              <a:t>‹#›</a:t>
            </a:fld>
            <a:endParaRPr lang="en-US"/>
          </a:p>
        </p:txBody>
      </p:sp>
    </p:spTree>
    <p:extLst>
      <p:ext uri="{BB962C8B-B14F-4D97-AF65-F5344CB8AC3E}">
        <p14:creationId xmlns:p14="http://schemas.microsoft.com/office/powerpoint/2010/main" val="3394382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975F5-2FD8-4331-AE1A-AE4D09A6F324}"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EEBEB-084A-4AD4-96A7-57BA22B35197}" type="slidenum">
              <a:rPr lang="en-US" smtClean="0"/>
              <a:t>‹#›</a:t>
            </a:fld>
            <a:endParaRPr lang="en-US"/>
          </a:p>
        </p:txBody>
      </p:sp>
    </p:spTree>
    <p:extLst>
      <p:ext uri="{BB962C8B-B14F-4D97-AF65-F5344CB8AC3E}">
        <p14:creationId xmlns:p14="http://schemas.microsoft.com/office/powerpoint/2010/main" val="2930000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975F5-2FD8-4331-AE1A-AE4D09A6F324}"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EEBEB-084A-4AD4-96A7-57BA22B35197}" type="slidenum">
              <a:rPr lang="en-US" smtClean="0"/>
              <a:t>‹#›</a:t>
            </a:fld>
            <a:endParaRPr lang="en-US"/>
          </a:p>
        </p:txBody>
      </p:sp>
    </p:spTree>
    <p:extLst>
      <p:ext uri="{BB962C8B-B14F-4D97-AF65-F5344CB8AC3E}">
        <p14:creationId xmlns:p14="http://schemas.microsoft.com/office/powerpoint/2010/main" val="363344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975F5-2FD8-4331-AE1A-AE4D09A6F324}"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EEBEB-084A-4AD4-96A7-57BA22B35197}" type="slidenum">
              <a:rPr lang="en-US" smtClean="0"/>
              <a:t>‹#›</a:t>
            </a:fld>
            <a:endParaRPr lang="en-US"/>
          </a:p>
        </p:txBody>
      </p:sp>
    </p:spTree>
    <p:extLst>
      <p:ext uri="{BB962C8B-B14F-4D97-AF65-F5344CB8AC3E}">
        <p14:creationId xmlns:p14="http://schemas.microsoft.com/office/powerpoint/2010/main" val="2209665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B975F5-2FD8-4331-AE1A-AE4D09A6F324}"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EEBEB-084A-4AD4-96A7-57BA22B35197}" type="slidenum">
              <a:rPr lang="en-US" smtClean="0"/>
              <a:t>‹#›</a:t>
            </a:fld>
            <a:endParaRPr lang="en-US"/>
          </a:p>
        </p:txBody>
      </p:sp>
    </p:spTree>
    <p:extLst>
      <p:ext uri="{BB962C8B-B14F-4D97-AF65-F5344CB8AC3E}">
        <p14:creationId xmlns:p14="http://schemas.microsoft.com/office/powerpoint/2010/main" val="130283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B975F5-2FD8-4331-AE1A-AE4D09A6F324}" type="datetimeFigureOut">
              <a:rPr lang="en-US" smtClean="0"/>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EEBEB-084A-4AD4-96A7-57BA22B35197}" type="slidenum">
              <a:rPr lang="en-US" smtClean="0"/>
              <a:t>‹#›</a:t>
            </a:fld>
            <a:endParaRPr lang="en-US"/>
          </a:p>
        </p:txBody>
      </p:sp>
    </p:spTree>
    <p:extLst>
      <p:ext uri="{BB962C8B-B14F-4D97-AF65-F5344CB8AC3E}">
        <p14:creationId xmlns:p14="http://schemas.microsoft.com/office/powerpoint/2010/main" val="84189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B975F5-2FD8-4331-AE1A-AE4D09A6F324}" type="datetimeFigureOut">
              <a:rPr lang="en-US" smtClean="0"/>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EEBEB-084A-4AD4-96A7-57BA22B35197}" type="slidenum">
              <a:rPr lang="en-US" smtClean="0"/>
              <a:t>‹#›</a:t>
            </a:fld>
            <a:endParaRPr lang="en-US"/>
          </a:p>
        </p:txBody>
      </p:sp>
    </p:spTree>
    <p:extLst>
      <p:ext uri="{BB962C8B-B14F-4D97-AF65-F5344CB8AC3E}">
        <p14:creationId xmlns:p14="http://schemas.microsoft.com/office/powerpoint/2010/main" val="2143299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B975F5-2FD8-4331-AE1A-AE4D09A6F324}" type="datetimeFigureOut">
              <a:rPr lang="en-US" smtClean="0"/>
              <a:t>4/21/2022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EEBEB-084A-4AD4-96A7-57BA22B35197}" type="slidenum">
              <a:rPr lang="en-US" smtClean="0"/>
              <a:t>‹#›</a:t>
            </a:fld>
            <a:endParaRPr lang="en-US"/>
          </a:p>
        </p:txBody>
      </p:sp>
    </p:spTree>
    <p:extLst>
      <p:ext uri="{BB962C8B-B14F-4D97-AF65-F5344CB8AC3E}">
        <p14:creationId xmlns:p14="http://schemas.microsoft.com/office/powerpoint/2010/main" val="69940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B975F5-2FD8-4331-AE1A-AE4D09A6F324}"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EEBEB-084A-4AD4-96A7-57BA22B35197}" type="slidenum">
              <a:rPr lang="en-US" smtClean="0"/>
              <a:t>‹#›</a:t>
            </a:fld>
            <a:endParaRPr lang="en-US"/>
          </a:p>
        </p:txBody>
      </p:sp>
    </p:spTree>
    <p:extLst>
      <p:ext uri="{BB962C8B-B14F-4D97-AF65-F5344CB8AC3E}">
        <p14:creationId xmlns:p14="http://schemas.microsoft.com/office/powerpoint/2010/main" val="3452774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B975F5-2FD8-4331-AE1A-AE4D09A6F324}"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EEBEB-084A-4AD4-96A7-57BA22B35197}" type="slidenum">
              <a:rPr lang="en-US" smtClean="0"/>
              <a:t>‹#›</a:t>
            </a:fld>
            <a:endParaRPr lang="en-US"/>
          </a:p>
        </p:txBody>
      </p:sp>
    </p:spTree>
    <p:extLst>
      <p:ext uri="{BB962C8B-B14F-4D97-AF65-F5344CB8AC3E}">
        <p14:creationId xmlns:p14="http://schemas.microsoft.com/office/powerpoint/2010/main" val="631395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EB975F5-2FD8-4331-AE1A-AE4D09A6F324}" type="datetimeFigureOut">
              <a:rPr lang="en-US" smtClean="0"/>
              <a:t>4/21/2022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FEEEBEB-084A-4AD4-96A7-57BA22B35197}" type="slidenum">
              <a:rPr lang="en-US" smtClean="0"/>
              <a:t>‹#›</a:t>
            </a:fld>
            <a:endParaRPr lang="en-US"/>
          </a:p>
        </p:txBody>
      </p:sp>
    </p:spTree>
    <p:extLst>
      <p:ext uri="{BB962C8B-B14F-4D97-AF65-F5344CB8AC3E}">
        <p14:creationId xmlns:p14="http://schemas.microsoft.com/office/powerpoint/2010/main" val="35181919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6F26-83B5-45FB-82DA-CBAAB7FC2BE3}"/>
              </a:ext>
            </a:extLst>
          </p:cNvPr>
          <p:cNvSpPr>
            <a:spLocks noGrp="1"/>
          </p:cNvSpPr>
          <p:nvPr>
            <p:ph type="ctrTitle"/>
          </p:nvPr>
        </p:nvSpPr>
        <p:spPr/>
        <p:txBody>
          <a:bodyPr/>
          <a:lstStyle/>
          <a:p>
            <a:r>
              <a:rPr lang="en-US" dirty="0"/>
              <a:t>Inexpensive gaming</a:t>
            </a:r>
          </a:p>
        </p:txBody>
      </p:sp>
      <p:sp>
        <p:nvSpPr>
          <p:cNvPr id="3" name="Subtitle 2">
            <a:extLst>
              <a:ext uri="{FF2B5EF4-FFF2-40B4-BE49-F238E27FC236}">
                <a16:creationId xmlns:a16="http://schemas.microsoft.com/office/drawing/2014/main" id="{24E8A2A5-9371-4EA4-9098-1A4AAC9C348B}"/>
              </a:ext>
            </a:extLst>
          </p:cNvPr>
          <p:cNvSpPr>
            <a:spLocks noGrp="1"/>
          </p:cNvSpPr>
          <p:nvPr>
            <p:ph type="subTitle" idx="1"/>
          </p:nvPr>
        </p:nvSpPr>
        <p:spPr/>
        <p:txBody>
          <a:bodyPr/>
          <a:lstStyle/>
          <a:p>
            <a:r>
              <a:rPr lang="en-US" dirty="0"/>
              <a:t>Team: Josh Lenhart, Josh </a:t>
            </a:r>
            <a:r>
              <a:rPr lang="en-US" dirty="0" err="1"/>
              <a:t>Timmers</a:t>
            </a:r>
            <a:endParaRPr lang="en-US" dirty="0"/>
          </a:p>
          <a:p>
            <a:r>
              <a:rPr lang="en-US" dirty="0"/>
              <a:t>Advisor: Jillian </a:t>
            </a:r>
            <a:r>
              <a:rPr lang="en-US" dirty="0" err="1"/>
              <a:t>Aurisano</a:t>
            </a:r>
            <a:endParaRPr lang="en-US" dirty="0"/>
          </a:p>
          <a:p>
            <a:endParaRPr lang="en-US" dirty="0"/>
          </a:p>
        </p:txBody>
      </p:sp>
    </p:spTree>
    <p:extLst>
      <p:ext uri="{BB962C8B-B14F-4D97-AF65-F5344CB8AC3E}">
        <p14:creationId xmlns:p14="http://schemas.microsoft.com/office/powerpoint/2010/main" val="381554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22A1-04A1-4F16-A995-6FF157B441A1}"/>
              </a:ext>
            </a:extLst>
          </p:cNvPr>
          <p:cNvSpPr>
            <a:spLocks noGrp="1"/>
          </p:cNvSpPr>
          <p:nvPr>
            <p:ph type="title"/>
          </p:nvPr>
        </p:nvSpPr>
        <p:spPr>
          <a:xfrm>
            <a:off x="684212" y="564813"/>
            <a:ext cx="8534400" cy="1507067"/>
          </a:xfrm>
        </p:spPr>
        <p:txBody>
          <a:bodyPr/>
          <a:lstStyle/>
          <a:p>
            <a:r>
              <a:rPr lang="en-US" dirty="0"/>
              <a:t>Goals</a:t>
            </a:r>
          </a:p>
        </p:txBody>
      </p:sp>
      <p:sp>
        <p:nvSpPr>
          <p:cNvPr id="3" name="Content Placeholder 2">
            <a:extLst>
              <a:ext uri="{FF2B5EF4-FFF2-40B4-BE49-F238E27FC236}">
                <a16:creationId xmlns:a16="http://schemas.microsoft.com/office/drawing/2014/main" id="{B852C7CA-C262-4CE5-ADF7-F5E0B6A1CFFA}"/>
              </a:ext>
            </a:extLst>
          </p:cNvPr>
          <p:cNvSpPr>
            <a:spLocks noGrp="1"/>
          </p:cNvSpPr>
          <p:nvPr>
            <p:ph idx="1"/>
          </p:nvPr>
        </p:nvSpPr>
        <p:spPr>
          <a:xfrm>
            <a:off x="684212" y="1697413"/>
            <a:ext cx="8534400" cy="1507068"/>
          </a:xfrm>
        </p:spPr>
        <p:txBody>
          <a:bodyPr/>
          <a:lstStyle/>
          <a:p>
            <a:r>
              <a:rPr lang="en-US" dirty="0"/>
              <a:t>Design a user-friendly website that can easily show the best price of different parts along with whether they meet the recommended or minimum requirements for some of the current top games.</a:t>
            </a:r>
          </a:p>
        </p:txBody>
      </p:sp>
      <p:pic>
        <p:nvPicPr>
          <p:cNvPr id="4" name="Picture 3">
            <a:extLst>
              <a:ext uri="{FF2B5EF4-FFF2-40B4-BE49-F238E27FC236}">
                <a16:creationId xmlns:a16="http://schemas.microsoft.com/office/drawing/2014/main" id="{872E5D3F-EC7F-4915-90CE-1D8D208A26B0}"/>
              </a:ext>
            </a:extLst>
          </p:cNvPr>
          <p:cNvPicPr>
            <a:picLocks noChangeAspect="1"/>
          </p:cNvPicPr>
          <p:nvPr/>
        </p:nvPicPr>
        <p:blipFill>
          <a:blip r:embed="rId2"/>
          <a:stretch>
            <a:fillRect/>
          </a:stretch>
        </p:blipFill>
        <p:spPr>
          <a:xfrm>
            <a:off x="684212" y="3653520"/>
            <a:ext cx="3475221" cy="2577737"/>
          </a:xfrm>
          <a:prstGeom prst="rect">
            <a:avLst/>
          </a:prstGeom>
        </p:spPr>
      </p:pic>
      <p:pic>
        <p:nvPicPr>
          <p:cNvPr id="6" name="Picture 5">
            <a:extLst>
              <a:ext uri="{FF2B5EF4-FFF2-40B4-BE49-F238E27FC236}">
                <a16:creationId xmlns:a16="http://schemas.microsoft.com/office/drawing/2014/main" id="{74DF5EC1-B928-4F94-A433-1AA6F690850F}"/>
              </a:ext>
            </a:extLst>
          </p:cNvPr>
          <p:cNvPicPr>
            <a:picLocks noChangeAspect="1"/>
          </p:cNvPicPr>
          <p:nvPr/>
        </p:nvPicPr>
        <p:blipFill>
          <a:blip r:embed="rId3"/>
          <a:stretch>
            <a:fillRect/>
          </a:stretch>
        </p:blipFill>
        <p:spPr>
          <a:xfrm>
            <a:off x="4942704" y="3653520"/>
            <a:ext cx="6461998" cy="2577737"/>
          </a:xfrm>
          <a:prstGeom prst="rect">
            <a:avLst/>
          </a:prstGeom>
        </p:spPr>
      </p:pic>
    </p:spTree>
    <p:extLst>
      <p:ext uri="{BB962C8B-B14F-4D97-AF65-F5344CB8AC3E}">
        <p14:creationId xmlns:p14="http://schemas.microsoft.com/office/powerpoint/2010/main" val="255993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22A1-04A1-4F16-A995-6FF157B441A1}"/>
              </a:ext>
            </a:extLst>
          </p:cNvPr>
          <p:cNvSpPr>
            <a:spLocks noGrp="1"/>
          </p:cNvSpPr>
          <p:nvPr>
            <p:ph type="title"/>
          </p:nvPr>
        </p:nvSpPr>
        <p:spPr>
          <a:xfrm>
            <a:off x="684212" y="564813"/>
            <a:ext cx="8534400" cy="1507067"/>
          </a:xfrm>
        </p:spPr>
        <p:txBody>
          <a:bodyPr/>
          <a:lstStyle/>
          <a:p>
            <a:r>
              <a:rPr lang="en-US" dirty="0"/>
              <a:t>Merits</a:t>
            </a:r>
          </a:p>
        </p:txBody>
      </p:sp>
      <p:sp>
        <p:nvSpPr>
          <p:cNvPr id="3" name="Content Placeholder 2">
            <a:extLst>
              <a:ext uri="{FF2B5EF4-FFF2-40B4-BE49-F238E27FC236}">
                <a16:creationId xmlns:a16="http://schemas.microsoft.com/office/drawing/2014/main" id="{B852C7CA-C262-4CE5-ADF7-F5E0B6A1CFFA}"/>
              </a:ext>
            </a:extLst>
          </p:cNvPr>
          <p:cNvSpPr>
            <a:spLocks noGrp="1"/>
          </p:cNvSpPr>
          <p:nvPr>
            <p:ph idx="1"/>
          </p:nvPr>
        </p:nvSpPr>
        <p:spPr>
          <a:xfrm>
            <a:off x="684212" y="1697413"/>
            <a:ext cx="8534400" cy="1507068"/>
          </a:xfrm>
        </p:spPr>
        <p:txBody>
          <a:bodyPr/>
          <a:lstStyle/>
          <a:p>
            <a:r>
              <a:rPr lang="en-US" dirty="0"/>
              <a:t>With our project, we wanted to add onto the classic model of just displaying prices. To do this, we added whether the parts would meet the minimum requirements for different games as well as their associated benchmark.</a:t>
            </a:r>
          </a:p>
        </p:txBody>
      </p:sp>
      <p:pic>
        <p:nvPicPr>
          <p:cNvPr id="7" name="Picture 6">
            <a:extLst>
              <a:ext uri="{FF2B5EF4-FFF2-40B4-BE49-F238E27FC236}">
                <a16:creationId xmlns:a16="http://schemas.microsoft.com/office/drawing/2014/main" id="{6C7EF0B8-5561-4713-9DCE-F69EE3AD701C}"/>
              </a:ext>
            </a:extLst>
          </p:cNvPr>
          <p:cNvPicPr>
            <a:picLocks noChangeAspect="1"/>
          </p:cNvPicPr>
          <p:nvPr/>
        </p:nvPicPr>
        <p:blipFill>
          <a:blip r:embed="rId2"/>
          <a:stretch>
            <a:fillRect/>
          </a:stretch>
        </p:blipFill>
        <p:spPr>
          <a:xfrm>
            <a:off x="684212" y="4654658"/>
            <a:ext cx="5830114" cy="1638529"/>
          </a:xfrm>
          <a:prstGeom prst="rect">
            <a:avLst/>
          </a:prstGeom>
        </p:spPr>
      </p:pic>
      <p:pic>
        <p:nvPicPr>
          <p:cNvPr id="9" name="Picture 8">
            <a:extLst>
              <a:ext uri="{FF2B5EF4-FFF2-40B4-BE49-F238E27FC236}">
                <a16:creationId xmlns:a16="http://schemas.microsoft.com/office/drawing/2014/main" id="{6CDD44D6-763D-460C-9F6D-C60B7797533C}"/>
              </a:ext>
            </a:extLst>
          </p:cNvPr>
          <p:cNvPicPr>
            <a:picLocks noChangeAspect="1"/>
          </p:cNvPicPr>
          <p:nvPr/>
        </p:nvPicPr>
        <p:blipFill>
          <a:blip r:embed="rId3"/>
          <a:stretch>
            <a:fillRect/>
          </a:stretch>
        </p:blipFill>
        <p:spPr>
          <a:xfrm>
            <a:off x="7504175" y="3342678"/>
            <a:ext cx="4003613" cy="2950509"/>
          </a:xfrm>
          <a:prstGeom prst="rect">
            <a:avLst/>
          </a:prstGeom>
        </p:spPr>
      </p:pic>
    </p:spTree>
    <p:extLst>
      <p:ext uri="{BB962C8B-B14F-4D97-AF65-F5344CB8AC3E}">
        <p14:creationId xmlns:p14="http://schemas.microsoft.com/office/powerpoint/2010/main" val="400302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22A1-04A1-4F16-A995-6FF157B441A1}"/>
              </a:ext>
            </a:extLst>
          </p:cNvPr>
          <p:cNvSpPr>
            <a:spLocks noGrp="1"/>
          </p:cNvSpPr>
          <p:nvPr>
            <p:ph type="title"/>
          </p:nvPr>
        </p:nvSpPr>
        <p:spPr>
          <a:xfrm>
            <a:off x="684212" y="564813"/>
            <a:ext cx="8534400" cy="1507067"/>
          </a:xfrm>
        </p:spPr>
        <p:txBody>
          <a:bodyPr/>
          <a:lstStyle/>
          <a:p>
            <a:r>
              <a:rPr lang="en-US" dirty="0"/>
              <a:t>Impacts</a:t>
            </a:r>
          </a:p>
        </p:txBody>
      </p:sp>
      <p:sp>
        <p:nvSpPr>
          <p:cNvPr id="3" name="Content Placeholder 2">
            <a:extLst>
              <a:ext uri="{FF2B5EF4-FFF2-40B4-BE49-F238E27FC236}">
                <a16:creationId xmlns:a16="http://schemas.microsoft.com/office/drawing/2014/main" id="{B852C7CA-C262-4CE5-ADF7-F5E0B6A1CFFA}"/>
              </a:ext>
            </a:extLst>
          </p:cNvPr>
          <p:cNvSpPr>
            <a:spLocks noGrp="1"/>
          </p:cNvSpPr>
          <p:nvPr>
            <p:ph idx="1"/>
          </p:nvPr>
        </p:nvSpPr>
        <p:spPr>
          <a:xfrm>
            <a:off x="684212" y="1697412"/>
            <a:ext cx="8534400" cy="2186611"/>
          </a:xfrm>
        </p:spPr>
        <p:txBody>
          <a:bodyPr>
            <a:normAutofit lnSpcReduction="10000"/>
          </a:bodyPr>
          <a:lstStyle/>
          <a:p>
            <a:r>
              <a:rPr lang="en-US" dirty="0"/>
              <a:t>Gaming has become one of the biggest hobbies enjoyed by people worldwide. While consoles are simple ways to get into gaming in an affordable manner, not all gaming experiences can be had without a PC. The issue with this is that not everyone knows how to build PCs or how well the parts will perform. Along with this some sites do not have the same price. With our website, the user will not have to worry about these issues.</a:t>
            </a:r>
          </a:p>
        </p:txBody>
      </p:sp>
      <p:pic>
        <p:nvPicPr>
          <p:cNvPr id="4" name="Picture 3">
            <a:extLst>
              <a:ext uri="{FF2B5EF4-FFF2-40B4-BE49-F238E27FC236}">
                <a16:creationId xmlns:a16="http://schemas.microsoft.com/office/drawing/2014/main" id="{9CD84A9F-D083-4F00-BAF5-F78CF2FD4C51}"/>
              </a:ext>
            </a:extLst>
          </p:cNvPr>
          <p:cNvPicPr>
            <a:picLocks noChangeAspect="1"/>
          </p:cNvPicPr>
          <p:nvPr/>
        </p:nvPicPr>
        <p:blipFill>
          <a:blip r:embed="rId2"/>
          <a:stretch>
            <a:fillRect/>
          </a:stretch>
        </p:blipFill>
        <p:spPr>
          <a:xfrm>
            <a:off x="684212" y="3884023"/>
            <a:ext cx="2080009" cy="2674298"/>
          </a:xfrm>
          <a:prstGeom prst="rect">
            <a:avLst/>
          </a:prstGeom>
        </p:spPr>
      </p:pic>
    </p:spTree>
    <p:extLst>
      <p:ext uri="{BB962C8B-B14F-4D97-AF65-F5344CB8AC3E}">
        <p14:creationId xmlns:p14="http://schemas.microsoft.com/office/powerpoint/2010/main" val="96140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22A1-04A1-4F16-A995-6FF157B441A1}"/>
              </a:ext>
            </a:extLst>
          </p:cNvPr>
          <p:cNvSpPr>
            <a:spLocks noGrp="1"/>
          </p:cNvSpPr>
          <p:nvPr>
            <p:ph type="title"/>
          </p:nvPr>
        </p:nvSpPr>
        <p:spPr>
          <a:xfrm>
            <a:off x="684212" y="564813"/>
            <a:ext cx="8534400" cy="1507067"/>
          </a:xfrm>
        </p:spPr>
        <p:txBody>
          <a:bodyPr/>
          <a:lstStyle/>
          <a:p>
            <a:r>
              <a:rPr lang="en-US" dirty="0"/>
              <a:t>Design Specification</a:t>
            </a:r>
          </a:p>
        </p:txBody>
      </p:sp>
      <p:pic>
        <p:nvPicPr>
          <p:cNvPr id="7" name="Picture 6">
            <a:extLst>
              <a:ext uri="{FF2B5EF4-FFF2-40B4-BE49-F238E27FC236}">
                <a16:creationId xmlns:a16="http://schemas.microsoft.com/office/drawing/2014/main" id="{3544182B-B60D-46C9-AF79-C21A2AF5423F}"/>
              </a:ext>
            </a:extLst>
          </p:cNvPr>
          <p:cNvPicPr>
            <a:picLocks noChangeAspect="1"/>
          </p:cNvPicPr>
          <p:nvPr/>
        </p:nvPicPr>
        <p:blipFill>
          <a:blip r:embed="rId2"/>
          <a:stretch>
            <a:fillRect/>
          </a:stretch>
        </p:blipFill>
        <p:spPr>
          <a:xfrm>
            <a:off x="684212" y="1902162"/>
            <a:ext cx="6677025" cy="4391025"/>
          </a:xfrm>
          <a:prstGeom prst="rect">
            <a:avLst/>
          </a:prstGeom>
        </p:spPr>
      </p:pic>
    </p:spTree>
    <p:extLst>
      <p:ext uri="{BB962C8B-B14F-4D97-AF65-F5344CB8AC3E}">
        <p14:creationId xmlns:p14="http://schemas.microsoft.com/office/powerpoint/2010/main" val="167962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22A1-04A1-4F16-A995-6FF157B441A1}"/>
              </a:ext>
            </a:extLst>
          </p:cNvPr>
          <p:cNvSpPr>
            <a:spLocks noGrp="1"/>
          </p:cNvSpPr>
          <p:nvPr>
            <p:ph type="title"/>
          </p:nvPr>
        </p:nvSpPr>
        <p:spPr>
          <a:xfrm>
            <a:off x="684212" y="564813"/>
            <a:ext cx="8534400" cy="1507067"/>
          </a:xfrm>
        </p:spPr>
        <p:txBody>
          <a:bodyPr/>
          <a:lstStyle/>
          <a:p>
            <a:r>
              <a:rPr lang="en-US" dirty="0"/>
              <a:t>Technologies</a:t>
            </a:r>
          </a:p>
        </p:txBody>
      </p:sp>
      <p:sp>
        <p:nvSpPr>
          <p:cNvPr id="3" name="Content Placeholder 2">
            <a:extLst>
              <a:ext uri="{FF2B5EF4-FFF2-40B4-BE49-F238E27FC236}">
                <a16:creationId xmlns:a16="http://schemas.microsoft.com/office/drawing/2014/main" id="{B852C7CA-C262-4CE5-ADF7-F5E0B6A1CFFA}"/>
              </a:ext>
            </a:extLst>
          </p:cNvPr>
          <p:cNvSpPr>
            <a:spLocks noGrp="1"/>
          </p:cNvSpPr>
          <p:nvPr>
            <p:ph idx="1"/>
          </p:nvPr>
        </p:nvSpPr>
        <p:spPr>
          <a:xfrm>
            <a:off x="684212" y="1697412"/>
            <a:ext cx="8534400" cy="2186611"/>
          </a:xfrm>
        </p:spPr>
        <p:txBody>
          <a:bodyPr>
            <a:normAutofit/>
          </a:bodyPr>
          <a:lstStyle/>
          <a:p>
            <a:r>
              <a:rPr lang="en-US" dirty="0"/>
              <a:t>For our backend we are using Python. We use the modules BeautifulSoup4 and requests to do the web scraping. We then use </a:t>
            </a:r>
            <a:r>
              <a:rPr lang="en-US" dirty="0" err="1"/>
              <a:t>MongoClient</a:t>
            </a:r>
            <a:r>
              <a:rPr lang="en-US" dirty="0"/>
              <a:t> to push the scraped data to the MongoDB database in the cloud. For our website we used the </a:t>
            </a:r>
            <a:r>
              <a:rPr lang="en-US" dirty="0" err="1"/>
              <a:t>NextJS</a:t>
            </a:r>
            <a:r>
              <a:rPr lang="en-US" dirty="0"/>
              <a:t> framework along with the MongoDB API to connect to the database.</a:t>
            </a:r>
          </a:p>
        </p:txBody>
      </p:sp>
      <p:pic>
        <p:nvPicPr>
          <p:cNvPr id="5" name="Picture 4">
            <a:extLst>
              <a:ext uri="{FF2B5EF4-FFF2-40B4-BE49-F238E27FC236}">
                <a16:creationId xmlns:a16="http://schemas.microsoft.com/office/drawing/2014/main" id="{6828878C-05EF-4C0D-9708-6A5F99C376CD}"/>
              </a:ext>
            </a:extLst>
          </p:cNvPr>
          <p:cNvPicPr>
            <a:picLocks noChangeAspect="1"/>
          </p:cNvPicPr>
          <p:nvPr/>
        </p:nvPicPr>
        <p:blipFill>
          <a:blip r:embed="rId2"/>
          <a:stretch>
            <a:fillRect/>
          </a:stretch>
        </p:blipFill>
        <p:spPr>
          <a:xfrm>
            <a:off x="684212" y="4841966"/>
            <a:ext cx="1456890" cy="1451221"/>
          </a:xfrm>
          <a:prstGeom prst="rect">
            <a:avLst/>
          </a:prstGeom>
        </p:spPr>
      </p:pic>
      <p:pic>
        <p:nvPicPr>
          <p:cNvPr id="6" name="Picture 5">
            <a:extLst>
              <a:ext uri="{FF2B5EF4-FFF2-40B4-BE49-F238E27FC236}">
                <a16:creationId xmlns:a16="http://schemas.microsoft.com/office/drawing/2014/main" id="{0A2CD00C-FB14-40CB-BCFB-55DA252709DA}"/>
              </a:ext>
            </a:extLst>
          </p:cNvPr>
          <p:cNvPicPr>
            <a:picLocks noChangeAspect="1"/>
          </p:cNvPicPr>
          <p:nvPr/>
        </p:nvPicPr>
        <p:blipFill>
          <a:blip r:embed="rId3"/>
          <a:stretch>
            <a:fillRect/>
          </a:stretch>
        </p:blipFill>
        <p:spPr>
          <a:xfrm>
            <a:off x="3384935" y="5178576"/>
            <a:ext cx="3909848" cy="1114611"/>
          </a:xfrm>
          <a:prstGeom prst="rect">
            <a:avLst/>
          </a:prstGeom>
        </p:spPr>
      </p:pic>
      <p:pic>
        <p:nvPicPr>
          <p:cNvPr id="7" name="Picture 6">
            <a:extLst>
              <a:ext uri="{FF2B5EF4-FFF2-40B4-BE49-F238E27FC236}">
                <a16:creationId xmlns:a16="http://schemas.microsoft.com/office/drawing/2014/main" id="{1FD705A7-743D-4450-BD66-2533A75BB781}"/>
              </a:ext>
            </a:extLst>
          </p:cNvPr>
          <p:cNvPicPr>
            <a:picLocks noChangeAspect="1"/>
          </p:cNvPicPr>
          <p:nvPr/>
        </p:nvPicPr>
        <p:blipFill>
          <a:blip r:embed="rId4"/>
          <a:stretch>
            <a:fillRect/>
          </a:stretch>
        </p:blipFill>
        <p:spPr>
          <a:xfrm>
            <a:off x="8538617" y="4515396"/>
            <a:ext cx="2969171" cy="1777791"/>
          </a:xfrm>
          <a:prstGeom prst="rect">
            <a:avLst/>
          </a:prstGeom>
        </p:spPr>
      </p:pic>
    </p:spTree>
    <p:extLst>
      <p:ext uri="{BB962C8B-B14F-4D97-AF65-F5344CB8AC3E}">
        <p14:creationId xmlns:p14="http://schemas.microsoft.com/office/powerpoint/2010/main" val="786456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22A1-04A1-4F16-A995-6FF157B441A1}"/>
              </a:ext>
            </a:extLst>
          </p:cNvPr>
          <p:cNvSpPr>
            <a:spLocks noGrp="1"/>
          </p:cNvSpPr>
          <p:nvPr>
            <p:ph type="title"/>
          </p:nvPr>
        </p:nvSpPr>
        <p:spPr>
          <a:xfrm>
            <a:off x="684212" y="564813"/>
            <a:ext cx="8534400" cy="1507067"/>
          </a:xfrm>
        </p:spPr>
        <p:txBody>
          <a:bodyPr/>
          <a:lstStyle/>
          <a:p>
            <a:r>
              <a:rPr lang="en-US" dirty="0"/>
              <a:t>Milestones</a:t>
            </a:r>
          </a:p>
        </p:txBody>
      </p:sp>
      <p:sp>
        <p:nvSpPr>
          <p:cNvPr id="3" name="Content Placeholder 2">
            <a:extLst>
              <a:ext uri="{FF2B5EF4-FFF2-40B4-BE49-F238E27FC236}">
                <a16:creationId xmlns:a16="http://schemas.microsoft.com/office/drawing/2014/main" id="{B852C7CA-C262-4CE5-ADF7-F5E0B6A1CFFA}"/>
              </a:ext>
            </a:extLst>
          </p:cNvPr>
          <p:cNvSpPr>
            <a:spLocks noGrp="1"/>
          </p:cNvSpPr>
          <p:nvPr>
            <p:ph idx="1"/>
          </p:nvPr>
        </p:nvSpPr>
        <p:spPr>
          <a:xfrm>
            <a:off x="684212" y="1697412"/>
            <a:ext cx="8534400" cy="2186611"/>
          </a:xfrm>
        </p:spPr>
        <p:txBody>
          <a:bodyPr>
            <a:normAutofit/>
          </a:bodyPr>
          <a:lstStyle/>
          <a:p>
            <a:r>
              <a:rPr lang="en-US" dirty="0"/>
              <a:t>Develop script to farm data: 1/01/2022</a:t>
            </a:r>
          </a:p>
          <a:p>
            <a:r>
              <a:rPr lang="en-US" dirty="0"/>
              <a:t>Begin showing parts on webpage: 2/01/2022</a:t>
            </a:r>
          </a:p>
          <a:p>
            <a:r>
              <a:rPr lang="en-US" dirty="0"/>
              <a:t>Show requirements data: 3/01/2022</a:t>
            </a:r>
          </a:p>
          <a:p>
            <a:r>
              <a:rPr lang="en-US" dirty="0"/>
              <a:t>Show benchmark data: 4/01/2022</a:t>
            </a:r>
          </a:p>
        </p:txBody>
      </p:sp>
    </p:spTree>
    <p:extLst>
      <p:ext uri="{BB962C8B-B14F-4D97-AF65-F5344CB8AC3E}">
        <p14:creationId xmlns:p14="http://schemas.microsoft.com/office/powerpoint/2010/main" val="363368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22A1-04A1-4F16-A995-6FF157B441A1}"/>
              </a:ext>
            </a:extLst>
          </p:cNvPr>
          <p:cNvSpPr>
            <a:spLocks noGrp="1"/>
          </p:cNvSpPr>
          <p:nvPr>
            <p:ph type="title"/>
          </p:nvPr>
        </p:nvSpPr>
        <p:spPr>
          <a:xfrm>
            <a:off x="684212" y="564813"/>
            <a:ext cx="8534400" cy="1507067"/>
          </a:xfrm>
        </p:spPr>
        <p:txBody>
          <a:bodyPr/>
          <a:lstStyle/>
          <a:p>
            <a:r>
              <a:rPr lang="en-US" dirty="0"/>
              <a:t>Results</a:t>
            </a:r>
          </a:p>
        </p:txBody>
      </p:sp>
      <p:sp>
        <p:nvSpPr>
          <p:cNvPr id="3" name="Content Placeholder 2">
            <a:extLst>
              <a:ext uri="{FF2B5EF4-FFF2-40B4-BE49-F238E27FC236}">
                <a16:creationId xmlns:a16="http://schemas.microsoft.com/office/drawing/2014/main" id="{B852C7CA-C262-4CE5-ADF7-F5E0B6A1CFFA}"/>
              </a:ext>
            </a:extLst>
          </p:cNvPr>
          <p:cNvSpPr>
            <a:spLocks noGrp="1"/>
          </p:cNvSpPr>
          <p:nvPr>
            <p:ph idx="1"/>
          </p:nvPr>
        </p:nvSpPr>
        <p:spPr>
          <a:xfrm>
            <a:off x="684212" y="1697412"/>
            <a:ext cx="8534400" cy="2186611"/>
          </a:xfrm>
        </p:spPr>
        <p:txBody>
          <a:bodyPr>
            <a:normAutofit lnSpcReduction="10000"/>
          </a:bodyPr>
          <a:lstStyle/>
          <a:p>
            <a:r>
              <a:rPr lang="en-US" dirty="0"/>
              <a:t>Our website allows the user to look through lists of different types of parts. Each part shows the prices for Microcenter and Newegg, the minimum requirements it meets, and its approximate benchmark. Along with this, we have a page with a simple build guide along with links to more in depth videos. We also have a page where the user can see the top 5 highest benchmarks for different parts.</a:t>
            </a:r>
          </a:p>
        </p:txBody>
      </p:sp>
    </p:spTree>
    <p:extLst>
      <p:ext uri="{BB962C8B-B14F-4D97-AF65-F5344CB8AC3E}">
        <p14:creationId xmlns:p14="http://schemas.microsoft.com/office/powerpoint/2010/main" val="2929766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22A1-04A1-4F16-A995-6FF157B441A1}"/>
              </a:ext>
            </a:extLst>
          </p:cNvPr>
          <p:cNvSpPr>
            <a:spLocks noGrp="1"/>
          </p:cNvSpPr>
          <p:nvPr>
            <p:ph type="title"/>
          </p:nvPr>
        </p:nvSpPr>
        <p:spPr>
          <a:xfrm>
            <a:off x="684212" y="564813"/>
            <a:ext cx="8534400" cy="1507067"/>
          </a:xfrm>
        </p:spPr>
        <p:txBody>
          <a:bodyPr/>
          <a:lstStyle/>
          <a:p>
            <a:r>
              <a:rPr lang="en-US" dirty="0"/>
              <a:t>Challenges</a:t>
            </a:r>
          </a:p>
        </p:txBody>
      </p:sp>
      <p:sp>
        <p:nvSpPr>
          <p:cNvPr id="3" name="Content Placeholder 2">
            <a:extLst>
              <a:ext uri="{FF2B5EF4-FFF2-40B4-BE49-F238E27FC236}">
                <a16:creationId xmlns:a16="http://schemas.microsoft.com/office/drawing/2014/main" id="{B852C7CA-C262-4CE5-ADF7-F5E0B6A1CFFA}"/>
              </a:ext>
            </a:extLst>
          </p:cNvPr>
          <p:cNvSpPr>
            <a:spLocks noGrp="1"/>
          </p:cNvSpPr>
          <p:nvPr>
            <p:ph idx="1"/>
          </p:nvPr>
        </p:nvSpPr>
        <p:spPr>
          <a:xfrm>
            <a:off x="684212" y="1697412"/>
            <a:ext cx="8534400" cy="2186611"/>
          </a:xfrm>
        </p:spPr>
        <p:txBody>
          <a:bodyPr>
            <a:normAutofit lnSpcReduction="10000"/>
          </a:bodyPr>
          <a:lstStyle/>
          <a:p>
            <a:r>
              <a:rPr lang="en-US" dirty="0"/>
              <a:t>Our first challenge was to figure out how to deal with scraping pages that are sometimes laid out for the same types of parts. After this we faced numerous challenges with displaying the data on the website. We have had to make the website slightly less user-friendly due to this. Along with this we faced issues with matching the parts for the requirements and benchmark data, so this is currently being done by hand.</a:t>
            </a:r>
          </a:p>
        </p:txBody>
      </p:sp>
    </p:spTree>
    <p:extLst>
      <p:ext uri="{BB962C8B-B14F-4D97-AF65-F5344CB8AC3E}">
        <p14:creationId xmlns:p14="http://schemas.microsoft.com/office/powerpoint/2010/main" val="305088115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71</TotalTime>
  <Words>418</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3</vt:lpstr>
      <vt:lpstr>Slice</vt:lpstr>
      <vt:lpstr>Inexpensive gaming</vt:lpstr>
      <vt:lpstr>Goals</vt:lpstr>
      <vt:lpstr>Merits</vt:lpstr>
      <vt:lpstr>Impacts</vt:lpstr>
      <vt:lpstr>Design Specification</vt:lpstr>
      <vt:lpstr>Technologies</vt:lpstr>
      <vt:lpstr>Milestones</vt:lpstr>
      <vt:lpstr>Results</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Inexpensive gaming</dc:title>
  <dc:creator>Lenhart, Joshua (lenharju)</dc:creator>
  <cp:lastModifiedBy>Lenhart, Joshua (lenharju)</cp:lastModifiedBy>
  <cp:revision>2</cp:revision>
  <dcterms:created xsi:type="dcterms:W3CDTF">2022-04-21T14:49:04Z</dcterms:created>
  <dcterms:modified xsi:type="dcterms:W3CDTF">2022-04-21T16:00:18Z</dcterms:modified>
</cp:coreProperties>
</file>