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ambl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mbla-bold.fntdata"/><Relationship Id="rId30" Type="http://schemas.openxmlformats.org/officeDocument/2006/relationships/font" Target="fonts/Rambla-regular.fntdata"/><Relationship Id="rId11" Type="http://schemas.openxmlformats.org/officeDocument/2006/relationships/slide" Target="slides/slide6.xml"/><Relationship Id="rId33" Type="http://schemas.openxmlformats.org/officeDocument/2006/relationships/font" Target="fonts/Rambla-boldItalic.fntdata"/><Relationship Id="rId10" Type="http://schemas.openxmlformats.org/officeDocument/2006/relationships/slide" Target="slides/slide5.xml"/><Relationship Id="rId32" Type="http://schemas.openxmlformats.org/officeDocument/2006/relationships/font" Target="fonts/Rambl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79f2498f8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9f2498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79f2498f8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 name="Google Shape;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idx="1" type="body"/>
          </p:nvPr>
        </p:nvSpPr>
        <p:spPr>
          <a:xfrm>
            <a:off x="457200" y="1481328"/>
            <a:ext cx="8229600" cy="4526100"/>
          </a:xfrm>
          <a:prstGeom prst="rect">
            <a:avLst/>
          </a:prstGeom>
          <a:noFill/>
          <a:ln>
            <a:noFill/>
          </a:ln>
        </p:spPr>
        <p:txBody>
          <a:bodyPr anchorCtr="0" anchor="t" bIns="91425" lIns="91425" spcFirstLastPara="1" rIns="91425" wrap="square" tIns="91425">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Rambla"/>
                <a:ea typeface="Rambla"/>
                <a:cs typeface="Rambla"/>
                <a:sym typeface="Rambla"/>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Rambla"/>
                <a:ea typeface="Rambla"/>
                <a:cs typeface="Rambla"/>
                <a:sym typeface="Rambla"/>
              </a:defRPr>
            </a:lvl2pPr>
            <a:lvl3pPr indent="-361950" lvl="2" marL="1371600" marR="0" rtl="0" algn="l">
              <a:spcBef>
                <a:spcPts val="1600"/>
              </a:spcBef>
              <a:spcAft>
                <a:spcPts val="0"/>
              </a:spcAft>
              <a:buClr>
                <a:schemeClr val="accent2"/>
              </a:buClr>
              <a:buSzPts val="2100"/>
              <a:buFont typeface="Noto Sans Symbols"/>
              <a:buChar char="⚫"/>
              <a:defRPr b="0" i="0" sz="2100" u="none" cap="none" strike="noStrike">
                <a:solidFill>
                  <a:schemeClr val="dk1"/>
                </a:solidFill>
                <a:latin typeface="Rambla"/>
                <a:ea typeface="Rambla"/>
                <a:cs typeface="Rambla"/>
                <a:sym typeface="Rambla"/>
              </a:defRPr>
            </a:lvl3pPr>
            <a:lvl4pPr indent="-349250" lvl="3" marL="1828800" marR="0" rtl="0" algn="l">
              <a:spcBef>
                <a:spcPts val="1600"/>
              </a:spcBef>
              <a:spcAft>
                <a:spcPts val="0"/>
              </a:spcAft>
              <a:buClr>
                <a:schemeClr val="accent2"/>
              </a:buClr>
              <a:buSzPts val="1900"/>
              <a:buFont typeface="Noto Sans Symbols"/>
              <a:buChar char="⚫"/>
              <a:defRPr b="0" i="0" sz="1900" u="none" cap="none" strike="noStrike">
                <a:solidFill>
                  <a:schemeClr val="dk1"/>
                </a:solidFill>
                <a:latin typeface="Rambla"/>
                <a:ea typeface="Rambla"/>
                <a:cs typeface="Rambla"/>
                <a:sym typeface="Rambla"/>
              </a:defRPr>
            </a:lvl4pPr>
            <a:lvl5pPr indent="-342900" lvl="4" marL="2286000" marR="0" rtl="0" algn="l">
              <a:spcBef>
                <a:spcPts val="1600"/>
              </a:spcBef>
              <a:spcAft>
                <a:spcPts val="0"/>
              </a:spcAft>
              <a:buClr>
                <a:schemeClr val="accent2"/>
              </a:buClr>
              <a:buSzPts val="1800"/>
              <a:buFont typeface="Noto Sans Symbols"/>
              <a:buChar char="⚫"/>
              <a:defRPr b="0" i="0" sz="1800" u="none" cap="none" strike="noStrike">
                <a:solidFill>
                  <a:schemeClr val="dk1"/>
                </a:solidFill>
                <a:latin typeface="Rambla"/>
                <a:ea typeface="Rambla"/>
                <a:cs typeface="Rambla"/>
                <a:sym typeface="Rambla"/>
              </a:defRPr>
            </a:lvl5pPr>
            <a:lvl6pPr indent="-342900" lvl="5" marL="2743200" marR="0" rtl="0" algn="l">
              <a:spcBef>
                <a:spcPts val="1600"/>
              </a:spcBef>
              <a:spcAft>
                <a:spcPts val="0"/>
              </a:spcAft>
              <a:buClr>
                <a:schemeClr val="accent3"/>
              </a:buClr>
              <a:buSzPts val="1800"/>
              <a:buFont typeface="Noto Sans Symbols"/>
              <a:buChar char="◾"/>
              <a:defRPr b="0" i="0" sz="1800" u="none" cap="none" strike="noStrike">
                <a:solidFill>
                  <a:schemeClr val="dk1"/>
                </a:solidFill>
                <a:latin typeface="Rambla"/>
                <a:ea typeface="Rambla"/>
                <a:cs typeface="Rambla"/>
                <a:sym typeface="Rambla"/>
              </a:defRPr>
            </a:lvl6pPr>
            <a:lvl7pPr indent="-330200" lvl="6" marL="32004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7pPr>
            <a:lvl8pPr indent="-330200" lvl="7" marL="3657600" marR="0" rtl="0" algn="l">
              <a:spcBef>
                <a:spcPts val="1600"/>
              </a:spcBef>
              <a:spcAft>
                <a:spcPts val="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8pPr>
            <a:lvl9pPr indent="-330200" lvl="8" marL="4114800" marR="0" rtl="0" algn="l">
              <a:spcBef>
                <a:spcPts val="1600"/>
              </a:spcBef>
              <a:spcAft>
                <a:spcPts val="1600"/>
              </a:spcAft>
              <a:buClr>
                <a:schemeClr val="accent3"/>
              </a:buClr>
              <a:buSzPts val="16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56" name="Google Shape;56;p13"/>
          <p:cNvSpPr txBox="1"/>
          <p:nvPr>
            <p:ph idx="10" type="dt"/>
          </p:nvPr>
        </p:nvSpPr>
        <p:spPr>
          <a:xfrm>
            <a:off x="6727032" y="6407944"/>
            <a:ext cx="1920300" cy="3657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7" name="Google Shape;57;p13"/>
          <p:cNvSpPr txBox="1"/>
          <p:nvPr>
            <p:ph idx="11" type="ftr"/>
          </p:nvPr>
        </p:nvSpPr>
        <p:spPr>
          <a:xfrm>
            <a:off x="4380072" y="6407944"/>
            <a:ext cx="2350800" cy="36510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sz="1000">
                <a:solidFill>
                  <a:schemeClr val="dk1"/>
                </a:solidFill>
                <a:latin typeface="Rambla"/>
                <a:ea typeface="Rambla"/>
                <a:cs typeface="Rambla"/>
                <a:sym typeface="Rambla"/>
              </a:defRPr>
            </a:lvl1pPr>
            <a:lvl2pPr lvl="1"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2pPr>
            <a:lvl3pPr lvl="2"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3pPr>
            <a:lvl4pPr lvl="3"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4pPr>
            <a:lvl5pPr lvl="4"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5pPr>
            <a:lvl6pPr lvl="5"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6pPr>
            <a:lvl7pPr lvl="6"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7pPr>
            <a:lvl8pPr lvl="7"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8pPr>
            <a:lvl9pPr lvl="8" marR="0" rtl="0" algn="l">
              <a:spcBef>
                <a:spcPts val="0"/>
              </a:spcBef>
              <a:spcAft>
                <a:spcPts val="0"/>
              </a:spcAft>
              <a:buSzPts val="1400"/>
              <a:buNone/>
              <a:defRPr b="0" i="0" sz="1800" u="none" cap="none" strike="noStrike">
                <a:solidFill>
                  <a:schemeClr val="dk1"/>
                </a:solidFill>
                <a:latin typeface="Rambla"/>
                <a:ea typeface="Rambla"/>
                <a:cs typeface="Rambla"/>
                <a:sym typeface="Rambla"/>
              </a:defRPr>
            </a:lvl9pPr>
          </a:lstStyle>
          <a:p/>
        </p:txBody>
      </p:sp>
      <p:sp>
        <p:nvSpPr>
          <p:cNvPr id="58" name="Google Shape;58;p13"/>
          <p:cNvSpPr txBox="1"/>
          <p:nvPr>
            <p:ph idx="12" type="sldNum"/>
          </p:nvPr>
        </p:nvSpPr>
        <p:spPr>
          <a:xfrm>
            <a:off x="8647272" y="6407944"/>
            <a:ext cx="365700" cy="3651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a:solidFill>
                  <a:schemeClr val="dk1"/>
                </a:solidFill>
                <a:latin typeface="Rambla"/>
                <a:ea typeface="Rambla"/>
                <a:cs typeface="Rambla"/>
                <a:sym typeface="Rambla"/>
              </a:defRPr>
            </a:lvl1pPr>
            <a:lvl2pPr indent="0" lvl="1" marL="0" marR="0" rtl="0" algn="r">
              <a:spcBef>
                <a:spcPts val="0"/>
              </a:spcBef>
              <a:buNone/>
              <a:defRPr b="0" sz="1000">
                <a:solidFill>
                  <a:schemeClr val="dk1"/>
                </a:solidFill>
                <a:latin typeface="Rambla"/>
                <a:ea typeface="Rambla"/>
                <a:cs typeface="Rambla"/>
                <a:sym typeface="Rambla"/>
              </a:defRPr>
            </a:lvl2pPr>
            <a:lvl3pPr indent="0" lvl="2" marL="0" marR="0" rtl="0" algn="r">
              <a:spcBef>
                <a:spcPts val="0"/>
              </a:spcBef>
              <a:buNone/>
              <a:defRPr b="0" sz="1000">
                <a:solidFill>
                  <a:schemeClr val="dk1"/>
                </a:solidFill>
                <a:latin typeface="Rambla"/>
                <a:ea typeface="Rambla"/>
                <a:cs typeface="Rambla"/>
                <a:sym typeface="Rambla"/>
              </a:defRPr>
            </a:lvl3pPr>
            <a:lvl4pPr indent="0" lvl="3" marL="0" marR="0" rtl="0" algn="r">
              <a:spcBef>
                <a:spcPts val="0"/>
              </a:spcBef>
              <a:buNone/>
              <a:defRPr b="0" sz="1000">
                <a:solidFill>
                  <a:schemeClr val="dk1"/>
                </a:solidFill>
                <a:latin typeface="Rambla"/>
                <a:ea typeface="Rambla"/>
                <a:cs typeface="Rambla"/>
                <a:sym typeface="Rambla"/>
              </a:defRPr>
            </a:lvl4pPr>
            <a:lvl5pPr indent="0" lvl="4" marL="0" marR="0" rtl="0" algn="r">
              <a:spcBef>
                <a:spcPts val="0"/>
              </a:spcBef>
              <a:buNone/>
              <a:defRPr b="0" sz="1000">
                <a:solidFill>
                  <a:schemeClr val="dk1"/>
                </a:solidFill>
                <a:latin typeface="Rambla"/>
                <a:ea typeface="Rambla"/>
                <a:cs typeface="Rambla"/>
                <a:sym typeface="Rambla"/>
              </a:defRPr>
            </a:lvl5pPr>
            <a:lvl6pPr indent="0" lvl="5" marL="0" marR="0" rtl="0" algn="r">
              <a:spcBef>
                <a:spcPts val="0"/>
              </a:spcBef>
              <a:buNone/>
              <a:defRPr b="0" sz="1000">
                <a:solidFill>
                  <a:schemeClr val="dk1"/>
                </a:solidFill>
                <a:latin typeface="Rambla"/>
                <a:ea typeface="Rambla"/>
                <a:cs typeface="Rambla"/>
                <a:sym typeface="Rambla"/>
              </a:defRPr>
            </a:lvl6pPr>
            <a:lvl7pPr indent="0" lvl="6" marL="0" marR="0" rtl="0" algn="r">
              <a:spcBef>
                <a:spcPts val="0"/>
              </a:spcBef>
              <a:buNone/>
              <a:defRPr b="0" sz="1000">
                <a:solidFill>
                  <a:schemeClr val="dk1"/>
                </a:solidFill>
                <a:latin typeface="Rambla"/>
                <a:ea typeface="Rambla"/>
                <a:cs typeface="Rambla"/>
                <a:sym typeface="Rambla"/>
              </a:defRPr>
            </a:lvl7pPr>
            <a:lvl8pPr indent="0" lvl="7" marL="0" marR="0" rtl="0" algn="r">
              <a:spcBef>
                <a:spcPts val="0"/>
              </a:spcBef>
              <a:buNone/>
              <a:defRPr b="0" sz="1000">
                <a:solidFill>
                  <a:schemeClr val="dk1"/>
                </a:solidFill>
                <a:latin typeface="Rambla"/>
                <a:ea typeface="Rambla"/>
                <a:cs typeface="Rambla"/>
                <a:sym typeface="Rambla"/>
              </a:defRPr>
            </a:lvl8pPr>
            <a:lvl9pPr indent="0" lvl="8" marL="0" marR="0" rtl="0" algn="r">
              <a:spcBef>
                <a:spcPts val="0"/>
              </a:spcBef>
              <a:buNone/>
              <a:defRPr b="0" sz="1000">
                <a:solidFill>
                  <a:schemeClr val="dk1"/>
                </a:solidFill>
                <a:latin typeface="Rambla"/>
                <a:ea typeface="Rambla"/>
                <a:cs typeface="Rambla"/>
                <a:sym typeface="Rambla"/>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dk2"/>
              </a:buClr>
              <a:buSzPts val="4100"/>
              <a:buFont typeface="Rambla"/>
              <a:buNone/>
              <a:defRPr b="1" i="0" sz="4100" u="none" cap="none" strike="noStrike">
                <a:solidFill>
                  <a:schemeClr val="dk2"/>
                </a:solidFill>
                <a:latin typeface="Rambla"/>
                <a:ea typeface="Rambla"/>
                <a:cs typeface="Rambla"/>
                <a:sym typeface="Rambla"/>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mt="34000"/>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457200" y="2710250"/>
            <a:ext cx="8229600" cy="1828800"/>
          </a:xfrm>
          <a:prstGeom prst="rect">
            <a:avLst/>
          </a:prstGeom>
          <a:solidFill>
            <a:schemeClr val="lt1"/>
          </a:solidFill>
          <a:ln cap="flat" cmpd="thickThin" w="9525">
            <a:solidFill>
              <a:srgbClr val="16515F"/>
            </a:solidFill>
            <a:prstDash val="dash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Summarization of </a:t>
            </a:r>
            <a:r>
              <a:rPr lang="en-US" sz="3200">
                <a:solidFill>
                  <a:srgbClr val="062228"/>
                </a:solidFill>
              </a:rPr>
              <a:t>Medical Blogs</a:t>
            </a:r>
            <a:endParaRPr sz="3200">
              <a:solidFill>
                <a:srgbClr val="062228"/>
              </a:solidFill>
            </a:endParaRPr>
          </a:p>
          <a:p>
            <a:pPr indent="0" lvl="0" marL="0" marR="0" rtl="0" algn="ctr">
              <a:spcBef>
                <a:spcPts val="0"/>
              </a:spcBef>
              <a:spcAft>
                <a:spcPts val="0"/>
              </a:spcAft>
              <a:buClr>
                <a:srgbClr val="062228"/>
              </a:buClr>
              <a:buSzPts val="3200"/>
              <a:buFont typeface="Rambla"/>
              <a:buNone/>
            </a:pPr>
            <a:br>
              <a:rPr b="1" i="0" lang="en-US" sz="3200" u="none" cap="none" strike="noStrike">
                <a:solidFill>
                  <a:srgbClr val="062228"/>
                </a:solidFill>
                <a:latin typeface="Rambla"/>
                <a:ea typeface="Rambla"/>
                <a:cs typeface="Rambla"/>
                <a:sym typeface="Rambla"/>
              </a:rPr>
            </a:br>
            <a:r>
              <a:rPr b="0" i="0" lang="en-US" sz="1800" u="none" cap="none" strike="noStrike">
                <a:solidFill>
                  <a:srgbClr val="062228"/>
                </a:solidFill>
                <a:latin typeface="Rambla"/>
                <a:ea typeface="Rambla"/>
                <a:cs typeface="Rambla"/>
                <a:sym typeface="Rambla"/>
              </a:rPr>
              <a:t>A probe on the performance of multiple techniques that can be employed</a:t>
            </a:r>
            <a:endParaRPr b="0" i="0" sz="1800" u="none" cap="none" strike="noStrike">
              <a:solidFill>
                <a:srgbClr val="062228"/>
              </a:solidFill>
              <a:latin typeface="Rambla"/>
              <a:ea typeface="Rambla"/>
              <a:cs typeface="Rambla"/>
              <a:sym typeface="Rambla"/>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56031" lvl="0" marL="365760" marR="0" rtl="0" algn="l">
              <a:spcBef>
                <a:spcPts val="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Once the data has been extracted from the medical blog and its cleaning has been done, the next steps involved are:</a:t>
            </a:r>
            <a:endParaRPr/>
          </a:p>
          <a:p>
            <a:pPr indent="-228600" lvl="1" marL="621792" marR="0" rtl="0" algn="l">
              <a:spcBef>
                <a:spcPts val="324"/>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Finding the root word of a word in the description</a:t>
            </a:r>
            <a:endParaRPr/>
          </a:p>
          <a:p>
            <a:pPr indent="-177800" lvl="1" marL="621792" marR="0" rtl="0" algn="l">
              <a:spcBef>
                <a:spcPts val="324"/>
              </a:spcBef>
              <a:spcAft>
                <a:spcPts val="0"/>
              </a:spcAft>
              <a:buClr>
                <a:schemeClr val="accent1"/>
              </a:buClr>
              <a:buSzPts val="800"/>
              <a:buFont typeface="Verdana"/>
              <a:buNone/>
            </a:pPr>
            <a:r>
              <a:t/>
            </a:r>
            <a:endParaRPr b="0" i="0" sz="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Tech Used : Python, nltk (natural language toolkit)</a:t>
            </a:r>
            <a:endParaRPr b="0" i="0" sz="2000" u="none" cap="none" strike="noStrike">
              <a:solidFill>
                <a:schemeClr val="dk1"/>
              </a:solidFill>
              <a:latin typeface="Rambla"/>
              <a:ea typeface="Rambla"/>
              <a:cs typeface="Rambla"/>
              <a:sym typeface="Rambla"/>
            </a:endParaRPr>
          </a:p>
          <a:p>
            <a:pPr indent="-165100" lvl="2" marL="859536" marR="0" rtl="0" algn="l">
              <a:spcBef>
                <a:spcPts val="350"/>
              </a:spcBef>
              <a:spcAft>
                <a:spcPts val="0"/>
              </a:spcAft>
              <a:buClr>
                <a:schemeClr val="accent2"/>
              </a:buClr>
              <a:buSzPts val="1000"/>
              <a:buFont typeface="Noto Sans Symbols"/>
              <a:buNone/>
            </a:pPr>
            <a:r>
              <a:t/>
            </a:r>
            <a:endParaRPr b="0" i="0" sz="1000" u="sng"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sng" cap="none" strike="noStrike">
                <a:solidFill>
                  <a:schemeClr val="dk1"/>
                </a:solidFill>
                <a:latin typeface="Rambla"/>
                <a:ea typeface="Rambla"/>
                <a:cs typeface="Rambla"/>
                <a:sym typeface="Rambla"/>
              </a:rPr>
              <a:t>Algorithm:</a:t>
            </a:r>
            <a:endParaRPr/>
          </a:p>
          <a:p>
            <a:pPr indent="-228600" lvl="3" marL="1143000"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Porter’s Algorithm</a:t>
            </a:r>
            <a:endParaRPr/>
          </a:p>
          <a:p>
            <a:pPr indent="-228600" lvl="3" marL="1143000"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Finding out the suitable root word by  eliminating the possible verb forms.</a:t>
            </a:r>
            <a:endParaRPr/>
          </a:p>
          <a:p>
            <a:pPr indent="-228600" lvl="3" marL="1143000"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Lemmatization</a:t>
            </a:r>
            <a:endParaRPr/>
          </a:p>
          <a:p>
            <a:pPr indent="-95250" lvl="2" marL="859536" marR="0" rtl="0" algn="l">
              <a:spcBef>
                <a:spcPts val="350"/>
              </a:spcBef>
              <a:spcAft>
                <a:spcPts val="1600"/>
              </a:spcAft>
              <a:buClr>
                <a:schemeClr val="accent2"/>
              </a:buClr>
              <a:buSzPts val="2100"/>
              <a:buFont typeface="Noto Sans Symbols"/>
              <a:buNone/>
            </a:pPr>
            <a:r>
              <a:t/>
            </a:r>
            <a:endParaRPr b="0" i="0" sz="2100" u="none" cap="none" strike="noStrike">
              <a:solidFill>
                <a:schemeClr val="dk1"/>
              </a:solidFill>
              <a:latin typeface="Rambla"/>
              <a:ea typeface="Rambla"/>
              <a:cs typeface="Rambla"/>
              <a:sym typeface="Rambla"/>
            </a:endParaRPr>
          </a:p>
        </p:txBody>
      </p:sp>
      <p:sp>
        <p:nvSpPr>
          <p:cNvPr id="122" name="Google Shape;122;p2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 Data Dictionary based approach</a:t>
            </a:r>
            <a:endParaRPr b="1" i="0" sz="3200" u="none" cap="none" strike="noStrike">
              <a:solidFill>
                <a:srgbClr val="062228"/>
              </a:solidFill>
              <a:latin typeface="Rambla"/>
              <a:ea typeface="Rambla"/>
              <a:cs typeface="Rambla"/>
              <a:sym typeface="Rambla"/>
            </a:endParaRPr>
          </a:p>
        </p:txBody>
      </p:sp>
      <p:pic>
        <p:nvPicPr>
          <p:cNvPr descr="img100.png" id="123" name="Google Shape;123;p23"/>
          <p:cNvPicPr preferRelativeResize="0"/>
          <p:nvPr/>
        </p:nvPicPr>
        <p:blipFill rotWithShape="1">
          <a:blip r:embed="rId3">
            <a:alphaModFix/>
          </a:blip>
          <a:srcRect b="0" l="0" r="0" t="0"/>
          <a:stretch/>
        </p:blipFill>
        <p:spPr>
          <a:xfrm>
            <a:off x="1600200" y="4781550"/>
            <a:ext cx="541020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28600" lvl="1" marL="621792" marR="0" rtl="0" algn="l">
              <a:spcBef>
                <a:spcPts val="0"/>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Extracting all the symptoms from the input</a:t>
            </a:r>
            <a:endParaRPr/>
          </a:p>
          <a:p>
            <a:pPr indent="-152400" lvl="1" marL="621792" marR="0" rtl="0" algn="l">
              <a:spcBef>
                <a:spcPts val="324"/>
              </a:spcBef>
              <a:spcAft>
                <a:spcPts val="0"/>
              </a:spcAft>
              <a:buClr>
                <a:schemeClr val="accent1"/>
              </a:buClr>
              <a:buSzPts val="1200"/>
              <a:buFont typeface="Verdana"/>
              <a:buNone/>
            </a:pPr>
            <a:r>
              <a:t/>
            </a:r>
            <a:endParaRPr b="0" i="0" sz="12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Tech Used : Python + a database of symptoms</a:t>
            </a:r>
            <a:endParaRPr/>
          </a:p>
          <a:p>
            <a:pPr indent="-152400" lvl="1" marL="621792" marR="0" rtl="0" algn="l">
              <a:spcBef>
                <a:spcPts val="324"/>
              </a:spcBef>
              <a:spcAft>
                <a:spcPts val="0"/>
              </a:spcAft>
              <a:buClr>
                <a:schemeClr val="accent1"/>
              </a:buClr>
              <a:buSzPts val="1200"/>
              <a:buFont typeface="Verdana"/>
              <a:buNone/>
            </a:pPr>
            <a:r>
              <a:t/>
            </a:r>
            <a:endParaRPr b="0" i="0" sz="12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sng" cap="none" strike="noStrike">
                <a:solidFill>
                  <a:schemeClr val="dk1"/>
                </a:solidFill>
                <a:latin typeface="Rambla"/>
                <a:ea typeface="Rambla"/>
                <a:cs typeface="Rambla"/>
                <a:sym typeface="Rambla"/>
              </a:rPr>
              <a:t>Algorithm:</a:t>
            </a:r>
            <a:endParaRPr/>
          </a:p>
          <a:p>
            <a:pPr indent="-114300" lvl="3" marL="1143000"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Check every root word from the description if it is available in the database of symptoms. This check is made only when the word has not already been marked.</a:t>
            </a:r>
            <a:endParaRPr/>
          </a:p>
          <a:p>
            <a:pPr indent="-114300" lvl="3" marL="1143000"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If such a word is found, it is marked and added to symptoms set.</a:t>
            </a:r>
            <a:endParaRPr/>
          </a:p>
          <a:p>
            <a:pPr indent="-114300" lvl="3" marL="1143000"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3" marL="1143000" marR="0" rtl="0" algn="l">
              <a:spcBef>
                <a:spcPts val="350"/>
              </a:spcBef>
              <a:spcAft>
                <a:spcPts val="160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A map has been used to mark the symptoms and ensure that the search is not repeated for the same symptom.</a:t>
            </a:r>
            <a:endParaRPr b="0" i="0" sz="1800" u="none" cap="none" strike="noStrike">
              <a:solidFill>
                <a:schemeClr val="dk1"/>
              </a:solidFill>
              <a:latin typeface="Rambla"/>
              <a:ea typeface="Rambla"/>
              <a:cs typeface="Rambla"/>
              <a:sym typeface="Rambla"/>
            </a:endParaRPr>
          </a:p>
        </p:txBody>
      </p:sp>
      <p:sp>
        <p:nvSpPr>
          <p:cNvPr id="129" name="Google Shape;12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100"/>
              <a:buFont typeface="Rambla"/>
              <a:buNone/>
            </a:pPr>
            <a:r>
              <a:rPr b="1" i="0" lang="en-US" sz="4100" u="none" cap="none" strike="noStrike">
                <a:solidFill>
                  <a:schemeClr val="dk2"/>
                </a:solidFill>
                <a:latin typeface="Rambla"/>
                <a:ea typeface="Rambla"/>
                <a:cs typeface="Rambla"/>
                <a:sym typeface="Rambla"/>
              </a:rPr>
              <a:t> </a:t>
            </a:r>
            <a:endParaRPr b="1" i="0" sz="4100" u="none" cap="none" strike="noStrike">
              <a:solidFill>
                <a:schemeClr val="dk2"/>
              </a:solidFill>
              <a:latin typeface="Rambla"/>
              <a:ea typeface="Rambla"/>
              <a:cs typeface="Rambla"/>
              <a:sym typeface="Ramb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457200" y="990600"/>
            <a:ext cx="8229600" cy="5016691"/>
          </a:xfrm>
          <a:prstGeom prst="rect">
            <a:avLst/>
          </a:prstGeom>
          <a:noFill/>
          <a:ln>
            <a:noFill/>
          </a:ln>
        </p:spPr>
        <p:txBody>
          <a:bodyPr anchorCtr="0" anchor="t" bIns="45700" lIns="91425" spcFirstLastPara="1" rIns="91425" wrap="square" tIns="45700">
            <a:noAutofit/>
          </a:bodyPr>
          <a:lstStyle/>
          <a:p>
            <a:pPr indent="-256032" lvl="0" marL="365760" marR="0" rtl="0" algn="l">
              <a:lnSpc>
                <a:spcPct val="90000"/>
              </a:lnSpc>
              <a:spcBef>
                <a:spcPts val="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A set of rules is created using regular expressions (Regex) and the code matches the rules against the sample text to extract symptoms.</a:t>
            </a:r>
            <a:endParaRPr/>
          </a:p>
          <a:p>
            <a:pPr indent="-168160" lvl="0" marL="365760" marR="0" rtl="0" algn="l">
              <a:lnSpc>
                <a:spcPct val="90000"/>
              </a:lnSpc>
              <a:spcBef>
                <a:spcPts val="400"/>
              </a:spcBef>
              <a:spcAft>
                <a:spcPts val="0"/>
              </a:spcAft>
              <a:buClr>
                <a:schemeClr val="accent1"/>
              </a:buClr>
              <a:buSzPts val="1384"/>
              <a:buFont typeface="Noto Sans Symbols"/>
              <a:buNone/>
            </a:pPr>
            <a:r>
              <a:t/>
            </a:r>
            <a:endParaRPr b="0" i="0" sz="2035" u="none" cap="none" strike="noStrike">
              <a:solidFill>
                <a:schemeClr val="dk1"/>
              </a:solidFill>
              <a:latin typeface="Rambla"/>
              <a:ea typeface="Rambla"/>
              <a:cs typeface="Rambla"/>
              <a:sym typeface="Rambla"/>
            </a:endParaRPr>
          </a:p>
          <a:p>
            <a:pPr indent="-256032" lvl="0" marL="365760" marR="0" rtl="0" algn="l">
              <a:lnSpc>
                <a:spcPct val="90000"/>
              </a:lnSpc>
              <a:spcBef>
                <a:spcPts val="400"/>
              </a:spcBef>
              <a:spcAft>
                <a:spcPts val="0"/>
              </a:spcAft>
              <a:buClr>
                <a:schemeClr val="accent1"/>
              </a:buClr>
              <a:buSzPts val="1384"/>
              <a:buFont typeface="Noto Sans Symbols"/>
              <a:buChar char="▶"/>
            </a:pPr>
            <a:r>
              <a:rPr b="0" i="0" lang="en-US" sz="2035" u="none" cap="none" strike="noStrike">
                <a:solidFill>
                  <a:schemeClr val="dk1"/>
                </a:solidFill>
                <a:latin typeface="Rambla"/>
                <a:ea typeface="Rambla"/>
                <a:cs typeface="Rambla"/>
                <a:sym typeface="Rambla"/>
              </a:rPr>
              <a:t>The basic steps involved are:</a:t>
            </a:r>
            <a:endParaRPr/>
          </a:p>
          <a:p>
            <a:pPr indent="-122872" lvl="1" marL="621792" marR="0" rtl="0" algn="l">
              <a:lnSpc>
                <a:spcPct val="90000"/>
              </a:lnSpc>
              <a:spcBef>
                <a:spcPts val="324"/>
              </a:spcBef>
              <a:spcAft>
                <a:spcPts val="0"/>
              </a:spcAft>
              <a:buClr>
                <a:schemeClr val="accent1"/>
              </a:buClr>
              <a:buSzPts val="1665"/>
              <a:buFont typeface="Verdana"/>
              <a:buNone/>
            </a:pPr>
            <a:r>
              <a:t/>
            </a:r>
            <a:endParaRPr b="0" i="0" sz="1665" u="none" cap="none" strike="noStrike">
              <a:solidFill>
                <a:schemeClr val="dk1"/>
              </a:solidFill>
              <a:latin typeface="Rambla"/>
              <a:ea typeface="Rambla"/>
              <a:cs typeface="Rambla"/>
              <a:sym typeface="Rambla"/>
            </a:endParaRPr>
          </a:p>
          <a:p>
            <a:pPr indent="-228600" lvl="1" marL="621792" marR="0" rtl="0" algn="l">
              <a:lnSpc>
                <a:spcPct val="90000"/>
              </a:lnSpc>
              <a:spcBef>
                <a:spcPts val="324"/>
              </a:spcBef>
              <a:spcAft>
                <a:spcPts val="0"/>
              </a:spcAft>
              <a:buClr>
                <a:schemeClr val="accent1"/>
              </a:buClr>
              <a:buSzPts val="1757"/>
              <a:buFont typeface="Verdana"/>
              <a:buChar char="◦"/>
            </a:pPr>
            <a:r>
              <a:rPr b="0" i="0" lang="en-US" sz="1757" u="none" cap="none" strike="noStrike">
                <a:solidFill>
                  <a:schemeClr val="dk1"/>
                </a:solidFill>
                <a:latin typeface="Rambla"/>
                <a:ea typeface="Rambla"/>
                <a:cs typeface="Rambla"/>
                <a:sym typeface="Rambla"/>
              </a:rPr>
              <a:t>Creation of a pattern rules set</a:t>
            </a:r>
            <a:endParaRPr b="0" i="0" sz="1572" u="none" cap="none" strike="noStrike">
              <a:solidFill>
                <a:schemeClr val="dk1"/>
              </a:solidFill>
              <a:latin typeface="Rambla"/>
              <a:ea typeface="Rambla"/>
              <a:cs typeface="Rambla"/>
              <a:sym typeface="Rambla"/>
            </a:endParaRPr>
          </a:p>
          <a:p>
            <a:pPr indent="-228600" lvl="2" marL="859536" marR="0" rtl="0" algn="l">
              <a:lnSpc>
                <a:spcPct val="90000"/>
              </a:lnSpc>
              <a:spcBef>
                <a:spcPts val="350"/>
              </a:spcBef>
              <a:spcAft>
                <a:spcPts val="0"/>
              </a:spcAft>
              <a:buClr>
                <a:schemeClr val="accent2"/>
              </a:buClr>
              <a:buSzPts val="1572"/>
              <a:buFont typeface="Noto Sans Symbols"/>
              <a:buChar char="⚫"/>
            </a:pPr>
            <a:r>
              <a:rPr b="0" i="0" lang="en-US" sz="1572" u="none" cap="none" strike="noStrike">
                <a:solidFill>
                  <a:schemeClr val="dk1"/>
                </a:solidFill>
                <a:latin typeface="Rambla"/>
                <a:ea typeface="Rambla"/>
                <a:cs typeface="Rambla"/>
                <a:sym typeface="Rambla"/>
              </a:rPr>
              <a:t>The rules-set is formed out of the patterns that represent the common occurrence of sentences in medical blogs.</a:t>
            </a:r>
            <a:endParaRPr/>
          </a:p>
          <a:p>
            <a:pPr indent="-128777" lvl="2" marL="859536" marR="0" rtl="0" algn="l">
              <a:lnSpc>
                <a:spcPct val="90000"/>
              </a:lnSpc>
              <a:spcBef>
                <a:spcPts val="350"/>
              </a:spcBef>
              <a:spcAft>
                <a:spcPts val="0"/>
              </a:spcAft>
              <a:buClr>
                <a:schemeClr val="accent2"/>
              </a:buClr>
              <a:buSzPts val="1572"/>
              <a:buFont typeface="Noto Sans Symbols"/>
              <a:buNone/>
            </a:pPr>
            <a:r>
              <a:t/>
            </a:r>
            <a:endParaRPr b="0" i="0" sz="1572" u="none" cap="none" strike="noStrike">
              <a:solidFill>
                <a:schemeClr val="dk1"/>
              </a:solidFill>
              <a:latin typeface="Rambla"/>
              <a:ea typeface="Rambla"/>
              <a:cs typeface="Rambla"/>
              <a:sym typeface="Rambla"/>
            </a:endParaRPr>
          </a:p>
          <a:p>
            <a:pPr indent="-228600" lvl="2" marL="859536" marR="0" rtl="0" algn="l">
              <a:lnSpc>
                <a:spcPct val="90000"/>
              </a:lnSpc>
              <a:spcBef>
                <a:spcPts val="350"/>
              </a:spcBef>
              <a:spcAft>
                <a:spcPts val="0"/>
              </a:spcAft>
              <a:buClr>
                <a:schemeClr val="accent2"/>
              </a:buClr>
              <a:buSzPts val="1572"/>
              <a:buFont typeface="Noto Sans Symbols"/>
              <a:buChar char="⚫"/>
            </a:pPr>
            <a:r>
              <a:rPr b="0" i="0" lang="en-US" sz="1572" u="none" cap="none" strike="noStrike">
                <a:solidFill>
                  <a:schemeClr val="dk1"/>
                </a:solidFill>
                <a:latin typeface="Rambla"/>
                <a:ea typeface="Rambla"/>
                <a:cs typeface="Rambla"/>
                <a:sym typeface="Rambla"/>
              </a:rPr>
              <a:t>This is saved as a normal Reference file, that would be called for comparison of every blog.</a:t>
            </a:r>
            <a:endParaRPr/>
          </a:p>
          <a:p>
            <a:pPr indent="-128777" lvl="2" marL="859536" marR="0" rtl="0" algn="l">
              <a:lnSpc>
                <a:spcPct val="90000"/>
              </a:lnSpc>
              <a:spcBef>
                <a:spcPts val="350"/>
              </a:spcBef>
              <a:spcAft>
                <a:spcPts val="0"/>
              </a:spcAft>
              <a:buClr>
                <a:schemeClr val="accent2"/>
              </a:buClr>
              <a:buSzPts val="1572"/>
              <a:buFont typeface="Noto Sans Symbols"/>
              <a:buNone/>
            </a:pPr>
            <a:r>
              <a:t/>
            </a:r>
            <a:endParaRPr b="0" i="0" sz="1572" u="none" cap="none" strike="noStrike">
              <a:solidFill>
                <a:schemeClr val="dk1"/>
              </a:solidFill>
              <a:latin typeface="Rambla"/>
              <a:ea typeface="Rambla"/>
              <a:cs typeface="Rambla"/>
              <a:sym typeface="Rambla"/>
            </a:endParaRPr>
          </a:p>
          <a:p>
            <a:pPr indent="-228600" lvl="2" marL="859536" marR="0" rtl="0" algn="l">
              <a:lnSpc>
                <a:spcPct val="90000"/>
              </a:lnSpc>
              <a:spcBef>
                <a:spcPts val="350"/>
              </a:spcBef>
              <a:spcAft>
                <a:spcPts val="0"/>
              </a:spcAft>
              <a:buClr>
                <a:schemeClr val="accent2"/>
              </a:buClr>
              <a:buSzPts val="1572"/>
              <a:buFont typeface="Noto Sans Symbols"/>
              <a:buChar char="⚫"/>
            </a:pPr>
            <a:r>
              <a:rPr b="0" i="0" lang="en-US" sz="1572" u="none" cap="none" strike="noStrike">
                <a:solidFill>
                  <a:schemeClr val="dk1"/>
                </a:solidFill>
                <a:latin typeface="Rambla"/>
                <a:ea typeface="Rambla"/>
                <a:cs typeface="Rambla"/>
                <a:sym typeface="Rambla"/>
              </a:rPr>
              <a:t>For example:</a:t>
            </a:r>
            <a:endParaRPr/>
          </a:p>
          <a:p>
            <a:pPr indent="-228600" lvl="3" marL="1143000" marR="0" rtl="0" algn="l">
              <a:lnSpc>
                <a:spcPct val="90000"/>
              </a:lnSpc>
              <a:spcBef>
                <a:spcPts val="350"/>
              </a:spcBef>
              <a:spcAft>
                <a:spcPts val="0"/>
              </a:spcAft>
              <a:buClr>
                <a:schemeClr val="accent2"/>
              </a:buClr>
              <a:buSzPts val="1387"/>
              <a:buFont typeface="Noto Sans Symbols"/>
              <a:buChar char="⚫"/>
            </a:pPr>
            <a:r>
              <a:rPr b="1" i="0" lang="en-US" sz="1387" u="none" cap="none" strike="noStrike">
                <a:solidFill>
                  <a:schemeClr val="dk1"/>
                </a:solidFill>
                <a:latin typeface="Rambla"/>
                <a:ea typeface="Rambla"/>
                <a:cs typeface="Rambla"/>
                <a:sym typeface="Rambla"/>
              </a:rPr>
              <a:t>[a-z0-9]* y(ea)?rs old  </a:t>
            </a:r>
            <a:r>
              <a:rPr b="0" i="0" lang="en-US" sz="1387" u="none" cap="none" strike="noStrike">
                <a:solidFill>
                  <a:schemeClr val="dk1"/>
                </a:solidFill>
                <a:latin typeface="Rambla"/>
                <a:ea typeface="Rambla"/>
                <a:cs typeface="Rambla"/>
                <a:sym typeface="Rambla"/>
              </a:rPr>
              <a:t>-&gt;  9 years old, ninety years old, thirty yrs old.</a:t>
            </a:r>
            <a:endParaRPr/>
          </a:p>
          <a:p>
            <a:pPr indent="-228600" lvl="3" marL="1143000" marR="0" rtl="0" algn="l">
              <a:lnSpc>
                <a:spcPct val="90000"/>
              </a:lnSpc>
              <a:spcBef>
                <a:spcPts val="350"/>
              </a:spcBef>
              <a:spcAft>
                <a:spcPts val="0"/>
              </a:spcAft>
              <a:buClr>
                <a:schemeClr val="accent2"/>
              </a:buClr>
              <a:buSzPts val="1387"/>
              <a:buFont typeface="Noto Sans Symbols"/>
              <a:buChar char="⚫"/>
            </a:pPr>
            <a:r>
              <a:rPr b="1" i="0" lang="en-US" sz="1387" u="none" cap="none" strike="noStrike">
                <a:solidFill>
                  <a:schemeClr val="dk1"/>
                </a:solidFill>
                <a:latin typeface="Rambla"/>
                <a:ea typeface="Rambla"/>
                <a:cs typeface="Rambla"/>
                <a:sym typeface="Rambla"/>
              </a:rPr>
              <a:t>suffering from [^\.]*  </a:t>
            </a:r>
            <a:r>
              <a:rPr b="0" i="0" lang="en-US" sz="1387" u="none" cap="none" strike="noStrike">
                <a:solidFill>
                  <a:schemeClr val="dk1"/>
                </a:solidFill>
                <a:latin typeface="Rambla"/>
                <a:ea typeface="Rambla"/>
                <a:cs typeface="Rambla"/>
                <a:sym typeface="Rambla"/>
              </a:rPr>
              <a:t>-&gt;  suffering from body ache and muscle pain.</a:t>
            </a:r>
            <a:br>
              <a:rPr b="0" i="0" lang="en-US" sz="1387" u="none" cap="none" strike="noStrike">
                <a:solidFill>
                  <a:schemeClr val="dk1"/>
                </a:solidFill>
                <a:latin typeface="Rambla"/>
                <a:ea typeface="Rambla"/>
                <a:cs typeface="Rambla"/>
                <a:sym typeface="Rambla"/>
              </a:rPr>
            </a:br>
            <a:r>
              <a:rPr b="0" i="0" lang="en-US" sz="1387" u="none" cap="none" strike="noStrike">
                <a:solidFill>
                  <a:schemeClr val="dk1"/>
                </a:solidFill>
                <a:latin typeface="Rambla"/>
                <a:ea typeface="Rambla"/>
                <a:cs typeface="Rambla"/>
                <a:sym typeface="Rambla"/>
              </a:rPr>
              <a:t>                                        suffering from severe pain in my right leg.</a:t>
            </a:r>
            <a:endParaRPr/>
          </a:p>
          <a:p>
            <a:pPr indent="-228600" lvl="3" marL="1143000" marR="0" rtl="0" algn="l">
              <a:lnSpc>
                <a:spcPct val="90000"/>
              </a:lnSpc>
              <a:spcBef>
                <a:spcPts val="350"/>
              </a:spcBef>
              <a:spcAft>
                <a:spcPts val="1600"/>
              </a:spcAft>
              <a:buClr>
                <a:schemeClr val="accent2"/>
              </a:buClr>
              <a:buSzPts val="1387"/>
              <a:buFont typeface="Noto Sans Symbols"/>
              <a:buChar char="⚫"/>
            </a:pPr>
            <a:r>
              <a:rPr b="1" i="0" lang="en-US" sz="1387" u="none" cap="none" strike="noStrike">
                <a:solidFill>
                  <a:schemeClr val="dk1"/>
                </a:solidFill>
                <a:latin typeface="Rambla"/>
                <a:ea typeface="Rambla"/>
                <a:cs typeface="Rambla"/>
                <a:sym typeface="Rambla"/>
              </a:rPr>
              <a:t>symptoms are [^\.]*  </a:t>
            </a:r>
            <a:r>
              <a:rPr b="0" i="0" lang="en-US" sz="1387" u="none" cap="none" strike="noStrike">
                <a:solidFill>
                  <a:schemeClr val="dk1"/>
                </a:solidFill>
                <a:latin typeface="Rambla"/>
                <a:ea typeface="Rambla"/>
                <a:cs typeface="Rambla"/>
                <a:sym typeface="Rambla"/>
              </a:rPr>
              <a:t>-&gt;  symptoms are sore wrists and lips. </a:t>
            </a:r>
            <a:endParaRPr b="0" i="0" sz="832" u="none" cap="none" strike="noStrike">
              <a:solidFill>
                <a:schemeClr val="dk1"/>
              </a:solidFill>
              <a:latin typeface="Rambla"/>
              <a:ea typeface="Rambla"/>
              <a:cs typeface="Rambla"/>
              <a:sym typeface="Rambla"/>
            </a:endParaRPr>
          </a:p>
        </p:txBody>
      </p:sp>
      <p:sp>
        <p:nvSpPr>
          <p:cNvPr id="135" name="Google Shape;135;p2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Rule based approach</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285450" y="168100"/>
            <a:ext cx="8573100" cy="3802775"/>
          </a:xfrm>
          <a:prstGeom prst="rect">
            <a:avLst/>
          </a:prstGeom>
          <a:noFill/>
          <a:ln>
            <a:noFill/>
          </a:ln>
        </p:spPr>
      </p:pic>
      <p:pic>
        <p:nvPicPr>
          <p:cNvPr id="142" name="Google Shape;142;p26"/>
          <p:cNvPicPr preferRelativeResize="0"/>
          <p:nvPr/>
        </p:nvPicPr>
        <p:blipFill>
          <a:blip r:embed="rId4">
            <a:alphaModFix/>
          </a:blip>
          <a:stretch>
            <a:fillRect/>
          </a:stretch>
        </p:blipFill>
        <p:spPr>
          <a:xfrm>
            <a:off x="218925" y="3970875"/>
            <a:ext cx="8706151" cy="279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457200" y="914400"/>
            <a:ext cx="8229600" cy="5092891"/>
          </a:xfrm>
          <a:prstGeom prst="rect">
            <a:avLst/>
          </a:prstGeom>
          <a:noFill/>
          <a:ln>
            <a:noFill/>
          </a:ln>
        </p:spPr>
        <p:txBody>
          <a:bodyPr anchorCtr="0" anchor="t" bIns="45700" lIns="91425" spcFirstLastPara="1" rIns="91425" wrap="square" tIns="45700">
            <a:noAutofit/>
          </a:bodyPr>
          <a:lstStyle/>
          <a:p>
            <a:pPr indent="-228600" lvl="1" marL="621792" marR="0" rtl="0" algn="l">
              <a:spcBef>
                <a:spcPts val="0"/>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Matching patterns to the data</a:t>
            </a:r>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Every single rule in the rule-set is matched to the data in the cleaned data from the blog to find out the matching sentences for the regular expressions</a:t>
            </a:r>
            <a:endParaRPr/>
          </a:p>
          <a:p>
            <a:pPr indent="-114300" lvl="2" marL="859536"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Tech Used : Python ( re module )</a:t>
            </a:r>
            <a:endParaRPr/>
          </a:p>
          <a:p>
            <a:pPr indent="-114300" lvl="2" marL="859536"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sng" cap="none" strike="noStrike">
                <a:solidFill>
                  <a:schemeClr val="dk1"/>
                </a:solidFill>
                <a:latin typeface="Rambla"/>
                <a:ea typeface="Rambla"/>
                <a:cs typeface="Rambla"/>
                <a:sym typeface="Rambla"/>
              </a:rPr>
              <a:t>Algorithm:</a:t>
            </a:r>
            <a:endParaRPr b="0" i="0" sz="1600" u="sng" cap="none" strike="noStrike">
              <a:solidFill>
                <a:schemeClr val="dk1"/>
              </a:solidFill>
              <a:latin typeface="Rambla"/>
              <a:ea typeface="Rambla"/>
              <a:cs typeface="Rambla"/>
              <a:sym typeface="Rambla"/>
            </a:endParaRPr>
          </a:p>
          <a:p>
            <a:pPr indent="-228600" lvl="3" marL="1143000"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Convert all the data to lower case</a:t>
            </a:r>
            <a:endParaRPr/>
          </a:p>
          <a:p>
            <a:pPr indent="-228600" lvl="3" marL="1143000"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For every pattern in the reference file</a:t>
            </a:r>
            <a:endParaRPr/>
          </a:p>
          <a:p>
            <a:pPr indent="-228600" lvl="4" marL="1371600" marR="0" rtl="0" algn="l">
              <a:spcBef>
                <a:spcPts val="350"/>
              </a:spcBef>
              <a:spcAft>
                <a:spcPts val="0"/>
              </a:spcAft>
              <a:buClr>
                <a:schemeClr val="accent2"/>
              </a:buClr>
              <a:buSzPts val="1500"/>
              <a:buFont typeface="Noto Sans Symbols"/>
              <a:buChar char="❖"/>
            </a:pPr>
            <a:r>
              <a:rPr b="0" i="0" lang="en-US" sz="1500" u="none" cap="none" strike="noStrike">
                <a:solidFill>
                  <a:schemeClr val="dk1"/>
                </a:solidFill>
                <a:latin typeface="Rambla"/>
                <a:ea typeface="Rambla"/>
                <a:cs typeface="Rambla"/>
                <a:sym typeface="Rambla"/>
              </a:rPr>
              <a:t>Search for the pattern in  the blog data.</a:t>
            </a:r>
            <a:endParaRPr/>
          </a:p>
          <a:p>
            <a:pPr indent="-228600" lvl="4" marL="1371600" marR="0" rtl="0" algn="l">
              <a:spcBef>
                <a:spcPts val="350"/>
              </a:spcBef>
              <a:spcAft>
                <a:spcPts val="1600"/>
              </a:spcAft>
              <a:buClr>
                <a:schemeClr val="accent2"/>
              </a:buClr>
              <a:buSzPts val="1500"/>
              <a:buFont typeface="Noto Sans Symbols"/>
              <a:buChar char="❖"/>
            </a:pPr>
            <a:r>
              <a:rPr b="0" i="0" lang="en-US" sz="1500" u="none" cap="none" strike="noStrike">
                <a:solidFill>
                  <a:schemeClr val="dk1"/>
                </a:solidFill>
                <a:latin typeface="Rambla"/>
                <a:ea typeface="Rambla"/>
                <a:cs typeface="Rambla"/>
                <a:sym typeface="Rambla"/>
              </a:rPr>
              <a:t>For every matched pattern, add it to the result file with an added new line.      </a:t>
            </a:r>
            <a:br>
              <a:rPr b="0" i="0" lang="en-US" sz="1300" u="none" cap="none" strike="noStrike">
                <a:solidFill>
                  <a:schemeClr val="dk1"/>
                </a:solidFill>
                <a:latin typeface="Rambla"/>
                <a:ea typeface="Rambla"/>
                <a:cs typeface="Rambla"/>
                <a:sym typeface="Rambla"/>
              </a:rPr>
            </a:br>
            <a:r>
              <a:rPr b="0" i="0" lang="en-US" sz="1300" u="none" cap="none" strike="noStrike">
                <a:solidFill>
                  <a:schemeClr val="dk1"/>
                </a:solidFill>
                <a:latin typeface="Rambla"/>
                <a:ea typeface="Rambla"/>
                <a:cs typeface="Rambla"/>
                <a:sym typeface="Rambla"/>
              </a:rPr>
              <a:t>       </a:t>
            </a:r>
            <a:endParaRPr/>
          </a:p>
        </p:txBody>
      </p:sp>
      <p:sp>
        <p:nvSpPr>
          <p:cNvPr id="148" name="Google Shape;148;p27"/>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457200" y="990600"/>
            <a:ext cx="8229600" cy="50166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‘SimpleTagger’ is a command line interface to the MALLET Conditional Random Field (CRF) Class.</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MALLET includes implementations of widely used sequence algorithms including Hidden Markov models (HMMs) and linear chain conditional random fields (CRFs).</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The working of MALLET can be explained in the following two phases:</a:t>
            </a:r>
            <a:endParaRPr/>
          </a:p>
          <a:p>
            <a:pPr indent="-228600" lvl="1" marL="621792" marR="0" rtl="0" algn="l">
              <a:spcBef>
                <a:spcPts val="324"/>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Tagging the data set</a:t>
            </a:r>
            <a:endParaRPr/>
          </a:p>
          <a:p>
            <a:pPr indent="-228600" lvl="2" marL="859536"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The training is done using a large data set in which the training data is classified into three different classes by manual tagging:</a:t>
            </a:r>
            <a:endParaRPr/>
          </a:p>
          <a:p>
            <a:pPr indent="-228600" lvl="3" marL="11430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#NA – Not applicable</a:t>
            </a:r>
            <a:endParaRPr/>
          </a:p>
          <a:p>
            <a:pPr indent="-228600" lvl="3" marL="11430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#SB – Symptoms begins</a:t>
            </a:r>
            <a:endParaRPr/>
          </a:p>
          <a:p>
            <a:pPr indent="-228600" lvl="3" marL="1143000" marR="0" rtl="0" algn="l">
              <a:spcBef>
                <a:spcPts val="350"/>
              </a:spcBef>
              <a:spcAft>
                <a:spcPts val="160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#SC – Symptoms continues</a:t>
            </a:r>
            <a:endParaRPr b="0" i="0" sz="1400" u="none" cap="none" strike="noStrike">
              <a:solidFill>
                <a:schemeClr val="dk1"/>
              </a:solidFill>
              <a:latin typeface="Rambla"/>
              <a:ea typeface="Rambla"/>
              <a:cs typeface="Rambla"/>
              <a:sym typeface="Rambla"/>
            </a:endParaRPr>
          </a:p>
        </p:txBody>
      </p:sp>
      <p:sp>
        <p:nvSpPr>
          <p:cNvPr id="154" name="Google Shape;154;p28"/>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Machine Learning based approach</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457200" y="838200"/>
            <a:ext cx="8229600" cy="5169091"/>
          </a:xfrm>
          <a:prstGeom prst="rect">
            <a:avLst/>
          </a:prstGeom>
          <a:noFill/>
          <a:ln>
            <a:noFill/>
          </a:ln>
        </p:spPr>
        <p:txBody>
          <a:bodyPr anchorCtr="0" anchor="t" bIns="45700" lIns="91425" spcFirstLastPara="1" rIns="91425" wrap="square" tIns="45700">
            <a:noAutofit/>
          </a:bodyPr>
          <a:lstStyle/>
          <a:p>
            <a:pPr indent="-228600" lvl="2" marL="859536" marR="0" rtl="0" algn="l">
              <a:spcBef>
                <a:spcPts val="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For example : </a:t>
            </a:r>
            <a:endParaRPr/>
          </a:p>
          <a:p>
            <a:pPr indent="-228600" lvl="3" marL="1143000"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I  have severe headache and body pain</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I - #NA</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have - #NA</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severe – #SB</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headache - #SC</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and - #NA</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body - #SB</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pain - #SC</a:t>
            </a:r>
            <a:br>
              <a:rPr b="0" i="0" lang="en-US" sz="1400" u="none" cap="none" strike="noStrike">
                <a:solidFill>
                  <a:schemeClr val="dk1"/>
                </a:solidFill>
                <a:latin typeface="Rambla"/>
                <a:ea typeface="Rambla"/>
                <a:cs typeface="Rambla"/>
                <a:sym typeface="Rambla"/>
              </a:rPr>
            </a:br>
            <a:endParaRPr b="0" i="0" sz="28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Training the MALLET system</a:t>
            </a:r>
            <a:endParaRPr/>
          </a:p>
          <a:p>
            <a:pPr indent="-228600" lvl="2" marL="859536"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The CRF is trained using SimpleTagger like this :</a:t>
            </a:r>
            <a:endParaRPr b="0" i="0" sz="16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600"/>
              <a:buFont typeface="Noto Sans Symbols"/>
              <a:buChar char="⚫"/>
            </a:pPr>
            <a:r>
              <a:rPr b="0" i="0" lang="en-US" sz="1600" u="none" cap="none" strike="noStrike">
                <a:solidFill>
                  <a:srgbClr val="062228"/>
                </a:solidFill>
                <a:latin typeface="Rambla"/>
                <a:ea typeface="Rambla"/>
                <a:cs typeface="Rambla"/>
                <a:sym typeface="Rambla"/>
              </a:rPr>
              <a:t>Command: </a:t>
            </a:r>
            <a:r>
              <a:rPr b="1" i="0" lang="en-US" sz="1600" u="sng" cap="none" strike="noStrike">
                <a:solidFill>
                  <a:srgbClr val="062228"/>
                </a:solidFill>
                <a:latin typeface="Rambla"/>
                <a:ea typeface="Rambla"/>
                <a:cs typeface="Rambla"/>
                <a:sym typeface="Rambla"/>
              </a:rPr>
              <a:t>java -cp class;lib\mallet-deps.jar cc.mallet.fst.SimpleTagger --train true --model-file nouncrf sample_new.txt </a:t>
            </a:r>
            <a:endParaRPr b="0" i="0" sz="1600" u="sng" cap="none" strike="noStrike">
              <a:solidFill>
                <a:srgbClr val="062228"/>
              </a:solidFill>
              <a:latin typeface="Rambla"/>
              <a:ea typeface="Rambla"/>
              <a:cs typeface="Rambla"/>
              <a:sym typeface="Rambla"/>
            </a:endParaRPr>
          </a:p>
          <a:p>
            <a:pPr indent="-228600" lvl="3" marL="11430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--train true option specifies that we are training</a:t>
            </a:r>
            <a:endParaRPr/>
          </a:p>
          <a:p>
            <a:pPr indent="-228600" lvl="3" marL="11430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--model-file nouncrf specifies where we would like the CRF written to.</a:t>
            </a:r>
            <a:endParaRPr/>
          </a:p>
          <a:p>
            <a:pPr indent="-127000" lvl="2" marL="859536" marR="0" rtl="0" algn="l">
              <a:spcBef>
                <a:spcPts val="350"/>
              </a:spcBef>
              <a:spcAft>
                <a:spcPts val="1600"/>
              </a:spcAft>
              <a:buClr>
                <a:schemeClr val="accent2"/>
              </a:buClr>
              <a:buSzPts val="1600"/>
              <a:buFont typeface="Noto Sans Symbols"/>
              <a:buNone/>
            </a:pPr>
            <a:r>
              <a:t/>
            </a:r>
            <a:endParaRPr b="0" i="0" sz="1600" u="none" cap="none" strike="noStrike">
              <a:solidFill>
                <a:schemeClr val="dk1"/>
              </a:solidFill>
              <a:latin typeface="Rambla"/>
              <a:ea typeface="Rambla"/>
              <a:cs typeface="Rambla"/>
              <a:sym typeface="Rambla"/>
            </a:endParaRPr>
          </a:p>
        </p:txBody>
      </p:sp>
      <p:sp>
        <p:nvSpPr>
          <p:cNvPr id="160" name="Google Shape;160;p29"/>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28600" lvl="1" marL="621792" marR="0" rtl="0" algn="l">
              <a:spcBef>
                <a:spcPts val="0"/>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Obtain the output in form of tagged sentences</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600"/>
              <a:buFont typeface="Noto Sans Symbols"/>
              <a:buChar char="⚫"/>
            </a:pPr>
            <a:r>
              <a:rPr b="1" i="0" lang="en-US" sz="1600" u="sng" cap="none" strike="noStrike">
                <a:solidFill>
                  <a:srgbClr val="062228"/>
                </a:solidFill>
                <a:latin typeface="Rambla"/>
                <a:ea typeface="Rambla"/>
                <a:cs typeface="Rambla"/>
                <a:sym typeface="Rambla"/>
              </a:rPr>
              <a:t>java -cp class;lib\mallet-deps.jar cc.mallet.fst.SimpleTagger --model-file nouncrf test_new.txt -&gt; result.txt</a:t>
            </a:r>
            <a:endParaRPr/>
          </a:p>
          <a:p>
            <a:pPr indent="-228600" lvl="2" marL="859536" marR="0" rtl="0" algn="l">
              <a:spcBef>
                <a:spcPts val="350"/>
              </a:spcBef>
              <a:spcAft>
                <a:spcPts val="0"/>
              </a:spcAft>
              <a:buClr>
                <a:schemeClr val="accent2"/>
              </a:buClr>
              <a:buSzPts val="1600"/>
              <a:buFont typeface="Noto Sans Symbols"/>
              <a:buNone/>
            </a:pPr>
            <a:r>
              <a:t/>
            </a:r>
            <a:endParaRPr b="1" i="0" sz="1600" u="sng" cap="none" strike="noStrike">
              <a:solidFill>
                <a:srgbClr val="062228"/>
              </a:solidFill>
              <a:latin typeface="Rambla"/>
              <a:ea typeface="Rambla"/>
              <a:cs typeface="Rambla"/>
              <a:sym typeface="Rambla"/>
            </a:endParaRPr>
          </a:p>
          <a:p>
            <a:pPr indent="-228600" lvl="2" marL="859536"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The result is obtained in the form as follows:</a:t>
            </a:r>
            <a:endParaRPr/>
          </a:p>
          <a:p>
            <a:pPr indent="-228600" lvl="3" marL="1143000" marR="0" rtl="0" algn="l">
              <a:spcBef>
                <a:spcPts val="350"/>
              </a:spcBef>
              <a:spcAft>
                <a:spcPts val="0"/>
              </a:spcAft>
              <a:buClr>
                <a:schemeClr val="accent2"/>
              </a:buClr>
              <a:buSzPts val="1600"/>
              <a:buFont typeface="Noto Sans Symbols"/>
              <a:buChar char="❖"/>
            </a:pPr>
            <a:r>
              <a:rPr b="0" i="0" lang="en-US" sz="1600" u="none" cap="none" strike="noStrike">
                <a:solidFill>
                  <a:schemeClr val="dk1"/>
                </a:solidFill>
                <a:latin typeface="Rambla"/>
                <a:ea typeface="Rambla"/>
                <a:cs typeface="Rambla"/>
                <a:sym typeface="Rambla"/>
              </a:rPr>
              <a:t>I  have headache</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#NA</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#NA</a:t>
            </a:r>
            <a:endParaRPr/>
          </a:p>
          <a:p>
            <a:pPr indent="-228600" lvl="4" marL="1371600" marR="0" rtl="0" algn="l">
              <a:spcBef>
                <a:spcPts val="350"/>
              </a:spcBef>
              <a:spcAft>
                <a:spcPts val="0"/>
              </a:spcAft>
              <a:buClr>
                <a:schemeClr val="accent2"/>
              </a:buClr>
              <a:buSzPts val="1400"/>
              <a:buFont typeface="Noto Sans Symbols"/>
              <a:buChar char="❑"/>
            </a:pPr>
            <a:r>
              <a:rPr b="0" i="0" lang="en-US" sz="1400" u="none" cap="none" strike="noStrike">
                <a:solidFill>
                  <a:schemeClr val="dk1"/>
                </a:solidFill>
                <a:latin typeface="Rambla"/>
                <a:ea typeface="Rambla"/>
                <a:cs typeface="Rambla"/>
                <a:sym typeface="Rambla"/>
              </a:rPr>
              <a:t>#SB</a:t>
            </a:r>
            <a:endParaRPr/>
          </a:p>
          <a:p>
            <a:pPr indent="-139700" lvl="4" marL="1371600" marR="0" rtl="0" algn="l">
              <a:spcBef>
                <a:spcPts val="350"/>
              </a:spcBef>
              <a:spcAft>
                <a:spcPts val="0"/>
              </a:spcAft>
              <a:buClr>
                <a:schemeClr val="accent2"/>
              </a:buClr>
              <a:buSzPts val="1400"/>
              <a:buFont typeface="Noto Sans Symbols"/>
              <a:buNone/>
            </a:pPr>
            <a:r>
              <a:t/>
            </a:r>
            <a:endParaRPr b="0" i="0" sz="14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1800"/>
              <a:buFont typeface="Verdana"/>
              <a:buChar char="◦"/>
            </a:pPr>
            <a:r>
              <a:rPr b="0" i="0" lang="en-US" sz="1800" u="none" cap="none" strike="noStrike">
                <a:solidFill>
                  <a:schemeClr val="dk1"/>
                </a:solidFill>
                <a:latin typeface="Rambla"/>
                <a:ea typeface="Rambla"/>
                <a:cs typeface="Rambla"/>
                <a:sym typeface="Rambla"/>
              </a:rPr>
              <a:t>Extract the sentences based on the tags made</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600"/>
              <a:buFont typeface="Noto Sans Symbols"/>
              <a:buChar char="⚫"/>
            </a:pPr>
            <a:r>
              <a:rPr b="0" i="0" lang="en-US" sz="1600" u="none" cap="none" strike="noStrike">
                <a:solidFill>
                  <a:srgbClr val="062228"/>
                </a:solidFill>
                <a:latin typeface="Rambla"/>
                <a:ea typeface="Rambla"/>
                <a:cs typeface="Rambla"/>
                <a:sym typeface="Rambla"/>
              </a:rPr>
              <a:t>The resultant-tag to word mapping is done in order to find the sentences that may serve as the result symptoms.</a:t>
            </a:r>
            <a:endParaRPr/>
          </a:p>
          <a:p>
            <a:pPr indent="-127000" lvl="2" marL="859536" marR="0" rtl="0" algn="l">
              <a:spcBef>
                <a:spcPts val="350"/>
              </a:spcBef>
              <a:spcAft>
                <a:spcPts val="0"/>
              </a:spcAft>
              <a:buClr>
                <a:schemeClr val="accent2"/>
              </a:buClr>
              <a:buSzPts val="1600"/>
              <a:buFont typeface="Noto Sans Symbols"/>
              <a:buNone/>
            </a:pPr>
            <a:r>
              <a:t/>
            </a:r>
            <a:endParaRPr b="0" i="0" sz="1600" u="none" cap="none" strike="noStrike">
              <a:solidFill>
                <a:srgbClr val="062228"/>
              </a:solidFill>
              <a:latin typeface="Rambla"/>
              <a:ea typeface="Rambla"/>
              <a:cs typeface="Rambla"/>
              <a:sym typeface="Rambla"/>
            </a:endParaRPr>
          </a:p>
          <a:p>
            <a:pPr indent="-228600" lvl="2" marL="859536" marR="0" rtl="0" algn="l">
              <a:spcBef>
                <a:spcPts val="350"/>
              </a:spcBef>
              <a:spcAft>
                <a:spcPts val="1600"/>
              </a:spcAft>
              <a:buClr>
                <a:schemeClr val="accent2"/>
              </a:buClr>
              <a:buSzPts val="1600"/>
              <a:buFont typeface="Noto Sans Symbols"/>
              <a:buChar char="⚫"/>
            </a:pPr>
            <a:r>
              <a:rPr b="0" i="0" lang="en-US" sz="1600" u="none" cap="none" strike="noStrike">
                <a:solidFill>
                  <a:srgbClr val="062228"/>
                </a:solidFill>
                <a:latin typeface="Rambla"/>
                <a:ea typeface="Rambla"/>
                <a:cs typeface="Rambla"/>
                <a:sym typeface="Rambla"/>
              </a:rPr>
              <a:t>Tech Used : Python </a:t>
            </a:r>
            <a:endParaRPr/>
          </a:p>
        </p:txBody>
      </p:sp>
      <p:sp>
        <p:nvSpPr>
          <p:cNvPr id="166" name="Google Shape;166;p3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 </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457200" y="990600"/>
            <a:ext cx="8229600" cy="50166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Sample Input ( after step 1 ):</a:t>
            </a:r>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Dictionary based approach:</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Rules based approach:</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101600" lvl="1" marL="621792" marR="0" rtl="0" algn="l">
              <a:spcBef>
                <a:spcPts val="324"/>
              </a:spcBef>
              <a:spcAft>
                <a:spcPts val="160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p:txBody>
      </p:sp>
      <p:sp>
        <p:nvSpPr>
          <p:cNvPr id="172" name="Google Shape;172;p3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Illustrated example</a:t>
            </a:r>
            <a:endParaRPr b="1" i="0" sz="3200" u="none" cap="none" strike="noStrike">
              <a:solidFill>
                <a:srgbClr val="062228"/>
              </a:solidFill>
              <a:latin typeface="Rambla"/>
              <a:ea typeface="Rambla"/>
              <a:cs typeface="Rambla"/>
              <a:sym typeface="Rambla"/>
            </a:endParaRPr>
          </a:p>
        </p:txBody>
      </p:sp>
      <p:pic>
        <p:nvPicPr>
          <p:cNvPr id="173" name="Google Shape;173;p31"/>
          <p:cNvPicPr preferRelativeResize="0"/>
          <p:nvPr/>
        </p:nvPicPr>
        <p:blipFill rotWithShape="1">
          <a:blip r:embed="rId3">
            <a:alphaModFix/>
          </a:blip>
          <a:srcRect b="0" l="0" r="0" t="0"/>
          <a:stretch/>
        </p:blipFill>
        <p:spPr>
          <a:xfrm>
            <a:off x="838200" y="1371600"/>
            <a:ext cx="7772400" cy="1371599"/>
          </a:xfrm>
          <a:prstGeom prst="rect">
            <a:avLst/>
          </a:prstGeom>
          <a:noFill/>
          <a:ln>
            <a:noFill/>
          </a:ln>
        </p:spPr>
      </p:pic>
      <p:pic>
        <p:nvPicPr>
          <p:cNvPr id="174" name="Google Shape;174;p31"/>
          <p:cNvPicPr preferRelativeResize="0"/>
          <p:nvPr/>
        </p:nvPicPr>
        <p:blipFill rotWithShape="1">
          <a:blip r:embed="rId4">
            <a:alphaModFix/>
          </a:blip>
          <a:srcRect b="0" l="0" r="0" t="0"/>
          <a:stretch/>
        </p:blipFill>
        <p:spPr>
          <a:xfrm>
            <a:off x="914400" y="3505200"/>
            <a:ext cx="7696200" cy="676275"/>
          </a:xfrm>
          <a:prstGeom prst="rect">
            <a:avLst/>
          </a:prstGeom>
          <a:noFill/>
          <a:ln>
            <a:noFill/>
          </a:ln>
        </p:spPr>
      </p:pic>
      <p:pic>
        <p:nvPicPr>
          <p:cNvPr id="175" name="Google Shape;175;p31"/>
          <p:cNvPicPr preferRelativeResize="0"/>
          <p:nvPr/>
        </p:nvPicPr>
        <p:blipFill rotWithShape="1">
          <a:blip r:embed="rId5">
            <a:alphaModFix/>
          </a:blip>
          <a:srcRect b="0" l="0" r="0" t="0"/>
          <a:stretch/>
        </p:blipFill>
        <p:spPr>
          <a:xfrm>
            <a:off x="914400" y="4876800"/>
            <a:ext cx="7772400" cy="121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Learning based approach</a:t>
            </a:r>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a:p>
            <a:pPr indent="-82550" lvl="1" marL="621792" marR="0" rtl="0" algn="l">
              <a:spcBef>
                <a:spcPts val="324"/>
              </a:spcBef>
              <a:spcAft>
                <a:spcPts val="1600"/>
              </a:spcAft>
              <a:buClr>
                <a:schemeClr val="accent1"/>
              </a:buClr>
              <a:buSzPts val="2300"/>
              <a:buFont typeface="Verdana"/>
              <a:buNone/>
            </a:pPr>
            <a:r>
              <a:t/>
            </a:r>
            <a:endParaRPr b="0" i="0" sz="2300" u="none" cap="none" strike="noStrike">
              <a:solidFill>
                <a:schemeClr val="dk1"/>
              </a:solidFill>
              <a:latin typeface="Rambla"/>
              <a:ea typeface="Rambla"/>
              <a:cs typeface="Rambla"/>
              <a:sym typeface="Rambla"/>
            </a:endParaRPr>
          </a:p>
        </p:txBody>
      </p:sp>
      <p:sp>
        <p:nvSpPr>
          <p:cNvPr id="181" name="Google Shape;181;p3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endParaRPr b="1" i="0" sz="3690" u="none" cap="none" strike="noStrike">
              <a:solidFill>
                <a:schemeClr val="dk2"/>
              </a:solidFill>
              <a:latin typeface="Rambla"/>
              <a:ea typeface="Rambla"/>
              <a:cs typeface="Rambla"/>
              <a:sym typeface="Rambla"/>
            </a:endParaRPr>
          </a:p>
        </p:txBody>
      </p:sp>
      <p:pic>
        <p:nvPicPr>
          <p:cNvPr id="182" name="Google Shape;182;p32"/>
          <p:cNvPicPr preferRelativeResize="0"/>
          <p:nvPr/>
        </p:nvPicPr>
        <p:blipFill rotWithShape="1">
          <a:blip r:embed="rId3">
            <a:alphaModFix/>
          </a:blip>
          <a:srcRect b="0" l="0" r="0" t="0"/>
          <a:stretch/>
        </p:blipFill>
        <p:spPr>
          <a:xfrm>
            <a:off x="914400" y="1600200"/>
            <a:ext cx="754380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457200" y="1219200"/>
            <a:ext cx="8229600" cy="47880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632"/>
              <a:buFont typeface="Noto Sans Symbols"/>
              <a:buNone/>
            </a:pPr>
            <a:r>
              <a:rPr b="0" i="0" lang="en-US" sz="2400" u="none" cap="none" strike="noStrike">
                <a:solidFill>
                  <a:schemeClr val="dk1"/>
                </a:solidFill>
                <a:latin typeface="Rambla"/>
                <a:ea typeface="Rambla"/>
                <a:cs typeface="Rambla"/>
                <a:sym typeface="Rambla"/>
              </a:rPr>
              <a:t>  </a:t>
            </a:r>
            <a:r>
              <a:rPr b="0" i="0" lang="en-US" sz="2200" u="none" cap="none" strike="noStrike">
                <a:solidFill>
                  <a:schemeClr val="dk1"/>
                </a:solidFill>
                <a:latin typeface="Rambla"/>
                <a:ea typeface="Rambla"/>
                <a:cs typeface="Rambla"/>
                <a:sym typeface="Rambla"/>
              </a:rPr>
              <a:t>Online doctor is a term used to describe a generation</a:t>
            </a:r>
            <a:r>
              <a:rPr lang="en-US" sz="2200"/>
              <a:t> </a:t>
            </a:r>
            <a:r>
              <a:rPr b="0" i="0" lang="en-US" sz="2200" u="none" cap="none" strike="noStrike">
                <a:solidFill>
                  <a:schemeClr val="dk1"/>
                </a:solidFill>
                <a:latin typeface="Rambla"/>
                <a:ea typeface="Rambla"/>
                <a:cs typeface="Rambla"/>
                <a:sym typeface="Rambla"/>
              </a:rPr>
              <a:t>of physicians and health practitioners who deliver healthcare, including drug prescription, over the internet.</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Advantages:</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Cost saving</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Convenience</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Accessibility : Patients can consult licensed physicians online - from anywhere, at any moment.</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Improved privacy and communication.</a:t>
            </a:r>
            <a:endParaRPr b="0" i="0" sz="20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Allows doctors to give immediate online health tips and advice to people in rural areas.</a:t>
            </a:r>
            <a:endParaRPr b="0" i="0" sz="2000" u="none" cap="none" strike="noStrike">
              <a:solidFill>
                <a:schemeClr val="dk1"/>
              </a:solidFill>
              <a:latin typeface="Rambla"/>
              <a:ea typeface="Rambla"/>
              <a:cs typeface="Rambla"/>
              <a:sym typeface="Rambla"/>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p:txBody>
      </p:sp>
      <p:sp>
        <p:nvSpPr>
          <p:cNvPr id="70" name="Google Shape;70;p1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Online Doctoring</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457200" y="1143000"/>
            <a:ext cx="8229600" cy="4864291"/>
          </a:xfrm>
          <a:prstGeom prst="rect">
            <a:avLst/>
          </a:prstGeom>
          <a:noFill/>
          <a:ln>
            <a:noFill/>
          </a:ln>
        </p:spPr>
        <p:txBody>
          <a:bodyPr anchorCtr="0" anchor="t" bIns="45700" lIns="91425" spcFirstLastPara="1" rIns="91425" wrap="square" tIns="45700">
            <a:noAutofit/>
          </a:bodyPr>
          <a:lstStyle/>
          <a:p>
            <a:pPr indent="-256032" lvl="0" marL="365760" marR="0" rtl="0" algn="l">
              <a:lnSpc>
                <a:spcPct val="80000"/>
              </a:lnSpc>
              <a:spcBef>
                <a:spcPts val="0"/>
              </a:spcBef>
              <a:spcAft>
                <a:spcPts val="0"/>
              </a:spcAft>
              <a:buClr>
                <a:schemeClr val="accent1"/>
              </a:buClr>
              <a:buSzPts val="1258"/>
              <a:buFont typeface="Noto Sans Symbols"/>
              <a:buChar char="▶"/>
            </a:pPr>
            <a:r>
              <a:rPr b="0" i="0" lang="en-US" sz="1850" u="none" cap="none" strike="noStrike">
                <a:solidFill>
                  <a:schemeClr val="dk1"/>
                </a:solidFill>
                <a:latin typeface="Rambla"/>
                <a:ea typeface="Rambla"/>
                <a:cs typeface="Rambla"/>
                <a:sym typeface="Rambla"/>
              </a:rPr>
              <a:t>The rule based approach requires a large number of rules to be defined for an increased variance in the data sets and the number of rules is limited by memory size and running time. It is accurate but not precise enough.</a:t>
            </a:r>
            <a:endParaRPr/>
          </a:p>
          <a:p>
            <a:pPr indent="-256032" lvl="0" marL="365760" marR="0" rtl="0" algn="l">
              <a:lnSpc>
                <a:spcPct val="80000"/>
              </a:lnSpc>
              <a:spcBef>
                <a:spcPts val="400"/>
              </a:spcBef>
              <a:spcAft>
                <a:spcPts val="0"/>
              </a:spcAft>
              <a:buClr>
                <a:schemeClr val="accent1"/>
              </a:buClr>
              <a:buSzPts val="1258"/>
              <a:buFont typeface="Noto Sans Symbols"/>
              <a:buNone/>
            </a:pPr>
            <a:r>
              <a:rPr b="0" i="0" lang="en-US" sz="1850" u="none" cap="none" strike="noStrike">
                <a:solidFill>
                  <a:schemeClr val="dk1"/>
                </a:solidFill>
                <a:latin typeface="Rambla"/>
                <a:ea typeface="Rambla"/>
                <a:cs typeface="Rambla"/>
                <a:sym typeface="Rambla"/>
              </a:rPr>
              <a:t> </a:t>
            </a:r>
            <a:endParaRPr/>
          </a:p>
          <a:p>
            <a:pPr indent="-256032" lvl="0" marL="365760" marR="0" rtl="0" algn="l">
              <a:lnSpc>
                <a:spcPct val="80000"/>
              </a:lnSpc>
              <a:spcBef>
                <a:spcPts val="400"/>
              </a:spcBef>
              <a:spcAft>
                <a:spcPts val="0"/>
              </a:spcAft>
              <a:buClr>
                <a:schemeClr val="accent1"/>
              </a:buClr>
              <a:buSzPts val="1258"/>
              <a:buFont typeface="Noto Sans Symbols"/>
              <a:buChar char="▶"/>
            </a:pPr>
            <a:r>
              <a:rPr b="0" i="0" lang="en-US" sz="1850" u="none" cap="none" strike="noStrike">
                <a:solidFill>
                  <a:schemeClr val="dk1"/>
                </a:solidFill>
                <a:latin typeface="Rambla"/>
                <a:ea typeface="Rambla"/>
                <a:cs typeface="Rambla"/>
                <a:sym typeface="Rambla"/>
              </a:rPr>
              <a:t>The training data set required for the learning based approach also varies with the size and variance in test data. Although the learning based technique has a better performance than the rules based approach. </a:t>
            </a:r>
            <a:endParaRPr/>
          </a:p>
          <a:p>
            <a:pPr indent="-176148" lvl="0" marL="365760" marR="0" rtl="0" algn="l">
              <a:lnSpc>
                <a:spcPct val="80000"/>
              </a:lnSpc>
              <a:spcBef>
                <a:spcPts val="400"/>
              </a:spcBef>
              <a:spcAft>
                <a:spcPts val="0"/>
              </a:spcAft>
              <a:buClr>
                <a:schemeClr val="accent1"/>
              </a:buClr>
              <a:buSzPts val="1258"/>
              <a:buFont typeface="Noto Sans Symbols"/>
              <a:buNone/>
            </a:pPr>
            <a:r>
              <a:t/>
            </a:r>
            <a:endParaRPr b="0" i="0" sz="1850" u="none" cap="none" strike="noStrike">
              <a:solidFill>
                <a:schemeClr val="dk1"/>
              </a:solidFill>
              <a:latin typeface="Rambla"/>
              <a:ea typeface="Rambla"/>
              <a:cs typeface="Rambla"/>
              <a:sym typeface="Rambla"/>
            </a:endParaRPr>
          </a:p>
          <a:p>
            <a:pPr indent="-256032" lvl="0" marL="365760" marR="0" rtl="0" algn="l">
              <a:lnSpc>
                <a:spcPct val="80000"/>
              </a:lnSpc>
              <a:spcBef>
                <a:spcPts val="400"/>
              </a:spcBef>
              <a:spcAft>
                <a:spcPts val="0"/>
              </a:spcAft>
              <a:buClr>
                <a:schemeClr val="accent1"/>
              </a:buClr>
              <a:buSzPts val="1258"/>
              <a:buFont typeface="Noto Sans Symbols"/>
              <a:buChar char="▶"/>
            </a:pPr>
            <a:r>
              <a:rPr b="0" i="0" lang="en-US" sz="1850" u="none" cap="none" strike="noStrike">
                <a:solidFill>
                  <a:schemeClr val="dk1"/>
                </a:solidFill>
                <a:latin typeface="Rambla"/>
                <a:ea typeface="Rambla"/>
                <a:cs typeface="Rambla"/>
                <a:sym typeface="Rambla"/>
              </a:rPr>
              <a:t>Dictionary based approach is always precise, but the percentage of extraction of symptoms is low during strict mapping while it may increase if strictness of comparison is reduced but that might result into reduction in precision.</a:t>
            </a:r>
            <a:endParaRPr/>
          </a:p>
          <a:p>
            <a:pPr indent="-176148" lvl="0" marL="365760" marR="0" rtl="0" algn="l">
              <a:lnSpc>
                <a:spcPct val="80000"/>
              </a:lnSpc>
              <a:spcBef>
                <a:spcPts val="400"/>
              </a:spcBef>
              <a:spcAft>
                <a:spcPts val="0"/>
              </a:spcAft>
              <a:buClr>
                <a:schemeClr val="accent1"/>
              </a:buClr>
              <a:buSzPts val="1258"/>
              <a:buFont typeface="Noto Sans Symbols"/>
              <a:buNone/>
            </a:pPr>
            <a:r>
              <a:t/>
            </a:r>
            <a:endParaRPr b="0" i="0" sz="1850" u="none" cap="none" strike="noStrike">
              <a:solidFill>
                <a:schemeClr val="dk1"/>
              </a:solidFill>
              <a:latin typeface="Rambla"/>
              <a:ea typeface="Rambla"/>
              <a:cs typeface="Rambla"/>
              <a:sym typeface="Rambla"/>
            </a:endParaRPr>
          </a:p>
          <a:p>
            <a:pPr indent="-256032" lvl="0" marL="365760" marR="0" rtl="0" algn="l">
              <a:lnSpc>
                <a:spcPct val="80000"/>
              </a:lnSpc>
              <a:spcBef>
                <a:spcPts val="400"/>
              </a:spcBef>
              <a:spcAft>
                <a:spcPts val="0"/>
              </a:spcAft>
              <a:buClr>
                <a:schemeClr val="accent1"/>
              </a:buClr>
              <a:buSzPts val="1258"/>
              <a:buFont typeface="Noto Sans Symbols"/>
              <a:buChar char="▶"/>
            </a:pPr>
            <a:r>
              <a:rPr b="0" i="0" lang="en-US" sz="1850" u="none" cap="none" strike="noStrike">
                <a:solidFill>
                  <a:srgbClr val="062228"/>
                </a:solidFill>
                <a:latin typeface="Rambla"/>
                <a:ea typeface="Rambla"/>
                <a:cs typeface="Rambla"/>
                <a:sym typeface="Rambla"/>
              </a:rPr>
              <a:t>Hence, the number of results extracted from the learning based approach is more precise as well as more accurate than the other two approaches for practical purposes. </a:t>
            </a:r>
            <a:endParaRPr/>
          </a:p>
          <a:p>
            <a:pPr indent="-176148" lvl="0" marL="365760" marR="0" rtl="0" algn="l">
              <a:lnSpc>
                <a:spcPct val="80000"/>
              </a:lnSpc>
              <a:spcBef>
                <a:spcPts val="400"/>
              </a:spcBef>
              <a:spcAft>
                <a:spcPts val="0"/>
              </a:spcAft>
              <a:buClr>
                <a:schemeClr val="accent1"/>
              </a:buClr>
              <a:buSzPts val="1258"/>
              <a:buFont typeface="Noto Sans Symbols"/>
              <a:buNone/>
            </a:pPr>
            <a:r>
              <a:t/>
            </a:r>
            <a:endParaRPr b="0" i="0" sz="1850" u="none" cap="none" strike="noStrike">
              <a:solidFill>
                <a:schemeClr val="dk1"/>
              </a:solidFill>
              <a:latin typeface="Rambla"/>
              <a:ea typeface="Rambla"/>
              <a:cs typeface="Rambla"/>
              <a:sym typeface="Rambla"/>
            </a:endParaRPr>
          </a:p>
        </p:txBody>
      </p:sp>
      <p:sp>
        <p:nvSpPr>
          <p:cNvPr id="188" name="Google Shape;188;p3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Conclusion</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What we already have:</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 list of all symptoms related to the disease, the patient is suffering from.</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What we require:</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 database relating the symptoms to the diseases and vice- versa</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An appropriate algorithm to match the current set of symptoms to the most suitable disease(s).</a:t>
            </a:r>
            <a:endParaRPr/>
          </a:p>
          <a:p>
            <a:pPr indent="-228600" lvl="1" marL="621792" marR="0" rtl="0" algn="l">
              <a:spcBef>
                <a:spcPts val="324"/>
              </a:spcBef>
              <a:spcAft>
                <a:spcPts val="160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An application that runs in the background (as a chron-job) and fetches the data from various medical blogs at a certain interval of time, based on the timestamp of last blog.</a:t>
            </a:r>
            <a:endParaRPr/>
          </a:p>
        </p:txBody>
      </p:sp>
      <p:sp>
        <p:nvSpPr>
          <p:cNvPr id="194" name="Google Shape;194;p3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Future Prospects</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Proposed Algorithms for Disease detection</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Option 1:</a:t>
            </a:r>
            <a:endParaRPr/>
          </a:p>
          <a:p>
            <a:pPr indent="-228600" lvl="2" marL="859536" marR="0" rtl="0" algn="l">
              <a:spcBef>
                <a:spcPts val="350"/>
              </a:spcBef>
              <a:spcAft>
                <a:spcPts val="0"/>
              </a:spcAft>
              <a:buClr>
                <a:schemeClr val="accent2"/>
              </a:buClr>
              <a:buSzPts val="2000"/>
              <a:buFont typeface="Noto Sans Symbols"/>
              <a:buChar char="⚫"/>
            </a:pPr>
            <a:r>
              <a:rPr b="0" i="0" lang="en-US" sz="2000" u="none" cap="none" strike="noStrike">
                <a:solidFill>
                  <a:schemeClr val="dk1"/>
                </a:solidFill>
                <a:latin typeface="Rambla"/>
                <a:ea typeface="Rambla"/>
                <a:cs typeface="Rambla"/>
                <a:sym typeface="Rambla"/>
              </a:rPr>
              <a:t>Using possibility-value counters for every disease and updating the count of every disease for every symptom.</a:t>
            </a:r>
            <a:endParaRPr/>
          </a:p>
          <a:p>
            <a:pPr indent="-228600" lvl="2" marL="859536" marR="0" rtl="0" algn="l">
              <a:spcBef>
                <a:spcPts val="350"/>
              </a:spcBef>
              <a:spcAft>
                <a:spcPts val="0"/>
              </a:spcAft>
              <a:buClr>
                <a:schemeClr val="accent2"/>
              </a:buClr>
              <a:buSzPts val="2000"/>
              <a:buFont typeface="Noto Sans Symbols"/>
              <a:buChar char="⚫"/>
            </a:pPr>
            <a:r>
              <a:rPr b="0" i="0" lang="en-US" sz="2000" u="none" cap="none" strike="noStrike">
                <a:solidFill>
                  <a:schemeClr val="dk1"/>
                </a:solidFill>
                <a:latin typeface="Rambla"/>
                <a:ea typeface="Rambla"/>
                <a:cs typeface="Rambla"/>
                <a:sym typeface="Rambla"/>
              </a:rPr>
              <a:t>The disease(s) with the maximum count value is the probable disease</a:t>
            </a:r>
            <a:endParaRPr/>
          </a:p>
          <a:p>
            <a:pPr indent="-228600" lvl="2" marL="859536" marR="0" rtl="0" algn="l">
              <a:spcBef>
                <a:spcPts val="350"/>
              </a:spcBef>
              <a:spcAft>
                <a:spcPts val="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Option 2:</a:t>
            </a:r>
            <a:endParaRPr/>
          </a:p>
          <a:p>
            <a:pPr indent="-228600" lvl="2" marL="859536" marR="0" rtl="0" algn="l">
              <a:spcBef>
                <a:spcPts val="350"/>
              </a:spcBef>
              <a:spcAft>
                <a:spcPts val="0"/>
              </a:spcAft>
              <a:buClr>
                <a:schemeClr val="accent2"/>
              </a:buClr>
              <a:buSzPts val="2000"/>
              <a:buFont typeface="Noto Sans Symbols"/>
              <a:buChar char="⚫"/>
            </a:pPr>
            <a:r>
              <a:rPr b="0" i="0" lang="en-US" sz="2000" u="none" cap="none" strike="noStrike">
                <a:solidFill>
                  <a:schemeClr val="dk1"/>
                </a:solidFill>
                <a:latin typeface="Rambla"/>
                <a:ea typeface="Rambla"/>
                <a:cs typeface="Rambla"/>
                <a:sym typeface="Rambla"/>
              </a:rPr>
              <a:t>Prior classification of the diseases into groups and sub groups</a:t>
            </a:r>
            <a:endParaRPr/>
          </a:p>
          <a:p>
            <a:pPr indent="-228600" lvl="2" marL="859536" marR="0" rtl="0" algn="l">
              <a:spcBef>
                <a:spcPts val="350"/>
              </a:spcBef>
              <a:spcAft>
                <a:spcPts val="1600"/>
              </a:spcAft>
              <a:buClr>
                <a:schemeClr val="accent2"/>
              </a:buClr>
              <a:buSzPts val="2000"/>
              <a:buFont typeface="Noto Sans Symbols"/>
              <a:buChar char="⚫"/>
            </a:pPr>
            <a:r>
              <a:rPr b="0" i="0" lang="en-US" sz="2000" u="none" cap="none" strike="noStrike">
                <a:solidFill>
                  <a:schemeClr val="dk1"/>
                </a:solidFill>
                <a:latin typeface="Rambla"/>
                <a:ea typeface="Rambla"/>
                <a:cs typeface="Rambla"/>
                <a:sym typeface="Rambla"/>
              </a:rPr>
              <a:t>Narrowing down into smaller sized groups on the basis of symptoms.</a:t>
            </a:r>
            <a:endParaRPr/>
          </a:p>
        </p:txBody>
      </p:sp>
      <p:sp>
        <p:nvSpPr>
          <p:cNvPr id="200" name="Google Shape;20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br>
              <a:rPr b="1" i="0" lang="en-US" sz="3690" u="none" cap="none" strike="noStrike">
                <a:solidFill>
                  <a:schemeClr val="dk2"/>
                </a:solidFill>
                <a:latin typeface="Rambla"/>
                <a:ea typeface="Rambla"/>
                <a:cs typeface="Rambla"/>
                <a:sym typeface="Rambla"/>
              </a:rPr>
            </a:b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457200" y="990600"/>
            <a:ext cx="8229600" cy="5016691"/>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Make a full-fledged system for getting regular data from different online doctoring sites at certain intervals.</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The system will present to the doctor, the small summary of the symptoms along with the possible disease.</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The system will also ensure that a doctor gets the details of data only from the patients of his genre.</a:t>
            </a:r>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Once the application is running, the doctors will be given ratings that would intrigue more doctors to take part an</a:t>
            </a:r>
            <a:r>
              <a:rPr lang="en-US" sz="2000"/>
              <a:t>d</a:t>
            </a:r>
            <a:r>
              <a:rPr b="0" i="0" lang="en-US" sz="2000" u="none" cap="none" strike="noStrike">
                <a:solidFill>
                  <a:schemeClr val="dk1"/>
                </a:solidFill>
                <a:latin typeface="Rambla"/>
                <a:ea typeface="Rambla"/>
                <a:cs typeface="Rambla"/>
                <a:sym typeface="Rambla"/>
              </a:rPr>
              <a:t> let the patients know the authenticity of prescriptions by various doctors.</a:t>
            </a:r>
            <a:endParaRPr/>
          </a:p>
        </p:txBody>
      </p:sp>
      <p:sp>
        <p:nvSpPr>
          <p:cNvPr id="206" name="Google Shape;206;p3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The Final Step- Application</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256032" lvl="0" marL="365760" marR="0" rtl="0" algn="l">
              <a:spcBef>
                <a:spcPts val="0"/>
              </a:spcBef>
              <a:spcAft>
                <a:spcPts val="0"/>
              </a:spcAft>
              <a:buClr>
                <a:schemeClr val="accent1"/>
              </a:buClr>
              <a:buSzPts val="1836"/>
              <a:buFont typeface="Noto Sans Symbols"/>
              <a:buNone/>
            </a:pPr>
            <a:r>
              <a:rPr b="0" i="0" lang="en-US" sz="2700" u="none" cap="none" strike="noStrike">
                <a:solidFill>
                  <a:schemeClr val="dk1"/>
                </a:solidFill>
                <a:latin typeface="Rambla"/>
                <a:ea typeface="Rambla"/>
                <a:cs typeface="Rambla"/>
                <a:sym typeface="Rambla"/>
              </a:rPr>
              <a:t> </a:t>
            </a:r>
            <a:endParaRPr b="0" i="0" sz="2700" u="none" cap="none" strike="noStrike">
              <a:solidFill>
                <a:schemeClr val="dk1"/>
              </a:solidFill>
              <a:latin typeface="Rambla"/>
              <a:ea typeface="Rambla"/>
              <a:cs typeface="Rambla"/>
              <a:sym typeface="Rambla"/>
            </a:endParaRPr>
          </a:p>
        </p:txBody>
      </p:sp>
      <p:sp>
        <p:nvSpPr>
          <p:cNvPr id="212" name="Google Shape;212;p37"/>
          <p:cNvSpPr txBox="1"/>
          <p:nvPr>
            <p:ph type="title"/>
          </p:nvPr>
        </p:nvSpPr>
        <p:spPr>
          <a:xfrm>
            <a:off x="457200" y="762000"/>
            <a:ext cx="8229600" cy="5105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4100"/>
              <a:buFont typeface="Rambla"/>
              <a:buNone/>
            </a:pPr>
            <a:r>
              <a:rPr b="1" i="0" lang="en-US" sz="4100" u="none" cap="none" strike="noStrike">
                <a:solidFill>
                  <a:schemeClr val="dk2"/>
                </a:solidFill>
                <a:latin typeface="Rambla"/>
                <a:ea typeface="Rambla"/>
                <a:cs typeface="Rambla"/>
                <a:sym typeface="Rambla"/>
              </a:rPr>
              <a:t> The End</a:t>
            </a:r>
            <a:br>
              <a:rPr b="1" i="0" lang="en-US" sz="4100" u="none" cap="none" strike="noStrike">
                <a:solidFill>
                  <a:schemeClr val="dk2"/>
                </a:solidFill>
                <a:latin typeface="Rambla"/>
                <a:ea typeface="Rambla"/>
                <a:cs typeface="Rambla"/>
                <a:sym typeface="Rambla"/>
              </a:rPr>
            </a:br>
            <a:r>
              <a:rPr b="1" i="0" lang="en-US" sz="4100" u="none" cap="none" strike="noStrike">
                <a:solidFill>
                  <a:schemeClr val="dk2"/>
                </a:solidFill>
                <a:latin typeface="Rambla"/>
                <a:ea typeface="Rambla"/>
                <a:cs typeface="Rambla"/>
                <a:sym typeface="Rambla"/>
              </a:rPr>
              <a:t> ☺</a:t>
            </a:r>
            <a:br>
              <a:rPr b="1" i="0" lang="en-US" sz="4100" u="none" cap="none" strike="noStrike">
                <a:solidFill>
                  <a:schemeClr val="dk2"/>
                </a:solidFill>
                <a:latin typeface="Rambla"/>
                <a:ea typeface="Rambla"/>
                <a:cs typeface="Rambla"/>
                <a:sym typeface="Rambla"/>
              </a:rPr>
            </a:br>
            <a:br>
              <a:rPr b="1" i="0" lang="en-US" sz="4100" u="none" cap="none" strike="noStrike">
                <a:solidFill>
                  <a:schemeClr val="dk2"/>
                </a:solidFill>
                <a:latin typeface="Rambla"/>
                <a:ea typeface="Rambla"/>
                <a:cs typeface="Rambla"/>
                <a:sym typeface="Rambla"/>
              </a:rPr>
            </a:br>
            <a:br>
              <a:rPr b="1" i="0" lang="en-US" sz="4100" u="none" cap="none" strike="noStrike">
                <a:solidFill>
                  <a:schemeClr val="dk2"/>
                </a:solidFill>
                <a:latin typeface="Rambla"/>
                <a:ea typeface="Rambla"/>
                <a:cs typeface="Rambla"/>
                <a:sym typeface="Rambla"/>
              </a:rPr>
            </a:br>
            <a:br>
              <a:rPr b="1" i="0" lang="en-US" sz="4100" u="none" cap="none" strike="noStrike">
                <a:solidFill>
                  <a:schemeClr val="dk2"/>
                </a:solidFill>
                <a:latin typeface="Rambla"/>
                <a:ea typeface="Rambla"/>
                <a:cs typeface="Rambla"/>
                <a:sym typeface="Rambla"/>
              </a:rPr>
            </a:br>
            <a:endParaRPr b="1" i="0" sz="4100" u="none" cap="none" strike="noStrike">
              <a:solidFill>
                <a:schemeClr val="dk2"/>
              </a:solidFill>
              <a:latin typeface="Rambla"/>
              <a:ea typeface="Rambla"/>
              <a:cs typeface="Rambla"/>
              <a:sym typeface="Rambla"/>
            </a:endParaRPr>
          </a:p>
        </p:txBody>
      </p:sp>
      <p:pic>
        <p:nvPicPr>
          <p:cNvPr descr="OnlineCounseling.jpg" id="213" name="Google Shape;213;p37"/>
          <p:cNvPicPr preferRelativeResize="0"/>
          <p:nvPr/>
        </p:nvPicPr>
        <p:blipFill rotWithShape="1">
          <a:blip r:embed="rId3">
            <a:alphaModFix/>
          </a:blip>
          <a:srcRect b="0" l="0" r="0" t="0"/>
          <a:stretch/>
        </p:blipFill>
        <p:spPr>
          <a:xfrm>
            <a:off x="1143000" y="3200400"/>
            <a:ext cx="3505200" cy="2148736"/>
          </a:xfrm>
          <a:prstGeom prst="rect">
            <a:avLst/>
          </a:prstGeom>
          <a:noFill/>
          <a:ln>
            <a:noFill/>
          </a:ln>
        </p:spPr>
      </p:pic>
      <p:pic>
        <p:nvPicPr>
          <p:cNvPr descr="doc2_2182043b.jpg" id="214" name="Google Shape;214;p37"/>
          <p:cNvPicPr preferRelativeResize="0"/>
          <p:nvPr/>
        </p:nvPicPr>
        <p:blipFill rotWithShape="1">
          <a:blip r:embed="rId4">
            <a:alphaModFix/>
          </a:blip>
          <a:srcRect b="0" l="0" r="0" t="0"/>
          <a:stretch/>
        </p:blipFill>
        <p:spPr>
          <a:xfrm>
            <a:off x="4648200" y="3200400"/>
            <a:ext cx="3541074" cy="2216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457200" y="1143000"/>
            <a:ext cx="8153400" cy="5181600"/>
          </a:xfrm>
          <a:prstGeom prst="rect">
            <a:avLst/>
          </a:prstGeom>
          <a:noFill/>
          <a:ln>
            <a:noFill/>
          </a:ln>
        </p:spPr>
        <p:txBody>
          <a:bodyPr anchorCtr="0" anchor="t" bIns="45700" lIns="91425" spcFirstLastPara="1" rIns="91425" wrap="square" tIns="45700">
            <a:noAutofit/>
          </a:bodyPr>
          <a:lstStyle/>
          <a:p>
            <a:pPr indent="-256031" lvl="0" marL="365760" marR="0" rtl="0" algn="l">
              <a:spcBef>
                <a:spcPts val="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There are hundreds of medical websites that offer the patients online medical facilities.</a:t>
            </a:r>
            <a:endParaRPr/>
          </a:p>
          <a:p>
            <a:pPr indent="-256032" lvl="0" marL="365760" marR="0" rtl="0" algn="l">
              <a:spcBef>
                <a:spcPts val="400"/>
              </a:spcBef>
              <a:spcAft>
                <a:spcPts val="0"/>
              </a:spcAft>
              <a:buClr>
                <a:schemeClr val="accent1"/>
              </a:buClr>
              <a:buSzPts val="1632"/>
              <a:buFont typeface="Noto Sans Symbols"/>
              <a:buChar char="▶"/>
            </a:pPr>
            <a:r>
              <a:rPr b="0" i="0" lang="en-US" sz="2400" u="none" cap="none" strike="noStrike">
                <a:solidFill>
                  <a:schemeClr val="dk1"/>
                </a:solidFill>
                <a:latin typeface="Rambla"/>
                <a:ea typeface="Rambla"/>
                <a:cs typeface="Rambla"/>
                <a:sym typeface="Rambla"/>
              </a:rPr>
              <a:t> </a:t>
            </a:r>
            <a:endParaRPr/>
          </a:p>
          <a:p>
            <a:pPr indent="-256032" lvl="0" marL="365760" marR="0" rtl="0" algn="l">
              <a:spcBef>
                <a:spcPts val="400"/>
              </a:spcBef>
              <a:spcAft>
                <a:spcPts val="0"/>
              </a:spcAft>
              <a:buClr>
                <a:schemeClr val="accent1"/>
              </a:buClr>
              <a:buSzPts val="1632"/>
              <a:buFont typeface="Noto Sans Symbols"/>
              <a:buNone/>
            </a:pPr>
            <a:r>
              <a:rPr b="0" i="0" lang="en-US" sz="2400" u="none" cap="none" strike="noStrike">
                <a:solidFill>
                  <a:schemeClr val="dk1"/>
                </a:solidFill>
                <a:latin typeface="Rambla"/>
                <a:ea typeface="Rambla"/>
                <a:cs typeface="Rambla"/>
                <a:sym typeface="Rambla"/>
              </a:rPr>
              <a:t>  </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632"/>
              <a:buFont typeface="Noto Sans Symbols"/>
              <a:buNone/>
            </a:pPr>
            <a:r>
              <a:rPr b="0" i="0" lang="en-US" sz="2400" u="none" cap="none" strike="noStrike">
                <a:solidFill>
                  <a:schemeClr val="dk1"/>
                </a:solidFill>
                <a:latin typeface="Rambla"/>
                <a:ea typeface="Rambla"/>
                <a:cs typeface="Rambla"/>
                <a:sym typeface="Rambla"/>
              </a:rPr>
              <a:t> </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69671" lvl="0" marL="365760" marR="0" rtl="0" algn="l">
              <a:spcBef>
                <a:spcPts val="400"/>
              </a:spcBef>
              <a:spcAft>
                <a:spcPts val="0"/>
              </a:spcAft>
              <a:buClr>
                <a:schemeClr val="accent1"/>
              </a:buClr>
              <a:buSzPts val="1360"/>
              <a:buFont typeface="Noto Sans Symbols"/>
              <a:buNone/>
            </a:pPr>
            <a:r>
              <a:t/>
            </a:r>
            <a:endParaRPr b="0" i="0" sz="2000" u="none" cap="none" strike="noStrike">
              <a:solidFill>
                <a:schemeClr val="dk1"/>
              </a:solidFill>
              <a:latin typeface="Rambla"/>
              <a:ea typeface="Rambla"/>
              <a:cs typeface="Rambla"/>
              <a:sym typeface="Rambla"/>
            </a:endParaRPr>
          </a:p>
          <a:p>
            <a:pPr indent="-256032" lvl="0" marL="365760" marR="0" rtl="0" algn="l">
              <a:spcBef>
                <a:spcPts val="400"/>
              </a:spcBef>
              <a:spcAft>
                <a:spcPts val="0"/>
              </a:spcAft>
              <a:buClr>
                <a:schemeClr val="accent1"/>
              </a:buClr>
              <a:buSzPts val="1360"/>
              <a:buFont typeface="Noto Sans Symbols"/>
              <a:buChar char="▶"/>
            </a:pPr>
            <a:r>
              <a:rPr b="0" i="0" lang="en-US" sz="2000" u="none" cap="none" strike="noStrike">
                <a:solidFill>
                  <a:schemeClr val="dk1"/>
                </a:solidFill>
                <a:latin typeface="Rambla"/>
                <a:ea typeface="Rambla"/>
                <a:cs typeface="Rambla"/>
                <a:sym typeface="Rambla"/>
              </a:rPr>
              <a:t>Amongst the multiple ways of presenting their problems       ( digital selection, mcqs, blogs etc. ), describing the problems in form of </a:t>
            </a:r>
            <a:r>
              <a:rPr b="0" i="0" lang="en-US" sz="2000" u="none" cap="none" strike="noStrike">
                <a:solidFill>
                  <a:srgbClr val="062228"/>
                </a:solidFill>
                <a:latin typeface="Rambla"/>
                <a:ea typeface="Rambla"/>
                <a:cs typeface="Rambla"/>
                <a:sym typeface="Rambla"/>
              </a:rPr>
              <a:t>blogs</a:t>
            </a:r>
            <a:r>
              <a:rPr b="0" i="0" lang="en-US" sz="2000" u="none" cap="none" strike="noStrike">
                <a:solidFill>
                  <a:schemeClr val="dk1"/>
                </a:solidFill>
                <a:latin typeface="Rambla"/>
                <a:ea typeface="Rambla"/>
                <a:cs typeface="Rambla"/>
                <a:sym typeface="Rambla"/>
              </a:rPr>
              <a:t> is most popular amongst the users.</a:t>
            </a:r>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a:p>
            <a:pPr indent="-152400" lvl="0" marL="365760" marR="0" rtl="0" algn="l">
              <a:spcBef>
                <a:spcPts val="400"/>
              </a:spcBef>
              <a:spcAft>
                <a:spcPts val="0"/>
              </a:spcAft>
              <a:buClr>
                <a:schemeClr val="accent1"/>
              </a:buClr>
              <a:buSzPts val="1632"/>
              <a:buFont typeface="Noto Sans Symbols"/>
              <a:buNone/>
            </a:pPr>
            <a:r>
              <a:t/>
            </a:r>
            <a:endParaRPr b="0" i="0" sz="2400" u="none" cap="none" strike="noStrike">
              <a:solidFill>
                <a:schemeClr val="dk1"/>
              </a:solidFill>
              <a:latin typeface="Rambla"/>
              <a:ea typeface="Rambla"/>
              <a:cs typeface="Rambla"/>
              <a:sym typeface="Rambla"/>
            </a:endParaRPr>
          </a:p>
        </p:txBody>
      </p:sp>
      <p:sp>
        <p:nvSpPr>
          <p:cNvPr id="77" name="Google Shape;77;p16"/>
          <p:cNvSpPr txBox="1"/>
          <p:nvPr>
            <p:ph type="title"/>
          </p:nvPr>
        </p:nvSpPr>
        <p:spPr>
          <a:xfrm>
            <a:off x="457200" y="284550"/>
            <a:ext cx="82296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Current Scenario</a:t>
            </a:r>
            <a:endParaRPr b="1" i="0" sz="3200" u="none" cap="none" strike="noStrike">
              <a:solidFill>
                <a:srgbClr val="062228"/>
              </a:solidFill>
              <a:latin typeface="Rambla"/>
              <a:ea typeface="Rambla"/>
              <a:cs typeface="Rambla"/>
              <a:sym typeface="Rambla"/>
            </a:endParaRPr>
          </a:p>
        </p:txBody>
      </p:sp>
      <p:sp>
        <p:nvSpPr>
          <p:cNvPr id="78" name="Google Shape;78;p16"/>
          <p:cNvSpPr/>
          <p:nvPr/>
        </p:nvSpPr>
        <p:spPr>
          <a:xfrm>
            <a:off x="4191000" y="3453775"/>
            <a:ext cx="609600" cy="609600"/>
          </a:xfrm>
          <a:prstGeom prst="downArrow">
            <a:avLst>
              <a:gd fmla="val 50000" name="adj1"/>
              <a:gd fmla="val 50000" name="adj2"/>
            </a:avLst>
          </a:prstGeom>
          <a:solidFill>
            <a:schemeClr val="accent5"/>
          </a:solidFill>
          <a:ln cap="flat" cmpd="thickThin" w="63500">
            <a:solidFill>
              <a:schemeClr val="l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ambla"/>
              <a:ea typeface="Rambla"/>
              <a:cs typeface="Rambla"/>
              <a:sym typeface="Rambla"/>
            </a:endParaRPr>
          </a:p>
        </p:txBody>
      </p:sp>
      <p:sp>
        <p:nvSpPr>
          <p:cNvPr id="79" name="Google Shape;79;p16"/>
          <p:cNvSpPr/>
          <p:nvPr/>
        </p:nvSpPr>
        <p:spPr>
          <a:xfrm>
            <a:off x="1676400" y="2234575"/>
            <a:ext cx="5791200" cy="1066800"/>
          </a:xfrm>
          <a:prstGeom prst="roundRect">
            <a:avLst>
              <a:gd fmla="val 16667" name="adj"/>
            </a:avLst>
          </a:prstGeom>
          <a:solidFill>
            <a:schemeClr val="accent5"/>
          </a:solidFill>
          <a:ln cap="flat" cmpd="thickThin" w="63500">
            <a:solidFill>
              <a:schemeClr val="l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ambla"/>
                <a:ea typeface="Rambla"/>
                <a:cs typeface="Rambla"/>
                <a:sym typeface="Rambla"/>
              </a:rPr>
              <a:t>Patients describe their problems in the form of a paragraph, make digital selection or respond to MCQs on the medical website.</a:t>
            </a:r>
            <a:endParaRPr sz="1800">
              <a:solidFill>
                <a:schemeClr val="lt1"/>
              </a:solidFill>
              <a:latin typeface="Rambla"/>
              <a:ea typeface="Rambla"/>
              <a:cs typeface="Rambla"/>
              <a:sym typeface="Rambla"/>
            </a:endParaRPr>
          </a:p>
        </p:txBody>
      </p:sp>
      <p:sp>
        <p:nvSpPr>
          <p:cNvPr id="80" name="Google Shape;80;p16"/>
          <p:cNvSpPr/>
          <p:nvPr/>
        </p:nvSpPr>
        <p:spPr>
          <a:xfrm>
            <a:off x="1600200" y="4215775"/>
            <a:ext cx="5943600" cy="838200"/>
          </a:xfrm>
          <a:prstGeom prst="roundRect">
            <a:avLst>
              <a:gd fmla="val 16667" name="adj"/>
            </a:avLst>
          </a:prstGeom>
          <a:solidFill>
            <a:schemeClr val="accent5"/>
          </a:solidFill>
          <a:ln cap="flat" cmpd="thickThin" w="63500">
            <a:solidFill>
              <a:schemeClr val="lt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ambla"/>
                <a:ea typeface="Rambla"/>
                <a:cs typeface="Rambla"/>
                <a:sym typeface="Rambla"/>
              </a:rPr>
              <a:t>The online doctors in their free time, go through those descriptions and provide a suitable solution.</a:t>
            </a:r>
            <a:endParaRPr sz="1800">
              <a:solidFill>
                <a:schemeClr val="lt1"/>
              </a:solidFill>
              <a:latin typeface="Rambla"/>
              <a:ea typeface="Rambla"/>
              <a:cs typeface="Rambla"/>
              <a:sym typeface="Ramb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457200" y="1143000"/>
            <a:ext cx="8229600" cy="4864291"/>
          </a:xfrm>
          <a:prstGeom prst="rect">
            <a:avLst/>
          </a:prstGeom>
          <a:noFill/>
          <a:ln>
            <a:noFill/>
          </a:ln>
        </p:spPr>
        <p:txBody>
          <a:bodyPr anchorCtr="0" anchor="t" bIns="45700" lIns="91425" spcFirstLastPara="1" rIns="91425" wrap="square" tIns="45700">
            <a:noAutofit/>
          </a:bodyPr>
          <a:lstStyle/>
          <a:p>
            <a:pPr indent="-256031" lvl="0" marL="365760" marR="0" rtl="0" algn="l">
              <a:spcBef>
                <a:spcPts val="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Our main focus is on solving issues related to the medical blogs. </a:t>
            </a:r>
            <a:endParaRPr/>
          </a:p>
          <a:p>
            <a:pPr indent="-256032" lvl="0" marL="365760" marR="0" rtl="0" algn="l">
              <a:spcBef>
                <a:spcPts val="400"/>
              </a:spcBef>
              <a:spcAft>
                <a:spcPts val="0"/>
              </a:spcAft>
              <a:buClr>
                <a:schemeClr val="accent1"/>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256031" lvl="0" marL="365760" marR="0" rtl="0" algn="l">
              <a:spcBef>
                <a:spcPts val="40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Main problems:</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The descriptions are way too lengthy for a doctor, to spend time on.</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There may be many errors in the description.</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Many a times, a doctor ends up reading the complete description and then realizes that the disease the patient is describing is not of his genre.</a:t>
            </a:r>
            <a:endParaRPr/>
          </a:p>
          <a:p>
            <a:pPr indent="-161035" lvl="0" marL="365760" marR="0" rtl="0" algn="l">
              <a:spcBef>
                <a:spcPts val="400"/>
              </a:spcBef>
              <a:spcAft>
                <a:spcPts val="0"/>
              </a:spcAft>
              <a:buClr>
                <a:schemeClr val="accent1"/>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161035" lvl="0" marL="365760" marR="0" rtl="0" algn="l">
              <a:spcBef>
                <a:spcPts val="400"/>
              </a:spcBef>
              <a:spcAft>
                <a:spcPts val="0"/>
              </a:spcAft>
              <a:buClr>
                <a:schemeClr val="accent1"/>
              </a:buClr>
              <a:buSzPts val="1496"/>
              <a:buFont typeface="Noto Sans Symbols"/>
              <a:buNone/>
            </a:pPr>
            <a:r>
              <a:t/>
            </a:r>
            <a:endParaRPr b="0" i="0" sz="2200" u="none" cap="none" strike="noStrike">
              <a:solidFill>
                <a:schemeClr val="dk1"/>
              </a:solidFill>
              <a:latin typeface="Rambla"/>
              <a:ea typeface="Rambla"/>
              <a:cs typeface="Rambla"/>
              <a:sym typeface="Rambla"/>
            </a:endParaRPr>
          </a:p>
        </p:txBody>
      </p:sp>
      <p:sp>
        <p:nvSpPr>
          <p:cNvPr id="86" name="Google Shape;86;p17"/>
          <p:cNvSpPr txBox="1"/>
          <p:nvPr>
            <p:ph type="title"/>
          </p:nvPr>
        </p:nvSpPr>
        <p:spPr>
          <a:xfrm>
            <a:off x="457200" y="533400"/>
            <a:ext cx="82296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Our Focus</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457200" y="1219200"/>
            <a:ext cx="8229600" cy="4788091"/>
          </a:xfrm>
          <a:prstGeom prst="rect">
            <a:avLst/>
          </a:prstGeom>
          <a:noFill/>
          <a:ln>
            <a:noFill/>
          </a:ln>
        </p:spPr>
        <p:txBody>
          <a:bodyPr anchorCtr="0" anchor="t" bIns="45700" lIns="91425" spcFirstLastPara="1" rIns="91425" wrap="square" tIns="45700">
            <a:noAutofit/>
          </a:bodyPr>
          <a:lstStyle/>
          <a:p>
            <a:pPr indent="-256031" lvl="0" marL="365760" marR="0" rtl="0" algn="l">
              <a:spcBef>
                <a:spcPts val="0"/>
              </a:spcBef>
              <a:spcAft>
                <a:spcPts val="0"/>
              </a:spcAft>
              <a:buClr>
                <a:schemeClr val="accent1"/>
              </a:buClr>
              <a:buSzPts val="1496"/>
              <a:buFont typeface="Noto Sans Symbols"/>
              <a:buChar char="▶"/>
            </a:pPr>
            <a:r>
              <a:rPr b="0" i="0" lang="en-US" sz="2200" u="none" cap="none" strike="noStrike">
                <a:solidFill>
                  <a:schemeClr val="dk1"/>
                </a:solidFill>
                <a:latin typeface="Rambla"/>
                <a:ea typeface="Rambla"/>
                <a:cs typeface="Rambla"/>
                <a:sym typeface="Rambla"/>
              </a:rPr>
              <a:t>The prime purpose of the project is t</a:t>
            </a:r>
            <a:r>
              <a:rPr lang="en-US" sz="2200"/>
              <a:t>o implement</a:t>
            </a:r>
            <a:r>
              <a:rPr b="0" i="0" lang="en-US" sz="2200" u="none" cap="none" strike="noStrike">
                <a:solidFill>
                  <a:schemeClr val="dk1"/>
                </a:solidFill>
                <a:latin typeface="Rambla"/>
                <a:ea typeface="Rambla"/>
                <a:cs typeface="Rambla"/>
                <a:sym typeface="Rambla"/>
              </a:rPr>
              <a:t> successful and efficient extraction of the symptoms from the blogs that can be presented to the doctors as a summarized report of the blog</a:t>
            </a:r>
            <a:endParaRPr/>
          </a:p>
          <a:p>
            <a:pPr indent="-161035" lvl="0" marL="365760" marR="0" rtl="0" algn="l">
              <a:spcBef>
                <a:spcPts val="400"/>
              </a:spcBef>
              <a:spcAft>
                <a:spcPts val="0"/>
              </a:spcAft>
              <a:buClr>
                <a:schemeClr val="accent1"/>
              </a:buClr>
              <a:buSzPts val="1496"/>
              <a:buFont typeface="Noto Sans Symbols"/>
              <a:buNone/>
            </a:pPr>
            <a:r>
              <a:t/>
            </a:r>
            <a:endParaRPr b="0" i="0" sz="2200" u="none" cap="none" strike="noStrike">
              <a:solidFill>
                <a:schemeClr val="dk1"/>
              </a:solidFill>
              <a:latin typeface="Rambla"/>
              <a:ea typeface="Rambla"/>
              <a:cs typeface="Rambla"/>
              <a:sym typeface="Rambla"/>
            </a:endParaRPr>
          </a:p>
          <a:p>
            <a:pPr indent="-256031" lvl="0" marL="365760" marR="0" rtl="0" algn="l">
              <a:spcBef>
                <a:spcPts val="400"/>
              </a:spcBef>
              <a:spcAft>
                <a:spcPts val="0"/>
              </a:spcAft>
              <a:buClr>
                <a:schemeClr val="accent1"/>
              </a:buClr>
              <a:buSzPts val="1496"/>
              <a:buFont typeface="Noto Sans Symbols"/>
              <a:buChar char="▶"/>
            </a:pPr>
            <a:r>
              <a:rPr b="1" i="0" lang="en-US" sz="2200" u="none" cap="none" strike="noStrike">
                <a:solidFill>
                  <a:srgbClr val="062228"/>
                </a:solidFill>
                <a:latin typeface="Rambla"/>
                <a:ea typeface="Rambla"/>
                <a:cs typeface="Rambla"/>
                <a:sym typeface="Rambla"/>
              </a:rPr>
              <a:t>Benefits:</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A quicker reply to the patient</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Doctor’s time spent on reading the whole description is saved</a:t>
            </a:r>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Doctors won’t refrain from replying in case of large sized written blogs.</a:t>
            </a:r>
            <a:endParaRPr/>
          </a:p>
          <a:p>
            <a:pPr indent="-228600" lvl="1" marL="621792" marR="0" rtl="0" algn="l">
              <a:spcBef>
                <a:spcPts val="324"/>
              </a:spcBef>
              <a:spcAft>
                <a:spcPts val="160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Making sure that a doctor of a specific field doesn’t end up spending his precious time on reading descriptions of problems of another genre.</a:t>
            </a:r>
            <a:endParaRPr/>
          </a:p>
        </p:txBody>
      </p:sp>
      <p:sp>
        <p:nvSpPr>
          <p:cNvPr id="92" name="Google Shape;9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Prime purpose of the project</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457200" y="1066800"/>
            <a:ext cx="8229600" cy="5105400"/>
          </a:xfrm>
          <a:prstGeom prst="rect">
            <a:avLst/>
          </a:prstGeom>
          <a:noFill/>
          <a:ln>
            <a:noFill/>
          </a:ln>
        </p:spPr>
        <p:txBody>
          <a:bodyPr anchorCtr="0" anchor="t" bIns="45700" lIns="91425" spcFirstLastPara="1" rIns="91425" wrap="square" tIns="45700">
            <a:noAutofit/>
          </a:bodyPr>
          <a:lstStyle/>
          <a:p>
            <a:pPr indent="-256032" lvl="0" marL="365760" marR="0" rtl="0" algn="l">
              <a:lnSpc>
                <a:spcPct val="90000"/>
              </a:lnSpc>
              <a:spcBef>
                <a:spcPts val="0"/>
              </a:spcBef>
              <a:spcAft>
                <a:spcPts val="0"/>
              </a:spcAft>
              <a:buClr>
                <a:schemeClr val="accent1"/>
              </a:buClr>
              <a:buSzPts val="1632"/>
              <a:buFont typeface="Noto Sans Symbols"/>
              <a:buChar char="▶"/>
            </a:pPr>
            <a:r>
              <a:rPr b="0" i="0" lang="en-US" sz="2400" u="none" cap="none" strike="noStrike">
                <a:solidFill>
                  <a:srgbClr val="062228"/>
                </a:solidFill>
                <a:latin typeface="Rambla"/>
                <a:ea typeface="Rambla"/>
                <a:cs typeface="Rambla"/>
                <a:sym typeface="Rambla"/>
              </a:rPr>
              <a:t>Footstep 1</a:t>
            </a:r>
            <a:endParaRPr/>
          </a:p>
          <a:p>
            <a:pPr indent="-228600" lvl="1" marL="621792" marR="0" rtl="0" algn="l">
              <a:lnSpc>
                <a:spcPct val="90000"/>
              </a:lnSpc>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Clean the passage provided by the users by removing the grammatical errors, misspellings, repetitive entr</a:t>
            </a:r>
            <a:r>
              <a:rPr lang="en-US" sz="2000"/>
              <a:t>ies</a:t>
            </a:r>
            <a:r>
              <a:rPr b="0" i="0" lang="en-US" sz="2000" u="none" cap="none" strike="noStrike">
                <a:solidFill>
                  <a:schemeClr val="dk1"/>
                </a:solidFill>
                <a:latin typeface="Rambla"/>
                <a:ea typeface="Rambla"/>
                <a:cs typeface="Rambla"/>
                <a:sym typeface="Rambla"/>
              </a:rPr>
              <a:t> and other most common forms of errors.</a:t>
            </a:r>
            <a:endParaRPr/>
          </a:p>
          <a:p>
            <a:pPr indent="-76200" lvl="1" marL="621792" marR="0" rtl="0" algn="l">
              <a:lnSpc>
                <a:spcPct val="90000"/>
              </a:lnSpc>
              <a:spcBef>
                <a:spcPts val="324"/>
              </a:spcBef>
              <a:spcAft>
                <a:spcPts val="0"/>
              </a:spcAft>
              <a:buClr>
                <a:schemeClr val="accent1"/>
              </a:buClr>
              <a:buSzPts val="2400"/>
              <a:buFont typeface="Verdana"/>
              <a:buNone/>
            </a:pPr>
            <a:r>
              <a:t/>
            </a:r>
            <a:endParaRPr b="0" i="0" sz="2400" u="none" cap="none" strike="noStrike">
              <a:solidFill>
                <a:srgbClr val="062228"/>
              </a:solidFill>
              <a:latin typeface="Rambla"/>
              <a:ea typeface="Rambla"/>
              <a:cs typeface="Rambla"/>
              <a:sym typeface="Rambla"/>
            </a:endParaRPr>
          </a:p>
          <a:p>
            <a:pPr indent="-256032" lvl="0" marL="365760" marR="0" rtl="0" algn="l">
              <a:lnSpc>
                <a:spcPct val="90000"/>
              </a:lnSpc>
              <a:spcBef>
                <a:spcPts val="400"/>
              </a:spcBef>
              <a:spcAft>
                <a:spcPts val="0"/>
              </a:spcAft>
              <a:buClr>
                <a:schemeClr val="accent1"/>
              </a:buClr>
              <a:buSzPts val="1632"/>
              <a:buFont typeface="Noto Sans Symbols"/>
              <a:buChar char="▶"/>
            </a:pPr>
            <a:r>
              <a:rPr b="0" i="0" lang="en-US" sz="2400" u="none" cap="none" strike="noStrike">
                <a:solidFill>
                  <a:srgbClr val="062228"/>
                </a:solidFill>
                <a:latin typeface="Rambla"/>
                <a:ea typeface="Rambla"/>
                <a:cs typeface="Rambla"/>
                <a:sym typeface="Rambla"/>
              </a:rPr>
              <a:t>Footstep 2</a:t>
            </a:r>
            <a:endParaRPr/>
          </a:p>
          <a:p>
            <a:pPr indent="-228600" lvl="1" marL="621792" marR="0" rtl="0" algn="l">
              <a:lnSpc>
                <a:spcPct val="90000"/>
              </a:lnSpc>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Find out a way to effectively extract the symptoms from the cleaned passage. </a:t>
            </a:r>
            <a:endParaRPr/>
          </a:p>
          <a:p>
            <a:pPr indent="-228600" lvl="1" marL="621792" marR="0" rtl="0" algn="l">
              <a:lnSpc>
                <a:spcPct val="90000"/>
              </a:lnSpc>
              <a:spcBef>
                <a:spcPts val="324"/>
              </a:spcBef>
              <a:spcAft>
                <a:spcPts val="0"/>
              </a:spcAft>
              <a:buClr>
                <a:schemeClr val="accent1"/>
              </a:buClr>
              <a:buSzPts val="2000"/>
              <a:buFont typeface="Verdana"/>
              <a:buChar char="◦"/>
            </a:pPr>
            <a:r>
              <a:rPr lang="en-US" sz="2000"/>
              <a:t>M</a:t>
            </a:r>
            <a:r>
              <a:rPr b="0" i="0" lang="en-US" sz="2000" u="none" cap="none" strike="noStrike">
                <a:solidFill>
                  <a:schemeClr val="dk1"/>
                </a:solidFill>
                <a:latin typeface="Rambla"/>
                <a:ea typeface="Rambla"/>
                <a:cs typeface="Rambla"/>
                <a:sym typeface="Rambla"/>
              </a:rPr>
              <a:t>ultiple techniques that </a:t>
            </a:r>
            <a:r>
              <a:rPr lang="en-US" sz="2000"/>
              <a:t>can be</a:t>
            </a:r>
            <a:r>
              <a:rPr b="0" i="0" lang="en-US" sz="2000" u="none" cap="none" strike="noStrike">
                <a:solidFill>
                  <a:schemeClr val="dk1"/>
                </a:solidFill>
                <a:latin typeface="Rambla"/>
                <a:ea typeface="Rambla"/>
                <a:cs typeface="Rambla"/>
                <a:sym typeface="Rambla"/>
              </a:rPr>
              <a:t> employed: </a:t>
            </a:r>
            <a:endParaRPr b="0" i="0" sz="2000" u="none" cap="none" strike="noStrike">
              <a:solidFill>
                <a:schemeClr val="dk1"/>
              </a:solidFill>
              <a:latin typeface="Rambla"/>
              <a:ea typeface="Rambla"/>
              <a:cs typeface="Rambla"/>
              <a:sym typeface="Rambla"/>
            </a:endParaRPr>
          </a:p>
          <a:p>
            <a:pPr indent="0" lvl="0" marL="457200" marR="0" rtl="0" algn="l">
              <a:lnSpc>
                <a:spcPct val="90000"/>
              </a:lnSpc>
              <a:spcBef>
                <a:spcPts val="324"/>
              </a:spcBef>
              <a:spcAft>
                <a:spcPts val="0"/>
              </a:spcAft>
              <a:buNone/>
            </a:pPr>
            <a:r>
              <a:t/>
            </a:r>
            <a:endParaRPr sz="2000"/>
          </a:p>
          <a:p>
            <a:pPr indent="-228600" lvl="2" marL="859536" marR="0" rtl="0" algn="l">
              <a:lnSpc>
                <a:spcPct val="90000"/>
              </a:lnSpc>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Dictionary-based approach</a:t>
            </a:r>
            <a:endParaRPr/>
          </a:p>
          <a:p>
            <a:pPr indent="-228600" lvl="2" marL="859536" marR="0" rtl="0" algn="l">
              <a:lnSpc>
                <a:spcPct val="90000"/>
              </a:lnSpc>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Rules based approach</a:t>
            </a:r>
            <a:endParaRPr/>
          </a:p>
          <a:p>
            <a:pPr indent="-228600" lvl="2" marL="859536" marR="0" rtl="0" algn="l">
              <a:lnSpc>
                <a:spcPct val="90000"/>
              </a:lnSpc>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Learning technique ( using Mallet )</a:t>
            </a:r>
            <a:endParaRPr/>
          </a:p>
          <a:p>
            <a:pPr indent="-101600" lvl="1" marL="621792" marR="0" rtl="0" algn="l">
              <a:lnSpc>
                <a:spcPct val="90000"/>
              </a:lnSpc>
              <a:spcBef>
                <a:spcPts val="324"/>
              </a:spcBef>
              <a:spcAft>
                <a:spcPts val="160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p:txBody>
      </p:sp>
      <p:sp>
        <p:nvSpPr>
          <p:cNvPr id="98" name="Google Shape;98;p19"/>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Objectives</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Autofit/>
          </a:bodyPr>
          <a:lstStyle/>
          <a:p>
            <a:pPr indent="-256031" lvl="0" marL="365760" marR="0" rtl="0" algn="l">
              <a:lnSpc>
                <a:spcPct val="90000"/>
              </a:lnSpc>
              <a:spcBef>
                <a:spcPts val="0"/>
              </a:spcBef>
              <a:spcAft>
                <a:spcPts val="0"/>
              </a:spcAft>
              <a:buClr>
                <a:schemeClr val="accent1"/>
              </a:buClr>
              <a:buSzPts val="1496"/>
              <a:buFont typeface="Noto Sans Symbols"/>
              <a:buChar char="▶"/>
            </a:pPr>
            <a:r>
              <a:rPr b="1" i="0" lang="en-US" sz="2200" u="none" cap="none" strike="noStrike">
                <a:solidFill>
                  <a:srgbClr val="062228"/>
                </a:solidFill>
                <a:latin typeface="Rambla"/>
                <a:ea typeface="Rambla"/>
                <a:cs typeface="Rambla"/>
                <a:sym typeface="Rambla"/>
              </a:rPr>
              <a:t>Step 1: Cleaning of Input</a:t>
            </a:r>
            <a:endParaRPr b="0" i="0" sz="2200" u="none" cap="none" strike="noStrike">
              <a:solidFill>
                <a:schemeClr val="dk1"/>
              </a:solidFill>
              <a:latin typeface="Rambla"/>
              <a:ea typeface="Rambla"/>
              <a:cs typeface="Rambla"/>
              <a:sym typeface="Rambla"/>
            </a:endParaRPr>
          </a:p>
          <a:p>
            <a:pPr indent="-101600"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28600" lvl="1" marL="621792" marR="0" rtl="0" algn="l">
              <a:lnSpc>
                <a:spcPct val="90000"/>
              </a:lnSpc>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Removing the erratic words and replacing them with the most suitable word in context. </a:t>
            </a:r>
            <a:br>
              <a:rPr b="0" i="0" lang="en-US" sz="2000" u="none" cap="none" strike="noStrike">
                <a:solidFill>
                  <a:schemeClr val="dk1"/>
                </a:solidFill>
                <a:latin typeface="Rambla"/>
                <a:ea typeface="Rambla"/>
                <a:cs typeface="Rambla"/>
                <a:sym typeface="Rambla"/>
              </a:rPr>
            </a:br>
            <a:endParaRPr b="0" i="0" sz="2000" u="none" cap="none" strike="noStrike">
              <a:solidFill>
                <a:schemeClr val="dk1"/>
              </a:solidFill>
              <a:latin typeface="Rambla"/>
              <a:ea typeface="Rambla"/>
              <a:cs typeface="Rambla"/>
              <a:sym typeface="Rambla"/>
            </a:endParaRPr>
          </a:p>
          <a:p>
            <a:pPr indent="-228600" lvl="1" marL="621792" marR="0" rtl="0" algn="l">
              <a:lnSpc>
                <a:spcPct val="90000"/>
              </a:lnSpc>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Statistical based approach to find the most suitable word for replacement.</a:t>
            </a:r>
            <a:endParaRPr/>
          </a:p>
          <a:p>
            <a:pPr indent="-101600"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28600" lvl="1" marL="621792" marR="0" rtl="0" algn="l">
              <a:lnSpc>
                <a:spcPct val="90000"/>
              </a:lnSpc>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Initially an online dictionary </a:t>
            </a:r>
            <a:r>
              <a:rPr lang="en-US" sz="2000"/>
              <a:t>needs to be </a:t>
            </a:r>
            <a:r>
              <a:rPr b="0" i="0" lang="en-US" sz="2000" u="none" cap="none" strike="noStrike">
                <a:solidFill>
                  <a:schemeClr val="dk1"/>
                </a:solidFill>
                <a:latin typeface="Rambla"/>
                <a:ea typeface="Rambla"/>
                <a:cs typeface="Rambla"/>
                <a:sym typeface="Rambla"/>
              </a:rPr>
              <a:t>scraped to extract</a:t>
            </a:r>
            <a:r>
              <a:rPr lang="en-US" sz="2000"/>
              <a:t> </a:t>
            </a:r>
            <a:r>
              <a:rPr b="0" i="0" lang="en-US" sz="2000" u="none" cap="none" strike="noStrike">
                <a:solidFill>
                  <a:schemeClr val="dk1"/>
                </a:solidFill>
                <a:latin typeface="Rambla"/>
                <a:ea typeface="Rambla"/>
                <a:cs typeface="Rambla"/>
                <a:sym typeface="Rambla"/>
              </a:rPr>
              <a:t>all the common words. Then, an online doctor website </a:t>
            </a:r>
            <a:r>
              <a:rPr lang="en-US" sz="2000"/>
              <a:t>can be </a:t>
            </a:r>
            <a:r>
              <a:rPr b="0" i="0" lang="en-US" sz="2000" u="none" cap="none" strike="noStrike">
                <a:solidFill>
                  <a:schemeClr val="dk1"/>
                </a:solidFill>
                <a:latin typeface="Rambla"/>
                <a:ea typeface="Rambla"/>
                <a:cs typeface="Rambla"/>
                <a:sym typeface="Rambla"/>
              </a:rPr>
              <a:t>scraped to find out the symptoms and finally a suitable dictionary </a:t>
            </a:r>
            <a:r>
              <a:rPr lang="en-US" sz="2000"/>
              <a:t>is </a:t>
            </a:r>
            <a:r>
              <a:rPr b="0" i="0" lang="en-US" sz="2000" u="none" cap="none" strike="noStrike">
                <a:solidFill>
                  <a:schemeClr val="dk1"/>
                </a:solidFill>
                <a:latin typeface="Rambla"/>
                <a:ea typeface="Rambla"/>
                <a:cs typeface="Rambla"/>
                <a:sym typeface="Rambla"/>
              </a:rPr>
              <a:t>created by merging them</a:t>
            </a:r>
            <a:endParaRPr/>
          </a:p>
          <a:p>
            <a:pPr indent="-101600" lvl="1" marL="621792" marR="0" rtl="0" algn="l">
              <a:lnSpc>
                <a:spcPct val="90000"/>
              </a:lnSpc>
              <a:spcBef>
                <a:spcPts val="324"/>
              </a:spcBef>
              <a:spcAft>
                <a:spcPts val="0"/>
              </a:spcAft>
              <a:buClr>
                <a:schemeClr val="accent1"/>
              </a:buClr>
              <a:buSzPts val="2000"/>
              <a:buFont typeface="Verdana"/>
              <a:buNone/>
            </a:pPr>
            <a:r>
              <a:t/>
            </a:r>
            <a:endParaRPr b="0" i="0" sz="2000" u="none" cap="none" strike="noStrike">
              <a:solidFill>
                <a:schemeClr val="dk1"/>
              </a:solidFill>
              <a:latin typeface="Rambla"/>
              <a:ea typeface="Rambla"/>
              <a:cs typeface="Rambla"/>
              <a:sym typeface="Rambla"/>
            </a:endParaRPr>
          </a:p>
          <a:p>
            <a:pPr indent="-228600" lvl="1" marL="621792" marR="0" rtl="0" algn="l">
              <a:lnSpc>
                <a:spcPct val="90000"/>
              </a:lnSpc>
              <a:spcBef>
                <a:spcPts val="324"/>
              </a:spcBef>
              <a:spcAft>
                <a:spcPts val="160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Tech Used : Python</a:t>
            </a:r>
            <a:endParaRPr/>
          </a:p>
        </p:txBody>
      </p:sp>
      <p:sp>
        <p:nvSpPr>
          <p:cNvPr id="104" name="Google Shape;104;p2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62228"/>
              </a:buClr>
              <a:buSzPts val="3200"/>
              <a:buFont typeface="Rambla"/>
              <a:buNone/>
            </a:pPr>
            <a:r>
              <a:rPr b="1" i="0" lang="en-US" sz="3200" u="none" cap="none" strike="noStrike">
                <a:solidFill>
                  <a:srgbClr val="062228"/>
                </a:solidFill>
                <a:latin typeface="Rambla"/>
                <a:ea typeface="Rambla"/>
                <a:cs typeface="Rambla"/>
                <a:sym typeface="Rambla"/>
              </a:rPr>
              <a:t> </a:t>
            </a:r>
            <a:endParaRPr b="1" i="0" sz="3200" u="none" cap="none" strike="noStrike">
              <a:solidFill>
                <a:srgbClr val="062228"/>
              </a:solidFill>
              <a:latin typeface="Rambla"/>
              <a:ea typeface="Rambla"/>
              <a:cs typeface="Rambla"/>
              <a:sym typeface="Ramb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457200" y="685800"/>
            <a:ext cx="8229600" cy="5321491"/>
          </a:xfrm>
          <a:prstGeom prst="rect">
            <a:avLst/>
          </a:prstGeom>
          <a:noFill/>
          <a:ln>
            <a:noFill/>
          </a:ln>
        </p:spPr>
        <p:txBody>
          <a:bodyPr anchorCtr="0" anchor="t" bIns="45700" lIns="91425" spcFirstLastPara="1" rIns="91425" wrap="square" tIns="45700">
            <a:noAutofit/>
          </a:bodyPr>
          <a:lstStyle/>
          <a:p>
            <a:pPr indent="-228600" lvl="1" marL="621792" marR="0" rtl="0" algn="l">
              <a:spcBef>
                <a:spcPts val="0"/>
              </a:spcBef>
              <a:spcAft>
                <a:spcPts val="0"/>
              </a:spcAft>
              <a:buClr>
                <a:schemeClr val="accent1"/>
              </a:buClr>
              <a:buSzPts val="2035"/>
              <a:buFont typeface="Verdana"/>
              <a:buChar char="◦"/>
            </a:pPr>
            <a:r>
              <a:rPr b="0" i="0" lang="en-US" sz="2035" u="sng" cap="none" strike="noStrike">
                <a:solidFill>
                  <a:schemeClr val="dk1"/>
                </a:solidFill>
                <a:latin typeface="Rambla"/>
                <a:ea typeface="Rambla"/>
                <a:cs typeface="Rambla"/>
                <a:sym typeface="Rambla"/>
              </a:rPr>
              <a:t>Algorithm Used:</a:t>
            </a:r>
            <a:endParaRPr/>
          </a:p>
          <a:p>
            <a:pPr indent="-105283" lvl="2" marL="859536" marR="0" rtl="0" algn="l">
              <a:spcBef>
                <a:spcPts val="350"/>
              </a:spcBef>
              <a:spcAft>
                <a:spcPts val="0"/>
              </a:spcAft>
              <a:buClr>
                <a:schemeClr val="accent2"/>
              </a:buClr>
              <a:buSzPts val="1942"/>
              <a:buFont typeface="Noto Sans Symbols"/>
              <a:buNone/>
            </a:pPr>
            <a:r>
              <a:t/>
            </a:r>
            <a:endParaRPr b="0" i="0" sz="1942"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50"/>
              <a:buFont typeface="Noto Sans Symbols"/>
              <a:buChar char="⚫"/>
            </a:pPr>
            <a:r>
              <a:rPr b="0" i="0" lang="en-US" sz="1850" u="none" cap="none" strike="noStrike">
                <a:solidFill>
                  <a:schemeClr val="dk1"/>
                </a:solidFill>
                <a:latin typeface="Rambla"/>
                <a:ea typeface="Rambla"/>
                <a:cs typeface="Rambla"/>
                <a:sym typeface="Rambla"/>
              </a:rPr>
              <a:t>If the word is present in the dictionary, directly return the word.</a:t>
            </a:r>
            <a:endParaRPr/>
          </a:p>
          <a:p>
            <a:pPr indent="-111125" lvl="2" marL="859536" marR="0" rtl="0" algn="l">
              <a:spcBef>
                <a:spcPts val="350"/>
              </a:spcBef>
              <a:spcAft>
                <a:spcPts val="0"/>
              </a:spcAft>
              <a:buClr>
                <a:schemeClr val="accent2"/>
              </a:buClr>
              <a:buSzPts val="1850"/>
              <a:buFont typeface="Noto Sans Symbols"/>
              <a:buNone/>
            </a:pPr>
            <a:r>
              <a:t/>
            </a:r>
            <a:endParaRPr b="0" i="0" sz="185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50"/>
              <a:buFont typeface="Noto Sans Symbols"/>
              <a:buChar char="⚫"/>
            </a:pPr>
            <a:r>
              <a:rPr b="0" i="0" lang="en-US" sz="1850" u="none" cap="none" strike="noStrike">
                <a:solidFill>
                  <a:schemeClr val="dk1"/>
                </a:solidFill>
                <a:latin typeface="Rambla"/>
                <a:ea typeface="Rambla"/>
                <a:cs typeface="Rambla"/>
                <a:sym typeface="Rambla"/>
              </a:rPr>
              <a:t>If it is not, then choose the one that requires the least number of changes to form the possible word. The changes include:  insertion / deletion / replacement / transposition of characters and splitting of word, all given equal weights.</a:t>
            </a:r>
            <a:endParaRPr/>
          </a:p>
          <a:p>
            <a:pPr indent="-111125" lvl="2" marL="859536" marR="0" rtl="0" algn="l">
              <a:spcBef>
                <a:spcPts val="350"/>
              </a:spcBef>
              <a:spcAft>
                <a:spcPts val="0"/>
              </a:spcAft>
              <a:buClr>
                <a:schemeClr val="accent2"/>
              </a:buClr>
              <a:buSzPts val="1850"/>
              <a:buFont typeface="Noto Sans Symbols"/>
              <a:buNone/>
            </a:pPr>
            <a:r>
              <a:t/>
            </a:r>
            <a:endParaRPr b="0" i="0" sz="185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50"/>
              <a:buFont typeface="Noto Sans Symbols"/>
              <a:buChar char="⚫"/>
            </a:pPr>
            <a:r>
              <a:rPr b="0" i="0" lang="en-US" sz="1850" u="none" cap="none" strike="noStrike">
                <a:solidFill>
                  <a:schemeClr val="dk1"/>
                </a:solidFill>
                <a:latin typeface="Rambla"/>
                <a:ea typeface="Rambla"/>
                <a:cs typeface="Rambla"/>
                <a:sym typeface="Rambla"/>
              </a:rPr>
              <a:t>Modification tried: In case of ambiguity / senseless words, the terms that are medically more suitable are printed, using the similar approach with a medical dictionary. </a:t>
            </a:r>
            <a:endParaRPr/>
          </a:p>
          <a:p>
            <a:pPr indent="-228600" lvl="3" marL="1143000" marR="0" rtl="0" algn="l">
              <a:spcBef>
                <a:spcPts val="350"/>
              </a:spcBef>
              <a:spcAft>
                <a:spcPts val="1600"/>
              </a:spcAft>
              <a:buClr>
                <a:schemeClr val="accent2"/>
              </a:buClr>
              <a:buSzPts val="1665"/>
              <a:buFont typeface="Noto Sans Symbols"/>
              <a:buChar char="➢"/>
            </a:pPr>
            <a:r>
              <a:rPr b="0" i="0" lang="en-US" sz="1665" u="none" cap="none" strike="noStrike">
                <a:solidFill>
                  <a:srgbClr val="16515F"/>
                </a:solidFill>
                <a:latin typeface="Rambla"/>
                <a:ea typeface="Rambla"/>
                <a:cs typeface="Rambla"/>
                <a:sym typeface="Rambla"/>
              </a:rPr>
              <a:t>But the throughput of this addition was not good enough to compensate the efforts required for it and , so we rejected the idea.</a:t>
            </a:r>
            <a:endParaRPr/>
          </a:p>
        </p:txBody>
      </p:sp>
      <p:sp>
        <p:nvSpPr>
          <p:cNvPr id="110" name="Google Shape;110;p21"/>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457200" y="609600"/>
            <a:ext cx="8229600" cy="5397691"/>
          </a:xfrm>
          <a:prstGeom prst="rect">
            <a:avLst/>
          </a:prstGeom>
          <a:noFill/>
          <a:ln>
            <a:noFill/>
          </a:ln>
        </p:spPr>
        <p:txBody>
          <a:bodyPr anchorCtr="0" anchor="t" bIns="45700" lIns="91425" spcFirstLastPara="1" rIns="91425" wrap="square" tIns="45700">
            <a:noAutofit/>
          </a:bodyPr>
          <a:lstStyle/>
          <a:p>
            <a:pPr indent="-256031" lvl="0" marL="365760" marR="0" rtl="0" algn="l">
              <a:spcBef>
                <a:spcPts val="0"/>
              </a:spcBef>
              <a:spcAft>
                <a:spcPts val="0"/>
              </a:spcAft>
              <a:buClr>
                <a:schemeClr val="accent1"/>
              </a:buClr>
              <a:buSzPts val="1496"/>
              <a:buFont typeface="Noto Sans Symbols"/>
              <a:buChar char="▶"/>
            </a:pPr>
            <a:r>
              <a:rPr b="1" i="0" lang="en-US" sz="2200" u="none" cap="none" strike="noStrike">
                <a:solidFill>
                  <a:schemeClr val="dk1"/>
                </a:solidFill>
                <a:latin typeface="Rambla"/>
                <a:ea typeface="Rambla"/>
                <a:cs typeface="Rambla"/>
                <a:sym typeface="Rambla"/>
              </a:rPr>
              <a:t>Step 2: Extraction of symptoms</a:t>
            </a:r>
            <a:br>
              <a:rPr b="0" i="0" lang="en-US" sz="2700" u="none" cap="none" strike="noStrike">
                <a:solidFill>
                  <a:schemeClr val="dk1"/>
                </a:solidFill>
                <a:latin typeface="Rambla"/>
                <a:ea typeface="Rambla"/>
                <a:cs typeface="Rambla"/>
                <a:sym typeface="Rambla"/>
              </a:rPr>
            </a:br>
            <a:endParaRPr b="0" i="0" sz="2700" u="none" cap="none" strike="noStrike">
              <a:solidFill>
                <a:schemeClr val="dk1"/>
              </a:solidFill>
              <a:latin typeface="Rambla"/>
              <a:ea typeface="Rambla"/>
              <a:cs typeface="Rambla"/>
              <a:sym typeface="Rambla"/>
            </a:endParaRPr>
          </a:p>
          <a:p>
            <a:pPr indent="-228600" lvl="1" marL="621792" marR="0" rtl="0" algn="l">
              <a:spcBef>
                <a:spcPts val="324"/>
              </a:spcBef>
              <a:spcAft>
                <a:spcPts val="0"/>
              </a:spcAft>
              <a:buClr>
                <a:schemeClr val="accent1"/>
              </a:buClr>
              <a:buSzPts val="2000"/>
              <a:buFont typeface="Verdana"/>
              <a:buChar char="◦"/>
            </a:pPr>
            <a:r>
              <a:rPr b="0" i="0" lang="en-US" sz="2000" u="none" cap="none" strike="noStrike">
                <a:solidFill>
                  <a:schemeClr val="dk1"/>
                </a:solidFill>
                <a:latin typeface="Rambla"/>
                <a:ea typeface="Rambla"/>
                <a:cs typeface="Rambla"/>
                <a:sym typeface="Rambla"/>
              </a:rPr>
              <a:t>We employed 3 different algorithms for the extraction of symptoms from the data extracted from the blogs:</a:t>
            </a:r>
            <a:endParaRPr/>
          </a:p>
          <a:p>
            <a:pPr indent="-114300" lvl="2" marL="859536"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Data dictionary based approach: Relies on the dictionary and the fault tolerance parameter in comparison of the words in the passage to that in the dictionary.</a:t>
            </a:r>
            <a:endParaRPr/>
          </a:p>
          <a:p>
            <a:pPr indent="-114300" lvl="2" marL="859536"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Rules based approach: Depends on the rules that have been developed based on the patterns that occur in general in the passages.</a:t>
            </a:r>
            <a:endParaRPr/>
          </a:p>
          <a:p>
            <a:pPr indent="-114300" lvl="2" marL="859536" marR="0" rtl="0" algn="l">
              <a:spcBef>
                <a:spcPts val="350"/>
              </a:spcBef>
              <a:spcAft>
                <a:spcPts val="0"/>
              </a:spcAft>
              <a:buClr>
                <a:schemeClr val="accent2"/>
              </a:buClr>
              <a:buSzPts val="1800"/>
              <a:buFont typeface="Noto Sans Symbols"/>
              <a:buNone/>
            </a:pPr>
            <a:r>
              <a:t/>
            </a:r>
            <a:endParaRPr b="0" i="0" sz="1800" u="none" cap="none" strike="noStrike">
              <a:solidFill>
                <a:schemeClr val="dk1"/>
              </a:solidFill>
              <a:latin typeface="Rambla"/>
              <a:ea typeface="Rambla"/>
              <a:cs typeface="Rambla"/>
              <a:sym typeface="Rambla"/>
            </a:endParaRPr>
          </a:p>
          <a:p>
            <a:pPr indent="-228600" lvl="2" marL="859536" marR="0" rtl="0" algn="l">
              <a:spcBef>
                <a:spcPts val="350"/>
              </a:spcBef>
              <a:spcAft>
                <a:spcPts val="0"/>
              </a:spcAft>
              <a:buClr>
                <a:schemeClr val="accent2"/>
              </a:buClr>
              <a:buSzPts val="1800"/>
              <a:buFont typeface="Noto Sans Symbols"/>
              <a:buChar char="⚫"/>
            </a:pPr>
            <a:r>
              <a:rPr b="0" i="0" lang="en-US" sz="1800" u="none" cap="none" strike="noStrike">
                <a:solidFill>
                  <a:schemeClr val="dk1"/>
                </a:solidFill>
                <a:latin typeface="Rambla"/>
                <a:ea typeface="Rambla"/>
                <a:cs typeface="Rambla"/>
                <a:sym typeface="Rambla"/>
              </a:rPr>
              <a:t>Learning based approach: This approach is based on sequence algorithms including the HMM and linear chain CRFs, used by MALLET (</a:t>
            </a:r>
            <a:r>
              <a:rPr b="1" i="0" lang="en-US" sz="1800" u="none" cap="none" strike="noStrike">
                <a:solidFill>
                  <a:schemeClr val="dk1"/>
                </a:solidFill>
                <a:latin typeface="Rambla"/>
                <a:ea typeface="Rambla"/>
                <a:cs typeface="Rambla"/>
                <a:sym typeface="Rambla"/>
              </a:rPr>
              <a:t>MA</a:t>
            </a:r>
            <a:r>
              <a:rPr b="0" i="0" lang="en-US" sz="1800" u="none" cap="none" strike="noStrike">
                <a:solidFill>
                  <a:schemeClr val="dk1"/>
                </a:solidFill>
                <a:latin typeface="Rambla"/>
                <a:ea typeface="Rambla"/>
                <a:cs typeface="Rambla"/>
                <a:sym typeface="Rambla"/>
              </a:rPr>
              <a:t>chine </a:t>
            </a:r>
            <a:r>
              <a:rPr b="1" i="0" lang="en-US" sz="1800" u="none" cap="none" strike="noStrike">
                <a:solidFill>
                  <a:schemeClr val="dk1"/>
                </a:solidFill>
                <a:latin typeface="Rambla"/>
                <a:ea typeface="Rambla"/>
                <a:cs typeface="Rambla"/>
                <a:sym typeface="Rambla"/>
              </a:rPr>
              <a:t>L</a:t>
            </a:r>
            <a:r>
              <a:rPr b="0" i="0" lang="en-US" sz="1800" u="none" cap="none" strike="noStrike">
                <a:solidFill>
                  <a:schemeClr val="dk1"/>
                </a:solidFill>
                <a:latin typeface="Rambla"/>
                <a:ea typeface="Rambla"/>
                <a:cs typeface="Rambla"/>
                <a:sym typeface="Rambla"/>
              </a:rPr>
              <a:t>earning for </a:t>
            </a:r>
            <a:r>
              <a:rPr b="1" i="0" lang="en-US" sz="1800" u="none" cap="none" strike="noStrike">
                <a:solidFill>
                  <a:schemeClr val="dk1"/>
                </a:solidFill>
                <a:latin typeface="Rambla"/>
                <a:ea typeface="Rambla"/>
                <a:cs typeface="Rambla"/>
                <a:sym typeface="Rambla"/>
              </a:rPr>
              <a:t>L</a:t>
            </a:r>
            <a:r>
              <a:rPr b="0" i="0" lang="en-US" sz="1800" u="none" cap="none" strike="noStrike">
                <a:solidFill>
                  <a:schemeClr val="dk1"/>
                </a:solidFill>
                <a:latin typeface="Rambla"/>
                <a:ea typeface="Rambla"/>
                <a:cs typeface="Rambla"/>
                <a:sym typeface="Rambla"/>
              </a:rPr>
              <a:t>anguag</a:t>
            </a:r>
            <a:r>
              <a:rPr b="1" i="0" lang="en-US" sz="1800" u="none" cap="none" strike="noStrike">
                <a:solidFill>
                  <a:schemeClr val="dk1"/>
                </a:solidFill>
                <a:latin typeface="Rambla"/>
                <a:ea typeface="Rambla"/>
                <a:cs typeface="Rambla"/>
                <a:sym typeface="Rambla"/>
              </a:rPr>
              <a:t>E</a:t>
            </a:r>
            <a:r>
              <a:rPr b="0" i="0" lang="en-US" sz="1800" u="none" cap="none" strike="noStrike">
                <a:solidFill>
                  <a:schemeClr val="dk1"/>
                </a:solidFill>
                <a:latin typeface="Rambla"/>
                <a:ea typeface="Rambla"/>
                <a:cs typeface="Rambla"/>
                <a:sym typeface="Rambla"/>
              </a:rPr>
              <a:t> </a:t>
            </a:r>
            <a:r>
              <a:rPr b="1" i="0" lang="en-US" sz="1800" u="none" cap="none" strike="noStrike">
                <a:solidFill>
                  <a:schemeClr val="dk1"/>
                </a:solidFill>
                <a:latin typeface="Rambla"/>
                <a:ea typeface="Rambla"/>
                <a:cs typeface="Rambla"/>
                <a:sym typeface="Rambla"/>
              </a:rPr>
              <a:t>T</a:t>
            </a:r>
            <a:r>
              <a:rPr b="0" i="0" lang="en-US" sz="1800" u="none" cap="none" strike="noStrike">
                <a:solidFill>
                  <a:schemeClr val="dk1"/>
                </a:solidFill>
                <a:latin typeface="Rambla"/>
                <a:ea typeface="Rambla"/>
                <a:cs typeface="Rambla"/>
                <a:sym typeface="Rambla"/>
              </a:rPr>
              <a:t>oolkit).</a:t>
            </a:r>
            <a:endParaRPr/>
          </a:p>
          <a:p>
            <a:pPr indent="-101600" lvl="2" marL="859536" marR="0" rtl="0" algn="l">
              <a:spcBef>
                <a:spcPts val="350"/>
              </a:spcBef>
              <a:spcAft>
                <a:spcPts val="1600"/>
              </a:spcAft>
              <a:buClr>
                <a:schemeClr val="accent2"/>
              </a:buClr>
              <a:buSzPts val="2000"/>
              <a:buFont typeface="Noto Sans Symbols"/>
              <a:buNone/>
            </a:pPr>
            <a:r>
              <a:t/>
            </a:r>
            <a:endParaRPr b="0" i="0" sz="2000" u="none" cap="none" strike="noStrike">
              <a:solidFill>
                <a:schemeClr val="dk1"/>
              </a:solidFill>
              <a:latin typeface="Rambla"/>
              <a:ea typeface="Rambla"/>
              <a:cs typeface="Rambla"/>
              <a:sym typeface="Rambla"/>
            </a:endParaRPr>
          </a:p>
        </p:txBody>
      </p:sp>
      <p:sp>
        <p:nvSpPr>
          <p:cNvPr id="116" name="Google Shape;116;p22"/>
          <p:cNvSpPr txBox="1"/>
          <p:nvPr>
            <p:ph type="title"/>
          </p:nvPr>
        </p:nvSpPr>
        <p:spPr>
          <a:xfrm>
            <a:off x="457200" y="274638"/>
            <a:ext cx="8229600" cy="2587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3690"/>
              <a:buFont typeface="Rambla"/>
              <a:buNone/>
            </a:pPr>
            <a:r>
              <a:rPr b="1" i="0" lang="en-US" sz="3690" u="none" cap="none" strike="noStrike">
                <a:solidFill>
                  <a:schemeClr val="dk2"/>
                </a:solidFill>
                <a:latin typeface="Rambla"/>
                <a:ea typeface="Rambla"/>
                <a:cs typeface="Rambla"/>
                <a:sym typeface="Rambla"/>
              </a:rPr>
              <a:t> </a:t>
            </a:r>
            <a:endParaRPr b="1" i="0" sz="3690" u="none" cap="none" strike="noStrike">
              <a:solidFill>
                <a:schemeClr val="dk2"/>
              </a:solidFill>
              <a:latin typeface="Rambla"/>
              <a:ea typeface="Rambla"/>
              <a:cs typeface="Rambla"/>
              <a:sym typeface="Rambl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