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61" r:id="rId3"/>
    <p:sldId id="259" r:id="rId4"/>
    <p:sldId id="260" r:id="rId5"/>
    <p:sldId id="257" r:id="rId6"/>
    <p:sldId id="258" r:id="rId7"/>
    <p:sldId id="263" r:id="rId8"/>
    <p:sldId id="264" r:id="rId9"/>
    <p:sldId id="278" r:id="rId10"/>
    <p:sldId id="279" r:id="rId11"/>
    <p:sldId id="280" r:id="rId12"/>
    <p:sldId id="275" r:id="rId13"/>
    <p:sldId id="276" r:id="rId14"/>
    <p:sldId id="277" r:id="rId15"/>
    <p:sldId id="269" r:id="rId16"/>
    <p:sldId id="270" r:id="rId17"/>
    <p:sldId id="281" r:id="rId18"/>
    <p:sldId id="282" r:id="rId19"/>
    <p:sldId id="283" r:id="rId20"/>
    <p:sldId id="284" r:id="rId21"/>
    <p:sldId id="285" r:id="rId22"/>
    <p:sldId id="286" r:id="rId23"/>
    <p:sldId id="287" r:id="rId24"/>
    <p:sldId id="288" r:id="rId25"/>
    <p:sldId id="271" r:id="rId26"/>
    <p:sldId id="273" r:id="rId27"/>
    <p:sldId id="274" r:id="rId28"/>
    <p:sldId id="27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80" d="100"/>
          <a:sy n="80" d="100"/>
        </p:scale>
        <p:origin x="-1086"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693D57-F085-4988-A02F-836AE4AA8D80}" type="datetimeFigureOut">
              <a:rPr lang="en-US" smtClean="0"/>
              <a:pPr/>
              <a:t>4/30/2015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061D4-CA18-44A9-8FD8-E6962D136FE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69061D4-CA18-44A9-8FD8-E6962D136FE1}" type="slidenum">
              <a:rPr lang="en-IN" smtClean="0"/>
              <a:pPr/>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4/30/2015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4/30/2015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4/30/2015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4/30/2015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4/30/2015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4/30/2015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4/30/2015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4/30/2015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4/30/2015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4/30/2015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4/30/2015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srcRect/>
          <a:stretch>
            <a:fillRect t="-24000" b="-24000"/>
          </a:stretch>
        </a:blip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4/30/2015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t="-24000" b="-24000"/>
          </a:stretch>
        </a:blipFill>
        <a:effectLst/>
      </p:bgPr>
    </p:bg>
    <p:spTree>
      <p:nvGrpSpPr>
        <p:cNvPr id="1" name=""/>
        <p:cNvGrpSpPr/>
        <p:nvPr/>
      </p:nvGrpSpPr>
      <p:grpSpPr>
        <a:xfrm>
          <a:off x="0" y="0"/>
          <a:ext cx="0" cy="0"/>
          <a:chOff x="0" y="0"/>
          <a:chExt cx="0" cy="0"/>
        </a:xfrm>
      </p:grpSpPr>
      <p:sp>
        <p:nvSpPr>
          <p:cNvPr id="3" name="Subtitle 2"/>
          <p:cNvSpPr>
            <a:spLocks noGrp="1"/>
          </p:cNvSpPr>
          <p:nvPr>
            <p:ph idx="1"/>
          </p:nvPr>
        </p:nvSpPr>
        <p:spPr>
          <a:xfrm>
            <a:off x="457200" y="2667000"/>
            <a:ext cx="8229600" cy="3340291"/>
          </a:xfrm>
        </p:spPr>
        <p:txBody>
          <a:bodyPr>
            <a:normAutofit/>
          </a:bodyPr>
          <a:lstStyle/>
          <a:p>
            <a:pPr algn="ctr">
              <a:buNone/>
            </a:pPr>
            <a:endParaRPr lang="en-US" sz="2400" i="1" dirty="0" smtClean="0">
              <a:solidFill>
                <a:schemeClr val="bg2">
                  <a:lumMod val="25000"/>
                </a:schemeClr>
              </a:solidFill>
            </a:endParaRPr>
          </a:p>
          <a:p>
            <a:pPr algn="ctr">
              <a:buNone/>
            </a:pPr>
            <a:r>
              <a:rPr lang="en-US" sz="2200" i="1"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rPr>
              <a:t>Under the guidance of Dr. </a:t>
            </a:r>
            <a:r>
              <a:rPr lang="en-US" sz="2200" i="1" dirty="0" err="1"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rPr>
              <a:t>S.K.Saha</a:t>
            </a:r>
            <a:endParaRPr lang="en-US" sz="2200" i="1"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a:p>
            <a:pPr algn="r">
              <a:buNone/>
            </a:pPr>
            <a:endParaRPr lang="en-US" sz="2400" b="1" dirty="0" smtClean="0">
              <a:solidFill>
                <a:schemeClr val="tx2">
                  <a:lumMod val="50000"/>
                </a:schemeClr>
              </a:solidFill>
            </a:endParaRPr>
          </a:p>
          <a:p>
            <a:pPr>
              <a:buNone/>
            </a:pPr>
            <a:r>
              <a:rPr lang="en-US" sz="2000" dirty="0" smtClean="0">
                <a:solidFill>
                  <a:schemeClr val="accent5">
                    <a:lumMod val="50000"/>
                  </a:schemeClr>
                </a:solidFill>
                <a:latin typeface="+mj-lt"/>
              </a:rPr>
              <a:t>Group No 29, CSE-A</a:t>
            </a:r>
          </a:p>
          <a:p>
            <a:pPr>
              <a:buNone/>
            </a:pPr>
            <a:r>
              <a:rPr lang="en-US" sz="2000" dirty="0" err="1" smtClean="0">
                <a:solidFill>
                  <a:schemeClr val="accent5">
                    <a:lumMod val="50000"/>
                  </a:schemeClr>
                </a:solidFill>
                <a:latin typeface="+mj-lt"/>
              </a:rPr>
              <a:t>Sem</a:t>
            </a:r>
            <a:r>
              <a:rPr lang="en-US" sz="2000" dirty="0" smtClean="0">
                <a:solidFill>
                  <a:schemeClr val="accent5">
                    <a:lumMod val="50000"/>
                  </a:schemeClr>
                </a:solidFill>
                <a:latin typeface="+mj-lt"/>
              </a:rPr>
              <a:t>-VIII, BIT </a:t>
            </a:r>
            <a:r>
              <a:rPr lang="en-US" sz="2000" dirty="0" err="1" smtClean="0">
                <a:solidFill>
                  <a:schemeClr val="accent5">
                    <a:lumMod val="50000"/>
                  </a:schemeClr>
                </a:solidFill>
                <a:latin typeface="+mj-lt"/>
              </a:rPr>
              <a:t>Mesra</a:t>
            </a:r>
            <a:endParaRPr lang="en-US" sz="2000" dirty="0" smtClean="0">
              <a:solidFill>
                <a:schemeClr val="accent5">
                  <a:lumMod val="50000"/>
                </a:schemeClr>
              </a:solidFill>
              <a:latin typeface="+mj-lt"/>
            </a:endParaRPr>
          </a:p>
          <a:p>
            <a:r>
              <a:rPr lang="en-US" sz="2200" dirty="0" err="1" smtClean="0">
                <a:solidFill>
                  <a:schemeClr val="bg2">
                    <a:lumMod val="10000"/>
                  </a:schemeClr>
                </a:solidFill>
                <a:latin typeface="Monotype Corsiva" pitchFamily="66" charset="0"/>
              </a:rPr>
              <a:t>Prem</a:t>
            </a:r>
            <a:r>
              <a:rPr lang="en-US" sz="2200" dirty="0" smtClean="0">
                <a:solidFill>
                  <a:schemeClr val="bg2">
                    <a:lumMod val="10000"/>
                  </a:schemeClr>
                </a:solidFill>
                <a:latin typeface="Monotype Corsiva" pitchFamily="66" charset="0"/>
              </a:rPr>
              <a:t> </a:t>
            </a:r>
            <a:r>
              <a:rPr lang="en-US" sz="2200" dirty="0" err="1" smtClean="0">
                <a:solidFill>
                  <a:schemeClr val="bg2">
                    <a:lumMod val="10000"/>
                  </a:schemeClr>
                </a:solidFill>
                <a:latin typeface="Monotype Corsiva" pitchFamily="66" charset="0"/>
              </a:rPr>
              <a:t>Kamal</a:t>
            </a:r>
            <a:r>
              <a:rPr lang="en-US" sz="2200" dirty="0" smtClean="0">
                <a:solidFill>
                  <a:schemeClr val="bg2">
                    <a:lumMod val="10000"/>
                  </a:schemeClr>
                </a:solidFill>
                <a:latin typeface="Monotype Corsiva" pitchFamily="66" charset="0"/>
              </a:rPr>
              <a:t> : BE/1130/2011</a:t>
            </a:r>
          </a:p>
          <a:p>
            <a:r>
              <a:rPr lang="en-US" sz="2200" dirty="0" err="1" smtClean="0">
                <a:solidFill>
                  <a:schemeClr val="bg2">
                    <a:lumMod val="10000"/>
                  </a:schemeClr>
                </a:solidFill>
                <a:latin typeface="Monotype Corsiva" pitchFamily="66" charset="0"/>
              </a:rPr>
              <a:t>Saurabh</a:t>
            </a:r>
            <a:r>
              <a:rPr lang="en-US" sz="2200" dirty="0" smtClean="0">
                <a:solidFill>
                  <a:schemeClr val="bg2">
                    <a:lumMod val="10000"/>
                  </a:schemeClr>
                </a:solidFill>
                <a:latin typeface="Monotype Corsiva" pitchFamily="66" charset="0"/>
              </a:rPr>
              <a:t> </a:t>
            </a:r>
            <a:r>
              <a:rPr lang="en-US" sz="2200" dirty="0" err="1" smtClean="0">
                <a:solidFill>
                  <a:schemeClr val="bg2">
                    <a:lumMod val="10000"/>
                  </a:schemeClr>
                </a:solidFill>
                <a:latin typeface="Monotype Corsiva" pitchFamily="66" charset="0"/>
              </a:rPr>
              <a:t>Garg</a:t>
            </a:r>
            <a:r>
              <a:rPr lang="en-US" sz="2200" dirty="0" smtClean="0">
                <a:solidFill>
                  <a:schemeClr val="bg2">
                    <a:lumMod val="10000"/>
                  </a:schemeClr>
                </a:solidFill>
                <a:latin typeface="Monotype Corsiva" pitchFamily="66" charset="0"/>
              </a:rPr>
              <a:t> : BE/1146/2011</a:t>
            </a:r>
          </a:p>
          <a:p>
            <a:r>
              <a:rPr lang="en-US" sz="2200" dirty="0" err="1" smtClean="0">
                <a:solidFill>
                  <a:schemeClr val="bg2">
                    <a:lumMod val="10000"/>
                  </a:schemeClr>
                </a:solidFill>
                <a:latin typeface="Monotype Corsiva" pitchFamily="66" charset="0"/>
              </a:rPr>
              <a:t>Rahul</a:t>
            </a:r>
            <a:r>
              <a:rPr lang="en-US" sz="2200" dirty="0" smtClean="0">
                <a:solidFill>
                  <a:schemeClr val="bg2">
                    <a:lumMod val="10000"/>
                  </a:schemeClr>
                </a:solidFill>
                <a:latin typeface="Monotype Corsiva" pitchFamily="66" charset="0"/>
              </a:rPr>
              <a:t> </a:t>
            </a:r>
            <a:r>
              <a:rPr lang="en-US" sz="2200" dirty="0" err="1" smtClean="0">
                <a:solidFill>
                  <a:schemeClr val="bg2">
                    <a:lumMod val="10000"/>
                  </a:schemeClr>
                </a:solidFill>
                <a:latin typeface="Monotype Corsiva" pitchFamily="66" charset="0"/>
              </a:rPr>
              <a:t>Nori</a:t>
            </a:r>
            <a:r>
              <a:rPr lang="en-US" sz="2200" dirty="0" smtClean="0">
                <a:solidFill>
                  <a:schemeClr val="bg2">
                    <a:lumMod val="10000"/>
                  </a:schemeClr>
                </a:solidFill>
                <a:latin typeface="Monotype Corsiva" pitchFamily="66" charset="0"/>
              </a:rPr>
              <a:t> : BE/1159/2011</a:t>
            </a:r>
          </a:p>
        </p:txBody>
      </p:sp>
      <p:sp>
        <p:nvSpPr>
          <p:cNvPr id="2" name="Title 1"/>
          <p:cNvSpPr>
            <a:spLocks noGrp="1"/>
          </p:cNvSpPr>
          <p:nvPr>
            <p:ph type="title"/>
          </p:nvPr>
        </p:nvSpPr>
        <p:spPr>
          <a:xfrm>
            <a:off x="457200" y="685800"/>
            <a:ext cx="8229600" cy="1828800"/>
          </a:xfrm>
          <a:ln>
            <a:solidFill>
              <a:schemeClr val="accent1">
                <a:lumMod val="50000"/>
              </a:schemeClr>
            </a:solidFill>
            <a:prstDash val="dashDot"/>
          </a:ln>
          <a:effectLst>
            <a:softEdge rad="12700"/>
          </a:effectLst>
        </p:spPr>
        <p:style>
          <a:lnRef idx="2">
            <a:schemeClr val="accent1"/>
          </a:lnRef>
          <a:fillRef idx="1">
            <a:schemeClr val="lt1"/>
          </a:fillRef>
          <a:effectRef idx="0">
            <a:schemeClr val="accent1"/>
          </a:effectRef>
          <a:fontRef idx="minor">
            <a:schemeClr val="dk1"/>
          </a:fontRef>
        </p:style>
        <p:txBody>
          <a:bodyPr>
            <a:noAutofit/>
          </a:bodyPr>
          <a:lstStyle/>
          <a:p>
            <a:pPr algn="ctr"/>
            <a:r>
              <a:rPr lang="en-US" sz="3200" dirty="0" smtClean="0">
                <a:ln>
                  <a:solidFill>
                    <a:schemeClr val="bg2">
                      <a:lumMod val="25000"/>
                    </a:schemeClr>
                  </a:solidFill>
                </a:ln>
                <a:solidFill>
                  <a:schemeClr val="bg2">
                    <a:lumMod val="10000"/>
                  </a:schemeClr>
                </a:solidFill>
                <a:effectLst>
                  <a:outerShdw blurRad="165100" dist="292100" dir="10440000" sx="103000" sy="103000" kx="1300200" algn="ctr" rotWithShape="0">
                    <a:prstClr val="black">
                      <a:alpha val="37000"/>
                    </a:prstClr>
                  </a:outerShdw>
                </a:effectLst>
              </a:rPr>
              <a:t>Medical Blogs Summarization– </a:t>
            </a:r>
            <a:br>
              <a:rPr lang="en-US" sz="3200" dirty="0" smtClean="0">
                <a:ln>
                  <a:solidFill>
                    <a:schemeClr val="bg2">
                      <a:lumMod val="25000"/>
                    </a:schemeClr>
                  </a:solidFill>
                </a:ln>
                <a:solidFill>
                  <a:schemeClr val="bg2">
                    <a:lumMod val="10000"/>
                  </a:schemeClr>
                </a:solidFill>
                <a:effectLst>
                  <a:outerShdw blurRad="165100" dist="292100" dir="10440000" sx="103000" sy="103000" kx="1300200" algn="ctr" rotWithShape="0">
                    <a:prstClr val="black">
                      <a:alpha val="37000"/>
                    </a:prstClr>
                  </a:outerShdw>
                </a:effectLst>
              </a:rPr>
            </a:br>
            <a:r>
              <a:rPr lang="en-US" sz="2600" b="0" dirty="0" smtClean="0">
                <a:ln>
                  <a:solidFill>
                    <a:schemeClr val="bg2">
                      <a:lumMod val="25000"/>
                    </a:schemeClr>
                  </a:solidFill>
                </a:ln>
                <a:solidFill>
                  <a:schemeClr val="bg2">
                    <a:lumMod val="10000"/>
                  </a:schemeClr>
                </a:solidFill>
                <a:effectLst>
                  <a:outerShdw blurRad="165100" dist="292100" dir="10440000" sx="103000" sy="103000" kx="1300200" algn="ctr" rotWithShape="0">
                    <a:prstClr val="black">
                      <a:alpha val="37000"/>
                    </a:prstClr>
                  </a:outerShdw>
                </a:effectLst>
              </a:rPr>
              <a:t>A probe on the performance of multiple techniques that can be employed for the purpose</a:t>
            </a:r>
            <a:endParaRPr lang="en-US" sz="2600" b="0" dirty="0">
              <a:ln>
                <a:solidFill>
                  <a:schemeClr val="bg2">
                    <a:lumMod val="25000"/>
                  </a:schemeClr>
                </a:solidFill>
              </a:ln>
              <a:solidFill>
                <a:schemeClr val="bg2">
                  <a:lumMod val="10000"/>
                </a:schemeClr>
              </a:solidFill>
              <a:effectLst>
                <a:outerShdw blurRad="165100" dist="292100" dir="10440000" sx="103000" sy="103000" kx="1300200" algn="ctr" rotWithShape="0">
                  <a:prstClr val="black">
                    <a:alpha val="37000"/>
                  </a:prstClr>
                </a:outerShdw>
              </a:effectLst>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r>
              <a:rPr lang="en-US" sz="1800" dirty="0" smtClean="0">
                <a:effectLst>
                  <a:glow rad="63500">
                    <a:schemeClr val="accent1">
                      <a:satMod val="175000"/>
                      <a:alpha val="40000"/>
                    </a:schemeClr>
                  </a:glow>
                </a:effectLst>
              </a:rPr>
              <a:t>List of symptoms</a:t>
            </a:r>
          </a:p>
          <a:p>
            <a:pPr lvl="2"/>
            <a:r>
              <a:rPr lang="en-US" sz="1800" dirty="0" smtClean="0">
                <a:solidFill>
                  <a:schemeClr val="accent4">
                    <a:lumMod val="75000"/>
                  </a:schemeClr>
                </a:solidFill>
              </a:rPr>
              <a:t>Websites used to scrape data from:</a:t>
            </a:r>
          </a:p>
          <a:p>
            <a:pPr lvl="3">
              <a:buFont typeface="Wingdings" pitchFamily="2" charset="2"/>
              <a:buChar char="Ø"/>
            </a:pPr>
            <a:r>
              <a:rPr lang="en-US" sz="1800" u="sng" dirty="0" smtClean="0">
                <a:solidFill>
                  <a:schemeClr val="accent1">
                    <a:lumMod val="50000"/>
                  </a:schemeClr>
                </a:solidFill>
                <a:effectLst>
                  <a:reflection blurRad="6350" stA="60000" endA="900" endPos="58000" dir="5400000" sy="-100000" algn="bl" rotWithShape="0"/>
                </a:effectLst>
              </a:rPr>
              <a:t>http://www.medicinenet.com/</a:t>
            </a:r>
          </a:p>
          <a:p>
            <a:pPr lvl="3">
              <a:buFont typeface="Wingdings" pitchFamily="2" charset="2"/>
              <a:buChar char="Ø"/>
            </a:pPr>
            <a:r>
              <a:rPr lang="en-US" sz="1800" u="sng" dirty="0" smtClean="0">
                <a:solidFill>
                  <a:schemeClr val="accent1">
                    <a:lumMod val="50000"/>
                  </a:schemeClr>
                </a:solidFill>
                <a:effectLst>
                  <a:reflection blurRad="6350" stA="60000" endA="900" endPos="58000" dir="5400000" sy="-100000" algn="bl" rotWithShape="0"/>
                </a:effectLst>
              </a:rPr>
              <a:t>http://symptomchecker.webmd.com</a:t>
            </a:r>
          </a:p>
          <a:p>
            <a:pPr lvl="1"/>
            <a:endParaRPr lang="en-US" sz="2000" dirty="0" smtClean="0">
              <a:solidFill>
                <a:schemeClr val="bg2">
                  <a:lumMod val="25000"/>
                </a:schemeClr>
              </a:solidFill>
            </a:endParaRPr>
          </a:p>
          <a:p>
            <a:pPr lvl="2"/>
            <a:r>
              <a:rPr lang="en-US" sz="1800" dirty="0" smtClean="0">
                <a:solidFill>
                  <a:schemeClr val="accent4">
                    <a:lumMod val="75000"/>
                  </a:schemeClr>
                </a:solidFill>
              </a:rPr>
              <a:t>Tech Used : Python 2.7, </a:t>
            </a:r>
            <a:r>
              <a:rPr lang="en-US" sz="1800" dirty="0" err="1" smtClean="0">
                <a:solidFill>
                  <a:schemeClr val="accent4">
                    <a:lumMod val="75000"/>
                  </a:schemeClr>
                </a:solidFill>
              </a:rPr>
              <a:t>urllib</a:t>
            </a:r>
            <a:r>
              <a:rPr lang="en-US" sz="1800" dirty="0" smtClean="0">
                <a:solidFill>
                  <a:schemeClr val="accent4">
                    <a:lumMod val="75000"/>
                  </a:schemeClr>
                </a:solidFill>
              </a:rPr>
              <a:t>, urllib2, bs4</a:t>
            </a:r>
          </a:p>
          <a:p>
            <a:pPr lvl="1"/>
            <a:endParaRPr lang="en-US" sz="2000" dirty="0" smtClean="0">
              <a:solidFill>
                <a:schemeClr val="accent4">
                  <a:lumMod val="75000"/>
                </a:schemeClr>
              </a:solidFill>
            </a:endParaRPr>
          </a:p>
          <a:p>
            <a:pPr lvl="2"/>
            <a:r>
              <a:rPr lang="en-US" sz="1800" dirty="0" smtClean="0">
                <a:solidFill>
                  <a:schemeClr val="accent4">
                    <a:lumMod val="75000"/>
                  </a:schemeClr>
                </a:solidFill>
              </a:rPr>
              <a:t>Algorithm Used:</a:t>
            </a:r>
          </a:p>
          <a:p>
            <a:pPr lvl="3">
              <a:buFont typeface="Wingdings" pitchFamily="2" charset="2"/>
              <a:buChar char="Ø"/>
            </a:pPr>
            <a:r>
              <a:rPr lang="en-US" sz="1800" dirty="0" smtClean="0">
                <a:solidFill>
                  <a:schemeClr val="accent4">
                    <a:lumMod val="75000"/>
                  </a:schemeClr>
                </a:solidFill>
              </a:rPr>
              <a:t>Finding out the pattern in the page source of the websites and deriving the contents by separating the tags.</a:t>
            </a:r>
          </a:p>
          <a:p>
            <a:pPr lvl="1"/>
            <a:endParaRPr lang="en-US" sz="2200" dirty="0" smtClean="0">
              <a:solidFill>
                <a:schemeClr val="bg2">
                  <a:lumMod val="25000"/>
                </a:schemeClr>
              </a:solidFill>
            </a:endParaRPr>
          </a:p>
        </p:txBody>
      </p:sp>
      <p:sp>
        <p:nvSpPr>
          <p:cNvPr id="3" name="Title 2"/>
          <p:cNvSpPr>
            <a:spLocks noGrp="1"/>
          </p:cNvSpPr>
          <p:nvPr>
            <p:ph type="title"/>
          </p:nvPr>
        </p:nvSpPr>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r>
              <a:rPr lang="en-US" sz="2000" dirty="0" smtClean="0">
                <a:effectLst>
                  <a:glow rad="63500">
                    <a:schemeClr val="accent1">
                      <a:satMod val="175000"/>
                      <a:alpha val="40000"/>
                    </a:schemeClr>
                  </a:glow>
                </a:effectLst>
              </a:rPr>
              <a:t>Sample Data</a:t>
            </a:r>
          </a:p>
          <a:p>
            <a:pPr lvl="2"/>
            <a:r>
              <a:rPr lang="en-US" sz="1800" dirty="0" smtClean="0">
                <a:solidFill>
                  <a:schemeClr val="accent4">
                    <a:lumMod val="75000"/>
                  </a:schemeClr>
                </a:solidFill>
              </a:rPr>
              <a:t>Data Extraction from:</a:t>
            </a:r>
          </a:p>
          <a:p>
            <a:pPr lvl="3">
              <a:buFont typeface="Wingdings" pitchFamily="2" charset="2"/>
              <a:buChar char="Ø"/>
            </a:pPr>
            <a:r>
              <a:rPr lang="en-US" sz="1800" u="sng" dirty="0" smtClean="0">
                <a:solidFill>
                  <a:schemeClr val="accent1">
                    <a:lumMod val="50000"/>
                  </a:schemeClr>
                </a:solidFill>
                <a:effectLst>
                  <a:reflection blurRad="6350" stA="60000" endA="900" endPos="58000" dir="5400000" sy="-100000" algn="bl" rotWithShape="0"/>
                </a:effectLst>
              </a:rPr>
              <a:t>https://onlinedoctor.lloydspharmacy.com/</a:t>
            </a:r>
          </a:p>
          <a:p>
            <a:pPr lvl="3">
              <a:buFont typeface="Wingdings" pitchFamily="2" charset="2"/>
              <a:buChar char="Ø"/>
            </a:pPr>
            <a:r>
              <a:rPr lang="en-US" sz="1800" u="sng" dirty="0" smtClean="0">
                <a:solidFill>
                  <a:schemeClr val="accent1">
                    <a:lumMod val="50000"/>
                  </a:schemeClr>
                </a:solidFill>
                <a:effectLst>
                  <a:reflection blurRad="6350" stA="60000" endA="900" endPos="58000" dir="5400000" sy="-100000" algn="bl" rotWithShape="0"/>
                </a:effectLst>
              </a:rPr>
              <a:t>https://www.lloydsonlinedoctor.ie/</a:t>
            </a:r>
          </a:p>
          <a:p>
            <a:pPr lvl="3">
              <a:buFont typeface="Wingdings" pitchFamily="2" charset="2"/>
              <a:buChar char="Ø"/>
            </a:pPr>
            <a:r>
              <a:rPr lang="en-US" sz="1800" u="sng" dirty="0" smtClean="0">
                <a:solidFill>
                  <a:schemeClr val="accent1">
                    <a:lumMod val="50000"/>
                  </a:schemeClr>
                </a:solidFill>
                <a:effectLst>
                  <a:reflection blurRad="6350" stA="60000" endA="900" endPos="58000" dir="5400000" sy="-100000" algn="bl" rotWithShape="0"/>
                </a:effectLst>
              </a:rPr>
              <a:t>http://www.netdoctor.co.uk</a:t>
            </a:r>
            <a:endParaRPr lang="en-US" sz="1800" dirty="0" smtClean="0">
              <a:solidFill>
                <a:schemeClr val="accent1">
                  <a:lumMod val="50000"/>
                </a:schemeClr>
              </a:solidFill>
              <a:effectLst>
                <a:reflection blurRad="6350" stA="60000" endA="900" endPos="58000" dir="5400000" sy="-100000" algn="bl" rotWithShape="0"/>
              </a:effectLst>
            </a:endParaRPr>
          </a:p>
          <a:p>
            <a:pPr lvl="1"/>
            <a:endParaRPr lang="en-US" sz="2000" dirty="0" smtClean="0">
              <a:solidFill>
                <a:schemeClr val="accent4">
                  <a:lumMod val="75000"/>
                </a:schemeClr>
              </a:solidFill>
            </a:endParaRPr>
          </a:p>
          <a:p>
            <a:pPr lvl="2"/>
            <a:r>
              <a:rPr lang="en-US" sz="1800" dirty="0" smtClean="0">
                <a:solidFill>
                  <a:schemeClr val="accent4">
                    <a:lumMod val="75000"/>
                  </a:schemeClr>
                </a:solidFill>
              </a:rPr>
              <a:t>Tech in Use : Python</a:t>
            </a:r>
          </a:p>
          <a:p>
            <a:pPr lvl="1"/>
            <a:endParaRPr lang="en-US" sz="2000" dirty="0" smtClean="0">
              <a:solidFill>
                <a:schemeClr val="accent4">
                  <a:lumMod val="75000"/>
                </a:schemeClr>
              </a:solidFill>
            </a:endParaRPr>
          </a:p>
          <a:p>
            <a:pPr lvl="2"/>
            <a:r>
              <a:rPr lang="en-US" sz="1800" dirty="0" smtClean="0">
                <a:solidFill>
                  <a:schemeClr val="accent4">
                    <a:lumMod val="75000"/>
                  </a:schemeClr>
                </a:solidFill>
              </a:rPr>
              <a:t>Algorithm to follow:</a:t>
            </a:r>
          </a:p>
          <a:p>
            <a:pPr lvl="3">
              <a:buFont typeface="Wingdings" pitchFamily="2" charset="2"/>
              <a:buChar char="Ø"/>
            </a:pPr>
            <a:r>
              <a:rPr lang="en-US" sz="1800" dirty="0" smtClean="0">
                <a:solidFill>
                  <a:schemeClr val="accent4">
                    <a:lumMod val="75000"/>
                  </a:schemeClr>
                </a:solidFill>
              </a:rPr>
              <a:t>Make the http request to access the website contents</a:t>
            </a:r>
          </a:p>
          <a:p>
            <a:pPr lvl="3">
              <a:buFont typeface="Wingdings" pitchFamily="2" charset="2"/>
              <a:buChar char="Ø"/>
            </a:pPr>
            <a:r>
              <a:rPr lang="en-US" sz="1800" dirty="0" smtClean="0">
                <a:solidFill>
                  <a:schemeClr val="accent4">
                    <a:lumMod val="75000"/>
                  </a:schemeClr>
                </a:solidFill>
              </a:rPr>
              <a:t>Fetch the data from the blogs page</a:t>
            </a:r>
          </a:p>
          <a:p>
            <a:pPr lvl="3">
              <a:buFont typeface="Wingdings" pitchFamily="2" charset="2"/>
              <a:buChar char="Ø"/>
            </a:pPr>
            <a:r>
              <a:rPr lang="en-US" sz="1800" dirty="0" smtClean="0">
                <a:solidFill>
                  <a:schemeClr val="accent4">
                    <a:lumMod val="75000"/>
                  </a:schemeClr>
                </a:solidFill>
              </a:rPr>
              <a:t>Based on the ID of the blogs and pattern of the data, extract the new blog data</a:t>
            </a:r>
          </a:p>
        </p:txBody>
      </p:sp>
      <p:sp>
        <p:nvSpPr>
          <p:cNvPr id="3" name="Title 2"/>
          <p:cNvSpPr>
            <a:spLocks noGrp="1"/>
          </p:cNvSpPr>
          <p:nvPr>
            <p:ph type="title"/>
          </p:nvPr>
        </p:nvSpPr>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normAutofit lnSpcReduction="10000"/>
          </a:bodyPr>
          <a:lstStyle/>
          <a:p>
            <a:r>
              <a:rPr lang="en-US" sz="2200" b="1" dirty="0" smtClean="0">
                <a:solidFill>
                  <a:schemeClr val="bg2">
                    <a:lumMod val="10000"/>
                  </a:schemeClr>
                </a:solidFill>
              </a:rPr>
              <a:t>Step 1: Cleaning of Input</a:t>
            </a:r>
            <a:endParaRPr lang="en-US" sz="2200" dirty="0" smtClean="0"/>
          </a:p>
          <a:p>
            <a:pPr lvl="1"/>
            <a:endParaRPr lang="en-US" sz="2000" dirty="0" smtClean="0"/>
          </a:p>
          <a:p>
            <a:pPr lvl="1"/>
            <a:r>
              <a:rPr lang="en-US" sz="2000" dirty="0" smtClean="0"/>
              <a:t>Removing the erratic words and replacing them with the most suitable word in context. </a:t>
            </a:r>
            <a:br>
              <a:rPr lang="en-US" sz="2000" dirty="0" smtClean="0"/>
            </a:br>
            <a:endParaRPr lang="en-US" sz="2000" dirty="0" smtClean="0"/>
          </a:p>
          <a:p>
            <a:pPr lvl="1"/>
            <a:r>
              <a:rPr lang="en-US" sz="2000" dirty="0" smtClean="0"/>
              <a:t>Statistical based approach to find the most suitable word for replacement.</a:t>
            </a:r>
          </a:p>
          <a:p>
            <a:pPr lvl="1"/>
            <a:endParaRPr lang="en-US" sz="2000" dirty="0" smtClean="0"/>
          </a:p>
          <a:p>
            <a:pPr lvl="1"/>
            <a:r>
              <a:rPr lang="en-US" sz="2000" dirty="0" smtClean="0"/>
              <a:t>Initially an online dictionary was scraped to extract out all the </a:t>
            </a:r>
            <a:r>
              <a:rPr lang="en-US" sz="2000" dirty="0" smtClean="0">
                <a:effectLst>
                  <a:glow rad="63500">
                    <a:schemeClr val="accent1">
                      <a:satMod val="175000"/>
                      <a:alpha val="40000"/>
                    </a:schemeClr>
                  </a:glow>
                </a:effectLst>
              </a:rPr>
              <a:t>common words</a:t>
            </a:r>
            <a:r>
              <a:rPr lang="en-US" sz="2000" dirty="0" smtClean="0"/>
              <a:t>. Then an online doctor website was scraped to find out the </a:t>
            </a:r>
            <a:r>
              <a:rPr lang="en-US" sz="2000" dirty="0" smtClean="0">
                <a:effectLst>
                  <a:glow rad="63500">
                    <a:schemeClr val="accent1">
                      <a:satMod val="175000"/>
                      <a:alpha val="40000"/>
                    </a:schemeClr>
                  </a:glow>
                </a:effectLst>
              </a:rPr>
              <a:t>symptoms</a:t>
            </a:r>
            <a:r>
              <a:rPr lang="en-US" sz="2000" dirty="0" smtClean="0"/>
              <a:t> and finally a suitable dictionary was created by </a:t>
            </a:r>
            <a:r>
              <a:rPr lang="en-US" sz="2000" dirty="0" smtClean="0">
                <a:effectLst>
                  <a:glow rad="63500">
                    <a:schemeClr val="accent1">
                      <a:satMod val="175000"/>
                      <a:alpha val="40000"/>
                    </a:schemeClr>
                  </a:glow>
                </a:effectLst>
              </a:rPr>
              <a:t>merging them</a:t>
            </a:r>
            <a:r>
              <a:rPr lang="en-US" sz="2000" dirty="0" smtClean="0"/>
              <a:t>, that consisted of </a:t>
            </a:r>
            <a:r>
              <a:rPr lang="en-US" sz="2000" dirty="0" smtClean="0">
                <a:effectLst>
                  <a:glow rad="228600">
                    <a:schemeClr val="accent5">
                      <a:satMod val="175000"/>
                      <a:alpha val="40000"/>
                    </a:schemeClr>
                  </a:glow>
                </a:effectLst>
              </a:rPr>
              <a:t>69903</a:t>
            </a:r>
            <a:r>
              <a:rPr lang="en-US" sz="2000" dirty="0" smtClean="0"/>
              <a:t> most common and disease-related words.</a:t>
            </a:r>
          </a:p>
          <a:p>
            <a:pPr lvl="1"/>
            <a:endParaRPr lang="en-US" sz="2000" dirty="0" smtClean="0"/>
          </a:p>
          <a:p>
            <a:pPr lvl="1"/>
            <a:r>
              <a:rPr lang="en-US" sz="2000" dirty="0" smtClean="0"/>
              <a:t>Tech Used : Python</a:t>
            </a:r>
          </a:p>
        </p:txBody>
      </p:sp>
      <p:sp>
        <p:nvSpPr>
          <p:cNvPr id="3" name="Title 2"/>
          <p:cNvSpPr>
            <a:spLocks noGrp="1"/>
          </p:cNvSpPr>
          <p:nvPr>
            <p:ph type="title"/>
          </p:nvPr>
        </p:nvSpPr>
        <p:spPr>
          <a:xfrm>
            <a:off x="457200" y="274638"/>
            <a:ext cx="8229600" cy="792162"/>
          </a:xfrm>
        </p:spPr>
        <p:txBody>
          <a:bodyPr>
            <a:normAutofit/>
          </a:bodyPr>
          <a:lstStyle/>
          <a:p>
            <a:r>
              <a:rPr lang="en-US" sz="3200" dirty="0" smtClean="0">
                <a:solidFill>
                  <a:schemeClr val="bg2">
                    <a:lumMod val="10000"/>
                  </a:schemeClr>
                </a:solidFill>
              </a:rPr>
              <a:t> </a:t>
            </a:r>
            <a:endParaRPr lang="en-US" sz="3200"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normAutofit fontScale="92500"/>
          </a:bodyPr>
          <a:lstStyle/>
          <a:p>
            <a:pPr lvl="1"/>
            <a:r>
              <a:rPr lang="en-US" sz="2200" u="sng" dirty="0" smtClean="0"/>
              <a:t>Algorithm Used:</a:t>
            </a:r>
          </a:p>
          <a:p>
            <a:pPr lvl="2"/>
            <a:endParaRPr lang="en-US" dirty="0" smtClean="0"/>
          </a:p>
          <a:p>
            <a:pPr lvl="2"/>
            <a:r>
              <a:rPr lang="en-US" sz="2000" dirty="0" smtClean="0"/>
              <a:t>If the word is present in the dictionary, directly return the word.</a:t>
            </a:r>
          </a:p>
          <a:p>
            <a:pPr lvl="2"/>
            <a:endParaRPr lang="en-US" sz="2000" dirty="0" smtClean="0"/>
          </a:p>
          <a:p>
            <a:pPr lvl="2"/>
            <a:r>
              <a:rPr lang="en-US" sz="2000" dirty="0" smtClean="0"/>
              <a:t>If it is not, then choose the one that requires the least number of changes to form the possible word. The changes include:  </a:t>
            </a:r>
            <a:r>
              <a:rPr lang="en-US" sz="2000" dirty="0" smtClean="0">
                <a:effectLst>
                  <a:glow rad="63500">
                    <a:schemeClr val="accent1">
                      <a:satMod val="175000"/>
                      <a:alpha val="40000"/>
                    </a:schemeClr>
                  </a:glow>
                </a:effectLst>
              </a:rPr>
              <a:t>insertion</a:t>
            </a:r>
            <a:r>
              <a:rPr lang="en-US" sz="2000" dirty="0" smtClean="0"/>
              <a:t> / </a:t>
            </a:r>
            <a:r>
              <a:rPr lang="en-US" sz="2000" dirty="0" smtClean="0">
                <a:effectLst>
                  <a:glow rad="63500">
                    <a:schemeClr val="accent1">
                      <a:satMod val="175000"/>
                      <a:alpha val="40000"/>
                    </a:schemeClr>
                  </a:glow>
                </a:effectLst>
              </a:rPr>
              <a:t>deletion</a:t>
            </a:r>
            <a:r>
              <a:rPr lang="en-US" sz="2000" dirty="0" smtClean="0"/>
              <a:t> / </a:t>
            </a:r>
            <a:r>
              <a:rPr lang="en-US" sz="2000" dirty="0" smtClean="0">
                <a:effectLst>
                  <a:glow rad="63500">
                    <a:schemeClr val="accent1">
                      <a:satMod val="175000"/>
                      <a:alpha val="40000"/>
                    </a:schemeClr>
                  </a:glow>
                </a:effectLst>
              </a:rPr>
              <a:t>replacement</a:t>
            </a:r>
            <a:r>
              <a:rPr lang="en-US" sz="2000" dirty="0" smtClean="0"/>
              <a:t> / </a:t>
            </a:r>
            <a:r>
              <a:rPr lang="en-US" sz="2000" dirty="0" smtClean="0">
                <a:effectLst>
                  <a:glow rad="63500">
                    <a:schemeClr val="accent1">
                      <a:satMod val="175000"/>
                      <a:alpha val="40000"/>
                    </a:schemeClr>
                  </a:glow>
                </a:effectLst>
              </a:rPr>
              <a:t>transposition</a:t>
            </a:r>
            <a:r>
              <a:rPr lang="en-US" sz="2000" dirty="0" smtClean="0"/>
              <a:t> of characters and splitting of word, all given equal weights.</a:t>
            </a:r>
          </a:p>
          <a:p>
            <a:pPr lvl="2"/>
            <a:endParaRPr lang="en-US" sz="2000" dirty="0" smtClean="0"/>
          </a:p>
          <a:p>
            <a:pPr lvl="2"/>
            <a:r>
              <a:rPr lang="en-US" sz="2000" dirty="0" smtClean="0">
                <a:effectLst>
                  <a:glow rad="63500">
                    <a:schemeClr val="accent5">
                      <a:satMod val="175000"/>
                      <a:alpha val="40000"/>
                    </a:schemeClr>
                  </a:glow>
                </a:effectLst>
              </a:rPr>
              <a:t>Modification tried</a:t>
            </a:r>
            <a:r>
              <a:rPr lang="en-US" sz="2000" dirty="0" smtClean="0"/>
              <a:t>: In case of ambiguity / senseless words, the terms that are medically more suitable are printed, using the similar approach with a medical dictionary. </a:t>
            </a:r>
          </a:p>
          <a:p>
            <a:pPr lvl="3">
              <a:buFont typeface="Wingdings" pitchFamily="2" charset="2"/>
              <a:buChar char="Ø"/>
            </a:pPr>
            <a:r>
              <a:rPr lang="en-US" sz="1800" dirty="0" smtClean="0">
                <a:solidFill>
                  <a:schemeClr val="accent1">
                    <a:lumMod val="50000"/>
                  </a:schemeClr>
                </a:solidFill>
              </a:rPr>
              <a:t>But the throughput of this addition was not good enough to compensate the efforts required for it and , so we rejected the idea.</a:t>
            </a:r>
          </a:p>
        </p:txBody>
      </p:sp>
      <p:sp>
        <p:nvSpPr>
          <p:cNvPr id="3" name="Title 2"/>
          <p:cNvSpPr>
            <a:spLocks noGrp="1"/>
          </p:cNvSpPr>
          <p:nvPr>
            <p:ph type="title"/>
          </p:nvPr>
        </p:nvSpPr>
        <p:spPr>
          <a:xfrm>
            <a:off x="457200" y="274638"/>
            <a:ext cx="8229600" cy="258762"/>
          </a:xfrm>
        </p:spPr>
        <p:txBody>
          <a:bodyPr>
            <a:normAutofit fontScale="90000"/>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normAutofit/>
          </a:bodyPr>
          <a:lstStyle/>
          <a:p>
            <a:r>
              <a:rPr lang="en-US" sz="2200" b="1" dirty="0" smtClean="0"/>
              <a:t>Step 2: Extraction of symptoms</a:t>
            </a:r>
            <a:r>
              <a:rPr lang="en-US" dirty="0" smtClean="0"/>
              <a:t/>
            </a:r>
            <a:br>
              <a:rPr lang="en-US" dirty="0" smtClean="0"/>
            </a:br>
            <a:endParaRPr lang="en-US" dirty="0" smtClean="0"/>
          </a:p>
          <a:p>
            <a:pPr lvl="1"/>
            <a:r>
              <a:rPr lang="en-US" sz="2000" dirty="0" smtClean="0"/>
              <a:t>We employed 3 different algorithms for the extraction of symptoms from the data extracted from the blogs:</a:t>
            </a:r>
          </a:p>
          <a:p>
            <a:pPr lvl="2"/>
            <a:endParaRPr lang="en-US" sz="1800" dirty="0" smtClean="0">
              <a:effectLst>
                <a:glow rad="63500">
                  <a:schemeClr val="accent1">
                    <a:satMod val="175000"/>
                    <a:alpha val="40000"/>
                  </a:schemeClr>
                </a:glow>
              </a:effectLst>
            </a:endParaRPr>
          </a:p>
          <a:p>
            <a:pPr lvl="2"/>
            <a:r>
              <a:rPr lang="en-US" sz="1800" dirty="0" smtClean="0">
                <a:effectLst>
                  <a:glow rad="63500">
                    <a:schemeClr val="accent1">
                      <a:satMod val="175000"/>
                      <a:alpha val="40000"/>
                    </a:schemeClr>
                  </a:glow>
                </a:effectLst>
              </a:rPr>
              <a:t>Data dictionary based approach</a:t>
            </a:r>
            <a:r>
              <a:rPr lang="en-US" sz="1800" dirty="0" smtClean="0"/>
              <a:t>: Relies on the dictionary and the fault tolerance parameter in comparison of the words in the passage to that in the dictionary.</a:t>
            </a:r>
          </a:p>
          <a:p>
            <a:pPr lvl="2"/>
            <a:endParaRPr lang="en-US" sz="1800" dirty="0" smtClean="0">
              <a:effectLst>
                <a:glow rad="63500">
                  <a:schemeClr val="accent1">
                    <a:satMod val="175000"/>
                    <a:alpha val="40000"/>
                  </a:schemeClr>
                </a:glow>
              </a:effectLst>
            </a:endParaRPr>
          </a:p>
          <a:p>
            <a:pPr lvl="2"/>
            <a:r>
              <a:rPr lang="en-US" sz="1800" dirty="0" smtClean="0">
                <a:effectLst>
                  <a:glow rad="63500">
                    <a:schemeClr val="accent1">
                      <a:satMod val="175000"/>
                      <a:alpha val="40000"/>
                    </a:schemeClr>
                  </a:glow>
                </a:effectLst>
              </a:rPr>
              <a:t>Rules based approach</a:t>
            </a:r>
            <a:r>
              <a:rPr lang="en-US" sz="1800" dirty="0" smtClean="0"/>
              <a:t>: Depends on the rules that have been developed based on the patterns that occur in general in the passages.</a:t>
            </a:r>
          </a:p>
          <a:p>
            <a:pPr lvl="2"/>
            <a:endParaRPr lang="en-US" sz="1800" dirty="0" smtClean="0">
              <a:effectLst>
                <a:glow rad="63500">
                  <a:schemeClr val="accent1">
                    <a:satMod val="175000"/>
                    <a:alpha val="40000"/>
                  </a:schemeClr>
                </a:glow>
              </a:effectLst>
            </a:endParaRPr>
          </a:p>
          <a:p>
            <a:pPr lvl="2"/>
            <a:r>
              <a:rPr lang="en-US" sz="1800" dirty="0" smtClean="0">
                <a:effectLst>
                  <a:glow rad="63500">
                    <a:schemeClr val="accent1">
                      <a:satMod val="175000"/>
                      <a:alpha val="40000"/>
                    </a:schemeClr>
                  </a:glow>
                </a:effectLst>
              </a:rPr>
              <a:t>Learning based approach</a:t>
            </a:r>
            <a:r>
              <a:rPr lang="en-US" sz="1800" dirty="0" smtClean="0"/>
              <a:t>: This approach is based on sequence algorithms including the HMM and linear chain CRFs, used by MALLET (</a:t>
            </a:r>
            <a:r>
              <a:rPr lang="en-IN" sz="1800" b="1" dirty="0" err="1" smtClean="0"/>
              <a:t>MA</a:t>
            </a:r>
            <a:r>
              <a:rPr lang="en-IN" sz="1800" dirty="0" err="1" smtClean="0"/>
              <a:t>chine</a:t>
            </a:r>
            <a:r>
              <a:rPr lang="en-IN" sz="1800" dirty="0" smtClean="0"/>
              <a:t> </a:t>
            </a:r>
            <a:r>
              <a:rPr lang="en-IN" sz="1800" b="1" dirty="0" smtClean="0"/>
              <a:t>L</a:t>
            </a:r>
            <a:r>
              <a:rPr lang="en-IN" sz="1800" dirty="0" smtClean="0"/>
              <a:t>earning for </a:t>
            </a:r>
            <a:r>
              <a:rPr lang="en-IN" sz="1800" b="1" dirty="0" err="1" smtClean="0"/>
              <a:t>L</a:t>
            </a:r>
            <a:r>
              <a:rPr lang="en-IN" sz="1800" dirty="0" err="1" smtClean="0"/>
              <a:t>anguag</a:t>
            </a:r>
            <a:r>
              <a:rPr lang="en-IN" sz="1800" b="1" dirty="0" err="1" smtClean="0"/>
              <a:t>E</a:t>
            </a:r>
            <a:r>
              <a:rPr lang="en-IN" sz="1800" dirty="0" smtClean="0"/>
              <a:t> </a:t>
            </a:r>
            <a:r>
              <a:rPr lang="en-IN" sz="1800" b="1" dirty="0" smtClean="0"/>
              <a:t>T</a:t>
            </a:r>
            <a:r>
              <a:rPr lang="en-IN" sz="1800" dirty="0" smtClean="0"/>
              <a:t>oolkit</a:t>
            </a:r>
            <a:r>
              <a:rPr lang="en-US" sz="1800" dirty="0" smtClean="0"/>
              <a:t>).</a:t>
            </a:r>
          </a:p>
          <a:p>
            <a:pPr lvl="2"/>
            <a:endParaRPr lang="en-US" sz="2000" dirty="0" smtClean="0"/>
          </a:p>
        </p:txBody>
      </p:sp>
      <p:sp>
        <p:nvSpPr>
          <p:cNvPr id="3" name="Title 2"/>
          <p:cNvSpPr>
            <a:spLocks noGrp="1"/>
          </p:cNvSpPr>
          <p:nvPr>
            <p:ph type="title"/>
          </p:nvPr>
        </p:nvSpPr>
        <p:spPr>
          <a:xfrm>
            <a:off x="457200" y="274638"/>
            <a:ext cx="8229600" cy="258762"/>
          </a:xfrm>
        </p:spPr>
        <p:txBody>
          <a:bodyPr>
            <a:normAutofit fontScale="90000"/>
          </a:bodyPr>
          <a:lstStyle/>
          <a:p>
            <a:r>
              <a:rPr lang="en-US" dirty="0" smtClean="0"/>
              <a:t> </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lstStyle/>
          <a:p>
            <a:r>
              <a:rPr lang="en-US" sz="2200" dirty="0" smtClean="0"/>
              <a:t>Once the data has been extracted from the medical blog and its cleaning has been done, the next steps involved are:</a:t>
            </a:r>
          </a:p>
          <a:p>
            <a:pPr lvl="1"/>
            <a:r>
              <a:rPr lang="en-US" sz="1800" dirty="0" smtClean="0">
                <a:effectLst>
                  <a:glow rad="63500">
                    <a:schemeClr val="accent1">
                      <a:satMod val="175000"/>
                      <a:alpha val="40000"/>
                    </a:schemeClr>
                  </a:glow>
                </a:effectLst>
              </a:rPr>
              <a:t>Finding the root word of a word in the description</a:t>
            </a:r>
          </a:p>
          <a:p>
            <a:pPr lvl="1"/>
            <a:endParaRPr lang="en-US" sz="800" dirty="0" smtClean="0">
              <a:effectLst>
                <a:glow rad="63500">
                  <a:schemeClr val="accent1">
                    <a:satMod val="175000"/>
                    <a:alpha val="40000"/>
                  </a:schemeClr>
                </a:glow>
              </a:effectLst>
            </a:endParaRPr>
          </a:p>
          <a:p>
            <a:pPr lvl="2"/>
            <a:r>
              <a:rPr lang="en-US" sz="1800" dirty="0" smtClean="0"/>
              <a:t>Tech Used : Python, </a:t>
            </a:r>
            <a:r>
              <a:rPr lang="en-US" sz="1800" dirty="0" err="1" smtClean="0"/>
              <a:t>nltk</a:t>
            </a:r>
            <a:r>
              <a:rPr lang="en-US" sz="1800" dirty="0" smtClean="0"/>
              <a:t> (natural language toolkit)</a:t>
            </a:r>
            <a:endParaRPr lang="en-US" sz="2000" dirty="0" smtClean="0"/>
          </a:p>
          <a:p>
            <a:pPr lvl="2"/>
            <a:endParaRPr lang="en-US" sz="1000" u="sng" dirty="0" smtClean="0"/>
          </a:p>
          <a:p>
            <a:pPr lvl="2"/>
            <a:r>
              <a:rPr lang="en-US" sz="1800" u="sng" dirty="0" smtClean="0"/>
              <a:t>Algorithm:</a:t>
            </a:r>
          </a:p>
          <a:p>
            <a:pPr lvl="3">
              <a:buFont typeface="Wingdings" pitchFamily="2" charset="2"/>
              <a:buChar char="Ø"/>
            </a:pPr>
            <a:r>
              <a:rPr lang="en-US" sz="1800" dirty="0" smtClean="0"/>
              <a:t>Porter’s Algorithm</a:t>
            </a:r>
          </a:p>
          <a:p>
            <a:pPr lvl="3">
              <a:buFont typeface="Wingdings" pitchFamily="2" charset="2"/>
              <a:buChar char="Ø"/>
            </a:pPr>
            <a:r>
              <a:rPr lang="en-US" sz="1800" dirty="0" smtClean="0"/>
              <a:t>Finding out the suitable root word by  eliminating the possible verb forms.</a:t>
            </a:r>
          </a:p>
          <a:p>
            <a:pPr lvl="3">
              <a:buFont typeface="Wingdings" pitchFamily="2" charset="2"/>
              <a:buChar char="Ø"/>
            </a:pPr>
            <a:r>
              <a:rPr lang="en-US" sz="1800" dirty="0" smtClean="0"/>
              <a:t>Lemmatization</a:t>
            </a:r>
          </a:p>
          <a:p>
            <a:pPr lvl="2"/>
            <a:endParaRPr lang="en-US" dirty="0"/>
          </a:p>
        </p:txBody>
      </p:sp>
      <p:sp>
        <p:nvSpPr>
          <p:cNvPr id="3" name="Title 2"/>
          <p:cNvSpPr>
            <a:spLocks noGrp="1"/>
          </p:cNvSpPr>
          <p:nvPr>
            <p:ph type="title"/>
          </p:nvPr>
        </p:nvSpPr>
        <p:spPr>
          <a:xfrm>
            <a:off x="457200" y="274638"/>
            <a:ext cx="8229600" cy="792162"/>
          </a:xfrm>
        </p:spPr>
        <p:txBody>
          <a:bodyPr>
            <a:normAutofit/>
          </a:bodyPr>
          <a:lstStyle/>
          <a:p>
            <a:r>
              <a:rPr lang="en-US" sz="3200" dirty="0" smtClean="0">
                <a:solidFill>
                  <a:schemeClr val="bg2">
                    <a:lumMod val="10000"/>
                  </a:schemeClr>
                </a:solidFill>
              </a:rPr>
              <a:t> Data Dictionary based approach</a:t>
            </a:r>
            <a:endParaRPr lang="en-US" sz="3200" dirty="0">
              <a:solidFill>
                <a:schemeClr val="bg2">
                  <a:lumMod val="10000"/>
                </a:schemeClr>
              </a:solidFill>
            </a:endParaRPr>
          </a:p>
        </p:txBody>
      </p:sp>
      <p:pic>
        <p:nvPicPr>
          <p:cNvPr id="5" name="Picture 4" descr="img100.png"/>
          <p:cNvPicPr>
            <a:picLocks noChangeAspect="1"/>
          </p:cNvPicPr>
          <p:nvPr/>
        </p:nvPicPr>
        <p:blipFill>
          <a:blip r:embed="rId2"/>
          <a:stretch>
            <a:fillRect/>
          </a:stretch>
        </p:blipFill>
        <p:spPr>
          <a:xfrm>
            <a:off x="1600200" y="4781550"/>
            <a:ext cx="5410200" cy="13525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US" sz="1800" dirty="0" smtClean="0">
                <a:effectLst>
                  <a:glow rad="63500">
                    <a:schemeClr val="accent1">
                      <a:satMod val="175000"/>
                      <a:alpha val="40000"/>
                    </a:schemeClr>
                  </a:glow>
                </a:effectLst>
              </a:rPr>
              <a:t>Extracting all the symptoms from the input</a:t>
            </a:r>
          </a:p>
          <a:p>
            <a:pPr lvl="1"/>
            <a:endParaRPr lang="en-US" sz="1200" dirty="0" smtClean="0"/>
          </a:p>
          <a:p>
            <a:pPr lvl="2"/>
            <a:r>
              <a:rPr lang="en-US" sz="1800" dirty="0" smtClean="0"/>
              <a:t>Tech Used : Python + a database of symptoms</a:t>
            </a:r>
          </a:p>
          <a:p>
            <a:pPr lvl="1"/>
            <a:endParaRPr lang="en-US" sz="1200" dirty="0" smtClean="0"/>
          </a:p>
          <a:p>
            <a:pPr lvl="2"/>
            <a:r>
              <a:rPr lang="en-US" sz="1800" u="sng" dirty="0" smtClean="0"/>
              <a:t>Algorithm:</a:t>
            </a:r>
          </a:p>
          <a:p>
            <a:pPr lvl="3">
              <a:buFont typeface="Wingdings" pitchFamily="2" charset="2"/>
              <a:buChar char="Ø"/>
            </a:pPr>
            <a:endParaRPr lang="en-US" sz="1800" dirty="0" smtClean="0"/>
          </a:p>
          <a:p>
            <a:pPr lvl="3">
              <a:buFont typeface="Wingdings" pitchFamily="2" charset="2"/>
              <a:buChar char="Ø"/>
            </a:pPr>
            <a:r>
              <a:rPr lang="en-US" sz="1800" dirty="0" smtClean="0"/>
              <a:t>Check every root word from the description if it is available in the database of symptoms. This check is made only when the word has not already been marked.</a:t>
            </a:r>
          </a:p>
          <a:p>
            <a:pPr lvl="3">
              <a:buFont typeface="Wingdings" pitchFamily="2" charset="2"/>
              <a:buChar char="Ø"/>
            </a:pPr>
            <a:endParaRPr lang="en-US" sz="1800" dirty="0" smtClean="0"/>
          </a:p>
          <a:p>
            <a:pPr lvl="3">
              <a:buFont typeface="Wingdings" pitchFamily="2" charset="2"/>
              <a:buChar char="Ø"/>
            </a:pPr>
            <a:r>
              <a:rPr lang="en-US" sz="1800" dirty="0" smtClean="0"/>
              <a:t>If such a word is found, it is marked and added to symptoms set.</a:t>
            </a:r>
          </a:p>
          <a:p>
            <a:pPr lvl="3">
              <a:buFont typeface="Wingdings" pitchFamily="2" charset="2"/>
              <a:buChar char="Ø"/>
            </a:pPr>
            <a:endParaRPr lang="en-US" sz="1800" dirty="0" smtClean="0"/>
          </a:p>
          <a:p>
            <a:pPr lvl="3">
              <a:buFont typeface="Wingdings" pitchFamily="2" charset="2"/>
              <a:buChar char="Ø"/>
            </a:pPr>
            <a:r>
              <a:rPr lang="en-US" sz="1800" dirty="0" smtClean="0"/>
              <a:t>A map has been used to mark the symptoms and ensure that the search is not repeated for the same symptom.</a:t>
            </a:r>
            <a:endParaRPr lang="en-US" sz="1800" dirty="0"/>
          </a:p>
        </p:txBody>
      </p:sp>
      <p:sp>
        <p:nvSpPr>
          <p:cNvPr id="3" name="Title 2"/>
          <p:cNvSpPr>
            <a:spLocks noGrp="1"/>
          </p:cNvSpPr>
          <p:nvPr>
            <p:ph type="title"/>
          </p:nvPr>
        </p:nvSpPr>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normAutofit fontScale="92500" lnSpcReduction="10000"/>
          </a:bodyPr>
          <a:lstStyle/>
          <a:p>
            <a:r>
              <a:rPr lang="en-US" sz="2200" dirty="0" smtClean="0"/>
              <a:t>A set of rules is created using regular expressions (Regex) and the code matches the rules against the sample text to extract symptoms.</a:t>
            </a:r>
          </a:p>
          <a:p>
            <a:endParaRPr lang="en-US" sz="2200" dirty="0" smtClean="0"/>
          </a:p>
          <a:p>
            <a:r>
              <a:rPr lang="en-US" sz="2200" dirty="0" smtClean="0"/>
              <a:t>The basic steps involved are:</a:t>
            </a:r>
          </a:p>
          <a:p>
            <a:pPr lvl="1"/>
            <a:endParaRPr lang="en-US" sz="1800" dirty="0" smtClean="0">
              <a:effectLst>
                <a:glow rad="63500">
                  <a:schemeClr val="accent1">
                    <a:satMod val="175000"/>
                    <a:alpha val="40000"/>
                  </a:schemeClr>
                </a:glow>
              </a:effectLst>
            </a:endParaRPr>
          </a:p>
          <a:p>
            <a:pPr lvl="1"/>
            <a:r>
              <a:rPr lang="en-US" sz="1900" dirty="0" smtClean="0">
                <a:effectLst>
                  <a:glow rad="63500">
                    <a:schemeClr val="accent1">
                      <a:satMod val="175000"/>
                      <a:alpha val="40000"/>
                    </a:schemeClr>
                  </a:glow>
                </a:effectLst>
              </a:rPr>
              <a:t>Creation of a pattern rules set</a:t>
            </a:r>
            <a:endParaRPr lang="en-US" sz="1700" dirty="0" smtClean="0"/>
          </a:p>
          <a:p>
            <a:pPr lvl="2"/>
            <a:r>
              <a:rPr lang="en-US" sz="1700" dirty="0" smtClean="0"/>
              <a:t>The rules-set is formed out of the patterns that represent the common occurrence of sentences in medical blogs.</a:t>
            </a:r>
          </a:p>
          <a:p>
            <a:pPr lvl="2"/>
            <a:endParaRPr lang="en-US" sz="1700" dirty="0" smtClean="0"/>
          </a:p>
          <a:p>
            <a:pPr lvl="2"/>
            <a:r>
              <a:rPr lang="en-US" sz="1700" dirty="0" smtClean="0"/>
              <a:t>This is saved as a normal Reference file, that would be called for comparison of every blog.</a:t>
            </a:r>
          </a:p>
          <a:p>
            <a:pPr lvl="2"/>
            <a:endParaRPr lang="en-US" sz="1700" dirty="0" smtClean="0"/>
          </a:p>
          <a:p>
            <a:pPr lvl="2"/>
            <a:r>
              <a:rPr lang="en-US" sz="1700" dirty="0" smtClean="0"/>
              <a:t>For example:</a:t>
            </a:r>
          </a:p>
          <a:p>
            <a:pPr lvl="3"/>
            <a:r>
              <a:rPr lang="en-US" sz="1500" b="1" dirty="0" smtClean="0"/>
              <a:t>[a-z0-9]* y(ea)?</a:t>
            </a:r>
            <a:r>
              <a:rPr lang="en-US" sz="1500" b="1" dirty="0" err="1" smtClean="0"/>
              <a:t>rs</a:t>
            </a:r>
            <a:r>
              <a:rPr lang="en-US" sz="1500" b="1" dirty="0" smtClean="0"/>
              <a:t> old  </a:t>
            </a:r>
            <a:r>
              <a:rPr lang="en-US" sz="1500" dirty="0" smtClean="0"/>
              <a:t>-&gt;  9 years old, ninety years old, thirty yrs old.</a:t>
            </a:r>
          </a:p>
          <a:p>
            <a:pPr lvl="3"/>
            <a:r>
              <a:rPr lang="en-US" sz="1500" b="1" dirty="0" smtClean="0"/>
              <a:t>suffering from [^\.]*  </a:t>
            </a:r>
            <a:r>
              <a:rPr lang="en-US" sz="1500" dirty="0" smtClean="0"/>
              <a:t>-&gt;  suffering from body ache and muscle pain.</a:t>
            </a:r>
            <a:br>
              <a:rPr lang="en-US" sz="1500" dirty="0" smtClean="0"/>
            </a:br>
            <a:r>
              <a:rPr lang="en-US" sz="1500" dirty="0" smtClean="0"/>
              <a:t>                                        suffering from severe pain in my right leg.</a:t>
            </a:r>
          </a:p>
          <a:p>
            <a:pPr lvl="3"/>
            <a:r>
              <a:rPr lang="en-US" sz="1500" b="1" dirty="0" smtClean="0"/>
              <a:t>symptoms are [^\.]*  </a:t>
            </a:r>
            <a:r>
              <a:rPr lang="en-US" sz="1500" dirty="0" smtClean="0"/>
              <a:t>-&gt;  symptoms are sore wrists and lips. </a:t>
            </a:r>
            <a:endParaRPr lang="en-IN" sz="900" dirty="0" smtClean="0"/>
          </a:p>
        </p:txBody>
      </p:sp>
      <p:sp>
        <p:nvSpPr>
          <p:cNvPr id="3" name="Title 2"/>
          <p:cNvSpPr>
            <a:spLocks noGrp="1"/>
          </p:cNvSpPr>
          <p:nvPr>
            <p:ph type="title"/>
          </p:nvPr>
        </p:nvSpPr>
        <p:spPr>
          <a:xfrm>
            <a:off x="457200" y="274638"/>
            <a:ext cx="8229600" cy="715962"/>
          </a:xfrm>
        </p:spPr>
        <p:txBody>
          <a:bodyPr>
            <a:normAutofit/>
          </a:bodyPr>
          <a:lstStyle/>
          <a:p>
            <a:r>
              <a:rPr lang="en-US" sz="3200" dirty="0" smtClean="0">
                <a:solidFill>
                  <a:schemeClr val="bg2">
                    <a:lumMod val="10000"/>
                  </a:schemeClr>
                </a:solidFill>
              </a:rPr>
              <a:t>Rule based approach</a:t>
            </a:r>
            <a:endParaRPr lang="en-IN" sz="3200"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normAutofit/>
          </a:bodyPr>
          <a:lstStyle/>
          <a:p>
            <a:pPr lvl="1"/>
            <a:r>
              <a:rPr lang="en-US" sz="2000" dirty="0" smtClean="0">
                <a:effectLst>
                  <a:glow rad="63500">
                    <a:schemeClr val="accent1">
                      <a:satMod val="175000"/>
                      <a:alpha val="40000"/>
                    </a:schemeClr>
                  </a:glow>
                </a:effectLst>
              </a:rPr>
              <a:t>Matching patterns to the data</a:t>
            </a:r>
          </a:p>
          <a:p>
            <a:pPr lvl="2"/>
            <a:r>
              <a:rPr lang="en-US" sz="1800" dirty="0" smtClean="0">
                <a:effectLst/>
              </a:rPr>
              <a:t>Every single rule in the rule-set is matched to the data in the cleaned data from the blog to find out the matching sentences for the regular expressions</a:t>
            </a:r>
          </a:p>
          <a:p>
            <a:pPr lvl="2"/>
            <a:endParaRPr lang="en-US" sz="1800" dirty="0" smtClean="0">
              <a:effectLst/>
            </a:endParaRPr>
          </a:p>
          <a:p>
            <a:pPr lvl="2"/>
            <a:r>
              <a:rPr lang="en-US" sz="1800" dirty="0" smtClean="0">
                <a:effectLst/>
              </a:rPr>
              <a:t>Tech Used : Python ( re module )</a:t>
            </a:r>
          </a:p>
          <a:p>
            <a:pPr lvl="2"/>
            <a:endParaRPr lang="en-US" sz="1800" dirty="0" smtClean="0">
              <a:effectLst/>
            </a:endParaRPr>
          </a:p>
          <a:p>
            <a:pPr lvl="2"/>
            <a:r>
              <a:rPr lang="en-US" sz="1800" u="sng" dirty="0" smtClean="0">
                <a:effectLst/>
              </a:rPr>
              <a:t>Algorithm:</a:t>
            </a:r>
            <a:endParaRPr lang="en-US" sz="1600" u="sng" dirty="0" smtClean="0">
              <a:effectLst/>
            </a:endParaRPr>
          </a:p>
          <a:p>
            <a:pPr lvl="3">
              <a:buFont typeface="Wingdings" pitchFamily="2" charset="2"/>
              <a:buChar char="Ø"/>
            </a:pPr>
            <a:r>
              <a:rPr lang="en-US" sz="1600" dirty="0" smtClean="0">
                <a:effectLst/>
              </a:rPr>
              <a:t>Convert all the data to lower case</a:t>
            </a:r>
          </a:p>
          <a:p>
            <a:pPr lvl="3">
              <a:buFont typeface="Wingdings" pitchFamily="2" charset="2"/>
              <a:buChar char="Ø"/>
            </a:pPr>
            <a:r>
              <a:rPr lang="en-US" sz="1600" dirty="0" smtClean="0">
                <a:effectLst/>
              </a:rPr>
              <a:t>For every pattern in the reference file</a:t>
            </a:r>
          </a:p>
          <a:p>
            <a:pPr lvl="4">
              <a:buFont typeface="Wingdings" pitchFamily="2" charset="2"/>
              <a:buChar char="v"/>
            </a:pPr>
            <a:r>
              <a:rPr lang="en-US" sz="1500" dirty="0" smtClean="0">
                <a:effectLst/>
              </a:rPr>
              <a:t>Search for the pattern in  the blog data.</a:t>
            </a:r>
          </a:p>
          <a:p>
            <a:pPr lvl="4">
              <a:buFont typeface="Wingdings" pitchFamily="2" charset="2"/>
              <a:buChar char="v"/>
            </a:pPr>
            <a:r>
              <a:rPr lang="en-US" sz="1500" dirty="0" smtClean="0">
                <a:effectLst/>
              </a:rPr>
              <a:t>For every matched pattern, add it to the result file with an added new line.      </a:t>
            </a:r>
            <a:r>
              <a:rPr lang="en-US" sz="1300" dirty="0" smtClean="0">
                <a:effectLst/>
              </a:rPr>
              <a:t/>
            </a:r>
            <a:br>
              <a:rPr lang="en-US" sz="1300" dirty="0" smtClean="0">
                <a:effectLst/>
              </a:rPr>
            </a:br>
            <a:r>
              <a:rPr lang="en-US" sz="1300" dirty="0" smtClean="0">
                <a:effectLst/>
              </a:rPr>
              <a:t>       </a:t>
            </a:r>
          </a:p>
        </p:txBody>
      </p:sp>
      <p:sp>
        <p:nvSpPr>
          <p:cNvPr id="3" name="Title 2"/>
          <p:cNvSpPr>
            <a:spLocks noGrp="1"/>
          </p:cNvSpPr>
          <p:nvPr>
            <p:ph type="title"/>
          </p:nvPr>
        </p:nvSpPr>
        <p:spPr>
          <a:xfrm>
            <a:off x="457200" y="274638"/>
            <a:ext cx="8229600" cy="563562"/>
          </a:xfrm>
        </p:spPr>
        <p:txBody>
          <a:bodyPr>
            <a:normAutofit fontScale="90000"/>
          </a:bodyPr>
          <a:lstStyle/>
          <a:p>
            <a:r>
              <a:rPr lang="en-US" dirty="0" smtClean="0"/>
              <a:t> </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normAutofit/>
          </a:bodyPr>
          <a:lstStyle/>
          <a:p>
            <a:r>
              <a:rPr lang="en-US" sz="2000" dirty="0" smtClean="0"/>
              <a:t>‘</a:t>
            </a:r>
            <a:r>
              <a:rPr lang="en-US" sz="2000" dirty="0" err="1" smtClean="0"/>
              <a:t>SimpleTagger</a:t>
            </a:r>
            <a:r>
              <a:rPr lang="en-US" sz="2000" dirty="0" smtClean="0"/>
              <a:t>’ is a command line interface to the MALLET Conditional Random Field (CRF) Class.</a:t>
            </a:r>
          </a:p>
          <a:p>
            <a:endParaRPr lang="en-US" sz="2000" dirty="0" smtClean="0"/>
          </a:p>
          <a:p>
            <a:r>
              <a:rPr lang="en-IN" sz="2000" dirty="0" smtClean="0"/>
              <a:t>MALLET includes implementations of widely used sequence algorithms including Hidden Markov models (HMMs) and linear chain conditional random fields (CRFs).</a:t>
            </a:r>
          </a:p>
          <a:p>
            <a:endParaRPr lang="en-US" sz="2000" dirty="0" smtClean="0"/>
          </a:p>
          <a:p>
            <a:r>
              <a:rPr lang="en-US" sz="2000" dirty="0" smtClean="0"/>
              <a:t>The working of MALLET can be explained in the following two phases:</a:t>
            </a:r>
          </a:p>
          <a:p>
            <a:pPr lvl="1"/>
            <a:r>
              <a:rPr lang="en-US" sz="1800" dirty="0" smtClean="0">
                <a:effectLst>
                  <a:glow rad="63500">
                    <a:schemeClr val="accent1">
                      <a:satMod val="175000"/>
                      <a:alpha val="40000"/>
                    </a:schemeClr>
                  </a:glow>
                </a:effectLst>
              </a:rPr>
              <a:t>Tagging the data set</a:t>
            </a:r>
          </a:p>
          <a:p>
            <a:pPr lvl="2"/>
            <a:r>
              <a:rPr lang="en-US" sz="1600" dirty="0" smtClean="0">
                <a:effectLst/>
              </a:rPr>
              <a:t>The training is done using a large data set in which the training data is classified into three different classes by manual tagging:</a:t>
            </a:r>
          </a:p>
          <a:p>
            <a:pPr lvl="3">
              <a:buFont typeface="Wingdings" pitchFamily="2" charset="2"/>
              <a:buChar char="v"/>
            </a:pPr>
            <a:r>
              <a:rPr lang="en-US" sz="1400" dirty="0" smtClean="0">
                <a:effectLst/>
              </a:rPr>
              <a:t>#NA – Not applicable</a:t>
            </a:r>
          </a:p>
          <a:p>
            <a:pPr lvl="3">
              <a:buFont typeface="Wingdings" pitchFamily="2" charset="2"/>
              <a:buChar char="v"/>
            </a:pPr>
            <a:r>
              <a:rPr lang="en-US" sz="1400" dirty="0" smtClean="0">
                <a:effectLst/>
              </a:rPr>
              <a:t>#SB – Symptoms begins</a:t>
            </a:r>
          </a:p>
          <a:p>
            <a:pPr lvl="3">
              <a:buFont typeface="Wingdings" pitchFamily="2" charset="2"/>
              <a:buChar char="v"/>
            </a:pPr>
            <a:r>
              <a:rPr lang="en-US" sz="1400" dirty="0" smtClean="0">
                <a:effectLst/>
              </a:rPr>
              <a:t>#SC – Symptoms continues</a:t>
            </a:r>
            <a:endParaRPr lang="en-IN" sz="1400" dirty="0">
              <a:effectLst/>
            </a:endParaRPr>
          </a:p>
        </p:txBody>
      </p:sp>
      <p:sp>
        <p:nvSpPr>
          <p:cNvPr id="3" name="Title 2"/>
          <p:cNvSpPr>
            <a:spLocks noGrp="1"/>
          </p:cNvSpPr>
          <p:nvPr>
            <p:ph type="title"/>
          </p:nvPr>
        </p:nvSpPr>
        <p:spPr>
          <a:xfrm>
            <a:off x="457200" y="274638"/>
            <a:ext cx="8229600" cy="715962"/>
          </a:xfrm>
        </p:spPr>
        <p:txBody>
          <a:bodyPr>
            <a:normAutofit/>
          </a:bodyPr>
          <a:lstStyle/>
          <a:p>
            <a:r>
              <a:rPr lang="en-US" sz="3200" dirty="0" smtClean="0">
                <a:solidFill>
                  <a:schemeClr val="bg2">
                    <a:lumMod val="10000"/>
                  </a:schemeClr>
                </a:solidFill>
              </a:rPr>
              <a:t>Machine Learning based approach</a:t>
            </a:r>
            <a:endParaRPr lang="en-IN" sz="3200"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rmAutofit/>
          </a:bodyPr>
          <a:lstStyle/>
          <a:p>
            <a:pPr>
              <a:buNone/>
            </a:pPr>
            <a:r>
              <a:rPr lang="en-IN" sz="2400" dirty="0" smtClean="0">
                <a:effectLst>
                  <a:glow rad="63500">
                    <a:schemeClr val="accent1">
                      <a:satMod val="175000"/>
                      <a:alpha val="40000"/>
                    </a:schemeClr>
                  </a:glow>
                </a:effectLst>
              </a:rPr>
              <a:t>  </a:t>
            </a:r>
            <a:r>
              <a:rPr lang="en-IN" sz="2200" dirty="0" smtClean="0">
                <a:effectLst>
                  <a:glow rad="63500">
                    <a:schemeClr val="accent1">
                      <a:satMod val="175000"/>
                      <a:alpha val="40000"/>
                    </a:schemeClr>
                  </a:glow>
                </a:effectLst>
              </a:rPr>
              <a:t>Online doctor</a:t>
            </a:r>
            <a:r>
              <a:rPr lang="en-IN" sz="2200" dirty="0" smtClean="0"/>
              <a:t> is a term used to describe a generation of physicians and health practitioners who deliver healthcare, including drug prescription, over the internet.</a:t>
            </a:r>
          </a:p>
          <a:p>
            <a:endParaRPr lang="en-US" sz="2400" dirty="0" smtClean="0"/>
          </a:p>
          <a:p>
            <a:r>
              <a:rPr lang="en-IN" sz="2400" dirty="0" smtClean="0">
                <a:effectLst>
                  <a:outerShdw blurRad="50800" dist="38100" dir="16200000" rotWithShape="0">
                    <a:prstClr val="black">
                      <a:alpha val="40000"/>
                    </a:prstClr>
                  </a:outerShdw>
                </a:effectLst>
              </a:rPr>
              <a:t>Advantages</a:t>
            </a:r>
            <a:r>
              <a:rPr lang="en-IN" sz="2400" dirty="0" smtClean="0"/>
              <a:t>:</a:t>
            </a:r>
          </a:p>
          <a:p>
            <a:pPr lvl="1"/>
            <a:r>
              <a:rPr lang="en-IN" sz="2000" dirty="0" smtClean="0"/>
              <a:t>Cost saving</a:t>
            </a:r>
          </a:p>
          <a:p>
            <a:pPr lvl="1"/>
            <a:r>
              <a:rPr lang="en-IN" sz="2000" dirty="0" smtClean="0"/>
              <a:t>Convenience</a:t>
            </a:r>
          </a:p>
          <a:p>
            <a:pPr lvl="1"/>
            <a:r>
              <a:rPr lang="en-IN" sz="2000" dirty="0" smtClean="0"/>
              <a:t>Accessibility : </a:t>
            </a:r>
            <a:r>
              <a:rPr lang="en-US" sz="2000" dirty="0" smtClean="0"/>
              <a:t>Patients</a:t>
            </a:r>
            <a:r>
              <a:rPr lang="en-IN" sz="2000" dirty="0" smtClean="0"/>
              <a:t> can consult licensed physicians online - from anywhere, at any moment.</a:t>
            </a:r>
          </a:p>
          <a:p>
            <a:pPr lvl="1"/>
            <a:r>
              <a:rPr lang="en-IN" sz="2000" dirty="0" smtClean="0"/>
              <a:t>Improved privacy and communication.</a:t>
            </a:r>
            <a:endParaRPr lang="en-US" sz="2000" dirty="0" smtClean="0"/>
          </a:p>
          <a:p>
            <a:pPr lvl="1"/>
            <a:r>
              <a:rPr lang="en-IN" sz="2000" dirty="0" smtClean="0"/>
              <a:t>Allows doctors to give immediate online health tips and advice to people in rural areas.</a:t>
            </a:r>
            <a:endParaRPr lang="en-US" sz="2000" dirty="0" smtClean="0"/>
          </a:p>
          <a:p>
            <a:endParaRPr lang="en-US" sz="2400" dirty="0"/>
          </a:p>
        </p:txBody>
      </p:sp>
      <p:sp>
        <p:nvSpPr>
          <p:cNvPr id="3" name="Title 2"/>
          <p:cNvSpPr>
            <a:spLocks noGrp="1"/>
          </p:cNvSpPr>
          <p:nvPr>
            <p:ph type="title"/>
          </p:nvPr>
        </p:nvSpPr>
        <p:spPr>
          <a:xfrm>
            <a:off x="457200" y="457200"/>
            <a:ext cx="8229600" cy="762000"/>
          </a:xfrm>
        </p:spPr>
        <p:txBody>
          <a:bodyPr>
            <a:normAutofit/>
          </a:bodyPr>
          <a:lstStyle/>
          <a:p>
            <a:r>
              <a:rPr lang="en-US" sz="3200" dirty="0" smtClean="0">
                <a:solidFill>
                  <a:schemeClr val="bg2">
                    <a:lumMod val="10000"/>
                  </a:schemeClr>
                </a:solidFill>
              </a:rPr>
              <a:t>Online Doctoring</a:t>
            </a:r>
            <a:endParaRPr lang="en-US" sz="3200"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normAutofit/>
          </a:bodyPr>
          <a:lstStyle/>
          <a:p>
            <a:pPr lvl="2"/>
            <a:r>
              <a:rPr lang="en-US" sz="1800" dirty="0" smtClean="0"/>
              <a:t>For example : </a:t>
            </a:r>
          </a:p>
          <a:p>
            <a:pPr lvl="3">
              <a:buFont typeface="Wingdings" pitchFamily="2" charset="2"/>
              <a:buChar char="v"/>
            </a:pPr>
            <a:r>
              <a:rPr lang="en-US" sz="1600" dirty="0" smtClean="0"/>
              <a:t>I  have severe headache and body pain</a:t>
            </a:r>
          </a:p>
          <a:p>
            <a:pPr lvl="4">
              <a:buFont typeface="Wingdings" pitchFamily="2" charset="2"/>
              <a:buChar char="q"/>
            </a:pPr>
            <a:r>
              <a:rPr lang="en-US" sz="1400" dirty="0" smtClean="0"/>
              <a:t>I - #NA</a:t>
            </a:r>
          </a:p>
          <a:p>
            <a:pPr lvl="4">
              <a:buFont typeface="Wingdings" pitchFamily="2" charset="2"/>
              <a:buChar char="q"/>
            </a:pPr>
            <a:r>
              <a:rPr lang="en-US" sz="1400" dirty="0" smtClean="0"/>
              <a:t>have - #NA</a:t>
            </a:r>
          </a:p>
          <a:p>
            <a:pPr lvl="4">
              <a:buFont typeface="Wingdings" pitchFamily="2" charset="2"/>
              <a:buChar char="q"/>
            </a:pPr>
            <a:r>
              <a:rPr lang="en-US" sz="1400" dirty="0" smtClean="0"/>
              <a:t>severe – #SB</a:t>
            </a:r>
          </a:p>
          <a:p>
            <a:pPr lvl="4">
              <a:buFont typeface="Wingdings" pitchFamily="2" charset="2"/>
              <a:buChar char="q"/>
            </a:pPr>
            <a:r>
              <a:rPr lang="en-US" sz="1400" dirty="0" smtClean="0"/>
              <a:t>headache - #SC</a:t>
            </a:r>
          </a:p>
          <a:p>
            <a:pPr lvl="4">
              <a:buFont typeface="Wingdings" pitchFamily="2" charset="2"/>
              <a:buChar char="q"/>
            </a:pPr>
            <a:r>
              <a:rPr lang="en-US" sz="1400" dirty="0" smtClean="0"/>
              <a:t>and - #NA</a:t>
            </a:r>
          </a:p>
          <a:p>
            <a:pPr lvl="4">
              <a:buFont typeface="Wingdings" pitchFamily="2" charset="2"/>
              <a:buChar char="q"/>
            </a:pPr>
            <a:r>
              <a:rPr lang="en-US" sz="1400" dirty="0" smtClean="0"/>
              <a:t>body - #SB</a:t>
            </a:r>
          </a:p>
          <a:p>
            <a:pPr lvl="4">
              <a:buFont typeface="Wingdings" pitchFamily="2" charset="2"/>
              <a:buChar char="q"/>
            </a:pPr>
            <a:r>
              <a:rPr lang="en-US" sz="1400" dirty="0" smtClean="0"/>
              <a:t>pain - #SC</a:t>
            </a:r>
            <a:br>
              <a:rPr lang="en-US" sz="1400" dirty="0" smtClean="0"/>
            </a:br>
            <a:endParaRPr lang="en-US" sz="2800" dirty="0" smtClean="0"/>
          </a:p>
          <a:p>
            <a:pPr lvl="1"/>
            <a:r>
              <a:rPr lang="en-US" sz="1800" dirty="0" smtClean="0">
                <a:effectLst>
                  <a:glow rad="63500">
                    <a:schemeClr val="accent1">
                      <a:satMod val="175000"/>
                      <a:alpha val="40000"/>
                    </a:schemeClr>
                  </a:glow>
                </a:effectLst>
              </a:rPr>
              <a:t>Training the MALLET system</a:t>
            </a:r>
          </a:p>
          <a:p>
            <a:pPr lvl="2"/>
            <a:r>
              <a:rPr lang="en-US" sz="1600" dirty="0" smtClean="0"/>
              <a:t>The CRF is trained using </a:t>
            </a:r>
            <a:r>
              <a:rPr lang="en-US" sz="1600" dirty="0" err="1" smtClean="0"/>
              <a:t>SimpleTagger</a:t>
            </a:r>
            <a:r>
              <a:rPr lang="en-US" sz="1600" dirty="0" smtClean="0"/>
              <a:t> like this :</a:t>
            </a:r>
            <a:endParaRPr lang="en-IN" sz="1600" dirty="0" smtClean="0"/>
          </a:p>
          <a:p>
            <a:pPr lvl="2"/>
            <a:r>
              <a:rPr lang="en-US" sz="1600" dirty="0" smtClean="0">
                <a:solidFill>
                  <a:schemeClr val="bg2">
                    <a:lumMod val="10000"/>
                  </a:schemeClr>
                </a:solidFill>
              </a:rPr>
              <a:t>Command: </a:t>
            </a:r>
            <a:r>
              <a:rPr lang="en-US" sz="1600" b="1" u="sng" dirty="0" smtClean="0">
                <a:solidFill>
                  <a:schemeClr val="bg2">
                    <a:lumMod val="10000"/>
                  </a:schemeClr>
                </a:solidFill>
              </a:rPr>
              <a:t>java -cp </a:t>
            </a:r>
            <a:r>
              <a:rPr lang="en-US" sz="1600" b="1" u="sng" dirty="0" err="1" smtClean="0">
                <a:solidFill>
                  <a:schemeClr val="bg2">
                    <a:lumMod val="10000"/>
                  </a:schemeClr>
                </a:solidFill>
              </a:rPr>
              <a:t>class;lib</a:t>
            </a:r>
            <a:r>
              <a:rPr lang="en-US" sz="1600" b="1" u="sng" dirty="0" smtClean="0">
                <a:solidFill>
                  <a:schemeClr val="bg2">
                    <a:lumMod val="10000"/>
                  </a:schemeClr>
                </a:solidFill>
              </a:rPr>
              <a:t>\mallet-deps.jar </a:t>
            </a:r>
            <a:r>
              <a:rPr lang="en-US" sz="1600" b="1" u="sng" dirty="0" err="1" smtClean="0">
                <a:solidFill>
                  <a:schemeClr val="bg2">
                    <a:lumMod val="10000"/>
                  </a:schemeClr>
                </a:solidFill>
              </a:rPr>
              <a:t>cc.mallet.fst.SimpleTagger</a:t>
            </a:r>
            <a:r>
              <a:rPr lang="en-US" sz="1600" b="1" u="sng" dirty="0" smtClean="0">
                <a:solidFill>
                  <a:schemeClr val="bg2">
                    <a:lumMod val="10000"/>
                  </a:schemeClr>
                </a:solidFill>
              </a:rPr>
              <a:t> --train true --model-file </a:t>
            </a:r>
            <a:r>
              <a:rPr lang="en-US" sz="1600" b="1" u="sng" dirty="0" err="1" smtClean="0">
                <a:solidFill>
                  <a:schemeClr val="bg2">
                    <a:lumMod val="10000"/>
                  </a:schemeClr>
                </a:solidFill>
              </a:rPr>
              <a:t>nouncrf</a:t>
            </a:r>
            <a:r>
              <a:rPr lang="en-US" sz="1600" b="1" u="sng" dirty="0" smtClean="0">
                <a:solidFill>
                  <a:schemeClr val="bg2">
                    <a:lumMod val="10000"/>
                  </a:schemeClr>
                </a:solidFill>
              </a:rPr>
              <a:t> sample_new.txt </a:t>
            </a:r>
            <a:endParaRPr lang="en-IN" sz="1600" u="sng" dirty="0" smtClean="0">
              <a:solidFill>
                <a:schemeClr val="bg2">
                  <a:lumMod val="10000"/>
                </a:schemeClr>
              </a:solidFill>
            </a:endParaRPr>
          </a:p>
          <a:p>
            <a:pPr lvl="3"/>
            <a:r>
              <a:rPr lang="en-US" sz="1400" dirty="0" smtClean="0"/>
              <a:t>--train true option specifies that we are training</a:t>
            </a:r>
          </a:p>
          <a:p>
            <a:pPr lvl="3"/>
            <a:r>
              <a:rPr lang="en-US" sz="1400" dirty="0" smtClean="0"/>
              <a:t>--model-file </a:t>
            </a:r>
            <a:r>
              <a:rPr lang="en-US" sz="1400" dirty="0" err="1" smtClean="0"/>
              <a:t>nouncrf</a:t>
            </a:r>
            <a:r>
              <a:rPr lang="en-US" sz="1400" dirty="0" smtClean="0"/>
              <a:t> specifies where we would like the CRF written to.</a:t>
            </a:r>
          </a:p>
          <a:p>
            <a:pPr lvl="2"/>
            <a:endParaRPr lang="en-US" sz="1600" dirty="0" smtClean="0"/>
          </a:p>
        </p:txBody>
      </p:sp>
      <p:sp>
        <p:nvSpPr>
          <p:cNvPr id="3" name="Title 2"/>
          <p:cNvSpPr>
            <a:spLocks noGrp="1"/>
          </p:cNvSpPr>
          <p:nvPr>
            <p:ph type="title"/>
          </p:nvPr>
        </p:nvSpPr>
        <p:spPr>
          <a:xfrm>
            <a:off x="457200" y="274638"/>
            <a:ext cx="8229600" cy="487362"/>
          </a:xfrm>
        </p:spPr>
        <p:txBody>
          <a:bodyPr>
            <a:normAutofit fontScale="90000"/>
          </a:bodyPr>
          <a:lstStyle/>
          <a:p>
            <a:r>
              <a:rPr lang="en-US" dirty="0" smtClean="0"/>
              <a:t> </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normAutofit/>
          </a:bodyPr>
          <a:lstStyle/>
          <a:p>
            <a:pPr lvl="1"/>
            <a:r>
              <a:rPr lang="en-US" sz="1800" dirty="0" smtClean="0">
                <a:effectLst>
                  <a:glow rad="63500">
                    <a:schemeClr val="accent1">
                      <a:satMod val="175000"/>
                      <a:alpha val="40000"/>
                    </a:schemeClr>
                  </a:glow>
                </a:effectLst>
              </a:rPr>
              <a:t>Obtain the output in form of tagged sentences</a:t>
            </a:r>
            <a:endParaRPr lang="en-IN" sz="1800" dirty="0" smtClean="0">
              <a:effectLst>
                <a:glow rad="63500">
                  <a:schemeClr val="accent1">
                    <a:satMod val="175000"/>
                    <a:alpha val="40000"/>
                  </a:schemeClr>
                </a:glow>
              </a:effectLst>
            </a:endParaRPr>
          </a:p>
          <a:p>
            <a:pPr lvl="2"/>
            <a:r>
              <a:rPr lang="en-US" sz="1600" b="1" u="sng" dirty="0" smtClean="0">
                <a:solidFill>
                  <a:schemeClr val="bg2">
                    <a:lumMod val="10000"/>
                  </a:schemeClr>
                </a:solidFill>
              </a:rPr>
              <a:t>java -cp </a:t>
            </a:r>
            <a:r>
              <a:rPr lang="en-US" sz="1600" b="1" u="sng" dirty="0" err="1" smtClean="0">
                <a:solidFill>
                  <a:schemeClr val="bg2">
                    <a:lumMod val="10000"/>
                  </a:schemeClr>
                </a:solidFill>
              </a:rPr>
              <a:t>class;lib</a:t>
            </a:r>
            <a:r>
              <a:rPr lang="en-US" sz="1600" b="1" u="sng" dirty="0" smtClean="0">
                <a:solidFill>
                  <a:schemeClr val="bg2">
                    <a:lumMod val="10000"/>
                  </a:schemeClr>
                </a:solidFill>
              </a:rPr>
              <a:t>\mallet-deps.jar </a:t>
            </a:r>
            <a:r>
              <a:rPr lang="en-US" sz="1600" b="1" u="sng" dirty="0" err="1" smtClean="0">
                <a:solidFill>
                  <a:schemeClr val="bg2">
                    <a:lumMod val="10000"/>
                  </a:schemeClr>
                </a:solidFill>
              </a:rPr>
              <a:t>cc.mallet.fst.SimpleTagger</a:t>
            </a:r>
            <a:r>
              <a:rPr lang="en-US" sz="1600" b="1" u="sng" dirty="0" smtClean="0">
                <a:solidFill>
                  <a:schemeClr val="bg2">
                    <a:lumMod val="10000"/>
                  </a:schemeClr>
                </a:solidFill>
              </a:rPr>
              <a:t> --model-file </a:t>
            </a:r>
            <a:r>
              <a:rPr lang="en-US" sz="1600" b="1" u="sng" dirty="0" err="1" smtClean="0">
                <a:solidFill>
                  <a:schemeClr val="bg2">
                    <a:lumMod val="10000"/>
                  </a:schemeClr>
                </a:solidFill>
              </a:rPr>
              <a:t>nouncrf</a:t>
            </a:r>
            <a:r>
              <a:rPr lang="en-US" sz="1600" b="1" u="sng" dirty="0" smtClean="0">
                <a:solidFill>
                  <a:schemeClr val="bg2">
                    <a:lumMod val="10000"/>
                  </a:schemeClr>
                </a:solidFill>
              </a:rPr>
              <a:t> test_new.txt -&gt; result.txt</a:t>
            </a:r>
          </a:p>
          <a:p>
            <a:pPr lvl="2">
              <a:buNone/>
            </a:pPr>
            <a:endParaRPr lang="en-IN" sz="1600" b="1" u="sng" dirty="0" smtClean="0">
              <a:solidFill>
                <a:schemeClr val="bg2">
                  <a:lumMod val="10000"/>
                </a:schemeClr>
              </a:solidFill>
            </a:endParaRPr>
          </a:p>
          <a:p>
            <a:pPr lvl="2"/>
            <a:r>
              <a:rPr lang="en-US" sz="1600" dirty="0" smtClean="0">
                <a:effectLst/>
              </a:rPr>
              <a:t>The result is obtained in the form as follows:</a:t>
            </a:r>
          </a:p>
          <a:p>
            <a:pPr lvl="3">
              <a:buFont typeface="Wingdings" pitchFamily="2" charset="2"/>
              <a:buChar char="v"/>
            </a:pPr>
            <a:r>
              <a:rPr lang="en-US" sz="1600" dirty="0" smtClean="0"/>
              <a:t>I  have headache</a:t>
            </a:r>
          </a:p>
          <a:p>
            <a:pPr lvl="4">
              <a:buFont typeface="Wingdings" pitchFamily="2" charset="2"/>
              <a:buChar char="q"/>
            </a:pPr>
            <a:r>
              <a:rPr lang="en-US" sz="1400" dirty="0" smtClean="0"/>
              <a:t>#NA</a:t>
            </a:r>
          </a:p>
          <a:p>
            <a:pPr lvl="4">
              <a:buFont typeface="Wingdings" pitchFamily="2" charset="2"/>
              <a:buChar char="q"/>
            </a:pPr>
            <a:r>
              <a:rPr lang="en-US" sz="1400" dirty="0" smtClean="0"/>
              <a:t>#NA</a:t>
            </a:r>
          </a:p>
          <a:p>
            <a:pPr lvl="4">
              <a:buFont typeface="Wingdings" pitchFamily="2" charset="2"/>
              <a:buChar char="q"/>
            </a:pPr>
            <a:r>
              <a:rPr lang="en-US" sz="1400" dirty="0" smtClean="0"/>
              <a:t>#SB</a:t>
            </a:r>
          </a:p>
          <a:p>
            <a:pPr lvl="4">
              <a:buFont typeface="Wingdings" pitchFamily="2" charset="2"/>
              <a:buChar char="q"/>
            </a:pPr>
            <a:endParaRPr lang="en-US" sz="1400" dirty="0" smtClean="0"/>
          </a:p>
          <a:p>
            <a:pPr lvl="1"/>
            <a:r>
              <a:rPr lang="en-US" sz="1800" dirty="0" smtClean="0">
                <a:effectLst>
                  <a:glow rad="63500">
                    <a:schemeClr val="accent1">
                      <a:satMod val="175000"/>
                      <a:alpha val="40000"/>
                    </a:schemeClr>
                  </a:glow>
                </a:effectLst>
              </a:rPr>
              <a:t>Extract the sentences based on the tags made</a:t>
            </a:r>
            <a:endParaRPr lang="en-IN" sz="1800" dirty="0" smtClean="0">
              <a:effectLst>
                <a:glow rad="63500">
                  <a:schemeClr val="accent1">
                    <a:satMod val="175000"/>
                    <a:alpha val="40000"/>
                  </a:schemeClr>
                </a:glow>
              </a:effectLst>
            </a:endParaRPr>
          </a:p>
          <a:p>
            <a:pPr lvl="2"/>
            <a:r>
              <a:rPr lang="en-US" sz="1600" dirty="0" smtClean="0">
                <a:solidFill>
                  <a:schemeClr val="bg2">
                    <a:lumMod val="10000"/>
                  </a:schemeClr>
                </a:solidFill>
              </a:rPr>
              <a:t>The resultant-tag to word mapping is done in order to find the sentences that may serve as the result symptoms.</a:t>
            </a:r>
          </a:p>
          <a:p>
            <a:pPr lvl="2"/>
            <a:endParaRPr lang="en-US" sz="1600" dirty="0" smtClean="0">
              <a:solidFill>
                <a:schemeClr val="bg2">
                  <a:lumMod val="10000"/>
                </a:schemeClr>
              </a:solidFill>
            </a:endParaRPr>
          </a:p>
          <a:p>
            <a:pPr lvl="2"/>
            <a:r>
              <a:rPr lang="en-US" sz="1600" dirty="0" smtClean="0">
                <a:solidFill>
                  <a:schemeClr val="bg2">
                    <a:lumMod val="10000"/>
                  </a:schemeClr>
                </a:solidFill>
              </a:rPr>
              <a:t>Tech Used : Python </a:t>
            </a:r>
          </a:p>
        </p:txBody>
      </p:sp>
      <p:sp>
        <p:nvSpPr>
          <p:cNvPr id="3" name="Title 2"/>
          <p:cNvSpPr>
            <a:spLocks noGrp="1"/>
          </p:cNvSpPr>
          <p:nvPr>
            <p:ph type="title"/>
          </p:nvPr>
        </p:nvSpPr>
        <p:spPr>
          <a:xfrm>
            <a:off x="457200" y="274638"/>
            <a:ext cx="8229600" cy="715962"/>
          </a:xfrm>
        </p:spPr>
        <p:txBody>
          <a:bodyPr>
            <a:normAutofit/>
          </a:bodyPr>
          <a:lstStyle/>
          <a:p>
            <a:r>
              <a:rPr lang="en-US" sz="3200" dirty="0" smtClean="0">
                <a:solidFill>
                  <a:schemeClr val="bg2">
                    <a:lumMod val="10000"/>
                  </a:schemeClr>
                </a:solidFill>
              </a:rPr>
              <a:t> </a:t>
            </a:r>
            <a:endParaRPr lang="en-IN" sz="3200"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normAutofit/>
          </a:bodyPr>
          <a:lstStyle/>
          <a:p>
            <a:r>
              <a:rPr lang="en-US" sz="2000" dirty="0" smtClean="0"/>
              <a:t>Sample Input ( after step 1 ):</a:t>
            </a:r>
          </a:p>
          <a:p>
            <a:pPr lvl="1"/>
            <a:endParaRPr lang="en-US" sz="2000" dirty="0" smtClean="0"/>
          </a:p>
          <a:p>
            <a:pPr lvl="1"/>
            <a:endParaRPr lang="en-US" sz="2000" dirty="0" smtClean="0"/>
          </a:p>
          <a:p>
            <a:pPr lvl="1"/>
            <a:endParaRPr lang="en-US" sz="2000" dirty="0" smtClean="0"/>
          </a:p>
          <a:p>
            <a:pPr>
              <a:buNone/>
            </a:pPr>
            <a:endParaRPr lang="en-US" sz="2000" dirty="0" smtClean="0"/>
          </a:p>
          <a:p>
            <a:endParaRPr lang="en-US" sz="2000" dirty="0" smtClean="0"/>
          </a:p>
          <a:p>
            <a:r>
              <a:rPr lang="en-US" sz="2000" dirty="0" smtClean="0">
                <a:effectLst>
                  <a:glow rad="63500">
                    <a:schemeClr val="accent1">
                      <a:satMod val="175000"/>
                      <a:alpha val="40000"/>
                    </a:schemeClr>
                  </a:glow>
                </a:effectLst>
              </a:rPr>
              <a:t>Dictionary based approach:</a:t>
            </a:r>
          </a:p>
          <a:p>
            <a:endParaRPr lang="en-US" sz="2000" dirty="0" smtClean="0"/>
          </a:p>
          <a:p>
            <a:endParaRPr lang="en-US" sz="2000" dirty="0" smtClean="0"/>
          </a:p>
          <a:p>
            <a:endParaRPr lang="en-US" sz="2000" dirty="0" smtClean="0"/>
          </a:p>
          <a:p>
            <a:r>
              <a:rPr lang="en-US" sz="2000" dirty="0" smtClean="0">
                <a:effectLst>
                  <a:glow rad="63500">
                    <a:schemeClr val="accent1">
                      <a:satMod val="175000"/>
                      <a:alpha val="40000"/>
                    </a:schemeClr>
                  </a:glow>
                </a:effectLst>
              </a:rPr>
              <a:t>Rules based approach:</a:t>
            </a:r>
          </a:p>
          <a:p>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p:txBody>
      </p:sp>
      <p:sp>
        <p:nvSpPr>
          <p:cNvPr id="3" name="Title 2"/>
          <p:cNvSpPr>
            <a:spLocks noGrp="1"/>
          </p:cNvSpPr>
          <p:nvPr>
            <p:ph type="title"/>
          </p:nvPr>
        </p:nvSpPr>
        <p:spPr>
          <a:xfrm>
            <a:off x="457200" y="274638"/>
            <a:ext cx="8229600" cy="715962"/>
          </a:xfrm>
        </p:spPr>
        <p:txBody>
          <a:bodyPr>
            <a:normAutofit/>
          </a:bodyPr>
          <a:lstStyle/>
          <a:p>
            <a:r>
              <a:rPr lang="en-US" sz="3200" dirty="0" smtClean="0">
                <a:solidFill>
                  <a:schemeClr val="bg2">
                    <a:lumMod val="10000"/>
                  </a:schemeClr>
                </a:solidFill>
              </a:rPr>
              <a:t>Illustrated example</a:t>
            </a:r>
            <a:endParaRPr lang="en-IN" sz="3200" dirty="0">
              <a:solidFill>
                <a:schemeClr val="bg2">
                  <a:lumMod val="10000"/>
                </a:schemeClr>
              </a:solidFill>
            </a:endParaRPr>
          </a:p>
        </p:txBody>
      </p:sp>
      <p:pic>
        <p:nvPicPr>
          <p:cNvPr id="4" name="Picture 3"/>
          <p:cNvPicPr/>
          <p:nvPr/>
        </p:nvPicPr>
        <p:blipFill>
          <a:blip r:embed="rId2"/>
          <a:srcRect/>
          <a:stretch>
            <a:fillRect/>
          </a:stretch>
        </p:blipFill>
        <p:spPr bwMode="auto">
          <a:xfrm>
            <a:off x="838200" y="1371600"/>
            <a:ext cx="7772400" cy="1371599"/>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914400" y="3505200"/>
            <a:ext cx="7696200" cy="676275"/>
          </a:xfrm>
          <a:prstGeom prst="rect">
            <a:avLst/>
          </a:prstGeom>
          <a:noFill/>
          <a:ln w="9525">
            <a:noFill/>
            <a:miter lim="800000"/>
            <a:headEnd/>
            <a:tailEnd/>
          </a:ln>
        </p:spPr>
      </p:pic>
      <p:pic>
        <p:nvPicPr>
          <p:cNvPr id="6" name="Picture 5"/>
          <p:cNvPicPr/>
          <p:nvPr/>
        </p:nvPicPr>
        <p:blipFill>
          <a:blip r:embed="rId4"/>
          <a:srcRect/>
          <a:stretch>
            <a:fillRect/>
          </a:stretch>
        </p:blipFill>
        <p:spPr bwMode="auto">
          <a:xfrm>
            <a:off x="914400" y="4876800"/>
            <a:ext cx="7772400"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lstStyle/>
          <a:p>
            <a:r>
              <a:rPr lang="en-US" sz="2400" dirty="0" smtClean="0">
                <a:effectLst>
                  <a:glow rad="63500">
                    <a:schemeClr val="accent1">
                      <a:satMod val="175000"/>
                      <a:alpha val="40000"/>
                    </a:schemeClr>
                  </a:glow>
                </a:effectLst>
              </a:rPr>
              <a:t>Learning based approach</a:t>
            </a:r>
          </a:p>
          <a:p>
            <a:pPr lvl="1"/>
            <a:endParaRPr lang="en-US" dirty="0" smtClean="0"/>
          </a:p>
          <a:p>
            <a:pPr lvl="1"/>
            <a:endParaRPr lang="en-US" dirty="0" smtClean="0"/>
          </a:p>
          <a:p>
            <a:pPr lvl="1"/>
            <a:endParaRPr lang="en-US" dirty="0" smtClean="0"/>
          </a:p>
          <a:p>
            <a:pPr lvl="1">
              <a:buNone/>
            </a:pPr>
            <a:endParaRPr lang="en-US" dirty="0" smtClean="0"/>
          </a:p>
          <a:p>
            <a:pPr lvl="1"/>
            <a:endParaRPr lang="en-US" dirty="0" smtClean="0"/>
          </a:p>
          <a:p>
            <a:pPr lvl="1"/>
            <a:endParaRPr lang="en-US" dirty="0" smtClean="0"/>
          </a:p>
          <a:p>
            <a:pPr lvl="1">
              <a:buNone/>
            </a:pP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 </a:t>
            </a:r>
            <a:endParaRPr lang="en-IN" dirty="0"/>
          </a:p>
        </p:txBody>
      </p:sp>
      <p:pic>
        <p:nvPicPr>
          <p:cNvPr id="4" name="Picture 3"/>
          <p:cNvPicPr/>
          <p:nvPr/>
        </p:nvPicPr>
        <p:blipFill>
          <a:blip r:embed="rId2"/>
          <a:srcRect/>
          <a:stretch>
            <a:fillRect/>
          </a:stretch>
        </p:blipFill>
        <p:spPr bwMode="auto">
          <a:xfrm>
            <a:off x="914400" y="1600200"/>
            <a:ext cx="7543800"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normAutofit fontScale="92500" lnSpcReduction="20000"/>
          </a:bodyPr>
          <a:lstStyle/>
          <a:p>
            <a:r>
              <a:rPr lang="en-US" sz="2000" dirty="0" smtClean="0"/>
              <a:t>The rule based approach requires a large number of rules to be defined for an increased variance in the data sets and the number of rules is limited by memory size and running time. It is accurate but not precise enough.</a:t>
            </a:r>
          </a:p>
          <a:p>
            <a:pPr>
              <a:buNone/>
            </a:pPr>
            <a:r>
              <a:rPr lang="en-US" sz="2000" dirty="0" smtClean="0"/>
              <a:t> </a:t>
            </a:r>
          </a:p>
          <a:p>
            <a:r>
              <a:rPr lang="en-US" sz="2000" dirty="0" smtClean="0"/>
              <a:t>The training data set required for the learning based approach also varies with the size and variance in test data. Although the learning based technique has a better performance than the rules based approach. </a:t>
            </a:r>
          </a:p>
          <a:p>
            <a:endParaRPr lang="en-US" sz="2000" dirty="0" smtClean="0"/>
          </a:p>
          <a:p>
            <a:r>
              <a:rPr lang="en-US" sz="2000" dirty="0" smtClean="0"/>
              <a:t>Dictionary based approach is always precise, but the percentage of extraction of symptoms is low during strict mapping while it may increase if strictness of comparison is reduced but that might result into reduction in precision.</a:t>
            </a:r>
          </a:p>
          <a:p>
            <a:endParaRPr lang="en-US" sz="2000" dirty="0" smtClean="0"/>
          </a:p>
          <a:p>
            <a:r>
              <a:rPr lang="en-US" sz="2000" dirty="0" smtClean="0">
                <a:solidFill>
                  <a:schemeClr val="bg2">
                    <a:lumMod val="10000"/>
                  </a:schemeClr>
                </a:solidFill>
                <a:effectLst>
                  <a:outerShdw blurRad="38100" dist="38100" dir="2700000" algn="tl">
                    <a:srgbClr val="000000">
                      <a:alpha val="43137"/>
                    </a:srgbClr>
                  </a:outerShdw>
                </a:effectLst>
              </a:rPr>
              <a:t>Hence, the number of results extracted from the learning based approach is more precise as well as more accurate than the other two approaches for practical purposes. </a:t>
            </a:r>
          </a:p>
          <a:p>
            <a:endParaRPr lang="en-IN" sz="2000" dirty="0"/>
          </a:p>
        </p:txBody>
      </p:sp>
      <p:sp>
        <p:nvSpPr>
          <p:cNvPr id="3" name="Title 2"/>
          <p:cNvSpPr>
            <a:spLocks noGrp="1"/>
          </p:cNvSpPr>
          <p:nvPr>
            <p:ph type="title"/>
          </p:nvPr>
        </p:nvSpPr>
        <p:spPr>
          <a:xfrm>
            <a:off x="457200" y="274638"/>
            <a:ext cx="8229600" cy="792162"/>
          </a:xfrm>
        </p:spPr>
        <p:txBody>
          <a:bodyPr>
            <a:normAutofit/>
          </a:bodyPr>
          <a:lstStyle/>
          <a:p>
            <a:r>
              <a:rPr lang="en-US" sz="3200" dirty="0" smtClean="0">
                <a:solidFill>
                  <a:schemeClr val="bg2">
                    <a:lumMod val="10000"/>
                  </a:schemeClr>
                </a:solidFill>
              </a:rPr>
              <a:t>Conclusion</a:t>
            </a:r>
            <a:endParaRPr lang="en-IN" sz="3200"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normAutofit/>
          </a:bodyPr>
          <a:lstStyle/>
          <a:p>
            <a:r>
              <a:rPr lang="en-US" sz="2400" dirty="0" smtClean="0"/>
              <a:t>What we already have:</a:t>
            </a:r>
          </a:p>
          <a:p>
            <a:pPr lvl="1"/>
            <a:r>
              <a:rPr lang="en-US" sz="2000" dirty="0" smtClean="0"/>
              <a:t>A list of all symptoms related to the disease, the patient is suffering from.</a:t>
            </a:r>
          </a:p>
          <a:p>
            <a:endParaRPr lang="en-US" sz="2400" dirty="0" smtClean="0"/>
          </a:p>
          <a:p>
            <a:r>
              <a:rPr lang="en-US" sz="2400" dirty="0" smtClean="0"/>
              <a:t>What we require:</a:t>
            </a:r>
          </a:p>
          <a:p>
            <a:pPr lvl="1"/>
            <a:r>
              <a:rPr lang="en-US" sz="2000" dirty="0" smtClean="0"/>
              <a:t>A database relating the symptoms to the diseases and vice- versa</a:t>
            </a:r>
          </a:p>
          <a:p>
            <a:pPr lvl="1"/>
            <a:r>
              <a:rPr lang="en-US" sz="2000" dirty="0" smtClean="0"/>
              <a:t>An appropriate algorithm to match the current set of symptoms to the most suitable disease(s).</a:t>
            </a:r>
          </a:p>
          <a:p>
            <a:pPr lvl="1"/>
            <a:r>
              <a:rPr lang="en-US" sz="2000" dirty="0" smtClean="0"/>
              <a:t>An application that runs in the background (as a </a:t>
            </a:r>
            <a:r>
              <a:rPr lang="en-US" sz="2000" dirty="0" err="1" smtClean="0"/>
              <a:t>chron</a:t>
            </a:r>
            <a:r>
              <a:rPr lang="en-US" sz="2000" dirty="0" smtClean="0"/>
              <a:t>-job) and fetches the data from various medical blogs at a certain interval of time, based on the timestamp of last blog.</a:t>
            </a:r>
          </a:p>
        </p:txBody>
      </p:sp>
      <p:sp>
        <p:nvSpPr>
          <p:cNvPr id="3" name="Title 2"/>
          <p:cNvSpPr>
            <a:spLocks noGrp="1"/>
          </p:cNvSpPr>
          <p:nvPr>
            <p:ph type="title"/>
          </p:nvPr>
        </p:nvSpPr>
        <p:spPr>
          <a:xfrm>
            <a:off x="457200" y="274638"/>
            <a:ext cx="8229600" cy="792162"/>
          </a:xfrm>
        </p:spPr>
        <p:txBody>
          <a:bodyPr>
            <a:normAutofit/>
          </a:bodyPr>
          <a:lstStyle/>
          <a:p>
            <a:r>
              <a:rPr lang="en-US" sz="3200" dirty="0" smtClean="0">
                <a:solidFill>
                  <a:schemeClr val="bg2">
                    <a:lumMod val="10000"/>
                  </a:schemeClr>
                </a:solidFill>
              </a:rPr>
              <a:t>Future Prospects</a:t>
            </a:r>
            <a:endParaRPr lang="en-US" sz="3200"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normAutofit/>
          </a:bodyPr>
          <a:lstStyle/>
          <a:p>
            <a:r>
              <a:rPr lang="en-US" sz="2400" dirty="0" smtClean="0"/>
              <a:t>Proposed Algorithms for Disease detection</a:t>
            </a:r>
          </a:p>
          <a:p>
            <a:endParaRPr lang="en-US" sz="2400" dirty="0" smtClean="0"/>
          </a:p>
          <a:p>
            <a:pPr lvl="1"/>
            <a:r>
              <a:rPr lang="en-US" sz="2000" dirty="0" smtClean="0"/>
              <a:t>Option 1:</a:t>
            </a:r>
          </a:p>
          <a:p>
            <a:pPr lvl="2"/>
            <a:r>
              <a:rPr lang="en-US" sz="2000" dirty="0" smtClean="0"/>
              <a:t>Using possibility-value counters for every disease and updating the count of every disease for every symptom.</a:t>
            </a:r>
          </a:p>
          <a:p>
            <a:pPr lvl="2"/>
            <a:r>
              <a:rPr lang="en-US" sz="2000" dirty="0" smtClean="0"/>
              <a:t>The disease(s) with the maximum count value is the probable disease</a:t>
            </a:r>
          </a:p>
          <a:p>
            <a:pPr lvl="2">
              <a:buNone/>
            </a:pPr>
            <a:endParaRPr lang="en-US" sz="2000" dirty="0" smtClean="0"/>
          </a:p>
          <a:p>
            <a:pPr lvl="1"/>
            <a:r>
              <a:rPr lang="en-US" sz="2000" dirty="0" smtClean="0"/>
              <a:t>Option 2:</a:t>
            </a:r>
          </a:p>
          <a:p>
            <a:pPr lvl="2"/>
            <a:r>
              <a:rPr lang="en-US" sz="2000" dirty="0" smtClean="0"/>
              <a:t>Prior classification of the diseases into groups and sub groups</a:t>
            </a:r>
          </a:p>
          <a:p>
            <a:pPr lvl="2"/>
            <a:r>
              <a:rPr lang="en-US" sz="2000" dirty="0" smtClean="0"/>
              <a:t>Narrowing down into smaller sized groups on the basis of symptoms.</a:t>
            </a:r>
          </a:p>
        </p:txBody>
      </p:sp>
      <p:sp>
        <p:nvSpPr>
          <p:cNvPr id="3" name="Title 2"/>
          <p:cNvSpPr>
            <a:spLocks noGrp="1"/>
          </p:cNvSpPr>
          <p:nvPr>
            <p:ph type="title"/>
          </p:nvPr>
        </p:nvSpPr>
        <p:spPr/>
        <p:txBody>
          <a:bodyPr>
            <a:normAutofit fontScale="90000"/>
          </a:bodyPr>
          <a:lstStyle/>
          <a:p>
            <a:r>
              <a:rPr lang="en-US" dirty="0" smtClean="0"/>
              <a:t> </a:t>
            </a:r>
            <a:br>
              <a:rPr lang="en-US" dirty="0" smtClean="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normAutofit/>
          </a:bodyPr>
          <a:lstStyle/>
          <a:p>
            <a:r>
              <a:rPr lang="en-US" sz="2000" dirty="0" smtClean="0"/>
              <a:t>Make a full-fledged system for getting regular data from different online doctoring sites at certain intervals.</a:t>
            </a:r>
          </a:p>
          <a:p>
            <a:endParaRPr lang="en-US" sz="2000" dirty="0" smtClean="0"/>
          </a:p>
          <a:p>
            <a:r>
              <a:rPr lang="en-US" sz="2000" dirty="0" smtClean="0"/>
              <a:t>The system will present to the doctor, the small summary of the symptoms along with the possible disease.</a:t>
            </a:r>
          </a:p>
          <a:p>
            <a:endParaRPr lang="en-US" sz="2000" dirty="0" smtClean="0"/>
          </a:p>
          <a:p>
            <a:r>
              <a:rPr lang="en-US" sz="2000" dirty="0" smtClean="0"/>
              <a:t>The system will also ensure that a doctor gets the details of data only from the patients of his genre.</a:t>
            </a:r>
          </a:p>
          <a:p>
            <a:endParaRPr lang="en-US" sz="2000" dirty="0" smtClean="0"/>
          </a:p>
          <a:p>
            <a:r>
              <a:rPr lang="en-US" sz="2000" dirty="0" smtClean="0"/>
              <a:t>Once the application is running, the doctors will be given ratings also that would intrigue more doctors to take part in and well as let the patients know the authenticity of prescription by various doctors, to compare between conflicting suggestions.</a:t>
            </a:r>
          </a:p>
        </p:txBody>
      </p:sp>
      <p:sp>
        <p:nvSpPr>
          <p:cNvPr id="3" name="Title 2"/>
          <p:cNvSpPr>
            <a:spLocks noGrp="1"/>
          </p:cNvSpPr>
          <p:nvPr>
            <p:ph type="title"/>
          </p:nvPr>
        </p:nvSpPr>
        <p:spPr>
          <a:xfrm>
            <a:off x="457200" y="274638"/>
            <a:ext cx="8229600" cy="715962"/>
          </a:xfrm>
        </p:spPr>
        <p:txBody>
          <a:bodyPr>
            <a:normAutofit/>
          </a:bodyPr>
          <a:lstStyle/>
          <a:p>
            <a:r>
              <a:rPr lang="en-US" sz="3200" dirty="0" smtClean="0">
                <a:solidFill>
                  <a:schemeClr val="bg2">
                    <a:lumMod val="10000"/>
                  </a:schemeClr>
                </a:solidFill>
              </a:rPr>
              <a:t>The Final Step- Application</a:t>
            </a:r>
            <a:endParaRPr lang="en-US" sz="3200" dirty="0">
              <a:solidFill>
                <a:schemeClr val="bg2">
                  <a:lumMod val="10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 </a:t>
            </a:r>
            <a:endParaRPr lang="en-US" dirty="0"/>
          </a:p>
        </p:txBody>
      </p:sp>
      <p:sp>
        <p:nvSpPr>
          <p:cNvPr id="3" name="Title 2"/>
          <p:cNvSpPr>
            <a:spLocks noGrp="1"/>
          </p:cNvSpPr>
          <p:nvPr>
            <p:ph type="title"/>
          </p:nvPr>
        </p:nvSpPr>
        <p:spPr>
          <a:xfrm>
            <a:off x="457200" y="762000"/>
            <a:ext cx="8229600" cy="5105400"/>
          </a:xfrm>
        </p:spPr>
        <p:txBody>
          <a:bodyPr>
            <a:normAutofit/>
          </a:bodyPr>
          <a:lstStyle/>
          <a:p>
            <a:pPr algn="ctr"/>
            <a:r>
              <a:rPr lang="en-US" dirty="0" smtClean="0"/>
              <a:t> The End</a:t>
            </a:r>
            <a:br>
              <a:rPr lang="en-US" dirty="0" smtClean="0"/>
            </a:br>
            <a:r>
              <a:rPr lang="en-US" dirty="0" smtClean="0"/>
              <a:t> </a:t>
            </a:r>
            <a:r>
              <a:rPr lang="en-US" dirty="0" smtClean="0">
                <a:sym typeface="Wingdings" pitchFamily="2" charset="2"/>
              </a:rPr>
              <a:t></a:t>
            </a:r>
            <a:br>
              <a:rPr lang="en-US" dirty="0" smtClean="0">
                <a:sym typeface="Wingdings" pitchFamily="2" charset="2"/>
              </a:rPr>
            </a:br>
            <a:r>
              <a:rPr lang="en-US" dirty="0" smtClean="0">
                <a:sym typeface="Wingdings" pitchFamily="2" charset="2"/>
              </a:rPr>
              <a:t/>
            </a:r>
            <a:br>
              <a:rPr lang="en-US" dirty="0" smtClean="0">
                <a:sym typeface="Wingdings" pitchFamily="2" charset="2"/>
              </a:rPr>
            </a:br>
            <a:r>
              <a:rPr lang="en-US" dirty="0" smtClean="0">
                <a:sym typeface="Wingdings" pitchFamily="2" charset="2"/>
              </a:rPr>
              <a:t/>
            </a:r>
            <a:br>
              <a:rPr lang="en-US" dirty="0" smtClean="0">
                <a:sym typeface="Wingdings" pitchFamily="2" charset="2"/>
              </a:rPr>
            </a:br>
            <a:r>
              <a:rPr lang="en-US" dirty="0" smtClean="0">
                <a:sym typeface="Wingdings" pitchFamily="2" charset="2"/>
              </a:rPr>
              <a:t/>
            </a:r>
            <a:br>
              <a:rPr lang="en-US" dirty="0" smtClean="0">
                <a:sym typeface="Wingdings" pitchFamily="2" charset="2"/>
              </a:rPr>
            </a:br>
            <a:endParaRPr lang="en-US" dirty="0"/>
          </a:p>
        </p:txBody>
      </p:sp>
      <p:pic>
        <p:nvPicPr>
          <p:cNvPr id="6" name="Picture 5" descr="OnlineCounseling.jpg"/>
          <p:cNvPicPr>
            <a:picLocks noChangeAspect="1"/>
          </p:cNvPicPr>
          <p:nvPr/>
        </p:nvPicPr>
        <p:blipFill>
          <a:blip r:embed="rId2"/>
          <a:stretch>
            <a:fillRect/>
          </a:stretch>
        </p:blipFill>
        <p:spPr>
          <a:xfrm>
            <a:off x="1143000" y="3200400"/>
            <a:ext cx="3505200" cy="2148736"/>
          </a:xfrm>
          <a:prstGeom prst="rect">
            <a:avLst/>
          </a:prstGeom>
        </p:spPr>
      </p:pic>
      <p:pic>
        <p:nvPicPr>
          <p:cNvPr id="7" name="Picture 6" descr="doc2_2182043b.jpg"/>
          <p:cNvPicPr>
            <a:picLocks noChangeAspect="1"/>
          </p:cNvPicPr>
          <p:nvPr/>
        </p:nvPicPr>
        <p:blipFill>
          <a:blip r:embed="rId3"/>
          <a:stretch>
            <a:fillRect/>
          </a:stretch>
        </p:blipFill>
        <p:spPr>
          <a:xfrm>
            <a:off x="4648200" y="3200400"/>
            <a:ext cx="3541074" cy="221602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153400" cy="5181600"/>
          </a:xfrm>
        </p:spPr>
        <p:txBody>
          <a:bodyPr>
            <a:normAutofit/>
          </a:bodyPr>
          <a:lstStyle/>
          <a:p>
            <a:r>
              <a:rPr lang="en-US" sz="2200" dirty="0" smtClean="0"/>
              <a:t>There are hundreds of medical websites that offer the patients online medical facilities.</a:t>
            </a:r>
          </a:p>
          <a:p>
            <a:r>
              <a:rPr lang="en-US" sz="2400" dirty="0" smtClean="0"/>
              <a:t> </a:t>
            </a:r>
          </a:p>
          <a:p>
            <a:pPr>
              <a:buNone/>
            </a:pPr>
            <a:r>
              <a:rPr lang="en-US" sz="2400" dirty="0" smtClean="0"/>
              <a:t>  </a:t>
            </a:r>
          </a:p>
          <a:p>
            <a:endParaRPr lang="en-US" sz="2400" dirty="0" smtClean="0"/>
          </a:p>
          <a:p>
            <a:pPr>
              <a:buNone/>
            </a:pPr>
            <a:r>
              <a:rPr lang="en-US" sz="2400" dirty="0" smtClean="0"/>
              <a:t> </a:t>
            </a:r>
          </a:p>
          <a:p>
            <a:endParaRPr lang="en-US" sz="2400" dirty="0" smtClean="0"/>
          </a:p>
          <a:p>
            <a:endParaRPr lang="en-US" sz="2400" dirty="0" smtClean="0"/>
          </a:p>
          <a:p>
            <a:endParaRPr lang="en-US" sz="2400" dirty="0" smtClean="0"/>
          </a:p>
          <a:p>
            <a:endParaRPr lang="en-US" sz="2000" dirty="0" smtClean="0"/>
          </a:p>
          <a:p>
            <a:r>
              <a:rPr lang="en-US" sz="2000" dirty="0" smtClean="0"/>
              <a:t>Amongst the multiple ways of presenting their problems       ( digital selection, </a:t>
            </a:r>
            <a:r>
              <a:rPr lang="en-US" sz="2000" dirty="0" err="1" smtClean="0"/>
              <a:t>mcq</a:t>
            </a:r>
            <a:r>
              <a:rPr lang="en-US" sz="2000" dirty="0" smtClean="0"/>
              <a:t>, blogs etc. ), describing the problems in form of </a:t>
            </a:r>
            <a:r>
              <a:rPr lang="en-US" sz="2000" dirty="0" smtClean="0">
                <a:solidFill>
                  <a:schemeClr val="bg2">
                    <a:lumMod val="10000"/>
                  </a:schemeClr>
                </a:solidFill>
              </a:rPr>
              <a:t>blogs</a:t>
            </a:r>
            <a:r>
              <a:rPr lang="en-US" sz="2000" dirty="0" smtClean="0"/>
              <a:t> is most popular amongst the users.</a:t>
            </a:r>
          </a:p>
          <a:p>
            <a:endParaRPr lang="en-US" sz="2400" dirty="0" smtClean="0"/>
          </a:p>
          <a:p>
            <a:endParaRPr lang="en-US" sz="2400" dirty="0"/>
          </a:p>
        </p:txBody>
      </p:sp>
      <p:sp>
        <p:nvSpPr>
          <p:cNvPr id="3" name="Title 2"/>
          <p:cNvSpPr>
            <a:spLocks noGrp="1"/>
          </p:cNvSpPr>
          <p:nvPr>
            <p:ph type="title"/>
          </p:nvPr>
        </p:nvSpPr>
        <p:spPr>
          <a:xfrm>
            <a:off x="457200" y="457200"/>
            <a:ext cx="8229600" cy="762000"/>
          </a:xfrm>
        </p:spPr>
        <p:txBody>
          <a:bodyPr>
            <a:normAutofit/>
          </a:bodyPr>
          <a:lstStyle/>
          <a:p>
            <a:r>
              <a:rPr lang="en-US" sz="3200" dirty="0" smtClean="0">
                <a:solidFill>
                  <a:schemeClr val="bg2">
                    <a:lumMod val="10000"/>
                  </a:schemeClr>
                </a:solidFill>
              </a:rPr>
              <a:t>Current Scenario</a:t>
            </a:r>
            <a:endParaRPr lang="en-US" sz="3200" dirty="0">
              <a:solidFill>
                <a:schemeClr val="bg2">
                  <a:lumMod val="10000"/>
                </a:schemeClr>
              </a:solidFill>
            </a:endParaRPr>
          </a:p>
        </p:txBody>
      </p:sp>
      <p:sp>
        <p:nvSpPr>
          <p:cNvPr id="9" name="Down Arrow 8"/>
          <p:cNvSpPr/>
          <p:nvPr/>
        </p:nvSpPr>
        <p:spPr>
          <a:xfrm>
            <a:off x="3810000" y="3124200"/>
            <a:ext cx="609600" cy="609600"/>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0" name="Rounded Rectangle 9"/>
          <p:cNvSpPr/>
          <p:nvPr/>
        </p:nvSpPr>
        <p:spPr>
          <a:xfrm>
            <a:off x="1295400" y="1905000"/>
            <a:ext cx="5791200" cy="10668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Patients describe their problems in the form of a </a:t>
            </a:r>
            <a:r>
              <a:rPr lang="en-US" dirty="0" smtClean="0"/>
              <a:t>paragraph, </a:t>
            </a:r>
            <a:r>
              <a:rPr lang="en-US" dirty="0" smtClean="0"/>
              <a:t>make digital selection</a:t>
            </a:r>
            <a:r>
              <a:rPr lang="en-US" dirty="0" smtClean="0"/>
              <a:t> or respond to </a:t>
            </a:r>
            <a:r>
              <a:rPr lang="en-US" dirty="0" err="1" smtClean="0"/>
              <a:t>mcq</a:t>
            </a:r>
            <a:r>
              <a:rPr lang="en-US" dirty="0" smtClean="0"/>
              <a:t> questions on </a:t>
            </a:r>
            <a:r>
              <a:rPr lang="en-US" dirty="0" smtClean="0"/>
              <a:t>the </a:t>
            </a:r>
            <a:r>
              <a:rPr lang="en-US" dirty="0" smtClean="0"/>
              <a:t>medical website</a:t>
            </a:r>
            <a:r>
              <a:rPr lang="en-US" dirty="0" smtClean="0"/>
              <a:t>.</a:t>
            </a:r>
            <a:endParaRPr lang="en-US" dirty="0"/>
          </a:p>
        </p:txBody>
      </p:sp>
      <p:sp>
        <p:nvSpPr>
          <p:cNvPr id="11" name="Rounded Rectangle 10"/>
          <p:cNvSpPr/>
          <p:nvPr/>
        </p:nvSpPr>
        <p:spPr>
          <a:xfrm>
            <a:off x="1219200" y="3886200"/>
            <a:ext cx="5943600" cy="8382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The online doctors in their free time, go through those descriptions and provide a suitable solution.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a:effectLst/>
        </p:spPr>
        <p:txBody>
          <a:bodyPr>
            <a:normAutofit/>
          </a:bodyPr>
          <a:lstStyle/>
          <a:p>
            <a:r>
              <a:rPr lang="en-US" sz="2200" dirty="0" smtClean="0"/>
              <a:t>Our main focus is on solving issues related to the medical blogs. </a:t>
            </a:r>
          </a:p>
          <a:p>
            <a:pPr>
              <a:buNone/>
            </a:pPr>
            <a:endParaRPr lang="en-US" sz="2200" dirty="0" smtClean="0"/>
          </a:p>
          <a:p>
            <a:r>
              <a:rPr lang="en-US" sz="2200" dirty="0" smtClean="0">
                <a:effectLst>
                  <a:outerShdw blurRad="38100" dist="38100" dir="2700000" algn="tl">
                    <a:srgbClr val="000000">
                      <a:alpha val="43137"/>
                    </a:srgbClr>
                  </a:outerShdw>
                </a:effectLst>
              </a:rPr>
              <a:t>Main problems:</a:t>
            </a:r>
          </a:p>
          <a:p>
            <a:pPr lvl="1"/>
            <a:r>
              <a:rPr lang="en-US" sz="2000" dirty="0" smtClean="0"/>
              <a:t>The descriptions are </a:t>
            </a:r>
            <a:r>
              <a:rPr lang="en-US" sz="2000" dirty="0" smtClean="0">
                <a:ln>
                  <a:solidFill>
                    <a:schemeClr val="bg2">
                      <a:lumMod val="50000"/>
                    </a:schemeClr>
                  </a:solidFill>
                </a:ln>
              </a:rPr>
              <a:t>way too lengthy </a:t>
            </a:r>
            <a:r>
              <a:rPr lang="en-US" sz="2000" dirty="0" smtClean="0"/>
              <a:t>for a doctor, to spend time on.</a:t>
            </a:r>
          </a:p>
          <a:p>
            <a:pPr lvl="1"/>
            <a:r>
              <a:rPr lang="en-US" sz="2000" dirty="0" smtClean="0"/>
              <a:t>There may be many </a:t>
            </a:r>
            <a:r>
              <a:rPr lang="en-US" sz="2000" dirty="0" smtClean="0">
                <a:ln>
                  <a:solidFill>
                    <a:schemeClr val="bg2">
                      <a:lumMod val="50000"/>
                    </a:schemeClr>
                  </a:solidFill>
                </a:ln>
              </a:rPr>
              <a:t>errors</a:t>
            </a:r>
            <a:r>
              <a:rPr lang="en-US" sz="2000" dirty="0" smtClean="0"/>
              <a:t> in the description.</a:t>
            </a:r>
          </a:p>
          <a:p>
            <a:pPr lvl="1"/>
            <a:r>
              <a:rPr lang="en-US" sz="2000" dirty="0" smtClean="0"/>
              <a:t>Many a times, a doctor ends up reading the complete description and then realizes that the disease the patient is describing is </a:t>
            </a:r>
            <a:r>
              <a:rPr lang="en-US" sz="2000" dirty="0" smtClean="0">
                <a:ln>
                  <a:solidFill>
                    <a:schemeClr val="bg2">
                      <a:lumMod val="50000"/>
                    </a:schemeClr>
                  </a:solidFill>
                </a:ln>
              </a:rPr>
              <a:t>not of his genre</a:t>
            </a:r>
            <a:r>
              <a:rPr lang="en-US" sz="2000" dirty="0" smtClean="0"/>
              <a:t>.</a:t>
            </a:r>
          </a:p>
          <a:p>
            <a:endParaRPr lang="en-US" sz="2200" dirty="0" smtClean="0"/>
          </a:p>
          <a:p>
            <a:endParaRPr lang="en-US" sz="2200" dirty="0"/>
          </a:p>
        </p:txBody>
      </p:sp>
      <p:sp>
        <p:nvSpPr>
          <p:cNvPr id="3" name="Title 2"/>
          <p:cNvSpPr>
            <a:spLocks noGrp="1"/>
          </p:cNvSpPr>
          <p:nvPr>
            <p:ph type="title"/>
          </p:nvPr>
        </p:nvSpPr>
        <p:spPr>
          <a:xfrm>
            <a:off x="457200" y="533400"/>
            <a:ext cx="8229600" cy="685800"/>
          </a:xfrm>
        </p:spPr>
        <p:txBody>
          <a:bodyPr>
            <a:normAutofit/>
          </a:bodyPr>
          <a:lstStyle/>
          <a:p>
            <a:r>
              <a:rPr lang="en-US" sz="3200" dirty="0" smtClean="0">
                <a:solidFill>
                  <a:schemeClr val="bg2">
                    <a:lumMod val="10000"/>
                  </a:schemeClr>
                </a:solidFill>
              </a:rPr>
              <a:t>Our Focus</a:t>
            </a:r>
            <a:endParaRPr lang="en-US" sz="3200"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Autofit/>
          </a:bodyPr>
          <a:lstStyle/>
          <a:p>
            <a:r>
              <a:rPr lang="en-US" sz="2200" dirty="0" smtClean="0"/>
              <a:t>The prime purpose of the project is successful and efficient extraction of the symptoms from the blogs that can be presented to the doctors as a summarized report of the blog</a:t>
            </a:r>
          </a:p>
          <a:p>
            <a:endParaRPr lang="en-US" sz="2200" dirty="0" smtClean="0"/>
          </a:p>
          <a:p>
            <a:r>
              <a:rPr lang="en-US" sz="2200" b="1" dirty="0" smtClean="0">
                <a:solidFill>
                  <a:schemeClr val="bg2">
                    <a:lumMod val="10000"/>
                  </a:schemeClr>
                </a:solidFill>
                <a:effectLst>
                  <a:reflection blurRad="6350" stA="55000" endA="300" endPos="45500" dir="5400000" sy="-100000" algn="bl" rotWithShape="0"/>
                </a:effectLst>
              </a:rPr>
              <a:t>Benefits:</a:t>
            </a:r>
          </a:p>
          <a:p>
            <a:pPr lvl="1"/>
            <a:r>
              <a:rPr lang="en-US" sz="2000" dirty="0" smtClean="0"/>
              <a:t>A quicker reply to the patient</a:t>
            </a:r>
          </a:p>
          <a:p>
            <a:pPr lvl="1"/>
            <a:r>
              <a:rPr lang="en-US" sz="2000" dirty="0" smtClean="0"/>
              <a:t>Doctor’s time spent on reading the whole description is saved</a:t>
            </a:r>
          </a:p>
          <a:p>
            <a:pPr lvl="1"/>
            <a:r>
              <a:rPr lang="en-US" sz="2000" dirty="0" smtClean="0"/>
              <a:t>Doctors won’t refrain from replying in case of large sized written blogs.</a:t>
            </a:r>
          </a:p>
          <a:p>
            <a:pPr lvl="1"/>
            <a:r>
              <a:rPr lang="en-US" sz="2000" dirty="0" smtClean="0"/>
              <a:t>Making sure that a doctor of a specific field doesn’t end up spending his precious time on reading descriptions of problems of another genre.</a:t>
            </a:r>
          </a:p>
        </p:txBody>
      </p:sp>
      <p:sp>
        <p:nvSpPr>
          <p:cNvPr id="3" name="Title 2"/>
          <p:cNvSpPr>
            <a:spLocks noGrp="1"/>
          </p:cNvSpPr>
          <p:nvPr>
            <p:ph type="title"/>
          </p:nvPr>
        </p:nvSpPr>
        <p:spPr/>
        <p:txBody>
          <a:bodyPr>
            <a:normAutofit/>
          </a:bodyPr>
          <a:lstStyle/>
          <a:p>
            <a:r>
              <a:rPr lang="en-US" sz="3200" dirty="0" smtClean="0">
                <a:solidFill>
                  <a:schemeClr val="bg2">
                    <a:lumMod val="10000"/>
                  </a:schemeClr>
                </a:solidFill>
              </a:rPr>
              <a:t>Prime purpose of the project</a:t>
            </a:r>
            <a:endParaRPr lang="en-US" sz="3200"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105400"/>
          </a:xfrm>
        </p:spPr>
        <p:txBody>
          <a:bodyPr>
            <a:normAutofit lnSpcReduction="10000"/>
          </a:bodyPr>
          <a:lstStyle/>
          <a:p>
            <a:r>
              <a:rPr lang="en-US" sz="2400" dirty="0" smtClean="0">
                <a:ln>
                  <a:solidFill>
                    <a:schemeClr val="bg2">
                      <a:lumMod val="25000"/>
                    </a:schemeClr>
                  </a:solidFill>
                </a:ln>
                <a:solidFill>
                  <a:schemeClr val="bg2">
                    <a:lumMod val="10000"/>
                  </a:schemeClr>
                </a:solidFill>
              </a:rPr>
              <a:t>Footstep 1</a:t>
            </a:r>
          </a:p>
          <a:p>
            <a:pPr lvl="1"/>
            <a:r>
              <a:rPr lang="en-US" sz="2000" dirty="0" smtClean="0"/>
              <a:t>Clean the passage provided by the users by removing the grammatical errors, misspellings, repetitive entry and other most common form of errors.</a:t>
            </a:r>
          </a:p>
          <a:p>
            <a:pPr lvl="1"/>
            <a:endParaRPr lang="en-US" sz="2400" dirty="0" smtClean="0">
              <a:solidFill>
                <a:schemeClr val="bg2">
                  <a:lumMod val="10000"/>
                </a:schemeClr>
              </a:solidFill>
            </a:endParaRPr>
          </a:p>
          <a:p>
            <a:r>
              <a:rPr lang="en-US" sz="2400" dirty="0" smtClean="0">
                <a:ln>
                  <a:solidFill>
                    <a:schemeClr val="bg2">
                      <a:lumMod val="25000"/>
                    </a:schemeClr>
                  </a:solidFill>
                </a:ln>
                <a:solidFill>
                  <a:schemeClr val="bg2">
                    <a:lumMod val="10000"/>
                  </a:schemeClr>
                </a:solidFill>
              </a:rPr>
              <a:t>Footstep 2</a:t>
            </a:r>
          </a:p>
          <a:p>
            <a:pPr lvl="1"/>
            <a:r>
              <a:rPr lang="en-US" sz="2000" dirty="0" smtClean="0"/>
              <a:t>Find out a way to effectively extract the symptoms from the cleaned passage. </a:t>
            </a:r>
          </a:p>
          <a:p>
            <a:pPr lvl="1"/>
            <a:r>
              <a:rPr lang="en-US" sz="2000" dirty="0" smtClean="0"/>
              <a:t>We implemented the work using multiple techniques that could have been employed: </a:t>
            </a:r>
          </a:p>
          <a:p>
            <a:pPr lvl="2"/>
            <a:r>
              <a:rPr lang="en-US" sz="1800" dirty="0" smtClean="0"/>
              <a:t>Dictionary-based approach</a:t>
            </a:r>
          </a:p>
          <a:p>
            <a:pPr lvl="2"/>
            <a:r>
              <a:rPr lang="en-US" sz="1800" dirty="0" smtClean="0"/>
              <a:t>Rules based approach</a:t>
            </a:r>
          </a:p>
          <a:p>
            <a:pPr lvl="2"/>
            <a:r>
              <a:rPr lang="en-US" sz="1800" dirty="0" smtClean="0"/>
              <a:t>Learning technique ( using Mallet )</a:t>
            </a:r>
            <a:endParaRPr lang="en-US" sz="2000" dirty="0" smtClean="0"/>
          </a:p>
          <a:p>
            <a:pPr lvl="1"/>
            <a:r>
              <a:rPr lang="en-US" sz="2000" dirty="0" smtClean="0"/>
              <a:t>Then we made a comparative study to decide which one of the algorithms would work better in a practical environment.</a:t>
            </a:r>
          </a:p>
          <a:p>
            <a:pPr lvl="1"/>
            <a:endParaRPr lang="en-US" sz="2000" dirty="0" smtClean="0"/>
          </a:p>
        </p:txBody>
      </p:sp>
      <p:sp>
        <p:nvSpPr>
          <p:cNvPr id="3" name="Title 2"/>
          <p:cNvSpPr>
            <a:spLocks noGrp="1"/>
          </p:cNvSpPr>
          <p:nvPr>
            <p:ph type="title"/>
          </p:nvPr>
        </p:nvSpPr>
        <p:spPr>
          <a:xfrm>
            <a:off x="457200" y="457200"/>
            <a:ext cx="8229600" cy="609600"/>
          </a:xfrm>
        </p:spPr>
        <p:txBody>
          <a:bodyPr>
            <a:normAutofit/>
          </a:bodyPr>
          <a:lstStyle/>
          <a:p>
            <a:r>
              <a:rPr lang="en-US" sz="3200" dirty="0" smtClean="0">
                <a:solidFill>
                  <a:schemeClr val="bg2">
                    <a:lumMod val="10000"/>
                  </a:schemeClr>
                </a:solidFill>
              </a:rPr>
              <a:t>Objectives</a:t>
            </a:r>
            <a:endParaRPr lang="en-US" sz="3200"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normAutofit/>
          </a:bodyPr>
          <a:lstStyle/>
          <a:p>
            <a:r>
              <a:rPr lang="en-US" sz="2000" dirty="0" smtClean="0"/>
              <a:t>Neha Gupta, Pratistha Mathur, ( Dec 2012 ), “ </a:t>
            </a:r>
            <a:r>
              <a:rPr lang="en-US" sz="2000" dirty="0" smtClean="0">
                <a:solidFill>
                  <a:schemeClr val="bg2">
                    <a:lumMod val="10000"/>
                  </a:schemeClr>
                </a:solidFill>
                <a:effectLst>
                  <a:glow rad="101600">
                    <a:schemeClr val="bg2">
                      <a:lumMod val="90000"/>
                      <a:alpha val="60000"/>
                    </a:schemeClr>
                  </a:glow>
                </a:effectLst>
              </a:rPr>
              <a:t>Spell Checking Techniques in NLP : A Survey </a:t>
            </a:r>
            <a:r>
              <a:rPr lang="en-US" sz="2000" dirty="0" smtClean="0"/>
              <a:t>”, </a:t>
            </a:r>
            <a:r>
              <a:rPr lang="en-IN" sz="2000" dirty="0" smtClean="0"/>
              <a:t>Volume 2 – Issue 12, </a:t>
            </a:r>
            <a:r>
              <a:rPr lang="en-US" sz="2000" dirty="0" smtClean="0"/>
              <a:t>International Journal of Advanced Research in Computer Science and Software Engineering. </a:t>
            </a:r>
          </a:p>
          <a:p>
            <a:endParaRPr lang="en-US" sz="2000" dirty="0" smtClean="0"/>
          </a:p>
          <a:p>
            <a:r>
              <a:rPr lang="en-US" sz="2000" dirty="0" smtClean="0"/>
              <a:t>Hodge, V.J. and Austin, J. ( 2003 ), “ </a:t>
            </a:r>
            <a:r>
              <a:rPr lang="en-US" sz="2000" dirty="0" smtClean="0">
                <a:solidFill>
                  <a:schemeClr val="bg2">
                    <a:lumMod val="10000"/>
                  </a:schemeClr>
                </a:solidFill>
                <a:effectLst>
                  <a:glow rad="63500">
                    <a:schemeClr val="accent1">
                      <a:satMod val="175000"/>
                      <a:alpha val="40000"/>
                    </a:schemeClr>
                  </a:glow>
                </a:effectLst>
              </a:rPr>
              <a:t>A comparison of standard spell checking algorithms and a novel binary neural approach</a:t>
            </a:r>
            <a:r>
              <a:rPr lang="en-US" sz="2000" dirty="0" smtClean="0"/>
              <a:t>”, Volume</a:t>
            </a:r>
            <a:r>
              <a:rPr lang="en-IN" sz="2000" dirty="0" smtClean="0"/>
              <a:t>15 – No. 5,</a:t>
            </a:r>
            <a:r>
              <a:rPr lang="en-US" sz="2000" dirty="0" smtClean="0"/>
              <a:t> IEEE Transactions on Knowledge and Data Engineering</a:t>
            </a:r>
          </a:p>
          <a:p>
            <a:endParaRPr lang="en-US" sz="2000" dirty="0" smtClean="0"/>
          </a:p>
          <a:p>
            <a:r>
              <a:rPr lang="en-US" sz="2000" dirty="0" err="1" smtClean="0"/>
              <a:t>Anjali</a:t>
            </a:r>
            <a:r>
              <a:rPr lang="en-US" sz="2000" dirty="0" smtClean="0"/>
              <a:t> </a:t>
            </a:r>
            <a:r>
              <a:rPr lang="en-US" sz="2000" dirty="0" err="1" smtClean="0"/>
              <a:t>Ganesh</a:t>
            </a:r>
            <a:r>
              <a:rPr lang="en-US" sz="2000" dirty="0" smtClean="0"/>
              <a:t> </a:t>
            </a:r>
            <a:r>
              <a:rPr lang="en-US" sz="2000" dirty="0" err="1" smtClean="0"/>
              <a:t>Jivani</a:t>
            </a:r>
            <a:r>
              <a:rPr lang="en-US" sz="2000" dirty="0" smtClean="0"/>
              <a:t> </a:t>
            </a:r>
            <a:r>
              <a:rPr lang="en-IN" sz="2000" dirty="0" smtClean="0"/>
              <a:t>et al, </a:t>
            </a:r>
            <a:r>
              <a:rPr lang="en-US" sz="2000" dirty="0" smtClean="0"/>
              <a:t>(Nov-Dec 2011), “ </a:t>
            </a:r>
            <a:r>
              <a:rPr lang="en-US" sz="2000" dirty="0" smtClean="0">
                <a:solidFill>
                  <a:schemeClr val="bg2">
                    <a:lumMod val="10000"/>
                  </a:schemeClr>
                </a:solidFill>
                <a:effectLst>
                  <a:glow rad="63500">
                    <a:schemeClr val="accent1">
                      <a:satMod val="175000"/>
                      <a:alpha val="40000"/>
                    </a:schemeClr>
                  </a:glow>
                </a:effectLst>
              </a:rPr>
              <a:t>A Comparative Study of Stemming Algorithms </a:t>
            </a:r>
            <a:r>
              <a:rPr lang="en-US" sz="2000" dirty="0" smtClean="0"/>
              <a:t>”, </a:t>
            </a:r>
            <a:r>
              <a:rPr lang="en-IN" sz="2000" dirty="0" smtClean="0"/>
              <a:t>Volume 2(6), </a:t>
            </a:r>
            <a:r>
              <a:rPr lang="en-US" sz="2000" dirty="0" smtClean="0"/>
              <a:t>International Journal of Computer Applications in Technology</a:t>
            </a:r>
          </a:p>
          <a:p>
            <a:endParaRPr lang="en-US" sz="2000" dirty="0"/>
          </a:p>
        </p:txBody>
      </p:sp>
      <p:sp>
        <p:nvSpPr>
          <p:cNvPr id="3" name="Title 2"/>
          <p:cNvSpPr>
            <a:spLocks noGrp="1"/>
          </p:cNvSpPr>
          <p:nvPr>
            <p:ph type="title"/>
          </p:nvPr>
        </p:nvSpPr>
        <p:spPr>
          <a:xfrm>
            <a:off x="457200" y="304800"/>
            <a:ext cx="8229600" cy="762000"/>
          </a:xfrm>
        </p:spPr>
        <p:txBody>
          <a:bodyPr>
            <a:normAutofit/>
          </a:bodyPr>
          <a:lstStyle/>
          <a:p>
            <a:r>
              <a:rPr lang="en-US" sz="3200" dirty="0" smtClean="0">
                <a:solidFill>
                  <a:schemeClr val="bg2">
                    <a:lumMod val="10000"/>
                  </a:schemeClr>
                </a:solidFill>
              </a:rPr>
              <a:t>Study and Related Works</a:t>
            </a:r>
            <a:endParaRPr lang="en-US" sz="3200"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normAutofit lnSpcReduction="10000"/>
          </a:bodyPr>
          <a:lstStyle/>
          <a:p>
            <a:r>
              <a:rPr lang="en-US" sz="2000" dirty="0" smtClean="0">
                <a:effectLst>
                  <a:glow rad="63500">
                    <a:schemeClr val="accent1">
                      <a:satMod val="175000"/>
                      <a:alpha val="40000"/>
                    </a:schemeClr>
                  </a:glow>
                </a:effectLst>
              </a:rPr>
              <a:t>Classification and Rule Extraction using Rough Set </a:t>
            </a:r>
            <a:r>
              <a:rPr lang="en-US" sz="2000" dirty="0" smtClean="0"/>
              <a:t>for Diagnosis of Liver Disease and its Types – </a:t>
            </a:r>
            <a:r>
              <a:rPr lang="en-US" sz="2000" dirty="0" err="1" smtClean="0"/>
              <a:t>S.Karthik</a:t>
            </a:r>
            <a:r>
              <a:rPr lang="en-US" sz="2000" dirty="0" smtClean="0"/>
              <a:t>, A </a:t>
            </a:r>
            <a:r>
              <a:rPr lang="en-US" sz="2000" dirty="0" err="1" smtClean="0"/>
              <a:t>Priyadarshini</a:t>
            </a:r>
            <a:r>
              <a:rPr lang="en-US" sz="2000" dirty="0" smtClean="0"/>
              <a:t>, J </a:t>
            </a:r>
            <a:r>
              <a:rPr lang="en-US" sz="2000" dirty="0" err="1" smtClean="0"/>
              <a:t>Anuradha</a:t>
            </a:r>
            <a:r>
              <a:rPr lang="en-US" sz="2000" dirty="0" smtClean="0"/>
              <a:t>, </a:t>
            </a:r>
            <a:r>
              <a:rPr lang="en-US" sz="2000" dirty="0" err="1" smtClean="0"/>
              <a:t>B.K.Tripathy</a:t>
            </a:r>
            <a:r>
              <a:rPr lang="en-US" sz="2000" dirty="0" smtClean="0"/>
              <a:t>, Advances in Applied Science Research, 2011, 2(3):334-345</a:t>
            </a:r>
          </a:p>
          <a:p>
            <a:endParaRPr lang="en-US" sz="2000" dirty="0" smtClean="0"/>
          </a:p>
          <a:p>
            <a:r>
              <a:rPr lang="en-US" sz="2000" dirty="0" smtClean="0">
                <a:effectLst>
                  <a:glow rad="63500">
                    <a:schemeClr val="accent1">
                      <a:satMod val="175000"/>
                      <a:alpha val="40000"/>
                    </a:schemeClr>
                  </a:glow>
                </a:effectLst>
              </a:rPr>
              <a:t>Medical Information Extraction Using Natural language Interpretation </a:t>
            </a:r>
            <a:r>
              <a:rPr lang="en-US" sz="2000" dirty="0" smtClean="0"/>
              <a:t>– </a:t>
            </a:r>
            <a:r>
              <a:rPr lang="en-US" sz="2000" dirty="0" err="1" smtClean="0"/>
              <a:t>Gunjan</a:t>
            </a:r>
            <a:r>
              <a:rPr lang="en-US" sz="2000" dirty="0" smtClean="0"/>
              <a:t> </a:t>
            </a:r>
            <a:r>
              <a:rPr lang="en-US" sz="2000" dirty="0" err="1" smtClean="0"/>
              <a:t>Dhole</a:t>
            </a:r>
            <a:r>
              <a:rPr lang="en-US" sz="2000" dirty="0" smtClean="0"/>
              <a:t>, Dr. </a:t>
            </a:r>
            <a:r>
              <a:rPr lang="en-US" sz="2000" dirty="0" err="1" smtClean="0"/>
              <a:t>Nilesh</a:t>
            </a:r>
            <a:r>
              <a:rPr lang="en-US" sz="2000" dirty="0" smtClean="0"/>
              <a:t> </a:t>
            </a:r>
            <a:r>
              <a:rPr lang="en-US" sz="2000" dirty="0" err="1" smtClean="0"/>
              <a:t>Uke</a:t>
            </a:r>
            <a:r>
              <a:rPr lang="en-US" sz="2000" dirty="0" smtClean="0"/>
              <a:t>, Advances in Vision Computing, Vol. 1, No. 1, March 2014.</a:t>
            </a:r>
          </a:p>
          <a:p>
            <a:endParaRPr lang="en-US" sz="2000" dirty="0" smtClean="0"/>
          </a:p>
          <a:p>
            <a:r>
              <a:rPr lang="en-US" sz="2000" dirty="0" err="1" smtClean="0">
                <a:effectLst>
                  <a:glow rad="63500">
                    <a:schemeClr val="accent1">
                      <a:satMod val="175000"/>
                      <a:alpha val="40000"/>
                    </a:schemeClr>
                  </a:glow>
                </a:effectLst>
              </a:rPr>
              <a:t>MapFace</a:t>
            </a:r>
            <a:r>
              <a:rPr lang="en-US" sz="2000" dirty="0" smtClean="0"/>
              <a:t> – An Editor for </a:t>
            </a:r>
            <a:r>
              <a:rPr lang="en-US" sz="2000" dirty="0" err="1" smtClean="0"/>
              <a:t>MetaMap</a:t>
            </a:r>
            <a:r>
              <a:rPr lang="en-US" sz="2000" dirty="0" smtClean="0"/>
              <a:t> Transfer (</a:t>
            </a:r>
            <a:r>
              <a:rPr lang="en-US" sz="2000" dirty="0" err="1" smtClean="0"/>
              <a:t>MMTx</a:t>
            </a:r>
            <a:r>
              <a:rPr lang="en-US" sz="2000" dirty="0" smtClean="0"/>
              <a:t>). Katharina Kaiser, </a:t>
            </a:r>
            <a:r>
              <a:rPr lang="en-US" sz="2000" dirty="0" err="1" smtClean="0"/>
              <a:t>Theresia</a:t>
            </a:r>
            <a:r>
              <a:rPr lang="en-US" sz="2000" dirty="0" smtClean="0"/>
              <a:t> </a:t>
            </a:r>
            <a:r>
              <a:rPr lang="en-US" sz="2000" dirty="0" err="1" smtClean="0"/>
              <a:t>Gschwandtner</a:t>
            </a:r>
            <a:r>
              <a:rPr lang="en-US" sz="2000" dirty="0" smtClean="0"/>
              <a:t>, Patrick Martini. Vienna University of Technology.</a:t>
            </a:r>
          </a:p>
          <a:p>
            <a:endParaRPr lang="en-US" sz="2000" dirty="0" smtClean="0"/>
          </a:p>
          <a:p>
            <a:r>
              <a:rPr lang="en-US" sz="2000" dirty="0" smtClean="0">
                <a:effectLst>
                  <a:glow rad="63500">
                    <a:schemeClr val="accent1">
                      <a:satMod val="175000"/>
                      <a:alpha val="40000"/>
                    </a:schemeClr>
                  </a:glow>
                </a:effectLst>
              </a:rPr>
              <a:t>NLP Based Retrieval of Medical Information for Diagnosis of Human Diseases </a:t>
            </a:r>
            <a:r>
              <a:rPr lang="en-US" sz="2000" dirty="0" smtClean="0"/>
              <a:t>– </a:t>
            </a:r>
            <a:r>
              <a:rPr lang="en-US" sz="2000" dirty="0" err="1" smtClean="0"/>
              <a:t>Gunjan</a:t>
            </a:r>
            <a:r>
              <a:rPr lang="en-US" sz="2000" dirty="0" smtClean="0"/>
              <a:t> </a:t>
            </a:r>
            <a:r>
              <a:rPr lang="en-US" sz="2000" dirty="0" err="1" smtClean="0"/>
              <a:t>Dhole</a:t>
            </a:r>
            <a:r>
              <a:rPr lang="en-US" sz="2000" dirty="0" smtClean="0"/>
              <a:t>, </a:t>
            </a:r>
            <a:r>
              <a:rPr lang="en-US" sz="2000" dirty="0" err="1" smtClean="0"/>
              <a:t>Nilesh</a:t>
            </a:r>
            <a:r>
              <a:rPr lang="en-US" sz="2000" dirty="0" smtClean="0"/>
              <a:t> </a:t>
            </a:r>
            <a:r>
              <a:rPr lang="en-US" sz="2000" dirty="0" err="1" smtClean="0"/>
              <a:t>Uke</a:t>
            </a:r>
            <a:r>
              <a:rPr lang="en-US" sz="2000" dirty="0" smtClean="0"/>
              <a:t>, International Journal of Research in Engineering and Technology. 2319-1163. </a:t>
            </a:r>
            <a:r>
              <a:rPr lang="en-US" sz="2000" dirty="0" err="1" smtClean="0"/>
              <a:t>pISSN</a:t>
            </a:r>
            <a:r>
              <a:rPr lang="en-US" sz="2000" dirty="0" smtClean="0"/>
              <a:t>: 2321-7308</a:t>
            </a:r>
            <a:endParaRPr lang="en-US" sz="2000" dirty="0"/>
          </a:p>
        </p:txBody>
      </p:sp>
      <p:sp>
        <p:nvSpPr>
          <p:cNvPr id="3" name="Title 2"/>
          <p:cNvSpPr>
            <a:spLocks noGrp="1"/>
          </p:cNvSpPr>
          <p:nvPr>
            <p:ph type="title"/>
          </p:nvPr>
        </p:nvSpPr>
        <p:spPr>
          <a:xfrm>
            <a:off x="457200" y="274638"/>
            <a:ext cx="8229600" cy="106362"/>
          </a:xfrm>
        </p:spPr>
        <p:txBody>
          <a:bodyPr>
            <a:normAutofit fontScale="90000"/>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normAutofit/>
            <a:scene3d>
              <a:camera prst="orthographicFront"/>
              <a:lightRig rig="threePt" dir="t"/>
            </a:scene3d>
            <a:sp3d extrusionH="57150">
              <a:bevelT w="38100" h="38100" prst="angle"/>
            </a:sp3d>
          </a:bodyPr>
          <a:lstStyle/>
          <a:p>
            <a:r>
              <a:rPr lang="en-US" dirty="0" smtClean="0"/>
              <a:t> </a:t>
            </a:r>
            <a:r>
              <a:rPr lang="en-US" sz="2200" dirty="0" smtClean="0"/>
              <a:t>Step 0: Data Collection</a:t>
            </a:r>
          </a:p>
          <a:p>
            <a:endParaRPr lang="en-US" sz="2200" dirty="0" smtClean="0"/>
          </a:p>
          <a:p>
            <a:pPr lvl="1"/>
            <a:r>
              <a:rPr lang="en-US" sz="2000" dirty="0" smtClean="0">
                <a:effectLst>
                  <a:glow rad="63500">
                    <a:schemeClr val="accent1">
                      <a:satMod val="175000"/>
                      <a:alpha val="40000"/>
                    </a:schemeClr>
                  </a:glow>
                </a:effectLst>
              </a:rPr>
              <a:t>Dictionary of words</a:t>
            </a:r>
          </a:p>
          <a:p>
            <a:pPr lvl="2"/>
            <a:r>
              <a:rPr lang="en-US" sz="1800" dirty="0" smtClean="0">
                <a:solidFill>
                  <a:schemeClr val="accent5">
                    <a:lumMod val="75000"/>
                  </a:schemeClr>
                </a:solidFill>
              </a:rPr>
              <a:t>Extracted from the website</a:t>
            </a:r>
          </a:p>
          <a:p>
            <a:pPr lvl="1">
              <a:buNone/>
            </a:pPr>
            <a:r>
              <a:rPr lang="en-US" sz="1800" dirty="0" smtClean="0">
                <a:solidFill>
                  <a:schemeClr val="accent5">
                    <a:lumMod val="75000"/>
                  </a:schemeClr>
                </a:solidFill>
              </a:rPr>
              <a:t> 		“</a:t>
            </a:r>
            <a:r>
              <a:rPr lang="en-US" sz="1800" u="sng" dirty="0" smtClean="0">
                <a:solidFill>
                  <a:schemeClr val="accent1">
                    <a:lumMod val="50000"/>
                  </a:schemeClr>
                </a:solidFill>
                <a:effectLst>
                  <a:reflection blurRad="6350" stA="60000" endA="900" endPos="58000" dir="5400000" sy="-100000" algn="bl" rotWithShape="0"/>
                </a:effectLst>
              </a:rPr>
              <a:t>http://www-personal.umich.edu/~jlawler/wordlist </a:t>
            </a:r>
            <a:r>
              <a:rPr lang="en-US" sz="1800" dirty="0" smtClean="0">
                <a:solidFill>
                  <a:schemeClr val="accent5">
                    <a:lumMod val="75000"/>
                  </a:schemeClr>
                </a:solidFill>
              </a:rPr>
              <a:t>”</a:t>
            </a:r>
          </a:p>
          <a:p>
            <a:pPr lvl="1"/>
            <a:endParaRPr lang="en-US" sz="1800" dirty="0" smtClean="0">
              <a:solidFill>
                <a:schemeClr val="accent5">
                  <a:lumMod val="75000"/>
                </a:schemeClr>
              </a:solidFill>
            </a:endParaRPr>
          </a:p>
          <a:p>
            <a:pPr lvl="2"/>
            <a:r>
              <a:rPr lang="en-US" sz="1800" dirty="0" smtClean="0">
                <a:solidFill>
                  <a:schemeClr val="accent5">
                    <a:lumMod val="75000"/>
                  </a:schemeClr>
                </a:solidFill>
              </a:rPr>
              <a:t>Tech Used : Java ( Regex, URL, File Read/ Write Modules )</a:t>
            </a:r>
          </a:p>
          <a:p>
            <a:pPr lvl="1"/>
            <a:endParaRPr lang="en-US" sz="1800" dirty="0" smtClean="0">
              <a:solidFill>
                <a:schemeClr val="accent5">
                  <a:lumMod val="75000"/>
                </a:schemeClr>
              </a:solidFill>
            </a:endParaRPr>
          </a:p>
          <a:p>
            <a:pPr lvl="2"/>
            <a:r>
              <a:rPr lang="en-US" sz="1800" dirty="0" smtClean="0">
                <a:solidFill>
                  <a:schemeClr val="accent5">
                    <a:lumMod val="75000"/>
                  </a:schemeClr>
                </a:solidFill>
              </a:rPr>
              <a:t>Algorithm Used:</a:t>
            </a:r>
          </a:p>
          <a:p>
            <a:pPr lvl="3">
              <a:buFont typeface="Wingdings" pitchFamily="2" charset="2"/>
              <a:buChar char="Ø"/>
            </a:pPr>
            <a:r>
              <a:rPr lang="en-US" sz="1800" dirty="0" smtClean="0">
                <a:solidFill>
                  <a:schemeClr val="accent5">
                    <a:lumMod val="75000"/>
                  </a:schemeClr>
                </a:solidFill>
              </a:rPr>
              <a:t>Regex matching to find the pattern in the result source codes of the websites</a:t>
            </a:r>
          </a:p>
          <a:p>
            <a:pPr lvl="1"/>
            <a:endParaRPr lang="en-US" dirty="0" smtClean="0"/>
          </a:p>
        </p:txBody>
      </p:sp>
      <p:sp>
        <p:nvSpPr>
          <p:cNvPr id="3" name="Title 2"/>
          <p:cNvSpPr>
            <a:spLocks noGrp="1"/>
          </p:cNvSpPr>
          <p:nvPr>
            <p:ph type="title"/>
          </p:nvPr>
        </p:nvSpPr>
        <p:spPr>
          <a:xfrm>
            <a:off x="457200" y="274638"/>
            <a:ext cx="8229600" cy="715962"/>
          </a:xfrm>
        </p:spPr>
        <p:txBody>
          <a:bodyPr>
            <a:normAutofit/>
          </a:bodyPr>
          <a:lstStyle/>
          <a:p>
            <a:r>
              <a:rPr lang="en-US" sz="3200" dirty="0" smtClean="0">
                <a:solidFill>
                  <a:schemeClr val="bg2">
                    <a:lumMod val="10000"/>
                  </a:schemeClr>
                </a:solidFill>
              </a:rPr>
              <a:t>Moving to the Main Part</a:t>
            </a:r>
            <a:endParaRPr lang="en-US" sz="3200" dirty="0">
              <a:solidFill>
                <a:schemeClr val="bg2">
                  <a:lumMod val="10000"/>
                </a:schemeClr>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1441</TotalTime>
  <Words>1895</Words>
  <Application>Microsoft Office PowerPoint</Application>
  <PresentationFormat>On-screen Show (4:3)</PresentationFormat>
  <Paragraphs>288</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Concourse</vt:lpstr>
      <vt:lpstr>Medical Blogs Summarization–  A probe on the performance of multiple techniques that can be employed for the purpose</vt:lpstr>
      <vt:lpstr>Online Doctoring</vt:lpstr>
      <vt:lpstr>Current Scenario</vt:lpstr>
      <vt:lpstr>Our Focus</vt:lpstr>
      <vt:lpstr>Prime purpose of the project</vt:lpstr>
      <vt:lpstr>Objectives</vt:lpstr>
      <vt:lpstr>Study and Related Works</vt:lpstr>
      <vt:lpstr> </vt:lpstr>
      <vt:lpstr>Moving to the Main Part</vt:lpstr>
      <vt:lpstr> </vt:lpstr>
      <vt:lpstr> </vt:lpstr>
      <vt:lpstr> </vt:lpstr>
      <vt:lpstr> </vt:lpstr>
      <vt:lpstr> </vt:lpstr>
      <vt:lpstr> Data Dictionary based approach</vt:lpstr>
      <vt:lpstr> </vt:lpstr>
      <vt:lpstr>Rule based approach</vt:lpstr>
      <vt:lpstr> </vt:lpstr>
      <vt:lpstr>Machine Learning based approach</vt:lpstr>
      <vt:lpstr> </vt:lpstr>
      <vt:lpstr> </vt:lpstr>
      <vt:lpstr>Illustrated example</vt:lpstr>
      <vt:lpstr> </vt:lpstr>
      <vt:lpstr>Conclusion</vt:lpstr>
      <vt:lpstr>Future Prospects</vt:lpstr>
      <vt:lpstr>  </vt:lpstr>
      <vt:lpstr>The Final Step- Application</vt:lpstr>
      <vt:lpstr> The End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Prem Kamal</dc:creator>
  <cp:lastModifiedBy>SAURABH</cp:lastModifiedBy>
  <cp:revision>119</cp:revision>
  <dcterms:created xsi:type="dcterms:W3CDTF">2006-08-16T00:00:00Z</dcterms:created>
  <dcterms:modified xsi:type="dcterms:W3CDTF">2015-04-30T11:38:41Z</dcterms:modified>
</cp:coreProperties>
</file>