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89" r:id="rId4"/>
    <p:sldId id="266" r:id="rId5"/>
    <p:sldId id="290" r:id="rId6"/>
    <p:sldId id="295" r:id="rId7"/>
    <p:sldId id="258" r:id="rId8"/>
    <p:sldId id="269" r:id="rId9"/>
    <p:sldId id="280" r:id="rId10"/>
    <p:sldId id="271" r:id="rId11"/>
    <p:sldId id="273" r:id="rId12"/>
    <p:sldId id="274" r:id="rId13"/>
    <p:sldId id="275" r:id="rId14"/>
    <p:sldId id="276" r:id="rId15"/>
    <p:sldId id="278" r:id="rId16"/>
    <p:sldId id="281" r:id="rId17"/>
    <p:sldId id="288" r:id="rId18"/>
    <p:sldId id="291" r:id="rId19"/>
    <p:sldId id="292" r:id="rId20"/>
    <p:sldId id="293" r:id="rId21"/>
    <p:sldId id="294" r:id="rId22"/>
    <p:sldId id="283" r:id="rId23"/>
    <p:sldId id="284" r:id="rId24"/>
  </p:sldIdLst>
  <p:sldSz cx="9144000" cy="5143500" type="screen16x9"/>
  <p:notesSz cx="6858000" cy="9144000"/>
  <p:embeddedFontLst>
    <p:embeddedFont>
      <p:font typeface="Maven Pro" pitchFamily="2" charset="77"/>
      <p:regular r:id="rId26"/>
      <p:bold r:id="rId27"/>
    </p:embeddedFont>
    <p:embeddedFont>
      <p:font typeface="Nunito"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160" d="100"/>
          <a:sy n="160" d="100"/>
        </p:scale>
        <p:origin x="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0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191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76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683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560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25d552a4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25d552a4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14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453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951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74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19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25d552a4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25d552a4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636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8748837"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8940454" TargetMode="External"/><Relationship Id="rId2" Type="http://schemas.openxmlformats.org/officeDocument/2006/relationships/hyperlink" Target="https://ieeexplore.ieee.org/document/8748837"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nlp.stanford.edu/IR-book/information-retrieval-book.htm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8748837"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851799"/>
            <a:ext cx="4869134" cy="2336673"/>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100" b="0" i="0" u="none" strike="noStrike" baseline="0" dirty="0">
                <a:latin typeface="Times New Roman" panose="02020603050405020304" pitchFamily="18" charset="0"/>
                <a:cs typeface="Times New Roman" panose="02020603050405020304" pitchFamily="18" charset="0"/>
              </a:rPr>
              <a:t>Ranking Web Pages Using Cosine Similarity</a:t>
            </a:r>
            <a:br>
              <a:rPr lang="en-US" sz="3100" b="0" i="0" u="none" strike="noStrike" baseline="0" dirty="0">
                <a:latin typeface="Times New Roman" panose="02020603050405020304" pitchFamily="18" charset="0"/>
                <a:cs typeface="Times New Roman" panose="02020603050405020304" pitchFamily="18" charset="0"/>
              </a:rPr>
            </a:br>
            <a:r>
              <a:rPr lang="en-US" sz="3100" b="0" i="0" u="none" strike="noStrike" baseline="0" dirty="0">
                <a:latin typeface="Times New Roman" panose="02020603050405020304" pitchFamily="18" charset="0"/>
                <a:cs typeface="Times New Roman" panose="02020603050405020304" pitchFamily="18" charset="0"/>
              </a:rPr>
              <a:t>Measure</a:t>
            </a:r>
            <a:br>
              <a:rPr lang="en-US" sz="3200" b="0" i="0" u="none" strike="noStrike" baseline="0" dirty="0">
                <a:latin typeface="Times New Roman" panose="02020603050405020304" pitchFamily="18" charset="0"/>
                <a:cs typeface="Times New Roman" panose="02020603050405020304" pitchFamily="18" charset="0"/>
              </a:rPr>
            </a:br>
            <a:br>
              <a:rPr lang="en-US" sz="3200" b="0" i="0" u="none" strike="noStrike" baseline="0" dirty="0">
                <a:latin typeface="Times New Roman" panose="02020603050405020304" pitchFamily="18" charset="0"/>
                <a:cs typeface="Times New Roman" panose="02020603050405020304" pitchFamily="18" charset="0"/>
              </a:rPr>
            </a:br>
            <a:r>
              <a:rPr lang="en-US" sz="3100" b="0" i="0" u="none" strike="noStrike" baseline="0" dirty="0">
                <a:latin typeface="Times New Roman" panose="02020603050405020304" pitchFamily="18" charset="0"/>
                <a:cs typeface="Times New Roman" panose="02020603050405020304" pitchFamily="18" charset="0"/>
              </a:rPr>
              <a:t>Grou</a:t>
            </a:r>
            <a:r>
              <a:rPr lang="en-US" sz="3100" b="0" dirty="0">
                <a:latin typeface="Times New Roman" panose="02020603050405020304" pitchFamily="18" charset="0"/>
                <a:cs typeface="Times New Roman" panose="02020603050405020304" pitchFamily="18" charset="0"/>
              </a:rPr>
              <a:t>p 5</a:t>
            </a:r>
            <a:endParaRPr sz="3100" dirty="0">
              <a:latin typeface="Times New Roman" panose="02020603050405020304" pitchFamily="18" charset="0"/>
              <a:cs typeface="Times New Roman" panose="02020603050405020304" pitchFamily="18" charset="0"/>
            </a:endParaRPr>
          </a:p>
        </p:txBody>
      </p:sp>
      <p:sp>
        <p:nvSpPr>
          <p:cNvPr id="278" name="Google Shape;278;p13"/>
          <p:cNvSpPr txBox="1">
            <a:spLocks noGrp="1"/>
          </p:cNvSpPr>
          <p:nvPr>
            <p:ph type="subTitle" idx="1"/>
          </p:nvPr>
        </p:nvSpPr>
        <p:spPr>
          <a:xfrm>
            <a:off x="823999" y="3596300"/>
            <a:ext cx="5393921"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CSCE 5200.005 Information Retrieval and Web Search</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68753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100" b="1" dirty="0">
                <a:latin typeface="Times New Roman" panose="02020603050405020304" pitchFamily="18" charset="0"/>
                <a:cs typeface="Times New Roman" panose="02020603050405020304" pitchFamily="18" charset="0"/>
              </a:rPr>
              <a:t>Method Explanation</a:t>
            </a:r>
            <a:br>
              <a:rPr lang="en-US" b="1" dirty="0">
                <a:latin typeface="Times New Roman" panose="02020603050405020304" pitchFamily="18" charset="0"/>
                <a:cs typeface="Times New Roman" panose="02020603050405020304" pitchFamily="18" charset="0"/>
              </a:rPr>
            </a:br>
            <a:endParaRPr dirty="0"/>
          </a:p>
        </p:txBody>
      </p:sp>
      <p:sp>
        <p:nvSpPr>
          <p:cNvPr id="290" name="Google Shape;290;p15"/>
          <p:cNvSpPr txBox="1">
            <a:spLocks noGrp="1"/>
          </p:cNvSpPr>
          <p:nvPr>
            <p:ph type="body" idx="1"/>
          </p:nvPr>
        </p:nvSpPr>
        <p:spPr>
          <a:xfrm>
            <a:off x="1303800" y="1120140"/>
            <a:ext cx="7030500" cy="3939540"/>
          </a:xfrm>
          <a:prstGeom prst="rect">
            <a:avLst/>
          </a:prstGeom>
        </p:spPr>
        <p:txBody>
          <a:bodyPr spcFirstLastPara="1" wrap="square" lIns="91425" tIns="91425" rIns="91425" bIns="91425" anchor="t" anchorCtr="0">
            <a:noAutofit/>
          </a:bodyPr>
          <a:lstStyle/>
          <a:p>
            <a:pPr marL="0" indent="0" algn="just">
              <a:buNone/>
            </a:pPr>
            <a:r>
              <a:rPr lang="en-US" sz="1400" b="1" dirty="0">
                <a:latin typeface="Times New Roman" panose="02020603050405020304" pitchFamily="18" charset="0"/>
                <a:cs typeface="Times New Roman" panose="02020603050405020304" pitchFamily="18" charset="0"/>
              </a:rPr>
              <a:t>Document Clustering and Similarity Measure</a:t>
            </a:r>
          </a:p>
          <a:p>
            <a:pPr marL="0" indent="0" algn="just">
              <a:buNone/>
            </a:pPr>
            <a:endParaRPr lang="en-US" sz="14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Clustering plays an important role when we have a large amount of data. Clustering helps in improving the retrieval process by retrieving only necessary data. It organizes same type of web pages into groups.</a:t>
            </a:r>
          </a:p>
          <a:p>
            <a:pPr algn="just"/>
            <a:r>
              <a:rPr lang="en-US" sz="1400" dirty="0">
                <a:latin typeface="Times New Roman" panose="02020603050405020304" pitchFamily="18" charset="0"/>
                <a:cs typeface="Times New Roman" panose="02020603050405020304" pitchFamily="18" charset="0"/>
              </a:rPr>
              <a:t>Clustering helps the users in finding the pattern according to their search needs thereby improving the retrieval process. Another important aspect in clustering is, it will reduce the retrieval time.</a:t>
            </a:r>
          </a:p>
          <a:p>
            <a:pPr algn="just"/>
            <a:r>
              <a:rPr lang="en-US" sz="1400" dirty="0">
                <a:latin typeface="Times New Roman" panose="02020603050405020304" pitchFamily="18" charset="0"/>
                <a:cs typeface="Times New Roman" panose="02020603050405020304" pitchFamily="18" charset="0"/>
              </a:rPr>
              <a:t>Document similarity will be calculated which is specified by cosine between two vectors [2]. We will calculate the term frequency that is denoted by ‘</a:t>
            </a:r>
            <a:r>
              <a:rPr lang="en-US" sz="1400" dirty="0" err="1">
                <a:latin typeface="Times New Roman" panose="02020603050405020304" pitchFamily="18" charset="0"/>
                <a:cs typeface="Times New Roman" panose="02020603050405020304" pitchFamily="18" charset="0"/>
              </a:rPr>
              <a:t>tf</a:t>
            </a:r>
            <a:r>
              <a:rPr lang="en-US" sz="1400" dirty="0">
                <a:latin typeface="Times New Roman" panose="02020603050405020304" pitchFamily="18" charset="0"/>
                <a:cs typeface="Times New Roman" panose="02020603050405020304" pitchFamily="18" charset="0"/>
              </a:rPr>
              <a:t>’ and inverse document frequency which is denoted by ‘</a:t>
            </a:r>
            <a:r>
              <a:rPr lang="en-US" sz="1400" dirty="0" err="1">
                <a:latin typeface="Times New Roman" panose="02020603050405020304" pitchFamily="18" charset="0"/>
                <a:cs typeface="Times New Roman" panose="02020603050405020304" pitchFamily="18" charset="0"/>
              </a:rPr>
              <a:t>idf</a:t>
            </a:r>
            <a:r>
              <a:rPr lang="en-US" sz="1400" dirty="0">
                <a:latin typeface="Times New Roman" panose="02020603050405020304" pitchFamily="18" charset="0"/>
                <a:cs typeface="Times New Roman" panose="02020603050405020304" pitchFamily="18" charset="0"/>
              </a:rPr>
              <a:t>’. These terms plays the key role in finding the similarity.</a:t>
            </a:r>
          </a:p>
          <a:p>
            <a:pPr marL="146050" indent="0" algn="just">
              <a:buNone/>
            </a:pPr>
            <a:endParaRPr lang="en-US" sz="1400" dirty="0">
              <a:latin typeface="Times New Roman" panose="02020603050405020304" pitchFamily="18" charset="0"/>
              <a:cs typeface="Times New Roman" panose="02020603050405020304" pitchFamily="18" charset="0"/>
            </a:endParaRPr>
          </a:p>
          <a:p>
            <a:pPr marL="146050" indent="0" algn="just">
              <a:buNone/>
            </a:pPr>
            <a:r>
              <a:rPr lang="en-US" sz="1400" b="0" i="0" u="none" strike="noStrike" baseline="0" dirty="0">
                <a:latin typeface="Times New Roman" panose="02020603050405020304" pitchFamily="18" charset="0"/>
                <a:cs typeface="Times New Roman" panose="02020603050405020304" pitchFamily="18" charset="0"/>
              </a:rPr>
              <a:t>[2] Shadab Irfan, Subhajit Ghosh, 2019, “</a:t>
            </a:r>
            <a:r>
              <a:rPr lang="en-US" sz="1400" b="0" i="1" u="none" strike="noStrike" baseline="0" dirty="0">
                <a:latin typeface="Times New Roman" panose="02020603050405020304" pitchFamily="18" charset="0"/>
                <a:cs typeface="Times New Roman" panose="02020603050405020304" pitchFamily="18" charset="0"/>
              </a:rPr>
              <a:t>A Review on Different Ranking Algorithms</a:t>
            </a:r>
            <a:r>
              <a:rPr lang="en-US" sz="1400" b="0" i="0" u="none" strike="noStrike"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(01 July 2019)</a:t>
            </a:r>
            <a:r>
              <a:rPr lang="en-US"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hlinkClick r:id="rId3"/>
              </a:rPr>
              <a:t>https://ieeexplore.ieee.org/document/8748837</a:t>
            </a:r>
            <a:endParaRPr lang="en-US" sz="1400" b="0" i="0" u="none" strike="noStrike" baseline="0" dirty="0">
              <a:latin typeface="Times New Roman" panose="02020603050405020304" pitchFamily="18" charset="0"/>
              <a:cs typeface="Times New Roman" panose="02020603050405020304" pitchFamily="18" charset="0"/>
            </a:endParaRPr>
          </a:p>
          <a:p>
            <a:pPr marL="146050" indent="0" algn="just">
              <a:buNone/>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03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76930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Method Explanation</a:t>
            </a:r>
            <a:br>
              <a:rPr lang="en-US" b="1" dirty="0">
                <a:latin typeface="Times New Roman" panose="02020603050405020304" pitchFamily="18" charset="0"/>
                <a:cs typeface="Times New Roman" panose="02020603050405020304" pitchFamily="18" charset="0"/>
              </a:rPr>
            </a:br>
            <a:endParaRPr dirty="0"/>
          </a:p>
        </p:txBody>
      </p:sp>
      <p:sp>
        <p:nvSpPr>
          <p:cNvPr id="290" name="Google Shape;290;p15"/>
          <p:cNvSpPr txBox="1">
            <a:spLocks noGrp="1"/>
          </p:cNvSpPr>
          <p:nvPr>
            <p:ph type="body" idx="1"/>
          </p:nvPr>
        </p:nvSpPr>
        <p:spPr>
          <a:xfrm>
            <a:off x="1303800" y="1687551"/>
            <a:ext cx="7030500" cy="2844099"/>
          </a:xfrm>
          <a:prstGeom prst="rect">
            <a:avLst/>
          </a:prstGeom>
        </p:spPr>
        <p:txBody>
          <a:bodyPr spcFirstLastPara="1" wrap="square" lIns="91425" tIns="91425" rIns="91425" bIns="91425" anchor="t" anchorCtr="0">
            <a:normAutofit/>
          </a:bodyPr>
          <a:lstStyle/>
          <a:p>
            <a:pPr marL="0" indent="0" algn="just">
              <a:buNone/>
            </a:pPr>
            <a:r>
              <a:rPr lang="en-US" sz="1400" b="1" dirty="0">
                <a:latin typeface="Times New Roman" panose="02020603050405020304" pitchFamily="18" charset="0"/>
                <a:cs typeface="Times New Roman" panose="02020603050405020304" pitchFamily="18" charset="0"/>
              </a:rPr>
              <a:t>Document Clustering and Similarity Measure [5]</a:t>
            </a:r>
          </a:p>
          <a:p>
            <a:pPr marL="0" indent="0" algn="just">
              <a:buNone/>
            </a:pPr>
            <a:endParaRPr lang="en-US" sz="14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Term Frequency is specific to individual term and each term will be assigned a weight. This weight will be assigned based on how many times each term occurred in a particular document. We can consider it as </a:t>
            </a:r>
            <a:r>
              <a:rPr lang="en-US" sz="1400" b="1" i="0" u="none" strike="noStrike" baseline="0" dirty="0" err="1">
                <a:latin typeface="Times New Roman" panose="02020603050405020304" pitchFamily="18" charset="0"/>
                <a:cs typeface="Times New Roman" panose="02020603050405020304" pitchFamily="18" charset="0"/>
              </a:rPr>
              <a:t>tf</a:t>
            </a:r>
            <a:r>
              <a:rPr lang="en-US" sz="1400" b="1" i="0" u="none" strike="noStrike" baseline="0" dirty="0">
                <a:latin typeface="Times New Roman" panose="02020603050405020304" pitchFamily="18" charset="0"/>
                <a:cs typeface="Times New Roman" panose="02020603050405020304" pitchFamily="18" charset="0"/>
              </a:rPr>
              <a:t> </a:t>
            </a:r>
            <a:r>
              <a:rPr lang="en-US" sz="1400" b="1" i="0" u="none" strike="noStrike" baseline="0" dirty="0" err="1">
                <a:latin typeface="Times New Roman" panose="02020603050405020304" pitchFamily="18" charset="0"/>
                <a:cs typeface="Times New Roman" panose="02020603050405020304" pitchFamily="18" charset="0"/>
              </a:rPr>
              <a:t>t,d</a:t>
            </a:r>
            <a:r>
              <a:rPr lang="en-US" sz="1400" b="1" i="0" u="none" strike="noStrike" baseline="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Inverse document will be calculated based on all the documents. It means number of times term occurred document we consider to the total documents we have. It will be calculated as </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45A0FB3-66DA-76BC-7072-2BA19EC60DDC}"/>
              </a:ext>
            </a:extLst>
          </p:cNvPr>
          <p:cNvPicPr>
            <a:picLocks noChangeAspect="1"/>
          </p:cNvPicPr>
          <p:nvPr/>
        </p:nvPicPr>
        <p:blipFill>
          <a:blip r:embed="rId3"/>
          <a:stretch>
            <a:fillRect/>
          </a:stretch>
        </p:blipFill>
        <p:spPr>
          <a:xfrm>
            <a:off x="3633662" y="3761799"/>
            <a:ext cx="1752752" cy="350550"/>
          </a:xfrm>
          <a:prstGeom prst="rect">
            <a:avLst/>
          </a:prstGeom>
        </p:spPr>
      </p:pic>
    </p:spTree>
    <p:extLst>
      <p:ext uri="{BB962C8B-B14F-4D97-AF65-F5344CB8AC3E}">
        <p14:creationId xmlns:p14="http://schemas.microsoft.com/office/powerpoint/2010/main" val="59076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77674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Method Explanation</a:t>
            </a:r>
            <a:br>
              <a:rPr lang="en-US" b="1" dirty="0">
                <a:latin typeface="Times New Roman" panose="02020603050405020304" pitchFamily="18" charset="0"/>
                <a:cs typeface="Times New Roman" panose="02020603050405020304" pitchFamily="18" charset="0"/>
              </a:rPr>
            </a:br>
            <a:endParaRPr dirty="0"/>
          </a:p>
        </p:txBody>
      </p:sp>
      <p:sp>
        <p:nvSpPr>
          <p:cNvPr id="290" name="Google Shape;290;p15"/>
          <p:cNvSpPr txBox="1">
            <a:spLocks noGrp="1"/>
          </p:cNvSpPr>
          <p:nvPr>
            <p:ph type="body" idx="1"/>
          </p:nvPr>
        </p:nvSpPr>
        <p:spPr>
          <a:xfrm>
            <a:off x="1303800" y="1672683"/>
            <a:ext cx="7030500" cy="2858967"/>
          </a:xfrm>
          <a:prstGeom prst="rect">
            <a:avLst/>
          </a:prstGeom>
        </p:spPr>
        <p:txBody>
          <a:bodyPr spcFirstLastPara="1" wrap="square" lIns="91425" tIns="91425" rIns="91425" bIns="91425" anchor="t" anchorCtr="0">
            <a:normAutofit/>
          </a:bodyPr>
          <a:lstStyle/>
          <a:p>
            <a:pPr marL="0" indent="0">
              <a:buNone/>
            </a:pPr>
            <a:r>
              <a:rPr lang="en-US" sz="1400" b="1" dirty="0">
                <a:latin typeface="Times New Roman" panose="02020603050405020304" pitchFamily="18" charset="0"/>
                <a:cs typeface="Times New Roman" panose="02020603050405020304" pitchFamily="18" charset="0"/>
              </a:rPr>
              <a:t>Document Clustering and Similarity Measure</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Composite weight will also be calculated as product of term frequency and inverse document frequency.</a:t>
            </a:r>
          </a:p>
          <a:p>
            <a:pPr algn="just"/>
            <a:r>
              <a:rPr lang="en-US" sz="1400" dirty="0">
                <a:latin typeface="Times New Roman" panose="02020603050405020304" pitchFamily="18" charset="0"/>
                <a:cs typeface="Times New Roman" panose="02020603050405020304" pitchFamily="18" charset="0"/>
              </a:rPr>
              <a:t>Cosine similarity will be calculated for documents d1,d2 as</a:t>
            </a:r>
          </a:p>
          <a:p>
            <a:pPr marL="0" indent="0" algn="just">
              <a:buNone/>
            </a:pPr>
            <a:r>
              <a:rPr lang="en-US" sz="1400" dirty="0">
                <a:latin typeface="Times New Roman" panose="02020603050405020304" pitchFamily="18" charset="0"/>
                <a:cs typeface="Times New Roman" panose="02020603050405020304" pitchFamily="18" charset="0"/>
              </a:rPr>
              <a:t> </a:t>
            </a:r>
          </a:p>
          <a:p>
            <a:pPr algn="just"/>
            <a:r>
              <a:rPr lang="en-US" sz="1400" dirty="0">
                <a:latin typeface="Times New Roman" panose="02020603050405020304" pitchFamily="18" charset="0"/>
                <a:cs typeface="Times New Roman" panose="02020603050405020304" pitchFamily="18" charset="0"/>
              </a:rPr>
              <a:t>Finally, cosine similarity between documents and query ‘q’ will be calculated as well.</a:t>
            </a:r>
          </a:p>
          <a:p>
            <a:pPr algn="just"/>
            <a:endParaRPr lang="en-US" sz="1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BD99FAF-919D-5001-9C91-B5167B35B17D}"/>
              </a:ext>
            </a:extLst>
          </p:cNvPr>
          <p:cNvPicPr>
            <a:picLocks noChangeAspect="1"/>
          </p:cNvPicPr>
          <p:nvPr/>
        </p:nvPicPr>
        <p:blipFill>
          <a:blip r:embed="rId3"/>
          <a:stretch>
            <a:fillRect/>
          </a:stretch>
        </p:blipFill>
        <p:spPr>
          <a:xfrm>
            <a:off x="3165868" y="3017658"/>
            <a:ext cx="1931831" cy="486383"/>
          </a:xfrm>
          <a:prstGeom prst="rect">
            <a:avLst/>
          </a:prstGeom>
        </p:spPr>
      </p:pic>
    </p:spTree>
    <p:extLst>
      <p:ext uri="{BB962C8B-B14F-4D97-AF65-F5344CB8AC3E}">
        <p14:creationId xmlns:p14="http://schemas.microsoft.com/office/powerpoint/2010/main" val="340786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75444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100" b="1" dirty="0">
                <a:latin typeface="Times New Roman" panose="02020603050405020304" pitchFamily="18" charset="0"/>
                <a:cs typeface="Times New Roman" panose="02020603050405020304" pitchFamily="18" charset="0"/>
              </a:rPr>
              <a:t>Method Explanation</a:t>
            </a:r>
            <a:br>
              <a:rPr lang="en-US" b="1" dirty="0">
                <a:latin typeface="Times New Roman" panose="02020603050405020304" pitchFamily="18" charset="0"/>
                <a:cs typeface="Times New Roman" panose="02020603050405020304" pitchFamily="18" charset="0"/>
              </a:rPr>
            </a:br>
            <a:endParaRPr dirty="0"/>
          </a:p>
        </p:txBody>
      </p:sp>
      <p:sp>
        <p:nvSpPr>
          <p:cNvPr id="290" name="Google Shape;290;p15"/>
          <p:cNvSpPr txBox="1">
            <a:spLocks noGrp="1"/>
          </p:cNvSpPr>
          <p:nvPr>
            <p:ph type="body" idx="1"/>
          </p:nvPr>
        </p:nvSpPr>
        <p:spPr>
          <a:xfrm>
            <a:off x="1303800" y="1665249"/>
            <a:ext cx="7030500" cy="2866401"/>
          </a:xfrm>
          <a:prstGeom prst="rect">
            <a:avLst/>
          </a:prstGeom>
        </p:spPr>
        <p:txBody>
          <a:bodyPr spcFirstLastPara="1" wrap="square" lIns="91425" tIns="91425" rIns="91425" bIns="91425" anchor="t" anchorCtr="0">
            <a:normAutofit/>
          </a:bodyPr>
          <a:lstStyle/>
          <a:p>
            <a:pPr marL="0" indent="0" algn="just">
              <a:buNone/>
            </a:pPr>
            <a:r>
              <a:rPr lang="en-US" sz="1400" b="1" dirty="0">
                <a:latin typeface="Times New Roman" panose="02020603050405020304" pitchFamily="18" charset="0"/>
                <a:cs typeface="Times New Roman" panose="02020603050405020304" pitchFamily="18" charset="0"/>
              </a:rPr>
              <a:t>Proposed Approach</a:t>
            </a:r>
          </a:p>
          <a:p>
            <a:pPr marL="0" indent="0" algn="just">
              <a:buNone/>
            </a:pPr>
            <a:endParaRPr lang="en-US" sz="14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This paper proposed an approach which will follow the below steps:</a:t>
            </a:r>
          </a:p>
          <a:p>
            <a:pPr marL="146050" indent="0" algn="just">
              <a:buNone/>
            </a:pPr>
            <a:r>
              <a:rPr lang="en-US" sz="1400" dirty="0">
                <a:latin typeface="Times New Roman" panose="02020603050405020304" pitchFamily="18" charset="0"/>
                <a:cs typeface="Times New Roman" panose="02020603050405020304" pitchFamily="18" charset="0"/>
              </a:rPr>
              <a:t> </a:t>
            </a:r>
          </a:p>
          <a:p>
            <a:pPr lvl="1" algn="just">
              <a:buFont typeface="Wingdings" pitchFamily="2" charset="2"/>
              <a:buChar char="§"/>
            </a:pPr>
            <a:r>
              <a:rPr lang="en-US" sz="1400" dirty="0">
                <a:latin typeface="Times New Roman" panose="02020603050405020304" pitchFamily="18" charset="0"/>
                <a:cs typeface="Times New Roman" panose="02020603050405020304" pitchFamily="18" charset="0"/>
              </a:rPr>
              <a:t>Search engine accepts user query.</a:t>
            </a:r>
          </a:p>
          <a:p>
            <a:pPr lvl="1" algn="just">
              <a:buFont typeface="Wingdings" pitchFamily="2" charset="2"/>
              <a:buChar char="§"/>
            </a:pPr>
            <a:r>
              <a:rPr lang="en-US" sz="1400" dirty="0">
                <a:latin typeface="Times New Roman" panose="02020603050405020304" pitchFamily="18" charset="0"/>
                <a:cs typeface="Times New Roman" panose="02020603050405020304" pitchFamily="18" charset="0"/>
              </a:rPr>
              <a:t>Calculates </a:t>
            </a:r>
            <a:r>
              <a:rPr lang="en-US" sz="1400" dirty="0" err="1">
                <a:latin typeface="Times New Roman" panose="02020603050405020304" pitchFamily="18" charset="0"/>
                <a:cs typeface="Times New Roman" panose="02020603050405020304" pitchFamily="18" charset="0"/>
              </a:rPr>
              <a:t>tf-idf</a:t>
            </a:r>
            <a:r>
              <a:rPr lang="en-US" sz="1400" dirty="0">
                <a:latin typeface="Times New Roman" panose="02020603050405020304" pitchFamily="18" charset="0"/>
                <a:cs typeface="Times New Roman" panose="02020603050405020304" pitchFamily="18" charset="0"/>
              </a:rPr>
              <a:t> score based on query and documents.</a:t>
            </a:r>
          </a:p>
          <a:p>
            <a:pPr lvl="1" algn="just">
              <a:buFont typeface="Wingdings" pitchFamily="2" charset="2"/>
              <a:buChar char="§"/>
            </a:pPr>
            <a:r>
              <a:rPr lang="en-US" sz="1400" dirty="0">
                <a:latin typeface="Times New Roman" panose="02020603050405020304" pitchFamily="18" charset="0"/>
                <a:cs typeface="Times New Roman" panose="02020603050405020304" pitchFamily="18" charset="0"/>
              </a:rPr>
              <a:t>Cluster the documents.</a:t>
            </a:r>
          </a:p>
          <a:p>
            <a:pPr lvl="1" algn="just">
              <a:buFont typeface="Wingdings" pitchFamily="2" charset="2"/>
              <a:buChar char="§"/>
            </a:pPr>
            <a:r>
              <a:rPr lang="en-US" sz="1400" dirty="0">
                <a:latin typeface="Times New Roman" panose="02020603050405020304" pitchFamily="18" charset="0"/>
                <a:cs typeface="Times New Roman" panose="02020603050405020304" pitchFamily="18" charset="0"/>
              </a:rPr>
              <a:t>Calculate similarity measure using cosine angle to rank the documents.</a:t>
            </a: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465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65036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3100" b="1" dirty="0">
                <a:latin typeface="Times New Roman" panose="02020603050405020304" pitchFamily="18" charset="0"/>
                <a:cs typeface="Times New Roman" panose="02020603050405020304" pitchFamily="18" charset="0"/>
              </a:rPr>
              <a:t>Method Explanation</a:t>
            </a:r>
            <a:br>
              <a:rPr lang="en-US" b="1" dirty="0">
                <a:latin typeface="Times New Roman" panose="02020603050405020304" pitchFamily="18" charset="0"/>
                <a:cs typeface="Times New Roman" panose="02020603050405020304" pitchFamily="18" charset="0"/>
              </a:rPr>
            </a:br>
            <a:endParaRPr dirty="0"/>
          </a:p>
        </p:txBody>
      </p:sp>
      <p:sp>
        <p:nvSpPr>
          <p:cNvPr id="290" name="Google Shape;290;p15"/>
          <p:cNvSpPr txBox="1">
            <a:spLocks noGrp="1"/>
          </p:cNvSpPr>
          <p:nvPr>
            <p:ph type="body" idx="1"/>
          </p:nvPr>
        </p:nvSpPr>
        <p:spPr>
          <a:xfrm>
            <a:off x="1303800" y="1338146"/>
            <a:ext cx="7030500" cy="3538654"/>
          </a:xfrm>
          <a:prstGeom prst="rect">
            <a:avLst/>
          </a:prstGeom>
        </p:spPr>
        <p:txBody>
          <a:bodyPr spcFirstLastPara="1" wrap="square" lIns="91425" tIns="91425" rIns="91425" bIns="91425" anchor="t" anchorCtr="0">
            <a:noAutofit/>
          </a:bodyPr>
          <a:lstStyle/>
          <a:p>
            <a:pPr marL="0" indent="0" algn="just">
              <a:buNone/>
            </a:pPr>
            <a:r>
              <a:rPr lang="en-US" sz="1400" b="1" dirty="0">
                <a:latin typeface="Times New Roman" panose="02020603050405020304" pitchFamily="18" charset="0"/>
                <a:cs typeface="Times New Roman" panose="02020603050405020304" pitchFamily="18" charset="0"/>
              </a:rPr>
              <a:t>Proposed Approach</a:t>
            </a:r>
          </a:p>
          <a:p>
            <a:pPr marL="0" indent="0" algn="just">
              <a:buNone/>
            </a:pPr>
            <a:endParaRPr lang="en-US" sz="14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Let’s consider an example to understand the proposed approach.</a:t>
            </a:r>
          </a:p>
          <a:p>
            <a:pPr algn="just"/>
            <a:r>
              <a:rPr lang="en-US" sz="1400" dirty="0">
                <a:latin typeface="Times New Roman" panose="02020603050405020304" pitchFamily="18" charset="0"/>
                <a:cs typeface="Times New Roman" panose="02020603050405020304" pitchFamily="18" charset="0"/>
              </a:rPr>
              <a:t>Let’s say that query is of 4 terms. E.g., “Information Retrieval Evolutionary Computation”.</a:t>
            </a:r>
          </a:p>
          <a:p>
            <a:pPr algn="just"/>
            <a:r>
              <a:rPr lang="en-US" sz="1400" dirty="0">
                <a:latin typeface="Times New Roman" panose="02020603050405020304" pitchFamily="18" charset="0"/>
                <a:cs typeface="Times New Roman" panose="02020603050405020304" pitchFamily="18" charset="0"/>
              </a:rPr>
              <a:t>We have a seven web pages contains the information of the mentioned query.</a:t>
            </a:r>
          </a:p>
          <a:p>
            <a:pPr algn="just"/>
            <a:r>
              <a:rPr lang="en-US" sz="1400" dirty="0">
                <a:latin typeface="Times New Roman" panose="02020603050405020304" pitchFamily="18" charset="0"/>
                <a:cs typeface="Times New Roman" panose="02020603050405020304" pitchFamily="18" charset="0"/>
              </a:rPr>
              <a:t>As an initial step, search engine accepts the query entered by user and found the seven web pages.</a:t>
            </a:r>
          </a:p>
          <a:p>
            <a:pPr algn="just"/>
            <a:r>
              <a:rPr lang="en-US" sz="1400" dirty="0">
                <a:latin typeface="Times New Roman" panose="02020603050405020304" pitchFamily="18" charset="0"/>
                <a:cs typeface="Times New Roman" panose="02020603050405020304" pitchFamily="18" charset="0"/>
              </a:rPr>
              <a:t>Term frequency and inverse document frequency will be calculated based on the query mentioned. </a:t>
            </a:r>
          </a:p>
          <a:p>
            <a:pPr algn="just"/>
            <a:r>
              <a:rPr lang="en-US" sz="1400" dirty="0">
                <a:latin typeface="Times New Roman" panose="02020603050405020304" pitchFamily="18" charset="0"/>
                <a:cs typeface="Times New Roman" panose="02020603050405020304" pitchFamily="18" charset="0"/>
              </a:rPr>
              <a:t>Initially </a:t>
            </a:r>
            <a:r>
              <a:rPr lang="en-US" sz="1400" dirty="0" err="1">
                <a:latin typeface="Times New Roman" panose="02020603050405020304" pitchFamily="18" charset="0"/>
                <a:cs typeface="Times New Roman" panose="02020603050405020304" pitchFamily="18" charset="0"/>
              </a:rPr>
              <a:t>tf-idf</a:t>
            </a:r>
            <a:r>
              <a:rPr lang="en-US" sz="1400" dirty="0">
                <a:latin typeface="Times New Roman" panose="02020603050405020304" pitchFamily="18" charset="0"/>
                <a:cs typeface="Times New Roman" panose="02020603050405020304" pitchFamily="18" charset="0"/>
              </a:rPr>
              <a:t> score for a term will be calculated and </a:t>
            </a:r>
            <a:r>
              <a:rPr lang="en-US" sz="1400" dirty="0" err="1">
                <a:latin typeface="Times New Roman" panose="02020603050405020304" pitchFamily="18" charset="0"/>
                <a:cs typeface="Times New Roman" panose="02020603050405020304" pitchFamily="18" charset="0"/>
              </a:rPr>
              <a:t>tf-idf</a:t>
            </a:r>
            <a:r>
              <a:rPr lang="en-US" sz="1400" dirty="0">
                <a:latin typeface="Times New Roman" panose="02020603050405020304" pitchFamily="18" charset="0"/>
                <a:cs typeface="Times New Roman" panose="02020603050405020304" pitchFamily="18" charset="0"/>
              </a:rPr>
              <a:t> score of a document with respect to query will also be stored in a table. </a:t>
            </a:r>
          </a:p>
          <a:p>
            <a:pPr algn="just"/>
            <a:r>
              <a:rPr lang="en-US" sz="1400" dirty="0">
                <a:latin typeface="Times New Roman" panose="02020603050405020304" pitchFamily="18" charset="0"/>
                <a:cs typeface="Times New Roman" panose="02020603050405020304" pitchFamily="18" charset="0"/>
              </a:rPr>
              <a:t>Cosine angle will be calculated for each document with respect to query.</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15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6726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Method Explanation</a:t>
            </a:r>
            <a:br>
              <a:rPr lang="en-US" b="1" dirty="0">
                <a:latin typeface="Times New Roman" panose="02020603050405020304" pitchFamily="18" charset="0"/>
                <a:cs typeface="Times New Roman" panose="02020603050405020304" pitchFamily="18" charset="0"/>
              </a:rPr>
            </a:br>
            <a:endParaRPr dirty="0"/>
          </a:p>
        </p:txBody>
      </p:sp>
      <p:sp>
        <p:nvSpPr>
          <p:cNvPr id="290" name="Google Shape;290;p15"/>
          <p:cNvSpPr txBox="1">
            <a:spLocks noGrp="1"/>
          </p:cNvSpPr>
          <p:nvPr>
            <p:ph type="body" idx="1"/>
          </p:nvPr>
        </p:nvSpPr>
        <p:spPr>
          <a:xfrm>
            <a:off x="1303800" y="1471961"/>
            <a:ext cx="7030500" cy="3059689"/>
          </a:xfrm>
          <a:prstGeom prst="rect">
            <a:avLst/>
          </a:prstGeom>
        </p:spPr>
        <p:txBody>
          <a:bodyPr spcFirstLastPara="1" wrap="square" lIns="91425" tIns="91425" rIns="91425" bIns="91425" anchor="t" anchorCtr="0">
            <a:noAutofit/>
          </a:bodyPr>
          <a:lstStyle/>
          <a:p>
            <a:pPr marL="0" indent="0" algn="just">
              <a:buNone/>
            </a:pPr>
            <a:r>
              <a:rPr lang="en-US" sz="1400" b="1" dirty="0">
                <a:latin typeface="Times New Roman" panose="02020603050405020304" pitchFamily="18" charset="0"/>
                <a:cs typeface="Times New Roman" panose="02020603050405020304" pitchFamily="18" charset="0"/>
              </a:rPr>
              <a:t>Proposed Approach</a:t>
            </a:r>
          </a:p>
          <a:p>
            <a:pPr marL="0" indent="0" algn="just">
              <a:buNone/>
            </a:pPr>
            <a:endParaRPr lang="en-US" sz="14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Now the approach this paper has been proposed will come to picture.</a:t>
            </a:r>
          </a:p>
          <a:p>
            <a:pPr algn="just"/>
            <a:r>
              <a:rPr lang="en-US" sz="1400" dirty="0">
                <a:latin typeface="Times New Roman" panose="02020603050405020304" pitchFamily="18" charset="0"/>
                <a:cs typeface="Times New Roman" panose="02020603050405020304" pitchFamily="18" charset="0"/>
              </a:rPr>
              <a:t>Instead of calculating cosine angle for the documents, it is better to calculate for only the documents which has all the words of a query.</a:t>
            </a:r>
          </a:p>
          <a:p>
            <a:pPr algn="just"/>
            <a:r>
              <a:rPr lang="en-US" sz="1400" dirty="0">
                <a:latin typeface="Times New Roman" panose="02020603050405020304" pitchFamily="18" charset="0"/>
                <a:cs typeface="Times New Roman" panose="02020603050405020304" pitchFamily="18" charset="0"/>
              </a:rPr>
              <a:t>Let’s say that documents A,B,D contains all words of a query.</a:t>
            </a:r>
          </a:p>
          <a:p>
            <a:pPr algn="just"/>
            <a:r>
              <a:rPr lang="en-US" sz="1400" dirty="0">
                <a:latin typeface="Times New Roman" panose="02020603050405020304" pitchFamily="18" charset="0"/>
                <a:cs typeface="Times New Roman" panose="02020603050405020304" pitchFamily="18" charset="0"/>
              </a:rPr>
              <a:t>Clustering will be performed on all these 3 documents and results will be stores.</a:t>
            </a:r>
          </a:p>
          <a:p>
            <a:pPr algn="just"/>
            <a:r>
              <a:rPr lang="en-US" sz="1400" dirty="0">
                <a:latin typeface="Times New Roman" panose="02020603050405020304" pitchFamily="18" charset="0"/>
                <a:cs typeface="Times New Roman" panose="02020603050405020304" pitchFamily="18" charset="0"/>
              </a:rPr>
              <a:t>Once clustering have been completed, cosine angle for all these 3 documents will be calculated.</a:t>
            </a:r>
          </a:p>
          <a:p>
            <a:pPr algn="just"/>
            <a:r>
              <a:rPr lang="en-US" sz="1400" dirty="0">
                <a:latin typeface="Times New Roman" panose="02020603050405020304" pitchFamily="18" charset="0"/>
                <a:cs typeface="Times New Roman" panose="02020603050405020304" pitchFamily="18" charset="0"/>
              </a:rPr>
              <a:t>Then based on the cosine similarity, Ranking will be assigned.</a:t>
            </a:r>
          </a:p>
          <a:p>
            <a:pPr algn="just"/>
            <a:r>
              <a:rPr lang="en-US" sz="1400" dirty="0">
                <a:latin typeface="Times New Roman" panose="02020603050405020304" pitchFamily="18" charset="0"/>
                <a:cs typeface="Times New Roman" panose="02020603050405020304" pitchFamily="18" charset="0"/>
              </a:rPr>
              <a:t>Based on the ranks, web pages will be displayed initially to user.</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859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665230"/>
          </a:xfrm>
          <a:prstGeom prst="rect">
            <a:avLst/>
          </a:prstGeom>
        </p:spPr>
        <p:txBody>
          <a:bodyPr spcFirstLastPara="1" wrap="square" lIns="91425" tIns="91425" rIns="91425" bIns="91425" anchor="t" anchorCtr="0">
            <a:normAutofit fontScale="90000"/>
          </a:bodyPr>
          <a:lstStyle/>
          <a:p>
            <a:r>
              <a:rPr lang="en-US" sz="3100" b="1" dirty="0">
                <a:latin typeface="Times New Roman" panose="02020603050405020304" pitchFamily="18" charset="0"/>
                <a:cs typeface="Times New Roman" panose="02020603050405020304" pitchFamily="18" charset="0"/>
              </a:rPr>
              <a:t>Method Explanation</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dirty="0"/>
          </a:p>
        </p:txBody>
      </p:sp>
      <p:pic>
        <p:nvPicPr>
          <p:cNvPr id="3" name="Picture 2">
            <a:extLst>
              <a:ext uri="{FF2B5EF4-FFF2-40B4-BE49-F238E27FC236}">
                <a16:creationId xmlns:a16="http://schemas.microsoft.com/office/drawing/2014/main" id="{21084216-A5E7-4D9A-FF6E-AB6FF7130BC6}"/>
              </a:ext>
            </a:extLst>
          </p:cNvPr>
          <p:cNvPicPr>
            <a:picLocks noChangeAspect="1"/>
          </p:cNvPicPr>
          <p:nvPr/>
        </p:nvPicPr>
        <p:blipFill>
          <a:blip r:embed="rId3"/>
          <a:stretch>
            <a:fillRect/>
          </a:stretch>
        </p:blipFill>
        <p:spPr>
          <a:xfrm>
            <a:off x="3298576" y="1330849"/>
            <a:ext cx="2260600" cy="3086100"/>
          </a:xfrm>
          <a:prstGeom prst="rect">
            <a:avLst/>
          </a:prstGeom>
        </p:spPr>
      </p:pic>
    </p:spTree>
    <p:extLst>
      <p:ext uri="{BB962C8B-B14F-4D97-AF65-F5344CB8AC3E}">
        <p14:creationId xmlns:p14="http://schemas.microsoft.com/office/powerpoint/2010/main" val="233355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r>
              <a:rPr lang="en-US" dirty="0">
                <a:latin typeface="Times New Roman" panose="02020603050405020304" pitchFamily="18" charset="0"/>
                <a:cs typeface="Times New Roman" panose="02020603050405020304" pitchFamily="18" charset="0"/>
              </a:rPr>
              <a:t>Output</a:t>
            </a:r>
            <a:endParaRPr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8865982-8CF0-45C8-9C0D-AEECE23CEC6A}"/>
              </a:ext>
            </a:extLst>
          </p:cNvPr>
          <p:cNvPicPr>
            <a:picLocks noChangeAspect="1"/>
          </p:cNvPicPr>
          <p:nvPr/>
        </p:nvPicPr>
        <p:blipFill>
          <a:blip r:embed="rId3"/>
          <a:stretch>
            <a:fillRect/>
          </a:stretch>
        </p:blipFill>
        <p:spPr>
          <a:xfrm>
            <a:off x="1381374" y="1990050"/>
            <a:ext cx="4838700" cy="1600200"/>
          </a:xfrm>
          <a:prstGeom prst="rect">
            <a:avLst/>
          </a:prstGeom>
        </p:spPr>
      </p:pic>
    </p:spTree>
    <p:extLst>
      <p:ext uri="{BB962C8B-B14F-4D97-AF65-F5344CB8AC3E}">
        <p14:creationId xmlns:p14="http://schemas.microsoft.com/office/powerpoint/2010/main" val="80946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C664-E99F-9257-D734-C90134D649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Analysis</a:t>
            </a:r>
          </a:p>
        </p:txBody>
      </p:sp>
      <p:sp>
        <p:nvSpPr>
          <p:cNvPr id="3" name="Text Placeholder 2">
            <a:extLst>
              <a:ext uri="{FF2B5EF4-FFF2-40B4-BE49-F238E27FC236}">
                <a16:creationId xmlns:a16="http://schemas.microsoft.com/office/drawing/2014/main" id="{FB53D72A-9020-8977-8EA8-96525832F228}"/>
              </a:ext>
            </a:extLst>
          </p:cNvPr>
          <p:cNvSpPr>
            <a:spLocks noGrp="1"/>
          </p:cNvSpPr>
          <p:nvPr>
            <p:ph type="body" idx="1"/>
          </p:nvPr>
        </p:nvSpPr>
        <p:spPr>
          <a:xfrm>
            <a:off x="1303800" y="1597875"/>
            <a:ext cx="7030500" cy="2933775"/>
          </a:xfrm>
        </p:spPr>
        <p:txBody>
          <a:bodyPr>
            <a:normAutofit/>
          </a:bodyPr>
          <a:lstStyle/>
          <a:p>
            <a:pPr algn="just"/>
            <a:r>
              <a:rPr lang="en-US" sz="1400" dirty="0">
                <a:latin typeface="Times New Roman" panose="02020603050405020304" pitchFamily="18" charset="0"/>
                <a:cs typeface="Times New Roman" panose="02020603050405020304" pitchFamily="18" charset="0"/>
              </a:rPr>
              <a:t>From the obtained output, we can observe that document ranks has been showed clearly along with the document text as well.</a:t>
            </a:r>
          </a:p>
          <a:p>
            <a:pPr algn="just"/>
            <a:r>
              <a:rPr lang="en-US" sz="1400" dirty="0">
                <a:latin typeface="Times New Roman" panose="02020603050405020304" pitchFamily="18" charset="0"/>
                <a:cs typeface="Times New Roman" panose="02020603050405020304" pitchFamily="18" charset="0"/>
              </a:rPr>
              <a:t>In order to obtain this result, different documents has been considered with respect to a query which will be used in determining the document ranks.</a:t>
            </a:r>
          </a:p>
          <a:p>
            <a:pPr algn="just"/>
            <a:r>
              <a:rPr lang="en-US" sz="1400" dirty="0">
                <a:latin typeface="Times New Roman" panose="02020603050405020304" pitchFamily="18" charset="0"/>
                <a:cs typeface="Times New Roman" panose="02020603050405020304" pitchFamily="18" charset="0"/>
              </a:rPr>
              <a:t>At last clustering has been performed to determine the ranks. </a:t>
            </a:r>
          </a:p>
        </p:txBody>
      </p:sp>
    </p:spTree>
    <p:extLst>
      <p:ext uri="{BB962C8B-B14F-4D97-AF65-F5344CB8AC3E}">
        <p14:creationId xmlns:p14="http://schemas.microsoft.com/office/powerpoint/2010/main" val="91621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F1D1-97ED-66CF-A395-8C7E8A919C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Obtained results vs described results</a:t>
            </a:r>
          </a:p>
        </p:txBody>
      </p:sp>
      <p:sp>
        <p:nvSpPr>
          <p:cNvPr id="3" name="Text Placeholder 2">
            <a:extLst>
              <a:ext uri="{FF2B5EF4-FFF2-40B4-BE49-F238E27FC236}">
                <a16:creationId xmlns:a16="http://schemas.microsoft.com/office/drawing/2014/main" id="{FB6F9494-B894-4D71-8B7E-A7C76B0A6EC6}"/>
              </a:ext>
            </a:extLst>
          </p:cNvPr>
          <p:cNvSpPr>
            <a:spLocks noGrp="1"/>
          </p:cNvSpPr>
          <p:nvPr>
            <p:ph type="body" idx="1"/>
          </p:nvPr>
        </p:nvSpPr>
        <p:spPr>
          <a:xfrm>
            <a:off x="1303800" y="1242060"/>
            <a:ext cx="7030500" cy="3289590"/>
          </a:xfrm>
        </p:spPr>
        <p:txBody>
          <a:bodyPr>
            <a:normAutofit/>
          </a:bodyPr>
          <a:lstStyle/>
          <a:p>
            <a:pPr algn="just"/>
            <a:r>
              <a:rPr lang="en-US" sz="1400" dirty="0">
                <a:latin typeface="Times New Roman" panose="02020603050405020304" pitchFamily="18" charset="0"/>
                <a:cs typeface="Times New Roman" panose="02020603050405020304" pitchFamily="18" charset="0"/>
              </a:rPr>
              <a:t>Results obtained from the code execution was shown in previous slide. Ranks of the documents along with document text has been shown [3].</a:t>
            </a:r>
          </a:p>
          <a:p>
            <a:pPr algn="just"/>
            <a:r>
              <a:rPr lang="en-US" sz="1400" dirty="0">
                <a:latin typeface="Times New Roman" panose="02020603050405020304" pitchFamily="18" charset="0"/>
                <a:cs typeface="Times New Roman" panose="02020603050405020304" pitchFamily="18" charset="0"/>
              </a:rPr>
              <a:t>Document clustering method was applied in order to show the results obtained. Document clustering was performed with respect to the query specified.</a:t>
            </a:r>
          </a:p>
          <a:p>
            <a:pPr algn="just"/>
            <a:r>
              <a:rPr lang="en-US" sz="1400" dirty="0">
                <a:latin typeface="Times New Roman" panose="02020603050405020304" pitchFamily="18" charset="0"/>
                <a:cs typeface="Times New Roman" panose="02020603050405020304" pitchFamily="18" charset="0"/>
              </a:rPr>
              <a:t>Results obtained in paper also performed the document clustering method and showed the ranks of the documents.   </a:t>
            </a:r>
          </a:p>
        </p:txBody>
      </p:sp>
      <p:pic>
        <p:nvPicPr>
          <p:cNvPr id="5" name="Picture 4">
            <a:extLst>
              <a:ext uri="{FF2B5EF4-FFF2-40B4-BE49-F238E27FC236}">
                <a16:creationId xmlns:a16="http://schemas.microsoft.com/office/drawing/2014/main" id="{26C5D4B3-7697-3EC8-38C2-BF928020F630}"/>
              </a:ext>
            </a:extLst>
          </p:cNvPr>
          <p:cNvPicPr>
            <a:picLocks noChangeAspect="1"/>
          </p:cNvPicPr>
          <p:nvPr/>
        </p:nvPicPr>
        <p:blipFill>
          <a:blip r:embed="rId2"/>
          <a:stretch>
            <a:fillRect/>
          </a:stretch>
        </p:blipFill>
        <p:spPr>
          <a:xfrm>
            <a:off x="3162178" y="2875425"/>
            <a:ext cx="2819644" cy="1630821"/>
          </a:xfrm>
          <a:prstGeom prst="rect">
            <a:avLst/>
          </a:prstGeom>
        </p:spPr>
      </p:pic>
    </p:spTree>
    <p:extLst>
      <p:ext uri="{BB962C8B-B14F-4D97-AF65-F5344CB8AC3E}">
        <p14:creationId xmlns:p14="http://schemas.microsoft.com/office/powerpoint/2010/main" val="325716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Roles of Members</a:t>
            </a:r>
            <a:endParaRPr dirty="0">
              <a:latin typeface="Times New Roman" panose="02020603050405020304" pitchFamily="18" charset="0"/>
              <a:cs typeface="Times New Roman" panose="02020603050405020304" pitchFamily="18" charset="0"/>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146050" indent="0" algn="l" rtl="0">
              <a:buNone/>
            </a:pPr>
            <a:r>
              <a:rPr lang="en-US" sz="1400" b="0" i="0" u="none" strike="noStrike" dirty="0">
                <a:solidFill>
                  <a:srgbClr val="1D1D1D"/>
                </a:solidFill>
                <a:effectLst/>
                <a:latin typeface="Times New Roman" panose="02020603050405020304" pitchFamily="18" charset="0"/>
              </a:rPr>
              <a:t>Prem Kamal Osipalli - 11553305</a:t>
            </a:r>
            <a:br>
              <a:rPr lang="en-US" sz="1400" b="0" i="0" u="none" strike="noStrike" dirty="0">
                <a:solidFill>
                  <a:srgbClr val="1D1D1D"/>
                </a:solidFill>
                <a:effectLst/>
                <a:latin typeface="Times New Roman" panose="02020603050405020304" pitchFamily="18" charset="0"/>
              </a:rPr>
            </a:br>
            <a:endParaRPr lang="en-US" sz="1400" b="0" i="0" u="none" strike="noStrike" dirty="0">
              <a:solidFill>
                <a:srgbClr val="1D1D1D"/>
              </a:solidFill>
              <a:effectLst/>
              <a:latin typeface="Times New Roman" panose="02020603050405020304" pitchFamily="18" charset="0"/>
            </a:endParaRPr>
          </a:p>
          <a:p>
            <a:pPr marL="146050" indent="0" algn="l" rtl="0">
              <a:buNone/>
            </a:pPr>
            <a:r>
              <a:rPr lang="en-US" sz="1400" b="0" i="0" u="none" strike="noStrike" dirty="0">
                <a:solidFill>
                  <a:srgbClr val="1D1D1D"/>
                </a:solidFill>
                <a:effectLst/>
                <a:latin typeface="Times New Roman" panose="02020603050405020304" pitchFamily="18" charset="0"/>
              </a:rPr>
              <a:t>Vishal Anand Potti - 11541764</a:t>
            </a:r>
            <a:br>
              <a:rPr lang="en-US" sz="1400" b="0" i="0" u="none" strike="noStrike" dirty="0">
                <a:solidFill>
                  <a:srgbClr val="1D1D1D"/>
                </a:solidFill>
                <a:effectLst/>
                <a:latin typeface="Times New Roman" panose="02020603050405020304" pitchFamily="18" charset="0"/>
              </a:rPr>
            </a:br>
            <a:endParaRPr lang="en-US" sz="1400" b="0" i="0" u="none" strike="noStrike" dirty="0">
              <a:solidFill>
                <a:srgbClr val="1D1D1D"/>
              </a:solidFill>
              <a:effectLst/>
              <a:latin typeface="Times New Roman" panose="02020603050405020304" pitchFamily="18" charset="0"/>
            </a:endParaRPr>
          </a:p>
          <a:p>
            <a:pPr marL="146050" indent="0" algn="l" rtl="0">
              <a:buNone/>
            </a:pPr>
            <a:r>
              <a:rPr lang="en-US" sz="1400" b="0" i="0" u="none" strike="noStrike" dirty="0">
                <a:solidFill>
                  <a:srgbClr val="1D1D1D"/>
                </a:solidFill>
                <a:effectLst/>
                <a:latin typeface="Times New Roman" panose="02020603050405020304" pitchFamily="18" charset="0"/>
              </a:rPr>
              <a:t>Aparna Mirapakayala - 11563217</a:t>
            </a:r>
            <a:br>
              <a:rPr lang="en-US" sz="1400" b="0" i="0" u="none" strike="noStrike" dirty="0">
                <a:solidFill>
                  <a:srgbClr val="1D1D1D"/>
                </a:solidFill>
                <a:effectLst/>
                <a:latin typeface="Times New Roman" panose="02020603050405020304" pitchFamily="18" charset="0"/>
              </a:rPr>
            </a:br>
            <a:endParaRPr lang="en-US" sz="1400" b="0" i="0" u="none" strike="noStrike" dirty="0">
              <a:solidFill>
                <a:srgbClr val="1D1D1D"/>
              </a:solidFill>
              <a:effectLst/>
              <a:latin typeface="Times New Roman" panose="02020603050405020304" pitchFamily="18" charset="0"/>
            </a:endParaRPr>
          </a:p>
          <a:p>
            <a:pPr marL="146050" indent="0" algn="l" rtl="0">
              <a:buNone/>
            </a:pPr>
            <a:r>
              <a:rPr lang="en-US" sz="1400" b="0" i="0" u="none" strike="noStrike" dirty="0">
                <a:solidFill>
                  <a:srgbClr val="1D1D1D"/>
                </a:solidFill>
                <a:effectLst/>
                <a:latin typeface="Times New Roman" panose="02020603050405020304" pitchFamily="18" charset="0"/>
              </a:rPr>
              <a:t>Kalyani Virivinti - 11555487</a:t>
            </a:r>
            <a:br>
              <a:rPr lang="en-US" sz="1400" b="0" i="0" u="none" strike="noStrike" dirty="0">
                <a:solidFill>
                  <a:srgbClr val="1D1D1D"/>
                </a:solidFill>
                <a:effectLst/>
                <a:latin typeface="Times New Roman" panose="02020603050405020304" pitchFamily="18" charset="0"/>
              </a:rPr>
            </a:br>
            <a:endParaRPr lang="en-US" sz="1400" b="0" i="0" u="none" strike="noStrike" dirty="0">
              <a:solidFill>
                <a:srgbClr val="1D1D1D"/>
              </a:solidFill>
              <a:effectLst/>
              <a:latin typeface="Times New Roman" panose="02020603050405020304" pitchFamily="18" charset="0"/>
            </a:endParaRPr>
          </a:p>
          <a:p>
            <a:pPr marL="146050" indent="0" algn="l" rtl="0">
              <a:buNone/>
            </a:pPr>
            <a:r>
              <a:rPr lang="en-US" sz="1400" b="0" i="0" u="none" strike="noStrike" dirty="0">
                <a:solidFill>
                  <a:srgbClr val="1D1D1D"/>
                </a:solidFill>
                <a:effectLst/>
                <a:latin typeface="Times New Roman" panose="02020603050405020304" pitchFamily="18" charset="0"/>
              </a:rPr>
              <a:t>Ravi Teja Kalturi - 11554532</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87BB-D5B0-AA38-6A59-BF095F386AA3}"/>
              </a:ext>
            </a:extLst>
          </p:cNvPr>
          <p:cNvSpPr>
            <a:spLocks noGrp="1"/>
          </p:cNvSpPr>
          <p:nvPr>
            <p:ph type="title"/>
          </p:nvPr>
        </p:nvSpPr>
        <p:spPr>
          <a:xfrm>
            <a:off x="1303800" y="598575"/>
            <a:ext cx="7030500" cy="651105"/>
          </a:xfrm>
        </p:spPr>
        <p:txBody>
          <a:bodyPr/>
          <a:lstStyle/>
          <a:p>
            <a:r>
              <a:rPr lang="en-US" dirty="0">
                <a:latin typeface="Times New Roman" panose="02020603050405020304" pitchFamily="18" charset="0"/>
                <a:cs typeface="Times New Roman" panose="02020603050405020304" pitchFamily="18" charset="0"/>
              </a:rPr>
              <a:t>Advantages and Limitations</a:t>
            </a:r>
          </a:p>
        </p:txBody>
      </p:sp>
      <p:sp>
        <p:nvSpPr>
          <p:cNvPr id="3" name="Text Placeholder 2">
            <a:extLst>
              <a:ext uri="{FF2B5EF4-FFF2-40B4-BE49-F238E27FC236}">
                <a16:creationId xmlns:a16="http://schemas.microsoft.com/office/drawing/2014/main" id="{B1DC3331-DCFD-D3D0-ED81-C1F573EFEC70}"/>
              </a:ext>
            </a:extLst>
          </p:cNvPr>
          <p:cNvSpPr>
            <a:spLocks noGrp="1"/>
          </p:cNvSpPr>
          <p:nvPr>
            <p:ph type="body" idx="1"/>
          </p:nvPr>
        </p:nvSpPr>
        <p:spPr>
          <a:xfrm>
            <a:off x="1303800" y="1607820"/>
            <a:ext cx="7030500" cy="2923830"/>
          </a:xfrm>
        </p:spPr>
        <p:txBody>
          <a:bodyPr>
            <a:normAutofit/>
          </a:bodyPr>
          <a:lstStyle/>
          <a:p>
            <a:pPr marL="146050" indent="0" algn="just">
              <a:buNone/>
            </a:pPr>
            <a:r>
              <a:rPr lang="en-US" sz="1400" b="1" dirty="0">
                <a:latin typeface="Times New Roman" panose="02020603050405020304" pitchFamily="18" charset="0"/>
                <a:cs typeface="Times New Roman" panose="02020603050405020304" pitchFamily="18" charset="0"/>
              </a:rPr>
              <a:t>Advantages:</a:t>
            </a:r>
          </a:p>
          <a:p>
            <a:pPr algn="just"/>
            <a:r>
              <a:rPr lang="en-US" sz="1400" dirty="0">
                <a:latin typeface="Times New Roman" panose="02020603050405020304" pitchFamily="18" charset="0"/>
                <a:cs typeface="Times New Roman" panose="02020603050405020304" pitchFamily="18" charset="0"/>
              </a:rPr>
              <a:t>This method is easy to implement as cosine similarity is a simple mathematical calculation.</a:t>
            </a:r>
          </a:p>
          <a:p>
            <a:pPr algn="just"/>
            <a:r>
              <a:rPr lang="en-US" sz="1400" dirty="0">
                <a:latin typeface="Times New Roman" panose="02020603050405020304" pitchFamily="18" charset="0"/>
                <a:cs typeface="Times New Roman" panose="02020603050405020304" pitchFamily="18" charset="0"/>
              </a:rPr>
              <a:t>This method is very effective and produces accurate results.</a:t>
            </a:r>
          </a:p>
          <a:p>
            <a:pPr algn="just"/>
            <a:r>
              <a:rPr lang="en-US" sz="1400" dirty="0">
                <a:latin typeface="Times New Roman" panose="02020603050405020304" pitchFamily="18" charset="0"/>
                <a:cs typeface="Times New Roman" panose="02020603050405020304" pitchFamily="18" charset="0"/>
              </a:rPr>
              <a:t>This method can be effectively used for large datasets.</a:t>
            </a:r>
          </a:p>
          <a:p>
            <a:pPr algn="just"/>
            <a:endParaRPr lang="en-US" sz="1400" dirty="0">
              <a:latin typeface="Times New Roman" panose="02020603050405020304" pitchFamily="18" charset="0"/>
              <a:cs typeface="Times New Roman" panose="02020603050405020304" pitchFamily="18" charset="0"/>
            </a:endParaRPr>
          </a:p>
          <a:p>
            <a:pPr marL="146050" indent="0" algn="just">
              <a:buNone/>
            </a:pPr>
            <a:r>
              <a:rPr lang="en-US" sz="1400" b="1" dirty="0">
                <a:latin typeface="Times New Roman" panose="02020603050405020304" pitchFamily="18" charset="0"/>
                <a:cs typeface="Times New Roman" panose="02020603050405020304" pitchFamily="18" charset="0"/>
              </a:rPr>
              <a:t>Disadvantages:</a:t>
            </a:r>
          </a:p>
          <a:p>
            <a:pPr algn="just"/>
            <a:r>
              <a:rPr lang="en-US" sz="1400" dirty="0">
                <a:latin typeface="Times New Roman" panose="02020603050405020304" pitchFamily="18" charset="0"/>
                <a:cs typeface="Times New Roman" panose="02020603050405020304" pitchFamily="18" charset="0"/>
              </a:rPr>
              <a:t>Pre-processing is must for web pages, and this is time consuming.</a:t>
            </a:r>
          </a:p>
          <a:p>
            <a:pPr algn="just"/>
            <a:r>
              <a:rPr lang="en-US" sz="1400" dirty="0">
                <a:latin typeface="Times New Roman" panose="02020603050405020304" pitchFamily="18" charset="0"/>
                <a:cs typeface="Times New Roman" panose="02020603050405020304" pitchFamily="18" charset="0"/>
              </a:rPr>
              <a:t>This method is only applicable for text data but not for images or videos.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25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ADB63-BB44-C8F5-373E-F7150EC4909B}"/>
              </a:ext>
            </a:extLst>
          </p:cNvPr>
          <p:cNvSpPr>
            <a:spLocks noGrp="1"/>
          </p:cNvSpPr>
          <p:nvPr>
            <p:ph type="title"/>
          </p:nvPr>
        </p:nvSpPr>
        <p:spPr>
          <a:xfrm>
            <a:off x="1303800" y="598575"/>
            <a:ext cx="7030500" cy="750165"/>
          </a:xfrm>
        </p:spPr>
        <p:txBody>
          <a:bodyPr/>
          <a:lstStyle/>
          <a:p>
            <a:r>
              <a:rPr lang="en-US" dirty="0">
                <a:latin typeface="Times New Roman" panose="02020603050405020304" pitchFamily="18" charset="0"/>
                <a:cs typeface="Times New Roman" panose="02020603050405020304" pitchFamily="18" charset="0"/>
              </a:rPr>
              <a:t>Applications</a:t>
            </a:r>
          </a:p>
        </p:txBody>
      </p:sp>
      <p:sp>
        <p:nvSpPr>
          <p:cNvPr id="3" name="Text Placeholder 2">
            <a:extLst>
              <a:ext uri="{FF2B5EF4-FFF2-40B4-BE49-F238E27FC236}">
                <a16:creationId xmlns:a16="http://schemas.microsoft.com/office/drawing/2014/main" id="{47074DAA-1F01-2873-2429-51433B0BE882}"/>
              </a:ext>
            </a:extLst>
          </p:cNvPr>
          <p:cNvSpPr>
            <a:spLocks noGrp="1"/>
          </p:cNvSpPr>
          <p:nvPr>
            <p:ph type="body" idx="1"/>
          </p:nvPr>
        </p:nvSpPr>
        <p:spPr>
          <a:xfrm>
            <a:off x="1303800" y="1615440"/>
            <a:ext cx="7030500" cy="2522220"/>
          </a:xfrm>
        </p:spPr>
        <p:txBody>
          <a:bodyPr>
            <a:normAutofit/>
          </a:bodyPr>
          <a:lstStyle/>
          <a:p>
            <a:pPr marL="146050" indent="0" algn="just">
              <a:buNone/>
            </a:pPr>
            <a:r>
              <a:rPr lang="en-US" sz="1400" dirty="0">
                <a:latin typeface="Times New Roman" panose="02020603050405020304" pitchFamily="18" charset="0"/>
                <a:cs typeface="Times New Roman" panose="02020603050405020304" pitchFamily="18" charset="0"/>
              </a:rPr>
              <a:t>It has a wide range of applications. Let’s look at some of the applications.</a:t>
            </a:r>
          </a:p>
          <a:p>
            <a:pPr algn="just"/>
            <a:r>
              <a:rPr lang="en-US" sz="1400" dirty="0">
                <a:latin typeface="Times New Roman" panose="02020603050405020304" pitchFamily="18" charset="0"/>
                <a:cs typeface="Times New Roman" panose="02020603050405020304" pitchFamily="18" charset="0"/>
              </a:rPr>
              <a:t>Recommendation systems: This method can be used to recommends movies, products based on the user's choice and experience.</a:t>
            </a:r>
          </a:p>
          <a:p>
            <a:pPr algn="just"/>
            <a:r>
              <a:rPr lang="en-US" sz="1400" dirty="0">
                <a:latin typeface="Times New Roman" panose="02020603050405020304" pitchFamily="18" charset="0"/>
                <a:cs typeface="Times New Roman" panose="02020603050405020304" pitchFamily="18" charset="0"/>
              </a:rPr>
              <a:t>Content based Filtering: It can be used to filter the items and provides recommendations to the users based on the articles they read before.</a:t>
            </a:r>
          </a:p>
          <a:p>
            <a:pPr algn="just"/>
            <a:r>
              <a:rPr lang="en-US" sz="1400" dirty="0">
                <a:latin typeface="Times New Roman" panose="02020603050405020304" pitchFamily="18" charset="0"/>
                <a:cs typeface="Times New Roman" panose="02020603050405020304" pitchFamily="18" charset="0"/>
              </a:rPr>
              <a:t>Text classification: This method can be used to divide documents into different categories.</a:t>
            </a:r>
          </a:p>
        </p:txBody>
      </p:sp>
    </p:spTree>
    <p:extLst>
      <p:ext uri="{BB962C8B-B14F-4D97-AF65-F5344CB8AC3E}">
        <p14:creationId xmlns:p14="http://schemas.microsoft.com/office/powerpoint/2010/main" val="3878183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6717-4A10-DE6E-F5EE-50BEB392DC5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07C82927-1394-50DC-C9AC-CB49EAB35829}"/>
              </a:ext>
            </a:extLst>
          </p:cNvPr>
          <p:cNvSpPr>
            <a:spLocks noGrp="1"/>
          </p:cNvSpPr>
          <p:nvPr>
            <p:ph type="body" idx="1"/>
          </p:nvPr>
        </p:nvSpPr>
        <p:spPr>
          <a:xfrm>
            <a:off x="1303800" y="1597875"/>
            <a:ext cx="7030500" cy="2541600"/>
          </a:xfrm>
        </p:spPr>
        <p:txBody>
          <a:bodyPr>
            <a:normAutofit/>
          </a:bodyPr>
          <a:lstStyle/>
          <a:p>
            <a:pPr algn="just"/>
            <a:r>
              <a:rPr lang="en-US" sz="1400" b="0" i="0" dirty="0">
                <a:solidFill>
                  <a:schemeClr val="bg2">
                    <a:lumMod val="50000"/>
                  </a:schemeClr>
                </a:solidFill>
                <a:effectLst/>
                <a:latin typeface="Times New Roman" panose="02020603050405020304" pitchFamily="18" charset="0"/>
                <a:cs typeface="Times New Roman" panose="02020603050405020304" pitchFamily="18" charset="0"/>
              </a:rPr>
              <a:t>In summary, the author asserts that when it comes to information retrieval and ranking algorithms, the content being considered is crucial in determining cosine similarity for the selected documents, depending on the algorithm utilized. </a:t>
            </a:r>
          </a:p>
          <a:p>
            <a:pPr algn="just"/>
            <a:r>
              <a:rPr lang="en-US" sz="1400" b="0" i="0" dirty="0">
                <a:solidFill>
                  <a:schemeClr val="bg2">
                    <a:lumMod val="50000"/>
                  </a:schemeClr>
                </a:solidFill>
                <a:effectLst/>
                <a:latin typeface="Times New Roman" panose="02020603050405020304" pitchFamily="18" charset="0"/>
                <a:cs typeface="Times New Roman" panose="02020603050405020304" pitchFamily="18" charset="0"/>
              </a:rPr>
              <a:t>Implementing document clustering with a similarity measure can effectively retrieve the desired information based on a query and simplify the computation process overall.</a:t>
            </a:r>
          </a:p>
          <a:p>
            <a:pPr algn="just"/>
            <a:r>
              <a:rPr lang="en-US" sz="1400" dirty="0">
                <a:solidFill>
                  <a:schemeClr val="bg2">
                    <a:lumMod val="50000"/>
                  </a:schemeClr>
                </a:solidFill>
                <a:latin typeface="Times New Roman" panose="02020603050405020304" pitchFamily="18" charset="0"/>
                <a:cs typeface="Times New Roman" panose="02020603050405020304" pitchFamily="18" charset="0"/>
              </a:rPr>
              <a:t>The process of retrieving information can be time-consuming, but it can be made simpler and more cost-effective by reducing the complexity of the computation involved. By doing so, the required information can be found more easily and quickly, thereby saving time and cost.</a:t>
            </a:r>
          </a:p>
        </p:txBody>
      </p:sp>
    </p:spTree>
    <p:extLst>
      <p:ext uri="{BB962C8B-B14F-4D97-AF65-F5344CB8AC3E}">
        <p14:creationId xmlns:p14="http://schemas.microsoft.com/office/powerpoint/2010/main" val="896394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E4F-F5A2-900A-7946-A152A6FFB02C}"/>
              </a:ext>
            </a:extLst>
          </p:cNvPr>
          <p:cNvSpPr>
            <a:spLocks noGrp="1"/>
          </p:cNvSpPr>
          <p:nvPr>
            <p:ph type="title"/>
          </p:nvPr>
        </p:nvSpPr>
        <p:spPr/>
        <p:txBody>
          <a:bodyPr/>
          <a:lstStyle/>
          <a:p>
            <a:r>
              <a:rPr lang="en-US" dirty="0"/>
              <a:t>Citations</a:t>
            </a:r>
          </a:p>
        </p:txBody>
      </p:sp>
      <p:sp>
        <p:nvSpPr>
          <p:cNvPr id="3" name="Text Placeholder 2">
            <a:extLst>
              <a:ext uri="{FF2B5EF4-FFF2-40B4-BE49-F238E27FC236}">
                <a16:creationId xmlns:a16="http://schemas.microsoft.com/office/drawing/2014/main" id="{F6B32611-233E-2649-FB7C-DB69FB0E29AF}"/>
              </a:ext>
            </a:extLst>
          </p:cNvPr>
          <p:cNvSpPr>
            <a:spLocks noGrp="1"/>
          </p:cNvSpPr>
          <p:nvPr>
            <p:ph type="body" idx="1"/>
          </p:nvPr>
        </p:nvSpPr>
        <p:spPr/>
        <p:txBody>
          <a:bodyPr>
            <a:normAutofit fontScale="92500" lnSpcReduction="10000"/>
          </a:bodyPr>
          <a:lstStyle/>
          <a:p>
            <a:pPr marL="146050" indent="0">
              <a:buNone/>
            </a:pPr>
            <a:r>
              <a:rPr lang="en-US" sz="1400" b="0" i="0" u="none" strike="noStrike" baseline="0" dirty="0">
                <a:latin typeface="Times New Roman" panose="02020603050405020304" pitchFamily="18" charset="0"/>
                <a:cs typeface="Times New Roman" panose="02020603050405020304" pitchFamily="18" charset="0"/>
              </a:rPr>
              <a:t>[3] 	Shadab Irfan, Subhajit Ghosh, 2019, “</a:t>
            </a:r>
            <a:r>
              <a:rPr lang="en-US" sz="1400" b="0" i="1" u="none" strike="noStrike" baseline="0" dirty="0">
                <a:latin typeface="Times New Roman" panose="02020603050405020304" pitchFamily="18" charset="0"/>
                <a:cs typeface="Times New Roman" panose="02020603050405020304" pitchFamily="18" charset="0"/>
              </a:rPr>
              <a:t>A Review on Different Ranking Algorithms</a:t>
            </a:r>
            <a:r>
              <a:rPr lang="en-US" sz="1400" b="0" i="0" u="none" strike="noStrike"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(01 July 2019)</a:t>
            </a:r>
            <a:r>
              <a:rPr lang="en-US" sz="1400" b="0" i="0" u="none" strike="noStrike" baseline="0" dirty="0">
                <a:latin typeface="Times New Roman" panose="02020603050405020304" pitchFamily="18" charset="0"/>
                <a:cs typeface="Times New Roman" panose="02020603050405020304" pitchFamily="18" charset="0"/>
              </a:rPr>
              <a:t>. </a:t>
            </a:r>
          </a:p>
          <a:p>
            <a:pPr marL="146050" indent="0">
              <a:buNone/>
            </a:pPr>
            <a:r>
              <a:rPr lang="en-US" sz="1400" b="0" i="0" u="none" strike="noStrike" baseline="0" dirty="0">
                <a:latin typeface="Times New Roman" panose="02020603050405020304" pitchFamily="18" charset="0"/>
                <a:cs typeface="Times New Roman" panose="02020603050405020304" pitchFamily="18" charset="0"/>
              </a:rPr>
              <a:t>DOI:	 </a:t>
            </a:r>
            <a:r>
              <a:rPr lang="en-US" sz="1400" b="0" i="0" u="none" strike="noStrike" baseline="0" dirty="0">
                <a:latin typeface="Times New Roman" panose="02020603050405020304" pitchFamily="18" charset="0"/>
                <a:cs typeface="Times New Roman" panose="02020603050405020304" pitchFamily="18" charset="0"/>
                <a:hlinkClick r:id="rId2"/>
              </a:rPr>
              <a:t>https://ieeexplore.ieee.org/document/8748837</a:t>
            </a:r>
            <a:endParaRPr lang="en-US" sz="1400" b="0" i="0" u="none" strike="noStrike" baseline="0" dirty="0">
              <a:latin typeface="Times New Roman" panose="02020603050405020304" pitchFamily="18" charset="0"/>
              <a:cs typeface="Times New Roman" panose="02020603050405020304" pitchFamily="18" charset="0"/>
            </a:endParaRP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latin typeface="Times New Roman" panose="02020603050405020304" pitchFamily="18" charset="0"/>
                <a:cs typeface="Times New Roman" panose="02020603050405020304" pitchFamily="18" charset="0"/>
              </a:rPr>
              <a:t>[4] 	Shadab Irfan, 2019, </a:t>
            </a:r>
            <a:r>
              <a:rPr lang="en-US" sz="1400" i="1" dirty="0">
                <a:latin typeface="Times New Roman" panose="02020603050405020304" pitchFamily="18" charset="0"/>
                <a:cs typeface="Times New Roman" panose="02020603050405020304" pitchFamily="18" charset="0"/>
              </a:rPr>
              <a:t>Ranking Web Pages Using Cosine Similarity Measure </a:t>
            </a:r>
            <a:r>
              <a:rPr lang="en-US" sz="1400" dirty="0">
                <a:latin typeface="Times New Roman" panose="02020603050405020304" pitchFamily="18" charset="0"/>
                <a:cs typeface="Times New Roman" panose="02020603050405020304" pitchFamily="18" charset="0"/>
              </a:rPr>
              <a:t>(27 Sept 2019).</a:t>
            </a:r>
          </a:p>
          <a:p>
            <a:pPr marL="146050" indent="0">
              <a:buNone/>
            </a:pPr>
            <a:r>
              <a:rPr lang="en-US" sz="1400" dirty="0">
                <a:latin typeface="Times New Roman" panose="02020603050405020304" pitchFamily="18" charset="0"/>
                <a:cs typeface="Times New Roman" panose="02020603050405020304" pitchFamily="18" charset="0"/>
              </a:rPr>
              <a:t>DOI:	 </a:t>
            </a:r>
            <a:r>
              <a:rPr lang="en-US" sz="1400" dirty="0">
                <a:latin typeface="Times New Roman" panose="02020603050405020304" pitchFamily="18" charset="0"/>
                <a:cs typeface="Times New Roman" panose="02020603050405020304" pitchFamily="18" charset="0"/>
                <a:hlinkClick r:id="rId3"/>
              </a:rPr>
              <a:t>https://ieeexplore.ieee.org/document/8940454</a:t>
            </a:r>
            <a:endParaRPr lang="en-US" sz="1400" dirty="0">
              <a:latin typeface="Times New Roman" panose="02020603050405020304" pitchFamily="18" charset="0"/>
              <a:cs typeface="Times New Roman" panose="02020603050405020304" pitchFamily="18" charset="0"/>
            </a:endParaRPr>
          </a:p>
          <a:p>
            <a:pPr marL="146050" indent="0">
              <a:buNone/>
            </a:pPr>
            <a:endParaRPr lang="en-US" sz="1400" dirty="0">
              <a:latin typeface="Times New Roman" panose="02020603050405020304" pitchFamily="18" charset="0"/>
              <a:cs typeface="Times New Roman" panose="02020603050405020304" pitchFamily="18" charset="0"/>
            </a:endParaRPr>
          </a:p>
          <a:p>
            <a:pPr marL="146050" indent="0">
              <a:buNone/>
            </a:pPr>
            <a:r>
              <a:rPr lang="en-US" sz="1400" dirty="0">
                <a:effectLst/>
                <a:latin typeface="Times New Roman" panose="02020603050405020304" pitchFamily="18" charset="0"/>
                <a:cs typeface="Times New Roman" panose="02020603050405020304" pitchFamily="18" charset="0"/>
              </a:rPr>
              <a:t>[5] 	</a:t>
            </a:r>
            <a:r>
              <a:rPr lang="en-US" sz="1400" dirty="0" err="1">
                <a:effectLst/>
                <a:latin typeface="Times New Roman" panose="02020603050405020304" pitchFamily="18" charset="0"/>
                <a:cs typeface="Times New Roman" panose="02020603050405020304" pitchFamily="18" charset="0"/>
              </a:rPr>
              <a:t>Subhajit</a:t>
            </a:r>
            <a:r>
              <a:rPr lang="en-US" sz="1400" dirty="0">
                <a:effectLst/>
                <a:latin typeface="Times New Roman" panose="02020603050405020304" pitchFamily="18" charset="0"/>
                <a:cs typeface="Times New Roman" panose="02020603050405020304" pitchFamily="18" charset="0"/>
              </a:rPr>
              <a:t> Ghosh</a:t>
            </a:r>
            <a:r>
              <a:rPr lang="en-US" sz="1400" dirty="0">
                <a:latin typeface="Times New Roman" panose="02020603050405020304" pitchFamily="18" charset="0"/>
                <a:cs typeface="Times New Roman" panose="02020603050405020304" pitchFamily="18" charset="0"/>
              </a:rPr>
              <a:t> , 2019, </a:t>
            </a:r>
            <a:r>
              <a:rPr lang="en-US" sz="1400" i="1" dirty="0">
                <a:latin typeface="Times New Roman" panose="02020603050405020304" pitchFamily="18" charset="0"/>
                <a:cs typeface="Times New Roman" panose="02020603050405020304" pitchFamily="18" charset="0"/>
              </a:rPr>
              <a:t>Ranking Web Pages Using Cosine Similarity Measure </a:t>
            </a:r>
            <a:r>
              <a:rPr lang="en-US" sz="1400" dirty="0">
                <a:latin typeface="Times New Roman" panose="02020603050405020304" pitchFamily="18" charset="0"/>
                <a:cs typeface="Times New Roman" panose="02020603050405020304" pitchFamily="18" charset="0"/>
              </a:rPr>
              <a:t>(27 Sept 2019).</a:t>
            </a:r>
          </a:p>
          <a:p>
            <a:pPr marL="146050" indent="0">
              <a:buNone/>
            </a:pPr>
            <a:r>
              <a:rPr lang="en-US" sz="1400" dirty="0">
                <a:latin typeface="Times New Roman" panose="02020603050405020304" pitchFamily="18" charset="0"/>
                <a:cs typeface="Times New Roman" panose="02020603050405020304" pitchFamily="18" charset="0"/>
              </a:rPr>
              <a:t>DOI: 	 </a:t>
            </a:r>
            <a:r>
              <a:rPr lang="en-US" sz="1400" dirty="0">
                <a:latin typeface="Times New Roman" panose="02020603050405020304" pitchFamily="18" charset="0"/>
                <a:cs typeface="Times New Roman" panose="02020603050405020304" pitchFamily="18" charset="0"/>
                <a:hlinkClick r:id="rId3"/>
              </a:rPr>
              <a:t>https://ieeexplore.ieee.org/document/8940454</a:t>
            </a:r>
            <a:endParaRPr lang="en-US" sz="1400" dirty="0">
              <a:latin typeface="Times New Roman" panose="02020603050405020304" pitchFamily="18" charset="0"/>
              <a:cs typeface="Times New Roman" panose="02020603050405020304" pitchFamily="18" charset="0"/>
            </a:endParaRPr>
          </a:p>
          <a:p>
            <a:pPr marL="146050" indent="0">
              <a:buNone/>
            </a:pPr>
            <a:endParaRPr lang="en-US" sz="1200" dirty="0">
              <a:latin typeface="Times New Roman" panose="02020603050405020304" pitchFamily="18" charset="0"/>
              <a:cs typeface="Times New Roman" panose="02020603050405020304" pitchFamily="18" charset="0"/>
            </a:endParaRPr>
          </a:p>
          <a:p>
            <a:pPr marL="146050" indent="0">
              <a:buNone/>
            </a:pPr>
            <a:endParaRPr lang="en-US" sz="1200" dirty="0">
              <a:latin typeface="Times New Roman" panose="02020603050405020304" pitchFamily="18" charset="0"/>
              <a:cs typeface="Times New Roman" panose="02020603050405020304" pitchFamily="18" charset="0"/>
            </a:endParaRPr>
          </a:p>
          <a:p>
            <a:pPr marL="146050" indent="0">
              <a:buNone/>
            </a:pPr>
            <a:endParaRPr lang="en-US" sz="1200" dirty="0">
              <a:latin typeface="Times New Roman" panose="02020603050405020304" pitchFamily="18" charset="0"/>
              <a:cs typeface="Times New Roman" panose="02020603050405020304" pitchFamily="18" charset="0"/>
            </a:endParaRPr>
          </a:p>
          <a:p>
            <a:pPr marL="146050" indent="0">
              <a:buNone/>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86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5D0E-BA14-7C71-90F1-5143B2DC1388}"/>
              </a:ext>
            </a:extLst>
          </p:cNvPr>
          <p:cNvSpPr>
            <a:spLocks noGrp="1"/>
          </p:cNvSpPr>
          <p:nvPr>
            <p:ph type="title"/>
          </p:nvPr>
        </p:nvSpPr>
        <p:spPr>
          <a:xfrm>
            <a:off x="1303800" y="598575"/>
            <a:ext cx="7030500" cy="613191"/>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Text Placeholder 2">
            <a:extLst>
              <a:ext uri="{FF2B5EF4-FFF2-40B4-BE49-F238E27FC236}">
                <a16:creationId xmlns:a16="http://schemas.microsoft.com/office/drawing/2014/main" id="{B229751F-4898-B770-0687-3E7F1B352C0E}"/>
              </a:ext>
            </a:extLst>
          </p:cNvPr>
          <p:cNvSpPr>
            <a:spLocks noGrp="1"/>
          </p:cNvSpPr>
          <p:nvPr>
            <p:ph type="body" idx="1"/>
          </p:nvPr>
        </p:nvSpPr>
        <p:spPr>
          <a:xfrm>
            <a:off x="1303800" y="1799064"/>
            <a:ext cx="7030500" cy="877230"/>
          </a:xfrm>
        </p:spPr>
        <p:txBody>
          <a:bodyPr>
            <a:normAutofit/>
          </a:bodyPr>
          <a:lstStyle/>
          <a:p>
            <a:pPr marL="146050" indent="0" algn="just">
              <a:buNone/>
            </a:pPr>
            <a:r>
              <a:rPr lang="en-US" sz="1400" dirty="0">
                <a:latin typeface="Times New Roman" panose="02020603050405020304" pitchFamily="18" charset="0"/>
                <a:cs typeface="Times New Roman" panose="02020603050405020304" pitchFamily="18" charset="0"/>
              </a:rPr>
              <a:t>The main purpose of this paper is to look at various information retrieval models present and discuss a best approach to rank the documents using document clustering method.</a:t>
            </a:r>
          </a:p>
          <a:p>
            <a:pPr marL="14605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09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F8F1-E089-9733-22F2-463A6ECFD1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US" dirty="0"/>
          </a:p>
        </p:txBody>
      </p:sp>
      <p:sp>
        <p:nvSpPr>
          <p:cNvPr id="3" name="Text Placeholder 2">
            <a:extLst>
              <a:ext uri="{FF2B5EF4-FFF2-40B4-BE49-F238E27FC236}">
                <a16:creationId xmlns:a16="http://schemas.microsoft.com/office/drawing/2014/main" id="{FFE9A245-202C-221A-F300-085B4994D470}"/>
              </a:ext>
            </a:extLst>
          </p:cNvPr>
          <p:cNvSpPr>
            <a:spLocks noGrp="1"/>
          </p:cNvSpPr>
          <p:nvPr>
            <p:ph type="body" idx="1"/>
          </p:nvPr>
        </p:nvSpPr>
        <p:spPr>
          <a:xfrm>
            <a:off x="1303800" y="1597875"/>
            <a:ext cx="7030500" cy="2862807"/>
          </a:xfrm>
        </p:spPr>
        <p:txBody>
          <a:bodyPr>
            <a:noAutofit/>
          </a:bodyPr>
          <a:lstStyle/>
          <a:p>
            <a:pPr marL="146050" indent="0" algn="just">
              <a:buNone/>
            </a:pP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This paper discusses different models of information retrieval and introduces a method for ranking web pages by utilizing document clustering based on content similarity [3]. </a:t>
            </a:r>
          </a:p>
          <a:p>
            <a:pPr algn="just"/>
            <a:r>
              <a:rPr lang="en-US" sz="1400" dirty="0">
                <a:latin typeface="Times New Roman" panose="02020603050405020304" pitchFamily="18" charset="0"/>
                <a:cs typeface="Times New Roman" panose="02020603050405020304" pitchFamily="18" charset="0"/>
              </a:rPr>
              <a:t>The approach described in the paper involves matching the content of documents to a query, and then clustering together the most similar documents for ranking.</a:t>
            </a:r>
          </a:p>
          <a:p>
            <a:pPr algn="just"/>
            <a:r>
              <a:rPr lang="en-US" sz="1400" dirty="0">
                <a:latin typeface="Times New Roman" panose="02020603050405020304" pitchFamily="18" charset="0"/>
                <a:cs typeface="Times New Roman" panose="02020603050405020304" pitchFamily="18" charset="0"/>
              </a:rPr>
              <a:t>For this purpose, document clustering approach has been used. Document clustering method considers the content of the documents. Query will be considered which is used for the purpose of matching the content.</a:t>
            </a:r>
          </a:p>
          <a:p>
            <a:pPr algn="just"/>
            <a:r>
              <a:rPr lang="en-US" sz="1400" dirty="0">
                <a:latin typeface="Times New Roman" panose="02020603050405020304" pitchFamily="18" charset="0"/>
                <a:cs typeface="Times New Roman" panose="02020603050405020304" pitchFamily="18" charset="0"/>
              </a:rPr>
              <a:t>This approach ultimately simplifies the computation process and speeds up the retrieval and ranking of the documents.</a:t>
            </a:r>
          </a:p>
          <a:p>
            <a:pPr marL="14605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17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6322-5694-6E6C-FA54-1C3B385AA8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Methods</a:t>
            </a:r>
          </a:p>
        </p:txBody>
      </p:sp>
      <p:sp>
        <p:nvSpPr>
          <p:cNvPr id="3" name="Text Placeholder 2">
            <a:extLst>
              <a:ext uri="{FF2B5EF4-FFF2-40B4-BE49-F238E27FC236}">
                <a16:creationId xmlns:a16="http://schemas.microsoft.com/office/drawing/2014/main" id="{988C9290-2F52-9894-D036-B61B2810DEC2}"/>
              </a:ext>
            </a:extLst>
          </p:cNvPr>
          <p:cNvSpPr>
            <a:spLocks noGrp="1"/>
          </p:cNvSpPr>
          <p:nvPr>
            <p:ph type="body" idx="1"/>
          </p:nvPr>
        </p:nvSpPr>
        <p:spPr>
          <a:xfrm>
            <a:off x="1303800" y="1680117"/>
            <a:ext cx="7030500" cy="2851533"/>
          </a:xfrm>
        </p:spPr>
        <p:txBody>
          <a:bodyPr>
            <a:normAutofit/>
          </a:bodyPr>
          <a:lstStyle/>
          <a:p>
            <a:pPr algn="just"/>
            <a:r>
              <a:rPr lang="en-US" sz="1400" dirty="0">
                <a:latin typeface="Times New Roman" panose="02020603050405020304" pitchFamily="18" charset="0"/>
                <a:cs typeface="Times New Roman" panose="02020603050405020304" pitchFamily="18" charset="0"/>
              </a:rPr>
              <a:t>The existing method and proposed method does not have much difference.</a:t>
            </a:r>
          </a:p>
          <a:p>
            <a:pPr algn="just"/>
            <a:r>
              <a:rPr lang="en-US" sz="1400" dirty="0">
                <a:latin typeface="Times New Roman" panose="02020603050405020304" pitchFamily="18" charset="0"/>
                <a:cs typeface="Times New Roman" panose="02020603050405020304" pitchFamily="18" charset="0"/>
              </a:rPr>
              <a:t>But the difference lies while calculating the cosine angle for the documents.</a:t>
            </a:r>
          </a:p>
          <a:p>
            <a:pPr algn="just"/>
            <a:r>
              <a:rPr lang="en-US" sz="1400" dirty="0">
                <a:latin typeface="Times New Roman" panose="02020603050405020304" pitchFamily="18" charset="0"/>
                <a:cs typeface="Times New Roman" panose="02020603050405020304" pitchFamily="18" charset="0"/>
              </a:rPr>
              <a:t>Existing method calculates the cosine angle for all the documents exists. But the proposed method will calculate only for the documents which has all the words of a query.</a:t>
            </a:r>
          </a:p>
        </p:txBody>
      </p:sp>
    </p:spTree>
    <p:extLst>
      <p:ext uri="{BB962C8B-B14F-4D97-AF65-F5344CB8AC3E}">
        <p14:creationId xmlns:p14="http://schemas.microsoft.com/office/powerpoint/2010/main" val="90009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EFE3-ED23-1832-4DBB-43462586CB41}"/>
              </a:ext>
            </a:extLst>
          </p:cNvPr>
          <p:cNvSpPr>
            <a:spLocks noGrp="1"/>
          </p:cNvSpPr>
          <p:nvPr>
            <p:ph type="title"/>
          </p:nvPr>
        </p:nvSpPr>
        <p:spPr/>
        <p:txBody>
          <a:bodyPr/>
          <a:lstStyle/>
          <a:p>
            <a:r>
              <a:rPr lang="en-US" i="0" dirty="0">
                <a:solidFill>
                  <a:srgbClr val="333333"/>
                </a:solidFill>
                <a:effectLst/>
                <a:latin typeface="Times New Roman" panose="02020603050405020304" pitchFamily="18" charset="0"/>
                <a:cs typeface="Times New Roman" panose="02020603050405020304" pitchFamily="18" charset="0"/>
              </a:rPr>
              <a:t>Comparative analysis of Algorithms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848C9F9-5AAE-75E9-7A14-32BA630D6C8D}"/>
              </a:ext>
            </a:extLst>
          </p:cNvPr>
          <p:cNvSpPr>
            <a:spLocks noGrp="1"/>
          </p:cNvSpPr>
          <p:nvPr>
            <p:ph type="body" idx="1"/>
          </p:nvPr>
        </p:nvSpPr>
        <p:spPr>
          <a:xfrm>
            <a:off x="1303800" y="1597875"/>
            <a:ext cx="7030500" cy="2947050"/>
          </a:xfrm>
        </p:spPr>
        <p:txBody>
          <a:bodyPr>
            <a:noAutofit/>
          </a:bodyPr>
          <a:lstStyle/>
          <a:p>
            <a:r>
              <a:rPr lang="en-US" sz="1400" dirty="0">
                <a:latin typeface="Times New Roman" panose="02020603050405020304" pitchFamily="18" charset="0"/>
                <a:cs typeface="Times New Roman" panose="02020603050405020304" pitchFamily="18" charset="0"/>
              </a:rPr>
              <a:t>It depends on various factors such as accuracy, efficiency, scalability and ease of implementation [1].</a:t>
            </a:r>
          </a:p>
          <a:p>
            <a:pPr lvl="1"/>
            <a:r>
              <a:rPr lang="en-US" sz="1400" dirty="0">
                <a:latin typeface="Times New Roman" panose="02020603050405020304" pitchFamily="18" charset="0"/>
                <a:cs typeface="Times New Roman" panose="02020603050405020304" pitchFamily="18" charset="0"/>
              </a:rPr>
              <a:t>The accuracy of the algorithm used depends on the data and on which bases we are grouping the documents that are used for the analysis.</a:t>
            </a:r>
          </a:p>
          <a:p>
            <a:pPr lvl="1"/>
            <a:r>
              <a:rPr lang="en-US" sz="1400" dirty="0">
                <a:latin typeface="Times New Roman" panose="02020603050405020304" pitchFamily="18" charset="0"/>
                <a:cs typeface="Times New Roman" panose="02020603050405020304" pitchFamily="18" charset="0"/>
              </a:rPr>
              <a:t>The algorithm seems to be efficient as we are using the documents to find their cosine similarities depending on the size of the dataset and terms present in each document.</a:t>
            </a:r>
          </a:p>
          <a:p>
            <a:pPr lvl="1"/>
            <a:r>
              <a:rPr lang="en-US" sz="1400" dirty="0">
                <a:latin typeface="Times New Roman" panose="02020603050405020304" pitchFamily="18" charset="0"/>
                <a:cs typeface="Times New Roman" panose="02020603050405020304" pitchFamily="18" charset="0"/>
              </a:rPr>
              <a:t>It is scalable and able to handle large datasets and provide the cosine similarities if each document contains more term than we expect.</a:t>
            </a:r>
          </a:p>
          <a:p>
            <a:pPr lvl="1"/>
            <a:r>
              <a:rPr lang="en-US" sz="1400" dirty="0">
                <a:latin typeface="Times New Roman" panose="02020603050405020304" pitchFamily="18" charset="0"/>
                <a:cs typeface="Times New Roman" panose="02020603050405020304" pitchFamily="18" charset="0"/>
              </a:rPr>
              <a:t>Algorithm is easy to implement when compared to other techniques for finding cosine similarity and ti-idf.</a:t>
            </a:r>
          </a:p>
        </p:txBody>
      </p:sp>
      <p:sp>
        <p:nvSpPr>
          <p:cNvPr id="4" name="TextBox 3">
            <a:extLst>
              <a:ext uri="{FF2B5EF4-FFF2-40B4-BE49-F238E27FC236}">
                <a16:creationId xmlns:a16="http://schemas.microsoft.com/office/drawing/2014/main" id="{37641313-3C32-8C63-D028-F107DC7EB436}"/>
              </a:ext>
            </a:extLst>
          </p:cNvPr>
          <p:cNvSpPr txBox="1"/>
          <p:nvPr/>
        </p:nvSpPr>
        <p:spPr>
          <a:xfrm>
            <a:off x="1038338" y="4374674"/>
            <a:ext cx="6995826" cy="116955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r>
              <a:rPr lang="en-US" sz="1400" dirty="0">
                <a:latin typeface="Times New Roman" panose="02020603050405020304" pitchFamily="18" charset="0"/>
                <a:cs typeface="Times New Roman" panose="02020603050405020304" pitchFamily="18" charset="0"/>
              </a:rPr>
              <a:t> Manning, C. D., Raghavan, P., &amp; </a:t>
            </a:r>
            <a:r>
              <a:rPr lang="en-US" sz="1400" dirty="0" err="1">
                <a:latin typeface="Times New Roman" panose="02020603050405020304" pitchFamily="18" charset="0"/>
                <a:cs typeface="Times New Roman" panose="02020603050405020304" pitchFamily="18" charset="0"/>
              </a:rPr>
              <a:t>Schütze</a:t>
            </a:r>
            <a:r>
              <a:rPr lang="en-US" sz="1400" dirty="0">
                <a:latin typeface="Times New Roman" panose="02020603050405020304" pitchFamily="18" charset="0"/>
                <a:cs typeface="Times New Roman" panose="02020603050405020304" pitchFamily="18" charset="0"/>
              </a:rPr>
              <a:t>, H. (2008). </a:t>
            </a:r>
            <a:r>
              <a:rPr lang="en-US" sz="1400" i="1" dirty="0">
                <a:latin typeface="Times New Roman" panose="02020603050405020304" pitchFamily="18" charset="0"/>
                <a:cs typeface="Times New Roman" panose="02020603050405020304" pitchFamily="18" charset="0"/>
              </a:rPr>
              <a:t>Introduction to information retrieval. </a:t>
            </a:r>
          </a:p>
          <a:p>
            <a:r>
              <a:rPr lang="en-US" sz="1400" i="1" dirty="0">
                <a:latin typeface="Times New Roman" panose="02020603050405020304" pitchFamily="18" charset="0"/>
                <a:cs typeface="Times New Roman" panose="02020603050405020304" pitchFamily="18" charset="0"/>
              </a:rPr>
              <a:t>Cambridge University Press </a:t>
            </a:r>
            <a:r>
              <a:rPr lang="en-US" sz="1400" dirty="0">
                <a:latin typeface="Times New Roman" panose="02020603050405020304" pitchFamily="18" charset="0"/>
                <a:cs typeface="Times New Roman" panose="02020603050405020304" pitchFamily="18" charset="0"/>
              </a:rPr>
              <a:t>(01 April 2008). </a:t>
            </a:r>
          </a:p>
          <a:p>
            <a:r>
              <a:rPr lang="en-US" sz="1400" dirty="0">
                <a:latin typeface="Times New Roman" panose="02020603050405020304" pitchFamily="18" charset="0"/>
                <a:cs typeface="Times New Roman" panose="02020603050405020304" pitchFamily="18" charset="0"/>
                <a:hlinkClick r:id="rId3"/>
              </a:rPr>
              <a:t>https://nlp.stanford.edu/IR-book/information-retrieval-book.html</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6119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7544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Implementation</a:t>
            </a:r>
            <a:endParaRPr dirty="0">
              <a:latin typeface="Times New Roman" panose="02020603050405020304" pitchFamily="18" charset="0"/>
              <a:cs typeface="Times New Roman" panose="02020603050405020304" pitchFamily="18" charset="0"/>
            </a:endParaRPr>
          </a:p>
        </p:txBody>
      </p:sp>
      <p:sp>
        <p:nvSpPr>
          <p:cNvPr id="290" name="Google Shape;290;p15"/>
          <p:cNvSpPr txBox="1">
            <a:spLocks noGrp="1"/>
          </p:cNvSpPr>
          <p:nvPr>
            <p:ph type="body" idx="1"/>
          </p:nvPr>
        </p:nvSpPr>
        <p:spPr>
          <a:xfrm>
            <a:off x="1303800" y="1219200"/>
            <a:ext cx="7030500" cy="3733800"/>
          </a:xfrm>
          <a:prstGeom prst="rect">
            <a:avLst/>
          </a:prstGeom>
        </p:spPr>
        <p:txBody>
          <a:bodyPr spcFirstLastPara="1" wrap="square" lIns="91425" tIns="91425" rIns="91425" bIns="91425" anchor="t" anchorCtr="0">
            <a:noAutofit/>
          </a:bodyPr>
          <a:lstStyle/>
          <a:p>
            <a:pPr algn="just"/>
            <a:r>
              <a:rPr lang="en-US" sz="1400" dirty="0">
                <a:latin typeface="Times New Roman" panose="02020603050405020304" pitchFamily="18" charset="0"/>
                <a:cs typeface="Times New Roman" panose="02020603050405020304" pitchFamily="18" charset="0"/>
              </a:rPr>
              <a:t>In today’s world, there has been a huge information present in the web. So, it is hard to get the relevant information because of the huge data present in web.</a:t>
            </a:r>
          </a:p>
          <a:p>
            <a:pPr algn="just"/>
            <a:r>
              <a:rPr lang="en-US" sz="1400" dirty="0">
                <a:latin typeface="Times New Roman" panose="02020603050405020304" pitchFamily="18" charset="0"/>
                <a:cs typeface="Times New Roman" panose="02020603050405020304" pitchFamily="18" charset="0"/>
              </a:rPr>
              <a:t>Information retrieval models and ranking algorithms is important in finding the exact information required.</a:t>
            </a:r>
          </a:p>
          <a:p>
            <a:pPr algn="just"/>
            <a:r>
              <a:rPr lang="en-US" sz="1400" dirty="0">
                <a:latin typeface="Times New Roman" panose="02020603050405020304" pitchFamily="18" charset="0"/>
                <a:cs typeface="Times New Roman" panose="02020603050405020304" pitchFamily="18" charset="0"/>
              </a:rPr>
              <a:t>Algorithms usually works in a way to find information based on the content of web pages.</a:t>
            </a:r>
          </a:p>
          <a:p>
            <a:pPr algn="just"/>
            <a:r>
              <a:rPr lang="en-US" sz="1400" dirty="0">
                <a:latin typeface="Times New Roman" panose="02020603050405020304" pitchFamily="18" charset="0"/>
                <a:cs typeface="Times New Roman" panose="02020603050405020304" pitchFamily="18" charset="0"/>
              </a:rPr>
              <a:t>We have a different ranking algorithms which can be used for getting the relevant information [2].</a:t>
            </a:r>
          </a:p>
          <a:p>
            <a:pPr algn="just"/>
            <a:r>
              <a:rPr lang="en-US" sz="1400" dirty="0">
                <a:latin typeface="Times New Roman" panose="02020603050405020304" pitchFamily="18" charset="0"/>
                <a:cs typeface="Times New Roman" panose="02020603050405020304" pitchFamily="18" charset="0"/>
              </a:rPr>
              <a:t>This paper gave an overview about what type of models will be used in retrieval and similarity measures. Similarity measure's main purpose is to find relevancy among the web pages. Finally, Ranking will be performed for the web pages.</a:t>
            </a:r>
          </a:p>
          <a:p>
            <a:pPr marL="146050" indent="0" algn="just">
              <a:buNone/>
            </a:pPr>
            <a:endParaRPr lang="en-US" sz="1400" dirty="0">
              <a:latin typeface="Times New Roman" panose="02020603050405020304" pitchFamily="18" charset="0"/>
              <a:cs typeface="Times New Roman" panose="02020603050405020304" pitchFamily="18" charset="0"/>
            </a:endParaRPr>
          </a:p>
          <a:p>
            <a:pPr marL="146050" indent="0" algn="just">
              <a:buNone/>
            </a:pPr>
            <a:r>
              <a:rPr lang="en-US" sz="1400" b="0" i="0" u="none" strike="noStrike" baseline="0" dirty="0">
                <a:latin typeface="Times New Roman" panose="02020603050405020304" pitchFamily="18" charset="0"/>
                <a:cs typeface="Times New Roman" panose="02020603050405020304" pitchFamily="18" charset="0"/>
              </a:rPr>
              <a:t>[2] Shadab Irfan, Subhajit Ghosh, 2019, “</a:t>
            </a:r>
            <a:r>
              <a:rPr lang="en-US" sz="1400" b="0" i="1" u="none" strike="noStrike" baseline="0" dirty="0">
                <a:latin typeface="Times New Roman" panose="02020603050405020304" pitchFamily="18" charset="0"/>
                <a:cs typeface="Times New Roman" panose="02020603050405020304" pitchFamily="18" charset="0"/>
              </a:rPr>
              <a:t>A Review on Different Ranking Algorithms</a:t>
            </a:r>
            <a:r>
              <a:rPr lang="en-US" sz="1400" b="0" i="0" u="none" strike="noStrike" baseline="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(01 July 2019)</a:t>
            </a:r>
            <a:r>
              <a:rPr lang="en-US" sz="1400" b="0" i="0" u="none" strike="noStrike" baseline="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hlinkClick r:id="rId3"/>
              </a:rPr>
              <a:t>https://ieeexplore.ieee.org/document/8748837</a:t>
            </a:r>
            <a:endParaRPr lang="en-US" sz="1400" b="0" i="0" u="none" strike="noStrike" baseline="0" dirty="0">
              <a:latin typeface="Times New Roman" panose="02020603050405020304" pitchFamily="18" charset="0"/>
              <a:cs typeface="Times New Roman" panose="02020603050405020304" pitchFamily="18" charset="0"/>
            </a:endParaRPr>
          </a:p>
          <a:p>
            <a:pPr marL="146050" indent="0" algn="l">
              <a:buNone/>
            </a:pPr>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Method Explanation</a:t>
            </a:r>
            <a:endParaRPr dirty="0"/>
          </a:p>
        </p:txBody>
      </p:sp>
      <p:sp>
        <p:nvSpPr>
          <p:cNvPr id="290" name="Google Shape;290;p15"/>
          <p:cNvSpPr txBox="1">
            <a:spLocks noGrp="1"/>
          </p:cNvSpPr>
          <p:nvPr>
            <p:ph type="body" idx="1"/>
          </p:nvPr>
        </p:nvSpPr>
        <p:spPr>
          <a:xfrm>
            <a:off x="1248141" y="1528874"/>
            <a:ext cx="7030500" cy="2541600"/>
          </a:xfrm>
          <a:prstGeom prst="rect">
            <a:avLst/>
          </a:prstGeom>
        </p:spPr>
        <p:txBody>
          <a:bodyPr spcFirstLastPara="1" wrap="square" lIns="91425" tIns="91425" rIns="91425" bIns="91425" anchor="t" anchorCtr="0">
            <a:normAutofit fontScale="92500" lnSpcReduction="20000"/>
          </a:bodyPr>
          <a:lstStyle/>
          <a:p>
            <a:pPr marL="0" indent="0" algn="just">
              <a:buNone/>
            </a:pPr>
            <a:r>
              <a:rPr lang="en-US" sz="1500" b="1" dirty="0">
                <a:latin typeface="Times New Roman" panose="02020603050405020304" pitchFamily="18" charset="0"/>
                <a:cs typeface="Times New Roman" panose="02020603050405020304" pitchFamily="18" charset="0"/>
              </a:rPr>
              <a:t>Information Retrieval Process and Models [4]:</a:t>
            </a:r>
          </a:p>
          <a:p>
            <a:pPr marL="0" indent="0" algn="just">
              <a:buNone/>
            </a:pPr>
            <a:endParaRPr lang="en-US" sz="1500" b="1"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The focus is to find the appropriate information user has requested. </a:t>
            </a:r>
          </a:p>
          <a:p>
            <a:pPr algn="just"/>
            <a:r>
              <a:rPr lang="en-US" sz="1500" dirty="0">
                <a:latin typeface="Times New Roman" panose="02020603050405020304" pitchFamily="18" charset="0"/>
                <a:cs typeface="Times New Roman" panose="02020603050405020304" pitchFamily="18" charset="0"/>
              </a:rPr>
              <a:t>Required information entered by user will be sent in the form of query. Query formulation will help in forming the query. Document modeling will be used for document representation.</a:t>
            </a:r>
          </a:p>
          <a:p>
            <a:pPr algn="just"/>
            <a:r>
              <a:rPr lang="en-US" sz="1500" dirty="0">
                <a:latin typeface="Times New Roman" panose="02020603050405020304" pitchFamily="18" charset="0"/>
                <a:cs typeface="Times New Roman" panose="02020603050405020304" pitchFamily="18" charset="0"/>
              </a:rPr>
              <a:t>Then query and document representation will be sent for modeling to retrieve the document required. In order to increase the quality while retrieving the documents, clustering will be used. It helps in arranging the data in structured format.</a:t>
            </a:r>
          </a:p>
          <a:p>
            <a:pPr algn="just"/>
            <a:r>
              <a:rPr lang="en-US" sz="1500" dirty="0">
                <a:latin typeface="Times New Roman" panose="02020603050405020304" pitchFamily="18" charset="0"/>
                <a:cs typeface="Times New Roman" panose="02020603050405020304" pitchFamily="18" charset="0"/>
              </a:rPr>
              <a:t>Clustering will be performed in two stages which are document preprocessing and dividing them into clusters .</a:t>
            </a:r>
          </a:p>
          <a:p>
            <a:pPr marL="146050" indent="0" algn="just">
              <a:buNone/>
            </a:pP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358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767129"/>
          </a:xfrm>
          <a:prstGeom prst="rect">
            <a:avLst/>
          </a:prstGeom>
        </p:spPr>
        <p:txBody>
          <a:bodyPr spcFirstLastPara="1" wrap="square" lIns="91425" tIns="91425" rIns="91425" bIns="91425" anchor="t" anchorCtr="0">
            <a:noAutofit/>
          </a:bodyPr>
          <a:lstStyle/>
          <a:p>
            <a:r>
              <a:rPr lang="en-US" b="1" dirty="0">
                <a:latin typeface="Times New Roman" panose="02020603050405020304" pitchFamily="18" charset="0"/>
                <a:cs typeface="Times New Roman" panose="02020603050405020304" pitchFamily="18" charset="0"/>
              </a:rPr>
              <a:t>Method Explanation</a:t>
            </a:r>
            <a:br>
              <a:rPr lang="en-US" b="1" dirty="0">
                <a:latin typeface="Times New Roman" panose="02020603050405020304" pitchFamily="18" charset="0"/>
                <a:cs typeface="Times New Roman" panose="02020603050405020304" pitchFamily="18" charset="0"/>
              </a:rPr>
            </a:br>
            <a:endParaRPr lang="en-US" dirty="0"/>
          </a:p>
        </p:txBody>
      </p:sp>
      <p:pic>
        <p:nvPicPr>
          <p:cNvPr id="2" name="Picture 1">
            <a:extLst>
              <a:ext uri="{FF2B5EF4-FFF2-40B4-BE49-F238E27FC236}">
                <a16:creationId xmlns:a16="http://schemas.microsoft.com/office/drawing/2014/main" id="{0C33435E-F128-F643-EDEE-90521E04501F}"/>
              </a:ext>
            </a:extLst>
          </p:cNvPr>
          <p:cNvPicPr>
            <a:picLocks noChangeAspect="1"/>
          </p:cNvPicPr>
          <p:nvPr/>
        </p:nvPicPr>
        <p:blipFill>
          <a:blip r:embed="rId3"/>
          <a:stretch>
            <a:fillRect/>
          </a:stretch>
        </p:blipFill>
        <p:spPr>
          <a:xfrm>
            <a:off x="1542553" y="1365704"/>
            <a:ext cx="4604302" cy="3296908"/>
          </a:xfrm>
          <a:prstGeom prst="rect">
            <a:avLst/>
          </a:prstGeom>
        </p:spPr>
      </p:pic>
    </p:spTree>
    <p:extLst>
      <p:ext uri="{BB962C8B-B14F-4D97-AF65-F5344CB8AC3E}">
        <p14:creationId xmlns:p14="http://schemas.microsoft.com/office/powerpoint/2010/main" val="1930269819"/>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1806</Words>
  <Application>Microsoft Macintosh PowerPoint</Application>
  <PresentationFormat>On-screen Show (16:9)</PresentationFormat>
  <Paragraphs>135</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Maven Pro</vt:lpstr>
      <vt:lpstr>Nunito</vt:lpstr>
      <vt:lpstr>Wingdings</vt:lpstr>
      <vt:lpstr>Momentum</vt:lpstr>
      <vt:lpstr>Ranking Web Pages Using Cosine Similarity Measure  Group 5</vt:lpstr>
      <vt:lpstr>Roles of Members</vt:lpstr>
      <vt:lpstr>Outline</vt:lpstr>
      <vt:lpstr>Problem Statement</vt:lpstr>
      <vt:lpstr>Existing Methods</vt:lpstr>
      <vt:lpstr>Comparative analysis of Algorithms</vt:lpstr>
      <vt:lpstr>Implementation</vt:lpstr>
      <vt:lpstr>Method Explanation</vt:lpstr>
      <vt:lpstr>Method Explanation </vt:lpstr>
      <vt:lpstr>Method Explanation </vt:lpstr>
      <vt:lpstr>Method Explanation </vt:lpstr>
      <vt:lpstr>Method Explanation </vt:lpstr>
      <vt:lpstr>Method Explanation </vt:lpstr>
      <vt:lpstr>Method Explanation </vt:lpstr>
      <vt:lpstr>Method Explanation </vt:lpstr>
      <vt:lpstr>Method Explanation   </vt:lpstr>
      <vt:lpstr>Output</vt:lpstr>
      <vt:lpstr>Result Analysis</vt:lpstr>
      <vt:lpstr>Obtained results vs described results</vt:lpstr>
      <vt:lpstr>Advantages and Limitations</vt:lpstr>
      <vt:lpstr>Applications</vt:lpstr>
      <vt:lpstr>Conclusion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Ticketing System</dc:title>
  <cp:lastModifiedBy>Osipalli, Prem Kamal</cp:lastModifiedBy>
  <cp:revision>127</cp:revision>
  <dcterms:modified xsi:type="dcterms:W3CDTF">2023-04-22T18:36:45Z</dcterms:modified>
</cp:coreProperties>
</file>