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3" r:id="rId12"/>
    <p:sldId id="265" r:id="rId13"/>
    <p:sldId id="266" r:id="rId14"/>
    <p:sldId id="282" r:id="rId15"/>
    <p:sldId id="294" r:id="rId16"/>
    <p:sldId id="267" r:id="rId17"/>
    <p:sldId id="2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B6867B1-E258-4E48-836F-86E81C950B85}">
          <p14:sldIdLst>
            <p14:sldId id="256"/>
            <p14:sldId id="257"/>
            <p14:sldId id="288"/>
            <p14:sldId id="258"/>
            <p14:sldId id="259"/>
            <p14:sldId id="260"/>
            <p14:sldId id="261"/>
            <p14:sldId id="262"/>
            <p14:sldId id="263"/>
            <p14:sldId id="264"/>
            <p14:sldId id="293"/>
            <p14:sldId id="265"/>
            <p14:sldId id="266"/>
            <p14:sldId id="282"/>
            <p14:sldId id="294"/>
            <p14:sldId id="267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Count of Player_Name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8"/>
              <c:pt idx="0">
                <c:v>Barabati Stadium</c:v>
              </c:pt>
              <c:pt idx="1">
                <c:v>Brabourne Stadium</c:v>
              </c:pt>
              <c:pt idx="2">
                <c:v>Dr DY Patil Sports Academy</c:v>
              </c:pt>
              <c:pt idx="3">
                <c:v>Dr. Y.S. Rajasekhara Reddy ACA-VDCA Cricket Stadium</c:v>
              </c:pt>
              <c:pt idx="4">
                <c:v>Eden Gardens</c:v>
              </c:pt>
              <c:pt idx="5">
                <c:v>Feroz Shah Kotla</c:v>
              </c:pt>
              <c:pt idx="6">
                <c:v>Himachal Pradesh Cricket Association Stadium</c:v>
              </c:pt>
              <c:pt idx="7">
                <c:v>JSCA International Stadium Complex</c:v>
              </c:pt>
              <c:pt idx="8">
                <c:v>M Chinnaswamy Stadium</c:v>
              </c:pt>
              <c:pt idx="9">
                <c:v>MA Chidambaram Stadium, Chepauk</c:v>
              </c:pt>
              <c:pt idx="10">
                <c:v>Maharashtra Cricket Association Stadium</c:v>
              </c:pt>
              <c:pt idx="11">
                <c:v>Punjab Cricket Association Stadium, Mohali</c:v>
              </c:pt>
              <c:pt idx="12">
                <c:v>Rajiv Gandhi International Stadium, Uppal</c:v>
              </c:pt>
              <c:pt idx="13">
                <c:v>Sardar Patel Stadium, Motera</c:v>
              </c:pt>
              <c:pt idx="14">
                <c:v>Sawai Mansingh Stadium</c:v>
              </c:pt>
              <c:pt idx="15">
                <c:v>Shaheed Veer Narayan Singh International Stadium</c:v>
              </c:pt>
              <c:pt idx="16">
                <c:v>Subrata Roy Sahara Stadium</c:v>
              </c:pt>
              <c:pt idx="17">
                <c:v>Wankhede Stadium</c:v>
              </c:pt>
            </c:strLit>
          </c:cat>
          <c:val>
            <c:numLit>
              <c:formatCode>General</c:formatCode>
              <c:ptCount val="18"/>
              <c:pt idx="0">
                <c:v>6</c:v>
              </c:pt>
              <c:pt idx="1">
                <c:v>6</c:v>
              </c:pt>
              <c:pt idx="2">
                <c:v>15</c:v>
              </c:pt>
              <c:pt idx="3">
                <c:v>5</c:v>
              </c:pt>
              <c:pt idx="4">
                <c:v>55</c:v>
              </c:pt>
              <c:pt idx="5">
                <c:v>53</c:v>
              </c:pt>
              <c:pt idx="6">
                <c:v>8</c:v>
              </c:pt>
              <c:pt idx="7">
                <c:v>5</c:v>
              </c:pt>
              <c:pt idx="8">
                <c:v>53</c:v>
              </c:pt>
              <c:pt idx="9">
                <c:v>50</c:v>
              </c:pt>
              <c:pt idx="10">
                <c:v>6</c:v>
              </c:pt>
              <c:pt idx="11">
                <c:v>43</c:v>
              </c:pt>
              <c:pt idx="12">
                <c:v>44</c:v>
              </c:pt>
              <c:pt idx="13">
                <c:v>9</c:v>
              </c:pt>
              <c:pt idx="14">
                <c:v>29</c:v>
              </c:pt>
              <c:pt idx="15">
                <c:v>4</c:v>
              </c:pt>
              <c:pt idx="16">
                <c:v>12</c:v>
              </c:pt>
              <c:pt idx="17">
                <c:v>48</c:v>
              </c:pt>
            </c:numLit>
          </c:val>
          <c:extLst>
            <c:ext xmlns:c16="http://schemas.microsoft.com/office/drawing/2014/chart" uri="{C3380CC4-5D6E-409C-BE32-E72D297353CC}">
              <c16:uniqueId val="{00000000-03B8-430F-9BE7-7B7E3AB5E0B1}"/>
            </c:ext>
          </c:extLst>
        </c:ser>
        <c:ser>
          <c:idx val="1"/>
          <c:order val="1"/>
          <c:tx>
            <c:v>Sum of seasons above 30 runs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18"/>
              <c:pt idx="0">
                <c:v>Barabati Stadium</c:v>
              </c:pt>
              <c:pt idx="1">
                <c:v>Brabourne Stadium</c:v>
              </c:pt>
              <c:pt idx="2">
                <c:v>Dr DY Patil Sports Academy</c:v>
              </c:pt>
              <c:pt idx="3">
                <c:v>Dr. Y.S. Rajasekhara Reddy ACA-VDCA Cricket Stadium</c:v>
              </c:pt>
              <c:pt idx="4">
                <c:v>Eden Gardens</c:v>
              </c:pt>
              <c:pt idx="5">
                <c:v>Feroz Shah Kotla</c:v>
              </c:pt>
              <c:pt idx="6">
                <c:v>Himachal Pradesh Cricket Association Stadium</c:v>
              </c:pt>
              <c:pt idx="7">
                <c:v>JSCA International Stadium Complex</c:v>
              </c:pt>
              <c:pt idx="8">
                <c:v>M Chinnaswamy Stadium</c:v>
              </c:pt>
              <c:pt idx="9">
                <c:v>MA Chidambaram Stadium, Chepauk</c:v>
              </c:pt>
              <c:pt idx="10">
                <c:v>Maharashtra Cricket Association Stadium</c:v>
              </c:pt>
              <c:pt idx="11">
                <c:v>Punjab Cricket Association Stadium, Mohali</c:v>
              </c:pt>
              <c:pt idx="12">
                <c:v>Rajiv Gandhi International Stadium, Uppal</c:v>
              </c:pt>
              <c:pt idx="13">
                <c:v>Sardar Patel Stadium, Motera</c:v>
              </c:pt>
              <c:pt idx="14">
                <c:v>Sawai Mansingh Stadium</c:v>
              </c:pt>
              <c:pt idx="15">
                <c:v>Shaheed Veer Narayan Singh International Stadium</c:v>
              </c:pt>
              <c:pt idx="16">
                <c:v>Subrata Roy Sahara Stadium</c:v>
              </c:pt>
              <c:pt idx="17">
                <c:v>Wankhede Stadium</c:v>
              </c:pt>
            </c:strLit>
          </c:cat>
          <c:val>
            <c:numLit>
              <c:formatCode>General</c:formatCode>
              <c:ptCount val="18"/>
              <c:pt idx="0">
                <c:v>7</c:v>
              </c:pt>
              <c:pt idx="1">
                <c:v>11</c:v>
              </c:pt>
              <c:pt idx="2">
                <c:v>14</c:v>
              </c:pt>
              <c:pt idx="3">
                <c:v>5</c:v>
              </c:pt>
              <c:pt idx="4">
                <c:v>85</c:v>
              </c:pt>
              <c:pt idx="5">
                <c:v>90</c:v>
              </c:pt>
              <c:pt idx="6">
                <c:v>11</c:v>
              </c:pt>
              <c:pt idx="7">
                <c:v>9</c:v>
              </c:pt>
              <c:pt idx="8">
                <c:v>108</c:v>
              </c:pt>
              <c:pt idx="9">
                <c:v>84</c:v>
              </c:pt>
              <c:pt idx="10">
                <c:v>8</c:v>
              </c:pt>
              <c:pt idx="11">
                <c:v>72</c:v>
              </c:pt>
              <c:pt idx="12">
                <c:v>70</c:v>
              </c:pt>
              <c:pt idx="13">
                <c:v>12</c:v>
              </c:pt>
              <c:pt idx="14">
                <c:v>45</c:v>
              </c:pt>
              <c:pt idx="15">
                <c:v>5</c:v>
              </c:pt>
              <c:pt idx="16">
                <c:v>11</c:v>
              </c:pt>
              <c:pt idx="17">
                <c:v>82</c:v>
              </c:pt>
            </c:numLit>
          </c:val>
          <c:extLst>
            <c:ext xmlns:c16="http://schemas.microsoft.com/office/drawing/2014/chart" uri="{C3380CC4-5D6E-409C-BE32-E72D297353CC}">
              <c16:uniqueId val="{00000001-03B8-430F-9BE7-7B7E3AB5E0B1}"/>
            </c:ext>
          </c:extLst>
        </c:ser>
        <c:ser>
          <c:idx val="2"/>
          <c:order val="2"/>
          <c:tx>
            <c:v>Sum of Seasons above 2 wickets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Lit>
              <c:ptCount val="18"/>
              <c:pt idx="0">
                <c:v>Barabati Stadium</c:v>
              </c:pt>
              <c:pt idx="1">
                <c:v>Brabourne Stadium</c:v>
              </c:pt>
              <c:pt idx="2">
                <c:v>Dr DY Patil Sports Academy</c:v>
              </c:pt>
              <c:pt idx="3">
                <c:v>Dr. Y.S. Rajasekhara Reddy ACA-VDCA Cricket Stadium</c:v>
              </c:pt>
              <c:pt idx="4">
                <c:v>Eden Gardens</c:v>
              </c:pt>
              <c:pt idx="5">
                <c:v>Feroz Shah Kotla</c:v>
              </c:pt>
              <c:pt idx="6">
                <c:v>Himachal Pradesh Cricket Association Stadium</c:v>
              </c:pt>
              <c:pt idx="7">
                <c:v>JSCA International Stadium Complex</c:v>
              </c:pt>
              <c:pt idx="8">
                <c:v>M Chinnaswamy Stadium</c:v>
              </c:pt>
              <c:pt idx="9">
                <c:v>MA Chidambaram Stadium, Chepauk</c:v>
              </c:pt>
              <c:pt idx="10">
                <c:v>Maharashtra Cricket Association Stadium</c:v>
              </c:pt>
              <c:pt idx="11">
                <c:v>Punjab Cricket Association Stadium, Mohali</c:v>
              </c:pt>
              <c:pt idx="12">
                <c:v>Rajiv Gandhi International Stadium, Uppal</c:v>
              </c:pt>
              <c:pt idx="13">
                <c:v>Sardar Patel Stadium, Motera</c:v>
              </c:pt>
              <c:pt idx="14">
                <c:v>Sawai Mansingh Stadium</c:v>
              </c:pt>
              <c:pt idx="15">
                <c:v>Shaheed Veer Narayan Singh International Stadium</c:v>
              </c:pt>
              <c:pt idx="16">
                <c:v>Subrata Roy Sahara Stadium</c:v>
              </c:pt>
              <c:pt idx="17">
                <c:v>Wankhede Stadium</c:v>
              </c:pt>
            </c:strLit>
          </c:cat>
          <c:val>
            <c:numLit>
              <c:formatCode>General</c:formatCode>
              <c:ptCount val="18"/>
              <c:pt idx="0">
                <c:v>10</c:v>
              </c:pt>
              <c:pt idx="1">
                <c:v>8</c:v>
              </c:pt>
              <c:pt idx="2">
                <c:v>31</c:v>
              </c:pt>
              <c:pt idx="3">
                <c:v>10</c:v>
              </c:pt>
              <c:pt idx="4">
                <c:v>145</c:v>
              </c:pt>
              <c:pt idx="5">
                <c:v>150</c:v>
              </c:pt>
              <c:pt idx="6">
                <c:v>14</c:v>
              </c:pt>
              <c:pt idx="7">
                <c:v>10</c:v>
              </c:pt>
              <c:pt idx="8">
                <c:v>140</c:v>
              </c:pt>
              <c:pt idx="9">
                <c:v>134</c:v>
              </c:pt>
              <c:pt idx="10">
                <c:v>10</c:v>
              </c:pt>
              <c:pt idx="11">
                <c:v>96</c:v>
              </c:pt>
              <c:pt idx="12">
                <c:v>105</c:v>
              </c:pt>
              <c:pt idx="13">
                <c:v>15</c:v>
              </c:pt>
              <c:pt idx="14">
                <c:v>58</c:v>
              </c:pt>
              <c:pt idx="15">
                <c:v>7</c:v>
              </c:pt>
              <c:pt idx="16">
                <c:v>22</c:v>
              </c:pt>
              <c:pt idx="17">
                <c:v>140</c:v>
              </c:pt>
            </c:numLit>
          </c:val>
          <c:extLst>
            <c:ext xmlns:c16="http://schemas.microsoft.com/office/drawing/2014/chart" uri="{C3380CC4-5D6E-409C-BE32-E72D297353CC}">
              <c16:uniqueId val="{00000002-03B8-430F-9BE7-7B7E3AB5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383535"/>
        <c:axId val="682386447"/>
      </c:barChart>
      <c:catAx>
        <c:axId val="68238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86447"/>
        <c:crosses val="autoZero"/>
        <c:auto val="1"/>
        <c:lblAlgn val="ctr"/>
        <c:lblOffset val="100"/>
        <c:noMultiLvlLbl val="0"/>
      </c:catAx>
      <c:valAx>
        <c:axId val="68238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38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Players</a:t>
            </a:r>
            <a:r>
              <a:rPr lang="en-IN" baseline="0"/>
              <a:t> presence and moral effects on team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934463865775638E-2"/>
          <c:y val="0.17800546448087434"/>
          <c:w val="0.92212542581113532"/>
          <c:h val="0.55128185821034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sub.5!$B$1</c:f>
              <c:strCache>
                <c:ptCount val="1"/>
                <c:pt idx="0">
                  <c:v>Wins_With_Player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sub.5!$B$2:$B$9</c:f>
              <c:numCache>
                <c:formatCode>General</c:formatCode>
                <c:ptCount val="8"/>
                <c:pt idx="0">
                  <c:v>9</c:v>
                </c:pt>
                <c:pt idx="1">
                  <c:v>15</c:v>
                </c:pt>
                <c:pt idx="2">
                  <c:v>70</c:v>
                </c:pt>
                <c:pt idx="3">
                  <c:v>20</c:v>
                </c:pt>
                <c:pt idx="4">
                  <c:v>19</c:v>
                </c:pt>
                <c:pt idx="5">
                  <c:v>3</c:v>
                </c:pt>
                <c:pt idx="6">
                  <c:v>4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A2-4FAE-A950-83BA7FABCE45}"/>
            </c:ext>
          </c:extLst>
        </c:ser>
        <c:ser>
          <c:idx val="1"/>
          <c:order val="1"/>
          <c:tx>
            <c:strRef>
              <c:f>sub.5!$C$1</c:f>
              <c:strCache>
                <c:ptCount val="1"/>
                <c:pt idx="0">
                  <c:v>Matches_With_Player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sub.5!$C$2:$C$9</c:f>
              <c:numCache>
                <c:formatCode>General</c:formatCode>
                <c:ptCount val="8"/>
                <c:pt idx="0">
                  <c:v>14</c:v>
                </c:pt>
                <c:pt idx="1">
                  <c:v>27</c:v>
                </c:pt>
                <c:pt idx="2">
                  <c:v>138</c:v>
                </c:pt>
                <c:pt idx="3">
                  <c:v>42</c:v>
                </c:pt>
                <c:pt idx="4">
                  <c:v>43</c:v>
                </c:pt>
                <c:pt idx="5">
                  <c:v>8</c:v>
                </c:pt>
                <c:pt idx="6">
                  <c:v>15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A2-4FAE-A950-83BA7FABCE45}"/>
            </c:ext>
          </c:extLst>
        </c:ser>
        <c:ser>
          <c:idx val="2"/>
          <c:order val="2"/>
          <c:tx>
            <c:strRef>
              <c:f>sub.5!$D$1</c:f>
              <c:strCache>
                <c:ptCount val="1"/>
                <c:pt idx="0">
                  <c:v>Win_Rate_With_Player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3.9494470774091624E-3"/>
                  <c:y val="-0.123287671232876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AA2-4FAE-A950-83BA7FABCE45}"/>
                </c:ext>
              </c:extLst>
            </c:dLbl>
            <c:dLbl>
              <c:idx val="4"/>
              <c:layout>
                <c:manualLayout>
                  <c:x val="5.9241706161137437E-3"/>
                  <c:y val="-9.58904109589041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A2-4FAE-A950-83BA7FABCE45}"/>
                </c:ext>
              </c:extLst>
            </c:dLbl>
            <c:dLbl>
              <c:idx val="6"/>
              <c:layout>
                <c:manualLayout>
                  <c:x val="0"/>
                  <c:y val="-7.762557077625578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A2-4FAE-A950-83BA7FABCE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sub.5!$D$2:$D$9</c:f>
              <c:numCache>
                <c:formatCode>General</c:formatCode>
                <c:ptCount val="8"/>
                <c:pt idx="0">
                  <c:v>64.290000000000006</c:v>
                </c:pt>
                <c:pt idx="1">
                  <c:v>55.56</c:v>
                </c:pt>
                <c:pt idx="2">
                  <c:v>50.72</c:v>
                </c:pt>
                <c:pt idx="3">
                  <c:v>47.62</c:v>
                </c:pt>
                <c:pt idx="4">
                  <c:v>44.19</c:v>
                </c:pt>
                <c:pt idx="5">
                  <c:v>37.5</c:v>
                </c:pt>
                <c:pt idx="6">
                  <c:v>26.67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A2-4FAE-A950-83BA7FABCE45}"/>
            </c:ext>
          </c:extLst>
        </c:ser>
        <c:ser>
          <c:idx val="3"/>
          <c:order val="3"/>
          <c:tx>
            <c:strRef>
              <c:f>sub.5!$E$1</c:f>
              <c:strCache>
                <c:ptCount val="1"/>
                <c:pt idx="0">
                  <c:v>Wins_Without_Player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sub.5!$E$2:$E$9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A2-4FAE-A950-83BA7FABCE45}"/>
            </c:ext>
          </c:extLst>
        </c:ser>
        <c:ser>
          <c:idx val="4"/>
          <c:order val="4"/>
          <c:tx>
            <c:strRef>
              <c:f>sub.5!$F$1</c:f>
              <c:strCache>
                <c:ptCount val="1"/>
                <c:pt idx="0">
                  <c:v>Total_Matches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sub.5!$F$2:$F$9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</c:v>
                </c:pt>
                <c:pt idx="4">
                  <c:v>8</c:v>
                </c:pt>
                <c:pt idx="5">
                  <c:v>7</c:v>
                </c:pt>
                <c:pt idx="6">
                  <c:v>2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AA2-4FAE-A950-83BA7FABCE45}"/>
            </c:ext>
          </c:extLst>
        </c:ser>
        <c:ser>
          <c:idx val="5"/>
          <c:order val="5"/>
          <c:tx>
            <c:strRef>
              <c:f>sub.5!$G$1</c:f>
              <c:strCache>
                <c:ptCount val="1"/>
                <c:pt idx="0">
                  <c:v>Win_Rate_Without_Player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sub.5!$A$2:$A$9</c:f>
              <c:strCache>
                <c:ptCount val="8"/>
                <c:pt idx="0">
                  <c:v>B Akhil</c:v>
                </c:pt>
                <c:pt idx="1">
                  <c:v>MV Boucher</c:v>
                </c:pt>
                <c:pt idx="2">
                  <c:v>V Kohli</c:v>
                </c:pt>
                <c:pt idx="3">
                  <c:v>JH Kallis</c:v>
                </c:pt>
                <c:pt idx="4">
                  <c:v>R Dravid</c:v>
                </c:pt>
                <c:pt idx="5">
                  <c:v>W Jaffer</c:v>
                </c:pt>
                <c:pt idx="6">
                  <c:v>CL White</c:v>
                </c:pt>
                <c:pt idx="7">
                  <c:v>AA Noffke</c:v>
                </c:pt>
              </c:strCache>
            </c:strRef>
          </c:cat>
          <c:val>
            <c:numRef>
              <c:f>sub.5!$G$2:$G$9</c:f>
              <c:numCache>
                <c:formatCode>General</c:formatCode>
                <c:ptCount val="8"/>
                <c:pt idx="0">
                  <c:v>100</c:v>
                </c:pt>
                <c:pt idx="1">
                  <c:v>25</c:v>
                </c:pt>
                <c:pt idx="2">
                  <c:v>25</c:v>
                </c:pt>
                <c:pt idx="3">
                  <c:v>100</c:v>
                </c:pt>
                <c:pt idx="4">
                  <c:v>75</c:v>
                </c:pt>
                <c:pt idx="5">
                  <c:v>57.14</c:v>
                </c:pt>
                <c:pt idx="6">
                  <c:v>100</c:v>
                </c:pt>
                <c:pt idx="7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A2-4FAE-A950-83BA7FABCE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986815"/>
        <c:axId val="1542996383"/>
      </c:barChart>
      <c:catAx>
        <c:axId val="154298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96383"/>
        <c:crosses val="autoZero"/>
        <c:auto val="1"/>
        <c:lblAlgn val="ctr"/>
        <c:lblOffset val="100"/>
        <c:noMultiLvlLbl val="0"/>
      </c:catAx>
      <c:valAx>
        <c:axId val="154299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8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Power</a:t>
            </a:r>
            <a:r>
              <a:rPr lang="en-IN" b="1" baseline="0" dirty="0"/>
              <a:t> play and death over scores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sub.7.1.1!$B$1</c:f>
              <c:strCache>
                <c:ptCount val="1"/>
                <c:pt idx="0">
                  <c:v>Powerplay_Runs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1.7825311942959001E-3"/>
                  <c:y val="-0.1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213-4778-BB01-2E899C7229CE}"/>
                </c:ext>
              </c:extLst>
            </c:dLbl>
            <c:dLbl>
              <c:idx val="8"/>
              <c:layout>
                <c:manualLayout>
                  <c:x val="3.5650623885918001E-3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213-4778-BB01-2E899C7229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sub.7.1.1!$A$2:$A$14</c:f>
              <c:strCache>
                <c:ptCount val="13"/>
                <c:pt idx="0">
                  <c:v>Kings XI Punjab</c:v>
                </c:pt>
                <c:pt idx="1">
                  <c:v>Royal Challengers Bangalore</c:v>
                </c:pt>
                <c:pt idx="2">
                  <c:v>Chennai Super Kings</c:v>
                </c:pt>
                <c:pt idx="3">
                  <c:v>Mumbai Indians</c:v>
                </c:pt>
                <c:pt idx="4">
                  <c:v>Delhi Daredevils</c:v>
                </c:pt>
                <c:pt idx="5">
                  <c:v>Kolkata Knight Riders</c:v>
                </c:pt>
                <c:pt idx="6">
                  <c:v>Rajasthan Royals</c:v>
                </c:pt>
                <c:pt idx="7">
                  <c:v>Deccan Chargers</c:v>
                </c:pt>
                <c:pt idx="8">
                  <c:v>Sunrisers Hyderabad</c:v>
                </c:pt>
                <c:pt idx="9">
                  <c:v>Pune Warriors</c:v>
                </c:pt>
                <c:pt idx="10">
                  <c:v>Gujarat Lions</c:v>
                </c:pt>
                <c:pt idx="11">
                  <c:v>Rising Pune Supergiants</c:v>
                </c:pt>
                <c:pt idx="12">
                  <c:v>Kochi Tuskers Kerala</c:v>
                </c:pt>
              </c:strCache>
            </c:strRef>
          </c:cat>
          <c:val>
            <c:numRef>
              <c:f>sub.7.1.1!$B$2:$B$14</c:f>
              <c:numCache>
                <c:formatCode>General</c:formatCode>
                <c:ptCount val="13"/>
                <c:pt idx="0">
                  <c:v>22913</c:v>
                </c:pt>
                <c:pt idx="1">
                  <c:v>22665</c:v>
                </c:pt>
                <c:pt idx="2">
                  <c:v>22284</c:v>
                </c:pt>
                <c:pt idx="3">
                  <c:v>22012</c:v>
                </c:pt>
                <c:pt idx="4">
                  <c:v>21797</c:v>
                </c:pt>
                <c:pt idx="5">
                  <c:v>21427</c:v>
                </c:pt>
                <c:pt idx="6">
                  <c:v>19164</c:v>
                </c:pt>
                <c:pt idx="7">
                  <c:v>12260</c:v>
                </c:pt>
                <c:pt idx="8">
                  <c:v>10153</c:v>
                </c:pt>
                <c:pt idx="9">
                  <c:v>7067</c:v>
                </c:pt>
                <c:pt idx="10">
                  <c:v>2808</c:v>
                </c:pt>
                <c:pt idx="11">
                  <c:v>2388</c:v>
                </c:pt>
                <c:pt idx="12">
                  <c:v>2252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13-4778-BB01-2E899C7229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3005951"/>
        <c:axId val="1543015519"/>
      </c:barChart>
      <c:lineChart>
        <c:grouping val="standard"/>
        <c:varyColors val="0"/>
        <c:ser>
          <c:idx val="1"/>
          <c:order val="1"/>
          <c:tx>
            <c:strRef>
              <c:f>sub.7.1.1!$C$1</c:f>
              <c:strCache>
                <c:ptCount val="1"/>
                <c:pt idx="0">
                  <c:v>Death_Over_Runs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sub.7.1.1!$A$2:$A$14</c:f>
              <c:strCache>
                <c:ptCount val="13"/>
                <c:pt idx="0">
                  <c:v>Kings XI Punjab</c:v>
                </c:pt>
                <c:pt idx="1">
                  <c:v>Royal Challengers Bangalore</c:v>
                </c:pt>
                <c:pt idx="2">
                  <c:v>Chennai Super Kings</c:v>
                </c:pt>
                <c:pt idx="3">
                  <c:v>Mumbai Indians</c:v>
                </c:pt>
                <c:pt idx="4">
                  <c:v>Delhi Daredevils</c:v>
                </c:pt>
                <c:pt idx="5">
                  <c:v>Kolkata Knight Riders</c:v>
                </c:pt>
                <c:pt idx="6">
                  <c:v>Rajasthan Royals</c:v>
                </c:pt>
                <c:pt idx="7">
                  <c:v>Deccan Chargers</c:v>
                </c:pt>
                <c:pt idx="8">
                  <c:v>Sunrisers Hyderabad</c:v>
                </c:pt>
                <c:pt idx="9">
                  <c:v>Pune Warriors</c:v>
                </c:pt>
                <c:pt idx="10">
                  <c:v>Gujarat Lions</c:v>
                </c:pt>
                <c:pt idx="11">
                  <c:v>Rising Pune Supergiants</c:v>
                </c:pt>
                <c:pt idx="12">
                  <c:v>Kochi Tuskers Kerala</c:v>
                </c:pt>
              </c:strCache>
            </c:strRef>
          </c:cat>
          <c:val>
            <c:numRef>
              <c:f>sub.7.1.1!$C$2:$C$14</c:f>
              <c:numCache>
                <c:formatCode>General</c:formatCode>
                <c:ptCount val="13"/>
                <c:pt idx="0">
                  <c:v>19633</c:v>
                </c:pt>
                <c:pt idx="1">
                  <c:v>21042</c:v>
                </c:pt>
                <c:pt idx="2">
                  <c:v>19699</c:v>
                </c:pt>
                <c:pt idx="3">
                  <c:v>20860</c:v>
                </c:pt>
                <c:pt idx="4">
                  <c:v>18252</c:v>
                </c:pt>
                <c:pt idx="5">
                  <c:v>18118</c:v>
                </c:pt>
                <c:pt idx="6">
                  <c:v>16372</c:v>
                </c:pt>
                <c:pt idx="7">
                  <c:v>11664</c:v>
                </c:pt>
                <c:pt idx="8">
                  <c:v>9029</c:v>
                </c:pt>
                <c:pt idx="9">
                  <c:v>6600</c:v>
                </c:pt>
                <c:pt idx="10">
                  <c:v>2328</c:v>
                </c:pt>
                <c:pt idx="11">
                  <c:v>1915</c:v>
                </c:pt>
                <c:pt idx="12">
                  <c:v>1434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213-4778-BB01-2E899C7229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4999583"/>
        <c:axId val="1545002495"/>
      </c:lineChart>
      <c:catAx>
        <c:axId val="1543005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015519"/>
        <c:crosses val="autoZero"/>
        <c:auto val="1"/>
        <c:lblAlgn val="ctr"/>
        <c:lblOffset val="100"/>
        <c:noMultiLvlLbl val="0"/>
      </c:catAx>
      <c:valAx>
        <c:axId val="154301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005951"/>
        <c:crosses val="autoZero"/>
        <c:crossBetween val="between"/>
      </c:valAx>
      <c:valAx>
        <c:axId val="154500249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4999583"/>
        <c:crosses val="max"/>
        <c:crossBetween val="between"/>
      </c:valAx>
      <c:catAx>
        <c:axId val="15449995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450024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Average</a:t>
            </a:r>
            <a:r>
              <a:rPr lang="en-IN" b="1" baseline="0" dirty="0"/>
              <a:t> runs on each venue</a:t>
            </a:r>
          </a:p>
          <a:p>
            <a:pPr>
              <a:defRPr/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sub.7.2!$B$1</c:f>
              <c:strCache>
                <c:ptCount val="1"/>
                <c:pt idx="0">
                  <c:v>Avg_Runs_Per_Match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6666666666666642E-2"/>
                  <c:y val="-0.1296296296296296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D85-4F0B-B47B-7FC35F2651F0}"/>
                </c:ext>
              </c:extLst>
            </c:dLbl>
            <c:dLbl>
              <c:idx val="2"/>
              <c:layout>
                <c:manualLayout>
                  <c:x val="0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85-4F0B-B47B-7FC35F2651F0}"/>
                </c:ext>
              </c:extLst>
            </c:dLbl>
            <c:dLbl>
              <c:idx val="3"/>
              <c:layout>
                <c:manualLayout>
                  <c:x val="0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D85-4F0B-B47B-7FC35F2651F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sub.7.2!$A$2:$A$11</c:f>
              <c:strCache>
                <c:ptCount val="10"/>
                <c:pt idx="0">
                  <c:v>M Chinnaswamy Stadium</c:v>
                </c:pt>
                <c:pt idx="1">
                  <c:v>Eden Gardens</c:v>
                </c:pt>
                <c:pt idx="2">
                  <c:v>Feroz Shah Kotla</c:v>
                </c:pt>
                <c:pt idx="3">
                  <c:v>Wankhede Stadium</c:v>
                </c:pt>
                <c:pt idx="4">
                  <c:v>MA Chidambaram Stadium, Chepauk</c:v>
                </c:pt>
                <c:pt idx="5">
                  <c:v>Rajiv Gandhi International Stadium, Uppal</c:v>
                </c:pt>
                <c:pt idx="6">
                  <c:v>Punjab Cricket Association Stadium, Mohali</c:v>
                </c:pt>
                <c:pt idx="7">
                  <c:v>Sawai Mansingh Stadium</c:v>
                </c:pt>
                <c:pt idx="8">
                  <c:v>Subrata Roy Sahara Stadium</c:v>
                </c:pt>
                <c:pt idx="9">
                  <c:v>Dr DY Patil Sports Academy</c:v>
                </c:pt>
              </c:strCache>
            </c:strRef>
          </c:cat>
          <c:val>
            <c:numRef>
              <c:f>sub.7.2!$B$2:$B$11</c:f>
              <c:numCache>
                <c:formatCode>General</c:formatCode>
                <c:ptCount val="10"/>
                <c:pt idx="0">
                  <c:v>574.0172</c:v>
                </c:pt>
                <c:pt idx="1">
                  <c:v>537.57410000000004</c:v>
                </c:pt>
                <c:pt idx="2">
                  <c:v>553.58489999999995</c:v>
                </c:pt>
                <c:pt idx="3">
                  <c:v>567.73469999999998</c:v>
                </c:pt>
                <c:pt idx="4">
                  <c:v>591.22919999999999</c:v>
                </c:pt>
                <c:pt idx="5">
                  <c:v>553.6585</c:v>
                </c:pt>
                <c:pt idx="6">
                  <c:v>581.20000000000005</c:v>
                </c:pt>
                <c:pt idx="7">
                  <c:v>537.75760000000002</c:v>
                </c:pt>
                <c:pt idx="8">
                  <c:v>514.94119999999998</c:v>
                </c:pt>
                <c:pt idx="9">
                  <c:v>502.7647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D85-4F0B-B47B-7FC35F2651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00115711"/>
        <c:axId val="1600122783"/>
      </c:barChart>
      <c:lineChart>
        <c:grouping val="standard"/>
        <c:varyColors val="0"/>
        <c:ser>
          <c:idx val="1"/>
          <c:order val="1"/>
          <c:tx>
            <c:strRef>
              <c:f>sub.7.2!$C$1</c:f>
              <c:strCache>
                <c:ptCount val="1"/>
                <c:pt idx="0">
                  <c:v>Total_Matches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sub.7.2!$A$2:$A$11</c:f>
              <c:strCache>
                <c:ptCount val="10"/>
                <c:pt idx="0">
                  <c:v>M Chinnaswamy Stadium</c:v>
                </c:pt>
                <c:pt idx="1">
                  <c:v>Eden Gardens</c:v>
                </c:pt>
                <c:pt idx="2">
                  <c:v>Feroz Shah Kotla</c:v>
                </c:pt>
                <c:pt idx="3">
                  <c:v>Wankhede Stadium</c:v>
                </c:pt>
                <c:pt idx="4">
                  <c:v>MA Chidambaram Stadium, Chepauk</c:v>
                </c:pt>
                <c:pt idx="5">
                  <c:v>Rajiv Gandhi International Stadium, Uppal</c:v>
                </c:pt>
                <c:pt idx="6">
                  <c:v>Punjab Cricket Association Stadium, Mohali</c:v>
                </c:pt>
                <c:pt idx="7">
                  <c:v>Sawai Mansingh Stadium</c:v>
                </c:pt>
                <c:pt idx="8">
                  <c:v>Subrata Roy Sahara Stadium</c:v>
                </c:pt>
                <c:pt idx="9">
                  <c:v>Dr DY Patil Sports Academy</c:v>
                </c:pt>
              </c:strCache>
            </c:strRef>
          </c:cat>
          <c:val>
            <c:numRef>
              <c:f>sub.7.2!$C$2:$C$11</c:f>
              <c:numCache>
                <c:formatCode>General</c:formatCode>
                <c:ptCount val="10"/>
                <c:pt idx="0">
                  <c:v>58</c:v>
                </c:pt>
                <c:pt idx="1">
                  <c:v>54</c:v>
                </c:pt>
                <c:pt idx="2">
                  <c:v>53</c:v>
                </c:pt>
                <c:pt idx="3">
                  <c:v>49</c:v>
                </c:pt>
                <c:pt idx="4">
                  <c:v>48</c:v>
                </c:pt>
                <c:pt idx="5">
                  <c:v>41</c:v>
                </c:pt>
                <c:pt idx="6">
                  <c:v>35</c:v>
                </c:pt>
                <c:pt idx="7">
                  <c:v>33</c:v>
                </c:pt>
                <c:pt idx="8">
                  <c:v>17</c:v>
                </c:pt>
                <c:pt idx="9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D85-4F0B-B47B-7FC35F2651F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00129023"/>
        <c:axId val="1600128607"/>
      </c:lineChart>
      <c:catAx>
        <c:axId val="160011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122783"/>
        <c:crosses val="autoZero"/>
        <c:auto val="1"/>
        <c:lblAlgn val="ctr"/>
        <c:lblOffset val="100"/>
        <c:noMultiLvlLbl val="0"/>
      </c:catAx>
      <c:valAx>
        <c:axId val="160012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115711"/>
        <c:crosses val="autoZero"/>
        <c:crossBetween val="between"/>
      </c:valAx>
      <c:valAx>
        <c:axId val="160012860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0129023"/>
        <c:crosses val="max"/>
        <c:crossBetween val="between"/>
      </c:valAx>
      <c:catAx>
        <c:axId val="16001290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012860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[Book1]Sheet11!PivotTable7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Sheet11!$L$3</c:f>
              <c:strCache>
                <c:ptCount val="1"/>
                <c:pt idx="0">
                  <c:v>Sum of bating hand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Sheet11!$K$4:$K$96</c:f>
              <c:strCache>
                <c:ptCount val="92"/>
                <c:pt idx="0">
                  <c:v>A Kumble</c:v>
                </c:pt>
                <c:pt idx="1">
                  <c:v>A Mithun</c:v>
                </c:pt>
                <c:pt idx="2">
                  <c:v>A Mukund</c:v>
                </c:pt>
                <c:pt idx="3">
                  <c:v>AA Kazi</c:v>
                </c:pt>
                <c:pt idx="4">
                  <c:v>AA Noffke</c:v>
                </c:pt>
                <c:pt idx="5">
                  <c:v>AB de Villiers</c:v>
                </c:pt>
                <c:pt idx="6">
                  <c:v>AB Dinda</c:v>
                </c:pt>
                <c:pt idx="7">
                  <c:v>AB McDonald</c:v>
                </c:pt>
                <c:pt idx="8">
                  <c:v>Abdur Razzak</c:v>
                </c:pt>
                <c:pt idx="9">
                  <c:v>AF Milne</c:v>
                </c:pt>
                <c:pt idx="10">
                  <c:v>AN Ahmed</c:v>
                </c:pt>
                <c:pt idx="11">
                  <c:v>AUK Pathan</c:v>
                </c:pt>
                <c:pt idx="12">
                  <c:v>B Akhil</c:v>
                </c:pt>
                <c:pt idx="13">
                  <c:v>B Chipli</c:v>
                </c:pt>
                <c:pt idx="14">
                  <c:v>CA Pujara</c:v>
                </c:pt>
                <c:pt idx="15">
                  <c:v>CH Gayle</c:v>
                </c:pt>
                <c:pt idx="16">
                  <c:v>CJ Jordan</c:v>
                </c:pt>
                <c:pt idx="17">
                  <c:v>CK Langeveldt</c:v>
                </c:pt>
                <c:pt idx="18">
                  <c:v>CL White</c:v>
                </c:pt>
                <c:pt idx="19">
                  <c:v>D du Preez</c:v>
                </c:pt>
                <c:pt idx="20">
                  <c:v>D Wiese</c:v>
                </c:pt>
                <c:pt idx="21">
                  <c:v>DJG Sammy</c:v>
                </c:pt>
                <c:pt idx="22">
                  <c:v>DL Vettori</c:v>
                </c:pt>
                <c:pt idx="23">
                  <c:v>DP Nannes</c:v>
                </c:pt>
                <c:pt idx="24">
                  <c:v>DT Christian</c:v>
                </c:pt>
                <c:pt idx="25">
                  <c:v>DW Steyn</c:v>
                </c:pt>
                <c:pt idx="26">
                  <c:v>EJG Morgan</c:v>
                </c:pt>
                <c:pt idx="27">
                  <c:v>HV Patel</c:v>
                </c:pt>
                <c:pt idx="28">
                  <c:v>Iqbal Abdulla</c:v>
                </c:pt>
                <c:pt idx="29">
                  <c:v>J Arunkumar</c:v>
                </c:pt>
                <c:pt idx="30">
                  <c:v>J Syed Mohammad</c:v>
                </c:pt>
                <c:pt idx="31">
                  <c:v>JA Morkel</c:v>
                </c:pt>
                <c:pt idx="32">
                  <c:v>JD Ryder</c:v>
                </c:pt>
                <c:pt idx="33">
                  <c:v>JD Unadkat</c:v>
                </c:pt>
                <c:pt idx="34">
                  <c:v>JH Kallis</c:v>
                </c:pt>
                <c:pt idx="35">
                  <c:v>JJ van der Wath</c:v>
                </c:pt>
                <c:pt idx="36">
                  <c:v>KB Arun Karthik</c:v>
                </c:pt>
                <c:pt idx="37">
                  <c:v>KK Nair</c:v>
                </c:pt>
                <c:pt idx="38">
                  <c:v>KM Jadhav</c:v>
                </c:pt>
                <c:pt idx="39">
                  <c:v>KP Appanna</c:v>
                </c:pt>
                <c:pt idx="40">
                  <c:v>KP Pietersen</c:v>
                </c:pt>
                <c:pt idx="41">
                  <c:v>KV Sharma</c:v>
                </c:pt>
                <c:pt idx="42">
                  <c:v>KW Richardson</c:v>
                </c:pt>
                <c:pt idx="43">
                  <c:v>LA Pomersbach</c:v>
                </c:pt>
                <c:pt idx="44">
                  <c:v>LRPL Taylor</c:v>
                </c:pt>
                <c:pt idx="45">
                  <c:v>M Kaif</c:v>
                </c:pt>
                <c:pt idx="46">
                  <c:v>M Kartik</c:v>
                </c:pt>
                <c:pt idx="47">
                  <c:v>M Muralitharan</c:v>
                </c:pt>
                <c:pt idx="48">
                  <c:v>MA Starc</c:v>
                </c:pt>
                <c:pt idx="49">
                  <c:v>Mandeep Singh</c:v>
                </c:pt>
                <c:pt idx="50">
                  <c:v>MC Henriques</c:v>
                </c:pt>
                <c:pt idx="51">
                  <c:v>Misbah-ul-Haq</c:v>
                </c:pt>
                <c:pt idx="52">
                  <c:v>MK Pandey</c:v>
                </c:pt>
                <c:pt idx="53">
                  <c:v>MV Boucher</c:v>
                </c:pt>
                <c:pt idx="54">
                  <c:v>ND Doshi</c:v>
                </c:pt>
                <c:pt idx="55">
                  <c:v>NJ Maddinson</c:v>
                </c:pt>
                <c:pt idx="56">
                  <c:v>P Kumar</c:v>
                </c:pt>
                <c:pt idx="57">
                  <c:v>P Parameswaran</c:v>
                </c:pt>
                <c:pt idx="58">
                  <c:v>Pankaj Singh</c:v>
                </c:pt>
                <c:pt idx="59">
                  <c:v>Parvez Rasool</c:v>
                </c:pt>
                <c:pt idx="60">
                  <c:v>R Bishnoi</c:v>
                </c:pt>
                <c:pt idx="61">
                  <c:v>R Dravid</c:v>
                </c:pt>
                <c:pt idx="62">
                  <c:v>R Ninan</c:v>
                </c:pt>
                <c:pt idx="63">
                  <c:v>R Rampaul</c:v>
                </c:pt>
                <c:pt idx="64">
                  <c:v>R Vinay Kumar</c:v>
                </c:pt>
                <c:pt idx="65">
                  <c:v>RE van der Merwe</c:v>
                </c:pt>
                <c:pt idx="66">
                  <c:v>RP Singh</c:v>
                </c:pt>
                <c:pt idx="67">
                  <c:v>RR Bhatkal</c:v>
                </c:pt>
                <c:pt idx="68">
                  <c:v>RR Rossouw</c:v>
                </c:pt>
                <c:pt idx="69">
                  <c:v>RV Uthappa</c:v>
                </c:pt>
                <c:pt idx="70">
                  <c:v>S Aravind</c:v>
                </c:pt>
                <c:pt idx="71">
                  <c:v>S Chanderpaul</c:v>
                </c:pt>
                <c:pt idx="72">
                  <c:v>S Rana</c:v>
                </c:pt>
                <c:pt idx="73">
                  <c:v>S Sriram</c:v>
                </c:pt>
                <c:pt idx="74">
                  <c:v>SA Abbott</c:v>
                </c:pt>
                <c:pt idx="75">
                  <c:v>Sachin Baby</c:v>
                </c:pt>
                <c:pt idx="76">
                  <c:v>SB Jakati</c:v>
                </c:pt>
                <c:pt idx="77">
                  <c:v>SB Joshi</c:v>
                </c:pt>
                <c:pt idx="78">
                  <c:v>SN Khan</c:v>
                </c:pt>
                <c:pt idx="79">
                  <c:v>SR Watson</c:v>
                </c:pt>
                <c:pt idx="80">
                  <c:v>STR Binny</c:v>
                </c:pt>
                <c:pt idx="81">
                  <c:v>T Shamsi</c:v>
                </c:pt>
                <c:pt idx="82">
                  <c:v>TM Dilshan</c:v>
                </c:pt>
                <c:pt idx="83">
                  <c:v>TM Head</c:v>
                </c:pt>
                <c:pt idx="84">
                  <c:v>V Kohli</c:v>
                </c:pt>
                <c:pt idx="85">
                  <c:v>VH Zol</c:v>
                </c:pt>
                <c:pt idx="86">
                  <c:v>VR Aaron</c:v>
                </c:pt>
                <c:pt idx="87">
                  <c:v>W Jaffer</c:v>
                </c:pt>
                <c:pt idx="88">
                  <c:v>YS Chahal</c:v>
                </c:pt>
                <c:pt idx="89">
                  <c:v>Yuvraj Singh</c:v>
                </c:pt>
                <c:pt idx="90">
                  <c:v>Z Khan</c:v>
                </c:pt>
                <c:pt idx="91">
                  <c:v>(blank)</c:v>
                </c:pt>
              </c:strCache>
            </c:strRef>
          </c:cat>
          <c:val>
            <c:numRef>
              <c:f>Sheet11!$L$4:$L$96</c:f>
              <c:numCache>
                <c:formatCode>General</c:formatCode>
                <c:ptCount val="92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1</c:v>
                </c:pt>
                <c:pt idx="27">
                  <c:v>2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1</c:v>
                </c:pt>
                <c:pt idx="42">
                  <c:v>2</c:v>
                </c:pt>
                <c:pt idx="43">
                  <c:v>1</c:v>
                </c:pt>
                <c:pt idx="44">
                  <c:v>2</c:v>
                </c:pt>
                <c:pt idx="45">
                  <c:v>2</c:v>
                </c:pt>
                <c:pt idx="46">
                  <c:v>1</c:v>
                </c:pt>
                <c:pt idx="47">
                  <c:v>2</c:v>
                </c:pt>
                <c:pt idx="48">
                  <c:v>1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1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</c:v>
                </c:pt>
                <c:pt idx="71">
                  <c:v>1</c:v>
                </c:pt>
                <c:pt idx="72">
                  <c:v>2</c:v>
                </c:pt>
                <c:pt idx="73">
                  <c:v>1</c:v>
                </c:pt>
                <c:pt idx="74">
                  <c:v>2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1</c:v>
                </c:pt>
                <c:pt idx="84">
                  <c:v>2</c:v>
                </c:pt>
                <c:pt idx="85">
                  <c:v>1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6-4F28-8AD2-17D888842C92}"/>
            </c:ext>
          </c:extLst>
        </c:ser>
        <c:ser>
          <c:idx val="1"/>
          <c:order val="1"/>
          <c:tx>
            <c:strRef>
              <c:f>Sheet11!$M$3</c:f>
              <c:strCache>
                <c:ptCount val="1"/>
                <c:pt idx="0">
                  <c:v>Sum of bowling skill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Sheet11!$K$4:$K$96</c:f>
              <c:strCache>
                <c:ptCount val="92"/>
                <c:pt idx="0">
                  <c:v>A Kumble</c:v>
                </c:pt>
                <c:pt idx="1">
                  <c:v>A Mithun</c:v>
                </c:pt>
                <c:pt idx="2">
                  <c:v>A Mukund</c:v>
                </c:pt>
                <c:pt idx="3">
                  <c:v>AA Kazi</c:v>
                </c:pt>
                <c:pt idx="4">
                  <c:v>AA Noffke</c:v>
                </c:pt>
                <c:pt idx="5">
                  <c:v>AB de Villiers</c:v>
                </c:pt>
                <c:pt idx="6">
                  <c:v>AB Dinda</c:v>
                </c:pt>
                <c:pt idx="7">
                  <c:v>AB McDonald</c:v>
                </c:pt>
                <c:pt idx="8">
                  <c:v>Abdur Razzak</c:v>
                </c:pt>
                <c:pt idx="9">
                  <c:v>AF Milne</c:v>
                </c:pt>
                <c:pt idx="10">
                  <c:v>AN Ahmed</c:v>
                </c:pt>
                <c:pt idx="11">
                  <c:v>AUK Pathan</c:v>
                </c:pt>
                <c:pt idx="12">
                  <c:v>B Akhil</c:v>
                </c:pt>
                <c:pt idx="13">
                  <c:v>B Chipli</c:v>
                </c:pt>
                <c:pt idx="14">
                  <c:v>CA Pujara</c:v>
                </c:pt>
                <c:pt idx="15">
                  <c:v>CH Gayle</c:v>
                </c:pt>
                <c:pt idx="16">
                  <c:v>CJ Jordan</c:v>
                </c:pt>
                <c:pt idx="17">
                  <c:v>CK Langeveldt</c:v>
                </c:pt>
                <c:pt idx="18">
                  <c:v>CL White</c:v>
                </c:pt>
                <c:pt idx="19">
                  <c:v>D du Preez</c:v>
                </c:pt>
                <c:pt idx="20">
                  <c:v>D Wiese</c:v>
                </c:pt>
                <c:pt idx="21">
                  <c:v>DJG Sammy</c:v>
                </c:pt>
                <c:pt idx="22">
                  <c:v>DL Vettori</c:v>
                </c:pt>
                <c:pt idx="23">
                  <c:v>DP Nannes</c:v>
                </c:pt>
                <c:pt idx="24">
                  <c:v>DT Christian</c:v>
                </c:pt>
                <c:pt idx="25">
                  <c:v>DW Steyn</c:v>
                </c:pt>
                <c:pt idx="26">
                  <c:v>EJG Morgan</c:v>
                </c:pt>
                <c:pt idx="27">
                  <c:v>HV Patel</c:v>
                </c:pt>
                <c:pt idx="28">
                  <c:v>Iqbal Abdulla</c:v>
                </c:pt>
                <c:pt idx="29">
                  <c:v>J Arunkumar</c:v>
                </c:pt>
                <c:pt idx="30">
                  <c:v>J Syed Mohammad</c:v>
                </c:pt>
                <c:pt idx="31">
                  <c:v>JA Morkel</c:v>
                </c:pt>
                <c:pt idx="32">
                  <c:v>JD Ryder</c:v>
                </c:pt>
                <c:pt idx="33">
                  <c:v>JD Unadkat</c:v>
                </c:pt>
                <c:pt idx="34">
                  <c:v>JH Kallis</c:v>
                </c:pt>
                <c:pt idx="35">
                  <c:v>JJ van der Wath</c:v>
                </c:pt>
                <c:pt idx="36">
                  <c:v>KB Arun Karthik</c:v>
                </c:pt>
                <c:pt idx="37">
                  <c:v>KK Nair</c:v>
                </c:pt>
                <c:pt idx="38">
                  <c:v>KM Jadhav</c:v>
                </c:pt>
                <c:pt idx="39">
                  <c:v>KP Appanna</c:v>
                </c:pt>
                <c:pt idx="40">
                  <c:v>KP Pietersen</c:v>
                </c:pt>
                <c:pt idx="41">
                  <c:v>KV Sharma</c:v>
                </c:pt>
                <c:pt idx="42">
                  <c:v>KW Richardson</c:v>
                </c:pt>
                <c:pt idx="43">
                  <c:v>LA Pomersbach</c:v>
                </c:pt>
                <c:pt idx="44">
                  <c:v>LRPL Taylor</c:v>
                </c:pt>
                <c:pt idx="45">
                  <c:v>M Kaif</c:v>
                </c:pt>
                <c:pt idx="46">
                  <c:v>M Kartik</c:v>
                </c:pt>
                <c:pt idx="47">
                  <c:v>M Muralitharan</c:v>
                </c:pt>
                <c:pt idx="48">
                  <c:v>MA Starc</c:v>
                </c:pt>
                <c:pt idx="49">
                  <c:v>Mandeep Singh</c:v>
                </c:pt>
                <c:pt idx="50">
                  <c:v>MC Henriques</c:v>
                </c:pt>
                <c:pt idx="51">
                  <c:v>Misbah-ul-Haq</c:v>
                </c:pt>
                <c:pt idx="52">
                  <c:v>MK Pandey</c:v>
                </c:pt>
                <c:pt idx="53">
                  <c:v>MV Boucher</c:v>
                </c:pt>
                <c:pt idx="54">
                  <c:v>ND Doshi</c:v>
                </c:pt>
                <c:pt idx="55">
                  <c:v>NJ Maddinson</c:v>
                </c:pt>
                <c:pt idx="56">
                  <c:v>P Kumar</c:v>
                </c:pt>
                <c:pt idx="57">
                  <c:v>P Parameswaran</c:v>
                </c:pt>
                <c:pt idx="58">
                  <c:v>Pankaj Singh</c:v>
                </c:pt>
                <c:pt idx="59">
                  <c:v>Parvez Rasool</c:v>
                </c:pt>
                <c:pt idx="60">
                  <c:v>R Bishnoi</c:v>
                </c:pt>
                <c:pt idx="61">
                  <c:v>R Dravid</c:v>
                </c:pt>
                <c:pt idx="62">
                  <c:v>R Ninan</c:v>
                </c:pt>
                <c:pt idx="63">
                  <c:v>R Rampaul</c:v>
                </c:pt>
                <c:pt idx="64">
                  <c:v>R Vinay Kumar</c:v>
                </c:pt>
                <c:pt idx="65">
                  <c:v>RE van der Merwe</c:v>
                </c:pt>
                <c:pt idx="66">
                  <c:v>RP Singh</c:v>
                </c:pt>
                <c:pt idx="67">
                  <c:v>RR Bhatkal</c:v>
                </c:pt>
                <c:pt idx="68">
                  <c:v>RR Rossouw</c:v>
                </c:pt>
                <c:pt idx="69">
                  <c:v>RV Uthappa</c:v>
                </c:pt>
                <c:pt idx="70">
                  <c:v>S Aravind</c:v>
                </c:pt>
                <c:pt idx="71">
                  <c:v>S Chanderpaul</c:v>
                </c:pt>
                <c:pt idx="72">
                  <c:v>S Rana</c:v>
                </c:pt>
                <c:pt idx="73">
                  <c:v>S Sriram</c:v>
                </c:pt>
                <c:pt idx="74">
                  <c:v>SA Abbott</c:v>
                </c:pt>
                <c:pt idx="75">
                  <c:v>Sachin Baby</c:v>
                </c:pt>
                <c:pt idx="76">
                  <c:v>SB Jakati</c:v>
                </c:pt>
                <c:pt idx="77">
                  <c:v>SB Joshi</c:v>
                </c:pt>
                <c:pt idx="78">
                  <c:v>SN Khan</c:v>
                </c:pt>
                <c:pt idx="79">
                  <c:v>SR Watson</c:v>
                </c:pt>
                <c:pt idx="80">
                  <c:v>STR Binny</c:v>
                </c:pt>
                <c:pt idx="81">
                  <c:v>T Shamsi</c:v>
                </c:pt>
                <c:pt idx="82">
                  <c:v>TM Dilshan</c:v>
                </c:pt>
                <c:pt idx="83">
                  <c:v>TM Head</c:v>
                </c:pt>
                <c:pt idx="84">
                  <c:v>V Kohli</c:v>
                </c:pt>
                <c:pt idx="85">
                  <c:v>VH Zol</c:v>
                </c:pt>
                <c:pt idx="86">
                  <c:v>VR Aaron</c:v>
                </c:pt>
                <c:pt idx="87">
                  <c:v>W Jaffer</c:v>
                </c:pt>
                <c:pt idx="88">
                  <c:v>YS Chahal</c:v>
                </c:pt>
                <c:pt idx="89">
                  <c:v>Yuvraj Singh</c:v>
                </c:pt>
                <c:pt idx="90">
                  <c:v>Z Khan</c:v>
                </c:pt>
                <c:pt idx="91">
                  <c:v>(blank)</c:v>
                </c:pt>
              </c:strCache>
            </c:strRef>
          </c:cat>
          <c:val>
            <c:numRef>
              <c:f>Sheet11!$M$4:$M$96</c:f>
              <c:numCache>
                <c:formatCode>General</c:formatCode>
                <c:ptCount val="92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7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3</c:v>
                </c:pt>
                <c:pt idx="8">
                  <c:v>7</c:v>
                </c:pt>
                <c:pt idx="9">
                  <c:v>11</c:v>
                </c:pt>
                <c:pt idx="10">
                  <c:v>5</c:v>
                </c:pt>
                <c:pt idx="11">
                  <c:v>1</c:v>
                </c:pt>
                <c:pt idx="12">
                  <c:v>5</c:v>
                </c:pt>
                <c:pt idx="13">
                  <c:v>1</c:v>
                </c:pt>
                <c:pt idx="14">
                  <c:v>10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5</c:v>
                </c:pt>
                <c:pt idx="21">
                  <c:v>5</c:v>
                </c:pt>
                <c:pt idx="22">
                  <c:v>7</c:v>
                </c:pt>
                <c:pt idx="23">
                  <c:v>14</c:v>
                </c:pt>
                <c:pt idx="24">
                  <c:v>3</c:v>
                </c:pt>
                <c:pt idx="25">
                  <c:v>11</c:v>
                </c:pt>
                <c:pt idx="26">
                  <c:v>1</c:v>
                </c:pt>
                <c:pt idx="27">
                  <c:v>1</c:v>
                </c:pt>
                <c:pt idx="28">
                  <c:v>7</c:v>
                </c:pt>
                <c:pt idx="29">
                  <c:v>2</c:v>
                </c:pt>
                <c:pt idx="30">
                  <c:v>7</c:v>
                </c:pt>
                <c:pt idx="31">
                  <c:v>5</c:v>
                </c:pt>
                <c:pt idx="32">
                  <c:v>1</c:v>
                </c:pt>
                <c:pt idx="33">
                  <c:v>13</c:v>
                </c:pt>
                <c:pt idx="34">
                  <c:v>3</c:v>
                </c:pt>
                <c:pt idx="35">
                  <c:v>5</c:v>
                </c:pt>
                <c:pt idx="36">
                  <c:v>4</c:v>
                </c:pt>
                <c:pt idx="37">
                  <c:v>2</c:v>
                </c:pt>
                <c:pt idx="38">
                  <c:v>2</c:v>
                </c:pt>
                <c:pt idx="39">
                  <c:v>7</c:v>
                </c:pt>
                <c:pt idx="40">
                  <c:v>2</c:v>
                </c:pt>
                <c:pt idx="41">
                  <c:v>4</c:v>
                </c:pt>
                <c:pt idx="42">
                  <c:v>3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7</c:v>
                </c:pt>
                <c:pt idx="47">
                  <c:v>2</c:v>
                </c:pt>
                <c:pt idx="48">
                  <c:v>14</c:v>
                </c:pt>
                <c:pt idx="49">
                  <c:v>1</c:v>
                </c:pt>
                <c:pt idx="50">
                  <c:v>3</c:v>
                </c:pt>
                <c:pt idx="51">
                  <c:v>10</c:v>
                </c:pt>
                <c:pt idx="52">
                  <c:v>1</c:v>
                </c:pt>
                <c:pt idx="53">
                  <c:v>1</c:v>
                </c:pt>
                <c:pt idx="54">
                  <c:v>7</c:v>
                </c:pt>
                <c:pt idx="55">
                  <c:v>7</c:v>
                </c:pt>
                <c:pt idx="56">
                  <c:v>1</c:v>
                </c:pt>
                <c:pt idx="57">
                  <c:v>13</c:v>
                </c:pt>
                <c:pt idx="58">
                  <c:v>5</c:v>
                </c:pt>
                <c:pt idx="59">
                  <c:v>2</c:v>
                </c:pt>
                <c:pt idx="60">
                  <c:v>5</c:v>
                </c:pt>
                <c:pt idx="61">
                  <c:v>2</c:v>
                </c:pt>
                <c:pt idx="62">
                  <c:v>2</c:v>
                </c:pt>
                <c:pt idx="63">
                  <c:v>3</c:v>
                </c:pt>
                <c:pt idx="64">
                  <c:v>1</c:v>
                </c:pt>
                <c:pt idx="65">
                  <c:v>7</c:v>
                </c:pt>
                <c:pt idx="66">
                  <c:v>6</c:v>
                </c:pt>
                <c:pt idx="67">
                  <c:v>1</c:v>
                </c:pt>
                <c:pt idx="68">
                  <c:v>2</c:v>
                </c:pt>
                <c:pt idx="69">
                  <c:v>1</c:v>
                </c:pt>
                <c:pt idx="70">
                  <c:v>9</c:v>
                </c:pt>
                <c:pt idx="71">
                  <c:v>10</c:v>
                </c:pt>
                <c:pt idx="72">
                  <c:v>5</c:v>
                </c:pt>
                <c:pt idx="73">
                  <c:v>7</c:v>
                </c:pt>
                <c:pt idx="74">
                  <c:v>3</c:v>
                </c:pt>
                <c:pt idx="75">
                  <c:v>2</c:v>
                </c:pt>
                <c:pt idx="76">
                  <c:v>7</c:v>
                </c:pt>
                <c:pt idx="77">
                  <c:v>7</c:v>
                </c:pt>
                <c:pt idx="78">
                  <c:v>10</c:v>
                </c:pt>
                <c:pt idx="79">
                  <c:v>3</c:v>
                </c:pt>
                <c:pt idx="80">
                  <c:v>1</c:v>
                </c:pt>
                <c:pt idx="81">
                  <c:v>8</c:v>
                </c:pt>
                <c:pt idx="82">
                  <c:v>2</c:v>
                </c:pt>
                <c:pt idx="83">
                  <c:v>2</c:v>
                </c:pt>
                <c:pt idx="84">
                  <c:v>1</c:v>
                </c:pt>
                <c:pt idx="85">
                  <c:v>2</c:v>
                </c:pt>
                <c:pt idx="86">
                  <c:v>11</c:v>
                </c:pt>
                <c:pt idx="87">
                  <c:v>2</c:v>
                </c:pt>
                <c:pt idx="88">
                  <c:v>4</c:v>
                </c:pt>
                <c:pt idx="89">
                  <c:v>7</c:v>
                </c:pt>
                <c:pt idx="9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06-4F28-8AD2-17D888842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85707215"/>
        <c:axId val="685703055"/>
        <c:axId val="0"/>
      </c:bar3DChart>
      <c:catAx>
        <c:axId val="6857072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703055"/>
        <c:crosses val="autoZero"/>
        <c:auto val="1"/>
        <c:lblAlgn val="ctr"/>
        <c:lblOffset val="100"/>
        <c:noMultiLvlLbl val="0"/>
      </c:catAx>
      <c:valAx>
        <c:axId val="685703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5707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[Book1]Sheet5!PivotTable4</c:name>
    <c:fmtId val="5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Sum of seasons above 30 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Sheet5!$A$4:$A$153</c:f>
              <c:strCache>
                <c:ptCount val="149"/>
                <c:pt idx="0">
                  <c:v>A Ashish Reddy</c:v>
                </c:pt>
                <c:pt idx="1">
                  <c:v>A Mishra</c:v>
                </c:pt>
                <c:pt idx="2">
                  <c:v>A Symonds</c:v>
                </c:pt>
                <c:pt idx="3">
                  <c:v>AA Bilakhia</c:v>
                </c:pt>
                <c:pt idx="4">
                  <c:v>AB de Villiers</c:v>
                </c:pt>
                <c:pt idx="5">
                  <c:v>AB McDonald</c:v>
                </c:pt>
                <c:pt idx="6">
                  <c:v>AC Gilchrist</c:v>
                </c:pt>
                <c:pt idx="7">
                  <c:v>AD Mascarenhas</c:v>
                </c:pt>
                <c:pt idx="8">
                  <c:v>AD Mathews</c:v>
                </c:pt>
                <c:pt idx="9">
                  <c:v>AD Russell</c:v>
                </c:pt>
                <c:pt idx="10">
                  <c:v>AJ Finch</c:v>
                </c:pt>
                <c:pt idx="11">
                  <c:v>AL Menaria</c:v>
                </c:pt>
                <c:pt idx="12">
                  <c:v>AM Nayar</c:v>
                </c:pt>
                <c:pt idx="13">
                  <c:v>AM Rahane</c:v>
                </c:pt>
                <c:pt idx="14">
                  <c:v>AP Tare</c:v>
                </c:pt>
                <c:pt idx="15">
                  <c:v>AR Patel</c:v>
                </c:pt>
                <c:pt idx="16">
                  <c:v>AT Rayudu</c:v>
                </c:pt>
                <c:pt idx="17">
                  <c:v>Azhar Mahmood</c:v>
                </c:pt>
                <c:pt idx="18">
                  <c:v>B Chipli</c:v>
                </c:pt>
                <c:pt idx="19">
                  <c:v>BB McCullum</c:v>
                </c:pt>
                <c:pt idx="20">
                  <c:v>Bipul Sharma</c:v>
                </c:pt>
                <c:pt idx="21">
                  <c:v>BJ Hodge</c:v>
                </c:pt>
                <c:pt idx="22">
                  <c:v>CA Pujara</c:v>
                </c:pt>
                <c:pt idx="23">
                  <c:v>CH Gayle</c:v>
                </c:pt>
                <c:pt idx="24">
                  <c:v>CJ Anderson</c:v>
                </c:pt>
                <c:pt idx="25">
                  <c:v>CL White</c:v>
                </c:pt>
                <c:pt idx="26">
                  <c:v>DA Miller</c:v>
                </c:pt>
                <c:pt idx="27">
                  <c:v>DA Warner</c:v>
                </c:pt>
                <c:pt idx="28">
                  <c:v>DB Das</c:v>
                </c:pt>
                <c:pt idx="29">
                  <c:v>DB Ravi Teja</c:v>
                </c:pt>
                <c:pt idx="30">
                  <c:v>DJ Bravo</c:v>
                </c:pt>
                <c:pt idx="31">
                  <c:v>DJ Hussey</c:v>
                </c:pt>
                <c:pt idx="32">
                  <c:v>DJG Sammy</c:v>
                </c:pt>
                <c:pt idx="33">
                  <c:v>DPMD Jayawardene</c:v>
                </c:pt>
                <c:pt idx="34">
                  <c:v>DR Smith</c:v>
                </c:pt>
                <c:pt idx="35">
                  <c:v>DS Kulkarni</c:v>
                </c:pt>
                <c:pt idx="36">
                  <c:v>DT Christian</c:v>
                </c:pt>
                <c:pt idx="37">
                  <c:v>EJG Morgan</c:v>
                </c:pt>
                <c:pt idx="38">
                  <c:v>F du Plessis</c:v>
                </c:pt>
                <c:pt idx="39">
                  <c:v>G Gambhir</c:v>
                </c:pt>
                <c:pt idx="40">
                  <c:v>GC Smith</c:v>
                </c:pt>
                <c:pt idx="41">
                  <c:v>GH Vihari</c:v>
                </c:pt>
                <c:pt idx="42">
                  <c:v>GJ Bailey</c:v>
                </c:pt>
                <c:pt idx="43">
                  <c:v>GJ Maxwell</c:v>
                </c:pt>
                <c:pt idx="44">
                  <c:v>Gurkeerat Singh</c:v>
                </c:pt>
                <c:pt idx="45">
                  <c:v>Harbhajan Singh</c:v>
                </c:pt>
                <c:pt idx="46">
                  <c:v>HH Gibbs</c:v>
                </c:pt>
                <c:pt idx="47">
                  <c:v>IK Pathan</c:v>
                </c:pt>
                <c:pt idx="48">
                  <c:v>Iqbal Abdulla</c:v>
                </c:pt>
                <c:pt idx="49">
                  <c:v>J Botha</c:v>
                </c:pt>
                <c:pt idx="50">
                  <c:v>JA Morkel</c:v>
                </c:pt>
                <c:pt idx="51">
                  <c:v>JD Ryder</c:v>
                </c:pt>
                <c:pt idx="52">
                  <c:v>JEC Franklin</c:v>
                </c:pt>
                <c:pt idx="53">
                  <c:v>JH Kallis</c:v>
                </c:pt>
                <c:pt idx="54">
                  <c:v>JP Duminy</c:v>
                </c:pt>
                <c:pt idx="55">
                  <c:v>JP Faulkner</c:v>
                </c:pt>
                <c:pt idx="56">
                  <c:v>JR Hopes</c:v>
                </c:pt>
                <c:pt idx="57">
                  <c:v>K Goel</c:v>
                </c:pt>
                <c:pt idx="58">
                  <c:v>KA Pollard</c:v>
                </c:pt>
                <c:pt idx="59">
                  <c:v>KC Sangakkara</c:v>
                </c:pt>
                <c:pt idx="60">
                  <c:v>KD Karthik</c:v>
                </c:pt>
                <c:pt idx="61">
                  <c:v>KK Cooper</c:v>
                </c:pt>
                <c:pt idx="62">
                  <c:v>KK Nair</c:v>
                </c:pt>
                <c:pt idx="63">
                  <c:v>KL Rahul</c:v>
                </c:pt>
                <c:pt idx="64">
                  <c:v>KM Jadhav</c:v>
                </c:pt>
                <c:pt idx="65">
                  <c:v>KP Pietersen</c:v>
                </c:pt>
                <c:pt idx="66">
                  <c:v>KS Williamson</c:v>
                </c:pt>
                <c:pt idx="67">
                  <c:v>KV Sharma</c:v>
                </c:pt>
                <c:pt idx="68">
                  <c:v>LA Pomersbach</c:v>
                </c:pt>
                <c:pt idx="69">
                  <c:v>LMP Simmons</c:v>
                </c:pt>
                <c:pt idx="70">
                  <c:v>LR Shukla</c:v>
                </c:pt>
                <c:pt idx="71">
                  <c:v>LRPL Taylor</c:v>
                </c:pt>
                <c:pt idx="72">
                  <c:v>M Kaif</c:v>
                </c:pt>
                <c:pt idx="73">
                  <c:v>M Manhas</c:v>
                </c:pt>
                <c:pt idx="74">
                  <c:v>M Morkel</c:v>
                </c:pt>
                <c:pt idx="75">
                  <c:v>M Vijay</c:v>
                </c:pt>
                <c:pt idx="76">
                  <c:v>M Vohra</c:v>
                </c:pt>
                <c:pt idx="77">
                  <c:v>MA Agarwal</c:v>
                </c:pt>
                <c:pt idx="78">
                  <c:v>Mandeep Singh</c:v>
                </c:pt>
                <c:pt idx="79">
                  <c:v>MC Henriques</c:v>
                </c:pt>
                <c:pt idx="80">
                  <c:v>MEK Hussey</c:v>
                </c:pt>
                <c:pt idx="81">
                  <c:v>MF Maharoof</c:v>
                </c:pt>
                <c:pt idx="82">
                  <c:v>MK Pandey</c:v>
                </c:pt>
                <c:pt idx="83">
                  <c:v>MK Tiwary</c:v>
                </c:pt>
                <c:pt idx="84">
                  <c:v>ML Hayden</c:v>
                </c:pt>
                <c:pt idx="85">
                  <c:v>MR Marsh</c:v>
                </c:pt>
                <c:pt idx="86">
                  <c:v>MS Bisla</c:v>
                </c:pt>
                <c:pt idx="87">
                  <c:v>MS Dhoni</c:v>
                </c:pt>
                <c:pt idx="88">
                  <c:v>MS Gony</c:v>
                </c:pt>
                <c:pt idx="89">
                  <c:v>MV Boucher</c:v>
                </c:pt>
                <c:pt idx="90">
                  <c:v>NK Patel</c:v>
                </c:pt>
                <c:pt idx="91">
                  <c:v>NLTC Perera</c:v>
                </c:pt>
                <c:pt idx="92">
                  <c:v>NV Ojha</c:v>
                </c:pt>
                <c:pt idx="93">
                  <c:v>OA Shah</c:v>
                </c:pt>
                <c:pt idx="94">
                  <c:v>P Dogra</c:v>
                </c:pt>
                <c:pt idx="95">
                  <c:v>PA Patel</c:v>
                </c:pt>
                <c:pt idx="96">
                  <c:v>PA Reddy</c:v>
                </c:pt>
                <c:pt idx="97">
                  <c:v>PC Valthaty</c:v>
                </c:pt>
                <c:pt idx="98">
                  <c:v>PP Chawla</c:v>
                </c:pt>
                <c:pt idx="99">
                  <c:v>PR Shah</c:v>
                </c:pt>
                <c:pt idx="100">
                  <c:v>Q de Kock</c:v>
                </c:pt>
                <c:pt idx="101">
                  <c:v>R Bhatia</c:v>
                </c:pt>
                <c:pt idx="102">
                  <c:v>R Dravid</c:v>
                </c:pt>
                <c:pt idx="103">
                  <c:v>R McLaren</c:v>
                </c:pt>
                <c:pt idx="104">
                  <c:v>R Vinay Kumar</c:v>
                </c:pt>
                <c:pt idx="105">
                  <c:v>RA Jadeja</c:v>
                </c:pt>
                <c:pt idx="106">
                  <c:v>RE van der Merwe</c:v>
                </c:pt>
                <c:pt idx="107">
                  <c:v>RG Sharma</c:v>
                </c:pt>
                <c:pt idx="108">
                  <c:v>RN ten Doeschate</c:v>
                </c:pt>
                <c:pt idx="109">
                  <c:v>RS Bopara</c:v>
                </c:pt>
                <c:pt idx="110">
                  <c:v>RV Uthappa</c:v>
                </c:pt>
                <c:pt idx="111">
                  <c:v>S Anirudha</c:v>
                </c:pt>
                <c:pt idx="112">
                  <c:v>S Badrinath</c:v>
                </c:pt>
                <c:pt idx="113">
                  <c:v>S Dhawan</c:v>
                </c:pt>
                <c:pt idx="114">
                  <c:v>S Gopal</c:v>
                </c:pt>
                <c:pt idx="115">
                  <c:v>S Sohal</c:v>
                </c:pt>
                <c:pt idx="116">
                  <c:v>SA Asnodkar</c:v>
                </c:pt>
                <c:pt idx="117">
                  <c:v>SA Yadav</c:v>
                </c:pt>
                <c:pt idx="118">
                  <c:v>SB Styris</c:v>
                </c:pt>
                <c:pt idx="119">
                  <c:v>SC Ganguly</c:v>
                </c:pt>
                <c:pt idx="120">
                  <c:v>SE Marsh</c:v>
                </c:pt>
                <c:pt idx="121">
                  <c:v>Shakib Al Hasan</c:v>
                </c:pt>
                <c:pt idx="122">
                  <c:v>SK Raina</c:v>
                </c:pt>
                <c:pt idx="123">
                  <c:v>SK Trivedi</c:v>
                </c:pt>
                <c:pt idx="124">
                  <c:v>SL Malinga</c:v>
                </c:pt>
                <c:pt idx="125">
                  <c:v>SM Katich</c:v>
                </c:pt>
                <c:pt idx="126">
                  <c:v>SP Goswami</c:v>
                </c:pt>
                <c:pt idx="127">
                  <c:v>SPD Smith</c:v>
                </c:pt>
                <c:pt idx="128">
                  <c:v>SR Tendulkar</c:v>
                </c:pt>
                <c:pt idx="129">
                  <c:v>SR Watson</c:v>
                </c:pt>
                <c:pt idx="130">
                  <c:v>SS Tiwary</c:v>
                </c:pt>
                <c:pt idx="131">
                  <c:v>ST Jayasuriya</c:v>
                </c:pt>
                <c:pt idx="132">
                  <c:v>STR Binny</c:v>
                </c:pt>
                <c:pt idx="133">
                  <c:v>SV Samson</c:v>
                </c:pt>
                <c:pt idx="134">
                  <c:v>T Thushara</c:v>
                </c:pt>
                <c:pt idx="135">
                  <c:v>TL Suman</c:v>
                </c:pt>
                <c:pt idx="136">
                  <c:v>TM Dilshan</c:v>
                </c:pt>
                <c:pt idx="137">
                  <c:v>UBT Chand</c:v>
                </c:pt>
                <c:pt idx="138">
                  <c:v>UT Yadav</c:v>
                </c:pt>
                <c:pt idx="139">
                  <c:v>V Kohli</c:v>
                </c:pt>
                <c:pt idx="140">
                  <c:v>V Sehwag</c:v>
                </c:pt>
                <c:pt idx="141">
                  <c:v>VVS Laxman</c:v>
                </c:pt>
                <c:pt idx="142">
                  <c:v>WD Parnell</c:v>
                </c:pt>
                <c:pt idx="143">
                  <c:v>WP Saha</c:v>
                </c:pt>
                <c:pt idx="144">
                  <c:v>Y Nagar</c:v>
                </c:pt>
                <c:pt idx="145">
                  <c:v>Y Venugopal Rao</c:v>
                </c:pt>
                <c:pt idx="146">
                  <c:v>YK Pathan</c:v>
                </c:pt>
                <c:pt idx="147">
                  <c:v>Yuvraj Singh</c:v>
                </c:pt>
                <c:pt idx="148">
                  <c:v>YV Takawale</c:v>
                </c:pt>
              </c:strCache>
            </c:strRef>
          </c:cat>
          <c:val>
            <c:numRef>
              <c:f>Sheet5!$B$4:$B$153</c:f>
              <c:numCache>
                <c:formatCode>General</c:formatCode>
                <c:ptCount val="149"/>
                <c:pt idx="0">
                  <c:v>1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9</c:v>
                </c:pt>
                <c:pt idx="5">
                  <c:v>1</c:v>
                </c:pt>
                <c:pt idx="6">
                  <c:v>6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5</c:v>
                </c:pt>
                <c:pt idx="11">
                  <c:v>2</c:v>
                </c:pt>
                <c:pt idx="12">
                  <c:v>3</c:v>
                </c:pt>
                <c:pt idx="13">
                  <c:v>7</c:v>
                </c:pt>
                <c:pt idx="14">
                  <c:v>1</c:v>
                </c:pt>
                <c:pt idx="15">
                  <c:v>1</c:v>
                </c:pt>
                <c:pt idx="16">
                  <c:v>7</c:v>
                </c:pt>
                <c:pt idx="17">
                  <c:v>2</c:v>
                </c:pt>
                <c:pt idx="18">
                  <c:v>2</c:v>
                </c:pt>
                <c:pt idx="19">
                  <c:v>8</c:v>
                </c:pt>
                <c:pt idx="20">
                  <c:v>1</c:v>
                </c:pt>
                <c:pt idx="21">
                  <c:v>6</c:v>
                </c:pt>
                <c:pt idx="22">
                  <c:v>3</c:v>
                </c:pt>
                <c:pt idx="23">
                  <c:v>8</c:v>
                </c:pt>
                <c:pt idx="24">
                  <c:v>2</c:v>
                </c:pt>
                <c:pt idx="25">
                  <c:v>3</c:v>
                </c:pt>
                <c:pt idx="26">
                  <c:v>4</c:v>
                </c:pt>
                <c:pt idx="27">
                  <c:v>8</c:v>
                </c:pt>
                <c:pt idx="28">
                  <c:v>2</c:v>
                </c:pt>
                <c:pt idx="29">
                  <c:v>2</c:v>
                </c:pt>
                <c:pt idx="30">
                  <c:v>4</c:v>
                </c:pt>
                <c:pt idx="31">
                  <c:v>6</c:v>
                </c:pt>
                <c:pt idx="32">
                  <c:v>1</c:v>
                </c:pt>
                <c:pt idx="33">
                  <c:v>6</c:v>
                </c:pt>
                <c:pt idx="34">
                  <c:v>6</c:v>
                </c:pt>
                <c:pt idx="35">
                  <c:v>0</c:v>
                </c:pt>
                <c:pt idx="36">
                  <c:v>1</c:v>
                </c:pt>
                <c:pt idx="37">
                  <c:v>3</c:v>
                </c:pt>
                <c:pt idx="38">
                  <c:v>4</c:v>
                </c:pt>
                <c:pt idx="39">
                  <c:v>9</c:v>
                </c:pt>
                <c:pt idx="40">
                  <c:v>3</c:v>
                </c:pt>
                <c:pt idx="41">
                  <c:v>0</c:v>
                </c:pt>
                <c:pt idx="42">
                  <c:v>5</c:v>
                </c:pt>
                <c:pt idx="43">
                  <c:v>2</c:v>
                </c:pt>
                <c:pt idx="44">
                  <c:v>2</c:v>
                </c:pt>
                <c:pt idx="45">
                  <c:v>0</c:v>
                </c:pt>
                <c:pt idx="46">
                  <c:v>4</c:v>
                </c:pt>
                <c:pt idx="47">
                  <c:v>3</c:v>
                </c:pt>
                <c:pt idx="48">
                  <c:v>2</c:v>
                </c:pt>
                <c:pt idx="49">
                  <c:v>1</c:v>
                </c:pt>
                <c:pt idx="50">
                  <c:v>5</c:v>
                </c:pt>
                <c:pt idx="51">
                  <c:v>2</c:v>
                </c:pt>
                <c:pt idx="52">
                  <c:v>2</c:v>
                </c:pt>
                <c:pt idx="53">
                  <c:v>7</c:v>
                </c:pt>
                <c:pt idx="54">
                  <c:v>7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6</c:v>
                </c:pt>
                <c:pt idx="59">
                  <c:v>5</c:v>
                </c:pt>
                <c:pt idx="60">
                  <c:v>8</c:v>
                </c:pt>
                <c:pt idx="61">
                  <c:v>0</c:v>
                </c:pt>
                <c:pt idx="62">
                  <c:v>3</c:v>
                </c:pt>
                <c:pt idx="63">
                  <c:v>3</c:v>
                </c:pt>
                <c:pt idx="64">
                  <c:v>1</c:v>
                </c:pt>
                <c:pt idx="65">
                  <c:v>4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2</c:v>
                </c:pt>
                <c:pt idx="70">
                  <c:v>0</c:v>
                </c:pt>
                <c:pt idx="71">
                  <c:v>4</c:v>
                </c:pt>
                <c:pt idx="72">
                  <c:v>1</c:v>
                </c:pt>
                <c:pt idx="73">
                  <c:v>1</c:v>
                </c:pt>
                <c:pt idx="74">
                  <c:v>0</c:v>
                </c:pt>
                <c:pt idx="75">
                  <c:v>8</c:v>
                </c:pt>
                <c:pt idx="76">
                  <c:v>2</c:v>
                </c:pt>
                <c:pt idx="77">
                  <c:v>3</c:v>
                </c:pt>
                <c:pt idx="78">
                  <c:v>3</c:v>
                </c:pt>
                <c:pt idx="79">
                  <c:v>2</c:v>
                </c:pt>
                <c:pt idx="80">
                  <c:v>6</c:v>
                </c:pt>
                <c:pt idx="81">
                  <c:v>0</c:v>
                </c:pt>
                <c:pt idx="82">
                  <c:v>7</c:v>
                </c:pt>
                <c:pt idx="83">
                  <c:v>6</c:v>
                </c:pt>
                <c:pt idx="84">
                  <c:v>3</c:v>
                </c:pt>
                <c:pt idx="85">
                  <c:v>3</c:v>
                </c:pt>
                <c:pt idx="86">
                  <c:v>5</c:v>
                </c:pt>
                <c:pt idx="87">
                  <c:v>9</c:v>
                </c:pt>
                <c:pt idx="88">
                  <c:v>0</c:v>
                </c:pt>
                <c:pt idx="89">
                  <c:v>2</c:v>
                </c:pt>
                <c:pt idx="90">
                  <c:v>1</c:v>
                </c:pt>
                <c:pt idx="91">
                  <c:v>1</c:v>
                </c:pt>
                <c:pt idx="92">
                  <c:v>4</c:v>
                </c:pt>
                <c:pt idx="93">
                  <c:v>2</c:v>
                </c:pt>
                <c:pt idx="94">
                  <c:v>0</c:v>
                </c:pt>
                <c:pt idx="95">
                  <c:v>8</c:v>
                </c:pt>
                <c:pt idx="96">
                  <c:v>1</c:v>
                </c:pt>
                <c:pt idx="97">
                  <c:v>1</c:v>
                </c:pt>
                <c:pt idx="98">
                  <c:v>0</c:v>
                </c:pt>
                <c:pt idx="99">
                  <c:v>0</c:v>
                </c:pt>
                <c:pt idx="100">
                  <c:v>3</c:v>
                </c:pt>
                <c:pt idx="101">
                  <c:v>0</c:v>
                </c:pt>
                <c:pt idx="102">
                  <c:v>6</c:v>
                </c:pt>
                <c:pt idx="103">
                  <c:v>1</c:v>
                </c:pt>
                <c:pt idx="104">
                  <c:v>0</c:v>
                </c:pt>
                <c:pt idx="105">
                  <c:v>3</c:v>
                </c:pt>
                <c:pt idx="106">
                  <c:v>0</c:v>
                </c:pt>
                <c:pt idx="107">
                  <c:v>9</c:v>
                </c:pt>
                <c:pt idx="108">
                  <c:v>2</c:v>
                </c:pt>
                <c:pt idx="109">
                  <c:v>3</c:v>
                </c:pt>
                <c:pt idx="110">
                  <c:v>8</c:v>
                </c:pt>
                <c:pt idx="111">
                  <c:v>1</c:v>
                </c:pt>
                <c:pt idx="112">
                  <c:v>5</c:v>
                </c:pt>
                <c:pt idx="113">
                  <c:v>8</c:v>
                </c:pt>
                <c:pt idx="114">
                  <c:v>0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2</c:v>
                </c:pt>
                <c:pt idx="119">
                  <c:v>5</c:v>
                </c:pt>
                <c:pt idx="120">
                  <c:v>8</c:v>
                </c:pt>
                <c:pt idx="121">
                  <c:v>2</c:v>
                </c:pt>
                <c:pt idx="122">
                  <c:v>9</c:v>
                </c:pt>
                <c:pt idx="123">
                  <c:v>0</c:v>
                </c:pt>
                <c:pt idx="124">
                  <c:v>0</c:v>
                </c:pt>
                <c:pt idx="125">
                  <c:v>2</c:v>
                </c:pt>
                <c:pt idx="126">
                  <c:v>2</c:v>
                </c:pt>
                <c:pt idx="127">
                  <c:v>5</c:v>
                </c:pt>
                <c:pt idx="128">
                  <c:v>6</c:v>
                </c:pt>
                <c:pt idx="129">
                  <c:v>7</c:v>
                </c:pt>
                <c:pt idx="130">
                  <c:v>6</c:v>
                </c:pt>
                <c:pt idx="131">
                  <c:v>2</c:v>
                </c:pt>
                <c:pt idx="132">
                  <c:v>2</c:v>
                </c:pt>
                <c:pt idx="133">
                  <c:v>4</c:v>
                </c:pt>
                <c:pt idx="134">
                  <c:v>0</c:v>
                </c:pt>
                <c:pt idx="135">
                  <c:v>2</c:v>
                </c:pt>
                <c:pt idx="136">
                  <c:v>5</c:v>
                </c:pt>
                <c:pt idx="137">
                  <c:v>3</c:v>
                </c:pt>
                <c:pt idx="138">
                  <c:v>0</c:v>
                </c:pt>
                <c:pt idx="139">
                  <c:v>9</c:v>
                </c:pt>
                <c:pt idx="140">
                  <c:v>7</c:v>
                </c:pt>
                <c:pt idx="141">
                  <c:v>1</c:v>
                </c:pt>
                <c:pt idx="142">
                  <c:v>0</c:v>
                </c:pt>
                <c:pt idx="143">
                  <c:v>5</c:v>
                </c:pt>
                <c:pt idx="144">
                  <c:v>2</c:v>
                </c:pt>
                <c:pt idx="145">
                  <c:v>4</c:v>
                </c:pt>
                <c:pt idx="146">
                  <c:v>8</c:v>
                </c:pt>
                <c:pt idx="147">
                  <c:v>8</c:v>
                </c:pt>
                <c:pt idx="14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3-4B67-8D9C-96C240A13EC4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Sum of Seasons above 2 wickets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Sheet5!$A$4:$A$153</c:f>
              <c:strCache>
                <c:ptCount val="149"/>
                <c:pt idx="0">
                  <c:v>A Ashish Reddy</c:v>
                </c:pt>
                <c:pt idx="1">
                  <c:v>A Mishra</c:v>
                </c:pt>
                <c:pt idx="2">
                  <c:v>A Symonds</c:v>
                </c:pt>
                <c:pt idx="3">
                  <c:v>AA Bilakhia</c:v>
                </c:pt>
                <c:pt idx="4">
                  <c:v>AB de Villiers</c:v>
                </c:pt>
                <c:pt idx="5">
                  <c:v>AB McDonald</c:v>
                </c:pt>
                <c:pt idx="6">
                  <c:v>AC Gilchrist</c:v>
                </c:pt>
                <c:pt idx="7">
                  <c:v>AD Mascarenhas</c:v>
                </c:pt>
                <c:pt idx="8">
                  <c:v>AD Mathews</c:v>
                </c:pt>
                <c:pt idx="9">
                  <c:v>AD Russell</c:v>
                </c:pt>
                <c:pt idx="10">
                  <c:v>AJ Finch</c:v>
                </c:pt>
                <c:pt idx="11">
                  <c:v>AL Menaria</c:v>
                </c:pt>
                <c:pt idx="12">
                  <c:v>AM Nayar</c:v>
                </c:pt>
                <c:pt idx="13">
                  <c:v>AM Rahane</c:v>
                </c:pt>
                <c:pt idx="14">
                  <c:v>AP Tare</c:v>
                </c:pt>
                <c:pt idx="15">
                  <c:v>AR Patel</c:v>
                </c:pt>
                <c:pt idx="16">
                  <c:v>AT Rayudu</c:v>
                </c:pt>
                <c:pt idx="17">
                  <c:v>Azhar Mahmood</c:v>
                </c:pt>
                <c:pt idx="18">
                  <c:v>B Chipli</c:v>
                </c:pt>
                <c:pt idx="19">
                  <c:v>BB McCullum</c:v>
                </c:pt>
                <c:pt idx="20">
                  <c:v>Bipul Sharma</c:v>
                </c:pt>
                <c:pt idx="21">
                  <c:v>BJ Hodge</c:v>
                </c:pt>
                <c:pt idx="22">
                  <c:v>CA Pujara</c:v>
                </c:pt>
                <c:pt idx="23">
                  <c:v>CH Gayle</c:v>
                </c:pt>
                <c:pt idx="24">
                  <c:v>CJ Anderson</c:v>
                </c:pt>
                <c:pt idx="25">
                  <c:v>CL White</c:v>
                </c:pt>
                <c:pt idx="26">
                  <c:v>DA Miller</c:v>
                </c:pt>
                <c:pt idx="27">
                  <c:v>DA Warner</c:v>
                </c:pt>
                <c:pt idx="28">
                  <c:v>DB Das</c:v>
                </c:pt>
                <c:pt idx="29">
                  <c:v>DB Ravi Teja</c:v>
                </c:pt>
                <c:pt idx="30">
                  <c:v>DJ Bravo</c:v>
                </c:pt>
                <c:pt idx="31">
                  <c:v>DJ Hussey</c:v>
                </c:pt>
                <c:pt idx="32">
                  <c:v>DJG Sammy</c:v>
                </c:pt>
                <c:pt idx="33">
                  <c:v>DPMD Jayawardene</c:v>
                </c:pt>
                <c:pt idx="34">
                  <c:v>DR Smith</c:v>
                </c:pt>
                <c:pt idx="35">
                  <c:v>DS Kulkarni</c:v>
                </c:pt>
                <c:pt idx="36">
                  <c:v>DT Christian</c:v>
                </c:pt>
                <c:pt idx="37">
                  <c:v>EJG Morgan</c:v>
                </c:pt>
                <c:pt idx="38">
                  <c:v>F du Plessis</c:v>
                </c:pt>
                <c:pt idx="39">
                  <c:v>G Gambhir</c:v>
                </c:pt>
                <c:pt idx="40">
                  <c:v>GC Smith</c:v>
                </c:pt>
                <c:pt idx="41">
                  <c:v>GH Vihari</c:v>
                </c:pt>
                <c:pt idx="42">
                  <c:v>GJ Bailey</c:v>
                </c:pt>
                <c:pt idx="43">
                  <c:v>GJ Maxwell</c:v>
                </c:pt>
                <c:pt idx="44">
                  <c:v>Gurkeerat Singh</c:v>
                </c:pt>
                <c:pt idx="45">
                  <c:v>Harbhajan Singh</c:v>
                </c:pt>
                <c:pt idx="46">
                  <c:v>HH Gibbs</c:v>
                </c:pt>
                <c:pt idx="47">
                  <c:v>IK Pathan</c:v>
                </c:pt>
                <c:pt idx="48">
                  <c:v>Iqbal Abdulla</c:v>
                </c:pt>
                <c:pt idx="49">
                  <c:v>J Botha</c:v>
                </c:pt>
                <c:pt idx="50">
                  <c:v>JA Morkel</c:v>
                </c:pt>
                <c:pt idx="51">
                  <c:v>JD Ryder</c:v>
                </c:pt>
                <c:pt idx="52">
                  <c:v>JEC Franklin</c:v>
                </c:pt>
                <c:pt idx="53">
                  <c:v>JH Kallis</c:v>
                </c:pt>
                <c:pt idx="54">
                  <c:v>JP Duminy</c:v>
                </c:pt>
                <c:pt idx="55">
                  <c:v>JP Faulkner</c:v>
                </c:pt>
                <c:pt idx="56">
                  <c:v>JR Hopes</c:v>
                </c:pt>
                <c:pt idx="57">
                  <c:v>K Goel</c:v>
                </c:pt>
                <c:pt idx="58">
                  <c:v>KA Pollard</c:v>
                </c:pt>
                <c:pt idx="59">
                  <c:v>KC Sangakkara</c:v>
                </c:pt>
                <c:pt idx="60">
                  <c:v>KD Karthik</c:v>
                </c:pt>
                <c:pt idx="61">
                  <c:v>KK Cooper</c:v>
                </c:pt>
                <c:pt idx="62">
                  <c:v>KK Nair</c:v>
                </c:pt>
                <c:pt idx="63">
                  <c:v>KL Rahul</c:v>
                </c:pt>
                <c:pt idx="64">
                  <c:v>KM Jadhav</c:v>
                </c:pt>
                <c:pt idx="65">
                  <c:v>KP Pietersen</c:v>
                </c:pt>
                <c:pt idx="66">
                  <c:v>KS Williamson</c:v>
                </c:pt>
                <c:pt idx="67">
                  <c:v>KV Sharma</c:v>
                </c:pt>
                <c:pt idx="68">
                  <c:v>LA Pomersbach</c:v>
                </c:pt>
                <c:pt idx="69">
                  <c:v>LMP Simmons</c:v>
                </c:pt>
                <c:pt idx="70">
                  <c:v>LR Shukla</c:v>
                </c:pt>
                <c:pt idx="71">
                  <c:v>LRPL Taylor</c:v>
                </c:pt>
                <c:pt idx="72">
                  <c:v>M Kaif</c:v>
                </c:pt>
                <c:pt idx="73">
                  <c:v>M Manhas</c:v>
                </c:pt>
                <c:pt idx="74">
                  <c:v>M Morkel</c:v>
                </c:pt>
                <c:pt idx="75">
                  <c:v>M Vijay</c:v>
                </c:pt>
                <c:pt idx="76">
                  <c:v>M Vohra</c:v>
                </c:pt>
                <c:pt idx="77">
                  <c:v>MA Agarwal</c:v>
                </c:pt>
                <c:pt idx="78">
                  <c:v>Mandeep Singh</c:v>
                </c:pt>
                <c:pt idx="79">
                  <c:v>MC Henriques</c:v>
                </c:pt>
                <c:pt idx="80">
                  <c:v>MEK Hussey</c:v>
                </c:pt>
                <c:pt idx="81">
                  <c:v>MF Maharoof</c:v>
                </c:pt>
                <c:pt idx="82">
                  <c:v>MK Pandey</c:v>
                </c:pt>
                <c:pt idx="83">
                  <c:v>MK Tiwary</c:v>
                </c:pt>
                <c:pt idx="84">
                  <c:v>ML Hayden</c:v>
                </c:pt>
                <c:pt idx="85">
                  <c:v>MR Marsh</c:v>
                </c:pt>
                <c:pt idx="86">
                  <c:v>MS Bisla</c:v>
                </c:pt>
                <c:pt idx="87">
                  <c:v>MS Dhoni</c:v>
                </c:pt>
                <c:pt idx="88">
                  <c:v>MS Gony</c:v>
                </c:pt>
                <c:pt idx="89">
                  <c:v>MV Boucher</c:v>
                </c:pt>
                <c:pt idx="90">
                  <c:v>NK Patel</c:v>
                </c:pt>
                <c:pt idx="91">
                  <c:v>NLTC Perera</c:v>
                </c:pt>
                <c:pt idx="92">
                  <c:v>NV Ojha</c:v>
                </c:pt>
                <c:pt idx="93">
                  <c:v>OA Shah</c:v>
                </c:pt>
                <c:pt idx="94">
                  <c:v>P Dogra</c:v>
                </c:pt>
                <c:pt idx="95">
                  <c:v>PA Patel</c:v>
                </c:pt>
                <c:pt idx="96">
                  <c:v>PA Reddy</c:v>
                </c:pt>
                <c:pt idx="97">
                  <c:v>PC Valthaty</c:v>
                </c:pt>
                <c:pt idx="98">
                  <c:v>PP Chawla</c:v>
                </c:pt>
                <c:pt idx="99">
                  <c:v>PR Shah</c:v>
                </c:pt>
                <c:pt idx="100">
                  <c:v>Q de Kock</c:v>
                </c:pt>
                <c:pt idx="101">
                  <c:v>R Bhatia</c:v>
                </c:pt>
                <c:pt idx="102">
                  <c:v>R Dravid</c:v>
                </c:pt>
                <c:pt idx="103">
                  <c:v>R McLaren</c:v>
                </c:pt>
                <c:pt idx="104">
                  <c:v>R Vinay Kumar</c:v>
                </c:pt>
                <c:pt idx="105">
                  <c:v>RA Jadeja</c:v>
                </c:pt>
                <c:pt idx="106">
                  <c:v>RE van der Merwe</c:v>
                </c:pt>
                <c:pt idx="107">
                  <c:v>RG Sharma</c:v>
                </c:pt>
                <c:pt idx="108">
                  <c:v>RN ten Doeschate</c:v>
                </c:pt>
                <c:pt idx="109">
                  <c:v>RS Bopara</c:v>
                </c:pt>
                <c:pt idx="110">
                  <c:v>RV Uthappa</c:v>
                </c:pt>
                <c:pt idx="111">
                  <c:v>S Anirudha</c:v>
                </c:pt>
                <c:pt idx="112">
                  <c:v>S Badrinath</c:v>
                </c:pt>
                <c:pt idx="113">
                  <c:v>S Dhawan</c:v>
                </c:pt>
                <c:pt idx="114">
                  <c:v>S Gopal</c:v>
                </c:pt>
                <c:pt idx="115">
                  <c:v>S Sohal</c:v>
                </c:pt>
                <c:pt idx="116">
                  <c:v>SA Asnodkar</c:v>
                </c:pt>
                <c:pt idx="117">
                  <c:v>SA Yadav</c:v>
                </c:pt>
                <c:pt idx="118">
                  <c:v>SB Styris</c:v>
                </c:pt>
                <c:pt idx="119">
                  <c:v>SC Ganguly</c:v>
                </c:pt>
                <c:pt idx="120">
                  <c:v>SE Marsh</c:v>
                </c:pt>
                <c:pt idx="121">
                  <c:v>Shakib Al Hasan</c:v>
                </c:pt>
                <c:pt idx="122">
                  <c:v>SK Raina</c:v>
                </c:pt>
                <c:pt idx="123">
                  <c:v>SK Trivedi</c:v>
                </c:pt>
                <c:pt idx="124">
                  <c:v>SL Malinga</c:v>
                </c:pt>
                <c:pt idx="125">
                  <c:v>SM Katich</c:v>
                </c:pt>
                <c:pt idx="126">
                  <c:v>SP Goswami</c:v>
                </c:pt>
                <c:pt idx="127">
                  <c:v>SPD Smith</c:v>
                </c:pt>
                <c:pt idx="128">
                  <c:v>SR Tendulkar</c:v>
                </c:pt>
                <c:pt idx="129">
                  <c:v>SR Watson</c:v>
                </c:pt>
                <c:pt idx="130">
                  <c:v>SS Tiwary</c:v>
                </c:pt>
                <c:pt idx="131">
                  <c:v>ST Jayasuriya</c:v>
                </c:pt>
                <c:pt idx="132">
                  <c:v>STR Binny</c:v>
                </c:pt>
                <c:pt idx="133">
                  <c:v>SV Samson</c:v>
                </c:pt>
                <c:pt idx="134">
                  <c:v>T Thushara</c:v>
                </c:pt>
                <c:pt idx="135">
                  <c:v>TL Suman</c:v>
                </c:pt>
                <c:pt idx="136">
                  <c:v>TM Dilshan</c:v>
                </c:pt>
                <c:pt idx="137">
                  <c:v>UBT Chand</c:v>
                </c:pt>
                <c:pt idx="138">
                  <c:v>UT Yadav</c:v>
                </c:pt>
                <c:pt idx="139">
                  <c:v>V Kohli</c:v>
                </c:pt>
                <c:pt idx="140">
                  <c:v>V Sehwag</c:v>
                </c:pt>
                <c:pt idx="141">
                  <c:v>VVS Laxman</c:v>
                </c:pt>
                <c:pt idx="142">
                  <c:v>WD Parnell</c:v>
                </c:pt>
                <c:pt idx="143">
                  <c:v>WP Saha</c:v>
                </c:pt>
                <c:pt idx="144">
                  <c:v>Y Nagar</c:v>
                </c:pt>
                <c:pt idx="145">
                  <c:v>Y Venugopal Rao</c:v>
                </c:pt>
                <c:pt idx="146">
                  <c:v>YK Pathan</c:v>
                </c:pt>
                <c:pt idx="147">
                  <c:v>Yuvraj Singh</c:v>
                </c:pt>
                <c:pt idx="148">
                  <c:v>YV Takawale</c:v>
                </c:pt>
              </c:strCache>
            </c:strRef>
          </c:cat>
          <c:val>
            <c:numRef>
              <c:f>Sheet5!$C$4:$C$153</c:f>
              <c:numCache>
                <c:formatCode>General</c:formatCode>
                <c:ptCount val="149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9</c:v>
                </c:pt>
                <c:pt idx="5">
                  <c:v>2</c:v>
                </c:pt>
                <c:pt idx="6">
                  <c:v>6</c:v>
                </c:pt>
                <c:pt idx="7">
                  <c:v>3</c:v>
                </c:pt>
                <c:pt idx="8">
                  <c:v>5</c:v>
                </c:pt>
                <c:pt idx="9">
                  <c:v>4</c:v>
                </c:pt>
                <c:pt idx="10">
                  <c:v>5</c:v>
                </c:pt>
                <c:pt idx="11">
                  <c:v>2</c:v>
                </c:pt>
                <c:pt idx="12">
                  <c:v>5</c:v>
                </c:pt>
                <c:pt idx="13">
                  <c:v>8</c:v>
                </c:pt>
                <c:pt idx="14">
                  <c:v>3</c:v>
                </c:pt>
                <c:pt idx="15">
                  <c:v>2</c:v>
                </c:pt>
                <c:pt idx="16">
                  <c:v>7</c:v>
                </c:pt>
                <c:pt idx="17">
                  <c:v>2</c:v>
                </c:pt>
                <c:pt idx="18">
                  <c:v>2</c:v>
                </c:pt>
                <c:pt idx="19">
                  <c:v>8</c:v>
                </c:pt>
                <c:pt idx="20">
                  <c:v>2</c:v>
                </c:pt>
                <c:pt idx="21">
                  <c:v>6</c:v>
                </c:pt>
                <c:pt idx="22">
                  <c:v>5</c:v>
                </c:pt>
                <c:pt idx="23">
                  <c:v>8</c:v>
                </c:pt>
                <c:pt idx="24">
                  <c:v>2</c:v>
                </c:pt>
                <c:pt idx="25">
                  <c:v>4</c:v>
                </c:pt>
                <c:pt idx="26">
                  <c:v>5</c:v>
                </c:pt>
                <c:pt idx="27">
                  <c:v>8</c:v>
                </c:pt>
                <c:pt idx="28">
                  <c:v>1</c:v>
                </c:pt>
                <c:pt idx="29">
                  <c:v>3</c:v>
                </c:pt>
                <c:pt idx="30">
                  <c:v>5</c:v>
                </c:pt>
                <c:pt idx="31">
                  <c:v>7</c:v>
                </c:pt>
                <c:pt idx="32">
                  <c:v>2</c:v>
                </c:pt>
                <c:pt idx="33">
                  <c:v>5</c:v>
                </c:pt>
                <c:pt idx="34">
                  <c:v>7</c:v>
                </c:pt>
                <c:pt idx="35">
                  <c:v>3</c:v>
                </c:pt>
                <c:pt idx="36">
                  <c:v>2</c:v>
                </c:pt>
                <c:pt idx="37">
                  <c:v>5</c:v>
                </c:pt>
                <c:pt idx="38">
                  <c:v>4</c:v>
                </c:pt>
                <c:pt idx="39">
                  <c:v>9</c:v>
                </c:pt>
                <c:pt idx="40">
                  <c:v>4</c:v>
                </c:pt>
                <c:pt idx="41">
                  <c:v>2</c:v>
                </c:pt>
                <c:pt idx="42">
                  <c:v>5</c:v>
                </c:pt>
                <c:pt idx="43">
                  <c:v>4</c:v>
                </c:pt>
                <c:pt idx="44">
                  <c:v>4</c:v>
                </c:pt>
                <c:pt idx="45">
                  <c:v>5</c:v>
                </c:pt>
                <c:pt idx="46">
                  <c:v>4</c:v>
                </c:pt>
                <c:pt idx="47">
                  <c:v>6</c:v>
                </c:pt>
                <c:pt idx="48">
                  <c:v>1</c:v>
                </c:pt>
                <c:pt idx="49">
                  <c:v>4</c:v>
                </c:pt>
                <c:pt idx="50">
                  <c:v>6</c:v>
                </c:pt>
                <c:pt idx="51">
                  <c:v>2</c:v>
                </c:pt>
                <c:pt idx="52">
                  <c:v>1</c:v>
                </c:pt>
                <c:pt idx="53">
                  <c:v>7</c:v>
                </c:pt>
                <c:pt idx="54">
                  <c:v>6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7</c:v>
                </c:pt>
                <c:pt idx="59">
                  <c:v>6</c:v>
                </c:pt>
                <c:pt idx="60">
                  <c:v>9</c:v>
                </c:pt>
                <c:pt idx="61">
                  <c:v>2</c:v>
                </c:pt>
                <c:pt idx="62">
                  <c:v>3</c:v>
                </c:pt>
                <c:pt idx="63">
                  <c:v>4</c:v>
                </c:pt>
                <c:pt idx="64">
                  <c:v>3</c:v>
                </c:pt>
                <c:pt idx="65">
                  <c:v>5</c:v>
                </c:pt>
                <c:pt idx="66">
                  <c:v>2</c:v>
                </c:pt>
                <c:pt idx="67">
                  <c:v>2</c:v>
                </c:pt>
                <c:pt idx="68">
                  <c:v>3</c:v>
                </c:pt>
                <c:pt idx="69">
                  <c:v>2</c:v>
                </c:pt>
                <c:pt idx="70">
                  <c:v>6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8</c:v>
                </c:pt>
                <c:pt idx="76">
                  <c:v>3</c:v>
                </c:pt>
                <c:pt idx="77">
                  <c:v>5</c:v>
                </c:pt>
                <c:pt idx="78">
                  <c:v>4</c:v>
                </c:pt>
                <c:pt idx="79">
                  <c:v>3</c:v>
                </c:pt>
                <c:pt idx="80">
                  <c:v>6</c:v>
                </c:pt>
                <c:pt idx="81">
                  <c:v>2</c:v>
                </c:pt>
                <c:pt idx="82">
                  <c:v>8</c:v>
                </c:pt>
                <c:pt idx="83">
                  <c:v>7</c:v>
                </c:pt>
                <c:pt idx="84">
                  <c:v>3</c:v>
                </c:pt>
                <c:pt idx="85">
                  <c:v>2</c:v>
                </c:pt>
                <c:pt idx="86">
                  <c:v>6</c:v>
                </c:pt>
                <c:pt idx="87">
                  <c:v>9</c:v>
                </c:pt>
                <c:pt idx="88">
                  <c:v>2</c:v>
                </c:pt>
                <c:pt idx="89">
                  <c:v>1</c:v>
                </c:pt>
                <c:pt idx="90">
                  <c:v>2</c:v>
                </c:pt>
                <c:pt idx="91">
                  <c:v>2</c:v>
                </c:pt>
                <c:pt idx="92">
                  <c:v>6</c:v>
                </c:pt>
                <c:pt idx="93">
                  <c:v>2</c:v>
                </c:pt>
                <c:pt idx="94">
                  <c:v>3</c:v>
                </c:pt>
                <c:pt idx="95">
                  <c:v>9</c:v>
                </c:pt>
                <c:pt idx="96">
                  <c:v>2</c:v>
                </c:pt>
                <c:pt idx="97">
                  <c:v>3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4</c:v>
                </c:pt>
                <c:pt idx="102">
                  <c:v>6</c:v>
                </c:pt>
                <c:pt idx="103">
                  <c:v>3</c:v>
                </c:pt>
                <c:pt idx="104">
                  <c:v>2</c:v>
                </c:pt>
                <c:pt idx="105">
                  <c:v>7</c:v>
                </c:pt>
                <c:pt idx="106">
                  <c:v>2</c:v>
                </c:pt>
                <c:pt idx="107">
                  <c:v>9</c:v>
                </c:pt>
                <c:pt idx="108">
                  <c:v>5</c:v>
                </c:pt>
                <c:pt idx="109">
                  <c:v>3</c:v>
                </c:pt>
                <c:pt idx="110">
                  <c:v>9</c:v>
                </c:pt>
                <c:pt idx="111">
                  <c:v>2</c:v>
                </c:pt>
                <c:pt idx="112">
                  <c:v>5</c:v>
                </c:pt>
                <c:pt idx="113">
                  <c:v>9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3</c:v>
                </c:pt>
                <c:pt idx="118">
                  <c:v>0</c:v>
                </c:pt>
                <c:pt idx="119">
                  <c:v>5</c:v>
                </c:pt>
                <c:pt idx="120">
                  <c:v>8</c:v>
                </c:pt>
                <c:pt idx="121">
                  <c:v>5</c:v>
                </c:pt>
                <c:pt idx="122">
                  <c:v>9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3</c:v>
                </c:pt>
                <c:pt idx="127">
                  <c:v>5</c:v>
                </c:pt>
                <c:pt idx="128">
                  <c:v>6</c:v>
                </c:pt>
                <c:pt idx="129">
                  <c:v>8</c:v>
                </c:pt>
                <c:pt idx="130">
                  <c:v>6</c:v>
                </c:pt>
                <c:pt idx="131">
                  <c:v>3</c:v>
                </c:pt>
                <c:pt idx="132">
                  <c:v>2</c:v>
                </c:pt>
                <c:pt idx="133">
                  <c:v>4</c:v>
                </c:pt>
                <c:pt idx="134">
                  <c:v>2</c:v>
                </c:pt>
                <c:pt idx="135">
                  <c:v>5</c:v>
                </c:pt>
                <c:pt idx="136">
                  <c:v>6</c:v>
                </c:pt>
                <c:pt idx="137">
                  <c:v>4</c:v>
                </c:pt>
                <c:pt idx="138">
                  <c:v>3</c:v>
                </c:pt>
                <c:pt idx="139">
                  <c:v>9</c:v>
                </c:pt>
                <c:pt idx="140">
                  <c:v>8</c:v>
                </c:pt>
                <c:pt idx="141">
                  <c:v>3</c:v>
                </c:pt>
                <c:pt idx="142">
                  <c:v>2</c:v>
                </c:pt>
                <c:pt idx="143">
                  <c:v>4</c:v>
                </c:pt>
                <c:pt idx="144">
                  <c:v>3</c:v>
                </c:pt>
                <c:pt idx="145">
                  <c:v>6</c:v>
                </c:pt>
                <c:pt idx="146">
                  <c:v>9</c:v>
                </c:pt>
                <c:pt idx="147">
                  <c:v>8</c:v>
                </c:pt>
                <c:pt idx="14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3-4B67-8D9C-96C240A13E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74873871"/>
        <c:axId val="574865967"/>
      </c:barChart>
      <c:catAx>
        <c:axId val="5748738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865967"/>
        <c:crosses val="autoZero"/>
        <c:auto val="1"/>
        <c:lblAlgn val="ctr"/>
        <c:lblOffset val="100"/>
        <c:noMultiLvlLbl val="0"/>
      </c:catAx>
      <c:valAx>
        <c:axId val="574865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4873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 err="1"/>
              <a:t>Win_percentage</a:t>
            </a:r>
            <a:r>
              <a:rPr lang="en-IN" b="1" baseline="0" dirty="0"/>
              <a:t> over the seasons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sub.9.1!$A$1</c:f>
              <c:strCache>
                <c:ptCount val="1"/>
                <c:pt idx="0">
                  <c:v>Season_Id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sub.9.1!$A$2:$A$10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7-4F48-B3C9-1924A8FC17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997631"/>
        <c:axId val="1542995967"/>
      </c:barChart>
      <c:lineChart>
        <c:grouping val="standard"/>
        <c:varyColors val="0"/>
        <c:ser>
          <c:idx val="1"/>
          <c:order val="1"/>
          <c:tx>
            <c:strRef>
              <c:f>sub.9.1!$B$1</c:f>
              <c:strCache>
                <c:ptCount val="1"/>
                <c:pt idx="0">
                  <c:v>Win_Percentage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sub.9.1!$B$2:$B$10</c:f>
              <c:numCache>
                <c:formatCode>General</c:formatCode>
                <c:ptCount val="9"/>
                <c:pt idx="0">
                  <c:v>28.57</c:v>
                </c:pt>
                <c:pt idx="1">
                  <c:v>56.25</c:v>
                </c:pt>
                <c:pt idx="2">
                  <c:v>50</c:v>
                </c:pt>
                <c:pt idx="3">
                  <c:v>62.5</c:v>
                </c:pt>
                <c:pt idx="4">
                  <c:v>53.33</c:v>
                </c:pt>
                <c:pt idx="5">
                  <c:v>56.25</c:v>
                </c:pt>
                <c:pt idx="6">
                  <c:v>35.71</c:v>
                </c:pt>
                <c:pt idx="7">
                  <c:v>57.14</c:v>
                </c:pt>
                <c:pt idx="8">
                  <c:v>56.25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A7-4F48-B3C9-1924A8FC17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542999711"/>
        <c:axId val="1543000959"/>
      </c:lineChart>
      <c:valAx>
        <c:axId val="154300095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99711"/>
        <c:crosses val="max"/>
        <c:crossBetween val="between"/>
      </c:valAx>
      <c:catAx>
        <c:axId val="1542999711"/>
        <c:scaling>
          <c:orientation val="minMax"/>
        </c:scaling>
        <c:delete val="1"/>
        <c:axPos val="b"/>
        <c:majorTickMark val="out"/>
        <c:minorTickMark val="none"/>
        <c:tickLblPos val="nextTo"/>
        <c:crossAx val="1543000959"/>
        <c:crosses val="autoZero"/>
        <c:auto val="1"/>
        <c:lblAlgn val="ctr"/>
        <c:lblOffset val="100"/>
        <c:noMultiLvlLbl val="0"/>
      </c:catAx>
      <c:valAx>
        <c:axId val="15429959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97631"/>
        <c:crosses val="autoZero"/>
        <c:crossBetween val="between"/>
      </c:valAx>
      <c:catAx>
        <c:axId val="1542997631"/>
        <c:scaling>
          <c:orientation val="minMax"/>
        </c:scaling>
        <c:delete val="1"/>
        <c:axPos val="b"/>
        <c:majorTickMark val="out"/>
        <c:minorTickMark val="none"/>
        <c:tickLblPos val="nextTo"/>
        <c:crossAx val="15429959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Batting</a:t>
            </a:r>
            <a:r>
              <a:rPr lang="en-IN" b="1" baseline="0" dirty="0"/>
              <a:t> performance each seasons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sub.9.2!$B$1</c:f>
              <c:strCache>
                <c:ptCount val="1"/>
                <c:pt idx="0">
                  <c:v>total_runs_in_power_play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sub.9.2!$A$2:$A$25</c:f>
              <c:strCache>
                <c:ptCount val="24"/>
                <c:pt idx="0">
                  <c:v>DA Warner</c:v>
                </c:pt>
                <c:pt idx="1">
                  <c:v>V Sehwag</c:v>
                </c:pt>
                <c:pt idx="2">
                  <c:v>KP Pietersen</c:v>
                </c:pt>
                <c:pt idx="3">
                  <c:v>CH Gayle</c:v>
                </c:pt>
                <c:pt idx="4">
                  <c:v>G Gambhir</c:v>
                </c:pt>
                <c:pt idx="5">
                  <c:v>KL Rahul</c:v>
                </c:pt>
                <c:pt idx="6">
                  <c:v>M Vijay</c:v>
                </c:pt>
                <c:pt idx="7">
                  <c:v>BB McCullum</c:v>
                </c:pt>
                <c:pt idx="8">
                  <c:v>AB de Villiers</c:v>
                </c:pt>
                <c:pt idx="9">
                  <c:v>S Dhawan</c:v>
                </c:pt>
                <c:pt idx="10">
                  <c:v>DR Smith</c:v>
                </c:pt>
                <c:pt idx="11">
                  <c:v>AM Rahane</c:v>
                </c:pt>
                <c:pt idx="12">
                  <c:v>MK Pandey</c:v>
                </c:pt>
                <c:pt idx="13">
                  <c:v>MA Agarwal</c:v>
                </c:pt>
                <c:pt idx="14">
                  <c:v>R Dravid</c:v>
                </c:pt>
                <c:pt idx="15">
                  <c:v>SR Tendulkar</c:v>
                </c:pt>
                <c:pt idx="16">
                  <c:v>JH Kallis</c:v>
                </c:pt>
                <c:pt idx="17">
                  <c:v>PA Patel</c:v>
                </c:pt>
                <c:pt idx="18">
                  <c:v>RV Uthappa</c:v>
                </c:pt>
                <c:pt idx="19">
                  <c:v>V Kohli</c:v>
                </c:pt>
                <c:pt idx="20">
                  <c:v>TM Dilshan</c:v>
                </c:pt>
                <c:pt idx="21">
                  <c:v>AC Gilchrist</c:v>
                </c:pt>
                <c:pt idx="22">
                  <c:v>MEK Hussey</c:v>
                </c:pt>
                <c:pt idx="23">
                  <c:v>CA Pujara</c:v>
                </c:pt>
              </c:strCache>
            </c:strRef>
          </c:cat>
          <c:val>
            <c:numRef>
              <c:f>sub.9.2!$B$2:$B$25</c:f>
              <c:numCache>
                <c:formatCode>General</c:formatCode>
                <c:ptCount val="24"/>
                <c:pt idx="0">
                  <c:v>290</c:v>
                </c:pt>
                <c:pt idx="1">
                  <c:v>221</c:v>
                </c:pt>
                <c:pt idx="2">
                  <c:v>141</c:v>
                </c:pt>
                <c:pt idx="3">
                  <c:v>1452</c:v>
                </c:pt>
                <c:pt idx="4">
                  <c:v>311</c:v>
                </c:pt>
                <c:pt idx="5">
                  <c:v>181</c:v>
                </c:pt>
                <c:pt idx="6">
                  <c:v>215</c:v>
                </c:pt>
                <c:pt idx="7">
                  <c:v>210</c:v>
                </c:pt>
                <c:pt idx="8">
                  <c:v>342</c:v>
                </c:pt>
                <c:pt idx="9">
                  <c:v>173</c:v>
                </c:pt>
                <c:pt idx="10">
                  <c:v>147</c:v>
                </c:pt>
                <c:pt idx="11">
                  <c:v>194</c:v>
                </c:pt>
                <c:pt idx="12">
                  <c:v>266</c:v>
                </c:pt>
                <c:pt idx="13">
                  <c:v>289</c:v>
                </c:pt>
                <c:pt idx="14">
                  <c:v>270</c:v>
                </c:pt>
                <c:pt idx="15">
                  <c:v>168</c:v>
                </c:pt>
                <c:pt idx="16">
                  <c:v>674</c:v>
                </c:pt>
                <c:pt idx="17">
                  <c:v>279</c:v>
                </c:pt>
                <c:pt idx="18">
                  <c:v>206</c:v>
                </c:pt>
                <c:pt idx="19">
                  <c:v>1007</c:v>
                </c:pt>
                <c:pt idx="20">
                  <c:v>317</c:v>
                </c:pt>
                <c:pt idx="21">
                  <c:v>114</c:v>
                </c:pt>
                <c:pt idx="22">
                  <c:v>91</c:v>
                </c:pt>
                <c:pt idx="2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0-4208-83B7-133631569FEF}"/>
            </c:ext>
          </c:extLst>
        </c:ser>
        <c:ser>
          <c:idx val="1"/>
          <c:order val="1"/>
          <c:tx>
            <c:strRef>
              <c:f>sub.9.2!$C$1</c:f>
              <c:strCache>
                <c:ptCount val="1"/>
                <c:pt idx="0">
                  <c:v>total_balls_faced_in_death_overs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sub.9.2!$A$2:$A$25</c:f>
              <c:strCache>
                <c:ptCount val="24"/>
                <c:pt idx="0">
                  <c:v>DA Warner</c:v>
                </c:pt>
                <c:pt idx="1">
                  <c:v>V Sehwag</c:v>
                </c:pt>
                <c:pt idx="2">
                  <c:v>KP Pietersen</c:v>
                </c:pt>
                <c:pt idx="3">
                  <c:v>CH Gayle</c:v>
                </c:pt>
                <c:pt idx="4">
                  <c:v>G Gambhir</c:v>
                </c:pt>
                <c:pt idx="5">
                  <c:v>KL Rahul</c:v>
                </c:pt>
                <c:pt idx="6">
                  <c:v>M Vijay</c:v>
                </c:pt>
                <c:pt idx="7">
                  <c:v>BB McCullum</c:v>
                </c:pt>
                <c:pt idx="8">
                  <c:v>AB de Villiers</c:v>
                </c:pt>
                <c:pt idx="9">
                  <c:v>S Dhawan</c:v>
                </c:pt>
                <c:pt idx="10">
                  <c:v>DR Smith</c:v>
                </c:pt>
                <c:pt idx="11">
                  <c:v>AM Rahane</c:v>
                </c:pt>
                <c:pt idx="12">
                  <c:v>MK Pandey</c:v>
                </c:pt>
                <c:pt idx="13">
                  <c:v>MA Agarwal</c:v>
                </c:pt>
                <c:pt idx="14">
                  <c:v>R Dravid</c:v>
                </c:pt>
                <c:pt idx="15">
                  <c:v>SR Tendulkar</c:v>
                </c:pt>
                <c:pt idx="16">
                  <c:v>JH Kallis</c:v>
                </c:pt>
                <c:pt idx="17">
                  <c:v>PA Patel</c:v>
                </c:pt>
                <c:pt idx="18">
                  <c:v>RV Uthappa</c:v>
                </c:pt>
                <c:pt idx="19">
                  <c:v>V Kohli</c:v>
                </c:pt>
                <c:pt idx="20">
                  <c:v>TM Dilshan</c:v>
                </c:pt>
                <c:pt idx="21">
                  <c:v>AC Gilchrist</c:v>
                </c:pt>
                <c:pt idx="22">
                  <c:v>MEK Hussey</c:v>
                </c:pt>
                <c:pt idx="23">
                  <c:v>CA Pujara</c:v>
                </c:pt>
              </c:strCache>
            </c:strRef>
          </c:cat>
          <c:val>
            <c:numRef>
              <c:f>sub.9.2!$C$2:$C$25</c:f>
              <c:numCache>
                <c:formatCode>General</c:formatCode>
                <c:ptCount val="24"/>
                <c:pt idx="0">
                  <c:v>184</c:v>
                </c:pt>
                <c:pt idx="1">
                  <c:v>149</c:v>
                </c:pt>
                <c:pt idx="2">
                  <c:v>103</c:v>
                </c:pt>
                <c:pt idx="3">
                  <c:v>1068</c:v>
                </c:pt>
                <c:pt idx="4">
                  <c:v>230</c:v>
                </c:pt>
                <c:pt idx="5">
                  <c:v>134</c:v>
                </c:pt>
                <c:pt idx="6">
                  <c:v>164</c:v>
                </c:pt>
                <c:pt idx="7">
                  <c:v>162</c:v>
                </c:pt>
                <c:pt idx="8">
                  <c:v>264</c:v>
                </c:pt>
                <c:pt idx="9">
                  <c:v>142</c:v>
                </c:pt>
                <c:pt idx="10">
                  <c:v>121</c:v>
                </c:pt>
                <c:pt idx="11">
                  <c:v>166</c:v>
                </c:pt>
                <c:pt idx="12">
                  <c:v>230</c:v>
                </c:pt>
                <c:pt idx="13">
                  <c:v>251</c:v>
                </c:pt>
                <c:pt idx="14">
                  <c:v>244</c:v>
                </c:pt>
                <c:pt idx="15">
                  <c:v>152</c:v>
                </c:pt>
                <c:pt idx="16">
                  <c:v>615</c:v>
                </c:pt>
                <c:pt idx="17">
                  <c:v>255</c:v>
                </c:pt>
                <c:pt idx="18">
                  <c:v>194</c:v>
                </c:pt>
                <c:pt idx="19">
                  <c:v>960</c:v>
                </c:pt>
                <c:pt idx="20">
                  <c:v>305</c:v>
                </c:pt>
                <c:pt idx="21">
                  <c:v>114</c:v>
                </c:pt>
                <c:pt idx="22">
                  <c:v>102</c:v>
                </c:pt>
                <c:pt idx="2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A0-4208-83B7-133631569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1095391"/>
        <c:axId val="1601100799"/>
      </c:barChart>
      <c:lineChart>
        <c:grouping val="standard"/>
        <c:varyColors val="0"/>
        <c:ser>
          <c:idx val="2"/>
          <c:order val="2"/>
          <c:tx>
            <c:strRef>
              <c:f>sub.9.2!$D$1</c:f>
              <c:strCache>
                <c:ptCount val="1"/>
                <c:pt idx="0">
                  <c:v>strike_rate_in_power_play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sub.9.2!$A$2:$A$25</c:f>
              <c:strCache>
                <c:ptCount val="24"/>
                <c:pt idx="0">
                  <c:v>DA Warner</c:v>
                </c:pt>
                <c:pt idx="1">
                  <c:v>V Sehwag</c:v>
                </c:pt>
                <c:pt idx="2">
                  <c:v>KP Pietersen</c:v>
                </c:pt>
                <c:pt idx="3">
                  <c:v>CH Gayle</c:v>
                </c:pt>
                <c:pt idx="4">
                  <c:v>G Gambhir</c:v>
                </c:pt>
                <c:pt idx="5">
                  <c:v>KL Rahul</c:v>
                </c:pt>
                <c:pt idx="6">
                  <c:v>M Vijay</c:v>
                </c:pt>
                <c:pt idx="7">
                  <c:v>BB McCullum</c:v>
                </c:pt>
                <c:pt idx="8">
                  <c:v>AB de Villiers</c:v>
                </c:pt>
                <c:pt idx="9">
                  <c:v>S Dhawan</c:v>
                </c:pt>
                <c:pt idx="10">
                  <c:v>DR Smith</c:v>
                </c:pt>
                <c:pt idx="11">
                  <c:v>AM Rahane</c:v>
                </c:pt>
                <c:pt idx="12">
                  <c:v>MK Pandey</c:v>
                </c:pt>
                <c:pt idx="13">
                  <c:v>MA Agarwal</c:v>
                </c:pt>
                <c:pt idx="14">
                  <c:v>R Dravid</c:v>
                </c:pt>
                <c:pt idx="15">
                  <c:v>SR Tendulkar</c:v>
                </c:pt>
                <c:pt idx="16">
                  <c:v>JH Kallis</c:v>
                </c:pt>
                <c:pt idx="17">
                  <c:v>PA Patel</c:v>
                </c:pt>
                <c:pt idx="18">
                  <c:v>RV Uthappa</c:v>
                </c:pt>
                <c:pt idx="19">
                  <c:v>V Kohli</c:v>
                </c:pt>
                <c:pt idx="20">
                  <c:v>TM Dilshan</c:v>
                </c:pt>
                <c:pt idx="21">
                  <c:v>AC Gilchrist</c:v>
                </c:pt>
                <c:pt idx="22">
                  <c:v>MEK Hussey</c:v>
                </c:pt>
                <c:pt idx="23">
                  <c:v>CA Pujara</c:v>
                </c:pt>
              </c:strCache>
            </c:strRef>
          </c:cat>
          <c:val>
            <c:numRef>
              <c:f>sub.9.2!$D$2:$D$25</c:f>
              <c:numCache>
                <c:formatCode>General</c:formatCode>
                <c:ptCount val="24"/>
                <c:pt idx="0">
                  <c:v>157.61000000000001</c:v>
                </c:pt>
                <c:pt idx="1">
                  <c:v>148.32</c:v>
                </c:pt>
                <c:pt idx="2">
                  <c:v>136.88999999999999</c:v>
                </c:pt>
                <c:pt idx="3">
                  <c:v>135.96</c:v>
                </c:pt>
                <c:pt idx="4">
                  <c:v>135.22</c:v>
                </c:pt>
                <c:pt idx="5">
                  <c:v>135.07</c:v>
                </c:pt>
                <c:pt idx="6">
                  <c:v>131.1</c:v>
                </c:pt>
                <c:pt idx="7">
                  <c:v>129.63</c:v>
                </c:pt>
                <c:pt idx="8">
                  <c:v>129.55000000000001</c:v>
                </c:pt>
                <c:pt idx="9">
                  <c:v>121.83</c:v>
                </c:pt>
                <c:pt idx="10">
                  <c:v>121.49</c:v>
                </c:pt>
                <c:pt idx="11">
                  <c:v>116.87</c:v>
                </c:pt>
                <c:pt idx="12">
                  <c:v>115.65</c:v>
                </c:pt>
                <c:pt idx="13">
                  <c:v>115.14</c:v>
                </c:pt>
                <c:pt idx="14">
                  <c:v>110.66</c:v>
                </c:pt>
                <c:pt idx="15">
                  <c:v>110.53</c:v>
                </c:pt>
                <c:pt idx="16">
                  <c:v>109.59</c:v>
                </c:pt>
                <c:pt idx="17">
                  <c:v>109.41</c:v>
                </c:pt>
                <c:pt idx="18">
                  <c:v>106.19</c:v>
                </c:pt>
                <c:pt idx="19">
                  <c:v>104.9</c:v>
                </c:pt>
                <c:pt idx="20">
                  <c:v>103.93</c:v>
                </c:pt>
                <c:pt idx="21">
                  <c:v>100</c:v>
                </c:pt>
                <c:pt idx="22">
                  <c:v>89.22</c:v>
                </c:pt>
                <c:pt idx="23">
                  <c:v>81.819999999999993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A0-4208-83B7-133631569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1104127"/>
        <c:axId val="1601102879"/>
      </c:lineChart>
      <c:catAx>
        <c:axId val="160109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100799"/>
        <c:crosses val="autoZero"/>
        <c:auto val="1"/>
        <c:lblAlgn val="ctr"/>
        <c:lblOffset val="100"/>
        <c:noMultiLvlLbl val="0"/>
      </c:catAx>
      <c:valAx>
        <c:axId val="160110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095391"/>
        <c:crosses val="autoZero"/>
        <c:crossBetween val="between"/>
      </c:valAx>
      <c:valAx>
        <c:axId val="1601102879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1104127"/>
        <c:crosses val="max"/>
        <c:crossBetween val="between"/>
      </c:valAx>
      <c:catAx>
        <c:axId val="1601104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11028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Bowling</a:t>
            </a:r>
            <a:r>
              <a:rPr lang="en-IN" b="1" baseline="0" dirty="0"/>
              <a:t> performance each seasons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sub.9.3!$B$1</c:f>
              <c:strCache>
                <c:ptCount val="1"/>
                <c:pt idx="0">
                  <c:v>runs_conceded_in_death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sub.9.3!$A$2:$A$16</c:f>
              <c:strCache>
                <c:ptCount val="15"/>
                <c:pt idx="0">
                  <c:v>JH Kallis</c:v>
                </c:pt>
                <c:pt idx="1">
                  <c:v>HV Patel</c:v>
                </c:pt>
                <c:pt idx="2">
                  <c:v>P Kumar</c:v>
                </c:pt>
                <c:pt idx="3">
                  <c:v>SR Watson</c:v>
                </c:pt>
                <c:pt idx="4">
                  <c:v>R Vinay Kumar</c:v>
                </c:pt>
                <c:pt idx="5">
                  <c:v>M Muralitharan</c:v>
                </c:pt>
                <c:pt idx="6">
                  <c:v>YS Chahal</c:v>
                </c:pt>
                <c:pt idx="7">
                  <c:v>Z Khan</c:v>
                </c:pt>
                <c:pt idx="8">
                  <c:v>CH Gayle</c:v>
                </c:pt>
                <c:pt idx="9">
                  <c:v>RP Singh</c:v>
                </c:pt>
                <c:pt idx="10">
                  <c:v>SL Malinga</c:v>
                </c:pt>
                <c:pt idx="11">
                  <c:v>DL Vettori</c:v>
                </c:pt>
                <c:pt idx="12">
                  <c:v>DW Steyn</c:v>
                </c:pt>
                <c:pt idx="13">
                  <c:v>MA Starc</c:v>
                </c:pt>
                <c:pt idx="14">
                  <c:v>A Kumble</c:v>
                </c:pt>
              </c:strCache>
            </c:strRef>
          </c:cat>
          <c:val>
            <c:numRef>
              <c:f>sub.9.3!$B$2:$B$16</c:f>
              <c:numCache>
                <c:formatCode>General</c:formatCode>
                <c:ptCount val="15"/>
                <c:pt idx="0">
                  <c:v>334</c:v>
                </c:pt>
                <c:pt idx="1">
                  <c:v>241</c:v>
                </c:pt>
                <c:pt idx="2">
                  <c:v>485</c:v>
                </c:pt>
                <c:pt idx="3">
                  <c:v>283</c:v>
                </c:pt>
                <c:pt idx="4">
                  <c:v>765</c:v>
                </c:pt>
                <c:pt idx="5">
                  <c:v>160</c:v>
                </c:pt>
                <c:pt idx="6">
                  <c:v>192</c:v>
                </c:pt>
                <c:pt idx="7">
                  <c:v>506</c:v>
                </c:pt>
                <c:pt idx="8">
                  <c:v>145</c:v>
                </c:pt>
                <c:pt idx="9">
                  <c:v>250</c:v>
                </c:pt>
                <c:pt idx="10">
                  <c:v>153</c:v>
                </c:pt>
                <c:pt idx="11">
                  <c:v>163</c:v>
                </c:pt>
                <c:pt idx="12">
                  <c:v>271</c:v>
                </c:pt>
                <c:pt idx="13">
                  <c:v>247</c:v>
                </c:pt>
                <c:pt idx="14">
                  <c:v>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F-4B94-9E86-ACD4EAE4A768}"/>
            </c:ext>
          </c:extLst>
        </c:ser>
        <c:ser>
          <c:idx val="1"/>
          <c:order val="1"/>
          <c:tx>
            <c:strRef>
              <c:f>sub.9.3!$C$1</c:f>
              <c:strCache>
                <c:ptCount val="1"/>
                <c:pt idx="0">
                  <c:v>total_balls_bowled_in_death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sub.9.3!$A$2:$A$16</c:f>
              <c:strCache>
                <c:ptCount val="15"/>
                <c:pt idx="0">
                  <c:v>JH Kallis</c:v>
                </c:pt>
                <c:pt idx="1">
                  <c:v>HV Patel</c:v>
                </c:pt>
                <c:pt idx="2">
                  <c:v>P Kumar</c:v>
                </c:pt>
                <c:pt idx="3">
                  <c:v>SR Watson</c:v>
                </c:pt>
                <c:pt idx="4">
                  <c:v>R Vinay Kumar</c:v>
                </c:pt>
                <c:pt idx="5">
                  <c:v>M Muralitharan</c:v>
                </c:pt>
                <c:pt idx="6">
                  <c:v>YS Chahal</c:v>
                </c:pt>
                <c:pt idx="7">
                  <c:v>Z Khan</c:v>
                </c:pt>
                <c:pt idx="8">
                  <c:v>CH Gayle</c:v>
                </c:pt>
                <c:pt idx="9">
                  <c:v>RP Singh</c:v>
                </c:pt>
                <c:pt idx="10">
                  <c:v>SL Malinga</c:v>
                </c:pt>
                <c:pt idx="11">
                  <c:v>DL Vettori</c:v>
                </c:pt>
                <c:pt idx="12">
                  <c:v>DW Steyn</c:v>
                </c:pt>
                <c:pt idx="13">
                  <c:v>MA Starc</c:v>
                </c:pt>
                <c:pt idx="14">
                  <c:v>A Kumble</c:v>
                </c:pt>
              </c:strCache>
            </c:strRef>
          </c:cat>
          <c:val>
            <c:numRef>
              <c:f>sub.9.3!$C$2:$C$16</c:f>
              <c:numCache>
                <c:formatCode>General</c:formatCode>
                <c:ptCount val="15"/>
                <c:pt idx="0">
                  <c:v>189</c:v>
                </c:pt>
                <c:pt idx="1">
                  <c:v>137</c:v>
                </c:pt>
                <c:pt idx="2">
                  <c:v>282</c:v>
                </c:pt>
                <c:pt idx="3">
                  <c:v>174</c:v>
                </c:pt>
                <c:pt idx="4">
                  <c:v>475</c:v>
                </c:pt>
                <c:pt idx="5">
                  <c:v>104</c:v>
                </c:pt>
                <c:pt idx="6">
                  <c:v>127</c:v>
                </c:pt>
                <c:pt idx="7">
                  <c:v>356</c:v>
                </c:pt>
                <c:pt idx="8">
                  <c:v>102</c:v>
                </c:pt>
                <c:pt idx="9">
                  <c:v>177</c:v>
                </c:pt>
                <c:pt idx="10">
                  <c:v>114</c:v>
                </c:pt>
                <c:pt idx="11">
                  <c:v>125</c:v>
                </c:pt>
                <c:pt idx="12">
                  <c:v>212</c:v>
                </c:pt>
                <c:pt idx="13">
                  <c:v>203</c:v>
                </c:pt>
                <c:pt idx="1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AF-4B94-9E86-ACD4EAE4A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0300623"/>
        <c:axId val="1590302703"/>
      </c:barChart>
      <c:lineChart>
        <c:grouping val="standard"/>
        <c:varyColors val="0"/>
        <c:ser>
          <c:idx val="2"/>
          <c:order val="2"/>
          <c:tx>
            <c:strRef>
              <c:f>sub.9.3!$D$1</c:f>
              <c:strCache>
                <c:ptCount val="1"/>
                <c:pt idx="0">
                  <c:v>total_wickets_in_death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sub.9.3!$A$2:$A$16</c:f>
              <c:strCache>
                <c:ptCount val="15"/>
                <c:pt idx="0">
                  <c:v>JH Kallis</c:v>
                </c:pt>
                <c:pt idx="1">
                  <c:v>HV Patel</c:v>
                </c:pt>
                <c:pt idx="2">
                  <c:v>P Kumar</c:v>
                </c:pt>
                <c:pt idx="3">
                  <c:v>SR Watson</c:v>
                </c:pt>
                <c:pt idx="4">
                  <c:v>R Vinay Kumar</c:v>
                </c:pt>
                <c:pt idx="5">
                  <c:v>M Muralitharan</c:v>
                </c:pt>
                <c:pt idx="6">
                  <c:v>YS Chahal</c:v>
                </c:pt>
                <c:pt idx="7">
                  <c:v>Z Khan</c:v>
                </c:pt>
                <c:pt idx="8">
                  <c:v>CH Gayle</c:v>
                </c:pt>
                <c:pt idx="9">
                  <c:v>RP Singh</c:v>
                </c:pt>
                <c:pt idx="10">
                  <c:v>SL Malinga</c:v>
                </c:pt>
                <c:pt idx="11">
                  <c:v>DL Vettori</c:v>
                </c:pt>
                <c:pt idx="12">
                  <c:v>DW Steyn</c:v>
                </c:pt>
                <c:pt idx="13">
                  <c:v>MA Starc</c:v>
                </c:pt>
                <c:pt idx="14">
                  <c:v>A Kumble</c:v>
                </c:pt>
              </c:strCache>
            </c:strRef>
          </c:cat>
          <c:val>
            <c:numRef>
              <c:f>sub.9.3!$D$2:$D$16</c:f>
              <c:numCache>
                <c:formatCode>General</c:formatCode>
                <c:ptCount val="15"/>
                <c:pt idx="0">
                  <c:v>9</c:v>
                </c:pt>
                <c:pt idx="1">
                  <c:v>11</c:v>
                </c:pt>
                <c:pt idx="2">
                  <c:v>24</c:v>
                </c:pt>
                <c:pt idx="3">
                  <c:v>21</c:v>
                </c:pt>
                <c:pt idx="4">
                  <c:v>41</c:v>
                </c:pt>
                <c:pt idx="5">
                  <c:v>8</c:v>
                </c:pt>
                <c:pt idx="6">
                  <c:v>11</c:v>
                </c:pt>
                <c:pt idx="7">
                  <c:v>27</c:v>
                </c:pt>
                <c:pt idx="8">
                  <c:v>7</c:v>
                </c:pt>
                <c:pt idx="9">
                  <c:v>18</c:v>
                </c:pt>
                <c:pt idx="10">
                  <c:v>4</c:v>
                </c:pt>
                <c:pt idx="11">
                  <c:v>7</c:v>
                </c:pt>
                <c:pt idx="12">
                  <c:v>21</c:v>
                </c:pt>
                <c:pt idx="13">
                  <c:v>22</c:v>
                </c:pt>
                <c:pt idx="1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AF-4B94-9E86-ACD4EAE4A768}"/>
            </c:ext>
          </c:extLst>
        </c:ser>
        <c:ser>
          <c:idx val="3"/>
          <c:order val="3"/>
          <c:tx>
            <c:strRef>
              <c:f>sub.9.3!$E$1</c:f>
              <c:strCache>
                <c:ptCount val="1"/>
                <c:pt idx="0">
                  <c:v>economy_rate_in_death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sub.9.3!$A$2:$A$16</c:f>
              <c:strCache>
                <c:ptCount val="15"/>
                <c:pt idx="0">
                  <c:v>JH Kallis</c:v>
                </c:pt>
                <c:pt idx="1">
                  <c:v>HV Patel</c:v>
                </c:pt>
                <c:pt idx="2">
                  <c:v>P Kumar</c:v>
                </c:pt>
                <c:pt idx="3">
                  <c:v>SR Watson</c:v>
                </c:pt>
                <c:pt idx="4">
                  <c:v>R Vinay Kumar</c:v>
                </c:pt>
                <c:pt idx="5">
                  <c:v>M Muralitharan</c:v>
                </c:pt>
                <c:pt idx="6">
                  <c:v>YS Chahal</c:v>
                </c:pt>
                <c:pt idx="7">
                  <c:v>Z Khan</c:v>
                </c:pt>
                <c:pt idx="8">
                  <c:v>CH Gayle</c:v>
                </c:pt>
                <c:pt idx="9">
                  <c:v>RP Singh</c:v>
                </c:pt>
                <c:pt idx="10">
                  <c:v>SL Malinga</c:v>
                </c:pt>
                <c:pt idx="11">
                  <c:v>DL Vettori</c:v>
                </c:pt>
                <c:pt idx="12">
                  <c:v>DW Steyn</c:v>
                </c:pt>
                <c:pt idx="13">
                  <c:v>MA Starc</c:v>
                </c:pt>
                <c:pt idx="14">
                  <c:v>A Kumble</c:v>
                </c:pt>
              </c:strCache>
            </c:strRef>
          </c:cat>
          <c:val>
            <c:numRef>
              <c:f>sub.9.3!$E$2:$E$16</c:f>
              <c:numCache>
                <c:formatCode>General</c:formatCode>
                <c:ptCount val="15"/>
                <c:pt idx="0">
                  <c:v>10.6</c:v>
                </c:pt>
                <c:pt idx="1">
                  <c:v>10.55</c:v>
                </c:pt>
                <c:pt idx="2">
                  <c:v>10.32</c:v>
                </c:pt>
                <c:pt idx="3">
                  <c:v>9.76</c:v>
                </c:pt>
                <c:pt idx="4">
                  <c:v>9.66</c:v>
                </c:pt>
                <c:pt idx="5">
                  <c:v>9.23</c:v>
                </c:pt>
                <c:pt idx="6">
                  <c:v>9.07</c:v>
                </c:pt>
                <c:pt idx="7">
                  <c:v>8.5299999999999994</c:v>
                </c:pt>
                <c:pt idx="8">
                  <c:v>8.5299999999999994</c:v>
                </c:pt>
                <c:pt idx="9">
                  <c:v>8.4700000000000006</c:v>
                </c:pt>
                <c:pt idx="10">
                  <c:v>8.0500000000000007</c:v>
                </c:pt>
                <c:pt idx="11">
                  <c:v>7.82</c:v>
                </c:pt>
                <c:pt idx="12">
                  <c:v>7.67</c:v>
                </c:pt>
                <c:pt idx="13">
                  <c:v>7.3</c:v>
                </c:pt>
                <c:pt idx="14">
                  <c:v>7.24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AF-4B94-9E86-ACD4EAE4A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43000543"/>
        <c:axId val="1590291887"/>
      </c:lineChart>
      <c:catAx>
        <c:axId val="1590300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02703"/>
        <c:crosses val="autoZero"/>
        <c:auto val="1"/>
        <c:lblAlgn val="ctr"/>
        <c:lblOffset val="100"/>
        <c:noMultiLvlLbl val="0"/>
      </c:catAx>
      <c:valAx>
        <c:axId val="1590302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0300623"/>
        <c:crosses val="autoZero"/>
        <c:crossBetween val="between"/>
      </c:valAx>
      <c:valAx>
        <c:axId val="159029188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3000543"/>
        <c:crosses val="max"/>
        <c:crossBetween val="between"/>
      </c:valAx>
      <c:catAx>
        <c:axId val="15430005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902918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B88E-28C0-45D6-A579-B0315F5B8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3B0BE-CDCE-42FC-9A59-CED27C83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1656-A5A8-47A4-A473-C6662F25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DAFC6-DF81-4F9C-88A5-EF6D4045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4B1E-A639-4D34-839F-DD2C23A1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4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58BB-8AFD-45BC-99EF-FE3502C6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31660-A972-479C-9D7B-CE272FCF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03E22-AB1B-4179-9E6F-A08E7FA1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EA63-5C6B-4AB2-81E9-902BD911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E152-368B-4AE9-BD00-FA2EDE54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6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BE0D1D-6BAB-4C42-8D1A-CBBD2C337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2250-F89D-4CB4-80CC-41002D17D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79BD-CF0E-497D-AE75-05CAB165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E399-212E-4AC5-8D1D-8C638E4A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DAC1D-299C-4626-A7F1-CF674C76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4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D1AE-EECD-4858-88D8-8DB13176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4B183-A1EE-4055-8BDF-1E21C256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D5BA-81AC-4EFA-9827-DF6A1109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A7A6-F071-40F7-B902-A446D896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6EB9-20B6-4702-B819-50195B02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CD9A-2FD9-4C75-806F-405DE89A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FB3BC-0D3D-4E05-9A76-C0222FF4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BEB1-FA76-4A55-8C0E-4AF8A465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993C-6430-447D-A693-95F3EE24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D301-6ADB-4770-ADEB-92B04031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4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8D3F-4AD9-452F-BF92-45D73421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F3F3-8C9E-475C-809D-6BDA1A24C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4F847-AF8C-4F2C-8265-A56898FD8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9A7FF-9C87-41EE-8DFC-5F6C511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5D6-2956-4BB9-A398-C5AE5051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0F0AA-9AA7-4A2B-92DE-0EB3A76A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D052-66CF-4A4D-BA44-637257A94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1A77-F678-4AD0-8651-0AF8B963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62D93-957D-47C2-AF91-62517A547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40024-28B0-4B2D-8973-365019C82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66575-5A7B-4655-8A21-18386AE0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1C71-A982-4AB0-A4C6-C2008CD3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FF05C-32E4-4961-9252-9365D4BD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4EA39-72E4-40A0-B40F-C231B113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4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A8A6-CD71-4DCD-AFB1-542D2CB8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CEAA3-DCC7-4CFF-B31C-B3A4FA72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E00EC-8928-4D3B-ACB3-D16F6012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46653-04F3-4E3A-9944-A8BFA926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F0B11-ABFB-468E-AF21-0AECB27C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B84BD-2AD3-4836-9386-BE72EB33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2310C-61A6-47F8-B334-3F8DB64A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0AC4-016A-47C8-BFF2-4BA673C2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C9C7-0356-4D3A-A4D2-791C03612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A9EB-EF2A-4EEB-8ED4-63A004A3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E12A0-A0C6-4274-B44D-95BC35D5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7CAE-2436-4B89-9ACC-93C8491C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BA9FA-1741-486E-A89C-87CEF7A1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E92B-55D6-4915-A1FD-C0C6175D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4BC742-EFF8-49C8-87CF-3592264BA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4F34-DC06-4D71-8669-B239111E4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DC0D7-9AE8-4674-9D37-F4BF4397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FE2FF-2E60-4A47-BF26-FCA6A618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29EC-9A2C-4A18-B811-5CDC2827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E2F79-8C46-4E63-BAB7-B9FB36B8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FE5B-5577-401F-8FC7-78525DEA8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ADA0-7B85-42EF-B280-DD39DF1ED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4E608-C611-4BEE-A7F9-C8D03BCAB8A4}" type="datetimeFigureOut">
              <a:rPr lang="en-US" smtClean="0"/>
              <a:t>16-Apr-25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A01D0-F9B0-468C-BA47-2733B44C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99D6-56DE-4794-9B05-DABDA787B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A6FD-BD3B-4C55-A81F-A9A833E79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2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7026C16-F4F1-4A82-8668-EF8E5282C7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C3AF3A-7A63-47F9-883A-0083207C0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1120"/>
            <a:ext cx="12192000" cy="971731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6600" b="1" dirty="0"/>
              <a:t>				RCB IPL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F92933-75D1-4B82-827A-F4F0449CB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35825" y="6050911"/>
            <a:ext cx="1913935" cy="73596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Prem Karthick</a:t>
            </a:r>
          </a:p>
          <a:p>
            <a:r>
              <a:rPr lang="en-US" dirty="0">
                <a:solidFill>
                  <a:schemeClr val="bg1"/>
                </a:solidFill>
              </a:rPr>
              <a:t>01-04-2025</a:t>
            </a:r>
          </a:p>
        </p:txBody>
      </p:sp>
    </p:spTree>
    <p:extLst>
      <p:ext uri="{BB962C8B-B14F-4D97-AF65-F5344CB8AC3E}">
        <p14:creationId xmlns:p14="http://schemas.microsoft.com/office/powerpoint/2010/main" val="352113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AB79-66F1-4A30-8848-B55154EA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1500"/>
              </a:spcAft>
            </a:pPr>
            <a:br>
              <a:rPr lang="en-US" sz="3100" b="1" i="0" u="none" strike="noStrike" dirty="0">
                <a:effectLst/>
                <a:latin typeface="Roboto" panose="02000000000000000000" pitchFamily="2" charset="0"/>
              </a:rPr>
            </a:br>
            <a:br>
              <a:rPr lang="en-US" sz="3100" b="1" i="0" u="none" strike="noStrike" dirty="0">
                <a:effectLst/>
                <a:latin typeface="Roboto" panose="02000000000000000000" pitchFamily="2" charset="0"/>
              </a:rPr>
            </a:br>
            <a:br>
              <a:rPr lang="en-US" sz="3100" b="1" i="0" u="none" strike="noStrike" dirty="0">
                <a:effectLst/>
                <a:latin typeface="Roboto" panose="02000000000000000000" pitchFamily="2" charset="0"/>
              </a:rPr>
            </a:br>
            <a:r>
              <a:rPr lang="en-US" sz="3100" b="1" i="0" u="none" strike="noStrike" dirty="0">
                <a:effectLst/>
                <a:latin typeface="Roboto" panose="02000000000000000000" pitchFamily="2" charset="0"/>
              </a:rPr>
              <a:t>Strategic</a:t>
            </a:r>
            <a:r>
              <a:rPr lang="en-US" sz="3100" b="1" i="0" u="none" strike="noStrike" dirty="0">
                <a:solidFill>
                  <a:srgbClr val="CC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100" i="0" u="none" strike="noStrike" dirty="0">
                <a:effectLst/>
                <a:latin typeface="Roboto" panose="02000000000000000000" pitchFamily="2" charset="0"/>
              </a:rPr>
              <a:t>Recommendations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A0591-FA7F-4932-9FF8-069077AB3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Chinnaswamy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stadium is one of the smallest stadiums in </a:t>
            </a: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india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. 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So it always brings fun to the match...batters usually smash the bowlers all around the ground and some rival games </a:t>
            </a: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agaisnt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csk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and mi were so iconic in this stadium...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Although it is small, </a:t>
            </a: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rcb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management always fails to find right talent to play at </a:t>
            </a:r>
            <a:r>
              <a:rPr lang="en-GB" sz="18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chinnaswamy</a:t>
            </a:r>
            <a:r>
              <a:rPr lang="en-GB" sz="18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stadium. this is a major drawback and a substantial reason for their trophy drought.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68580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ea typeface="Arial" panose="020B0604020202020204" pitchFamily="34" charset="0"/>
            </a:endParaRPr>
          </a:p>
          <a:p>
            <a:r>
              <a:rPr lang="en-US" sz="1800" dirty="0"/>
              <a:t>They must work on their swot analysis</a:t>
            </a:r>
          </a:p>
          <a:p>
            <a:r>
              <a:rPr lang="en-US" sz="1800" dirty="0"/>
              <a:t>Reduce the threats by hiring better analytical team and bringing in a veteran player as mentor</a:t>
            </a:r>
          </a:p>
          <a:p>
            <a:r>
              <a:rPr lang="en-US" sz="1800" dirty="0"/>
              <a:t>They must increase their strengths by strengthening their batting line up</a:t>
            </a:r>
          </a:p>
        </p:txBody>
      </p:sp>
    </p:spTree>
    <p:extLst>
      <p:ext uri="{BB962C8B-B14F-4D97-AF65-F5344CB8AC3E}">
        <p14:creationId xmlns:p14="http://schemas.microsoft.com/office/powerpoint/2010/main" val="295743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37" y="242596"/>
            <a:ext cx="102263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The factors contributing to the high-scoring matches and the impact on viewership and team strategies</a:t>
            </a:r>
          </a:p>
          <a:p>
            <a:endParaRPr lang="en-IN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5805494" y="944756"/>
          <a:ext cx="5731510" cy="220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5805494" y="3450182"/>
          <a:ext cx="5731510" cy="2831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637" y="737118"/>
            <a:ext cx="563569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It compares the performance of different cricket teams in power play and death overs.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Kings XI Punjab leads in both categories, scoring the most runs in power play (22,913) and death overs (15,833).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There's a clear trend showing that teams with higher power play scores generally also have higher death over scores, indicating consistent aggressive batting throughout the innings. 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M Chinnaswamy Stadium in Bangalore stands out as the highest-scoring venue with an average of 574 runs per match, while also hosting a significant number of games (58).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Venues with more matches played tend to have higher average run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4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F7404-9B3C-41BA-A479-76498ACC9C8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10868483"/>
              </p:ext>
            </p:extLst>
          </p:nvPr>
        </p:nvGraphicFramePr>
        <p:xfrm>
          <a:off x="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552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BF2F7F-A96F-426B-BD31-A043182AEA3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65594257"/>
              </p:ext>
            </p:extLst>
          </p:nvPr>
        </p:nvGraphicFramePr>
        <p:xfrm>
          <a:off x="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1149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6EFDD-EB61-D2E6-31FB-8A738D60BAF2}"/>
              </a:ext>
            </a:extLst>
          </p:cNvPr>
          <p:cNvSpPr txBox="1"/>
          <p:nvPr/>
        </p:nvSpPr>
        <p:spPr>
          <a:xfrm>
            <a:off x="204593" y="747386"/>
            <a:ext cx="7377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55703-5047-B2D7-A4B7-296A015A9499}"/>
              </a:ext>
            </a:extLst>
          </p:cNvPr>
          <p:cNvSpPr txBox="1"/>
          <p:nvPr/>
        </p:nvSpPr>
        <p:spPr>
          <a:xfrm>
            <a:off x="121086" y="100208"/>
            <a:ext cx="111669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Come up with a visual and analytical analysis of RCB's past season performances and potential reasons for them not winning a trophy.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255590" y="923821"/>
          <a:ext cx="11719250" cy="2715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894" y="4125465"/>
            <a:ext cx="117005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There's a general upward trend in win percentage, starting at 28.57% in season 1 and ending at 56.25% in season 9.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 win percentage fluctuates between seasons, with notable peaks in seasons 3 and 5, reaching 62.5% at its highest point.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12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122735" y="130629"/>
          <a:ext cx="5731510" cy="2399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6122735" y="2878493"/>
          <a:ext cx="57073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6612" y="438539"/>
            <a:ext cx="51971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It shows batting performance across multiple seasons, tracking total runs in power play, total balls faced in death overs, and strike rate in power play.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There's significant variation between players, with a few standout performances in runs and balls faced.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 strike rate generally follows a declining trend across the seasons, with some fluctuations.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3894" y="3275045"/>
            <a:ext cx="514116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It depicts bowling performance across seasons for different players, showing runs conceded, balls bowled, wickets taken, and economy rate in death overs.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There's significant variation among players, with some standout performances in wickets taken (e.g., P Kumar, Y </a:t>
            </a:r>
            <a:r>
              <a:rPr lang="en-IN" sz="1400" dirty="0" err="1"/>
              <a:t>Chahal</a:t>
            </a:r>
            <a:r>
              <a:rPr lang="en-IN" sz="1400" dirty="0"/>
              <a:t>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/>
              <a:t>Economy rates remain relatively consistent across players, while runs conceded and balls bowled vary more widely.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53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B0C0-D618-4E6E-BF12-74FFCDCD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0500-C832-4485-ABAC-4D1042CA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RCB management lacks positivity. 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Players are giving everything for the team-ownership lacks positivity. 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Think tank should be changed and key batters like </a:t>
            </a:r>
            <a:r>
              <a:rPr lang="en-GB" sz="1900" dirty="0" err="1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virat</a:t>
            </a: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 ,will jacks and maxwell must be retained.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Bowling should be strengthened</a:t>
            </a:r>
            <a:endParaRPr lang="en-US" sz="1900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900" b="1" dirty="0">
                <a:effectLst/>
                <a:ea typeface="Times New Roman" panose="02020603050405020304" pitchFamily="18" charset="0"/>
              </a:rPr>
              <a:t>Pick Power Hitters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Auction strategies should prioritize batsmen who have a high strike rate and a proven ability to hit sixes. Players like AB de Villiers and Chris Gayle were vital in RCB's past success at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Chinnaswamy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 due to their power hitting.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900" b="1" dirty="0">
                <a:effectLst/>
                <a:ea typeface="Times New Roman" panose="02020603050405020304" pitchFamily="18" charset="0"/>
              </a:rPr>
              <a:t>Balanced Bowling Attack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Identify bowlers who perform well at high-scoring venues. Bowlers who have good control and are adept at containing runs in death overs would be key to containing the opposition at </a:t>
            </a:r>
            <a:r>
              <a:rPr lang="en-US" sz="1900" dirty="0" err="1">
                <a:effectLst/>
                <a:ea typeface="Times New Roman" panose="02020603050405020304" pitchFamily="18" charset="0"/>
              </a:rPr>
              <a:t>Chinnaswamy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b="1" dirty="0">
                <a:effectLst/>
                <a:ea typeface="Times New Roman" panose="02020603050405020304" pitchFamily="18" charset="0"/>
              </a:rPr>
              <a:t>Management Stability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Building a consistent management and leadership structure is crucial for long-term success.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b="1" dirty="0">
                <a:effectLst/>
                <a:ea typeface="Times New Roman" panose="02020603050405020304" pitchFamily="18" charset="0"/>
              </a:rPr>
              <a:t>Player Backing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Creating a culture where players are backed despite a few failures would improve morale and team cohesion.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b="1" dirty="0">
                <a:effectLst/>
                <a:ea typeface="Times New Roman" panose="02020603050405020304" pitchFamily="18" charset="0"/>
              </a:rPr>
              <a:t>Mental Strength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Instilling a winning mentality by embracing pressure and focusing on performing in key moments could help the team break their final hurdles.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b="1" dirty="0">
                <a:effectLst/>
                <a:ea typeface="Times New Roman" panose="02020603050405020304" pitchFamily="18" charset="0"/>
              </a:rPr>
              <a:t>Balanced Team</a:t>
            </a:r>
            <a:r>
              <a:rPr lang="en-US" sz="1900" dirty="0">
                <a:effectLst/>
                <a:ea typeface="Times New Roman" panose="02020603050405020304" pitchFamily="18" charset="0"/>
              </a:rPr>
              <a:t>: Relying on a few stars has not worked for them. RCB needs to focus on building a well-rounded team where both batting and bowling departments are strong.</a:t>
            </a:r>
            <a:r>
              <a:rPr lang="en-GB" sz="19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 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75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6FDE43-1D6E-579E-4491-7824E9A479C8}"/>
              </a:ext>
            </a:extLst>
          </p:cNvPr>
          <p:cNvSpPr txBox="1"/>
          <p:nvPr/>
        </p:nvSpPr>
        <p:spPr>
          <a:xfrm>
            <a:off x="2821172" y="2644170"/>
            <a:ext cx="65496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0521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9139B-27A4-42C2-A09A-14C4F82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Introduction and Objectives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CA728-FF3C-44A1-B8D2-CEAF18F9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Introduction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Welcome to the Royal Challengers Bangalore (RCB) IPL Analysis. This presentation aims to provide a comprehensive overview of RCB’s performance, strategies, and key insights from the 2017 mega player auction. Our goal is to identify top-performing and reliable players who can help RCB win tournaments while optimizing player auction investments.</a:t>
            </a:r>
          </a:p>
          <a:p>
            <a:pPr lvl="1"/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	“From Data to Dominance: RCB’s Winning Formula”</a:t>
            </a:r>
          </a:p>
          <a:p>
            <a:pPr marL="0" indent="0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350">
            <a:extLst>
              <a:ext uri="{FF2B5EF4-FFF2-40B4-BE49-F238E27FC236}">
                <a16:creationId xmlns:a16="http://schemas.microsoft.com/office/drawing/2014/main" id="{F8B0D8DC-1966-8E15-5C8B-7298229087EF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D26B2D-3FEF-B0B0-17C7-E5ACD37ACCA7}"/>
              </a:ext>
            </a:extLst>
          </p:cNvPr>
          <p:cNvGrpSpPr/>
          <p:nvPr/>
        </p:nvGrpSpPr>
        <p:grpSpPr>
          <a:xfrm>
            <a:off x="838200" y="2233142"/>
            <a:ext cx="8400099" cy="3743770"/>
            <a:chOff x="1396157" y="4800600"/>
            <a:chExt cx="18335845" cy="7543800"/>
          </a:xfrm>
        </p:grpSpPr>
        <p:sp>
          <p:nvSpPr>
            <p:cNvPr id="4" name="Rectángulo 1">
              <a:extLst>
                <a:ext uri="{FF2B5EF4-FFF2-40B4-BE49-F238E27FC236}">
                  <a16:creationId xmlns:a16="http://schemas.microsoft.com/office/drawing/2014/main" id="{23E1C657-A16C-7625-E05F-69DBEBB21D96}"/>
                </a:ext>
              </a:extLst>
            </p:cNvPr>
            <p:cNvSpPr/>
            <p:nvPr/>
          </p:nvSpPr>
          <p:spPr>
            <a:xfrm>
              <a:off x="1396157" y="4800600"/>
              <a:ext cx="4405312" cy="7543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800"/>
            </a:p>
          </p:txBody>
        </p:sp>
        <p:sp>
          <p:nvSpPr>
            <p:cNvPr id="5" name="Rectángulo 25">
              <a:extLst>
                <a:ext uri="{FF2B5EF4-FFF2-40B4-BE49-F238E27FC236}">
                  <a16:creationId xmlns:a16="http://schemas.microsoft.com/office/drawing/2014/main" id="{A086B002-1F28-26C3-5D23-BE67177DD60A}"/>
                </a:ext>
              </a:extLst>
            </p:cNvPr>
            <p:cNvSpPr/>
            <p:nvPr/>
          </p:nvSpPr>
          <p:spPr>
            <a:xfrm>
              <a:off x="6039668" y="4800600"/>
              <a:ext cx="4405312" cy="75438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6" name="Rectángulo 26">
              <a:extLst>
                <a:ext uri="{FF2B5EF4-FFF2-40B4-BE49-F238E27FC236}">
                  <a16:creationId xmlns:a16="http://schemas.microsoft.com/office/drawing/2014/main" id="{4E1DEB74-A237-00E5-CD2E-EA272392DF10}"/>
                </a:ext>
              </a:extLst>
            </p:cNvPr>
            <p:cNvSpPr/>
            <p:nvPr/>
          </p:nvSpPr>
          <p:spPr>
            <a:xfrm>
              <a:off x="10683179" y="4800600"/>
              <a:ext cx="4405312" cy="7543800"/>
            </a:xfrm>
            <a:prstGeom prst="rect">
              <a:avLst/>
            </a:prstGeom>
            <a:solidFill>
              <a:srgbClr val="A5CC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" name="Rectángulo 28">
              <a:extLst>
                <a:ext uri="{FF2B5EF4-FFF2-40B4-BE49-F238E27FC236}">
                  <a16:creationId xmlns:a16="http://schemas.microsoft.com/office/drawing/2014/main" id="{F460478C-6F1B-C91E-0169-7A225ED768C1}"/>
                </a:ext>
              </a:extLst>
            </p:cNvPr>
            <p:cNvSpPr/>
            <p:nvPr/>
          </p:nvSpPr>
          <p:spPr>
            <a:xfrm>
              <a:off x="15326690" y="4800600"/>
              <a:ext cx="4405312" cy="75438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/>
            </a:p>
          </p:txBody>
        </p:sp>
        <p:sp>
          <p:nvSpPr>
            <p:cNvPr id="8" name="CuadroTexto 350">
              <a:extLst>
                <a:ext uri="{FF2B5EF4-FFF2-40B4-BE49-F238E27FC236}">
                  <a16:creationId xmlns:a16="http://schemas.microsoft.com/office/drawing/2014/main" id="{BF9B79E7-D704-CE65-213B-F9858FE0B2A6}"/>
                </a:ext>
              </a:extLst>
            </p:cNvPr>
            <p:cNvSpPr txBox="1"/>
            <p:nvPr/>
          </p:nvSpPr>
          <p:spPr>
            <a:xfrm>
              <a:off x="2693054" y="6869873"/>
              <a:ext cx="2305595" cy="11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3276" b="1" kern="1200" spc="-273">
                  <a:solidFill>
                    <a:srgbClr val="555555"/>
                  </a:solidFill>
                  <a:latin typeface="Century Gothic" panose="020B0502020202020204" pitchFamily="34" charset="0"/>
                  <a:ea typeface="+mn-ea"/>
                  <a:cs typeface="Poppins" pitchFamily="2" charset="77"/>
                </a:rPr>
                <a:t>01</a:t>
              </a:r>
              <a:endParaRPr lang="en-US" sz="2000" b="1" spc="-30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9" name="CuadroTexto 350">
              <a:extLst>
                <a:ext uri="{FF2B5EF4-FFF2-40B4-BE49-F238E27FC236}">
                  <a16:creationId xmlns:a16="http://schemas.microsoft.com/office/drawing/2014/main" id="{AD9A7699-96DE-8ACB-DD17-7F6788B3A0A5}"/>
                </a:ext>
              </a:extLst>
            </p:cNvPr>
            <p:cNvSpPr txBox="1"/>
            <p:nvPr/>
          </p:nvSpPr>
          <p:spPr>
            <a:xfrm>
              <a:off x="6639163" y="6869873"/>
              <a:ext cx="2305595" cy="1284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3640" b="1" kern="1200" spc="-273">
                  <a:solidFill>
                    <a:srgbClr val="555555"/>
                  </a:solidFill>
                  <a:latin typeface="Century Gothic" panose="020B0502020202020204" pitchFamily="34" charset="0"/>
                  <a:ea typeface="+mn-ea"/>
                  <a:cs typeface="Poppins" pitchFamily="2" charset="77"/>
                </a:rPr>
                <a:t>02</a:t>
              </a:r>
              <a:endParaRPr lang="en-US" sz="4000" b="1" spc="-30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10" name="CuadroTexto 350">
              <a:extLst>
                <a:ext uri="{FF2B5EF4-FFF2-40B4-BE49-F238E27FC236}">
                  <a16:creationId xmlns:a16="http://schemas.microsoft.com/office/drawing/2014/main" id="{369CF591-6CD1-7823-37E3-F6B3479E0FF1}"/>
                </a:ext>
              </a:extLst>
            </p:cNvPr>
            <p:cNvSpPr txBox="1"/>
            <p:nvPr/>
          </p:nvSpPr>
          <p:spPr>
            <a:xfrm>
              <a:off x="11231819" y="6869873"/>
              <a:ext cx="2305595" cy="11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3276" b="1" kern="1200" spc="-273">
                  <a:solidFill>
                    <a:srgbClr val="555555"/>
                  </a:solidFill>
                  <a:latin typeface="Century Gothic" panose="020B0502020202020204" pitchFamily="34" charset="0"/>
                  <a:ea typeface="+mn-ea"/>
                  <a:cs typeface="Poppins" pitchFamily="2" charset="77"/>
                </a:rPr>
                <a:t>03</a:t>
              </a:r>
              <a:endParaRPr lang="en-US" sz="3600" b="1" spc="-30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11" name="CuadroTexto 350">
              <a:extLst>
                <a:ext uri="{FF2B5EF4-FFF2-40B4-BE49-F238E27FC236}">
                  <a16:creationId xmlns:a16="http://schemas.microsoft.com/office/drawing/2014/main" id="{6FD2736E-77BD-25A3-6FED-90844B45B844}"/>
                </a:ext>
              </a:extLst>
            </p:cNvPr>
            <p:cNvSpPr txBox="1"/>
            <p:nvPr/>
          </p:nvSpPr>
          <p:spPr>
            <a:xfrm>
              <a:off x="15875331" y="6869873"/>
              <a:ext cx="2305595" cy="1172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US" sz="3276" b="1" kern="1200" spc="-273">
                  <a:solidFill>
                    <a:srgbClr val="555555"/>
                  </a:solidFill>
                  <a:latin typeface="Century Gothic" panose="020B0502020202020204" pitchFamily="34" charset="0"/>
                  <a:ea typeface="+mn-ea"/>
                  <a:cs typeface="Poppins" pitchFamily="2" charset="77"/>
                </a:rPr>
                <a:t>04</a:t>
              </a:r>
              <a:endParaRPr lang="en-US" sz="3600" b="1" spc="-300">
                <a:solidFill>
                  <a:schemeClr val="bg1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12" name="CuadroTexto 395">
              <a:extLst>
                <a:ext uri="{FF2B5EF4-FFF2-40B4-BE49-F238E27FC236}">
                  <a16:creationId xmlns:a16="http://schemas.microsoft.com/office/drawing/2014/main" id="{D7D7B3F8-4F50-3979-D3F6-733106CECDCC}"/>
                </a:ext>
              </a:extLst>
            </p:cNvPr>
            <p:cNvSpPr txBox="1"/>
            <p:nvPr/>
          </p:nvSpPr>
          <p:spPr>
            <a:xfrm>
              <a:off x="2121574" y="8559098"/>
              <a:ext cx="3100333" cy="1314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GB" b="1" kern="1200">
                  <a:solidFill>
                    <a:srgbClr val="555555"/>
                  </a:solidFill>
                  <a:latin typeface="Calibri"/>
                  <a:ea typeface="Lato"/>
                  <a:cs typeface="Lato"/>
                  <a:sym typeface="Lato"/>
                </a:rPr>
                <a:t>Problem Statement</a:t>
              </a:r>
              <a:endParaRPr lang="en-GB" b="1" i="0" u="none" strike="noStrike" cap="none">
                <a:solidFill>
                  <a:schemeClr val="bg1"/>
                </a:solidFill>
                <a:latin typeface="Calibri"/>
                <a:ea typeface="Lato"/>
                <a:cs typeface="Lato"/>
              </a:endParaRPr>
            </a:p>
          </p:txBody>
        </p:sp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id="{1B6F4FB7-C971-71CE-2087-6F6F54C77D1C}"/>
                </a:ext>
              </a:extLst>
            </p:cNvPr>
            <p:cNvSpPr/>
            <p:nvPr/>
          </p:nvSpPr>
          <p:spPr>
            <a:xfrm>
              <a:off x="1985622" y="9115748"/>
              <a:ext cx="3372239" cy="4188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90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endParaRPr>
            </a:p>
          </p:txBody>
        </p:sp>
        <p:sp>
          <p:nvSpPr>
            <p:cNvPr id="14" name="CuadroTexto 395">
              <a:extLst>
                <a:ext uri="{FF2B5EF4-FFF2-40B4-BE49-F238E27FC236}">
                  <a16:creationId xmlns:a16="http://schemas.microsoft.com/office/drawing/2014/main" id="{3CD0F28C-951D-2679-887F-367C5A74916D}"/>
                </a:ext>
              </a:extLst>
            </p:cNvPr>
            <p:cNvSpPr txBox="1"/>
            <p:nvPr/>
          </p:nvSpPr>
          <p:spPr>
            <a:xfrm>
              <a:off x="6689964" y="8530972"/>
              <a:ext cx="3100333" cy="1314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GB" b="1" kern="1200">
                  <a:solidFill>
                    <a:srgbClr val="555555"/>
                  </a:solidFill>
                  <a:latin typeface="Calibri"/>
                  <a:ea typeface="Lato"/>
                  <a:cs typeface="Lato"/>
                  <a:sym typeface="Lato"/>
                </a:rPr>
                <a:t>Data Description</a:t>
              </a:r>
              <a:endParaRPr lang="en-GB" b="1" i="0" u="none" strike="noStrike" cap="none">
                <a:solidFill>
                  <a:schemeClr val="bg1"/>
                </a:solidFill>
                <a:latin typeface="Calibri"/>
                <a:ea typeface="Lato"/>
                <a:cs typeface="Lato"/>
              </a:endParaRPr>
            </a:p>
          </p:txBody>
        </p:sp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D67174FA-554D-DF15-3000-02735512B0D0}"/>
                </a:ext>
              </a:extLst>
            </p:cNvPr>
            <p:cNvSpPr txBox="1"/>
            <p:nvPr/>
          </p:nvSpPr>
          <p:spPr>
            <a:xfrm>
              <a:off x="10600160" y="8428228"/>
              <a:ext cx="4049556" cy="20710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03505" defTabSz="832104">
                <a:lnSpc>
                  <a:spcPct val="115000"/>
                </a:lnSpc>
                <a:spcAft>
                  <a:spcPts val="600"/>
                </a:spcAft>
                <a:buClr>
                  <a:srgbClr val="000000"/>
                </a:buClr>
                <a:buSzPts val="1800"/>
              </a:pPr>
              <a:r>
                <a:rPr lang="en-US" b="1" kern="1200">
                  <a:solidFill>
                    <a:srgbClr val="555555"/>
                  </a:solidFill>
                  <a:latin typeface="Calibri"/>
                  <a:ea typeface="Lato"/>
                  <a:cs typeface="Lato"/>
                  <a:sym typeface="Lato"/>
                </a:rPr>
                <a:t>Objective Key Metrics and Visualizations</a:t>
              </a:r>
              <a:endParaRPr lang="en-US" b="1" i="0" u="none" strike="noStrike" cap="none">
                <a:solidFill>
                  <a:schemeClr val="bg1"/>
                </a:solidFill>
                <a:latin typeface="Calibri"/>
                <a:ea typeface="Lato"/>
                <a:cs typeface="Lato"/>
              </a:endParaRPr>
            </a:p>
          </p:txBody>
        </p:sp>
        <p:sp>
          <p:nvSpPr>
            <p:cNvPr id="18" name="CuadroTexto 395">
              <a:extLst>
                <a:ext uri="{FF2B5EF4-FFF2-40B4-BE49-F238E27FC236}">
                  <a16:creationId xmlns:a16="http://schemas.microsoft.com/office/drawing/2014/main" id="{413AA356-1C8F-B1F5-038C-D37B3C26411A}"/>
                </a:ext>
              </a:extLst>
            </p:cNvPr>
            <p:cNvSpPr txBox="1"/>
            <p:nvPr/>
          </p:nvSpPr>
          <p:spPr>
            <a:xfrm>
              <a:off x="15954698" y="8530972"/>
              <a:ext cx="3100333" cy="24435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832104">
                <a:spcAft>
                  <a:spcPts val="600"/>
                </a:spcAft>
              </a:pPr>
              <a:r>
                <a:rPr lang="en-GB" b="1" kern="1200">
                  <a:solidFill>
                    <a:srgbClr val="555555"/>
                  </a:solidFill>
                  <a:latin typeface="Calibri"/>
                  <a:ea typeface="Lato"/>
                  <a:cs typeface="Lato"/>
                  <a:sym typeface="Lato"/>
                </a:rPr>
                <a:t>Insights from Subjective Question</a:t>
              </a:r>
              <a:endParaRPr lang="en-GB" b="1" i="0" u="none" strike="noStrike" cap="none">
                <a:solidFill>
                  <a:schemeClr val="bg1"/>
                </a:solidFill>
                <a:latin typeface="Calibri"/>
                <a:ea typeface="Lato"/>
                <a:cs typeface="Lato"/>
              </a:endParaRPr>
            </a:p>
          </p:txBody>
        </p:sp>
      </p:grpSp>
      <p:pic>
        <p:nvPicPr>
          <p:cNvPr id="15" name="Picture 14" descr="A person holding a pen&#10;&#10;Description automatically generated">
            <a:extLst>
              <a:ext uri="{FF2B5EF4-FFF2-40B4-BE49-F238E27FC236}">
                <a16:creationId xmlns:a16="http://schemas.microsoft.com/office/drawing/2014/main" id="{9F390323-2B83-5B5B-A7A9-DF848E47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432" y="0"/>
            <a:ext cx="5581649" cy="20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C4CC-5CF7-420F-AD26-DF1036CE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4739-3F40-4B08-82C5-6895DC4B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the total number of run scored in 1st season by RCB (bonus : also include the extra runs using the extra runs table)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many players were more than age of 25 during season 2 ?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many matches did RCB win in season 1 ? 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 top 10 players according to their strike rate in last 4 seasons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the average runs scored by each batsman considering all the seasons?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are the average wickets taken by each bowler considering all the seasons?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Font typeface="+mj-lt"/>
              <a:buAutoNum type="arabicPeriod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 all the players who have average runs scored greater than overall average and who have taken wickets greater than overall average</a:t>
            </a:r>
            <a:endParaRPr lang="en-US" sz="180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A64D-0EC2-4C5F-AEC3-5DFA2C9C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2C5A-C77F-4A6C-869E-D6B2C20F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Includes with more than 9 seasons</a:t>
            </a:r>
          </a:p>
          <a:p>
            <a:r>
              <a:rPr lang="en-US" dirty="0"/>
              <a:t>There are 13  Teams were participated in the IPL along with RCB</a:t>
            </a:r>
          </a:p>
          <a:p>
            <a:r>
              <a:rPr lang="en-US" dirty="0"/>
              <a:t>There 168 matches were won by RCB in past seasons</a:t>
            </a:r>
          </a:p>
          <a:p>
            <a:r>
              <a:rPr lang="en-US" dirty="0"/>
              <a:t>There are more than 460 players involved in the analysis were played in the IPL in those seasons</a:t>
            </a:r>
          </a:p>
          <a:p>
            <a:r>
              <a:rPr lang="en-US" dirty="0"/>
              <a:t>More than 10 Venue had placed in most of the IPL held </a:t>
            </a:r>
          </a:p>
          <a:p>
            <a:r>
              <a:rPr lang="en-US" dirty="0"/>
              <a:t>Most powerful player were placed in RCB who were best enough in skills with both batting and bowling</a:t>
            </a:r>
          </a:p>
        </p:txBody>
      </p:sp>
    </p:spTree>
    <p:extLst>
      <p:ext uri="{BB962C8B-B14F-4D97-AF65-F5344CB8AC3E}">
        <p14:creationId xmlns:p14="http://schemas.microsoft.com/office/powerpoint/2010/main" val="224509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7415-7E17-426F-80D7-B4292988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Analysis Techniques</a:t>
            </a:r>
            <a:b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E0E00-C874-4FE1-BC68-34A22FAC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111111"/>
                </a:solidFill>
                <a:effectLst/>
              </a:rPr>
              <a:t> Descriptive Analysis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Basic features of the data were summarized to provide an overview of player performance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Regression Analysis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Relationships between variables were explored to predict player performance based on historical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Cluster Analysis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Players were segmented into categories such as core players, emerging talents, and specialists based on their performance metrics.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883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20E7-F094-4E93-A45A-07F7AEE8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 Visualization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E89D-2770-4564-8149-AB7D2708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1" i="0" dirty="0">
              <a:solidFill>
                <a:srgbClr val="11111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Charts and Graphs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Excel was used to create various charts and graphs, including bar charts, line graphs, and scatter plots, to visually represent player performance and auction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Pivot Tables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Pivot tables were utilized to summarize and analyze large datasets, making it easier to identify trends and patterns.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111"/>
                </a:solidFill>
                <a:effectLst/>
              </a:rPr>
              <a:t>Conditional Formatting</a:t>
            </a:r>
            <a:r>
              <a:rPr lang="en-US" sz="2400" b="0" i="0" dirty="0">
                <a:solidFill>
                  <a:srgbClr val="111111"/>
                </a:solidFill>
                <a:effectLst/>
              </a:rPr>
              <a:t>: Applied to highlight key performance indicators and outliers, making the data more interpretable at a glance.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71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0A51-A1F9-451D-9339-E1916F7A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Objectives with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555D7-0E7D-4D7B-84C9-463B075D5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3"/>
            <a:ext cx="10515600" cy="5181600"/>
          </a:xfrm>
        </p:spPr>
        <p:txBody>
          <a:bodyPr/>
          <a:lstStyle/>
          <a:p>
            <a:pPr marL="0" marR="0" lvl="0" indent="0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50"/>
              <a:buNone/>
            </a:pPr>
            <a:r>
              <a:rPr lang="en-GB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How many players were more than age of 25 during season 2 ?</a:t>
            </a:r>
            <a:endParaRPr lang="en-US" sz="1800" u="none" strike="noStrike" dirty="0">
              <a:solidFill>
                <a:srgbClr val="0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How many matches did RCB win in season 1?</a:t>
            </a:r>
            <a:endParaRPr lang="en-US" sz="1800" u="none" strike="noStrike" dirty="0">
              <a:solidFill>
                <a:srgbClr val="0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1800" u="none" strike="noStrike" dirty="0">
                <a:solidFill>
                  <a:srgbClr val="000000"/>
                </a:solidFill>
                <a:effectLst/>
                <a:ea typeface="Arial" panose="020B0604020202020204" pitchFamily="34" charset="0"/>
                <a:cs typeface="Arial" panose="020B0604020202020204" pitchFamily="34" charset="0"/>
              </a:rPr>
              <a:t>Are there players whose performance is more suited to specific venues or conditions? (how would you present this using charts?) </a:t>
            </a:r>
            <a:endParaRPr lang="en-US" sz="1800" u="none" strike="noStrike" dirty="0">
              <a:solidFill>
                <a:srgbClr val="000000"/>
              </a:solidFill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B4837-C6B1-439A-8E5B-798DCE379C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0005" y="1871535"/>
            <a:ext cx="128587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05E667-A9C8-489B-91C0-DA8459F4B7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6797" y="2740706"/>
            <a:ext cx="1123950" cy="428625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2226AF-8DD2-4FA4-AC47-3D5C32C95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732821"/>
              </p:ext>
            </p:extLst>
          </p:nvPr>
        </p:nvGraphicFramePr>
        <p:xfrm>
          <a:off x="2993571" y="4114800"/>
          <a:ext cx="4572000" cy="229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643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85C6-5114-4209-8F2B-A8276033B3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r>
              <a:rPr lang="en-GB" sz="2800" dirty="0">
                <a:effectLst/>
                <a:ea typeface="Arial" panose="020B0604020202020204" pitchFamily="34" charset="0"/>
              </a:rPr>
              <a:t>Which of the given players have consistently performed well in past seasons? </a:t>
            </a:r>
          </a:p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E665C29-0C80-D2A7-FDAF-BA6AA0527A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375435"/>
              </p:ext>
            </p:extLst>
          </p:nvPr>
        </p:nvGraphicFramePr>
        <p:xfrm>
          <a:off x="2137228" y="2757805"/>
          <a:ext cx="6446520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550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1198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Century Gothic</vt:lpstr>
      <vt:lpstr>Roboto</vt:lpstr>
      <vt:lpstr>Symbol</vt:lpstr>
      <vt:lpstr>Times New Roman</vt:lpstr>
      <vt:lpstr>Wingdings</vt:lpstr>
      <vt:lpstr>Office Theme</vt:lpstr>
      <vt:lpstr>    RCB IPL ANALYSIS</vt:lpstr>
      <vt:lpstr>Introduction and Objectives </vt:lpstr>
      <vt:lpstr>PowerPoint Presentation</vt:lpstr>
      <vt:lpstr>Objective</vt:lpstr>
      <vt:lpstr>Data Overview</vt:lpstr>
      <vt:lpstr>Data Analysis Techniques </vt:lpstr>
      <vt:lpstr>Data Visualization </vt:lpstr>
      <vt:lpstr>Objectives with analysis</vt:lpstr>
      <vt:lpstr>PowerPoint Presentation</vt:lpstr>
      <vt:lpstr>   Strategic Recommendations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RCB IPL ANALYSIS</dc:title>
  <dc:creator>Dell</dc:creator>
  <cp:lastModifiedBy>Dell</cp:lastModifiedBy>
  <cp:revision>20</cp:revision>
  <dcterms:created xsi:type="dcterms:W3CDTF">2024-09-20T17:34:16Z</dcterms:created>
  <dcterms:modified xsi:type="dcterms:W3CDTF">2025-04-16T01:32:53Z</dcterms:modified>
</cp:coreProperties>
</file>