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3"/>
  </p:notesMasterIdLst>
  <p:sldIdLst>
    <p:sldId id="269" r:id="rId2"/>
    <p:sldId id="271" r:id="rId3"/>
    <p:sldId id="272" r:id="rId4"/>
    <p:sldId id="280" r:id="rId5"/>
    <p:sldId id="273" r:id="rId6"/>
    <p:sldId id="274" r:id="rId7"/>
    <p:sldId id="275" r:id="rId8"/>
    <p:sldId id="276" r:id="rId9"/>
    <p:sldId id="277" r:id="rId10"/>
    <p:sldId id="279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392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lIns="91440" tIns="45720" rIns="91440" bIns="45720"/>
          <a:lstStyle>
            <a:lvl1pPr lvl="0" algn="l" rtl="0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lIns="91440" tIns="45720" rIns="91440" bIns="45720"/>
          <a:lstStyle>
            <a:lvl1pPr lvl="0" algn="r" rtl="0">
              <a:defRPr sz="1200"/>
            </a:lvl1pPr>
          </a:lstStyle>
          <a:p>
            <a:endParaRPr/>
          </a:p>
        </p:txBody>
      </p:sp>
      <p:sp>
        <p:nvSpPr>
          <p:cNvPr id="4" name="Slide Image Placeholder 3"/>
          <p:cNvSpPr txBox="1"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lIns="91440" tIns="45720" rIns="91440" bIns="45720" anchor="ctr"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40" tIns="45720" rIns="91440" bIns="45720"/>
          <a:lstStyle>
            <a:lvl1pPr lvl="0"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lIns="91440" tIns="45720" rIns="91440" bIns="45720" anchor="b"/>
          <a:lstStyle>
            <a:lvl1pPr lvl="0" algn="l" rtl="0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lIns="91440" tIns="45720" rIns="91440" bIns="45720" anchor="b"/>
          <a:lstStyle>
            <a:lvl1pPr lvl="0" algn="r" rtl="0">
              <a:defRPr sz="1200"/>
            </a:lvl1pPr>
          </a:lstStyle>
          <a:p>
            <a:fld id="{8B38DBA3-52F9-4AF4-A6A4-FA4D7DB2F99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lvl="0" algn="l" rtl="0">
      <a:defRPr sz="1200">
        <a:solidFill>
          <a:schemeClr val="tx1"/>
        </a:solidFill>
        <a:latin typeface="Calibri"/>
      </a:defRPr>
    </a:lvl1pPr>
    <a:lvl2pPr marL="457200" lvl="0" algn="l" rtl="0">
      <a:defRPr sz="1200">
        <a:solidFill>
          <a:schemeClr val="tx1"/>
        </a:solidFill>
        <a:latin typeface="Calibri"/>
      </a:defRPr>
    </a:lvl2pPr>
    <a:lvl3pPr marL="914400" lvl="0" algn="l" rtl="0">
      <a:defRPr sz="1200">
        <a:solidFill>
          <a:schemeClr val="tx1"/>
        </a:solidFill>
        <a:latin typeface="Calibri"/>
      </a:defRPr>
    </a:lvl3pPr>
    <a:lvl4pPr marL="1371600" lvl="0" algn="l" rtl="0">
      <a:defRPr sz="1200">
        <a:solidFill>
          <a:schemeClr val="tx1"/>
        </a:solidFill>
        <a:latin typeface="Calibri"/>
      </a:defRPr>
    </a:lvl4pPr>
    <a:lvl5pPr marL="1828800" lvl="0" algn="l" rtl="0">
      <a:defRPr sz="1200">
        <a:solidFill>
          <a:schemeClr val="tx1"/>
        </a:solidFill>
        <a:latin typeface="Calibri"/>
      </a:defRPr>
    </a:lvl5pPr>
    <a:lvl6pPr marL="2286000" lvl="0" algn="l" rtl="0">
      <a:defRPr sz="1200">
        <a:solidFill>
          <a:schemeClr val="tx1"/>
        </a:solidFill>
        <a:latin typeface="Calibri"/>
      </a:defRPr>
    </a:lvl6pPr>
    <a:lvl7pPr marL="2743200" lvl="0" algn="l" rtl="0">
      <a:defRPr sz="1200">
        <a:solidFill>
          <a:schemeClr val="tx1"/>
        </a:solidFill>
        <a:latin typeface="Calibri"/>
      </a:defRPr>
    </a:lvl7pPr>
    <a:lvl8pPr marL="3200400" lvl="0" algn="l" rtl="0">
      <a:defRPr sz="1200">
        <a:solidFill>
          <a:schemeClr val="tx1"/>
        </a:solidFill>
        <a:latin typeface="Calibri"/>
      </a:defRPr>
    </a:lvl8pPr>
    <a:lvl9pPr marL="3657600" lvl="0" algn="l" rtl="0">
      <a:defRPr sz="1200">
        <a:solidFill>
          <a:schemeClr val="tx1"/>
        </a:solidFill>
        <a:latin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 txBox="1"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B38DBA3-52F9-4AF4-A6A4-FA4D7DB2F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DBA3-52F9-4AF4-A6A4-FA4D7DB2F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DBA3-52F9-4AF4-A6A4-FA4D7DB2F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B38DBA3-52F9-4AF4-A6A4-FA4D7DB2F9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B38DBA3-52F9-4AF4-A6A4-FA4D7DB2F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DBA3-52F9-4AF4-A6A4-FA4D7DB2F9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DBA3-52F9-4AF4-A6A4-FA4D7DB2F9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38DBA3-52F9-4AF4-A6A4-FA4D7DB2F9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DBA3-52F9-4AF4-A6A4-FA4D7DB2F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B38DBA3-52F9-4AF4-A6A4-FA4D7DB2F9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38DBA3-52F9-4AF4-A6A4-FA4D7DB2F9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B38DBA3-52F9-4AF4-A6A4-FA4D7DB2F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457200" y="1524000"/>
            <a:ext cx="8382000" cy="1905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lvl="0">
              <a:defRPr/>
            </a:lvl1pPr>
          </a:lstStyle>
          <a:p>
            <a:pPr lvl="0" algn="ctr" rtl="0">
              <a:lnSpc>
                <a:spcPct val="150000"/>
              </a:lnSpc>
            </a:pPr>
            <a:r>
              <a:rPr lang="en-US" sz="3600" b="1" dirty="0">
                <a:latin typeface="Cambria"/>
              </a:rPr>
              <a:t>RMD </a:t>
            </a:r>
            <a:r>
              <a:rPr lang="en-US" sz="3600" b="1" dirty="0" err="1">
                <a:latin typeface="Cambria"/>
              </a:rPr>
              <a:t>Sinhgad</a:t>
            </a:r>
            <a:r>
              <a:rPr lang="en-US" sz="3600" b="1" dirty="0">
                <a:latin typeface="Cambria"/>
              </a:rPr>
              <a:t>  School of Engineering</a:t>
            </a:r>
            <a:r>
              <a:t/>
            </a:r>
            <a:br/>
            <a:r>
              <a:rPr lang="en-US" sz="2700" b="1" dirty="0">
                <a:latin typeface="Cambria"/>
              </a:rPr>
              <a:t>Department of Computer &amp; IT Engineering</a:t>
            </a:r>
            <a:r>
              <a:t/>
            </a:r>
            <a:br/>
            <a:r>
              <a:rPr lang="en-US" sz="3100" dirty="0">
                <a:latin typeface="Cambria"/>
              </a:rPr>
              <a:t> </a:t>
            </a:r>
            <a:r>
              <a:rPr lang="en-US" sz="3600" dirty="0">
                <a:latin typeface="Cambria"/>
              </a:rPr>
              <a:t>“Detection of Parkinson Disease”</a:t>
            </a:r>
            <a:endParaRPr lang="en-US" dirty="0">
              <a:latin typeface="Cambria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2000232" y="4572008"/>
            <a:ext cx="6400800" cy="1524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lvl="0">
              <a:defRPr/>
            </a:lvl1pPr>
          </a:lstStyle>
          <a:p>
            <a:pPr lvl="0" algn="r" rtl="0"/>
            <a:r>
              <a:rPr lang="en-US" sz="2400" dirty="0">
                <a:solidFill>
                  <a:schemeClr val="tx1"/>
                </a:solidFill>
                <a:latin typeface="Cambria"/>
              </a:rPr>
              <a:t>Presented </a:t>
            </a:r>
            <a:r>
              <a:rPr lang="en-US" sz="2400" dirty="0" smtClean="0">
                <a:solidFill>
                  <a:schemeClr val="tx1"/>
                </a:solidFill>
                <a:latin typeface="Cambria"/>
              </a:rPr>
              <a:t>By: </a:t>
            </a:r>
            <a:r>
              <a:rPr lang="en-US" sz="2400" b="0" dirty="0" err="1">
                <a:solidFill>
                  <a:schemeClr val="tx1"/>
                </a:solidFill>
                <a:latin typeface="Cambria"/>
              </a:rPr>
              <a:t>Rohit</a:t>
            </a:r>
            <a:r>
              <a:rPr lang="en-US" sz="2400" b="0" dirty="0">
                <a:solidFill>
                  <a:schemeClr val="tx1"/>
                </a:solidFill>
                <a:latin typeface="Cambria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Cambria"/>
              </a:rPr>
              <a:t>Thomare</a:t>
            </a:r>
            <a:r>
              <a:rPr lang="en-US" sz="2400" b="0" dirty="0">
                <a:solidFill>
                  <a:schemeClr val="tx1"/>
                </a:solidFill>
                <a:latin typeface="Cambria"/>
              </a:rPr>
              <a:t> </a:t>
            </a:r>
          </a:p>
          <a:p>
            <a:pPr lvl="0" algn="r" rtl="0"/>
            <a:r>
              <a:rPr lang="en-US" sz="2400" dirty="0">
                <a:solidFill>
                  <a:schemeClr val="tx1"/>
                </a:solidFill>
                <a:latin typeface="Cambria"/>
              </a:rPr>
              <a:t>		 </a:t>
            </a:r>
            <a:r>
              <a:rPr lang="en-US" sz="2400" b="0" dirty="0" err="1">
                <a:solidFill>
                  <a:schemeClr val="tx1"/>
                </a:solidFill>
                <a:latin typeface="Cambria"/>
              </a:rPr>
              <a:t>Prem</a:t>
            </a:r>
            <a:r>
              <a:rPr lang="en-US" sz="2400" b="0" dirty="0">
                <a:solidFill>
                  <a:schemeClr val="tx1"/>
                </a:solidFill>
                <a:latin typeface="Cambria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Cambria"/>
              </a:rPr>
              <a:t>Khandelwal</a:t>
            </a:r>
            <a:endParaRPr lang="en-US" sz="2400" b="0" dirty="0">
              <a:solidFill>
                <a:schemeClr val="tx1"/>
              </a:solidFill>
              <a:latin typeface="Cambria"/>
            </a:endParaRPr>
          </a:p>
          <a:p>
            <a:pPr lvl="0" algn="r" rtl="0"/>
            <a:r>
              <a:rPr lang="en-US" sz="2400" dirty="0">
                <a:solidFill>
                  <a:schemeClr val="tx1"/>
                </a:solidFill>
                <a:latin typeface="Cambria"/>
              </a:rPr>
              <a:t>		 </a:t>
            </a:r>
            <a:r>
              <a:rPr lang="en-US" sz="2400" b="0" dirty="0" err="1">
                <a:solidFill>
                  <a:schemeClr val="tx1"/>
                </a:solidFill>
                <a:latin typeface="Cambria"/>
              </a:rPr>
              <a:t>Harshal</a:t>
            </a:r>
            <a:r>
              <a:rPr lang="en-US" sz="2400" b="0" dirty="0">
                <a:solidFill>
                  <a:schemeClr val="tx1"/>
                </a:solidFill>
                <a:latin typeface="Cambria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Cambria"/>
              </a:rPr>
              <a:t>Nahire</a:t>
            </a:r>
            <a:endParaRPr lang="en-US" sz="2400" b="0" dirty="0">
              <a:solidFill>
                <a:schemeClr val="tx1"/>
              </a:solidFill>
              <a:latin typeface="Cambria"/>
            </a:endParaRPr>
          </a:p>
          <a:p>
            <a:pPr lvl="0" algn="r" rtl="0"/>
            <a:r>
              <a:rPr lang="en-US" sz="2400" dirty="0">
                <a:solidFill>
                  <a:schemeClr val="tx1"/>
                </a:solidFill>
                <a:latin typeface="Cambria"/>
              </a:rPr>
              <a:t>		 </a:t>
            </a:r>
            <a:r>
              <a:rPr lang="en-US" sz="2400" b="0" dirty="0" err="1">
                <a:solidFill>
                  <a:schemeClr val="tx1"/>
                </a:solidFill>
                <a:latin typeface="Cambria"/>
              </a:rPr>
              <a:t>Ajinkya</a:t>
            </a:r>
            <a:r>
              <a:rPr lang="en-US" sz="2400" b="0" dirty="0">
                <a:solidFill>
                  <a:schemeClr val="tx1"/>
                </a:solidFill>
                <a:latin typeface="Cambria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Cambria"/>
              </a:rPr>
              <a:t>Kotwal</a:t>
            </a:r>
            <a:endParaRPr lang="en-US" sz="2400" b="0" dirty="0">
              <a:solidFill>
                <a:schemeClr val="tx1"/>
              </a:solidFill>
              <a:latin typeface="Cambria"/>
            </a:endParaRPr>
          </a:p>
          <a:p>
            <a:pPr lvl="0" algn="r" rtl="0"/>
            <a:r>
              <a:rPr lang="en-US" sz="2400" dirty="0" smtClean="0">
                <a:solidFill>
                  <a:schemeClr val="tx1"/>
                </a:solidFill>
                <a:latin typeface="Cambria"/>
              </a:rPr>
              <a:t>Guided By</a:t>
            </a:r>
            <a:r>
              <a:rPr lang="en-US" sz="2400" dirty="0">
                <a:solidFill>
                  <a:schemeClr val="tx1"/>
                </a:solidFill>
                <a:latin typeface="Cambria"/>
              </a:rPr>
              <a:t>:  </a:t>
            </a:r>
            <a:r>
              <a:rPr lang="en-US" sz="2400" b="0" dirty="0">
                <a:solidFill>
                  <a:schemeClr val="tx1"/>
                </a:solidFill>
                <a:latin typeface="Cambria"/>
              </a:rPr>
              <a:t>Mrs. </a:t>
            </a:r>
            <a:r>
              <a:rPr lang="en-US" sz="2400" b="0" dirty="0" err="1">
                <a:solidFill>
                  <a:schemeClr val="tx1"/>
                </a:solidFill>
                <a:latin typeface="Cambria"/>
              </a:rPr>
              <a:t>Shrutika</a:t>
            </a:r>
            <a:r>
              <a:rPr lang="en-US" sz="2400" b="0" dirty="0">
                <a:solidFill>
                  <a:schemeClr val="tx1"/>
                </a:solidFill>
                <a:latin typeface="Cambria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Cambria"/>
              </a:rPr>
              <a:t>Nalawade</a:t>
            </a:r>
            <a:r>
              <a:rPr lang="en-US" sz="2400" dirty="0">
                <a:solidFill>
                  <a:schemeClr val="tx1"/>
                </a:solidFill>
                <a:latin typeface="Cambria"/>
              </a:rPr>
              <a:t>  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10000" y="304800"/>
            <a:ext cx="15240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E5C36D0-6578-4BD2-825E-AF770ED003E5}"/>
              </a:ext>
            </a:extLst>
          </p:cNvPr>
          <p:cNvSpPr txBox="1"/>
          <p:nvPr/>
        </p:nvSpPr>
        <p:spPr>
          <a:xfrm>
            <a:off x="2971800" y="838200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Cambria" pitchFamily="18" charset="0"/>
                <a:ea typeface="Cambria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A9F3C3B-5239-432A-98A3-292D43C8E092}"/>
              </a:ext>
            </a:extLst>
          </p:cNvPr>
          <p:cNvSpPr txBox="1"/>
          <p:nvPr/>
        </p:nvSpPr>
        <p:spPr>
          <a:xfrm>
            <a:off x="1066800" y="2362200"/>
            <a:ext cx="6781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libri" pitchFamily="34" charset="0"/>
                <a:cs typeface="Calibri" pitchFamily="34" charset="0"/>
              </a:rPr>
              <a:t>In this mini project we </a:t>
            </a:r>
            <a:r>
              <a:rPr lang="en-IN" sz="2800" dirty="0" smtClean="0">
                <a:latin typeface="Calibri" pitchFamily="34" charset="0"/>
                <a:cs typeface="Calibri" pitchFamily="34" charset="0"/>
              </a:rPr>
              <a:t>will be able </a:t>
            </a:r>
            <a:r>
              <a:rPr lang="en-IN" sz="2800" dirty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Calibri" pitchFamily="34" charset="0"/>
                <a:cs typeface="Calibri" pitchFamily="34" charset="0"/>
              </a:rPr>
              <a:t> 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Calibri" pitchFamily="34" charset="0"/>
                <a:cs typeface="Calibri" pitchFamily="34" charset="0"/>
              </a:rPr>
              <a:t>detect 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Calibri" pitchFamily="34" charset="0"/>
                <a:cs typeface="Calibri" pitchFamily="34" charset="0"/>
              </a:rPr>
              <a:t>Parkinson’s </a:t>
            </a:r>
            <a:r>
              <a:rPr lang="en-US" sz="2800" b="0" i="0" dirty="0" smtClean="0">
                <a:solidFill>
                  <a:srgbClr val="444444"/>
                </a:solidFill>
                <a:effectLst/>
                <a:latin typeface="Calibri" pitchFamily="34" charset="0"/>
                <a:cs typeface="Calibri" pitchFamily="34" charset="0"/>
              </a:rPr>
              <a:t>Disease in its early stages thus preventing any further consequences</a:t>
            </a:r>
            <a:endParaRPr lang="en-US" sz="2800" b="0" i="0" dirty="0">
              <a:solidFill>
                <a:srgbClr val="444444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r>
              <a:rPr lang="en-IN" sz="2800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67280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A651A11-382F-4BC1-882F-8241E2B2BA6D}"/>
              </a:ext>
            </a:extLst>
          </p:cNvPr>
          <p:cNvSpPr txBox="1"/>
          <p:nvPr/>
        </p:nvSpPr>
        <p:spPr>
          <a:xfrm>
            <a:off x="2362200" y="2514600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/>
              <a:t>Thank You</a:t>
            </a:r>
            <a:endParaRPr lang="en-IN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lvl="0">
              <a:defRPr/>
            </a:lvl1pPr>
          </a:lstStyle>
          <a:p>
            <a:pPr marL="457200" lvl="0" indent="-457200" rtl="0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1. Introduction</a:t>
            </a:r>
          </a:p>
          <a:p>
            <a:pPr lvl="2"/>
            <a:r>
              <a:rPr lang="en-US" sz="2800" dirty="0" smtClean="0">
                <a:latin typeface="Calibri" pitchFamily="34" charset="0"/>
                <a:cs typeface="Calibri" pitchFamily="34" charset="0"/>
              </a:rPr>
              <a:t>  What is Parkinson’s Disease?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800" dirty="0" smtClean="0">
                <a:latin typeface="Calibri" pitchFamily="34" charset="0"/>
                <a:cs typeface="Calibri" pitchFamily="34" charset="0"/>
              </a:rPr>
              <a:t>  About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XGBoost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lvl="0">
              <a:buNone/>
            </a:pPr>
            <a:r>
              <a:rPr lang="en-IN" sz="2800" dirty="0" smtClean="0">
                <a:latin typeface="Calibri" pitchFamily="34" charset="0"/>
                <a:cs typeface="Calibri" pitchFamily="34" charset="0"/>
              </a:rPr>
              <a:t>2.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Technologies Used </a:t>
            </a:r>
          </a:p>
          <a:p>
            <a:pPr>
              <a:buNone/>
            </a:pPr>
            <a:r>
              <a:rPr lang="en-IN" sz="2800" dirty="0" smtClean="0">
                <a:latin typeface="Calibri" pitchFamily="34" charset="0"/>
                <a:cs typeface="Calibri" pitchFamily="34" charset="0"/>
              </a:rPr>
              <a:t>3.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Screenshot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of your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project</a:t>
            </a:r>
          </a:p>
          <a:p>
            <a:pPr>
              <a:buNone/>
            </a:pPr>
            <a:r>
              <a:rPr lang="en-IN" sz="2800" dirty="0" smtClean="0">
                <a:latin typeface="Calibri" pitchFamily="34" charset="0"/>
                <a:cs typeface="Calibri" pitchFamily="34" charset="0"/>
              </a:rPr>
              <a:t>4. Conclusion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lvl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lvl="2"/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6"/>
          </p:nvPr>
        </p:nvSpPr>
        <p:spPr>
          <a:xfrm>
            <a:off x="3200400" y="6492875"/>
            <a:ext cx="3505200" cy="365125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71604" y="381000"/>
            <a:ext cx="600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atin typeface="Cambria" pitchFamily="18" charset="0"/>
                <a:ea typeface="Cambria" pitchFamily="18" charset="0"/>
              </a:rPr>
              <a:t>Agenda</a:t>
            </a:r>
            <a:endParaRPr lang="en-US" sz="32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1604" y="381000"/>
            <a:ext cx="600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mbria" pitchFamily="18" charset="0"/>
                <a:ea typeface="Cambria" pitchFamily="18" charset="0"/>
              </a:rPr>
              <a:t>What is Parkinson’s Disease?</a:t>
            </a:r>
            <a:endParaRPr lang="en-US" sz="3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295400"/>
            <a:ext cx="76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0" i="0" dirty="0" smtClean="0">
                <a:solidFill>
                  <a:srgbClr val="444444"/>
                </a:solidFill>
                <a:effectLst/>
                <a:latin typeface="Calibri" pitchFamily="34" charset="0"/>
                <a:cs typeface="Calibri" pitchFamily="34" charset="0"/>
              </a:rPr>
              <a:t>Parkinson’s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alibri" pitchFamily="34" charset="0"/>
                <a:cs typeface="Calibri" pitchFamily="34" charset="0"/>
              </a:rPr>
              <a:t>disease is a progressive disorder of the central nervous system affecting movement and inducing tremors and 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Calibri" pitchFamily="34" charset="0"/>
                <a:cs typeface="Calibri" pitchFamily="34" charset="0"/>
              </a:rPr>
              <a:t>stiffness.</a:t>
            </a:r>
          </a:p>
          <a:p>
            <a:endParaRPr lang="en-US" sz="2400" b="0" i="0" dirty="0" smtClean="0">
              <a:solidFill>
                <a:srgbClr val="444444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0" i="0" dirty="0" smtClean="0">
                <a:solidFill>
                  <a:srgbClr val="444444"/>
                </a:solidFill>
                <a:effectLst/>
                <a:latin typeface="Calibri" pitchFamily="34" charset="0"/>
                <a:cs typeface="Calibri" pitchFamily="34" charset="0"/>
              </a:rPr>
              <a:t> It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alibri" pitchFamily="34" charset="0"/>
                <a:cs typeface="Calibri" pitchFamily="34" charset="0"/>
              </a:rPr>
              <a:t>has 5 stages to it and affects more than 1 million individuals every year in India. </a:t>
            </a:r>
            <a:endParaRPr lang="en-US" sz="2400" b="0" i="0" dirty="0" smtClean="0">
              <a:solidFill>
                <a:srgbClr val="444444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444444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0" i="0" dirty="0" smtClean="0">
                <a:solidFill>
                  <a:srgbClr val="444444"/>
                </a:solidFill>
                <a:effectLst/>
                <a:latin typeface="Calibri" pitchFamily="34" charset="0"/>
                <a:cs typeface="Calibri" pitchFamily="34" charset="0"/>
              </a:rPr>
              <a:t> This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alibri" pitchFamily="34" charset="0"/>
                <a:cs typeface="Calibri" pitchFamily="34" charset="0"/>
              </a:rPr>
              <a:t>is chronic and has no cure yet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2400" b="0" i="0" dirty="0" smtClean="0">
                <a:solidFill>
                  <a:srgbClr val="444444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 b="0" i="0" dirty="0" smtClean="0">
                <a:solidFill>
                  <a:srgbClr val="444444"/>
                </a:solidFill>
                <a:effectLst/>
                <a:latin typeface="Calibri" pitchFamily="34" charset="0"/>
                <a:cs typeface="Calibri" pitchFamily="34" charset="0"/>
              </a:rPr>
              <a:t>It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alibri" pitchFamily="34" charset="0"/>
                <a:cs typeface="Calibri" pitchFamily="34" charset="0"/>
              </a:rPr>
              <a:t>is a neurodegenerative disorder affecting dopamine-producing neurons in the 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Calibri" pitchFamily="34" charset="0"/>
                <a:cs typeface="Calibri" pitchFamily="34" charset="0"/>
              </a:rPr>
              <a:t>brain</a:t>
            </a:r>
            <a:r>
              <a:rPr lang="en-US" sz="2400" dirty="0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XGBoost</a:t>
            </a:r>
            <a:r>
              <a:rPr lang="en-US" dirty="0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 is a new Machine Learning </a:t>
            </a:r>
            <a:r>
              <a:rPr lang="en-US" dirty="0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algorithm designed </a:t>
            </a:r>
            <a:r>
              <a:rPr lang="en-US" dirty="0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with speed and performance in mind. </a:t>
            </a:r>
            <a:endParaRPr lang="en-US" dirty="0" smtClean="0">
              <a:solidFill>
                <a:srgbClr val="444444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err="1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XGBoost</a:t>
            </a:r>
            <a:r>
              <a:rPr lang="en-US" dirty="0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stands for </a:t>
            </a:r>
            <a:r>
              <a:rPr lang="en-US" dirty="0" err="1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eXtreme</a:t>
            </a:r>
            <a:r>
              <a:rPr lang="en-US" dirty="0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 Gradient Boosting and is </a:t>
            </a:r>
            <a:r>
              <a:rPr lang="en-US" dirty="0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based </a:t>
            </a:r>
            <a:r>
              <a:rPr lang="en-US" dirty="0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on decision trees</a:t>
            </a:r>
            <a:r>
              <a:rPr lang="en-US" dirty="0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dirty="0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In </a:t>
            </a:r>
            <a:r>
              <a:rPr lang="en-US" dirty="0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this project, we will import </a:t>
            </a:r>
            <a:r>
              <a:rPr lang="en-US" dirty="0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dirty="0" err="1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XGBClassifier</a:t>
            </a:r>
            <a:r>
              <a:rPr lang="en-US" dirty="0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from the </a:t>
            </a:r>
            <a:r>
              <a:rPr lang="en-US" dirty="0" err="1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xgboost</a:t>
            </a:r>
            <a:r>
              <a:rPr lang="en-US" dirty="0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 library; this is an </a:t>
            </a:r>
            <a:r>
              <a:rPr lang="en-US" dirty="0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implementation </a:t>
            </a:r>
            <a:r>
              <a:rPr lang="en-US" dirty="0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of the </a:t>
            </a:r>
            <a:r>
              <a:rPr lang="en-US" dirty="0" err="1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scikit</a:t>
            </a:r>
            <a:r>
              <a:rPr lang="en-US" dirty="0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-learn API for </a:t>
            </a:r>
            <a:r>
              <a:rPr lang="en-US" dirty="0" err="1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XGBoost</a:t>
            </a:r>
            <a:r>
              <a:rPr lang="en-US" dirty="0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classification</a:t>
            </a:r>
            <a:r>
              <a:rPr lang="en-US" dirty="0" smtClean="0">
                <a:solidFill>
                  <a:srgbClr val="444444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357166"/>
            <a:ext cx="600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atin typeface="Cambria" pitchFamily="18" charset="0"/>
              </a:rPr>
              <a:t>About </a:t>
            </a:r>
            <a:r>
              <a:rPr lang="en-IN" sz="3200" dirty="0" err="1" smtClean="0">
                <a:latin typeface="Cambria" pitchFamily="18" charset="0"/>
              </a:rPr>
              <a:t>XGBoost</a:t>
            </a:r>
            <a:endParaRPr lang="en-US" sz="32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rPr/>
              <a:pPr/>
              <a:t>5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838200" y="1071546"/>
            <a:ext cx="7467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Python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Libraries such as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scikite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-learn,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numpy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pandas and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XGboost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XGB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Classification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To</a:t>
            </a:r>
            <a:r>
              <a:rPr lang="en-US" sz="2400" b="0" i="0" dirty="0" smtClean="0">
                <a:solidFill>
                  <a:srgbClr val="444444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alibri" pitchFamily="34" charset="0"/>
                <a:cs typeface="Calibri" pitchFamily="34" charset="0"/>
              </a:rPr>
              <a:t>build a model using an </a:t>
            </a:r>
            <a:r>
              <a:rPr lang="en-US" sz="2400" b="0" i="0" dirty="0" err="1">
                <a:solidFill>
                  <a:srgbClr val="444444"/>
                </a:solidFill>
                <a:effectLst/>
                <a:latin typeface="Calibri" pitchFamily="34" charset="0"/>
                <a:cs typeface="Calibri" pitchFamily="34" charset="0"/>
              </a:rPr>
              <a:t>XGBClassifier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alibri" pitchFamily="34" charset="0"/>
                <a:cs typeface="Calibri" pitchFamily="34" charset="0"/>
              </a:rPr>
              <a:t>. We’ll load the data, get the features and labels, scale the features, then split the dataset, build an </a:t>
            </a:r>
            <a:r>
              <a:rPr lang="en-US" sz="2400" b="0" i="0" dirty="0" err="1">
                <a:solidFill>
                  <a:srgbClr val="444444"/>
                </a:solidFill>
                <a:effectLst/>
                <a:latin typeface="Calibri" pitchFamily="34" charset="0"/>
                <a:cs typeface="Calibri" pitchFamily="34" charset="0"/>
              </a:rPr>
              <a:t>XGBClassifier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alibri" pitchFamily="34" charset="0"/>
                <a:cs typeface="Calibri" pitchFamily="34" charset="0"/>
              </a:rPr>
              <a:t>, and then calculate the accuracy of our model.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UCI ML Parkinson dataset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0166" y="357166"/>
            <a:ext cx="600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atin typeface="Cambria" pitchFamily="18" charset="0"/>
              </a:rPr>
              <a:t>Technologies used</a:t>
            </a:r>
            <a:endParaRPr lang="en-US" sz="32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381000" y="1143001"/>
            <a:ext cx="8229600" cy="2286000"/>
          </a:xfrm>
        </p:spPr>
        <p:txBody>
          <a:bodyPr/>
          <a:lstStyle/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1 </a:t>
            </a:r>
            <a:r>
              <a:rPr lang="en-US" sz="2000" dirty="0"/>
              <a:t>. Make necessary imports</a:t>
            </a:r>
            <a:endParaRPr lang="en-US" sz="1800" dirty="0"/>
          </a:p>
        </p:txBody>
      </p:sp>
      <p:pic>
        <p:nvPicPr>
          <p:cNvPr id="4" name="Picture 3" descr="img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7620000" cy="167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9624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5814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read the data into a Data Frame and get the first 5 records. </a:t>
            </a:r>
          </a:p>
        </p:txBody>
      </p:sp>
      <p:pic>
        <p:nvPicPr>
          <p:cNvPr id="8" name="Picture 7" descr="img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962400"/>
            <a:ext cx="8077200" cy="2667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00166" y="0"/>
            <a:ext cx="6000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800" dirty="0" smtClean="0">
                <a:latin typeface="Calibri" pitchFamily="34" charset="0"/>
                <a:cs typeface="Calibri" pitchFamily="34" charset="0"/>
              </a:rPr>
            </a:br>
            <a:r>
              <a:rPr lang="en-US" sz="2800" dirty="0" smtClean="0">
                <a:latin typeface="Calibri" pitchFamily="34" charset="0"/>
                <a:cs typeface="Calibri" pitchFamily="34" charset="0"/>
              </a:rPr>
              <a:t>Steps for Detecting Parkinson’s Disease with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XGBoost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800" dirty="0" smtClean="0">
                <a:latin typeface="Calibri" pitchFamily="34" charset="0"/>
                <a:cs typeface="Calibri" pitchFamily="34" charset="0"/>
              </a:rPr>
            </a:b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91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pic>
        <p:nvPicPr>
          <p:cNvPr id="9" name="Picture 8" descr="img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200"/>
            <a:ext cx="7315200" cy="187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4953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</a:t>
            </a:r>
          </a:p>
        </p:txBody>
      </p:sp>
      <p:pic>
        <p:nvPicPr>
          <p:cNvPr id="11" name="Picture 10" descr="img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4400"/>
            <a:ext cx="8001000" cy="1718734"/>
          </a:xfrm>
          <a:prstGeom prst="rect">
            <a:avLst/>
          </a:prstGeom>
        </p:spPr>
      </p:pic>
      <p:pic>
        <p:nvPicPr>
          <p:cNvPr id="12" name="Picture 11" descr="img_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57200"/>
            <a:ext cx="7924800" cy="187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6.</a:t>
            </a:r>
          </a:p>
        </p:txBody>
      </p:sp>
      <p:pic>
        <p:nvPicPr>
          <p:cNvPr id="4" name="Picture 3" descr="img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90" y="0"/>
            <a:ext cx="821171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3505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  <p:pic>
        <p:nvPicPr>
          <p:cNvPr id="6" name="Picture 5" descr="img7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352800"/>
            <a:ext cx="8031892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533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 </a:t>
            </a:r>
          </a:p>
        </p:txBody>
      </p:sp>
      <p:pic>
        <p:nvPicPr>
          <p:cNvPr id="6" name="Picture 5" descr="img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600"/>
            <a:ext cx="6477000" cy="2362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146</TotalTime>
  <Words>270</Words>
  <Application>Microsoft Office PowerPoint</Application>
  <PresentationFormat>On-screen Show (4:3)</PresentationFormat>
  <Paragraphs>50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RMD Sinhgad  School of Engineering Department of Computer &amp; IT Engineering  “Detection of Parkinson Disease”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RMD Sinhgad  School of Engineering Department of Computer Engineering  “Seminar Title”</dc:title>
  <cp:lastModifiedBy>Prem Khandelwal</cp:lastModifiedBy>
  <cp:revision>14</cp:revision>
  <dcterms:modified xsi:type="dcterms:W3CDTF">2021-10-02T11:52:24Z</dcterms:modified>
</cp:coreProperties>
</file>