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1"/>
      <p:bold r:id="rId12"/>
      <p:italic r:id="rId13"/>
      <p:boldItalic r:id="rId14"/>
    </p:embeddedFont>
    <p:embeddedFont>
      <p:font typeface="Quattrocento Sans" panose="020B0502050000020003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2EAFC0E-DBFC-427B-A058-E360E09484F8}">
  <a:tblStyle styleId="{92EAFC0E-DBFC-427B-A058-E360E09484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18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f871285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f871285f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e51f86ae4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e51f86ae4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73c6ec84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73c6ec84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73c6ec84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073c6ec84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c1937ca917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c1937ca917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621d4cf61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621d4cf61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8e42f5c34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8e42f5c34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8e42f5c34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8e42f5c34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3EADA7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 descr="IIITD_pptslide_jpeg-03.jpg"/>
          <p:cNvPicPr preferRelativeResize="0"/>
          <p:nvPr/>
        </p:nvPicPr>
        <p:blipFill rotWithShape="1">
          <a:blip r:embed="rId2">
            <a:alphaModFix/>
          </a:blip>
          <a:srcRect l="72917" t="69259"/>
          <a:stretch/>
        </p:blipFill>
        <p:spPr>
          <a:xfrm>
            <a:off x="7286625" y="3562350"/>
            <a:ext cx="1857374" cy="158115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143000" y="797753"/>
            <a:ext cx="7315200" cy="1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Quattrocento Sans"/>
              <a:buNone/>
              <a:defRPr sz="4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4114800" y="2430433"/>
            <a:ext cx="4343400" cy="15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9F7F6"/>
              </a:buClr>
              <a:buSzPts val="1800"/>
              <a:buNone/>
              <a:defRPr sz="1800">
                <a:solidFill>
                  <a:srgbClr val="E9F7F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41148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" name="Google Shape;17;p2"/>
          <p:cNvCxnSpPr/>
          <p:nvPr/>
        </p:nvCxnSpPr>
        <p:spPr>
          <a:xfrm>
            <a:off x="685800" y="2317221"/>
            <a:ext cx="7772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3401088"/>
            <a:ext cx="2260623" cy="1244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1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1"/>
          <p:cNvSpPr txBox="1">
            <a:spLocks noGrp="1"/>
          </p:cNvSpPr>
          <p:nvPr>
            <p:ph type="body" idx="1"/>
          </p:nvPr>
        </p:nvSpPr>
        <p:spPr>
          <a:xfrm rot="5400000">
            <a:off x="2777496" y="-1107763"/>
            <a:ext cx="3599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marL="2743200" lvl="5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marL="3200400" lvl="6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marL="3657600" lvl="7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marL="411480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96" name="Google Shape;96;p11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7" name="Google Shape;9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>
            <a:spLocks noGrp="1"/>
          </p:cNvSpPr>
          <p:nvPr>
            <p:ph type="title"/>
          </p:nvPr>
        </p:nvSpPr>
        <p:spPr>
          <a:xfrm rot="5400000">
            <a:off x="5350050" y="1463972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body" idx="1"/>
          </p:nvPr>
        </p:nvSpPr>
        <p:spPr>
          <a:xfrm rot="5400000">
            <a:off x="1349475" y="-450628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marL="2743200" lvl="5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marL="3200400" lvl="6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marL="3657600" lvl="7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marL="411480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4" name="Google Shape;104;p12"/>
          <p:cNvCxnSpPr/>
          <p:nvPr/>
        </p:nvCxnSpPr>
        <p:spPr>
          <a:xfrm>
            <a:off x="6543675" y="277589"/>
            <a:ext cx="0" cy="435480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3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3"/>
          <p:cNvSpPr txBox="1">
            <a:spLocks noGrp="1"/>
          </p:cNvSpPr>
          <p:nvPr>
            <p:ph type="body" idx="1"/>
          </p:nvPr>
        </p:nvSpPr>
        <p:spPr>
          <a:xfrm>
            <a:off x="685799" y="1035886"/>
            <a:ext cx="38343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marL="2743200" lvl="5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marL="3200400" lvl="6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marL="3657600" lvl="7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marL="411480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body" idx="2"/>
          </p:nvPr>
        </p:nvSpPr>
        <p:spPr>
          <a:xfrm>
            <a:off x="4683577" y="1035886"/>
            <a:ext cx="38289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marL="2743200" lvl="5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marL="3200400" lvl="6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marL="3657600" lvl="7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marL="411480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13" name="Google Shape;113;p13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4" name="Google Shape;11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">
  <p:cSld name="1_Compariso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4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 txBox="1">
            <a:spLocks noGrp="1"/>
          </p:cNvSpPr>
          <p:nvPr>
            <p:ph type="body" idx="1"/>
          </p:nvPr>
        </p:nvSpPr>
        <p:spPr>
          <a:xfrm>
            <a:off x="685799" y="946718"/>
            <a:ext cx="38151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body" idx="2"/>
          </p:nvPr>
        </p:nvSpPr>
        <p:spPr>
          <a:xfrm>
            <a:off x="685799" y="1616168"/>
            <a:ext cx="3815100" cy="30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marL="2743200" lvl="5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marL="3200400" lvl="6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marL="3657600" lvl="7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marL="411480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body" idx="3"/>
          </p:nvPr>
        </p:nvSpPr>
        <p:spPr>
          <a:xfrm>
            <a:off x="4672693" y="946716"/>
            <a:ext cx="38289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body" idx="4"/>
          </p:nvPr>
        </p:nvSpPr>
        <p:spPr>
          <a:xfrm>
            <a:off x="4672693" y="1616168"/>
            <a:ext cx="3828900" cy="30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marL="2743200" lvl="5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marL="3200400" lvl="6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marL="3657600" lvl="7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marL="411480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14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25" name="Google Shape;125;p14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5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33" name="Google Shape;133;p15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with Caption">
  <p:cSld name="1_Content with 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6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6"/>
          <p:cNvSpPr txBox="1">
            <a:spLocks noGrp="1"/>
          </p:cNvSpPr>
          <p:nvPr>
            <p:ph type="body" idx="1"/>
          </p:nvPr>
        </p:nvSpPr>
        <p:spPr>
          <a:xfrm>
            <a:off x="3886200" y="742950"/>
            <a:ext cx="46293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⚫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⚫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⚫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5pPr>
            <a:lvl6pPr marL="274320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6pPr>
            <a:lvl7pPr marL="320040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7pPr>
            <a:lvl8pPr marL="365760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8pPr>
            <a:lvl9pPr marL="411480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9pPr>
          </a:lstStyle>
          <a:p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2"/>
          </p:nvPr>
        </p:nvSpPr>
        <p:spPr>
          <a:xfrm>
            <a:off x="630936" y="1643745"/>
            <a:ext cx="2948700" cy="27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6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16"/>
          <p:cNvSpPr txBox="1">
            <a:spLocks noGrp="1"/>
          </p:cNvSpPr>
          <p:nvPr>
            <p:ph type="title"/>
          </p:nvPr>
        </p:nvSpPr>
        <p:spPr>
          <a:xfrm>
            <a:off x="630936" y="342900"/>
            <a:ext cx="2948700" cy="11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sz="2400" b="0">
                <a:solidFill>
                  <a:srgbClr val="3EADA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43" name="Google Shape;143;p16"/>
          <p:cNvCxnSpPr/>
          <p:nvPr/>
        </p:nvCxnSpPr>
        <p:spPr>
          <a:xfrm>
            <a:off x="645450" y="1545772"/>
            <a:ext cx="2948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4" name="Google Shape;14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Picture with Caption">
  <p:cSld name="1_Picture with Ca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7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7"/>
          <p:cNvSpPr>
            <a:spLocks noGrp="1"/>
          </p:cNvSpPr>
          <p:nvPr>
            <p:ph type="pic" idx="2"/>
          </p:nvPr>
        </p:nvSpPr>
        <p:spPr>
          <a:xfrm>
            <a:off x="3886200" y="742950"/>
            <a:ext cx="46293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p17"/>
          <p:cNvSpPr txBox="1">
            <a:spLocks noGrp="1"/>
          </p:cNvSpPr>
          <p:nvPr>
            <p:ph type="body" idx="1"/>
          </p:nvPr>
        </p:nvSpPr>
        <p:spPr>
          <a:xfrm>
            <a:off x="630936" y="1643745"/>
            <a:ext cx="2948700" cy="27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630936" y="342900"/>
            <a:ext cx="2948700" cy="11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sz="2400" b="0">
                <a:solidFill>
                  <a:srgbClr val="3EADA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53" name="Google Shape;153;p17"/>
          <p:cNvCxnSpPr/>
          <p:nvPr/>
        </p:nvCxnSpPr>
        <p:spPr>
          <a:xfrm>
            <a:off x="645450" y="1545772"/>
            <a:ext cx="2948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Vertical Text">
  <p:cSld name="1_Title and Vertical 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8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8"/>
          <p:cNvSpPr txBox="1">
            <a:spLocks noGrp="1"/>
          </p:cNvSpPr>
          <p:nvPr>
            <p:ph type="body" idx="1"/>
          </p:nvPr>
        </p:nvSpPr>
        <p:spPr>
          <a:xfrm rot="5400000">
            <a:off x="2786946" y="-1122314"/>
            <a:ext cx="3575400" cy="78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marL="2743200" lvl="5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marL="3200400" lvl="6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marL="3657600" lvl="7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marL="411480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>
            <a:endParaRPr/>
          </a:p>
        </p:txBody>
      </p:sp>
      <p:sp>
        <p:nvSpPr>
          <p:cNvPr id="158" name="Google Shape;158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8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18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62" name="Google Shape;162;p18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3" name="Google Shape;16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1" type="twoObj">
  <p:cSld name="TWO_OBJECTS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>
            <a:endParaRPr/>
          </a:p>
        </p:txBody>
      </p:sp>
      <p:sp>
        <p:nvSpPr>
          <p:cNvPr id="167" name="Google Shape;167;p19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>
            <a:endParaRPr/>
          </a:p>
        </p:txBody>
      </p:sp>
      <p:sp>
        <p:nvSpPr>
          <p:cNvPr id="168" name="Google Shape;168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633845" y="1035886"/>
            <a:ext cx="38670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2"/>
          </p:nvPr>
        </p:nvSpPr>
        <p:spPr>
          <a:xfrm>
            <a:off x="633845" y="1655160"/>
            <a:ext cx="3867000" cy="29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marL="2743200" lvl="5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marL="3200400" lvl="6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marL="3657600" lvl="7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marL="411480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3"/>
          </p:nvPr>
        </p:nvSpPr>
        <p:spPr>
          <a:xfrm>
            <a:off x="4629150" y="1035887"/>
            <a:ext cx="38862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4"/>
          </p:nvPr>
        </p:nvSpPr>
        <p:spPr>
          <a:xfrm>
            <a:off x="4629150" y="1655160"/>
            <a:ext cx="3886200" cy="29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marL="2743200" lvl="5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marL="3200400" lvl="6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marL="3657600" lvl="7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marL="411480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29" name="Google Shape;29;p3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0" name="Google Shape;3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4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623888" y="1284317"/>
            <a:ext cx="7886700" cy="21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500"/>
              <a:buFont typeface="Quattrocento Sans"/>
              <a:buNone/>
              <a:defRPr sz="4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623888" y="3414475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5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marL="2743200" lvl="5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marL="3200400" lvl="6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marL="3657600" lvl="7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marL="411480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5" name="Google Shape;45;p5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6" name="Google Shape;4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6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6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38862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marL="2743200" lvl="5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marL="3200400" lvl="6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marL="3657600" lvl="7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marL="411480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2"/>
          </p:nvPr>
        </p:nvSpPr>
        <p:spPr>
          <a:xfrm>
            <a:off x="4629150" y="1035887"/>
            <a:ext cx="38862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marL="2743200" lvl="5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marL="3200400" lvl="6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marL="3657600" lvl="7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marL="411480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55" name="Google Shape;55;p6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6" name="Google Shape;5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7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7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4" name="Google Shape;6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9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9"/>
          <p:cNvSpPr txBox="1">
            <a:spLocks noGrp="1"/>
          </p:cNvSpPr>
          <p:nvPr>
            <p:ph type="title"/>
          </p:nvPr>
        </p:nvSpPr>
        <p:spPr>
          <a:xfrm>
            <a:off x="630936" y="342900"/>
            <a:ext cx="29487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sz="2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1"/>
          </p:nvPr>
        </p:nvSpPr>
        <p:spPr>
          <a:xfrm>
            <a:off x="3886200" y="742950"/>
            <a:ext cx="46293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⚫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⚫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⚫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5pPr>
            <a:lvl6pPr marL="274320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6pPr>
            <a:lvl7pPr marL="320040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7pPr>
            <a:lvl8pPr marL="365760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8pPr>
            <a:lvl9pPr marL="411480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body" idx="2"/>
          </p:nvPr>
        </p:nvSpPr>
        <p:spPr>
          <a:xfrm>
            <a:off x="630936" y="1543049"/>
            <a:ext cx="29487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7" name="Google Shape;77;p9"/>
          <p:cNvCxnSpPr/>
          <p:nvPr/>
        </p:nvCxnSpPr>
        <p:spPr>
          <a:xfrm>
            <a:off x="645450" y="1545772"/>
            <a:ext cx="2948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8" name="Google Shape;7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0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630936" y="342900"/>
            <a:ext cx="29487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sz="2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>
            <a:spLocks noGrp="1"/>
          </p:cNvSpPr>
          <p:nvPr>
            <p:ph type="pic" idx="2"/>
          </p:nvPr>
        </p:nvSpPr>
        <p:spPr>
          <a:xfrm>
            <a:off x="3886200" y="742950"/>
            <a:ext cx="46293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body" idx="1"/>
          </p:nvPr>
        </p:nvSpPr>
        <p:spPr>
          <a:xfrm>
            <a:off x="630936" y="1543050"/>
            <a:ext cx="29487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7" name="Google Shape;87;p10"/>
          <p:cNvCxnSpPr/>
          <p:nvPr/>
        </p:nvCxnSpPr>
        <p:spPr>
          <a:xfrm>
            <a:off x="645450" y="1545772"/>
            <a:ext cx="2948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8" name="Google Shape;8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300"/>
              <a:buFont typeface="Quattrocento Sans"/>
              <a:buNone/>
              <a:defRPr sz="3300" b="0" i="0" u="none" strike="noStrike" cap="non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33845" y="137160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⚫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10200864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hindawi.com/journals/cin/2022/9869948/" TargetMode="External"/><Relationship Id="rId4" Type="http://schemas.openxmlformats.org/officeDocument/2006/relationships/hyperlink" Target="https://ieeexplore.ieee.org/abstract/document/9740911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>
            <a:spLocks noGrp="1"/>
          </p:cNvSpPr>
          <p:nvPr>
            <p:ph type="subTitle" idx="1"/>
          </p:nvPr>
        </p:nvSpPr>
        <p:spPr>
          <a:xfrm>
            <a:off x="201450" y="2325500"/>
            <a:ext cx="8741100" cy="2517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Georgia"/>
                <a:ea typeface="Georgia"/>
                <a:cs typeface="Georgia"/>
                <a:sym typeface="Georgia"/>
              </a:rPr>
              <a:t>Machine Learning Project</a:t>
            </a:r>
            <a:br>
              <a:rPr lang="en" dirty="0">
                <a:latin typeface="Georgia"/>
                <a:ea typeface="Georgia"/>
                <a:cs typeface="Georgia"/>
                <a:sym typeface="Georgia"/>
              </a:rPr>
            </a:br>
            <a:r>
              <a:rPr lang="en" dirty="0">
                <a:latin typeface="Georgia"/>
                <a:ea typeface="Georgia"/>
                <a:cs typeface="Georgia"/>
                <a:sym typeface="Georgia"/>
              </a:rPr>
              <a:t>Group 14</a:t>
            </a: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Georgia"/>
                <a:ea typeface="Georgia"/>
                <a:cs typeface="Georgia"/>
                <a:sym typeface="Georgia"/>
              </a:rPr>
              <a:t>                                                       Team Member :                        Roll No:</a:t>
            </a: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			      DEEP SHEKHAR                              2020193</a:t>
            </a: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			      PREM KAMAL JAIN	          2021483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                                                         SAMANYU KAMRA                        2021487</a:t>
            </a: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>
                <a:latin typeface="Georgia"/>
                <a:ea typeface="Georgia"/>
                <a:cs typeface="Georgia"/>
                <a:sym typeface="Georgia"/>
              </a:rPr>
              <a:t> 			     </a:t>
            </a:r>
            <a:r>
              <a:rPr lang="en-IN" dirty="0"/>
              <a:t>NIKHIL KUMAR                               MT22045</a:t>
            </a:r>
            <a:endParaRPr lang="en-IN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                                                          JAYSHIL  SHAH                               MT23138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                                                          </a:t>
            </a:r>
            <a:endParaRPr dirty="0"/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Georgia"/>
                <a:ea typeface="Georgia"/>
                <a:cs typeface="Georgia"/>
                <a:sym typeface="Georgia"/>
              </a:rPr>
              <a:t>                                                      </a:t>
            </a:r>
            <a:endParaRPr dirty="0"/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6" name="Google Shape;176;p20"/>
          <p:cNvSpPr txBox="1">
            <a:spLocks noGrp="1"/>
          </p:cNvSpPr>
          <p:nvPr>
            <p:ph type="ctrTitle"/>
          </p:nvPr>
        </p:nvSpPr>
        <p:spPr>
          <a:xfrm>
            <a:off x="488575" y="-67275"/>
            <a:ext cx="8458200" cy="1406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Georgia"/>
                <a:ea typeface="Georgia"/>
                <a:cs typeface="Georgia"/>
                <a:sym typeface="Georgia"/>
              </a:rPr>
              <a:t>OPTICAL CHARACTER RECOGNITION</a:t>
            </a:r>
            <a:endParaRPr sz="3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5424900" y="1562050"/>
            <a:ext cx="3719100" cy="10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E9F7F6"/>
                </a:solidFill>
                <a:latin typeface="Georgia"/>
                <a:ea typeface="Georgia"/>
                <a:cs typeface="Georgia"/>
                <a:sym typeface="Georgia"/>
              </a:rPr>
              <a:t>                                                    Faculty: Dr. Vinayak Abrol</a:t>
            </a:r>
            <a:endParaRPr sz="1800">
              <a:solidFill>
                <a:srgbClr val="E9F7F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>
            <a:spLocks noGrp="1"/>
          </p:cNvSpPr>
          <p:nvPr>
            <p:ph type="body" idx="1"/>
          </p:nvPr>
        </p:nvSpPr>
        <p:spPr>
          <a:xfrm>
            <a:off x="633850" y="1188275"/>
            <a:ext cx="8063400" cy="3599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OCR's GOAL:</a:t>
            </a:r>
            <a:r>
              <a:rPr lang="en"/>
              <a:t> Convert Text Images to Text Data.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KEY USES : </a:t>
            </a:r>
            <a:r>
              <a:rPr lang="en"/>
              <a:t>Archive digitization, automated data entry.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MAIN CHALLENGE:</a:t>
            </a:r>
            <a:r>
              <a:rPr lang="en"/>
              <a:t> Achieving consistent accuracy due to:</a:t>
            </a:r>
            <a:endParaRPr/>
          </a:p>
          <a:p>
            <a:pPr marL="914400" lvl="1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Complex text layouts.</a:t>
            </a:r>
            <a:endParaRPr/>
          </a:p>
          <a:p>
            <a:pPr marL="914400" lvl="1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Diverse font styles and sizes.</a:t>
            </a:r>
            <a:endParaRPr/>
          </a:p>
          <a:p>
            <a:pPr marL="914400" lvl="1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Varied text orientations and backgrounds.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PROJECT FOCUS:</a:t>
            </a:r>
            <a:endParaRPr b="1"/>
          </a:p>
          <a:p>
            <a:pPr marL="914400" lvl="1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Overcome these accuracy limitations in OCR.</a:t>
            </a:r>
            <a:endParaRPr/>
          </a:p>
          <a:p>
            <a:pPr marL="914400" lvl="1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Approach: Implement different machine learning models.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GOAL: </a:t>
            </a:r>
            <a:r>
              <a:rPr lang="en"/>
              <a:t>Identify the model with the highest accuracy for OCR tasks.</a:t>
            </a:r>
            <a:endParaRPr/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1"/>
          <p:cNvSpPr txBox="1"/>
          <p:nvPr/>
        </p:nvSpPr>
        <p:spPr>
          <a:xfrm>
            <a:off x="656125" y="232675"/>
            <a:ext cx="78867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3EAD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3000" b="1">
              <a:solidFill>
                <a:srgbClr val="3EADA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3EADA7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>
            <a:spLocks noGrp="1"/>
          </p:cNvSpPr>
          <p:nvPr>
            <p:ph type="body" idx="1"/>
          </p:nvPr>
        </p:nvSpPr>
        <p:spPr>
          <a:xfrm>
            <a:off x="633845" y="1188287"/>
            <a:ext cx="7886700" cy="3599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Develop OCR system without template matching.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Testing various machine learning models.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Models include:</a:t>
            </a:r>
            <a:endParaRPr/>
          </a:p>
          <a:p>
            <a:pPr marL="914400" lvl="1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K-Means: Clustering and pattern recognition.</a:t>
            </a:r>
            <a:endParaRPr/>
          </a:p>
          <a:p>
            <a:pPr marL="914400" lvl="1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SVM: Classification tasks in complex text.</a:t>
            </a:r>
            <a:endParaRPr/>
          </a:p>
          <a:p>
            <a:pPr marL="914400" lvl="1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KNN: Effective pattern recognition.</a:t>
            </a:r>
            <a:endParaRPr/>
          </a:p>
          <a:p>
            <a:pPr marL="914400" lvl="1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GMM: Categorizing text styles/backgrounds.</a:t>
            </a:r>
            <a:endParaRPr/>
          </a:p>
          <a:p>
            <a:pPr marL="914400" lvl="1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Random Forest: Boosting predictive accuracy.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Test and compare models for best OCR results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Selecting the model with top accuracy and efficiency.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 txBox="1"/>
          <p:nvPr/>
        </p:nvSpPr>
        <p:spPr>
          <a:xfrm>
            <a:off x="70075" y="232675"/>
            <a:ext cx="84729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3EAD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SOLUTION</a:t>
            </a:r>
            <a:endParaRPr sz="3000" b="1">
              <a:solidFill>
                <a:srgbClr val="3EADA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3EADA7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>
            <a:spLocks noGrp="1"/>
          </p:cNvSpPr>
          <p:nvPr>
            <p:ph type="body" idx="1"/>
          </p:nvPr>
        </p:nvSpPr>
        <p:spPr>
          <a:xfrm>
            <a:off x="628645" y="1113487"/>
            <a:ext cx="7886700" cy="3599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36550" algn="l" rtl="0">
              <a:spcBef>
                <a:spcPts val="800"/>
              </a:spcBef>
              <a:spcAft>
                <a:spcPts val="0"/>
              </a:spcAft>
              <a:buSzPts val="1700"/>
              <a:buChar char="●"/>
            </a:pPr>
            <a:r>
              <a:rPr lang="en" sz="2400"/>
              <a:t>The dataset is divided into two primary sets: "data" and "data2", each containing 'training_data' and 'testing_data' folders.</a:t>
            </a:r>
            <a:endParaRPr sz="2400"/>
          </a:p>
          <a:p>
            <a:pPr marL="457200" lvl="0" indent="-336550" algn="l" rtl="0">
              <a:spcBef>
                <a:spcPts val="800"/>
              </a:spcBef>
              <a:spcAft>
                <a:spcPts val="0"/>
              </a:spcAft>
              <a:buSzPts val="1700"/>
              <a:buChar char="●"/>
            </a:pPr>
            <a:r>
              <a:rPr lang="en" sz="2400"/>
              <a:t>These images, capturing varied text forms and fonts, are used for training the machine learning model and evaluating its performance against contemporary standards​</a:t>
            </a:r>
            <a:endParaRPr sz="2400"/>
          </a:p>
          <a:p>
            <a:pPr marL="457200" lvl="0" indent="-336550" algn="l" rtl="0">
              <a:spcBef>
                <a:spcPts val="800"/>
              </a:spcBef>
              <a:spcAft>
                <a:spcPts val="0"/>
              </a:spcAft>
              <a:buSzPts val="1700"/>
              <a:buChar char="●"/>
            </a:pPr>
            <a:r>
              <a:rPr lang="en" sz="2400"/>
              <a:t>Each folder has 573 image.</a:t>
            </a:r>
            <a:endParaRPr sz="2400"/>
          </a:p>
          <a:p>
            <a:pPr marL="457200" lvl="0" indent="-381000" algn="l" rtl="0">
              <a:spcBef>
                <a:spcPts val="8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Images have class name from 0- 9 and A-Z.</a:t>
            </a:r>
            <a:endParaRPr sz="2400"/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br>
              <a:rPr lang="en" sz="2400" i="1"/>
            </a:br>
            <a:br>
              <a:rPr lang="en" sz="2400" i="1"/>
            </a:br>
            <a:endParaRPr sz="2400" i="1"/>
          </a:p>
        </p:txBody>
      </p:sp>
      <p:sp>
        <p:nvSpPr>
          <p:cNvPr id="195" name="Google Shape;195;p23"/>
          <p:cNvSpPr txBox="1"/>
          <p:nvPr/>
        </p:nvSpPr>
        <p:spPr>
          <a:xfrm>
            <a:off x="70075" y="232675"/>
            <a:ext cx="84729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3EAD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sz="3000" b="1">
              <a:solidFill>
                <a:srgbClr val="3EADA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>
              <a:solidFill>
                <a:srgbClr val="3EADA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24"/>
          <p:cNvSpPr txBox="1">
            <a:spLocks noGrp="1"/>
          </p:cNvSpPr>
          <p:nvPr>
            <p:ph type="body" idx="1"/>
          </p:nvPr>
        </p:nvSpPr>
        <p:spPr>
          <a:xfrm>
            <a:off x="628650" y="893824"/>
            <a:ext cx="7886700" cy="3932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FOCUS:</a:t>
            </a:r>
            <a:r>
              <a:rPr lang="en"/>
              <a:t> Create OCR system for diverse data, no template matching.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DATA PROCESSING:</a:t>
            </a:r>
            <a:r>
              <a:rPr lang="en"/>
              <a:t> Enhance OCR data clarity; adapt to various text and images.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MODEL APPLICATION: </a:t>
            </a:r>
            <a:r>
              <a:rPr lang="en"/>
              <a:t>Implement and customize multiple ML models for text.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PERFORMANCE ANALYSIS:</a:t>
            </a:r>
            <a:r>
              <a:rPr lang="en"/>
              <a:t> Evaluate accuracy across text types and environments.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OPTIMIZATION:</a:t>
            </a:r>
            <a:r>
              <a:rPr lang="en"/>
              <a:t> Fine-tune for accuracy; adapt to OCR challenges.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TESTING:</a:t>
            </a:r>
            <a:r>
              <a:rPr lang="en"/>
              <a:t> Conduct rigorous tests; benchmark against standards.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IMPROVEMENT: </a:t>
            </a:r>
            <a:r>
              <a:rPr lang="en"/>
              <a:t>Refine continually based on results and feedback.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</a:t>
            </a: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25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599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Performance Comparison of Machine Learning Algorithms</a:t>
            </a:r>
            <a:endParaRPr sz="1800"/>
          </a:p>
          <a:p>
            <a:pPr marL="457200" lvl="0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</a:pPr>
            <a:r>
              <a:rPr lang="en" sz="1500" b="1"/>
              <a:t>Support Vector Machine (SVM)</a:t>
            </a:r>
            <a:endParaRPr sz="1500" b="1"/>
          </a:p>
          <a:p>
            <a:pPr marL="914400" lvl="1" indent="-279400" algn="l" rtl="0">
              <a:spcBef>
                <a:spcPts val="400"/>
              </a:spcBef>
              <a:spcAft>
                <a:spcPts val="0"/>
              </a:spcAft>
              <a:buSzPts val="800"/>
              <a:buChar char="●"/>
            </a:pPr>
            <a:r>
              <a:rPr lang="en" sz="1200"/>
              <a:t>Accuracy: 98.1%</a:t>
            </a:r>
            <a:endParaRPr sz="1200"/>
          </a:p>
          <a:p>
            <a:pPr marL="914400" lvl="1" indent="-279400" algn="l" rtl="0">
              <a:spcBef>
                <a:spcPts val="400"/>
              </a:spcBef>
              <a:spcAft>
                <a:spcPts val="0"/>
              </a:spcAft>
              <a:buSzPts val="800"/>
              <a:buChar char="●"/>
            </a:pPr>
            <a:r>
              <a:rPr lang="en" sz="1200"/>
              <a:t>Highlight: Exceptionally effective for high-dimensional data spaces.</a:t>
            </a:r>
            <a:endParaRPr sz="1200"/>
          </a:p>
          <a:p>
            <a:pPr marL="457200" lvl="0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</a:pPr>
            <a:r>
              <a:rPr lang="en" sz="1500" b="1"/>
              <a:t>K-Nearest Neighbors (KNN)</a:t>
            </a:r>
            <a:endParaRPr sz="1500" b="1"/>
          </a:p>
          <a:p>
            <a:pPr marL="914400" lvl="1" indent="-279400" algn="l" rtl="0">
              <a:spcBef>
                <a:spcPts val="400"/>
              </a:spcBef>
              <a:spcAft>
                <a:spcPts val="0"/>
              </a:spcAft>
              <a:buSzPts val="800"/>
              <a:buChar char="●"/>
            </a:pPr>
            <a:r>
              <a:rPr lang="en" sz="1200"/>
              <a:t>Accuracy: 95.83%</a:t>
            </a:r>
            <a:endParaRPr sz="1200"/>
          </a:p>
          <a:p>
            <a:pPr marL="914400" lvl="1" indent="-279400" algn="l" rtl="0">
              <a:spcBef>
                <a:spcPts val="400"/>
              </a:spcBef>
              <a:spcAft>
                <a:spcPts val="0"/>
              </a:spcAft>
              <a:buSzPts val="800"/>
              <a:buChar char="●"/>
            </a:pPr>
            <a:r>
              <a:rPr lang="en" sz="1200"/>
              <a:t>Highlight: Ideal for scenarios where data interpretation is straightforward.</a:t>
            </a:r>
            <a:endParaRPr sz="1200"/>
          </a:p>
          <a:p>
            <a:pPr marL="457200" lvl="0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</a:pPr>
            <a:r>
              <a:rPr lang="en" sz="1500" b="1"/>
              <a:t>K-Means Clustering</a:t>
            </a:r>
            <a:endParaRPr sz="1500" b="1"/>
          </a:p>
          <a:p>
            <a:pPr marL="914400" lvl="1" indent="-279400" algn="l" rtl="0">
              <a:spcBef>
                <a:spcPts val="400"/>
              </a:spcBef>
              <a:spcAft>
                <a:spcPts val="0"/>
              </a:spcAft>
              <a:buSzPts val="800"/>
              <a:buChar char="●"/>
            </a:pPr>
            <a:r>
              <a:rPr lang="en" sz="1200"/>
              <a:t>Accuracy: 85%</a:t>
            </a:r>
            <a:endParaRPr sz="1200"/>
          </a:p>
          <a:p>
            <a:pPr marL="914400" lvl="1" indent="-279400" algn="l" rtl="0">
              <a:spcBef>
                <a:spcPts val="400"/>
              </a:spcBef>
              <a:spcAft>
                <a:spcPts val="0"/>
              </a:spcAft>
              <a:buSzPts val="800"/>
              <a:buChar char="●"/>
            </a:pPr>
            <a:r>
              <a:rPr lang="en" sz="1200"/>
              <a:t>Highlight: Best suited for quick exploratory data analysis.</a:t>
            </a:r>
            <a:endParaRPr sz="1200"/>
          </a:p>
          <a:p>
            <a:pPr marL="457200" lvl="0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</a:pPr>
            <a:r>
              <a:rPr lang="en" sz="1500" b="1"/>
              <a:t>Random Forest Algorithm</a:t>
            </a:r>
            <a:endParaRPr sz="1500" b="1"/>
          </a:p>
          <a:p>
            <a:pPr marL="914400" lvl="1" indent="-279400" algn="l" rtl="0">
              <a:spcBef>
                <a:spcPts val="400"/>
              </a:spcBef>
              <a:spcAft>
                <a:spcPts val="0"/>
              </a:spcAft>
              <a:buSzPts val="800"/>
              <a:buChar char="●"/>
            </a:pPr>
            <a:r>
              <a:rPr lang="en" sz="1200"/>
              <a:t>Accuracy: 98.71%</a:t>
            </a:r>
            <a:endParaRPr sz="1200"/>
          </a:p>
          <a:p>
            <a:pPr marL="914400" lvl="1" indent="-279400" algn="l" rtl="0">
              <a:spcBef>
                <a:spcPts val="400"/>
              </a:spcBef>
              <a:spcAft>
                <a:spcPts val="0"/>
              </a:spcAft>
              <a:buSzPts val="800"/>
              <a:buChar char="●"/>
            </a:pPr>
            <a:r>
              <a:rPr lang="en" sz="1200"/>
              <a:t>Highlight: Provides high accuracy through decision tree ensemble.</a:t>
            </a:r>
            <a:endParaRPr sz="12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>
            <a:spLocks noGrp="1"/>
          </p:cNvSpPr>
          <p:nvPr>
            <p:ph type="title"/>
          </p:nvPr>
        </p:nvSpPr>
        <p:spPr>
          <a:xfrm>
            <a:off x="582350" y="129425"/>
            <a:ext cx="7531800" cy="764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Times New Roman"/>
                <a:ea typeface="Times New Roman"/>
                <a:cs typeface="Times New Roman"/>
                <a:sym typeface="Times New Roman"/>
              </a:rPr>
              <a:t>COMPARISON WITH EXISTING     ANALYSIS</a:t>
            </a:r>
            <a:endParaRPr sz="3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13" name="Google Shape;213;p26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{92EAFC0E-DBFC-427B-A058-E360E09484F8}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Model Used</a:t>
                      </a:r>
                      <a:endParaRPr sz="16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Accuracy According to Existing Analysis</a:t>
                      </a:r>
                      <a:endParaRPr sz="16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Accuracy according to Models created by us</a:t>
                      </a:r>
                      <a:endParaRPr sz="16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 Means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3"/>
                        </a:rPr>
                        <a:t>81.6%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85%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KNN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3"/>
                        </a:rPr>
                        <a:t>93.96%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95.83%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SVM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4"/>
                        </a:rPr>
                        <a:t>92%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98.1%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5"/>
                        </a:rPr>
                        <a:t>91%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98.71%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                     CONCLUSION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27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599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Successfully applied machine learning models in OCR.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Achieved high accuracy in English languages and Numbers with different handwriting styles.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Demonstrated effectiveness of K-Means, SVM, KNN, and Random Forest in OCR.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Showcased OCR's potential beyond traditional methods.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Set the stage for future innovations in text recognition and digitization.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Achieved highest accuracy in Random Forest that is 98.71%.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552</Words>
  <Application>Microsoft Office PowerPoint</Application>
  <PresentationFormat>On-screen Show (16:9)</PresentationFormat>
  <Paragraphs>88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Georgia</vt:lpstr>
      <vt:lpstr>Noto Sans Symbols</vt:lpstr>
      <vt:lpstr>Arial</vt:lpstr>
      <vt:lpstr>Calibri</vt:lpstr>
      <vt:lpstr>Times New Roman</vt:lpstr>
      <vt:lpstr>Quattrocento Sans</vt:lpstr>
      <vt:lpstr>Office Theme</vt:lpstr>
      <vt:lpstr>OPTICAL CHARACTER RECOGNITION</vt:lpstr>
      <vt:lpstr>PowerPoint Presentation</vt:lpstr>
      <vt:lpstr>PowerPoint Presentation</vt:lpstr>
      <vt:lpstr>PowerPoint Presentation</vt:lpstr>
      <vt:lpstr>METHODOLOGY</vt:lpstr>
      <vt:lpstr>                           RESULT</vt:lpstr>
      <vt:lpstr>COMPARISON WITH EXISTING     ANALYSIS</vt:lpstr>
      <vt:lpstr>                    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CHARACTER RECOGNITION</dc:title>
  <cp:lastModifiedBy>PREM JAIN</cp:lastModifiedBy>
  <cp:revision>1</cp:revision>
  <dcterms:modified xsi:type="dcterms:W3CDTF">2024-03-14T20:47:23Z</dcterms:modified>
</cp:coreProperties>
</file>