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BW3zBJMXYTA5bcDk6qCQlCuIi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2"/>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2"/>
          <p:cNvGrpSpPr/>
          <p:nvPr/>
        </p:nvGrpSpPr>
        <p:grpSpPr>
          <a:xfrm>
            <a:off x="0" y="0"/>
            <a:ext cx="2305051" cy="6858001"/>
            <a:chOff x="0" y="0"/>
            <a:chExt cx="2305051" cy="6858001"/>
          </a:xfrm>
        </p:grpSpPr>
        <p:sp>
          <p:nvSpPr>
            <p:cNvPr id="55" name="Google Shape;55;p1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2"/>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2"/>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2"/>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2"/>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2"/>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2"/>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2"/>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2"/>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2"/>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2"/>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2"/>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2"/>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2"/>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2"/>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2"/>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2"/>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2"/>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2"/>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2"/>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2"/>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2"/>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2"/>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2"/>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2"/>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2"/>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2"/>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2"/>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2"/>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2"/>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2"/>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2"/>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2"/>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2"/>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2"/>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1"/>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1"/>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21"/>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2"/>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2"/>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3"/>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3"/>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3"/>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3"/>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23"/>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4"/>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24"/>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5"/>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25"/>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5"/>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5"/>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5"/>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5"/>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5"/>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6"/>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26"/>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6"/>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26"/>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6"/>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6"/>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26"/>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6"/>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6"/>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26"/>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7"/>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28"/>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8"/>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4"/>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4"/>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5"/>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5"/>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6"/>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6"/>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6"/>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6"/>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6"/>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19"/>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9"/>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19"/>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0"/>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0"/>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20"/>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1"/>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1"/>
          <p:cNvGrpSpPr/>
          <p:nvPr/>
        </p:nvGrpSpPr>
        <p:grpSpPr>
          <a:xfrm>
            <a:off x="-14288" y="0"/>
            <a:ext cx="12053888" cy="6858001"/>
            <a:chOff x="-14288" y="0"/>
            <a:chExt cx="12053888" cy="6858001"/>
          </a:xfrm>
        </p:grpSpPr>
        <p:grpSp>
          <p:nvGrpSpPr>
            <p:cNvPr id="8" name="Google Shape;8;p11"/>
            <p:cNvGrpSpPr/>
            <p:nvPr/>
          </p:nvGrpSpPr>
          <p:grpSpPr>
            <a:xfrm>
              <a:off x="-14288" y="0"/>
              <a:ext cx="1220788" cy="6858001"/>
              <a:chOff x="-14288" y="0"/>
              <a:chExt cx="1220788" cy="6858001"/>
            </a:xfrm>
          </p:grpSpPr>
          <p:sp>
            <p:nvSpPr>
              <p:cNvPr id="9" name="Google Shape;9;p1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1"/>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1"/>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1"/>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1"/>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1"/>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1"/>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1"/>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1"/>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11"/>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11"/>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1"/>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1"/>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1"/>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1"/>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1"/>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1"/>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1"/>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1"/>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1"/>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1"/>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1"/>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1"/>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11"/>
            <p:cNvGrpSpPr/>
            <p:nvPr/>
          </p:nvGrpSpPr>
          <p:grpSpPr>
            <a:xfrm>
              <a:off x="11364912" y="0"/>
              <a:ext cx="674688" cy="6848476"/>
              <a:chOff x="11364912" y="0"/>
              <a:chExt cx="674688" cy="6848476"/>
            </a:xfrm>
          </p:grpSpPr>
          <p:sp>
            <p:nvSpPr>
              <p:cNvPr id="37" name="Google Shape;37;p11"/>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1"/>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1"/>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1"/>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1"/>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1"/>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1"/>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4" y="1122362"/>
            <a:ext cx="9243860" cy="4135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solidFill>
                  <a:schemeClr val="dk1"/>
                </a:solidFill>
              </a:rPr>
              <a:t>MULTI-LAYER ENCRYPTION AND DECRYPTION: A SECURE APPROACH USING SUBSTITUTION, RAIL FENCE,  CAESAR CIPHERS AND PADDING</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0"/>
          <p:cNvSpPr txBox="1"/>
          <p:nvPr>
            <p:ph type="title"/>
          </p:nvPr>
        </p:nvSpPr>
        <p:spPr>
          <a:xfrm>
            <a:off x="1143001" y="2339163"/>
            <a:ext cx="9905998" cy="14785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solidFill>
                  <a:schemeClr val="dk1"/>
                </a:solidFill>
              </a:rPr>
              <a:t>THANK YOU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
          <p:cNvSpPr txBox="1"/>
          <p:nvPr>
            <p:ph type="title"/>
          </p:nvPr>
        </p:nvSpPr>
        <p:spPr>
          <a:xfrm>
            <a:off x="1141413" y="618517"/>
            <a:ext cx="9905998" cy="13970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INTRODUCTION</a:t>
            </a:r>
            <a:endParaRPr/>
          </a:p>
        </p:txBody>
      </p:sp>
      <p:sp>
        <p:nvSpPr>
          <p:cNvPr id="240" name="Google Shape;240;p2"/>
          <p:cNvSpPr txBox="1"/>
          <p:nvPr>
            <p:ph idx="1" type="body"/>
          </p:nvPr>
        </p:nvSpPr>
        <p:spPr>
          <a:xfrm>
            <a:off x="1141413" y="2176380"/>
            <a:ext cx="10126355" cy="313932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US" sz="1800" u="none" cap="none" strike="noStrike">
                <a:solidFill>
                  <a:schemeClr val="dk1"/>
                </a:solidFill>
                <a:latin typeface="Arial"/>
                <a:ea typeface="Arial"/>
                <a:cs typeface="Arial"/>
                <a:sym typeface="Arial"/>
              </a:rPr>
              <a:t>Why Encryption Matters: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Rising security threats in digital communication.</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Limitations of traditional single-layer encryption methods.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Proposed Solution: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multi-layer encryption framework combining:</a:t>
            </a:r>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Substitution Cipher</a:t>
            </a:r>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Rail Fence Cipher</a:t>
            </a:r>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Caesar Cipher</a:t>
            </a:r>
            <a:endParaRPr/>
          </a:p>
          <a:p>
            <a:pPr indent="-114300" lvl="1" marL="457200" marR="0" rtl="0" algn="l">
              <a:lnSpc>
                <a:spcPct val="100000"/>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Padding</a:t>
            </a:r>
            <a:endParaRPr/>
          </a:p>
          <a:p>
            <a:pPr indent="-114300" lvl="1" marL="4572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Key substitut</a:t>
            </a:r>
            <a:r>
              <a:rPr lang="en-US" sz="1800">
                <a:solidFill>
                  <a:schemeClr val="dk1"/>
                </a:solidFill>
                <a:latin typeface="Arial"/>
                <a:ea typeface="Arial"/>
                <a:cs typeface="Arial"/>
                <a:sym typeface="Arial"/>
              </a:rPr>
              <a: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txBox="1"/>
          <p:nvPr>
            <p:ph type="ctrTitle"/>
          </p:nvPr>
        </p:nvSpPr>
        <p:spPr>
          <a:xfrm>
            <a:off x="-196926" y="922988"/>
            <a:ext cx="8791500" cy="82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Twentieth Century"/>
              <a:buNone/>
            </a:pPr>
            <a:r>
              <a:rPr lang="en-US">
                <a:solidFill>
                  <a:schemeClr val="dk1"/>
                </a:solidFill>
              </a:rPr>
              <a:t>ABSTARCT</a:t>
            </a:r>
            <a:endParaRPr>
              <a:solidFill>
                <a:schemeClr val="dk1"/>
              </a:solidFill>
            </a:endParaRPr>
          </a:p>
        </p:txBody>
      </p:sp>
      <p:sp>
        <p:nvSpPr>
          <p:cNvPr id="246" name="Google Shape;246;p3"/>
          <p:cNvSpPr txBox="1"/>
          <p:nvPr>
            <p:ph idx="1" type="subTitle"/>
          </p:nvPr>
        </p:nvSpPr>
        <p:spPr>
          <a:xfrm>
            <a:off x="1876424" y="2163097"/>
            <a:ext cx="8791575" cy="309470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Clr>
                <a:schemeClr val="dk1"/>
              </a:buClr>
              <a:buSzPct val="125000"/>
              <a:buNone/>
            </a:pPr>
            <a:r>
              <a:rPr lang="en-US">
                <a:solidFill>
                  <a:schemeClr val="dk1"/>
                </a:solidFill>
              </a:rPr>
              <a:t>WITH THE RAPID EVOLUTION OF DIGITAL COMMUNICATION, SAFEGUARDING SENSITIVE INFORMATION HAS BECOME PARAMOUNT. TRA DITIONAL SINGLE-LAYER ENCRYPTION METHODS, WHILE EFFICIENT, OFTEN FALL SHORT IN RESISTING SOPHISTICATED ATTACKS. THIS PAPER PROPOSES A MULTI-LAYER ENCRYPTION SCHEME INCORPORATING SUBSTITUTION, RAIL FENCE, AND CAESAR CIPHER TECHNIQUES. THE ENCRYPTION PROCESS LEVERAGES THE STRENGTHS OF THESE METHODS IN SEQUENCE TO ENSURE ROBUST SECURITY. DECRYPTION IS PERFORMED IN REVERSE, MAINTAINING DATA INTEGRITY WHILE PROVIDING A SEAMLESS RECOVERY OF THE ORIGINAL PLAINTEXT. THE PROPOSED SYSTEM IS ANALYZED FOR ITS COMPUTA TIONAL EFFICIENCY AND RESILIENCE AGAINST COMMON CRYPTANALYSIS TECHNIQUES.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
          <p:cNvSpPr txBox="1"/>
          <p:nvPr>
            <p:ph type="title"/>
          </p:nvPr>
        </p:nvSpPr>
        <p:spPr>
          <a:xfrm>
            <a:off x="964432" y="274389"/>
            <a:ext cx="9905998" cy="49252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i="0" lang="en-US">
                <a:solidFill>
                  <a:schemeClr val="dk1"/>
                </a:solidFill>
                <a:latin typeface="Arial"/>
                <a:ea typeface="Arial"/>
                <a:cs typeface="Arial"/>
                <a:sym typeface="Arial"/>
              </a:rPr>
              <a:t>ENCRYPTIION ARCHITECTURAL DIAGRAM </a:t>
            </a:r>
            <a:endParaRPr>
              <a:solidFill>
                <a:schemeClr val="dk1"/>
              </a:solidFill>
            </a:endParaRPr>
          </a:p>
        </p:txBody>
      </p:sp>
      <p:pic>
        <p:nvPicPr>
          <p:cNvPr id="252" name="Google Shape;252;p4"/>
          <p:cNvPicPr preferRelativeResize="0"/>
          <p:nvPr>
            <p:ph idx="1" type="body"/>
          </p:nvPr>
        </p:nvPicPr>
        <p:blipFill rotWithShape="1">
          <a:blip r:embed="rId3">
            <a:alphaModFix/>
          </a:blip>
          <a:srcRect b="0" l="0" r="0" t="0"/>
          <a:stretch/>
        </p:blipFill>
        <p:spPr>
          <a:xfrm>
            <a:off x="4807974" y="766916"/>
            <a:ext cx="3293807" cy="60910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
          <p:cNvSpPr txBox="1"/>
          <p:nvPr>
            <p:ph type="title"/>
          </p:nvPr>
        </p:nvSpPr>
        <p:spPr>
          <a:xfrm>
            <a:off x="1143001" y="176066"/>
            <a:ext cx="9905998" cy="58101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i="0" lang="en-US">
                <a:solidFill>
                  <a:schemeClr val="dk1"/>
                </a:solidFill>
                <a:latin typeface="Arial"/>
                <a:ea typeface="Arial"/>
                <a:cs typeface="Arial"/>
                <a:sym typeface="Arial"/>
              </a:rPr>
              <a:t>DECRYPTION ARCHITECTURAL DIAGRAM</a:t>
            </a:r>
            <a:endParaRPr>
              <a:solidFill>
                <a:schemeClr val="dk1"/>
              </a:solidFill>
            </a:endParaRPr>
          </a:p>
        </p:txBody>
      </p:sp>
      <p:pic>
        <p:nvPicPr>
          <p:cNvPr id="258" name="Google Shape;258;p5"/>
          <p:cNvPicPr preferRelativeResize="0"/>
          <p:nvPr>
            <p:ph idx="1" type="body"/>
          </p:nvPr>
        </p:nvPicPr>
        <p:blipFill rotWithShape="1">
          <a:blip r:embed="rId3">
            <a:alphaModFix/>
          </a:blip>
          <a:srcRect b="0" l="0" r="0" t="0"/>
          <a:stretch/>
        </p:blipFill>
        <p:spPr>
          <a:xfrm>
            <a:off x="3628103" y="757083"/>
            <a:ext cx="4591665" cy="585019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
          <p:cNvSpPr txBox="1"/>
          <p:nvPr>
            <p:ph type="ctrTitle"/>
          </p:nvPr>
        </p:nvSpPr>
        <p:spPr>
          <a:xfrm>
            <a:off x="2171392" y="139138"/>
            <a:ext cx="8791575" cy="74576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wentieth Century"/>
              <a:buNone/>
            </a:pPr>
            <a:r>
              <a:rPr lang="en-US">
                <a:solidFill>
                  <a:schemeClr val="dk1"/>
                </a:solidFill>
              </a:rPr>
              <a:t>ENCRYPTION</a:t>
            </a:r>
            <a:r>
              <a:rPr lang="en-US"/>
              <a:t> </a:t>
            </a:r>
            <a:r>
              <a:rPr lang="en-US">
                <a:solidFill>
                  <a:schemeClr val="dk1"/>
                </a:solidFill>
              </a:rPr>
              <a:t>PROCESS OVERVIEW</a:t>
            </a:r>
            <a:endParaRPr/>
          </a:p>
        </p:txBody>
      </p:sp>
      <p:sp>
        <p:nvSpPr>
          <p:cNvPr id="264" name="Google Shape;264;p6"/>
          <p:cNvSpPr txBox="1"/>
          <p:nvPr>
            <p:ph idx="1" type="subTitle"/>
          </p:nvPr>
        </p:nvSpPr>
        <p:spPr>
          <a:xfrm>
            <a:off x="1876425" y="1560889"/>
            <a:ext cx="7647158" cy="3139321"/>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Substitution Cipher: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Replaces characters based on a dynamic mapping derived from the key.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Caesar Cipher: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Shifts the output of substitution cipher using a numeric key.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Iterative Process (Rounds):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Repeats encryption layers to add complexity.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Rail Fence Cipher:</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Obfuscates text by rearranging it into a zigzag pattern.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Final Step:</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Adds hidden padding for uniformity.</a:t>
            </a:r>
            <a:endParaRPr/>
          </a:p>
          <a:p>
            <a:pPr indent="0" lvl="0" marL="0" marR="0" rtl="0" algn="l">
              <a:lnSpc>
                <a:spcPct val="100000"/>
              </a:lnSpc>
              <a:spcBef>
                <a:spcPts val="0"/>
              </a:spcBef>
              <a:spcAft>
                <a:spcPts val="0"/>
              </a:spcAft>
              <a:buClr>
                <a:schemeClr val="lt2"/>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KEY FEATURES</a:t>
            </a:r>
            <a:endParaRPr/>
          </a:p>
        </p:txBody>
      </p:sp>
      <p:sp>
        <p:nvSpPr>
          <p:cNvPr id="270" name="Google Shape;270;p7"/>
          <p:cNvSpPr txBox="1"/>
          <p:nvPr>
            <p:ph idx="1" type="body"/>
          </p:nvPr>
        </p:nvSpPr>
        <p:spPr>
          <a:xfrm>
            <a:off x="1141412" y="2727682"/>
            <a:ext cx="5676554" cy="258532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Dynamic Key Mapping:</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Each session generates unique mappings and keys.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Sequential Cipher Application:</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Substitution first, followed by Caesar and Rail Fence.</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Iterative Rounds:</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Increases encryption strength with repeated layers.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Padding Mechanism:</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Adds an additional layer of obfuscation.</a:t>
            </a:r>
            <a:endParaRPr/>
          </a:p>
          <a:p>
            <a:pPr indent="0" lvl="0" marL="0" marR="0" rtl="0" algn="l">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ADVANTAGES</a:t>
            </a:r>
            <a:endParaRPr/>
          </a:p>
        </p:txBody>
      </p:sp>
      <p:sp>
        <p:nvSpPr>
          <p:cNvPr id="276" name="Google Shape;276;p8"/>
          <p:cNvSpPr txBox="1"/>
          <p:nvPr>
            <p:ph idx="1" type="body"/>
          </p:nvPr>
        </p:nvSpPr>
        <p:spPr>
          <a:xfrm>
            <a:off x="1141412" y="2727682"/>
            <a:ext cx="7548861" cy="2585323"/>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Enhanced Security:</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Multi-layer approach resists frequency analysis and brute-force attacks.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Lightweight Algorithm:</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Suitable for low-resource applications.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Dynamic Key Management:</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Uniqueness in every encryption session ensures unpredictability.</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Integrity:</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Ensures accurate decryption without loss.</a:t>
            </a:r>
            <a:endParaRPr/>
          </a:p>
          <a:p>
            <a:pPr indent="0" lvl="0" marL="0" marR="0" rtl="0" algn="l">
              <a:lnSpc>
                <a:spcPct val="100000"/>
              </a:lnSpc>
              <a:spcBef>
                <a:spcPts val="0"/>
              </a:spcBef>
              <a:spcAft>
                <a:spcPts val="0"/>
              </a:spcAft>
              <a:buClr>
                <a:schemeClr val="lt1"/>
              </a:buClr>
              <a:buSzPts val="1800"/>
              <a:buFont typeface="Twentieth Century"/>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lang="en-US">
                <a:solidFill>
                  <a:schemeClr val="dk1"/>
                </a:solidFill>
              </a:rPr>
              <a:t>CONCLUSION</a:t>
            </a:r>
            <a:endParaRPr/>
          </a:p>
        </p:txBody>
      </p:sp>
      <p:sp>
        <p:nvSpPr>
          <p:cNvPr id="282" name="Google Shape;282;p9"/>
          <p:cNvSpPr txBox="1"/>
          <p:nvPr>
            <p:ph idx="1" type="body"/>
          </p:nvPr>
        </p:nvSpPr>
        <p:spPr>
          <a:xfrm>
            <a:off x="1141413" y="2228671"/>
            <a:ext cx="8121775" cy="120032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Twentieth Century"/>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Multi-layer encryption offers robust security by leveraging lightweight ciphers.</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Combines simplicity and strength for safeguarding sensitive information.</a:t>
            </a:r>
            <a:endParaRPr/>
          </a:p>
          <a:p>
            <a:pPr indent="-114300" lvl="0" marL="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Provides resilience against common cryptographic attacks.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2024-11-25T13:54:00Z</dcterms:created>
  <dc:creator>prem kumar</dc:creator>
</cp:coreProperties>
</file>